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315.jpg" ContentType="image/jpe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07" r:id="rId4"/>
    <p:sldMasterId id="2147484654" r:id="rId5"/>
  </p:sldMasterIdLst>
  <p:notesMasterIdLst>
    <p:notesMasterId r:id="rId137"/>
  </p:notesMasterIdLst>
  <p:handoutMasterIdLst>
    <p:handoutMasterId r:id="rId138"/>
  </p:handoutMasterIdLst>
  <p:sldIdLst>
    <p:sldId id="486" r:id="rId6"/>
    <p:sldId id="2147471950" r:id="rId7"/>
    <p:sldId id="888" r:id="rId8"/>
    <p:sldId id="2147471934" r:id="rId9"/>
    <p:sldId id="293" r:id="rId10"/>
    <p:sldId id="2147471951" r:id="rId11"/>
    <p:sldId id="260" r:id="rId12"/>
    <p:sldId id="2147471968" r:id="rId13"/>
    <p:sldId id="2147471939" r:id="rId14"/>
    <p:sldId id="2147470123" r:id="rId15"/>
    <p:sldId id="2146846885" r:id="rId16"/>
    <p:sldId id="2147471935" r:id="rId17"/>
    <p:sldId id="2147471952" r:id="rId18"/>
    <p:sldId id="2147470723" r:id="rId19"/>
    <p:sldId id="2147470724" r:id="rId20"/>
    <p:sldId id="2147470725" r:id="rId21"/>
    <p:sldId id="2147470721" r:id="rId22"/>
    <p:sldId id="2147470125" r:id="rId23"/>
    <p:sldId id="2147471953" r:id="rId24"/>
    <p:sldId id="2132735760" r:id="rId25"/>
    <p:sldId id="2147471956" r:id="rId26"/>
    <p:sldId id="2147471980" r:id="rId27"/>
    <p:sldId id="2147477534" r:id="rId28"/>
    <p:sldId id="902" r:id="rId29"/>
    <p:sldId id="939" r:id="rId30"/>
    <p:sldId id="903" r:id="rId31"/>
    <p:sldId id="2061898078" r:id="rId32"/>
    <p:sldId id="906" r:id="rId33"/>
    <p:sldId id="907" r:id="rId34"/>
    <p:sldId id="399" r:id="rId35"/>
    <p:sldId id="908" r:id="rId36"/>
    <p:sldId id="909" r:id="rId37"/>
    <p:sldId id="2061898079" r:id="rId38"/>
    <p:sldId id="910" r:id="rId39"/>
    <p:sldId id="911" r:id="rId40"/>
    <p:sldId id="914" r:id="rId41"/>
    <p:sldId id="915" r:id="rId42"/>
    <p:sldId id="916" r:id="rId43"/>
    <p:sldId id="2061898076" r:id="rId44"/>
    <p:sldId id="2147471976" r:id="rId45"/>
    <p:sldId id="947" r:id="rId46"/>
    <p:sldId id="2061898080" r:id="rId47"/>
    <p:sldId id="2147471981" r:id="rId48"/>
    <p:sldId id="919" r:id="rId49"/>
    <p:sldId id="920" r:id="rId50"/>
    <p:sldId id="921" r:id="rId51"/>
    <p:sldId id="923" r:id="rId52"/>
    <p:sldId id="924" r:id="rId53"/>
    <p:sldId id="2061898082" r:id="rId54"/>
    <p:sldId id="931" r:id="rId55"/>
    <p:sldId id="932" r:id="rId56"/>
    <p:sldId id="2061898083" r:id="rId57"/>
    <p:sldId id="934" r:id="rId58"/>
    <p:sldId id="2147471965" r:id="rId59"/>
    <p:sldId id="936" r:id="rId60"/>
    <p:sldId id="938" r:id="rId61"/>
    <p:sldId id="940" r:id="rId62"/>
    <p:sldId id="937" r:id="rId63"/>
    <p:sldId id="2147471967" r:id="rId64"/>
    <p:sldId id="954" r:id="rId65"/>
    <p:sldId id="955" r:id="rId66"/>
    <p:sldId id="2147471957" r:id="rId67"/>
    <p:sldId id="550143410" r:id="rId68"/>
    <p:sldId id="550143409" r:id="rId69"/>
    <p:sldId id="2061898050" r:id="rId70"/>
    <p:sldId id="550143405" r:id="rId71"/>
    <p:sldId id="2147471908" r:id="rId72"/>
    <p:sldId id="2146846043" r:id="rId73"/>
    <p:sldId id="2147471944" r:id="rId74"/>
    <p:sldId id="2147471943" r:id="rId75"/>
    <p:sldId id="2147471973" r:id="rId76"/>
    <p:sldId id="2147471974" r:id="rId77"/>
    <p:sldId id="2147471977" r:id="rId78"/>
    <p:sldId id="2147471972" r:id="rId79"/>
    <p:sldId id="282" r:id="rId80"/>
    <p:sldId id="2147471949" r:id="rId81"/>
    <p:sldId id="2147471941" r:id="rId82"/>
    <p:sldId id="2147471978" r:id="rId83"/>
    <p:sldId id="2147471948" r:id="rId84"/>
    <p:sldId id="533" r:id="rId85"/>
    <p:sldId id="2147477531" r:id="rId86"/>
    <p:sldId id="2147477527" r:id="rId87"/>
    <p:sldId id="2147477532" r:id="rId88"/>
    <p:sldId id="2147477533" r:id="rId89"/>
    <p:sldId id="2147471955" r:id="rId90"/>
    <p:sldId id="944" r:id="rId91"/>
    <p:sldId id="2147471966" r:id="rId92"/>
    <p:sldId id="2061898074" r:id="rId93"/>
    <p:sldId id="2061898075" r:id="rId94"/>
    <p:sldId id="2132735757" r:id="rId95"/>
    <p:sldId id="2147477526" r:id="rId96"/>
    <p:sldId id="2147470731" r:id="rId97"/>
    <p:sldId id="2147477528" r:id="rId98"/>
    <p:sldId id="2147471958" r:id="rId99"/>
    <p:sldId id="280" r:id="rId100"/>
    <p:sldId id="281" r:id="rId101"/>
    <p:sldId id="295" r:id="rId102"/>
    <p:sldId id="283" r:id="rId103"/>
    <p:sldId id="284" r:id="rId104"/>
    <p:sldId id="292" r:id="rId105"/>
    <p:sldId id="285" r:id="rId106"/>
    <p:sldId id="2147477536" r:id="rId107"/>
    <p:sldId id="2147471982" r:id="rId108"/>
    <p:sldId id="2061898084" r:id="rId109"/>
    <p:sldId id="261" r:id="rId110"/>
    <p:sldId id="2147477537" r:id="rId111"/>
    <p:sldId id="262" r:id="rId112"/>
    <p:sldId id="263" r:id="rId113"/>
    <p:sldId id="264" r:id="rId114"/>
    <p:sldId id="265" r:id="rId115"/>
    <p:sldId id="2147471990" r:id="rId116"/>
    <p:sldId id="2147471988" r:id="rId117"/>
    <p:sldId id="2147477529" r:id="rId118"/>
    <p:sldId id="2147477530" r:id="rId119"/>
    <p:sldId id="2147471959" r:id="rId120"/>
    <p:sldId id="2147471991" r:id="rId121"/>
    <p:sldId id="2132737793" r:id="rId122"/>
    <p:sldId id="2132737794" r:id="rId123"/>
    <p:sldId id="2147471992" r:id="rId124"/>
    <p:sldId id="2147471995" r:id="rId125"/>
    <p:sldId id="2147471993" r:id="rId126"/>
    <p:sldId id="2147477521" r:id="rId127"/>
    <p:sldId id="2147477522" r:id="rId128"/>
    <p:sldId id="2147477523" r:id="rId129"/>
    <p:sldId id="2147477524" r:id="rId130"/>
    <p:sldId id="2147477525" r:id="rId131"/>
    <p:sldId id="2147471961" r:id="rId132"/>
    <p:sldId id="550143396" r:id="rId133"/>
    <p:sldId id="2147471933" r:id="rId134"/>
    <p:sldId id="2147471962" r:id="rId135"/>
    <p:sldId id="531" r:id="rId136"/>
  </p:sldIdLst>
  <p:sldSz cx="9144000" cy="5143500" type="screen16x9"/>
  <p:notesSz cx="6858000" cy="9144000"/>
  <p:custDataLst>
    <p:tags r:id="rId1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BC70C146-3B0E-634B-A0A1-C058C67F9A88}">
          <p14:sldIdLst>
            <p14:sldId id="486"/>
            <p14:sldId id="2147471950"/>
            <p14:sldId id="888"/>
            <p14:sldId id="2147471934"/>
            <p14:sldId id="293"/>
            <p14:sldId id="2147471951"/>
            <p14:sldId id="260"/>
            <p14:sldId id="2147471968"/>
            <p14:sldId id="2147471939"/>
            <p14:sldId id="2147470123"/>
            <p14:sldId id="2146846885"/>
            <p14:sldId id="2147471935"/>
            <p14:sldId id="2147471952"/>
            <p14:sldId id="2147470723"/>
            <p14:sldId id="2147470724"/>
            <p14:sldId id="2147470725"/>
            <p14:sldId id="2147470721"/>
            <p14:sldId id="2147470125"/>
            <p14:sldId id="2147471953"/>
            <p14:sldId id="2132735760"/>
          </p14:sldIdLst>
        </p14:section>
        <p14:section name="CES + ESA" id="{6530F450-3015-44DA-9D77-5937726DDED3}">
          <p14:sldIdLst>
            <p14:sldId id="2147471956"/>
            <p14:sldId id="2147471980"/>
            <p14:sldId id="2147477534"/>
            <p14:sldId id="902"/>
            <p14:sldId id="939"/>
            <p14:sldId id="903"/>
            <p14:sldId id="2061898078"/>
            <p14:sldId id="906"/>
            <p14:sldId id="907"/>
            <p14:sldId id="399"/>
            <p14:sldId id="908"/>
            <p14:sldId id="909"/>
            <p14:sldId id="2061898079"/>
            <p14:sldId id="910"/>
            <p14:sldId id="911"/>
            <p14:sldId id="914"/>
            <p14:sldId id="915"/>
            <p14:sldId id="916"/>
            <p14:sldId id="2061898076"/>
            <p14:sldId id="2147471976"/>
            <p14:sldId id="947"/>
            <p14:sldId id="2061898080"/>
            <p14:sldId id="2147471981"/>
            <p14:sldId id="919"/>
            <p14:sldId id="920"/>
            <p14:sldId id="921"/>
            <p14:sldId id="923"/>
            <p14:sldId id="924"/>
            <p14:sldId id="2061898082"/>
            <p14:sldId id="931"/>
            <p14:sldId id="932"/>
            <p14:sldId id="2061898083"/>
            <p14:sldId id="934"/>
            <p14:sldId id="2147471965"/>
            <p14:sldId id="936"/>
            <p14:sldId id="938"/>
            <p14:sldId id="940"/>
            <p14:sldId id="937"/>
            <p14:sldId id="2147471967"/>
            <p14:sldId id="954"/>
            <p14:sldId id="955"/>
          </p14:sldIdLst>
        </p14:section>
        <p14:section name="ETD" id="{1254CDD9-F996-435A-8404-39191425CE66}">
          <p14:sldIdLst>
            <p14:sldId id="2147471957"/>
            <p14:sldId id="550143410"/>
            <p14:sldId id="550143409"/>
            <p14:sldId id="2061898050"/>
            <p14:sldId id="550143405"/>
            <p14:sldId id="2147471908"/>
            <p14:sldId id="2146846043"/>
            <p14:sldId id="2147471944"/>
            <p14:sldId id="2147471943"/>
            <p14:sldId id="2147471973"/>
            <p14:sldId id="2147471974"/>
            <p14:sldId id="2147471977"/>
            <p14:sldId id="2147471972"/>
            <p14:sldId id="282"/>
            <p14:sldId id="2147471949"/>
            <p14:sldId id="2147471941"/>
            <p14:sldId id="2147471978"/>
            <p14:sldId id="2147471948"/>
            <p14:sldId id="533"/>
            <p14:sldId id="2147477531"/>
            <p14:sldId id="2147477527"/>
            <p14:sldId id="2147477532"/>
            <p14:sldId id="2147477533"/>
          </p14:sldIdLst>
        </p14:section>
        <p14:section name="Integrations" id="{81DE8002-AB4F-439D-A950-4EC87B949086}">
          <p14:sldIdLst>
            <p14:sldId id="2147471955"/>
            <p14:sldId id="944"/>
            <p14:sldId id="2147471966"/>
            <p14:sldId id="2061898074"/>
            <p14:sldId id="2061898075"/>
            <p14:sldId id="2132735757"/>
            <p14:sldId id="2147477526"/>
            <p14:sldId id="2147470731"/>
            <p14:sldId id="2147477528"/>
            <p14:sldId id="2147471958"/>
            <p14:sldId id="280"/>
            <p14:sldId id="281"/>
            <p14:sldId id="295"/>
            <p14:sldId id="283"/>
            <p14:sldId id="284"/>
            <p14:sldId id="292"/>
            <p14:sldId id="285"/>
            <p14:sldId id="2147477536"/>
            <p14:sldId id="2147471982"/>
            <p14:sldId id="2061898084"/>
            <p14:sldId id="261"/>
            <p14:sldId id="2147477537"/>
            <p14:sldId id="262"/>
            <p14:sldId id="263"/>
            <p14:sldId id="264"/>
            <p14:sldId id="265"/>
            <p14:sldId id="2147471990"/>
            <p14:sldId id="2147471988"/>
            <p14:sldId id="2147477529"/>
            <p14:sldId id="2147477530"/>
            <p14:sldId id="2147471959"/>
            <p14:sldId id="2147471991"/>
            <p14:sldId id="2132737793"/>
            <p14:sldId id="2132737794"/>
            <p14:sldId id="2147471992"/>
            <p14:sldId id="2147471995"/>
            <p14:sldId id="2147471993"/>
            <p14:sldId id="2147477521"/>
            <p14:sldId id="2147477522"/>
            <p14:sldId id="2147477523"/>
            <p14:sldId id="2147477524"/>
            <p14:sldId id="2147477525"/>
            <p14:sldId id="2147471961"/>
            <p14:sldId id="550143396"/>
            <p14:sldId id="2147471933"/>
            <p14:sldId id="2147471962"/>
            <p14:sldId id="531"/>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E4C968-81C5-7753-2E15-485C0E0B2ED2}" name="Rob Marchi (romarchi)" initials="RM(" userId="S::romarchi@cisco.com::72f85656-e304-462c-84cd-fcaa6c2e5d3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 id="2" name="Rob Marchi (romarchi)" initials="RM(" lastIdx="2" clrIdx="2">
    <p:extLst>
      <p:ext uri="{19B8F6BF-5375-455C-9EA6-DF929625EA0E}">
        <p15:presenceInfo xmlns:p15="http://schemas.microsoft.com/office/powerpoint/2012/main" userId="S::romarchi@cisco.com::72f85656-e304-462c-84cd-fcaa6c2e5d3b" providerId="AD"/>
      </p:ext>
    </p:extLst>
  </p:cmAuthor>
  <p:cmAuthor id="3" name="Francesca Rünger-Field"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EBE49"/>
    <a:srgbClr val="FFFFFF"/>
    <a:srgbClr val="00BCEB"/>
    <a:srgbClr val="1A55A7"/>
    <a:srgbClr val="133971"/>
    <a:srgbClr val="BCDFAB"/>
    <a:srgbClr val="A5C4F0"/>
    <a:srgbClr val="DBE7F9"/>
    <a:srgbClr val="4B88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201" d="100"/>
          <a:sy n="201" d="100"/>
        </p:scale>
        <p:origin x="654" y="162"/>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ags" Target="tags/tag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commentAuthors" Target="commentAuthors.xml"/><Relationship Id="rId14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C154F-1F9C-2943-94C9-78B574BCDAAE}"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2F53BBA9-C906-244D-8799-28715E18CC2E}">
      <dgm:prSet phldrT="[Text]"/>
      <dgm:spPr>
        <a:solidFill>
          <a:schemeClr val="tx1"/>
        </a:solidFill>
      </dgm:spPr>
      <dgm:t>
        <a:bodyPr/>
        <a:lstStyle/>
        <a:p>
          <a:pPr>
            <a:buSzPct val="115000"/>
            <a:buFont typeface="+mj-lt"/>
            <a:buAutoNum type="arabicPeriod"/>
          </a:pPr>
          <a:r>
            <a:rPr lang="en-US">
              <a:solidFill>
                <a:schemeClr val="bg1"/>
              </a:solidFill>
              <a:latin typeface="+mn-lt"/>
              <a:cs typeface="CiscoSansTT" panose="020B0503020201020303" pitchFamily="34" charset="0"/>
            </a:rPr>
            <a:t>Dave from HR receives an email with a resume attached</a:t>
          </a:r>
          <a:endParaRPr lang="en-US"/>
        </a:p>
      </dgm:t>
    </dgm:pt>
    <dgm:pt modelId="{F60E8297-8683-A042-9A77-CA616B3E713A}" type="parTrans" cxnId="{B6D160A8-B6E4-5047-8C3E-3519C7CD1BEE}">
      <dgm:prSet/>
      <dgm:spPr/>
      <dgm:t>
        <a:bodyPr/>
        <a:lstStyle/>
        <a:p>
          <a:endParaRPr lang="en-US"/>
        </a:p>
      </dgm:t>
    </dgm:pt>
    <dgm:pt modelId="{ECD9D214-C1DB-C142-BF4B-BA636E8B6D29}" type="sibTrans" cxnId="{B6D160A8-B6E4-5047-8C3E-3519C7CD1BEE}">
      <dgm:prSet/>
      <dgm:spPr/>
      <dgm:t>
        <a:bodyPr/>
        <a:lstStyle/>
        <a:p>
          <a:endParaRPr lang="en-US"/>
        </a:p>
      </dgm:t>
    </dgm:pt>
    <dgm:pt modelId="{988741B5-36EB-834A-8E9A-65A53C0D4E1F}">
      <dgm:prSet phldrT="[Text]"/>
      <dgm:spPr/>
      <dgm:t>
        <a:bodyPr/>
        <a:lstStyle/>
        <a:p>
          <a:pPr>
            <a:buSzPct val="115000"/>
            <a:buFont typeface="+mj-lt"/>
            <a:buAutoNum type="arabicPeriod" startAt="2"/>
          </a:pPr>
          <a:r>
            <a:rPr lang="en-US">
              <a:solidFill>
                <a:schemeClr val="bg1"/>
              </a:solidFill>
              <a:latin typeface="+mn-lt"/>
              <a:cs typeface="CiscoSansTT" panose="020B0503020201020303" pitchFamily="34" charset="0"/>
            </a:rPr>
            <a:t>Everything looks normal so Dave opens the attachment</a:t>
          </a:r>
          <a:endParaRPr lang="en-US"/>
        </a:p>
      </dgm:t>
    </dgm:pt>
    <dgm:pt modelId="{5118F760-056F-9C44-A0DB-FAC23B699FB9}" type="parTrans" cxnId="{F33CD44F-750D-5749-87CD-92B2511DB6BD}">
      <dgm:prSet/>
      <dgm:spPr/>
      <dgm:t>
        <a:bodyPr/>
        <a:lstStyle/>
        <a:p>
          <a:endParaRPr lang="en-US"/>
        </a:p>
      </dgm:t>
    </dgm:pt>
    <dgm:pt modelId="{D046A50B-FBE5-E542-A0D0-36AC0403EB0B}" type="sibTrans" cxnId="{F33CD44F-750D-5749-87CD-92B2511DB6BD}">
      <dgm:prSet/>
      <dgm:spPr/>
      <dgm:t>
        <a:bodyPr/>
        <a:lstStyle/>
        <a:p>
          <a:endParaRPr lang="en-US"/>
        </a:p>
      </dgm:t>
    </dgm:pt>
    <dgm:pt modelId="{5FC3F4F4-5C3D-964E-BC75-F71A68FB4B86}">
      <dgm:prSet phldrT="[Text]"/>
      <dgm:spPr>
        <a:solidFill>
          <a:schemeClr val="accent4"/>
        </a:solidFill>
      </dgm:spPr>
      <dgm:t>
        <a:bodyPr/>
        <a:lstStyle/>
        <a:p>
          <a:pPr>
            <a:buSzPct val="115000"/>
            <a:buFont typeface="+mj-lt"/>
            <a:buAutoNum type="arabicPeriod" startAt="3"/>
          </a:pPr>
          <a:r>
            <a:rPr lang="en-US">
              <a:solidFill>
                <a:schemeClr val="bg1"/>
              </a:solidFill>
              <a:latin typeface="+mn-lt"/>
              <a:cs typeface="CiscoSansTT" panose="020B0503020201020303" pitchFamily="34" charset="0"/>
            </a:rPr>
            <a:t>An executable file downloads malware without his knowledge</a:t>
          </a:r>
          <a:endParaRPr lang="en-US"/>
        </a:p>
      </dgm:t>
    </dgm:pt>
    <dgm:pt modelId="{C8777B35-D30F-1C42-966D-28A9F54C7643}" type="parTrans" cxnId="{D142CA3A-9046-454A-9582-0DECB24DB770}">
      <dgm:prSet/>
      <dgm:spPr/>
      <dgm:t>
        <a:bodyPr/>
        <a:lstStyle/>
        <a:p>
          <a:endParaRPr lang="en-US"/>
        </a:p>
      </dgm:t>
    </dgm:pt>
    <dgm:pt modelId="{ECDD822C-5740-B84F-ADFC-A9E79D3146E7}" type="sibTrans" cxnId="{D142CA3A-9046-454A-9582-0DECB24DB770}">
      <dgm:prSet/>
      <dgm:spPr/>
      <dgm:t>
        <a:bodyPr/>
        <a:lstStyle/>
        <a:p>
          <a:endParaRPr lang="en-US"/>
        </a:p>
      </dgm:t>
    </dgm:pt>
    <dgm:pt modelId="{6DDAA4AF-4049-0D47-B47C-BEF6F7319A29}" type="pres">
      <dgm:prSet presAssocID="{A31C154F-1F9C-2943-94C9-78B574BCDAAE}" presName="Name0" presStyleCnt="0">
        <dgm:presLayoutVars>
          <dgm:dir/>
          <dgm:animLvl val="lvl"/>
          <dgm:resizeHandles val="exact"/>
        </dgm:presLayoutVars>
      </dgm:prSet>
      <dgm:spPr/>
    </dgm:pt>
    <dgm:pt modelId="{90DE7A08-C4A7-4A44-A81D-89C525AD9136}" type="pres">
      <dgm:prSet presAssocID="{2F53BBA9-C906-244D-8799-28715E18CC2E}" presName="parTxOnly" presStyleLbl="node1" presStyleIdx="0" presStyleCnt="3">
        <dgm:presLayoutVars>
          <dgm:chMax val="0"/>
          <dgm:chPref val="0"/>
          <dgm:bulletEnabled val="1"/>
        </dgm:presLayoutVars>
      </dgm:prSet>
      <dgm:spPr/>
    </dgm:pt>
    <dgm:pt modelId="{DB9D4D29-40BA-3648-A976-BC3753245487}" type="pres">
      <dgm:prSet presAssocID="{ECD9D214-C1DB-C142-BF4B-BA636E8B6D29}" presName="parTxOnlySpace" presStyleCnt="0"/>
      <dgm:spPr/>
    </dgm:pt>
    <dgm:pt modelId="{184E39AC-93FD-3743-A8B1-86D80EF5F88C}" type="pres">
      <dgm:prSet presAssocID="{988741B5-36EB-834A-8E9A-65A53C0D4E1F}" presName="parTxOnly" presStyleLbl="node1" presStyleIdx="1" presStyleCnt="3">
        <dgm:presLayoutVars>
          <dgm:chMax val="0"/>
          <dgm:chPref val="0"/>
          <dgm:bulletEnabled val="1"/>
        </dgm:presLayoutVars>
      </dgm:prSet>
      <dgm:spPr/>
    </dgm:pt>
    <dgm:pt modelId="{D0E0D92C-2593-8D46-A99A-9DB76EB908C1}" type="pres">
      <dgm:prSet presAssocID="{D046A50B-FBE5-E542-A0D0-36AC0403EB0B}" presName="parTxOnlySpace" presStyleCnt="0"/>
      <dgm:spPr/>
    </dgm:pt>
    <dgm:pt modelId="{D896BE38-5ED1-8A4F-888A-A861A7A5FB85}" type="pres">
      <dgm:prSet presAssocID="{5FC3F4F4-5C3D-964E-BC75-F71A68FB4B86}" presName="parTxOnly" presStyleLbl="node1" presStyleIdx="2" presStyleCnt="3">
        <dgm:presLayoutVars>
          <dgm:chMax val="0"/>
          <dgm:chPref val="0"/>
          <dgm:bulletEnabled val="1"/>
        </dgm:presLayoutVars>
      </dgm:prSet>
      <dgm:spPr/>
    </dgm:pt>
  </dgm:ptLst>
  <dgm:cxnLst>
    <dgm:cxn modelId="{D142CA3A-9046-454A-9582-0DECB24DB770}" srcId="{A31C154F-1F9C-2943-94C9-78B574BCDAAE}" destId="{5FC3F4F4-5C3D-964E-BC75-F71A68FB4B86}" srcOrd="2" destOrd="0" parTransId="{C8777B35-D30F-1C42-966D-28A9F54C7643}" sibTransId="{ECDD822C-5740-B84F-ADFC-A9E79D3146E7}"/>
    <dgm:cxn modelId="{76E76E65-B78D-8B4C-B570-9703157EACF1}" type="presOf" srcId="{5FC3F4F4-5C3D-964E-BC75-F71A68FB4B86}" destId="{D896BE38-5ED1-8A4F-888A-A861A7A5FB85}" srcOrd="0" destOrd="0" presId="urn:microsoft.com/office/officeart/2005/8/layout/chevron1"/>
    <dgm:cxn modelId="{D3D4B746-476E-D94C-8175-B15B70F1E019}" type="presOf" srcId="{988741B5-36EB-834A-8E9A-65A53C0D4E1F}" destId="{184E39AC-93FD-3743-A8B1-86D80EF5F88C}" srcOrd="0" destOrd="0" presId="urn:microsoft.com/office/officeart/2005/8/layout/chevron1"/>
    <dgm:cxn modelId="{F7E32947-4624-1B4B-96CE-1AA8743337D4}" type="presOf" srcId="{A31C154F-1F9C-2943-94C9-78B574BCDAAE}" destId="{6DDAA4AF-4049-0D47-B47C-BEF6F7319A29}" srcOrd="0" destOrd="0" presId="urn:microsoft.com/office/officeart/2005/8/layout/chevron1"/>
    <dgm:cxn modelId="{F33CD44F-750D-5749-87CD-92B2511DB6BD}" srcId="{A31C154F-1F9C-2943-94C9-78B574BCDAAE}" destId="{988741B5-36EB-834A-8E9A-65A53C0D4E1F}" srcOrd="1" destOrd="0" parTransId="{5118F760-056F-9C44-A0DB-FAC23B699FB9}" sibTransId="{D046A50B-FBE5-E542-A0D0-36AC0403EB0B}"/>
    <dgm:cxn modelId="{7FB66655-C6E7-A54A-B1F6-DFCA87DB09EF}" type="presOf" srcId="{2F53BBA9-C906-244D-8799-28715E18CC2E}" destId="{90DE7A08-C4A7-4A44-A81D-89C525AD9136}" srcOrd="0" destOrd="0" presId="urn:microsoft.com/office/officeart/2005/8/layout/chevron1"/>
    <dgm:cxn modelId="{B6D160A8-B6E4-5047-8C3E-3519C7CD1BEE}" srcId="{A31C154F-1F9C-2943-94C9-78B574BCDAAE}" destId="{2F53BBA9-C906-244D-8799-28715E18CC2E}" srcOrd="0" destOrd="0" parTransId="{F60E8297-8683-A042-9A77-CA616B3E713A}" sibTransId="{ECD9D214-C1DB-C142-BF4B-BA636E8B6D29}"/>
    <dgm:cxn modelId="{1CB78929-1FB2-004E-BCC3-D417BF6B2309}" type="presParOf" srcId="{6DDAA4AF-4049-0D47-B47C-BEF6F7319A29}" destId="{90DE7A08-C4A7-4A44-A81D-89C525AD9136}" srcOrd="0" destOrd="0" presId="urn:microsoft.com/office/officeart/2005/8/layout/chevron1"/>
    <dgm:cxn modelId="{4C6E6C60-0780-D24F-B477-385B4E4C5AE8}" type="presParOf" srcId="{6DDAA4AF-4049-0D47-B47C-BEF6F7319A29}" destId="{DB9D4D29-40BA-3648-A976-BC3753245487}" srcOrd="1" destOrd="0" presId="urn:microsoft.com/office/officeart/2005/8/layout/chevron1"/>
    <dgm:cxn modelId="{733C0A5C-F18D-5445-A1AA-E746F735BAD1}" type="presParOf" srcId="{6DDAA4AF-4049-0D47-B47C-BEF6F7319A29}" destId="{184E39AC-93FD-3743-A8B1-86D80EF5F88C}" srcOrd="2" destOrd="0" presId="urn:microsoft.com/office/officeart/2005/8/layout/chevron1"/>
    <dgm:cxn modelId="{95F62B7F-83FC-6E46-AC68-A44CE03D5383}" type="presParOf" srcId="{6DDAA4AF-4049-0D47-B47C-BEF6F7319A29}" destId="{D0E0D92C-2593-8D46-A99A-9DB76EB908C1}" srcOrd="3" destOrd="0" presId="urn:microsoft.com/office/officeart/2005/8/layout/chevron1"/>
    <dgm:cxn modelId="{E1ABC65B-1E23-744B-A7B2-FB459B13D092}" type="presParOf" srcId="{6DDAA4AF-4049-0D47-B47C-BEF6F7319A29}" destId="{D896BE38-5ED1-8A4F-888A-A861A7A5FB85}"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1C154F-1F9C-2943-94C9-78B574BCDAAE}"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2F53BBA9-C906-244D-8799-28715E18CC2E}">
      <dgm:prSet phldrT="[Text]"/>
      <dgm:spPr>
        <a:solidFill>
          <a:schemeClr val="tx1"/>
        </a:solidFill>
      </dgm:spPr>
      <dgm:t>
        <a:bodyPr/>
        <a:lstStyle/>
        <a:p>
          <a:pPr>
            <a:buSzPct val="115000"/>
            <a:buFont typeface="+mj-lt"/>
            <a:buAutoNum type="arabicPeriod"/>
          </a:pPr>
          <a:r>
            <a:rPr lang="en-US">
              <a:solidFill>
                <a:schemeClr val="bg1"/>
              </a:solidFill>
              <a:latin typeface="+mn-lt"/>
              <a:cs typeface="CiscoSansTT" panose="020B0503020201020303" pitchFamily="34" charset="0"/>
            </a:rPr>
            <a:t>Kevin receives an urgent email from his boss asking to transfer funds</a:t>
          </a:r>
          <a:endParaRPr lang="en-US"/>
        </a:p>
      </dgm:t>
    </dgm:pt>
    <dgm:pt modelId="{F60E8297-8683-A042-9A77-CA616B3E713A}" type="parTrans" cxnId="{B6D160A8-B6E4-5047-8C3E-3519C7CD1BEE}">
      <dgm:prSet/>
      <dgm:spPr/>
      <dgm:t>
        <a:bodyPr/>
        <a:lstStyle/>
        <a:p>
          <a:endParaRPr lang="en-US"/>
        </a:p>
      </dgm:t>
    </dgm:pt>
    <dgm:pt modelId="{ECD9D214-C1DB-C142-BF4B-BA636E8B6D29}" type="sibTrans" cxnId="{B6D160A8-B6E4-5047-8C3E-3519C7CD1BEE}">
      <dgm:prSet/>
      <dgm:spPr/>
      <dgm:t>
        <a:bodyPr/>
        <a:lstStyle/>
        <a:p>
          <a:endParaRPr lang="en-US"/>
        </a:p>
      </dgm:t>
    </dgm:pt>
    <dgm:pt modelId="{988741B5-36EB-834A-8E9A-65A53C0D4E1F}">
      <dgm:prSet phldrT="[Text]"/>
      <dgm:spPr/>
      <dgm:t>
        <a:bodyPr/>
        <a:lstStyle/>
        <a:p>
          <a:pPr>
            <a:buSzPct val="115000"/>
            <a:buFont typeface="+mj-lt"/>
            <a:buAutoNum type="arabicPeriod" startAt="2"/>
          </a:pPr>
          <a:r>
            <a:rPr lang="en-US">
              <a:solidFill>
                <a:schemeClr val="bg1"/>
              </a:solidFill>
              <a:latin typeface="+mn-lt"/>
              <a:cs typeface="CiscoSansTT" panose="020B0503020201020303" pitchFamily="34" charset="0"/>
            </a:rPr>
            <a:t>To avoid delays, Kevin sends the payment right away</a:t>
          </a:r>
          <a:endParaRPr lang="en-US"/>
        </a:p>
      </dgm:t>
    </dgm:pt>
    <dgm:pt modelId="{D046A50B-FBE5-E542-A0D0-36AC0403EB0B}" type="sibTrans" cxnId="{F33CD44F-750D-5749-87CD-92B2511DB6BD}">
      <dgm:prSet/>
      <dgm:spPr/>
      <dgm:t>
        <a:bodyPr/>
        <a:lstStyle/>
        <a:p>
          <a:endParaRPr lang="en-US"/>
        </a:p>
      </dgm:t>
    </dgm:pt>
    <dgm:pt modelId="{5118F760-056F-9C44-A0DB-FAC23B699FB9}" type="parTrans" cxnId="{F33CD44F-750D-5749-87CD-92B2511DB6BD}">
      <dgm:prSet/>
      <dgm:spPr/>
      <dgm:t>
        <a:bodyPr/>
        <a:lstStyle/>
        <a:p>
          <a:endParaRPr lang="en-US"/>
        </a:p>
      </dgm:t>
    </dgm:pt>
    <dgm:pt modelId="{5FC3F4F4-5C3D-964E-BC75-F71A68FB4B86}">
      <dgm:prSet phldrT="[Text]"/>
      <dgm:spPr>
        <a:solidFill>
          <a:schemeClr val="accent4"/>
        </a:solidFill>
      </dgm:spPr>
      <dgm:t>
        <a:bodyPr/>
        <a:lstStyle/>
        <a:p>
          <a:pPr>
            <a:buSzPct val="115000"/>
            <a:buFont typeface="+mj-lt"/>
            <a:buAutoNum type="arabicPeriod" startAt="3"/>
          </a:pPr>
          <a:r>
            <a:rPr lang="en-US">
              <a:solidFill>
                <a:schemeClr val="bg1"/>
              </a:solidFill>
              <a:latin typeface="+mn-lt"/>
              <a:cs typeface="CiscoSansTT" panose="020B0503020201020303" pitchFamily="34" charset="0"/>
            </a:rPr>
            <a:t>The link is fraudulent and Kevin’s info</a:t>
          </a:r>
          <a:br>
            <a:rPr lang="en-US">
              <a:solidFill>
                <a:schemeClr val="bg1"/>
              </a:solidFill>
              <a:latin typeface="+mn-lt"/>
              <a:cs typeface="CiscoSansTT" panose="020B0503020201020303" pitchFamily="34" charset="0"/>
            </a:rPr>
          </a:br>
          <a:r>
            <a:rPr lang="en-US">
              <a:solidFill>
                <a:schemeClr val="bg1"/>
              </a:solidFill>
              <a:latin typeface="+mn-lt"/>
              <a:cs typeface="CiscoSansTT" panose="020B0503020201020303" pitchFamily="34" charset="0"/>
            </a:rPr>
            <a:t>is compromised</a:t>
          </a:r>
          <a:endParaRPr lang="en-US"/>
        </a:p>
      </dgm:t>
    </dgm:pt>
    <dgm:pt modelId="{ECDD822C-5740-B84F-ADFC-A9E79D3146E7}" type="sibTrans" cxnId="{D142CA3A-9046-454A-9582-0DECB24DB770}">
      <dgm:prSet/>
      <dgm:spPr/>
      <dgm:t>
        <a:bodyPr/>
        <a:lstStyle/>
        <a:p>
          <a:endParaRPr lang="en-US"/>
        </a:p>
      </dgm:t>
    </dgm:pt>
    <dgm:pt modelId="{C8777B35-D30F-1C42-966D-28A9F54C7643}" type="parTrans" cxnId="{D142CA3A-9046-454A-9582-0DECB24DB770}">
      <dgm:prSet/>
      <dgm:spPr/>
      <dgm:t>
        <a:bodyPr/>
        <a:lstStyle/>
        <a:p>
          <a:endParaRPr lang="en-US"/>
        </a:p>
      </dgm:t>
    </dgm:pt>
    <dgm:pt modelId="{6DDAA4AF-4049-0D47-B47C-BEF6F7319A29}" type="pres">
      <dgm:prSet presAssocID="{A31C154F-1F9C-2943-94C9-78B574BCDAAE}" presName="Name0" presStyleCnt="0">
        <dgm:presLayoutVars>
          <dgm:dir/>
          <dgm:animLvl val="lvl"/>
          <dgm:resizeHandles val="exact"/>
        </dgm:presLayoutVars>
      </dgm:prSet>
      <dgm:spPr/>
    </dgm:pt>
    <dgm:pt modelId="{90DE7A08-C4A7-4A44-A81D-89C525AD9136}" type="pres">
      <dgm:prSet presAssocID="{2F53BBA9-C906-244D-8799-28715E18CC2E}" presName="parTxOnly" presStyleLbl="node1" presStyleIdx="0" presStyleCnt="3">
        <dgm:presLayoutVars>
          <dgm:chMax val="0"/>
          <dgm:chPref val="0"/>
          <dgm:bulletEnabled val="1"/>
        </dgm:presLayoutVars>
      </dgm:prSet>
      <dgm:spPr/>
    </dgm:pt>
    <dgm:pt modelId="{DB9D4D29-40BA-3648-A976-BC3753245487}" type="pres">
      <dgm:prSet presAssocID="{ECD9D214-C1DB-C142-BF4B-BA636E8B6D29}" presName="parTxOnlySpace" presStyleCnt="0"/>
      <dgm:spPr/>
    </dgm:pt>
    <dgm:pt modelId="{184E39AC-93FD-3743-A8B1-86D80EF5F88C}" type="pres">
      <dgm:prSet presAssocID="{988741B5-36EB-834A-8E9A-65A53C0D4E1F}" presName="parTxOnly" presStyleLbl="node1" presStyleIdx="1" presStyleCnt="3">
        <dgm:presLayoutVars>
          <dgm:chMax val="0"/>
          <dgm:chPref val="0"/>
          <dgm:bulletEnabled val="1"/>
        </dgm:presLayoutVars>
      </dgm:prSet>
      <dgm:spPr/>
    </dgm:pt>
    <dgm:pt modelId="{D0E0D92C-2593-8D46-A99A-9DB76EB908C1}" type="pres">
      <dgm:prSet presAssocID="{D046A50B-FBE5-E542-A0D0-36AC0403EB0B}" presName="parTxOnlySpace" presStyleCnt="0"/>
      <dgm:spPr/>
    </dgm:pt>
    <dgm:pt modelId="{D896BE38-5ED1-8A4F-888A-A861A7A5FB85}" type="pres">
      <dgm:prSet presAssocID="{5FC3F4F4-5C3D-964E-BC75-F71A68FB4B86}" presName="parTxOnly" presStyleLbl="node1" presStyleIdx="2" presStyleCnt="3">
        <dgm:presLayoutVars>
          <dgm:chMax val="0"/>
          <dgm:chPref val="0"/>
          <dgm:bulletEnabled val="1"/>
        </dgm:presLayoutVars>
      </dgm:prSet>
      <dgm:spPr/>
    </dgm:pt>
  </dgm:ptLst>
  <dgm:cxnLst>
    <dgm:cxn modelId="{D142CA3A-9046-454A-9582-0DECB24DB770}" srcId="{A31C154F-1F9C-2943-94C9-78B574BCDAAE}" destId="{5FC3F4F4-5C3D-964E-BC75-F71A68FB4B86}" srcOrd="2" destOrd="0" parTransId="{C8777B35-D30F-1C42-966D-28A9F54C7643}" sibTransId="{ECDD822C-5740-B84F-ADFC-A9E79D3146E7}"/>
    <dgm:cxn modelId="{76E76E65-B78D-8B4C-B570-9703157EACF1}" type="presOf" srcId="{5FC3F4F4-5C3D-964E-BC75-F71A68FB4B86}" destId="{D896BE38-5ED1-8A4F-888A-A861A7A5FB85}" srcOrd="0" destOrd="0" presId="urn:microsoft.com/office/officeart/2005/8/layout/chevron1"/>
    <dgm:cxn modelId="{D3D4B746-476E-D94C-8175-B15B70F1E019}" type="presOf" srcId="{988741B5-36EB-834A-8E9A-65A53C0D4E1F}" destId="{184E39AC-93FD-3743-A8B1-86D80EF5F88C}" srcOrd="0" destOrd="0" presId="urn:microsoft.com/office/officeart/2005/8/layout/chevron1"/>
    <dgm:cxn modelId="{F7E32947-4624-1B4B-96CE-1AA8743337D4}" type="presOf" srcId="{A31C154F-1F9C-2943-94C9-78B574BCDAAE}" destId="{6DDAA4AF-4049-0D47-B47C-BEF6F7319A29}" srcOrd="0" destOrd="0" presId="urn:microsoft.com/office/officeart/2005/8/layout/chevron1"/>
    <dgm:cxn modelId="{F33CD44F-750D-5749-87CD-92B2511DB6BD}" srcId="{A31C154F-1F9C-2943-94C9-78B574BCDAAE}" destId="{988741B5-36EB-834A-8E9A-65A53C0D4E1F}" srcOrd="1" destOrd="0" parTransId="{5118F760-056F-9C44-A0DB-FAC23B699FB9}" sibTransId="{D046A50B-FBE5-E542-A0D0-36AC0403EB0B}"/>
    <dgm:cxn modelId="{7FB66655-C6E7-A54A-B1F6-DFCA87DB09EF}" type="presOf" srcId="{2F53BBA9-C906-244D-8799-28715E18CC2E}" destId="{90DE7A08-C4A7-4A44-A81D-89C525AD9136}" srcOrd="0" destOrd="0" presId="urn:microsoft.com/office/officeart/2005/8/layout/chevron1"/>
    <dgm:cxn modelId="{B6D160A8-B6E4-5047-8C3E-3519C7CD1BEE}" srcId="{A31C154F-1F9C-2943-94C9-78B574BCDAAE}" destId="{2F53BBA9-C906-244D-8799-28715E18CC2E}" srcOrd="0" destOrd="0" parTransId="{F60E8297-8683-A042-9A77-CA616B3E713A}" sibTransId="{ECD9D214-C1DB-C142-BF4B-BA636E8B6D29}"/>
    <dgm:cxn modelId="{1CB78929-1FB2-004E-BCC3-D417BF6B2309}" type="presParOf" srcId="{6DDAA4AF-4049-0D47-B47C-BEF6F7319A29}" destId="{90DE7A08-C4A7-4A44-A81D-89C525AD9136}" srcOrd="0" destOrd="0" presId="urn:microsoft.com/office/officeart/2005/8/layout/chevron1"/>
    <dgm:cxn modelId="{4C6E6C60-0780-D24F-B477-385B4E4C5AE8}" type="presParOf" srcId="{6DDAA4AF-4049-0D47-B47C-BEF6F7319A29}" destId="{DB9D4D29-40BA-3648-A976-BC3753245487}" srcOrd="1" destOrd="0" presId="urn:microsoft.com/office/officeart/2005/8/layout/chevron1"/>
    <dgm:cxn modelId="{733C0A5C-F18D-5445-A1AA-E746F735BAD1}" type="presParOf" srcId="{6DDAA4AF-4049-0D47-B47C-BEF6F7319A29}" destId="{184E39AC-93FD-3743-A8B1-86D80EF5F88C}" srcOrd="2" destOrd="0" presId="urn:microsoft.com/office/officeart/2005/8/layout/chevron1"/>
    <dgm:cxn modelId="{95F62B7F-83FC-6E46-AC68-A44CE03D5383}" type="presParOf" srcId="{6DDAA4AF-4049-0D47-B47C-BEF6F7319A29}" destId="{D0E0D92C-2593-8D46-A99A-9DB76EB908C1}" srcOrd="3" destOrd="0" presId="urn:microsoft.com/office/officeart/2005/8/layout/chevron1"/>
    <dgm:cxn modelId="{E1ABC65B-1E23-744B-A7B2-FB459B13D092}" type="presParOf" srcId="{6DDAA4AF-4049-0D47-B47C-BEF6F7319A29}" destId="{D896BE38-5ED1-8A4F-888A-A861A7A5FB85}"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7A08-C4A7-4A44-A81D-89C525AD9136}">
      <dsp:nvSpPr>
        <dsp:cNvPr id="0" name=""/>
        <dsp:cNvSpPr/>
      </dsp:nvSpPr>
      <dsp:spPr>
        <a:xfrm>
          <a:off x="1785" y="1596826"/>
          <a:ext cx="2175867" cy="870346"/>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Dave from HR receives an email with a resume attached</a:t>
          </a:r>
          <a:endParaRPr lang="en-US" sz="1200" kern="1200"/>
        </a:p>
      </dsp:txBody>
      <dsp:txXfrm>
        <a:off x="436958" y="1596826"/>
        <a:ext cx="1305521" cy="870346"/>
      </dsp:txXfrm>
    </dsp:sp>
    <dsp:sp modelId="{184E39AC-93FD-3743-A8B1-86D80EF5F88C}">
      <dsp:nvSpPr>
        <dsp:cNvPr id="0" name=""/>
        <dsp:cNvSpPr/>
      </dsp:nvSpPr>
      <dsp:spPr>
        <a:xfrm>
          <a:off x="1960066" y="1596826"/>
          <a:ext cx="2175867"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Everything looks normal so Dave opens the attachment</a:t>
          </a:r>
          <a:endParaRPr lang="en-US" sz="1200" kern="1200"/>
        </a:p>
      </dsp:txBody>
      <dsp:txXfrm>
        <a:off x="2395239" y="1596826"/>
        <a:ext cx="1305521" cy="870346"/>
      </dsp:txXfrm>
    </dsp:sp>
    <dsp:sp modelId="{D896BE38-5ED1-8A4F-888A-A861A7A5FB85}">
      <dsp:nvSpPr>
        <dsp:cNvPr id="0" name=""/>
        <dsp:cNvSpPr/>
      </dsp:nvSpPr>
      <dsp:spPr>
        <a:xfrm>
          <a:off x="3918346" y="1596826"/>
          <a:ext cx="2175867" cy="870346"/>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An executable file downloads malware without his knowledge</a:t>
          </a:r>
          <a:endParaRPr lang="en-US" sz="1200" kern="1200"/>
        </a:p>
      </dsp:txBody>
      <dsp:txXfrm>
        <a:off x="4353519" y="1596826"/>
        <a:ext cx="1305521" cy="870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7A08-C4A7-4A44-A81D-89C525AD9136}">
      <dsp:nvSpPr>
        <dsp:cNvPr id="0" name=""/>
        <dsp:cNvSpPr/>
      </dsp:nvSpPr>
      <dsp:spPr>
        <a:xfrm>
          <a:off x="1785" y="1596826"/>
          <a:ext cx="2175867" cy="870346"/>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Kevin receives an urgent email from his boss asking to transfer funds</a:t>
          </a:r>
          <a:endParaRPr lang="en-US" sz="1200" kern="1200"/>
        </a:p>
      </dsp:txBody>
      <dsp:txXfrm>
        <a:off x="436958" y="1596826"/>
        <a:ext cx="1305521" cy="870346"/>
      </dsp:txXfrm>
    </dsp:sp>
    <dsp:sp modelId="{184E39AC-93FD-3743-A8B1-86D80EF5F88C}">
      <dsp:nvSpPr>
        <dsp:cNvPr id="0" name=""/>
        <dsp:cNvSpPr/>
      </dsp:nvSpPr>
      <dsp:spPr>
        <a:xfrm>
          <a:off x="1960066" y="1596826"/>
          <a:ext cx="2175867"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To avoid delays, Kevin sends the payment right away</a:t>
          </a:r>
          <a:endParaRPr lang="en-US" sz="1200" kern="1200"/>
        </a:p>
      </dsp:txBody>
      <dsp:txXfrm>
        <a:off x="2395239" y="1596826"/>
        <a:ext cx="1305521" cy="870346"/>
      </dsp:txXfrm>
    </dsp:sp>
    <dsp:sp modelId="{D896BE38-5ED1-8A4F-888A-A861A7A5FB85}">
      <dsp:nvSpPr>
        <dsp:cNvPr id="0" name=""/>
        <dsp:cNvSpPr/>
      </dsp:nvSpPr>
      <dsp:spPr>
        <a:xfrm>
          <a:off x="3918346" y="1596826"/>
          <a:ext cx="2175867" cy="870346"/>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115000"/>
            <a:buFont typeface="+mj-lt"/>
            <a:buNone/>
          </a:pPr>
          <a:r>
            <a:rPr lang="en-US" sz="1200" kern="1200">
              <a:solidFill>
                <a:schemeClr val="bg1"/>
              </a:solidFill>
              <a:latin typeface="+mn-lt"/>
              <a:cs typeface="CiscoSansTT" panose="020B0503020201020303" pitchFamily="34" charset="0"/>
            </a:rPr>
            <a:t>The link is fraudulent and Kevin’s info</a:t>
          </a:r>
          <a:br>
            <a:rPr lang="en-US" sz="1200" kern="1200">
              <a:solidFill>
                <a:schemeClr val="bg1"/>
              </a:solidFill>
              <a:latin typeface="+mn-lt"/>
              <a:cs typeface="CiscoSansTT" panose="020B0503020201020303" pitchFamily="34" charset="0"/>
            </a:rPr>
          </a:br>
          <a:r>
            <a:rPr lang="en-US" sz="1200" kern="1200">
              <a:solidFill>
                <a:schemeClr val="bg1"/>
              </a:solidFill>
              <a:latin typeface="+mn-lt"/>
              <a:cs typeface="CiscoSansTT" panose="020B0503020201020303" pitchFamily="34" charset="0"/>
            </a:rPr>
            <a:t>is compromised</a:t>
          </a:r>
          <a:endParaRPr lang="en-US" sz="1200" kern="1200"/>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9/25/2024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9/25/2024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216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8AC0A1F-7616-ADC8-651B-0797A819B631}"/>
              </a:ext>
            </a:extLst>
          </p:cNvPr>
          <p:cNvSpPr>
            <a:spLocks noGrp="1"/>
          </p:cNvSpPr>
          <p:nvPr>
            <p:ph type="ftr" sz="quarter" idx="4"/>
          </p:nvPr>
        </p:nvSpPr>
        <p:spPr/>
        <p:txBody>
          <a:bodyPr/>
          <a:lstStyle/>
          <a:p>
            <a:r>
              <a:rPr lang="en-US"/>
              <a:t>BRKSEC-2288</a:t>
            </a:r>
          </a:p>
        </p:txBody>
      </p:sp>
    </p:spTree>
    <p:extLst>
      <p:ext uri="{BB962C8B-B14F-4D97-AF65-F5344CB8AC3E}">
        <p14:creationId xmlns:p14="http://schemas.microsoft.com/office/powerpoint/2010/main" val="56029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Cisco offers a comprehensive email security solution that includes gateway filtering as well as our newer SaaS (Software as a Service) offering Cisco Secure Email Threat Defense.  Cisco Secure Email Gateway offers the ability to alter messages inline such as to prepend the subject of an email or flatten files of attachments.  The gateway is also necessary for encrypting mail or using data loss prevention.</a:t>
            </a:r>
          </a:p>
          <a:p>
            <a:r>
              <a:rPr lang="en-US"/>
              <a:t>Cisco Secure Email Threat defense enables new detection methods via natural language processing and data modeling of advanced threat techniques.  These detections our critical in stopping advanced threats such as business email compromise.  Email Threat Defense also has complete visibility into internal messages to detect account takeover and improve visibility into forwarded messages. </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37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13</a:t>
            </a:fld>
            <a:endParaRPr lang="en-US"/>
          </a:p>
        </p:txBody>
      </p:sp>
    </p:spTree>
    <p:extLst>
      <p:ext uri="{BB962C8B-B14F-4D97-AF65-F5344CB8AC3E}">
        <p14:creationId xmlns:p14="http://schemas.microsoft.com/office/powerpoint/2010/main" val="94238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Cisco Secure Email we developed a new SaaS based platform enabling us to create detectors to get at the intent of the message using machine learning and natural language processing.  This platform enables us to help solve the business use case of stopping these advanced attacks. As you can see, we have many detectors that are updated from Talos to protect us against the latest threat methods.</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657BC6-66FA-4F4A-907D-1C17DBA36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60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3156998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368665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1157885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612676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149483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44893204b1_2_4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3" name="Google Shape;4593;g44893204b1_2_4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492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078518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47</a:t>
            </a:fld>
            <a:endParaRPr lang="en-US"/>
          </a:p>
        </p:txBody>
      </p:sp>
    </p:spTree>
    <p:extLst>
      <p:ext uri="{BB962C8B-B14F-4D97-AF65-F5344CB8AC3E}">
        <p14:creationId xmlns:p14="http://schemas.microsoft.com/office/powerpoint/2010/main" val="284343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62</a:t>
            </a:fld>
            <a:endParaRPr lang="en-US"/>
          </a:p>
        </p:txBody>
      </p:sp>
    </p:spTree>
    <p:extLst>
      <p:ext uri="{BB962C8B-B14F-4D97-AF65-F5344CB8AC3E}">
        <p14:creationId xmlns:p14="http://schemas.microsoft.com/office/powerpoint/2010/main" val="372518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450e630d33_2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g450e630d33_2_6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u="sng"/>
              <a:t>Simplicity</a:t>
            </a:r>
          </a:p>
          <a:p>
            <a:endParaRPr lang="en-US"/>
          </a:p>
          <a:p>
            <a:r>
              <a:rPr lang="en-US"/>
              <a:t>When we say “simplicity” we really mean it –we want this product to deploy a fast as possible without infrastructure changes, and to be effective within minutes. </a:t>
            </a:r>
          </a:p>
          <a:p>
            <a:endParaRPr lang="en-US"/>
          </a:p>
          <a:p>
            <a:r>
              <a:rPr lang="en-US"/>
              <a:t>No change to mail flow (or MX records) is required, meaning there is no operational risk to message delivery. </a:t>
            </a:r>
          </a:p>
          <a:p>
            <a:r>
              <a:rPr lang="en-US"/>
              <a:t>We understand email is critical infrastructure and in direct line-of-business and deploying security controls should not require a compromise of message delivery. </a:t>
            </a:r>
          </a:p>
          <a:p>
            <a:r>
              <a:rPr lang="en-US">
                <a:ea typeface="ＭＳ Ｐゴシック"/>
                <a:cs typeface="Calibri"/>
              </a:rPr>
              <a:t>Email Threat Defense can be deployed in less than five minutes and without any change to the customers email flow.</a:t>
            </a:r>
          </a:p>
          <a:p>
            <a:endParaRPr lang="en-US"/>
          </a:p>
          <a:p>
            <a:r>
              <a:rPr lang="en-US"/>
              <a:t>Our current cloud email security gateway (CES) is incredibly feature rich and has a lot of options for customization and policy control.</a:t>
            </a:r>
          </a:p>
          <a:p>
            <a:r>
              <a:rPr lang="en-US"/>
              <a:t>You can make really granular decisions based on threat scores, individual users and group, and even add custom filters.</a:t>
            </a:r>
          </a:p>
          <a:p>
            <a:pPr lvl="0"/>
            <a:r>
              <a:rPr lang="en-US"/>
              <a:t>	</a:t>
            </a:r>
          </a:p>
          <a:p>
            <a:pPr lvl="0"/>
            <a:r>
              <a:rPr lang="en-US"/>
              <a:t>Our philosophy is that the product should work out-of-the-box and require no specialized knowledge or tweaking.</a:t>
            </a:r>
          </a:p>
          <a:p>
            <a:pPr lvl="0"/>
            <a:r>
              <a:rPr lang="en-US"/>
              <a:t>We are primarily targeting a set of customers who have moved to the cloud because it’s easier.</a:t>
            </a:r>
          </a:p>
          <a:p>
            <a:pPr lvl="0"/>
            <a:r>
              <a:rPr lang="en-US"/>
              <a:t>They don’t have the administrative overhead to manage a gateway and want something they can just plug in to Office and go.</a:t>
            </a:r>
          </a:p>
          <a:p>
            <a:pPr lvl="0"/>
            <a:endParaRPr lang="en-US"/>
          </a:p>
          <a:p>
            <a:pPr lvl="0"/>
            <a:r>
              <a:rPr lang="en-US"/>
              <a:t>The simplicity even extends to the offering itself. </a:t>
            </a:r>
          </a:p>
          <a:p>
            <a:pPr lvl="0"/>
            <a:r>
              <a:rPr lang="en-US"/>
              <a:t>We want to keep it always to a single SKU, with multiple seat bands to delimit pricing options.</a:t>
            </a:r>
          </a:p>
          <a:p>
            <a:pPr lvl="0"/>
            <a:r>
              <a:rPr lang="en-US"/>
              <a:t>Though we will use the technology behind AMP and Threat Grid, we won’t require any add-on </a:t>
            </a:r>
            <a:r>
              <a:rPr lang="en-US" err="1"/>
              <a:t>licences</a:t>
            </a:r>
            <a:r>
              <a:rPr lang="en-US"/>
              <a:t> and we won’t impose any submission limits.</a:t>
            </a:r>
          </a:p>
          <a:p>
            <a:pPr lvl="0"/>
            <a:endParaRPr lang="en-US"/>
          </a:p>
          <a:p>
            <a:r>
              <a:rPr lang="en-US" u="sng"/>
              <a:t>Visibility</a:t>
            </a:r>
          </a:p>
          <a:p>
            <a:endParaRPr lang="en-US" u="sng"/>
          </a:p>
          <a:p>
            <a:r>
              <a:rPr lang="en-US" u="none"/>
              <a:t>Because our architecture is fundamentally new (as you will see), we can see every message sent and received, including those sent between internal mailboxes.</a:t>
            </a:r>
          </a:p>
          <a:p>
            <a:r>
              <a:rPr lang="en-US" u="none"/>
              <a:t>Email gateway offerings that sit at the perimeter cannot offer that.</a:t>
            </a:r>
          </a:p>
          <a:p>
            <a:r>
              <a:rPr lang="en-US" u="none"/>
              <a:t>We can tell the entire story of a message and what mailboxes have been affected. </a:t>
            </a:r>
          </a:p>
          <a:p>
            <a:r>
              <a:rPr lang="en-US" u="none"/>
              <a:t>We designed our search and triage page to be the perfect tool for email administrators, security operators, and incident responders alike.</a:t>
            </a:r>
            <a:endParaRPr lang="en-US" u="sng"/>
          </a:p>
          <a:p>
            <a:pPr lvl="0"/>
            <a:endParaRPr lang="en-US" u="sng"/>
          </a:p>
          <a:p>
            <a:pPr lvl="0"/>
            <a:r>
              <a:rPr lang="en-US" u="sng"/>
              <a:t>Integration</a:t>
            </a:r>
          </a:p>
          <a:p>
            <a:pPr lvl="0"/>
            <a:endParaRPr lang="en-US" u="sng"/>
          </a:p>
          <a:p>
            <a:pPr lvl="0"/>
            <a:r>
              <a:rPr lang="en-US" u="none"/>
              <a:t>We don’t want to re-invent the wheel when it comes to detection and remediation.</a:t>
            </a:r>
          </a:p>
          <a:p>
            <a:pPr lvl="0"/>
            <a:r>
              <a:rPr lang="en-US" u="none"/>
              <a:t>We want to take what we already do really well and integrate directly with Microsoft so we can leverage things like Talos, AMP, Threat Grid in new ways.</a:t>
            </a:r>
          </a:p>
        </p:txBody>
      </p:sp>
      <p:sp>
        <p:nvSpPr>
          <p:cNvPr id="882" name="Google Shape;882;g450e630d33_2_6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t>63</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3438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43f1331365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4" name="Google Shape;1914;g43f1331365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**Differentiate based on CESS scanning vs SEG**</a:t>
            </a:r>
          </a:p>
          <a:p>
            <a:pPr marL="0" indent="0" rtl="0">
              <a:buFont typeface="Arial" charset="0"/>
              <a:buNone/>
            </a:pPr>
            <a:endParaRPr lang="en-US" sz="1200" b="0" i="0" u="none" strike="noStrike" kern="1200">
              <a:solidFill>
                <a:schemeClr val="tx1"/>
              </a:solidFill>
              <a:effectLst/>
              <a:latin typeface="+mn-lt"/>
              <a:ea typeface="ＭＳ Ｐゴシック" charset="0"/>
              <a:cs typeface="ＭＳ Ｐゴシック" charset="0"/>
            </a:endParaRP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We have all of the protections that you would expect from a full—formed email security product.</a:t>
            </a:r>
          </a:p>
          <a:p>
            <a:pPr marL="0" indent="0" rtl="0">
              <a:buFont typeface="Arial" charset="0"/>
              <a:buNone/>
            </a:pPr>
            <a:endParaRPr lang="en-US" sz="1200" b="0" i="0" u="none" strike="noStrike" kern="1200">
              <a:solidFill>
                <a:schemeClr val="tx1"/>
              </a:solidFill>
              <a:effectLst/>
              <a:latin typeface="+mn-lt"/>
              <a:ea typeface="ＭＳ Ｐゴシック" charset="0"/>
              <a:cs typeface="ＭＳ Ｐゴシック" charset="0"/>
            </a:endParaRP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We examine every component of a message: </a:t>
            </a:r>
          </a:p>
          <a:p>
            <a:pPr marL="0" indent="0" rtl="0">
              <a:buFont typeface="Arial" charset="0"/>
              <a:buNone/>
            </a:pPr>
            <a:endParaRPr lang="en-US" sz="1200" b="0" i="0" u="none" strike="noStrike" kern="1200">
              <a:solidFill>
                <a:schemeClr val="tx1"/>
              </a:solidFill>
              <a:effectLst/>
              <a:latin typeface="+mn-lt"/>
              <a:ea typeface="ＭＳ Ｐゴシック" charset="0"/>
              <a:cs typeface="ＭＳ Ｐゴシック" charset="0"/>
            </a:endParaRP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	The attachment hash is checked against known malicious files, and the file itself can be run in our cloud file analysis engines to detect unknown malware. </a:t>
            </a: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	Sender reputation is checked using cloud intelligence APIs so we know the data is as fresh as possible.</a:t>
            </a: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	Embedded links are evaluated for category and reputation.</a:t>
            </a:r>
          </a:p>
          <a:p>
            <a:pPr marL="0" marR="0" lvl="0" indent="0" algn="l" defTabSz="457200" rtl="0" eaLnBrk="0" fontAlgn="base" latinLnBrk="0" hangingPunct="0">
              <a:lnSpc>
                <a:spcPct val="100000"/>
              </a:lnSpc>
              <a:spcBef>
                <a:spcPct val="30000"/>
              </a:spcBef>
              <a:spcAft>
                <a:spcPct val="0"/>
              </a:spcAft>
              <a:buClrTx/>
              <a:buSzTx/>
              <a:buFont typeface="Arial" charset="0"/>
              <a:buNone/>
              <a:tabLst/>
              <a:defRPr/>
            </a:pPr>
            <a:r>
              <a:rPr lang="en-US" sz="1200" b="0" i="0" u="none" strike="noStrike" kern="1200">
                <a:solidFill>
                  <a:schemeClr val="tx1"/>
                </a:solidFill>
                <a:effectLst/>
                <a:latin typeface="+mn-lt"/>
                <a:ea typeface="ＭＳ Ｐゴシック" charset="0"/>
                <a:cs typeface="ＭＳ Ｐゴシック" charset="0"/>
              </a:rPr>
              <a:t>	The content of the message is analyzed to identify phishing and business email compromise.</a:t>
            </a: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	And of course we can detect spam.</a:t>
            </a:r>
          </a:p>
          <a:p>
            <a:pPr marL="0" indent="0" rtl="0">
              <a:buFont typeface="Arial" charset="0"/>
              <a:buNone/>
            </a:pPr>
            <a:endParaRPr lang="en-US" sz="1200" b="0" i="0" u="none" strike="noStrike" kern="1200">
              <a:solidFill>
                <a:schemeClr val="tx1"/>
              </a:solidFill>
              <a:effectLst/>
              <a:latin typeface="+mn-lt"/>
              <a:ea typeface="ＭＳ Ｐゴシック" charset="0"/>
              <a:cs typeface="ＭＳ Ｐゴシック" charset="0"/>
            </a:endParaRP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All of these checks are run against every message, even those that are sent between internal users so we can detect insider threats, lateral movement, and malware propagation. </a:t>
            </a:r>
          </a:p>
          <a:p>
            <a:pPr marL="0" indent="0" rtl="0">
              <a:buFont typeface="Arial" charset="0"/>
              <a:buNone/>
            </a:pPr>
            <a:r>
              <a:rPr lang="en-US" sz="1200" b="0" i="0" u="none" strike="noStrike" kern="1200">
                <a:solidFill>
                  <a:schemeClr val="tx1"/>
                </a:solidFill>
                <a:effectLst/>
                <a:latin typeface="+mn-lt"/>
                <a:ea typeface="ＭＳ Ｐゴシック" charset="0"/>
                <a:cs typeface="ＭＳ Ｐゴシック" charset="0"/>
              </a:rPr>
              <a:t>	</a:t>
            </a:r>
          </a:p>
        </p:txBody>
      </p:sp>
      <p:sp>
        <p:nvSpPr>
          <p:cNvPr id="1915" name="Google Shape;1915;g43f1331365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457200" rtl="0" eaLnBrk="1" fontAlgn="base" latinLnBrk="0" hangingPunct="1">
                <a:lnSpc>
                  <a:spcPct val="100000"/>
                </a:lnSpc>
                <a:spcBef>
                  <a:spcPts val="0"/>
                </a:spcBef>
                <a:spcAft>
                  <a:spcPts val="0"/>
                </a:spcAft>
                <a:buClrTx/>
                <a:buSzTx/>
                <a:buFontTx/>
                <a:buNone/>
                <a:tabLst/>
                <a:defRPr/>
              </a:pPr>
              <a:t>64</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83918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ts val="0"/>
              </a:spcBef>
              <a:spcAft>
                <a:spcPts val="0"/>
              </a:spcAft>
              <a:buClr>
                <a:schemeClr val="dk1"/>
              </a:buClr>
              <a:buSzPts val="1200"/>
              <a:buFont typeface="Calibri"/>
              <a:buNone/>
              <a:tabLst/>
              <a:defRPr/>
            </a:pPr>
            <a:r>
              <a:rPr lang="en-US" sz="1200"/>
              <a:t>The proof-of-value is impressive not only because it only takes two-steps and five minutes, but also because it is the full deployment of the product. If you don’t want to take and actions against messages by policy, simply stay in audit mode and use our search and triage features to see how we can empower your security teams. We require no change to mail flow so you can rest easy that your mail delivery will not be impacted. When you decide to move forward with the product, simply switch to auto-remediation and set your policy actions. Or if you prefer, you can continue to run the product in audit mode for use as an investigative or SecOps tool.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02DB87D-6B77-4EDA-945D-D9A3E7BC5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979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a:solidFill>
                  <a:schemeClr val="tx1"/>
                </a:solidFill>
                <a:effectLst/>
                <a:latin typeface="+mn-lt"/>
                <a:ea typeface="ＭＳ Ｐゴシック" charset="0"/>
                <a:cs typeface="ＭＳ Ｐゴシック" charset="0"/>
              </a:rPr>
              <a:t>Email Threat Defense completes your visibility and protection for all messages.</a:t>
            </a:r>
          </a:p>
          <a:p>
            <a:pPr marL="171450" indent="-171450">
              <a:buFont typeface="Arial" panose="020B0604020202020204" pitchFamily="34" charset="0"/>
              <a:buChar char="•"/>
            </a:pPr>
            <a:endParaRPr lang="en-US" sz="1200" kern="1200">
              <a:solidFill>
                <a:schemeClr val="tx1"/>
              </a:solidFill>
              <a:effectLst/>
              <a:latin typeface="+mn-lt"/>
              <a:ea typeface="ＭＳ Ｐゴシック" charset="0"/>
              <a:cs typeface="ＭＳ Ｐゴシック" charset="0"/>
            </a:endParaRP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Traditional email gateways are fundamentally perimeter controls</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Meaning they only have visibility into things that cross that outer boundary</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For email gateways, this means that you can see only inbound and outbound mail</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leaving a critical visibility gap in that internal messages that never cross that perimeter</a:t>
            </a: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By interfacing directly at the mail store…</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Email Threat Defense closes that gap and completes visibility and protection</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For internal messages that traditionally were a blind spot</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As well as the inbound and outbound messages</a:t>
            </a: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Taking your organizational email security from a black box, so to speak</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where you can only see what goes in and what comes out</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to full-scope security that protects the entirety of your business email</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66</a:t>
            </a:fld>
            <a:endParaRPr lang="en-US"/>
          </a:p>
        </p:txBody>
      </p:sp>
    </p:spTree>
    <p:extLst>
      <p:ext uri="{BB962C8B-B14F-4D97-AF65-F5344CB8AC3E}">
        <p14:creationId xmlns:p14="http://schemas.microsoft.com/office/powerpoint/2010/main" val="2267514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Email Threat Defense</a:t>
            </a:r>
            <a:r>
              <a:rPr lang="en-US" sz="1200" kern="1200">
                <a:solidFill>
                  <a:schemeClr val="tx1"/>
                </a:solidFill>
                <a:effectLst/>
                <a:latin typeface="+mn-lt"/>
                <a:ea typeface="ＭＳ Ｐゴシック"/>
                <a:cs typeface="Calibri"/>
              </a:rPr>
              <a:t> completes your visibility and protection for all messages</a:t>
            </a:r>
          </a:p>
          <a:p>
            <a:pPr marL="171450" indent="-171450">
              <a:buFont typeface="Arial" panose="020B0604020202020204" pitchFamily="34" charset="0"/>
              <a:buChar char="•"/>
            </a:pPr>
            <a:endParaRPr lang="en-US" sz="1200" kern="1200">
              <a:solidFill>
                <a:schemeClr val="tx1"/>
              </a:solidFill>
              <a:effectLst/>
              <a:latin typeface="+mn-lt"/>
              <a:ea typeface="ＭＳ Ｐゴシック" charset="0"/>
              <a:cs typeface="ＭＳ Ｐゴシック" charset="0"/>
            </a:endParaRP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Traditional email gateways are fundamentally perimeter controls</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meaning they only have visibility into things that cross that </a:t>
            </a:r>
            <a:r>
              <a:rPr lang="en-US" sz="1200" kern="1200" err="1">
                <a:solidFill>
                  <a:schemeClr val="tx1"/>
                </a:solidFill>
                <a:effectLst/>
                <a:latin typeface="+mn-lt"/>
                <a:ea typeface="ＭＳ Ｐゴシック" charset="0"/>
                <a:cs typeface="ＭＳ Ｐゴシック" charset="0"/>
              </a:rPr>
              <a:t>outter</a:t>
            </a:r>
            <a:r>
              <a:rPr lang="en-US" sz="1200" kern="1200">
                <a:solidFill>
                  <a:schemeClr val="tx1"/>
                </a:solidFill>
                <a:effectLst/>
                <a:latin typeface="+mn-lt"/>
                <a:ea typeface="ＭＳ Ｐゴシック" charset="0"/>
                <a:cs typeface="ＭＳ Ｐゴシック" charset="0"/>
              </a:rPr>
              <a:t> boundary</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for email gateways this means that can see only inbound and outbound mail</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leaving a critical visibility gap in that internal messages that never cross that perimeter</a:t>
            </a: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By interfacing directly at the mail-store..</a:t>
            </a:r>
          </a:p>
          <a:p>
            <a:pPr marL="628650" lvl="1" indent="-171450">
              <a:buFont typeface="Arial" panose="020B0604020202020204" pitchFamily="34" charset="0"/>
              <a:buChar char="•"/>
            </a:pPr>
            <a:r>
              <a:rPr lang="en-US">
                <a:ea typeface="ＭＳ Ｐゴシック"/>
                <a:cs typeface="Calibri"/>
              </a:rPr>
              <a:t>Email Threat Defense</a:t>
            </a:r>
            <a:r>
              <a:rPr lang="en-US" sz="1200" kern="1200">
                <a:solidFill>
                  <a:schemeClr val="tx1"/>
                </a:solidFill>
                <a:effectLst/>
                <a:latin typeface="+mn-lt"/>
                <a:ea typeface="ＭＳ Ｐゴシック"/>
                <a:cs typeface="Calibri"/>
              </a:rPr>
              <a:t> closes that gap and completes visibility and protection</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for internal messages that traditionally were a blind spot</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as well as the inbound and outbound messages</a:t>
            </a:r>
          </a:p>
          <a:p>
            <a:pPr marL="171450"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taking your organizational email security from a black box so to speak</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where you can only see what goes in and what comes out</a:t>
            </a:r>
          </a:p>
          <a:p>
            <a:pPr marL="628650" lvl="1" indent="-171450">
              <a:buFont typeface="Arial" panose="020B0604020202020204" pitchFamily="34" charset="0"/>
              <a:buChar char="•"/>
            </a:pPr>
            <a:r>
              <a:rPr lang="en-US" sz="1200" kern="1200">
                <a:solidFill>
                  <a:schemeClr val="tx1"/>
                </a:solidFill>
                <a:effectLst/>
                <a:latin typeface="+mn-lt"/>
                <a:ea typeface="ＭＳ Ｐゴシック" charset="0"/>
                <a:cs typeface="ＭＳ Ｐゴシック" charset="0"/>
              </a:rPr>
              <a:t>.. to full-scope security that protects the entirety of your business email</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67</a:t>
            </a:fld>
            <a:endParaRPr lang="en-US"/>
          </a:p>
        </p:txBody>
      </p:sp>
    </p:spTree>
    <p:extLst>
      <p:ext uri="{BB962C8B-B14F-4D97-AF65-F5344CB8AC3E}">
        <p14:creationId xmlns:p14="http://schemas.microsoft.com/office/powerpoint/2010/main" val="2351464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Since we capture the metadata of our mail in email threat defense we can quickly search on any observables, including just the display name.  In this case the threat actor has decided to strike up conversations with employees in our company pretending to be a VIP or a partner, in an attack called an initial lure.  While we do have detectors for these types of attacks, given their nature they can look legitimate. They lack any traditional indicators and may only want a return message or a phone call.  So, if I wanted to see who was sending email as “Chuck Robbins” I could quickly filter and separate his real mail from malicious actors.  This quick search and response capability is key to reducing the dwell time that fraudulent email is in our environment.  This ultimately lowers the risk of interaction with fraudulent senders, giving us further protection beyond our advanced threat detection techniques.</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4117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Secure Email this rapid search and remediation is a big step forward for modern tooling in an email environments.  With default tooling and the use of power shell on average our customers were spending an hour to remediate email-based incidents.  This also usually involved people from different groups and backgrounds</a:t>
            </a:r>
            <a:r>
              <a:rPr lang="en-US" baseline="0"/>
              <a:t> from</a:t>
            </a:r>
            <a:r>
              <a:rPr lang="en-US"/>
              <a:t> mail administrators to</a:t>
            </a:r>
            <a:r>
              <a:rPr lang="en-US" baseline="0"/>
              <a:t> </a:t>
            </a:r>
            <a:r>
              <a:rPr lang="en-US"/>
              <a:t>security analysts.  With Secure Email our customers can empower even their help desks to work on cases involving false positives and false negatives.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5419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71</a:t>
            </a:fld>
            <a:endParaRPr lang="en-US"/>
          </a:p>
        </p:txBody>
      </p:sp>
    </p:spTree>
    <p:extLst>
      <p:ext uri="{BB962C8B-B14F-4D97-AF65-F5344CB8AC3E}">
        <p14:creationId xmlns:p14="http://schemas.microsoft.com/office/powerpoint/2010/main" val="249615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baseline="0">
                <a:solidFill>
                  <a:schemeClr val="tx1"/>
                </a:solidFill>
                <a:effectLst/>
                <a:latin typeface="+mn-lt"/>
                <a:ea typeface="+mn-ea"/>
                <a:cs typeface="+mn-cs"/>
              </a:rPr>
              <a:t>Why? Because they can reach the end-user directly</a:t>
            </a:r>
          </a:p>
          <a:p>
            <a:endParaRPr lang="en-US" sz="900" kern="1200" baseline="0">
              <a:solidFill>
                <a:schemeClr val="tx1"/>
              </a:solidFill>
              <a:effectLst/>
              <a:latin typeface="+mn-lt"/>
              <a:ea typeface="+mn-ea"/>
              <a:cs typeface="+mn-cs"/>
            </a:endParaRPr>
          </a:p>
          <a:p>
            <a:endParaRPr lang="en-US" sz="900" kern="1200" baseline="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Email remains the single most important communication tool in today’s business world. Each day,</a:t>
            </a:r>
            <a:r>
              <a:rPr lang="en-US" sz="900" kern="1200" baseline="0">
                <a:solidFill>
                  <a:schemeClr val="tx1"/>
                </a:solidFill>
                <a:effectLst/>
                <a:latin typeface="+mn-lt"/>
                <a:ea typeface="+mn-ea"/>
                <a:cs typeface="+mn-cs"/>
              </a:rPr>
              <a:t> </a:t>
            </a:r>
            <a:r>
              <a:rPr lang="en-US" sz="900" kern="1200">
                <a:solidFill>
                  <a:schemeClr val="tx1"/>
                </a:solidFill>
                <a:effectLst/>
                <a:latin typeface="+mn-lt"/>
                <a:ea typeface="+mn-ea"/>
                <a:cs typeface="+mn-cs"/>
              </a:rPr>
              <a:t>billions of corporate email messages are exchanged between computers, phones and tablets. Because it’s so widely used, it’s also the number one threat vector. </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As email usage has increased, so have email related threats. Currently, 86% of all global email traffic is spam.</a:t>
            </a:r>
          </a:p>
          <a:p>
            <a:r>
              <a:rPr lang="en-US" sz="900" kern="1200">
                <a:solidFill>
                  <a:schemeClr val="tx1"/>
                </a:solidFill>
                <a:effectLst/>
                <a:latin typeface="+mn-lt"/>
                <a:ea typeface="+mn-ea"/>
                <a:cs typeface="+mn-cs"/>
              </a:rPr>
              <a:t>Cyber criminals are smarter and more creative than ever in their tactics, coming up with new and inventive ways to breach your network</a:t>
            </a:r>
            <a:r>
              <a:rPr lang="en-US" sz="900" kern="1200" baseline="0">
                <a:solidFill>
                  <a:schemeClr val="tx1"/>
                </a:solidFill>
                <a:effectLst/>
                <a:latin typeface="+mn-lt"/>
                <a:ea typeface="+mn-ea"/>
                <a:cs typeface="+mn-cs"/>
              </a:rPr>
              <a:t>. </a:t>
            </a:r>
            <a:r>
              <a:rPr lang="en-US" sz="900" b="0" kern="1200" baseline="0">
                <a:solidFill>
                  <a:srgbClr val="FF0000"/>
                </a:solidFill>
                <a:effectLst/>
                <a:latin typeface="+mn-lt"/>
                <a:ea typeface="+mn-ea"/>
                <a:cs typeface="+mn-cs"/>
              </a:rPr>
              <a:t>Some of the latest attacks include phishing, spoofing or ransomware.</a:t>
            </a:r>
            <a:endParaRPr lang="en-US" sz="900" b="0" kern="1200">
              <a:solidFill>
                <a:srgbClr val="FF0000"/>
              </a:solidFill>
              <a:effectLst/>
              <a:latin typeface="+mn-lt"/>
              <a:ea typeface="+mn-ea"/>
              <a:cs typeface="+mn-cs"/>
            </a:endParaRPr>
          </a:p>
          <a:p>
            <a:r>
              <a:rPr lang="en-US" sz="900" b="0" kern="1200">
                <a:solidFill>
                  <a:schemeClr val="tx1"/>
                </a:solidFill>
                <a:effectLst/>
                <a:latin typeface="+mn-lt"/>
                <a:ea typeface="+mn-ea"/>
                <a:cs typeface="+mn-cs"/>
              </a:rPr>
              <a:t> </a:t>
            </a:r>
          </a:p>
          <a:p>
            <a:r>
              <a:rPr lang="en-US" sz="900" b="1" kern="1200">
                <a:solidFill>
                  <a:schemeClr val="tx1"/>
                </a:solidFill>
                <a:effectLst/>
                <a:latin typeface="+mn-lt"/>
                <a:ea typeface="+mn-ea"/>
                <a:cs typeface="+mn-cs"/>
              </a:rPr>
              <a:t> </a:t>
            </a:r>
            <a:endParaRPr lang="en-US" sz="900" kern="1200">
              <a:solidFill>
                <a:schemeClr val="tx1"/>
              </a:solidFill>
              <a:effectLst/>
              <a:latin typeface="+mn-lt"/>
              <a:ea typeface="+mn-ea"/>
              <a:cs typeface="+mn-cs"/>
            </a:endParaRPr>
          </a:p>
          <a:p>
            <a:r>
              <a:rPr lang="en-US" sz="900" b="1" kern="1200">
                <a:solidFill>
                  <a:schemeClr val="tx1"/>
                </a:solidFill>
                <a:effectLst/>
                <a:latin typeface="+mn-lt"/>
                <a:ea typeface="+mn-ea"/>
                <a:cs typeface="+mn-cs"/>
              </a:rPr>
              <a:t>T: Operating without current, comprehensive email security leaves your company open to the latest threats including phishing, spoofing, and ransomware.</a:t>
            </a:r>
            <a:endParaRPr lang="en-US" sz="900" kern="1200">
              <a:solidFill>
                <a:schemeClr val="tx1"/>
              </a:solidFill>
              <a:effectLst/>
              <a:latin typeface="+mn-lt"/>
              <a:ea typeface="+mn-ea"/>
              <a:cs typeface="+mn-cs"/>
            </a:endParaRPr>
          </a:p>
          <a:p>
            <a:r>
              <a:rPr lang="en-US" sz="900" b="1" kern="1200">
                <a:solidFill>
                  <a:schemeClr val="tx1"/>
                </a:solidFill>
                <a:effectLst/>
                <a:latin typeface="+mn-lt"/>
                <a:ea typeface="+mn-ea"/>
                <a:cs typeface="+mn-cs"/>
              </a:rPr>
              <a:t> </a:t>
            </a:r>
            <a:endParaRPr lang="en-US" sz="900" kern="1200">
              <a:solidFill>
                <a:schemeClr val="tx1"/>
              </a:solidFill>
              <a:effectLst/>
              <a:latin typeface="+mn-lt"/>
              <a:ea typeface="+mn-ea"/>
              <a:cs typeface="+mn-cs"/>
            </a:endParaRPr>
          </a:p>
          <a:p>
            <a:r>
              <a:rPr lang="en-US" sz="900" b="1" kern="1200">
                <a:solidFill>
                  <a:schemeClr val="tx1"/>
                </a:solidFill>
                <a:effectLst/>
                <a:latin typeface="+mn-lt"/>
                <a:ea typeface="+mn-ea"/>
                <a:cs typeface="+mn-cs"/>
              </a:rPr>
              <a:t>&lt;click&gt;</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02DB87D-6B77-4EDA-945D-D9A3E7BC5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4408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72</a:t>
            </a:fld>
            <a:endParaRPr lang="en-US"/>
          </a:p>
        </p:txBody>
      </p:sp>
    </p:spTree>
    <p:extLst>
      <p:ext uri="{BB962C8B-B14F-4D97-AF65-F5344CB8AC3E}">
        <p14:creationId xmlns:p14="http://schemas.microsoft.com/office/powerpoint/2010/main" val="249003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73</a:t>
            </a:fld>
            <a:endParaRPr lang="en-US"/>
          </a:p>
        </p:txBody>
      </p:sp>
    </p:spTree>
    <p:extLst>
      <p:ext uri="{BB962C8B-B14F-4D97-AF65-F5344CB8AC3E}">
        <p14:creationId xmlns:p14="http://schemas.microsoft.com/office/powerpoint/2010/main" val="2439044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74</a:t>
            </a:fld>
            <a:endParaRPr lang="en-US"/>
          </a:p>
        </p:txBody>
      </p:sp>
    </p:spTree>
    <p:extLst>
      <p:ext uri="{BB962C8B-B14F-4D97-AF65-F5344CB8AC3E}">
        <p14:creationId xmlns:p14="http://schemas.microsoft.com/office/powerpoint/2010/main" val="3640071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Cisco Secure Email gives us the ability to quickly do mail-based investigations even with limited information.  There is no need for specialists, and we can quickly see where the mail has gone and who has responded.</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3180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Within Cisco Secure Email we can prioritize the email threats to show you the risk involved.</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We break our top-level threat categories into four different categories.  The first and most important is business email compromise, ones that directly harm your business, like fraudulent invoices or payroll re-direction.  Next, we have scams that are still important, but target your end users or employees.  Scams like extortion or direct calls for money.  Malicious messages involve malware or re-directions to sites where malware is hosted.  Finally, we have phishing which is the classic attack to compromise credentials or steal information.</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77</a:t>
            </a:fld>
            <a:endParaRPr lang="en-US"/>
          </a:p>
        </p:txBody>
      </p:sp>
    </p:spTree>
    <p:extLst>
      <p:ext uri="{BB962C8B-B14F-4D97-AF65-F5344CB8AC3E}">
        <p14:creationId xmlns:p14="http://schemas.microsoft.com/office/powerpoint/2010/main" val="3614331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78</a:t>
            </a:fld>
            <a:endParaRPr lang="en-US"/>
          </a:p>
        </p:txBody>
      </p:sp>
    </p:spTree>
    <p:extLst>
      <p:ext uri="{BB962C8B-B14F-4D97-AF65-F5344CB8AC3E}">
        <p14:creationId xmlns:p14="http://schemas.microsoft.com/office/powerpoint/2010/main" val="3425412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Cisco Secure Email offers easy to understand reporting that allows you complete insight into your mail environment.  Not only can you prioritize the type of threats, but you can also see who is being targeted as well.  Finally, you can click directly into the reporting to start searching on this intelligence including the ability to see what mail a potentially compromised account has sent.</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0878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85</a:t>
            </a:fld>
            <a:endParaRPr lang="en-US"/>
          </a:p>
        </p:txBody>
      </p:sp>
    </p:spTree>
    <p:extLst>
      <p:ext uri="{BB962C8B-B14F-4D97-AF65-F5344CB8AC3E}">
        <p14:creationId xmlns:p14="http://schemas.microsoft.com/office/powerpoint/2010/main" val="1357332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87</a:t>
            </a:fld>
            <a:endParaRPr lang="en-US"/>
          </a:p>
        </p:txBody>
      </p:sp>
    </p:spTree>
    <p:extLst>
      <p:ext uri="{BB962C8B-B14F-4D97-AF65-F5344CB8AC3E}">
        <p14:creationId xmlns:p14="http://schemas.microsoft.com/office/powerpoint/2010/main" val="1340106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ＭＳ Ｐゴシック" charset="0"/>
                <a:cs typeface="ＭＳ Ｐゴシック" charset="0"/>
              </a:rPr>
              <a:t>The Cisco XDR platform is a built-in experience embedded within our solutions, meaning you see immediate benefits from the Cisco security products you already have.</a:t>
            </a:r>
          </a:p>
          <a:p>
            <a:endParaRPr lang="en-US" sz="1200" kern="1200">
              <a:solidFill>
                <a:schemeClr val="tx1"/>
              </a:solidFill>
              <a:effectLst/>
              <a:latin typeface="+mn-lt"/>
              <a:ea typeface="ＭＳ Ｐゴシック" charset="0"/>
              <a:cs typeface="ＭＳ Ｐゴシック" charset="0"/>
            </a:endParaRPr>
          </a:p>
          <a:p>
            <a:r>
              <a:rPr lang="en-US" sz="1200" kern="1200">
                <a:solidFill>
                  <a:schemeClr val="tx1"/>
                </a:solidFill>
                <a:effectLst/>
                <a:latin typeface="+mn-lt"/>
                <a:ea typeface="ＭＳ Ｐゴシック" charset="0"/>
                <a:cs typeface="ＭＳ Ｐゴシック" charset="0"/>
              </a:rPr>
              <a:t>We built XDR to eliminate the complexity we saw across the security vendor market and make security simpler. XDR expands platform benefits across every network, endpoint, cloud, and application.</a:t>
            </a:r>
          </a:p>
          <a:p>
            <a:endParaRPr lang="en-US" sz="1200" kern="1200">
              <a:solidFill>
                <a:schemeClr val="tx1"/>
              </a:solidFill>
              <a:effectLst/>
              <a:latin typeface="+mn-lt"/>
              <a:ea typeface="ＭＳ Ｐゴシック" charset="0"/>
              <a:cs typeface="ＭＳ Ｐゴシック" charset="0"/>
            </a:endParaRPr>
          </a:p>
          <a:p>
            <a:r>
              <a:rPr lang="en-US" sz="1200" b="0" kern="1200">
                <a:solidFill>
                  <a:schemeClr val="tx1"/>
                </a:solidFill>
                <a:effectLst/>
                <a:latin typeface="+mn-lt"/>
                <a:ea typeface="ＭＳ Ｐゴシック" charset="0"/>
                <a:cs typeface="ＭＳ Ｐゴシック" charset="0"/>
              </a:rPr>
              <a:t>XDR isn’t another technology layer—rather it maximizes the potential of your existing security solutions.</a:t>
            </a:r>
            <a:endParaRPr lang="en-US" b="0"/>
          </a:p>
          <a:p>
            <a:r>
              <a:rPr lang="en-US"/>
              <a:t>XDR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25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Email continues to be the most effective way to gain a foothold in a business network and potentially the beginning of a successful compromise or breach. It’s the primary vector for malware infection because it effortlessly puts malicious payloads in front of the user and only one click away from exploitation. Beyond just delivering malware, attackers are more sophisticated than ever at crafting generating phishing links that look just like the services they are impersonating.  </a:t>
            </a:r>
          </a:p>
          <a:p>
            <a:endParaRPr lang="en-US"/>
          </a:p>
          <a:p>
            <a:r>
              <a:rPr lang="en-US"/>
              <a:t>Attackers are constantly evolving their methods, and they know the traditional defenses they are up against.  They can craft messages that do not involve any traditional indicators of compromise (domains, IP address, URL links).  They will send messages as an initial lure to establish trust before sending an altered invoice or claim to be a helpless employee attempting to get their payroll fixed.  People want to help people, and identity deception is relatively easy in the email space.  These sophisticated scams are called Business Email Compromise.</a:t>
            </a:r>
          </a:p>
          <a:p>
            <a:r>
              <a:rPr lang="en-US"/>
              <a:t>In the 2021 Internet Crime Report from the FBI, they tracked almost 20,000 Business Email Compromise complaints, with an adjusted lost at nearly 2.4 billion dollars.</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954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91</a:t>
            </a:fld>
            <a:endParaRPr lang="en-US"/>
          </a:p>
        </p:txBody>
      </p:sp>
    </p:spTree>
    <p:extLst>
      <p:ext uri="{BB962C8B-B14F-4D97-AF65-F5344CB8AC3E}">
        <p14:creationId xmlns:p14="http://schemas.microsoft.com/office/powerpoint/2010/main" val="1797688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94</a:t>
            </a:fld>
            <a:endParaRPr lang="en-US"/>
          </a:p>
        </p:txBody>
      </p:sp>
    </p:spTree>
    <p:extLst>
      <p:ext uri="{BB962C8B-B14F-4D97-AF65-F5344CB8AC3E}">
        <p14:creationId xmlns:p14="http://schemas.microsoft.com/office/powerpoint/2010/main" val="3341386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F26BBA-A1A7-D34C-92CA-B3563BB9DE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977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26BBA-A1A7-D34C-92CA-B3563BB9DEBE}" type="slidenum">
              <a:rPr lang="en-US" smtClean="0"/>
              <a:t>100</a:t>
            </a:fld>
            <a:endParaRPr lang="en-US"/>
          </a:p>
        </p:txBody>
      </p:sp>
    </p:spTree>
    <p:extLst>
      <p:ext uri="{BB962C8B-B14F-4D97-AF65-F5344CB8AC3E}">
        <p14:creationId xmlns:p14="http://schemas.microsoft.com/office/powerpoint/2010/main" val="976140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103</a:t>
            </a:fld>
            <a:endParaRPr lang="en-US"/>
          </a:p>
        </p:txBody>
      </p:sp>
    </p:spTree>
    <p:extLst>
      <p:ext uri="{BB962C8B-B14F-4D97-AF65-F5344CB8AC3E}">
        <p14:creationId xmlns:p14="http://schemas.microsoft.com/office/powerpoint/2010/main" val="1873963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0" name="Google Shape;169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Poppins"/>
              <a:buNone/>
            </a:pPr>
            <a:r>
              <a:rPr lang="en-GB" sz="1200">
                <a:solidFill>
                  <a:schemeClr val="dk1"/>
                </a:solidFill>
                <a:latin typeface="Poppins"/>
                <a:ea typeface="Poppins"/>
                <a:cs typeface="Poppins"/>
                <a:sym typeface="Poppins"/>
              </a:rPr>
              <a:t>DMARC works using the existing security protocols SPF and DKIM. Your SPF record (Sender Policy Framework) is essentially a whitelist of IP addresses you’ve authorized to send emails using your domain. DKIM (DomainKeys Identified Mail) acts like a digital signature, letting the recipient know you are who you say you are. When you first configure DMARC, you’ll spend some time classifying which senders you’ve authorized to send emails using your domain, and which you haven’t.</a:t>
            </a: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200"/>
              <a:buFont typeface="Poppins"/>
              <a:buNone/>
            </a:pPr>
            <a:r>
              <a:rPr lang="en-GB" sz="1200">
                <a:solidFill>
                  <a:schemeClr val="dk1"/>
                </a:solidFill>
                <a:latin typeface="Poppins"/>
                <a:ea typeface="Poppins"/>
                <a:cs typeface="Poppins"/>
                <a:sym typeface="Poppins"/>
              </a:rPr>
              <a:t>Both SPF and DKIM are essential to your email security setup, but neither prevents exact impersonation (spoofing). While they tell the recipient who the email is from, the recipient has no instruction to act on this knowledge, i.e. it doesn’t know what to do with your email. </a:t>
            </a: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r>
              <a:rPr lang="en-GB" sz="1200">
                <a:solidFill>
                  <a:schemeClr val="dk1"/>
                </a:solidFill>
                <a:latin typeface="Poppins"/>
                <a:ea typeface="Poppins"/>
                <a:cs typeface="Poppins"/>
                <a:sym typeface="Poppins"/>
              </a:rPr>
              <a:t>So, DMARC works by combining the results of SPF and DKIM to determine if your email is authentic and authorized. Then, the DMARC policy you have in place tells recipient servers what to do with it. </a:t>
            </a: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200"/>
              <a:buFont typeface="Calibri"/>
              <a:buNone/>
            </a:pPr>
            <a:endParaRPr sz="1200">
              <a:solidFill>
                <a:schemeClr val="dk1"/>
              </a:solidFill>
              <a:latin typeface="Poppins"/>
              <a:ea typeface="Poppins"/>
              <a:cs typeface="Poppins"/>
              <a:sym typeface="Poppi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8" name="Google Shape;17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77" name="Google Shape;17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84" name="Google Shape;17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Gartner points out the need to adapt to an ever-changing digitized world. With mass migration to cloud providers, new opportunities exist for tighter control and visibility of mailboxes though native APIs like Microsoft Graph. Leveraging these new tools have allowed us to create a platform that gives us greater visibility and helps us stop advanced threats.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Attackers have more information than ever.  The threats are getting more complex, and we need new tools to stop them.</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3127105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f2cf7005bf_3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2f2cf7005bf_3_13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111</a:t>
            </a:fld>
            <a:endParaRPr lang="en-US"/>
          </a:p>
        </p:txBody>
      </p:sp>
    </p:spTree>
    <p:extLst>
      <p:ext uri="{BB962C8B-B14F-4D97-AF65-F5344CB8AC3E}">
        <p14:creationId xmlns:p14="http://schemas.microsoft.com/office/powerpoint/2010/main" val="361344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115</a:t>
            </a:fld>
            <a:endParaRPr lang="en-US"/>
          </a:p>
        </p:txBody>
      </p:sp>
    </p:spTree>
    <p:extLst>
      <p:ext uri="{BB962C8B-B14F-4D97-AF65-F5344CB8AC3E}">
        <p14:creationId xmlns:p14="http://schemas.microsoft.com/office/powerpoint/2010/main" val="1117749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116</a:t>
            </a:fld>
            <a:endParaRPr lang="en-US"/>
          </a:p>
        </p:txBody>
      </p:sp>
    </p:spTree>
    <p:extLst>
      <p:ext uri="{BB962C8B-B14F-4D97-AF65-F5344CB8AC3E}">
        <p14:creationId xmlns:p14="http://schemas.microsoft.com/office/powerpoint/2010/main" val="228632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119</a:t>
            </a:fld>
            <a:endParaRPr lang="en-US"/>
          </a:p>
        </p:txBody>
      </p:sp>
    </p:spTree>
    <p:extLst>
      <p:ext uri="{BB962C8B-B14F-4D97-AF65-F5344CB8AC3E}">
        <p14:creationId xmlns:p14="http://schemas.microsoft.com/office/powerpoint/2010/main" val="741527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121</a:t>
            </a:fld>
            <a:endParaRPr lang="en-US"/>
          </a:p>
        </p:txBody>
      </p:sp>
    </p:spTree>
    <p:extLst>
      <p:ext uri="{BB962C8B-B14F-4D97-AF65-F5344CB8AC3E}">
        <p14:creationId xmlns:p14="http://schemas.microsoft.com/office/powerpoint/2010/main" val="564303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127</a:t>
            </a:fld>
            <a:endParaRPr lang="en-US"/>
          </a:p>
        </p:txBody>
      </p:sp>
    </p:spTree>
    <p:extLst>
      <p:ext uri="{BB962C8B-B14F-4D97-AF65-F5344CB8AC3E}">
        <p14:creationId xmlns:p14="http://schemas.microsoft.com/office/powerpoint/2010/main" val="1851916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0" name="Google Shape;229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457200" rtl="0" eaLnBrk="0" fontAlgn="base" latinLnBrk="0" hangingPunct="0">
              <a:lnSpc>
                <a:spcPct val="100000"/>
              </a:lnSpc>
              <a:spcBef>
                <a:spcPts val="0"/>
              </a:spcBef>
              <a:spcAft>
                <a:spcPts val="0"/>
              </a:spcAft>
              <a:buClr>
                <a:schemeClr val="dk1"/>
              </a:buClr>
              <a:buSzPts val="1200"/>
              <a:buFont typeface="Calibri"/>
              <a:buNone/>
              <a:tabLst/>
              <a:defRPr/>
            </a:pPr>
            <a:r>
              <a:rPr lang="en-US" sz="1200"/>
              <a:t>The proof-of-value is impressive not only because it only takes two-steps and five minutes, but also because it is the full deployment of the product. If you don’t want to take and actions against messages by policy, simply stay in audit mode and use our search and triage features to see how we can empower your security teams. We require no change to mail flow so you can rest easy that your mail delivery will not be impacted. When you decide to move forward with the product, simply switch to auto-remediation and set your policy actions. Or if you prefer, you can continue to run the product in audit mode for use as an investigative or SecOps tool.</a:t>
            </a:r>
          </a:p>
          <a:p>
            <a:pPr marL="0" lvl="0" indent="0" algn="l" rtl="0">
              <a:spcBef>
                <a:spcPts val="0"/>
              </a:spcBef>
              <a:spcAft>
                <a:spcPts val="0"/>
              </a:spcAft>
              <a:buClr>
                <a:schemeClr val="dk1"/>
              </a:buClr>
              <a:buSzPts val="1200"/>
              <a:buFont typeface="Calibri"/>
              <a:buNone/>
            </a:pPr>
            <a:endParaRPr/>
          </a:p>
        </p:txBody>
      </p:sp>
      <p:sp>
        <p:nvSpPr>
          <p:cNvPr id="2291" name="Google Shape;229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a:buClr>
                <a:srgbClr val="000000"/>
              </a:buClr>
              <a:buSzPts val="1400"/>
              <a:buFont typeface="Arial"/>
              <a:buNone/>
              <a:defRPr/>
            </a:pPr>
            <a:fld id="{00000000-1234-1234-1234-123412341234}" type="slidenum">
              <a:rPr lang="en-US" sz="1400" kern="0">
                <a:solidFill>
                  <a:srgbClr val="000000"/>
                </a:solidFill>
                <a:latin typeface="CiscoSansTT ExtraLight" charset="0"/>
                <a:ea typeface="CiscoSansTT ExtraLight" charset="0"/>
                <a:cs typeface="CiscoSansTT ExtraLight" charset="0"/>
                <a:sym typeface="Arial"/>
              </a:rPr>
              <a:pPr>
                <a:buClr>
                  <a:srgbClr val="000000"/>
                </a:buClr>
                <a:buSzPts val="1400"/>
                <a:buFont typeface="Arial"/>
                <a:buNone/>
                <a:defRPr/>
              </a:pPr>
              <a:t>128</a:t>
            </a:fld>
            <a:endParaRPr sz="1400" kern="0">
              <a:solidFill>
                <a:srgbClr val="000000"/>
              </a:solidFill>
              <a:latin typeface="CiscoSansTT ExtraLight" charset="0"/>
              <a:ea typeface="CiscoSansTT ExtraLight" charset="0"/>
              <a:cs typeface="CiscoSansTT ExtraLight" charset="0"/>
              <a:sym typeface="Arial"/>
            </a:endParaRPr>
          </a:p>
        </p:txBody>
      </p:sp>
    </p:spTree>
    <p:extLst>
      <p:ext uri="{BB962C8B-B14F-4D97-AF65-F5344CB8AC3E}">
        <p14:creationId xmlns:p14="http://schemas.microsoft.com/office/powerpoint/2010/main" val="38137976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So, you can schedule a demo today and evaluations can be set up in minutes by going through a simple two-step deployment with no changes to your MX records. Thanks, and have a great day.</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129</a:t>
            </a:fld>
            <a:endParaRPr lang="en-US"/>
          </a:p>
        </p:txBody>
      </p:sp>
    </p:spTree>
    <p:extLst>
      <p:ext uri="{BB962C8B-B14F-4D97-AF65-F5344CB8AC3E}">
        <p14:creationId xmlns:p14="http://schemas.microsoft.com/office/powerpoint/2010/main" val="3786602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130</a:t>
            </a:fld>
            <a:endParaRPr lang="en-US"/>
          </a:p>
        </p:txBody>
      </p:sp>
    </p:spTree>
    <p:extLst>
      <p:ext uri="{BB962C8B-B14F-4D97-AF65-F5344CB8AC3E}">
        <p14:creationId xmlns:p14="http://schemas.microsoft.com/office/powerpoint/2010/main" val="61186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Of course, advanced threat data is not much use without actionable search and reporting.</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39403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5578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gives us the ability to cover the complete advanced threat lifecycle.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&lt;advance slide&gt;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That brings us to the true value of Cisco Secure Email being able to stop unknown and targeted attacks and giving us visibility into the threats that matter.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&lt;advance slide&gt;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our threat researchers and data scientists from Talos to do analysis.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&lt;advance slide&gt;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That we can implement into our more efficient tools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&lt;advance slide&gt;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And into our IP and domain filtering services as well as our anti-spam signatures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&lt;advance slide&gt;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us to finally share globally our telemetry into data sharing agreements.</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816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6"/>
        <p:cNvGrpSpPr/>
        <p:nvPr/>
      </p:nvGrpSpPr>
      <p:grpSpPr>
        <a:xfrm>
          <a:off x="0" y="0"/>
          <a:ext cx="0" cy="0"/>
          <a:chOff x="0" y="0"/>
          <a:chExt cx="0" cy="0"/>
        </a:xfrm>
      </p:grpSpPr>
      <p:sp>
        <p:nvSpPr>
          <p:cNvPr id="5157" name="Google Shape;5157;g44893204b1_2_4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171450" lvl="0" indent="-171450" algn="l" rtl="0">
              <a:spcBef>
                <a:spcPts val="0"/>
              </a:spcBef>
              <a:spcAft>
                <a:spcPts val="0"/>
              </a:spcAft>
              <a:buFont typeface="Arial" panose="020B0604020202020204" pitchFamily="34" charset="0"/>
              <a:buChar char="•"/>
            </a:pPr>
            <a:r>
              <a:rPr lang="en-US"/>
              <a:t>x</a:t>
            </a:r>
          </a:p>
          <a:p>
            <a:pPr marL="171450" lvl="0" indent="-171450" algn="l" rtl="0">
              <a:spcBef>
                <a:spcPts val="0"/>
              </a:spcBef>
              <a:spcAft>
                <a:spcPts val="0"/>
              </a:spcAft>
              <a:buFont typeface="Arial" panose="020B0604020202020204" pitchFamily="34" charset="0"/>
              <a:buChar char="•"/>
            </a:pPr>
            <a:r>
              <a:rPr lang="en-US"/>
              <a:t>3rd Party SWAG Feeds - “Security We All Get” - commonly used by Startups and Competitors lacking the the massive global volume of mail flow and the threat intelligence apparatus scaled to meet it</a:t>
            </a:r>
          </a:p>
          <a:p>
            <a:pPr marL="171450" lvl="0" indent="-171450" algn="l" rtl="0">
              <a:spcBef>
                <a:spcPts val="0"/>
              </a:spcBef>
              <a:spcAft>
                <a:spcPts val="0"/>
              </a:spcAft>
              <a:buFont typeface="Arial" panose="020B0604020202020204" pitchFamily="34" charset="0"/>
              <a:buChar char="•"/>
            </a:pPr>
            <a:endParaRPr/>
          </a:p>
        </p:txBody>
      </p:sp>
      <p:sp>
        <p:nvSpPr>
          <p:cNvPr id="5158" name="Google Shape;5158;g44893204b1_2_4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21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tx1"/>
        </a:solidFill>
        <a:effectLst/>
      </p:bgPr>
    </p:bg>
    <p:spTree>
      <p:nvGrpSpPr>
        <p:cNvPr id="1" name=""/>
        <p:cNvGrpSpPr/>
        <p:nvPr/>
      </p:nvGrpSpPr>
      <p:grpSpPr>
        <a:xfrm>
          <a:off x="0" y="0"/>
          <a:ext cx="0" cy="0"/>
          <a:chOff x="0" y="0"/>
          <a:chExt cx="0" cy="0"/>
        </a:xfrm>
      </p:grpSpPr>
      <p:pic>
        <p:nvPicPr>
          <p:cNvPr id="12" name="Picture 11" descr="A picture containing icon&#10;&#10;Description automatically generated">
            <a:extLst>
              <a:ext uri="{FF2B5EF4-FFF2-40B4-BE49-F238E27FC236}">
                <a16:creationId xmlns:a16="http://schemas.microsoft.com/office/drawing/2014/main" id="{BCDFCC6F-0B01-5349-A08C-58A8AC81A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7699" y="0"/>
            <a:ext cx="3496301" cy="5143500"/>
          </a:xfrm>
          <a:prstGeom prst="rect">
            <a:avLst/>
          </a:prstGeom>
        </p:spPr>
      </p:pic>
      <p:sp>
        <p:nvSpPr>
          <p:cNvPr id="16" name="Subtitle 2"/>
          <p:cNvSpPr>
            <a:spLocks noGrp="1"/>
          </p:cNvSpPr>
          <p:nvPr>
            <p:ph type="subTitle" idx="1" hasCustomPrompt="1"/>
          </p:nvPr>
        </p:nvSpPr>
        <p:spPr>
          <a:xfrm>
            <a:off x="425765" y="3630503"/>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6"/>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29"/>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765" y="4709661"/>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spTree>
    <p:extLst>
      <p:ext uri="{BB962C8B-B14F-4D97-AF65-F5344CB8AC3E}">
        <p14:creationId xmlns:p14="http://schemas.microsoft.com/office/powerpoint/2010/main" val="240218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Whit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a:t>Section Title Goes Here</a:t>
            </a:r>
            <a:endParaRPr lang="en-US"/>
          </a:p>
        </p:txBody>
      </p:sp>
      <p:pic>
        <p:nvPicPr>
          <p:cNvPr id="4" name="Picture 3" descr="A picture containing arrow&#10;&#10;Description automatically generated">
            <a:extLst>
              <a:ext uri="{FF2B5EF4-FFF2-40B4-BE49-F238E27FC236}">
                <a16:creationId xmlns:a16="http://schemas.microsoft.com/office/drawing/2014/main" id="{789EEBF1-E902-C371-09F4-200A992CF5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43317" y="-812804"/>
            <a:ext cx="5143501" cy="6769106"/>
          </a:xfrm>
          <a:prstGeom prst="rect">
            <a:avLst/>
          </a:prstGeom>
        </p:spPr>
      </p:pic>
    </p:spTree>
    <p:extLst>
      <p:ext uri="{BB962C8B-B14F-4D97-AF65-F5344CB8AC3E}">
        <p14:creationId xmlns:p14="http://schemas.microsoft.com/office/powerpoint/2010/main" val="25467204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gue – Whit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a:t>Section Title Goes Here</a:t>
            </a:r>
            <a:endParaRPr lang="en-US"/>
          </a:p>
        </p:txBody>
      </p:sp>
      <p:pic>
        <p:nvPicPr>
          <p:cNvPr id="5" name="Picture 4" descr="Arrow&#10;&#10;Description automatically generated">
            <a:extLst>
              <a:ext uri="{FF2B5EF4-FFF2-40B4-BE49-F238E27FC236}">
                <a16:creationId xmlns:a16="http://schemas.microsoft.com/office/drawing/2014/main" id="{A1E4FFDC-7DC8-6E41-B84B-419CB28F5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620" r="-2088"/>
          <a:stretch/>
        </p:blipFill>
        <p:spPr>
          <a:xfrm>
            <a:off x="3094395" y="0"/>
            <a:ext cx="6049605" cy="5143500"/>
          </a:xfrm>
          <a:prstGeom prst="rect">
            <a:avLst/>
          </a:prstGeom>
        </p:spPr>
      </p:pic>
    </p:spTree>
    <p:extLst>
      <p:ext uri="{BB962C8B-B14F-4D97-AF65-F5344CB8AC3E}">
        <p14:creationId xmlns:p14="http://schemas.microsoft.com/office/powerpoint/2010/main" val="62175608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gue – Whit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pic>
        <p:nvPicPr>
          <p:cNvPr id="3" name="Picture 2" descr="A picture containing arrow&#10;&#10;Description automatically generated">
            <a:extLst>
              <a:ext uri="{FF2B5EF4-FFF2-40B4-BE49-F238E27FC236}">
                <a16:creationId xmlns:a16="http://schemas.microsoft.com/office/drawing/2014/main" id="{828336EA-82B2-61E6-5D5E-68D76B0F82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43317" y="-812804"/>
            <a:ext cx="5143501" cy="6769106"/>
          </a:xfrm>
          <a:prstGeom prst="rect">
            <a:avLst/>
          </a:prstGeom>
        </p:spPr>
      </p:pic>
    </p:spTree>
    <p:extLst>
      <p:ext uri="{BB962C8B-B14F-4D97-AF65-F5344CB8AC3E}">
        <p14:creationId xmlns:p14="http://schemas.microsoft.com/office/powerpoint/2010/main" val="2065296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gue – Whit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pic>
        <p:nvPicPr>
          <p:cNvPr id="4" name="Picture 3" descr="Arrow&#10;&#10;Description automatically generated">
            <a:extLst>
              <a:ext uri="{FF2B5EF4-FFF2-40B4-BE49-F238E27FC236}">
                <a16:creationId xmlns:a16="http://schemas.microsoft.com/office/drawing/2014/main" id="{0A557AC9-0AEB-B340-B058-A761A3F370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620" r="-2088"/>
          <a:stretch/>
        </p:blipFill>
        <p:spPr>
          <a:xfrm>
            <a:off x="3094395" y="0"/>
            <a:ext cx="6049605" cy="5143500"/>
          </a:xfrm>
          <a:prstGeom prst="rect">
            <a:avLst/>
          </a:prstGeom>
        </p:spPr>
      </p:pic>
    </p:spTree>
    <p:extLst>
      <p:ext uri="{BB962C8B-B14F-4D97-AF65-F5344CB8AC3E}">
        <p14:creationId xmlns:p14="http://schemas.microsoft.com/office/powerpoint/2010/main" val="114122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Midnight">
    <p:bg>
      <p:bgPr>
        <a:solidFill>
          <a:schemeClr val="tx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4" y="341313"/>
            <a:ext cx="4204117" cy="3931920"/>
          </a:xfrm>
          <a:prstGeom prst="rect">
            <a:avLst/>
          </a:prstGeom>
        </p:spPr>
        <p:txBody>
          <a:bodyPr anchor="ctr">
            <a:noAutofit/>
          </a:bodyPr>
          <a:lstStyle>
            <a:lvl1pPr marL="274320" indent="-274320">
              <a:spcBef>
                <a:spcPts val="2400"/>
              </a:spcBef>
              <a:buClr>
                <a:schemeClr val="accent1"/>
              </a:buClr>
              <a:buSzPct val="100000"/>
              <a:buFont typeface="Courier" pitchFamily="2" charset="0"/>
              <a:buChar char="‣"/>
              <a:defRPr>
                <a:solidFill>
                  <a:schemeClr val="bg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a:t>Bullet one goes here</a:t>
            </a:r>
          </a:p>
          <a:p>
            <a:pPr lvl="0"/>
            <a:endParaRPr lang="en-US"/>
          </a:p>
        </p:txBody>
      </p:sp>
    </p:spTree>
    <p:extLst>
      <p:ext uri="{BB962C8B-B14F-4D97-AF65-F5344CB8AC3E}">
        <p14:creationId xmlns:p14="http://schemas.microsoft.com/office/powerpoint/2010/main" val="1867256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Green">
    <p:bg>
      <p:bgPr>
        <a:solidFill>
          <a:schemeClr val="accent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4" y="341313"/>
            <a:ext cx="4204117" cy="3931920"/>
          </a:xfrm>
          <a:prstGeom prst="rect">
            <a:avLst/>
          </a:prstGeom>
        </p:spPr>
        <p:txBody>
          <a:bodyPr anchor="ctr">
            <a:noAutofit/>
          </a:bodyPr>
          <a:lstStyle>
            <a:lvl1pPr marL="274320" indent="-274320">
              <a:spcBef>
                <a:spcPts val="2400"/>
              </a:spcBef>
              <a:buClr>
                <a:schemeClr val="tx1"/>
              </a:buClr>
              <a:buSzPct val="100000"/>
              <a:buFont typeface="Courier" pitchFamily="2" charset="0"/>
              <a:buChar char="‣"/>
              <a:defRPr>
                <a:solidFill>
                  <a:schemeClr val="bg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a:t>Bullet one goes here</a:t>
            </a:r>
          </a:p>
          <a:p>
            <a:pPr lvl="0"/>
            <a:endParaRPr lang="en-US"/>
          </a:p>
        </p:txBody>
      </p:sp>
    </p:spTree>
    <p:extLst>
      <p:ext uri="{BB962C8B-B14F-4D97-AF65-F5344CB8AC3E}">
        <p14:creationId xmlns:p14="http://schemas.microsoft.com/office/powerpoint/2010/main" val="3416873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 Big Text, Small Text –  White">
    <p:bg>
      <p:bgPr>
        <a:solidFill>
          <a:schemeClr val="bg1"/>
        </a:solidFill>
        <a:effectLst/>
      </p:bgPr>
    </p:bg>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86BE431-24C5-E54F-A4C8-A1F6009F30BD}"/>
              </a:ext>
            </a:extLst>
          </p:cNvPr>
          <p:cNvSpPr txBox="1">
            <a:spLocks noGrp="1"/>
          </p:cNvSpPr>
          <p:nvPr>
            <p:ph type="title" hasCustomPrompt="1"/>
          </p:nvPr>
        </p:nvSpPr>
        <p:spPr>
          <a:xfrm>
            <a:off x="438722" y="1923291"/>
            <a:ext cx="2560320" cy="731839"/>
          </a:xfrm>
          <a:prstGeom prst="rect">
            <a:avLst/>
          </a:prstGeom>
        </p:spPr>
        <p:txBody>
          <a:bodyPr anchor="b">
            <a:noAutofit/>
          </a:bodyPr>
          <a:lstStyle>
            <a:lvl1pPr>
              <a:lnSpc>
                <a:spcPct val="80000"/>
              </a:lnSpc>
              <a:defRPr sz="4000" baseline="0">
                <a:solidFill>
                  <a:schemeClr val="accent1"/>
                </a:solidFill>
              </a:defRPr>
            </a:lvl1pPr>
          </a:lstStyle>
          <a:p>
            <a:r>
              <a:rPr lang="en-US"/>
              <a:t>##</a:t>
            </a:r>
            <a:endParaRPr/>
          </a:p>
        </p:txBody>
      </p:sp>
      <p:sp>
        <p:nvSpPr>
          <p:cNvPr id="18" name="Text Placeholder 12">
            <a:extLst>
              <a:ext uri="{FF2B5EF4-FFF2-40B4-BE49-F238E27FC236}">
                <a16:creationId xmlns:a16="http://schemas.microsoft.com/office/drawing/2014/main" id="{9FE0A934-72D8-3949-B463-B67D8D143AE8}"/>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accent1"/>
                </a:solidFill>
              </a:defRPr>
            </a:lvl1pPr>
          </a:lstStyle>
          <a:p>
            <a:pPr lvl="0"/>
            <a:r>
              <a:rPr lang="en-US"/>
              <a:t>##</a:t>
            </a:r>
          </a:p>
        </p:txBody>
      </p:sp>
      <p:sp>
        <p:nvSpPr>
          <p:cNvPr id="19" name="Text Placeholder 2">
            <a:extLst>
              <a:ext uri="{FF2B5EF4-FFF2-40B4-BE49-F238E27FC236}">
                <a16:creationId xmlns:a16="http://schemas.microsoft.com/office/drawing/2014/main" id="{5E9655FC-3F61-9F49-8308-EF0FB5AE227B}"/>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accent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20" name="Text Placeholder 14">
            <a:extLst>
              <a:ext uri="{FF2B5EF4-FFF2-40B4-BE49-F238E27FC236}">
                <a16:creationId xmlns:a16="http://schemas.microsoft.com/office/drawing/2014/main" id="{D1FE9F11-9B68-8542-8CD5-4A31007623A3}"/>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rgbClr val="16355F"/>
                </a:solidFill>
              </a:defRPr>
            </a:lvl1pPr>
            <a:lvl2pPr marL="174625" indent="-174625">
              <a:buClrTx/>
              <a:buSzPct val="100000"/>
              <a:tabLst>
                <a:tab pos="171450" algn="l"/>
              </a:tabLst>
              <a:defRPr lang="en-US" dirty="0">
                <a:solidFill>
                  <a:schemeClr val="tx1"/>
                </a:solidFill>
              </a:defRPr>
            </a:lvl2pPr>
            <a:lvl3pPr marL="347472" indent="-173736">
              <a:buClrTx/>
              <a:buSzPct val="80000"/>
              <a:tabLst/>
              <a:defRPr lang="en-US" dirty="0">
                <a:solidFill>
                  <a:schemeClr val="tx1"/>
                </a:solidFill>
              </a:defRPr>
            </a:lvl3pPr>
            <a:lvl4pPr marL="521208" indent="-173038">
              <a:buClrTx/>
              <a:buSzPct val="100000"/>
              <a:tabLst/>
              <a:defRPr lang="en-US" dirty="0">
                <a:solidFill>
                  <a:schemeClr val="tx1"/>
                </a:solidFill>
              </a:defRPr>
            </a:lvl4pPr>
            <a:lvl5pPr marL="744538" indent="-169863">
              <a:buClrTx/>
              <a:buSzPct val="100000"/>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21" name="Text Placeholder 14">
            <a:extLst>
              <a:ext uri="{FF2B5EF4-FFF2-40B4-BE49-F238E27FC236}">
                <a16:creationId xmlns:a16="http://schemas.microsoft.com/office/drawing/2014/main" id="{DA1D0FD9-814A-854E-B303-72F77DDDF739}"/>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rgbClr val="16355F"/>
                </a:solidFill>
              </a:defRPr>
            </a:lvl1pPr>
            <a:lvl2pPr marL="174625" indent="-174625">
              <a:buClrTx/>
              <a:tabLst>
                <a:tab pos="171450" algn="l"/>
              </a:tabLst>
              <a:defRPr lang="en-US" dirty="0">
                <a:solidFill>
                  <a:schemeClr val="tx1"/>
                </a:solidFill>
              </a:defRPr>
            </a:lvl2pPr>
            <a:lvl3pPr marL="347472" indent="-174625">
              <a:buClrTx/>
              <a:tabLst/>
              <a:defRPr lang="en-US" dirty="0">
                <a:solidFill>
                  <a:schemeClr val="tx1"/>
                </a:solidFill>
              </a:defRPr>
            </a:lvl3pPr>
            <a:lvl4pPr marL="521208" indent="-173038">
              <a:buClrTx/>
              <a:tabLst/>
              <a:defRPr lang="en-US" dirty="0">
                <a:solidFill>
                  <a:schemeClr val="tx1"/>
                </a:solidFill>
              </a:defRPr>
            </a:lvl4pPr>
            <a:lvl5pPr marL="744538" indent="-169863">
              <a:buClrTx/>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22" name="Text Placeholder 14">
            <a:extLst>
              <a:ext uri="{FF2B5EF4-FFF2-40B4-BE49-F238E27FC236}">
                <a16:creationId xmlns:a16="http://schemas.microsoft.com/office/drawing/2014/main" id="{87E4A93B-F98D-9148-A567-7F60A945CB4C}"/>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rgbClr val="16355F"/>
                </a:solidFill>
              </a:defRPr>
            </a:lvl1pPr>
            <a:lvl2pPr marL="174625" indent="-174625">
              <a:buClrTx/>
              <a:tabLst>
                <a:tab pos="171450" algn="l"/>
              </a:tabLst>
              <a:defRPr lang="en-US" dirty="0">
                <a:solidFill>
                  <a:schemeClr val="tx1"/>
                </a:solidFill>
              </a:defRPr>
            </a:lvl2pPr>
            <a:lvl3pPr marL="344488" indent="-173736">
              <a:buClrTx/>
              <a:tabLst/>
              <a:defRPr lang="en-US" dirty="0">
                <a:solidFill>
                  <a:schemeClr val="tx1"/>
                </a:solidFill>
              </a:defRPr>
            </a:lvl3pPr>
            <a:lvl4pPr marL="521208" indent="-171450">
              <a:buClrTx/>
              <a:tabLst/>
              <a:defRPr lang="en-US" dirty="0">
                <a:solidFill>
                  <a:schemeClr val="tx1"/>
                </a:solidFill>
              </a:defRPr>
            </a:lvl4pPr>
            <a:lvl5pPr marL="694944" indent="-173038">
              <a:buClrTx/>
              <a:tabLst>
                <a:tab pos="681038" algn="l"/>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Tree>
    <p:extLst>
      <p:ext uri="{BB962C8B-B14F-4D97-AF65-F5344CB8AC3E}">
        <p14:creationId xmlns:p14="http://schemas.microsoft.com/office/powerpoint/2010/main" val="1118901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Column Big Text, Small Text –  Green">
    <p:bg>
      <p:bgPr>
        <a:solidFill>
          <a:schemeClr val="accent1"/>
        </a:solidFill>
        <a:effectLst/>
      </p:bgPr>
    </p:bg>
    <p:spTree>
      <p:nvGrpSpPr>
        <p:cNvPr id="1" name=""/>
        <p:cNvGrpSpPr/>
        <p:nvPr/>
      </p:nvGrpSpPr>
      <p:grpSpPr>
        <a:xfrm>
          <a:off x="0" y="0"/>
          <a:ext cx="0" cy="0"/>
          <a:chOff x="0" y="0"/>
          <a:chExt cx="0" cy="0"/>
        </a:xfrm>
      </p:grpSpPr>
      <p:sp>
        <p:nvSpPr>
          <p:cNvPr id="5" name="Title Text">
            <a:extLst>
              <a:ext uri="{FF2B5EF4-FFF2-40B4-BE49-F238E27FC236}">
                <a16:creationId xmlns:a16="http://schemas.microsoft.com/office/drawing/2014/main" id="{58C69AF3-9B77-CB41-80AD-5756A4F491C5}"/>
              </a:ext>
            </a:extLst>
          </p:cNvPr>
          <p:cNvSpPr txBox="1">
            <a:spLocks noGrp="1"/>
          </p:cNvSpPr>
          <p:nvPr>
            <p:ph type="title" hasCustomPrompt="1"/>
          </p:nvPr>
        </p:nvSpPr>
        <p:spPr>
          <a:xfrm>
            <a:off x="438722" y="1923291"/>
            <a:ext cx="2560320" cy="731839"/>
          </a:xfrm>
          <a:prstGeom prst="rect">
            <a:avLst/>
          </a:prstGeom>
        </p:spPr>
        <p:txBody>
          <a:bodyPr anchor="b">
            <a:noAutofit/>
          </a:bodyPr>
          <a:lstStyle>
            <a:lvl1pPr>
              <a:lnSpc>
                <a:spcPct val="80000"/>
              </a:lnSpc>
              <a:defRPr sz="4000" baseline="0">
                <a:solidFill>
                  <a:schemeClr val="bg1"/>
                </a:solidFill>
              </a:defRPr>
            </a:lvl1pPr>
          </a:lstStyle>
          <a:p>
            <a:r>
              <a:rPr lang="en-US"/>
              <a:t>##</a:t>
            </a:r>
            <a:endParaRPr/>
          </a:p>
        </p:txBody>
      </p:sp>
      <p:sp>
        <p:nvSpPr>
          <p:cNvPr id="7" name="Text Placeholder 12">
            <a:extLst>
              <a:ext uri="{FF2B5EF4-FFF2-40B4-BE49-F238E27FC236}">
                <a16:creationId xmlns:a16="http://schemas.microsoft.com/office/drawing/2014/main" id="{678850EE-3C15-5541-97EC-04A275D0478D}"/>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bg1"/>
                </a:solidFill>
              </a:defRPr>
            </a:lvl1pPr>
          </a:lstStyle>
          <a:p>
            <a:pPr lvl="0"/>
            <a:r>
              <a:rPr lang="en-US"/>
              <a:t>##</a:t>
            </a:r>
          </a:p>
        </p:txBody>
      </p:sp>
      <p:sp>
        <p:nvSpPr>
          <p:cNvPr id="3" name="Text Placeholder 2">
            <a:extLst>
              <a:ext uri="{FF2B5EF4-FFF2-40B4-BE49-F238E27FC236}">
                <a16:creationId xmlns:a16="http://schemas.microsoft.com/office/drawing/2014/main" id="{F3D4912F-5A13-2447-9CBF-DDC7997C5339}"/>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bg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8" name="Text Placeholder 14">
            <a:extLst>
              <a:ext uri="{FF2B5EF4-FFF2-40B4-BE49-F238E27FC236}">
                <a16:creationId xmlns:a16="http://schemas.microsoft.com/office/drawing/2014/main" id="{BF524472-0C76-3244-B104-518268EC6AAC}"/>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5" indent="-174625">
              <a:buClrTx/>
              <a:buSzPct val="100000"/>
              <a:tabLst>
                <a:tab pos="171450" algn="l"/>
              </a:tabLst>
              <a:defRPr lang="en-US" dirty="0">
                <a:solidFill>
                  <a:schemeClr val="tx1"/>
                </a:solidFill>
              </a:defRPr>
            </a:lvl2pPr>
            <a:lvl3pPr marL="347472" indent="-173736">
              <a:buClrTx/>
              <a:buSzPct val="80000"/>
              <a:tabLst/>
              <a:defRPr lang="en-US" dirty="0">
                <a:solidFill>
                  <a:schemeClr val="tx1"/>
                </a:solidFill>
              </a:defRPr>
            </a:lvl3pPr>
            <a:lvl4pPr marL="521208" indent="-173038">
              <a:buClrTx/>
              <a:buSzPct val="100000"/>
              <a:tabLst/>
              <a:defRPr lang="en-US" dirty="0">
                <a:solidFill>
                  <a:schemeClr val="tx1"/>
                </a:solidFill>
              </a:defRPr>
            </a:lvl4pPr>
            <a:lvl5pPr marL="744538" indent="-169863">
              <a:buClrTx/>
              <a:buSzPct val="100000"/>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9" name="Text Placeholder 14">
            <a:extLst>
              <a:ext uri="{FF2B5EF4-FFF2-40B4-BE49-F238E27FC236}">
                <a16:creationId xmlns:a16="http://schemas.microsoft.com/office/drawing/2014/main" id="{96946D87-E546-C540-BA0D-AC6D38EB25CF}"/>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5" indent="-174625">
              <a:buClrTx/>
              <a:tabLst>
                <a:tab pos="171450" algn="l"/>
              </a:tabLst>
              <a:defRPr lang="en-US" dirty="0">
                <a:solidFill>
                  <a:schemeClr val="tx1"/>
                </a:solidFill>
              </a:defRPr>
            </a:lvl2pPr>
            <a:lvl3pPr marL="347472" indent="-174625">
              <a:buClrTx/>
              <a:tabLst/>
              <a:defRPr lang="en-US" dirty="0">
                <a:solidFill>
                  <a:schemeClr val="tx1"/>
                </a:solidFill>
              </a:defRPr>
            </a:lvl3pPr>
            <a:lvl4pPr marL="521208" indent="-173038">
              <a:buClrTx/>
              <a:tabLst/>
              <a:defRPr lang="en-US" dirty="0">
                <a:solidFill>
                  <a:schemeClr val="tx1"/>
                </a:solidFill>
              </a:defRPr>
            </a:lvl4pPr>
            <a:lvl5pPr marL="744538" indent="-169863">
              <a:buClrTx/>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4" name="Text Placeholder 14">
            <a:extLst>
              <a:ext uri="{FF2B5EF4-FFF2-40B4-BE49-F238E27FC236}">
                <a16:creationId xmlns:a16="http://schemas.microsoft.com/office/drawing/2014/main" id="{F580CAE0-CE55-554D-9765-2D4829851B1B}"/>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bg1"/>
                </a:solidFill>
              </a:defRPr>
            </a:lvl1pPr>
            <a:lvl2pPr marL="174625" indent="-174625">
              <a:buClrTx/>
              <a:tabLst>
                <a:tab pos="171450" algn="l"/>
              </a:tabLst>
              <a:defRPr lang="en-US" dirty="0">
                <a:solidFill>
                  <a:schemeClr val="tx1"/>
                </a:solidFill>
              </a:defRPr>
            </a:lvl2pPr>
            <a:lvl3pPr marL="344488" indent="-173736">
              <a:buClrTx/>
              <a:tabLst/>
              <a:defRPr lang="en-US" dirty="0">
                <a:solidFill>
                  <a:schemeClr val="tx1"/>
                </a:solidFill>
              </a:defRPr>
            </a:lvl3pPr>
            <a:lvl4pPr marL="521208" indent="-171450">
              <a:buClrTx/>
              <a:tabLst/>
              <a:defRPr lang="en-US" dirty="0">
                <a:solidFill>
                  <a:schemeClr val="tx1"/>
                </a:solidFill>
              </a:defRPr>
            </a:lvl4pPr>
            <a:lvl5pPr marL="694944" indent="-173038">
              <a:buClrTx/>
              <a:tabLst>
                <a:tab pos="681038" algn="l"/>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0" name="Rectangle 7">
            <a:extLst>
              <a:ext uri="{FF2B5EF4-FFF2-40B4-BE49-F238E27FC236}">
                <a16:creationId xmlns:a16="http://schemas.microsoft.com/office/drawing/2014/main" id="{EBF7D149-1621-9141-B9C3-C6BA64906AAD}"/>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44" rtl="0" fontAlgn="auto">
                <a:spcBef>
                  <a:spcPts val="0"/>
                </a:spcBef>
                <a:spcAft>
                  <a:spcPts val="0"/>
                </a:spcAft>
                <a:defRPr/>
              </a:pPr>
              <a:t>‹#›</a:t>
            </a:fld>
            <a:endParaRPr lang="en-US" sz="600" kern="1200" spc="20" baseline="0">
              <a:solidFill>
                <a:schemeClr val="bg1">
                  <a:alpha val="50000"/>
                </a:schemeClr>
              </a:solidFill>
              <a:latin typeface="+mn-lt"/>
              <a:ea typeface="+mn-ea"/>
              <a:cs typeface="CiscoSans Thin"/>
            </a:endParaRPr>
          </a:p>
        </p:txBody>
      </p:sp>
      <p:sp>
        <p:nvSpPr>
          <p:cNvPr id="21" name="Rectangle 4">
            <a:extLst>
              <a:ext uri="{FF2B5EF4-FFF2-40B4-BE49-F238E27FC236}">
                <a16:creationId xmlns:a16="http://schemas.microsoft.com/office/drawing/2014/main" id="{D062C616-14A8-3347-B71B-037844E9B1CB}"/>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23" name="Picture 22">
            <a:extLst>
              <a:ext uri="{FF2B5EF4-FFF2-40B4-BE49-F238E27FC236}">
                <a16:creationId xmlns:a16="http://schemas.microsoft.com/office/drawing/2014/main" id="{8C174FB3-9259-CD4F-944D-50859FB3DB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4880"/>
            <a:ext cx="921665" cy="155093"/>
          </a:xfrm>
          <a:prstGeom prst="rect">
            <a:avLst/>
          </a:prstGeom>
        </p:spPr>
      </p:pic>
    </p:spTree>
    <p:extLst>
      <p:ext uri="{BB962C8B-B14F-4D97-AF65-F5344CB8AC3E}">
        <p14:creationId xmlns:p14="http://schemas.microsoft.com/office/powerpoint/2010/main" val="1319820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Slide – Midnight">
    <p:bg>
      <p:bgPr>
        <a:solidFill>
          <a:schemeClr val="tx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
        <p:nvSpPr>
          <p:cNvPr id="4" name="Title 1"/>
          <p:cNvSpPr>
            <a:spLocks noGrp="1"/>
          </p:cNvSpPr>
          <p:nvPr>
            <p:ph type="ctrTitle" hasCustomPrompt="1"/>
          </p:nvPr>
        </p:nvSpPr>
        <p:spPr>
          <a:xfrm>
            <a:off x="250027" y="1540552"/>
            <a:ext cx="8010144" cy="1635786"/>
          </a:xfrm>
          <a:prstGeom prst="rect">
            <a:avLst/>
          </a:prstGeom>
        </p:spPr>
        <p:txBody>
          <a:bodyPr anchor="b">
            <a:noAutofit/>
          </a:bodyPr>
          <a:lstStyle>
            <a:lvl1pPr marL="183600" indent="-399968" algn="l">
              <a:lnSpc>
                <a:spcPct val="90000"/>
              </a:lnSpc>
              <a:defRPr sz="4000" b="0" i="0" spc="0" baseline="0">
                <a:solidFill>
                  <a:schemeClr val="bg1"/>
                </a:solidFill>
                <a:latin typeface="+mj-lt"/>
                <a:cs typeface="CiscoSans Thin"/>
              </a:defRPr>
            </a:lvl1pPr>
          </a:lstStyle>
          <a:p>
            <a:r>
              <a:rPr lang="en-US"/>
              <a:t>Quote text goes here</a:t>
            </a:r>
          </a:p>
        </p:txBody>
      </p:sp>
      <p:sp>
        <p:nvSpPr>
          <p:cNvPr id="28" name="Rectangle 7">
            <a:extLst>
              <a:ext uri="{FF2B5EF4-FFF2-40B4-BE49-F238E27FC236}">
                <a16:creationId xmlns:a16="http://schemas.microsoft.com/office/drawing/2014/main" id="{33A6578D-9260-D14A-BC63-C922BB2255BD}"/>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bg2">
                    <a:alpha val="50000"/>
                  </a:schemeClr>
                </a:solidFill>
                <a:latin typeface="+mn-lt"/>
                <a:ea typeface="+mn-ea"/>
                <a:cs typeface="CiscoSans Thin"/>
              </a:rPr>
              <a:pPr algn="r" defTabSz="610744" rtl="0" fontAlgn="auto">
                <a:spcBef>
                  <a:spcPts val="0"/>
                </a:spcBef>
                <a:spcAft>
                  <a:spcPts val="0"/>
                </a:spcAft>
                <a:defRPr/>
              </a:pPr>
              <a:t>‹#›</a:t>
            </a:fld>
            <a:endParaRPr lang="en-US" sz="600" kern="1200" spc="20" baseline="0">
              <a:solidFill>
                <a:schemeClr val="bg2">
                  <a:alpha val="50000"/>
                </a:schemeClr>
              </a:solidFill>
              <a:latin typeface="+mn-lt"/>
              <a:ea typeface="+mn-ea"/>
              <a:cs typeface="CiscoSans Thin"/>
            </a:endParaRPr>
          </a:p>
        </p:txBody>
      </p:sp>
      <p:sp>
        <p:nvSpPr>
          <p:cNvPr id="38" name="Rectangle 4">
            <a:extLst>
              <a:ext uri="{FF2B5EF4-FFF2-40B4-BE49-F238E27FC236}">
                <a16:creationId xmlns:a16="http://schemas.microsoft.com/office/drawing/2014/main" id="{F359E99A-33B7-DF43-9012-D3D8BD1D6150}"/>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2">
                    <a:alpha val="50000"/>
                  </a:schemeClr>
                </a:solidFill>
                <a:latin typeface="+mn-lt"/>
                <a:ea typeface="+mn-ea"/>
                <a:cs typeface="CiscoSans Thin"/>
              </a:rPr>
              <a:t>© 2022 Cisco and/or its affiliates. All rights reserved. Cisco Confidential   </a:t>
            </a:r>
          </a:p>
        </p:txBody>
      </p:sp>
      <p:pic>
        <p:nvPicPr>
          <p:cNvPr id="26" name="Picture 25">
            <a:extLst>
              <a:ext uri="{FF2B5EF4-FFF2-40B4-BE49-F238E27FC236}">
                <a16:creationId xmlns:a16="http://schemas.microsoft.com/office/drawing/2014/main" id="{CC8D4C5C-86B8-CA45-8008-AF25AB9C4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4880"/>
            <a:ext cx="921665" cy="155093"/>
          </a:xfrm>
          <a:prstGeom prst="rect">
            <a:avLst/>
          </a:prstGeom>
        </p:spPr>
      </p:pic>
    </p:spTree>
    <p:extLst>
      <p:ext uri="{BB962C8B-B14F-4D97-AF65-F5344CB8AC3E}">
        <p14:creationId xmlns:p14="http://schemas.microsoft.com/office/powerpoint/2010/main" val="3519665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 White">
    <p:bg>
      <p:bgPr>
        <a:solidFill>
          <a:srgbClr val="F2F2F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EB216A41-11DA-E64E-873B-7A02B7184523}"/>
              </a:ext>
            </a:extLst>
          </p:cNvPr>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
        <p:nvSpPr>
          <p:cNvPr id="6" name="Title 1">
            <a:extLst>
              <a:ext uri="{FF2B5EF4-FFF2-40B4-BE49-F238E27FC236}">
                <a16:creationId xmlns:a16="http://schemas.microsoft.com/office/drawing/2014/main" id="{2C42E86F-4C11-4247-9FA1-07497EBD4101}"/>
              </a:ext>
            </a:extLst>
          </p:cNvPr>
          <p:cNvSpPr>
            <a:spLocks noGrp="1"/>
          </p:cNvSpPr>
          <p:nvPr>
            <p:ph type="ctrTitle" hasCustomPrompt="1"/>
          </p:nvPr>
        </p:nvSpPr>
        <p:spPr>
          <a:xfrm>
            <a:off x="250027" y="1540552"/>
            <a:ext cx="8010144" cy="1635786"/>
          </a:xfrm>
          <a:prstGeom prst="rect">
            <a:avLst/>
          </a:prstGeom>
        </p:spPr>
        <p:txBody>
          <a:bodyPr anchor="b">
            <a:noAutofit/>
          </a:bodyPr>
          <a:lstStyle>
            <a:lvl1pPr marL="183600" indent="-399968" algn="l">
              <a:lnSpc>
                <a:spcPct val="90000"/>
              </a:lnSpc>
              <a:defRPr sz="4000" b="0" i="0" spc="0" baseline="0">
                <a:solidFill>
                  <a:schemeClr val="tx1"/>
                </a:solidFill>
                <a:latin typeface="+mj-lt"/>
                <a:cs typeface="CiscoSans Thin"/>
              </a:defRPr>
            </a:lvl1pPr>
          </a:lstStyle>
          <a:p>
            <a:r>
              <a:rPr lang="en-US"/>
              <a:t>Quote text goes here</a:t>
            </a:r>
          </a:p>
        </p:txBody>
      </p:sp>
    </p:spTree>
    <p:extLst>
      <p:ext uri="{BB962C8B-B14F-4D97-AF65-F5344CB8AC3E}">
        <p14:creationId xmlns:p14="http://schemas.microsoft.com/office/powerpoint/2010/main" val="72070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630503"/>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6"/>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29"/>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5" y="4709661"/>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A93D3C47-908B-085F-D90D-EF48A82FB55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25303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3" name="Text Placeholder 2">
            <a:extLst>
              <a:ext uri="{FF2B5EF4-FFF2-40B4-BE49-F238E27FC236}">
                <a16:creationId xmlns:a16="http://schemas.microsoft.com/office/drawing/2014/main" id="{ED762D00-C041-704D-AE62-5F2E147C86B8}"/>
              </a:ext>
            </a:extLst>
          </p:cNvPr>
          <p:cNvSpPr>
            <a:spLocks noGrp="1"/>
          </p:cNvSpPr>
          <p:nvPr>
            <p:ph type="body" sz="quarter" idx="11" hasCustomPrompt="1"/>
          </p:nvPr>
        </p:nvSpPr>
        <p:spPr>
          <a:xfrm>
            <a:off x="437766" y="1204180"/>
            <a:ext cx="8348472" cy="3324225"/>
          </a:xfrm>
          <a:prstGeom prst="rect">
            <a:avLst/>
          </a:prstGeom>
        </p:spPr>
        <p:txBody>
          <a:bodyPr/>
          <a:lstStyle>
            <a:lvl1pPr>
              <a:defRPr/>
            </a:lvl1pPr>
            <a:lvl2pPr>
              <a:defRPr/>
            </a:lvl2pPr>
            <a:lvl3pPr>
              <a:defRPr/>
            </a:lvl3pPr>
          </a:lstStyle>
          <a:p>
            <a:pPr lvl="0"/>
            <a:r>
              <a:rPr lang="en-US"/>
              <a:t>First level (use “Indent More” or “Indent Less” to format sub-bullets)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127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with Graphic">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7" name="Text Placeholder 2">
            <a:extLst>
              <a:ext uri="{FF2B5EF4-FFF2-40B4-BE49-F238E27FC236}">
                <a16:creationId xmlns:a16="http://schemas.microsoft.com/office/drawing/2014/main" id="{3669C26F-DD26-8E4A-8278-6C449BB9516C}"/>
              </a:ext>
            </a:extLst>
          </p:cNvPr>
          <p:cNvSpPr>
            <a:spLocks noGrp="1"/>
          </p:cNvSpPr>
          <p:nvPr>
            <p:ph type="body" sz="quarter" idx="11" hasCustomPrompt="1"/>
          </p:nvPr>
        </p:nvSpPr>
        <p:spPr>
          <a:xfrm>
            <a:off x="437766" y="1204180"/>
            <a:ext cx="6309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631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with Imag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9" name="Text Placeholder 2">
            <a:extLst>
              <a:ext uri="{FF2B5EF4-FFF2-40B4-BE49-F238E27FC236}">
                <a16:creationId xmlns:a16="http://schemas.microsoft.com/office/drawing/2014/main" id="{11E9D091-2867-F84D-8A95-E2618466BD52}"/>
              </a:ext>
            </a:extLst>
          </p:cNvPr>
          <p:cNvSpPr>
            <a:spLocks noGrp="1"/>
          </p:cNvSpPr>
          <p:nvPr>
            <p:ph type="body" sz="quarter" idx="11" hasCustomPrompt="1"/>
          </p:nvPr>
        </p:nvSpPr>
        <p:spPr>
          <a:xfrm>
            <a:off x="437766" y="1204180"/>
            <a:ext cx="5776767"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67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with Image – Customizabl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18" name="Picture Placeholder 2">
            <a:extLst>
              <a:ext uri="{FF2B5EF4-FFF2-40B4-BE49-F238E27FC236}">
                <a16:creationId xmlns:a16="http://schemas.microsoft.com/office/drawing/2014/main" id="{79EBDCC7-8ACA-DA4A-AA3E-D9FC70FCEB08}"/>
              </a:ext>
            </a:extLst>
          </p:cNvPr>
          <p:cNvSpPr>
            <a:spLocks noGrp="1"/>
          </p:cNvSpPr>
          <p:nvPr>
            <p:ph type="pic" sz="quarter" idx="10"/>
          </p:nvPr>
        </p:nvSpPr>
        <p:spPr>
          <a:xfrm>
            <a:off x="5454838" y="1204180"/>
            <a:ext cx="3328416" cy="3328416"/>
          </a:xfrm>
          <a:prstGeom prst="rect">
            <a:avLst/>
          </a:prstGeom>
          <a:noFill/>
        </p:spPr>
        <p:txBody>
          <a:bodyPr vert="horz" lIns="91424" tIns="45712" rIns="91424" bIns="45712" anchor="ctr"/>
          <a:lstStyle>
            <a:lvl1pPr marL="0" indent="0" algn="ctr">
              <a:buNone/>
              <a:defRPr sz="1500" baseline="0">
                <a:solidFill>
                  <a:schemeClr val="bg1">
                    <a:lumMod val="75000"/>
                    <a:alpha val="50000"/>
                  </a:schemeClr>
                </a:solidFill>
                <a:latin typeface="+mj-lt"/>
                <a:cs typeface="CiscoSans ExtraLight"/>
              </a:defRPr>
            </a:lvl1pPr>
          </a:lstStyle>
          <a:p>
            <a:pPr lvl="0"/>
            <a:r>
              <a:rPr lang="en-US" noProof="0"/>
              <a:t>Click icon to add picture</a:t>
            </a:r>
          </a:p>
        </p:txBody>
      </p:sp>
      <p:sp>
        <p:nvSpPr>
          <p:cNvPr id="5" name="Text Placeholder 2">
            <a:extLst>
              <a:ext uri="{FF2B5EF4-FFF2-40B4-BE49-F238E27FC236}">
                <a16:creationId xmlns:a16="http://schemas.microsoft.com/office/drawing/2014/main" id="{EFEBEA73-D3C7-B247-9EC2-7F44EC0A3E9F}"/>
              </a:ext>
            </a:extLst>
          </p:cNvPr>
          <p:cNvSpPr>
            <a:spLocks noGrp="1"/>
          </p:cNvSpPr>
          <p:nvPr>
            <p:ph type="body" sz="quarter" idx="11" hasCustomPrompt="1"/>
          </p:nvPr>
        </p:nvSpPr>
        <p:spPr>
          <a:xfrm>
            <a:off x="437766" y="1204180"/>
            <a:ext cx="4846320" cy="3324225"/>
          </a:xfrm>
          <a:prstGeom prst="rect">
            <a:avLst/>
          </a:prstGeom>
        </p:spPr>
        <p:txBody>
          <a:bodyPr/>
          <a:lstStyle>
            <a:lvl1pPr>
              <a:defRPr/>
            </a:lvl1pPr>
          </a:lstStyle>
          <a:p>
            <a:pPr lvl="0"/>
            <a:r>
              <a:rPr lang="en-US"/>
              <a:t>First level (use “Indent More” to format)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53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 Bullet">
    <p:spTree>
      <p:nvGrpSpPr>
        <p:cNvPr id="1" name=""/>
        <p:cNvGrpSpPr/>
        <p:nvPr/>
      </p:nvGrpSpPr>
      <p:grpSpPr>
        <a:xfrm>
          <a:off x="0" y="0"/>
          <a:ext cx="0" cy="0"/>
          <a:chOff x="0" y="0"/>
          <a:chExt cx="0" cy="0"/>
        </a:xfrm>
      </p:grpSpPr>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6" name="Text Placeholder 2">
            <a:extLst>
              <a:ext uri="{FF2B5EF4-FFF2-40B4-BE49-F238E27FC236}">
                <a16:creationId xmlns:a16="http://schemas.microsoft.com/office/drawing/2014/main" id="{9667ECF8-36E4-1543-8AE4-B4CA62CB48F2}"/>
              </a:ext>
            </a:extLst>
          </p:cNvPr>
          <p:cNvSpPr>
            <a:spLocks noGrp="1"/>
          </p:cNvSpPr>
          <p:nvPr>
            <p:ph type="body" sz="quarter" idx="12" hasCustomPrompt="1"/>
          </p:nvPr>
        </p:nvSpPr>
        <p:spPr>
          <a:xfrm>
            <a:off x="437766" y="1204180"/>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5E604A25-F4D0-BF42-BB68-74C618E65034}"/>
              </a:ext>
            </a:extLst>
          </p:cNvPr>
          <p:cNvSpPr>
            <a:spLocks noGrp="1"/>
          </p:cNvSpPr>
          <p:nvPr>
            <p:ph type="body" sz="quarter" idx="13" hasCustomPrompt="1"/>
          </p:nvPr>
        </p:nvSpPr>
        <p:spPr>
          <a:xfrm>
            <a:off x="4759894" y="1204180"/>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983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Tree>
    <p:extLst>
      <p:ext uri="{BB962C8B-B14F-4D97-AF65-F5344CB8AC3E}">
        <p14:creationId xmlns:p14="http://schemas.microsoft.com/office/powerpoint/2010/main" val="295923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16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888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rgbClr val="F2F2F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2843212"/>
          </a:xfrm>
          <a:prstGeom prst="rect">
            <a:avLst/>
          </a:prstGeom>
          <a:noFill/>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31029" y="3054518"/>
            <a:ext cx="8364236" cy="564257"/>
          </a:xfrm>
          <a:prstGeom prst="rect">
            <a:avLst/>
          </a:prstGeom>
        </p:spPr>
        <p:txBody>
          <a:bodyPr vert="horz" wrap="square">
            <a:noAutofit/>
          </a:bodyPr>
          <a:lstStyle>
            <a:lvl1pPr marL="0" indent="0">
              <a:buNone/>
              <a:defRPr sz="320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535343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821441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630503"/>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6"/>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29"/>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5" y="4709661"/>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pic>
        <p:nvPicPr>
          <p:cNvPr id="10" name="Picture 9">
            <a:extLst>
              <a:ext uri="{FF2B5EF4-FFF2-40B4-BE49-F238E27FC236}">
                <a16:creationId xmlns:a16="http://schemas.microsoft.com/office/drawing/2014/main" id="{5432085E-5FBB-55C3-9E78-012DFF4528E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1365475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195136"/>
            <a:ext cx="8115300" cy="2834640"/>
          </a:xfrm>
          <a:prstGeom prst="rect">
            <a:avLst/>
          </a:prstGeom>
        </p:spPr>
        <p:txBody>
          <a:bodyPr lIns="91420" tIns="45710" rIns="91420" bIns="45710" anchor="ctr">
            <a:noAutofit/>
          </a:bodyPr>
          <a:lstStyle>
            <a:lvl1pPr marL="0" indent="0" algn="ctr">
              <a:buNone/>
              <a:defRPr sz="2000" baseline="0">
                <a:solidFill>
                  <a:schemeClr val="bg1">
                    <a:lumMod val="75000"/>
                  </a:schemeClr>
                </a:solidFill>
                <a:latin typeface="+mn-lt"/>
              </a:defRPr>
            </a:lvl1pPr>
          </a:lstStyle>
          <a:p>
            <a:pPr lvl="0"/>
            <a:r>
              <a:rPr lang="en-US" noProof="0"/>
              <a:t>Click icon to add table</a:t>
            </a:r>
            <a:endParaRPr lang="en-GB" noProof="0"/>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192D2533-5FB4-AD42-B121-FD71B68AF10D}"/>
              </a:ext>
            </a:extLst>
          </p:cNvPr>
          <p:cNvSpPr>
            <a:spLocks noGrp="1"/>
          </p:cNvSpPr>
          <p:nvPr>
            <p:ph type="body" sz="quarter" idx="11" hasCustomPrompt="1"/>
          </p:nvPr>
        </p:nvSpPr>
        <p:spPr>
          <a:xfrm>
            <a:off x="437766" y="4038153"/>
            <a:ext cx="8210933" cy="326233"/>
          </a:xfrm>
          <a:prstGeom prst="rect">
            <a:avLst/>
          </a:prstGeom>
        </p:spPr>
        <p:txBody>
          <a:bodyPr wrap="square" lIns="91420" tIns="45710" rIns="91420" bIns="45710" anchor="t" anchorCtr="0">
            <a:noAutofit/>
          </a:bodyPr>
          <a:lstStyle>
            <a:lvl1pPr algn="l" defTabSz="603575">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32105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194243"/>
            <a:ext cx="8115300" cy="2834640"/>
          </a:xfrm>
          <a:prstGeom prst="rect">
            <a:avLst/>
          </a:prstGeom>
        </p:spPr>
        <p:txBody>
          <a:bodyPr vert="horz" lIns="91420" tIns="45710" rIns="91420" bIns="45710" anchor="ctr">
            <a:noAutofit/>
          </a:bodyPr>
          <a:lstStyle>
            <a:lvl1pPr marL="0" indent="0" algn="ctr">
              <a:buNone/>
              <a:defRPr sz="2000" b="0" i="0">
                <a:solidFill>
                  <a:schemeClr val="bg1">
                    <a:lumMod val="75000"/>
                  </a:schemeClr>
                </a:solidFill>
                <a:latin typeface="+mn-lt"/>
                <a:cs typeface="CiscoSans ExtraLight"/>
              </a:defRPr>
            </a:lvl1pPr>
          </a:lstStyle>
          <a:p>
            <a:pPr lvl="0"/>
            <a:r>
              <a:rPr lang="en-US" noProof="0"/>
              <a:t>Click icon to add chart</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72E1AAE4-B921-5B4D-A9EB-F575EB38B943}"/>
              </a:ext>
            </a:extLst>
          </p:cNvPr>
          <p:cNvSpPr>
            <a:spLocks noGrp="1"/>
          </p:cNvSpPr>
          <p:nvPr>
            <p:ph type="body" sz="quarter" idx="11" hasCustomPrompt="1"/>
          </p:nvPr>
        </p:nvSpPr>
        <p:spPr>
          <a:xfrm>
            <a:off x="437766" y="4038154"/>
            <a:ext cx="8210933" cy="326233"/>
          </a:xfrm>
          <a:prstGeom prst="rect">
            <a:avLst/>
          </a:prstGeom>
        </p:spPr>
        <p:txBody>
          <a:bodyPr wrap="square" lIns="91420" tIns="45710" rIns="91420" bIns="45710" anchor="t" anchorCtr="0">
            <a:noAutofit/>
          </a:bodyPr>
          <a:lstStyle>
            <a:lvl1pPr algn="l" defTabSz="603575">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21861259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Page Bullet + Image">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6" name="Title Placeholder 5"/>
          <p:cNvSpPr>
            <a:spLocks noGrp="1"/>
          </p:cNvSpPr>
          <p:nvPr>
            <p:ph type="title" hasCustomPrompt="1"/>
          </p:nvPr>
        </p:nvSpPr>
        <p:spPr bwMode="auto">
          <a:xfrm>
            <a:off x="437766" y="416821"/>
            <a:ext cx="368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a:t>Title Here (28pt)  Limit Two Lines</a:t>
            </a:r>
            <a:endParaRPr lang="en-GB"/>
          </a:p>
        </p:txBody>
      </p:sp>
      <p:sp>
        <p:nvSpPr>
          <p:cNvPr id="21" name="Picture Placeholder 6">
            <a:extLst>
              <a:ext uri="{FF2B5EF4-FFF2-40B4-BE49-F238E27FC236}">
                <a16:creationId xmlns:a16="http://schemas.microsoft.com/office/drawing/2014/main" id="{C87BC8F3-531D-B143-A0AC-A9C39E31B082}"/>
              </a:ext>
            </a:extLst>
          </p:cNvPr>
          <p:cNvSpPr>
            <a:spLocks noGrp="1"/>
          </p:cNvSpPr>
          <p:nvPr>
            <p:ph type="pic" sz="quarter" idx="11"/>
          </p:nvPr>
        </p:nvSpPr>
        <p:spPr>
          <a:xfrm>
            <a:off x="4572000" y="4280"/>
            <a:ext cx="4572000"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27" name="Rectangle 4">
            <a:extLst>
              <a:ext uri="{FF2B5EF4-FFF2-40B4-BE49-F238E27FC236}">
                <a16:creationId xmlns:a16="http://schemas.microsoft.com/office/drawing/2014/main" id="{F07495A3-9545-E44B-AF9C-8F264AFB8ECE}"/>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sp>
        <p:nvSpPr>
          <p:cNvPr id="16" name="Text Placeholder 3">
            <a:extLst>
              <a:ext uri="{FF2B5EF4-FFF2-40B4-BE49-F238E27FC236}">
                <a16:creationId xmlns:a16="http://schemas.microsoft.com/office/drawing/2014/main" id="{35DFCE68-AC05-4B44-8313-C09DF7E1BF29}"/>
              </a:ext>
            </a:extLst>
          </p:cNvPr>
          <p:cNvSpPr>
            <a:spLocks noGrp="1"/>
          </p:cNvSpPr>
          <p:nvPr>
            <p:ph type="body" sz="quarter" idx="12" hasCustomPrompt="1"/>
          </p:nvPr>
        </p:nvSpPr>
        <p:spPr>
          <a:xfrm>
            <a:off x="437766" y="1665182"/>
            <a:ext cx="3662024" cy="2849668"/>
          </a:xfrm>
          <a:prstGeom prst="rect">
            <a:avLst/>
          </a:prstGeom>
        </p:spPr>
        <p:txBody>
          <a:bodyPr vert="horz" lIns="91440" tIns="45720" rIns="91440" bIns="45720" rtlCol="0" anchor="t">
            <a:noAutofit/>
          </a:bodyPr>
          <a:lstStyle>
            <a:lvl1pPr marL="228600" indent="-219456">
              <a:buClr>
                <a:schemeClr val="accent1"/>
              </a:buClr>
              <a:defRPr lang="en-GB" dirty="0">
                <a:solidFill>
                  <a:schemeClr val="bg2"/>
                </a:solidFill>
              </a:defRPr>
            </a:lvl1pPr>
            <a:lvl2pPr marL="448056" indent="-210312">
              <a:buClr>
                <a:schemeClr val="accent1"/>
              </a:buClr>
              <a:tabLst>
                <a:tab pos="171450" algn="l"/>
              </a:tabLst>
              <a:defRPr lang="en-GB" dirty="0">
                <a:solidFill>
                  <a:schemeClr val="bg2"/>
                </a:solidFill>
              </a:defRPr>
            </a:lvl2pPr>
            <a:lvl3pPr marL="621792" indent="-173736">
              <a:buClr>
                <a:schemeClr val="accent1"/>
              </a:buClr>
              <a:defRPr lang="en-GB" dirty="0">
                <a:solidFill>
                  <a:schemeClr val="bg2"/>
                </a:solidFill>
              </a:defRPr>
            </a:lvl3pPr>
            <a:lvl4pPr marL="804672" indent="-201168">
              <a:buClr>
                <a:schemeClr val="accent1"/>
              </a:buClr>
              <a:defRPr lang="en-GB" dirty="0">
                <a:solidFill>
                  <a:schemeClr val="bg2"/>
                </a:solidFill>
              </a:defRPr>
            </a:lvl4pPr>
            <a:lvl5pPr marL="969264" indent="-173736">
              <a:buClr>
                <a:schemeClr val="accent1"/>
              </a:buClr>
              <a:defRPr lang="en-US" dirty="0">
                <a:solidFill>
                  <a:schemeClr val="bg2"/>
                </a:solidFill>
              </a:defRPr>
            </a:lvl5pPr>
          </a:lstStyle>
          <a:p>
            <a:pPr lvl="0"/>
            <a:r>
              <a:rPr lang="en-GB"/>
              <a:t>First level (use “Indent More” to format sub-bullets)</a:t>
            </a:r>
          </a:p>
          <a:p>
            <a:pPr lvl="1"/>
            <a:r>
              <a:rPr lang="en-GB"/>
              <a:t>Second level</a:t>
            </a:r>
          </a:p>
          <a:p>
            <a:pPr lvl="2"/>
            <a:r>
              <a:rPr lang="en-GB"/>
              <a:t>Third level</a:t>
            </a:r>
          </a:p>
          <a:p>
            <a:pPr lvl="3"/>
            <a:r>
              <a:rPr lang="en-GB"/>
              <a:t>Fourth level</a:t>
            </a:r>
          </a:p>
          <a:p>
            <a:pPr lvl="4"/>
            <a:r>
              <a:rPr lang="en-GB"/>
              <a:t>Fifth level</a:t>
            </a:r>
            <a:endParaRPr lang="en-US"/>
          </a:p>
        </p:txBody>
      </p:sp>
      <p:pic>
        <p:nvPicPr>
          <p:cNvPr id="28" name="Picture 27">
            <a:extLst>
              <a:ext uri="{FF2B5EF4-FFF2-40B4-BE49-F238E27FC236}">
                <a16:creationId xmlns:a16="http://schemas.microsoft.com/office/drawing/2014/main" id="{C44B64B2-2AAE-0544-97BB-CF8FAEF006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4880"/>
            <a:ext cx="921665" cy="155093"/>
          </a:xfrm>
          <a:prstGeom prst="rect">
            <a:avLst/>
          </a:prstGeom>
        </p:spPr>
      </p:pic>
    </p:spTree>
    <p:extLst>
      <p:ext uri="{BB962C8B-B14F-4D97-AF65-F5344CB8AC3E}">
        <p14:creationId xmlns:p14="http://schemas.microsoft.com/office/powerpoint/2010/main" val="1873690651"/>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 Bulle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29235" y="1657350"/>
            <a:ext cx="3813048"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25" name="Rectangle 4">
            <a:extLst>
              <a:ext uri="{FF2B5EF4-FFF2-40B4-BE49-F238E27FC236}">
                <a16:creationId xmlns:a16="http://schemas.microsoft.com/office/drawing/2014/main" id="{64A0111B-C8A2-DC46-9EC2-88A0731DAE3D}"/>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sp>
        <p:nvSpPr>
          <p:cNvPr id="15" name="Text Placeholder 3">
            <a:extLst>
              <a:ext uri="{FF2B5EF4-FFF2-40B4-BE49-F238E27FC236}">
                <a16:creationId xmlns:a16="http://schemas.microsoft.com/office/drawing/2014/main" id="{55BECF40-332B-7245-9C28-01DE7BED6BA3}"/>
              </a:ext>
            </a:extLst>
          </p:cNvPr>
          <p:cNvSpPr>
            <a:spLocks noGrp="1"/>
          </p:cNvSpPr>
          <p:nvPr>
            <p:ph type="body" sz="quarter" idx="12" hasCustomPrompt="1"/>
          </p:nvPr>
        </p:nvSpPr>
        <p:spPr>
          <a:xfrm>
            <a:off x="4993516" y="416820"/>
            <a:ext cx="3749040" cy="4206240"/>
          </a:xfrm>
          <a:prstGeom prst="rect">
            <a:avLst/>
          </a:prstGeom>
        </p:spPr>
        <p:txBody>
          <a:bodyPr vert="horz" lIns="91440" tIns="45720" rIns="91440" bIns="45720" rtlCol="0" anchor="ctr">
            <a:noAutofit/>
          </a:bodyPr>
          <a:lstStyle>
            <a:lvl1pPr marL="228600" indent="-219456">
              <a:buClr>
                <a:schemeClr val="accent1"/>
              </a:buClr>
              <a:defRPr lang="en-GB" dirty="0">
                <a:solidFill>
                  <a:schemeClr val="tx1"/>
                </a:solidFill>
              </a:defRPr>
            </a:lvl1pPr>
            <a:lvl2pPr marL="448056" indent="-210312">
              <a:buClr>
                <a:schemeClr val="accent1"/>
              </a:buClr>
              <a:tabLst>
                <a:tab pos="171450" algn="l"/>
              </a:tabLst>
              <a:defRPr lang="en-GB" dirty="0">
                <a:solidFill>
                  <a:schemeClr val="tx1"/>
                </a:solidFill>
              </a:defRPr>
            </a:lvl2pPr>
            <a:lvl3pPr marL="621792" indent="-173736">
              <a:buClr>
                <a:schemeClr val="accent1"/>
              </a:buClr>
              <a:defRPr lang="en-GB" dirty="0">
                <a:solidFill>
                  <a:schemeClr val="tx1"/>
                </a:solidFill>
              </a:defRPr>
            </a:lvl3pPr>
            <a:lvl4pPr marL="804672" indent="-201168">
              <a:buClr>
                <a:schemeClr val="accent1"/>
              </a:buClr>
              <a:defRPr lang="en-GB" dirty="0">
                <a:solidFill>
                  <a:schemeClr val="tx1"/>
                </a:solidFill>
              </a:defRPr>
            </a:lvl4pPr>
            <a:lvl5pPr marL="969264" indent="-173736">
              <a:buClr>
                <a:schemeClr val="accent1"/>
              </a:buClr>
              <a:defRPr lang="en-US" dirty="0">
                <a:solidFill>
                  <a:schemeClr val="tx1"/>
                </a:solidFill>
              </a:defRPr>
            </a:lvl5pPr>
          </a:lstStyle>
          <a:p>
            <a:pPr lvl="0"/>
            <a:r>
              <a:rPr lang="en-GB"/>
              <a:t>First level (use “Indent More” to format sub-bullets)</a:t>
            </a:r>
          </a:p>
          <a:p>
            <a:pPr lvl="1"/>
            <a:r>
              <a:rPr lang="en-GB"/>
              <a:t>Second level</a:t>
            </a:r>
          </a:p>
          <a:p>
            <a:pPr lvl="2"/>
            <a:r>
              <a:rPr lang="en-GB"/>
              <a:t>Third level</a:t>
            </a:r>
          </a:p>
          <a:p>
            <a:pPr lvl="3"/>
            <a:r>
              <a:rPr lang="en-GB"/>
              <a:t>Fourth level</a:t>
            </a:r>
          </a:p>
          <a:p>
            <a:pPr lvl="4"/>
            <a:r>
              <a:rPr lang="en-GB"/>
              <a:t>Fifth level</a:t>
            </a:r>
            <a:endParaRPr lang="en-US"/>
          </a:p>
        </p:txBody>
      </p:sp>
      <p:pic>
        <p:nvPicPr>
          <p:cNvPr id="16" name="Picture 15">
            <a:extLst>
              <a:ext uri="{FF2B5EF4-FFF2-40B4-BE49-F238E27FC236}">
                <a16:creationId xmlns:a16="http://schemas.microsoft.com/office/drawing/2014/main" id="{0ED88771-3A4B-FA4B-A6A2-73144B1120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4880"/>
            <a:ext cx="921665" cy="155093"/>
          </a:xfrm>
          <a:prstGeom prst="rect">
            <a:avLst/>
          </a:prstGeom>
        </p:spPr>
      </p:pic>
    </p:spTree>
    <p:extLst>
      <p:ext uri="{BB962C8B-B14F-4D97-AF65-F5344CB8AC3E}">
        <p14:creationId xmlns:p14="http://schemas.microsoft.com/office/powerpoint/2010/main" val="40760711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f Page + Image with 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74920" y="498360"/>
            <a:ext cx="3566160" cy="356616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9" name="Text Placeholder 8"/>
          <p:cNvSpPr>
            <a:spLocks noGrp="1"/>
          </p:cNvSpPr>
          <p:nvPr>
            <p:ph type="body" sz="quarter" idx="11" hasCustomPrompt="1"/>
          </p:nvPr>
        </p:nvSpPr>
        <p:spPr>
          <a:xfrm>
            <a:off x="5078413" y="4377076"/>
            <a:ext cx="3559175" cy="457200"/>
          </a:xfrm>
          <a:prstGeom prst="rect">
            <a:avLst/>
          </a:prstGeom>
        </p:spPr>
        <p:txBody>
          <a:bodyPr lIns="0" tIns="0" rIns="0" bIns="0"/>
          <a:lstStyle>
            <a:lvl1pPr marL="0" indent="0" algn="ctr">
              <a:buNone/>
              <a:defRPr sz="1400"/>
            </a:lvl1pPr>
          </a:lstStyle>
          <a:p>
            <a:pPr lvl="0"/>
            <a:r>
              <a:rPr lang="en-US"/>
              <a:t>Image caption here</a:t>
            </a:r>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6" name="Picture 15">
            <a:extLst>
              <a:ext uri="{FF2B5EF4-FFF2-40B4-BE49-F238E27FC236}">
                <a16:creationId xmlns:a16="http://schemas.microsoft.com/office/drawing/2014/main" id="{2B5AF067-E270-6340-8783-D8B22136B8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0592"/>
            <a:ext cx="921665" cy="155093"/>
          </a:xfrm>
          <a:prstGeom prst="rect">
            <a:avLst/>
          </a:prstGeom>
        </p:spPr>
      </p:pic>
    </p:spTree>
    <p:extLst>
      <p:ext uri="{BB962C8B-B14F-4D97-AF65-F5344CB8AC3E}">
        <p14:creationId xmlns:p14="http://schemas.microsoft.com/office/powerpoint/2010/main" val="3538147363"/>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Half Page ">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33" name="Rectangle 4">
            <a:extLst>
              <a:ext uri="{FF2B5EF4-FFF2-40B4-BE49-F238E27FC236}">
                <a16:creationId xmlns:a16="http://schemas.microsoft.com/office/drawing/2014/main" id="{F7469B34-86CF-9F4A-A86F-E8F8299881E4}"/>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4" name="Picture 13">
            <a:extLst>
              <a:ext uri="{FF2B5EF4-FFF2-40B4-BE49-F238E27FC236}">
                <a16:creationId xmlns:a16="http://schemas.microsoft.com/office/drawing/2014/main" id="{26F346CA-4563-484A-B1A2-44A580D07D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0592"/>
            <a:ext cx="921665" cy="155093"/>
          </a:xfrm>
          <a:prstGeom prst="rect">
            <a:avLst/>
          </a:prstGeom>
        </p:spPr>
      </p:pic>
    </p:spTree>
    <p:extLst>
      <p:ext uri="{BB962C8B-B14F-4D97-AF65-F5344CB8AC3E}">
        <p14:creationId xmlns:p14="http://schemas.microsoft.com/office/powerpoint/2010/main" val="40988131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lf Page + Imag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34" name="Rectangle 4">
            <a:extLst>
              <a:ext uri="{FF2B5EF4-FFF2-40B4-BE49-F238E27FC236}">
                <a16:creationId xmlns:a16="http://schemas.microsoft.com/office/drawing/2014/main" id="{578F5E2B-EE70-684C-B6AC-59B670289920}"/>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5" name="Picture 14">
            <a:extLst>
              <a:ext uri="{FF2B5EF4-FFF2-40B4-BE49-F238E27FC236}">
                <a16:creationId xmlns:a16="http://schemas.microsoft.com/office/drawing/2014/main" id="{4E71D0A8-1E05-8948-84F4-22AE9FE0FA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0592"/>
            <a:ext cx="921665" cy="155093"/>
          </a:xfrm>
          <a:prstGeom prst="rect">
            <a:avLst/>
          </a:prstGeom>
        </p:spPr>
      </p:pic>
    </p:spTree>
    <p:extLst>
      <p:ext uri="{BB962C8B-B14F-4D97-AF65-F5344CB8AC3E}">
        <p14:creationId xmlns:p14="http://schemas.microsoft.com/office/powerpoint/2010/main" val="109347927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Page + 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chart</a:t>
            </a:r>
          </a:p>
        </p:txBody>
      </p:sp>
      <p:sp>
        <p:nvSpPr>
          <p:cNvPr id="34" name="Rectangle 4">
            <a:extLst>
              <a:ext uri="{FF2B5EF4-FFF2-40B4-BE49-F238E27FC236}">
                <a16:creationId xmlns:a16="http://schemas.microsoft.com/office/drawing/2014/main" id="{86B33472-5C28-7143-95C2-FEBA7F383ABC}"/>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5" name="Picture 14">
            <a:extLst>
              <a:ext uri="{FF2B5EF4-FFF2-40B4-BE49-F238E27FC236}">
                <a16:creationId xmlns:a16="http://schemas.microsoft.com/office/drawing/2014/main" id="{274E1B27-FCF0-2441-B9C7-FFF2B79572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0592"/>
            <a:ext cx="921665" cy="155093"/>
          </a:xfrm>
          <a:prstGeom prst="rect">
            <a:avLst/>
          </a:prstGeom>
        </p:spPr>
      </p:pic>
    </p:spTree>
    <p:extLst>
      <p:ext uri="{BB962C8B-B14F-4D97-AF65-F5344CB8AC3E}">
        <p14:creationId xmlns:p14="http://schemas.microsoft.com/office/powerpoint/2010/main" val="4289201588"/>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age + Tab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BC50E8-94E5-B147-98C5-732A3EBFB10A}"/>
              </a:ext>
            </a:extLst>
          </p:cNvPr>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table</a:t>
            </a:r>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6" name="Picture 15">
            <a:extLst>
              <a:ext uri="{FF2B5EF4-FFF2-40B4-BE49-F238E27FC236}">
                <a16:creationId xmlns:a16="http://schemas.microsoft.com/office/drawing/2014/main" id="{EF6F5EFF-AEF1-F748-9770-793417251A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2" y="4750592"/>
            <a:ext cx="921665" cy="155093"/>
          </a:xfrm>
          <a:prstGeom prst="rect">
            <a:avLst/>
          </a:prstGeom>
        </p:spPr>
      </p:pic>
    </p:spTree>
    <p:extLst>
      <p:ext uri="{BB962C8B-B14F-4D97-AF65-F5344CB8AC3E}">
        <p14:creationId xmlns:p14="http://schemas.microsoft.com/office/powerpoint/2010/main" val="299666758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 Midnigh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E85C6-4576-1542-A88E-558C57D060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2974" y="2222550"/>
            <a:ext cx="4150363" cy="698400"/>
          </a:xfrm>
          <a:prstGeom prst="rect">
            <a:avLst/>
          </a:prstGeom>
        </p:spPr>
      </p:pic>
    </p:spTree>
    <p:extLst>
      <p:ext uri="{BB962C8B-B14F-4D97-AF65-F5344CB8AC3E}">
        <p14:creationId xmlns:p14="http://schemas.microsoft.com/office/powerpoint/2010/main" val="389173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0557283D-AACB-AF43-A0BC-C3CA9ED8E1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7699" y="0"/>
            <a:ext cx="3496301" cy="5143500"/>
          </a:xfrm>
          <a:prstGeom prst="rect">
            <a:avLst/>
          </a:prstGeom>
        </p:spPr>
      </p:pic>
      <p:pic>
        <p:nvPicPr>
          <p:cNvPr id="10" name="Picture 9">
            <a:extLst>
              <a:ext uri="{FF2B5EF4-FFF2-40B4-BE49-F238E27FC236}">
                <a16:creationId xmlns:a16="http://schemas.microsoft.com/office/drawing/2014/main" id="{04A008B3-1E46-154E-A86D-E8D7C549956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4164" y="221305"/>
            <a:ext cx="1493771" cy="769644"/>
          </a:xfrm>
          <a:prstGeom prst="rect">
            <a:avLst/>
          </a:prstGeom>
        </p:spPr>
      </p:pic>
      <p:pic>
        <p:nvPicPr>
          <p:cNvPr id="11" name="Picture 10">
            <a:extLst>
              <a:ext uri="{FF2B5EF4-FFF2-40B4-BE49-F238E27FC236}">
                <a16:creationId xmlns:a16="http://schemas.microsoft.com/office/drawing/2014/main" id="{3B29BB92-1AD8-D542-9558-82DF1F3EF17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5766" y="4636893"/>
            <a:ext cx="1645920" cy="319424"/>
          </a:xfrm>
          <a:prstGeom prst="rect">
            <a:avLst/>
          </a:prstGeom>
        </p:spPr>
      </p:pic>
      <p:sp>
        <p:nvSpPr>
          <p:cNvPr id="13" name="Subtitle 2">
            <a:extLst>
              <a:ext uri="{FF2B5EF4-FFF2-40B4-BE49-F238E27FC236}">
                <a16:creationId xmlns:a16="http://schemas.microsoft.com/office/drawing/2014/main" id="{E68EA2CE-1126-5F4C-B657-386CD1BAA144}"/>
              </a:ext>
            </a:extLst>
          </p:cNvPr>
          <p:cNvSpPr>
            <a:spLocks noGrp="1"/>
          </p:cNvSpPr>
          <p:nvPr>
            <p:ph type="subTitle" idx="1" hasCustomPrompt="1"/>
          </p:nvPr>
        </p:nvSpPr>
        <p:spPr>
          <a:xfrm>
            <a:off x="425766" y="3588710"/>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4" name="Text Placeholder 38">
            <a:extLst>
              <a:ext uri="{FF2B5EF4-FFF2-40B4-BE49-F238E27FC236}">
                <a16:creationId xmlns:a16="http://schemas.microsoft.com/office/drawing/2014/main" id="{F6B235B6-7D4C-CA42-8B4B-747D7D9A6500}"/>
              </a:ext>
            </a:extLst>
          </p:cNvPr>
          <p:cNvSpPr>
            <a:spLocks noGrp="1"/>
          </p:cNvSpPr>
          <p:nvPr>
            <p:ph type="body" sz="quarter" idx="11" hasCustomPrompt="1"/>
          </p:nvPr>
        </p:nvSpPr>
        <p:spPr>
          <a:xfrm>
            <a:off x="425766" y="383472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5" name="Text Placeholder 40">
            <a:extLst>
              <a:ext uri="{FF2B5EF4-FFF2-40B4-BE49-F238E27FC236}">
                <a16:creationId xmlns:a16="http://schemas.microsoft.com/office/drawing/2014/main" id="{57CCD2C4-D1C1-1141-845F-C55151E37AF3}"/>
              </a:ext>
            </a:extLst>
          </p:cNvPr>
          <p:cNvSpPr>
            <a:spLocks noGrp="1"/>
          </p:cNvSpPr>
          <p:nvPr>
            <p:ph type="body" sz="quarter" idx="12" hasCustomPrompt="1"/>
          </p:nvPr>
        </p:nvSpPr>
        <p:spPr>
          <a:xfrm>
            <a:off x="425766" y="4080736"/>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21" name="Text Placeholder 2">
            <a:extLst>
              <a:ext uri="{FF2B5EF4-FFF2-40B4-BE49-F238E27FC236}">
                <a16:creationId xmlns:a16="http://schemas.microsoft.com/office/drawing/2014/main" id="{6D6901E4-6A24-204A-AADA-900A7AC2007F}"/>
              </a:ext>
            </a:extLst>
          </p:cNvPr>
          <p:cNvSpPr>
            <a:spLocks noGrp="1"/>
          </p:cNvSpPr>
          <p:nvPr>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2" name="Title 1">
            <a:extLst>
              <a:ext uri="{FF2B5EF4-FFF2-40B4-BE49-F238E27FC236}">
                <a16:creationId xmlns:a16="http://schemas.microsoft.com/office/drawing/2014/main" id="{53FA2E1B-3275-BA42-9171-7819CB20D31A}"/>
              </a:ext>
            </a:extLst>
          </p:cNvPr>
          <p:cNvSpPr>
            <a:spLocks noGrp="1"/>
          </p:cNvSpPr>
          <p:nvPr>
            <p:ph type="ctrTitle" hasCustomPrompt="1"/>
          </p:nvPr>
        </p:nvSpPr>
        <p:spPr>
          <a:xfrm>
            <a:off x="425766" y="1350882"/>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spTree>
    <p:extLst>
      <p:ext uri="{BB962C8B-B14F-4D97-AF65-F5344CB8AC3E}">
        <p14:creationId xmlns:p14="http://schemas.microsoft.com/office/powerpoint/2010/main" val="2322822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232801-7386-0C44-9230-013FBE1560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2974" y="2222615"/>
            <a:ext cx="4149590" cy="698270"/>
          </a:xfrm>
          <a:prstGeom prst="rect">
            <a:avLst/>
          </a:prstGeom>
        </p:spPr>
      </p:pic>
    </p:spTree>
    <p:extLst>
      <p:ext uri="{BB962C8B-B14F-4D97-AF65-F5344CB8AC3E}">
        <p14:creationId xmlns:p14="http://schemas.microsoft.com/office/powerpoint/2010/main" val="1492541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71399" y="389807"/>
            <a:ext cx="4401201" cy="391159"/>
          </a:xfrm>
          <a:prstGeom prst="rect">
            <a:avLst/>
          </a:prstGeom>
        </p:spPr>
        <p:txBody>
          <a:bodyPr wrap="square" lIns="0" tIns="0" rIns="0" bIns="0">
            <a:spAutoFit/>
          </a:bodyPr>
          <a:lstStyle>
            <a:lvl1pPr>
              <a:defRPr sz="2400" b="1" i="0">
                <a:solidFill>
                  <a:schemeClr val="bg1"/>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800200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0" i="0" u="heavy">
                <a:solidFill>
                  <a:srgbClr val="666666"/>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58460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Half Page Midnight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36399-B83B-D450-D7E9-D04E0D0AE3D1}"/>
              </a:ext>
            </a:extLst>
          </p:cNvPr>
          <p:cNvSpPr/>
          <p:nvPr/>
        </p:nvSpPr>
        <p:spPr>
          <a:xfrm>
            <a:off x="4572000" y="0"/>
            <a:ext cx="4572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5042183" y="552451"/>
            <a:ext cx="3631636" cy="4038599"/>
          </a:xfrm>
          <a:prstGeom prst="rect">
            <a:avLst/>
          </a:prstGeom>
        </p:spPr>
        <p:txBody>
          <a:bodyPr lIns="45720" tIns="45720" rIns="45720" bIns="45720" anchor="ctr"/>
          <a:lstStyle>
            <a:lvl1pPr marL="0" marR="0" indent="0" algn="l" defTabSz="684207" rtl="0" eaLnBrk="1" fontAlgn="base" latinLnBrk="0" hangingPunct="1">
              <a:lnSpc>
                <a:spcPct val="95000"/>
              </a:lnSpc>
              <a:spcBef>
                <a:spcPts val="0"/>
              </a:spcBef>
              <a:spcAft>
                <a:spcPts val="1050"/>
              </a:spcAft>
              <a:buClr>
                <a:schemeClr val="tx2"/>
              </a:buClr>
              <a:buSzPct val="90000"/>
              <a:buFont typeface="Arial" panose="020B0604020202020204" pitchFamily="34" charset="0"/>
              <a:buNone/>
              <a:tabLst/>
              <a:defRPr sz="1050" b="0" i="0" baseline="0">
                <a:solidFill>
                  <a:schemeClr val="tx1"/>
                </a:solidFill>
                <a:latin typeface="+mn-lt"/>
                <a:cs typeface="CiscoSansTT Light" panose="020B0503020201020303" pitchFamily="34" charset="0"/>
              </a:defRPr>
            </a:lvl1pPr>
            <a:lvl2pPr marL="304778" indent="0">
              <a:buNone/>
              <a:defRPr/>
            </a:lvl2pPr>
            <a:lvl3pPr marL="427397" indent="0">
              <a:buNone/>
              <a:defRPr/>
            </a:lvl3pPr>
            <a:lvl4pPr marL="516690" indent="0">
              <a:buNone/>
              <a:defRPr/>
            </a:lvl4pPr>
            <a:lvl5pPr marL="601216"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457201" y="1792118"/>
            <a:ext cx="3445893" cy="1251585"/>
          </a:xfrm>
          <a:prstGeom prst="rect">
            <a:avLst/>
          </a:prstGeom>
        </p:spPr>
        <p:txBody>
          <a:bodyPr vert="horz" lIns="45720" tIns="45720" rIns="45720" bIns="45720" rtlCol="0" anchor="ctr">
            <a:noAutofit/>
          </a:bodyPr>
          <a:lstStyle>
            <a:lvl1pPr>
              <a:defRPr sz="33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39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Heading w Bullets">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584BCD8-4E60-DFC8-29A4-3BFD44FDB3F2}"/>
              </a:ext>
            </a:extLst>
          </p:cNvPr>
          <p:cNvSpPr>
            <a:spLocks noGrp="1"/>
          </p:cNvSpPr>
          <p:nvPr>
            <p:ph type="title" hasCustomPrompt="1"/>
          </p:nvPr>
        </p:nvSpPr>
        <p:spPr>
          <a:xfrm>
            <a:off x="457202" y="288059"/>
            <a:ext cx="8229600" cy="51435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AD7487D1-1623-CCE2-CEFB-F5648D1A437E}"/>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42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hort and Sweet Slide - 4 Columns 1">
  <p:cSld name="Short and Sweet Slide - 4 Columns 1">
    <p:spTree>
      <p:nvGrpSpPr>
        <p:cNvPr id="1" name="Shape 30"/>
        <p:cNvGrpSpPr/>
        <p:nvPr/>
      </p:nvGrpSpPr>
      <p:grpSpPr>
        <a:xfrm>
          <a:off x="0" y="0"/>
          <a:ext cx="0" cy="0"/>
          <a:chOff x="0" y="0"/>
          <a:chExt cx="0" cy="0"/>
        </a:xfrm>
      </p:grpSpPr>
      <p:sp>
        <p:nvSpPr>
          <p:cNvPr id="31" name="Google Shape;31;p16"/>
          <p:cNvSpPr txBox="1">
            <a:spLocks noGrp="1"/>
          </p:cNvSpPr>
          <p:nvPr>
            <p:ph type="subTitle" idx="1"/>
          </p:nvPr>
        </p:nvSpPr>
        <p:spPr>
          <a:xfrm>
            <a:off x="427350" y="774044"/>
            <a:ext cx="8289300" cy="551100"/>
          </a:xfrm>
          <a:prstGeom prst="rect">
            <a:avLst/>
          </a:prstGeom>
          <a:noFill/>
          <a:ln>
            <a:noFill/>
          </a:ln>
        </p:spPr>
        <p:txBody>
          <a:bodyPr spcFirstLastPara="1" wrap="square" lIns="91425" tIns="91425" rIns="91425" bIns="91425" anchor="t" anchorCtr="0">
            <a:noAutofit/>
          </a:bodyPr>
          <a:lstStyle>
            <a:lvl1pPr lvl="0" algn="ctr">
              <a:lnSpc>
                <a:spcPct val="95000"/>
              </a:lnSpc>
              <a:spcBef>
                <a:spcPts val="0"/>
              </a:spcBef>
              <a:spcAft>
                <a:spcPts val="0"/>
              </a:spcAft>
              <a:buSzPts val="1500"/>
              <a:buNone/>
              <a:defRPr sz="1500"/>
            </a:lvl1pPr>
            <a:lvl2pPr lvl="1" algn="l">
              <a:lnSpc>
                <a:spcPct val="95000"/>
              </a:lnSpc>
              <a:spcBef>
                <a:spcPts val="0"/>
              </a:spcBef>
              <a:spcAft>
                <a:spcPts val="0"/>
              </a:spcAft>
              <a:buSzPts val="900"/>
              <a:buNone/>
              <a:defRPr/>
            </a:lvl2pPr>
            <a:lvl3pPr lvl="2" algn="l">
              <a:lnSpc>
                <a:spcPct val="95000"/>
              </a:lnSpc>
              <a:spcBef>
                <a:spcPts val="0"/>
              </a:spcBef>
              <a:spcAft>
                <a:spcPts val="0"/>
              </a:spcAft>
              <a:buSzPts val="900"/>
              <a:buNone/>
              <a:defRPr/>
            </a:lvl3pPr>
            <a:lvl4pPr lvl="3" algn="l">
              <a:lnSpc>
                <a:spcPct val="95000"/>
              </a:lnSpc>
              <a:spcBef>
                <a:spcPts val="0"/>
              </a:spcBef>
              <a:spcAft>
                <a:spcPts val="0"/>
              </a:spcAft>
              <a:buSzPts val="900"/>
              <a:buNone/>
              <a:defRPr/>
            </a:lvl4pPr>
            <a:lvl5pPr lvl="4" algn="l">
              <a:lnSpc>
                <a:spcPct val="95000"/>
              </a:lnSpc>
              <a:spcBef>
                <a:spcPts val="0"/>
              </a:spcBef>
              <a:spcAft>
                <a:spcPts val="0"/>
              </a:spcAft>
              <a:buSzPts val="900"/>
              <a:buNone/>
              <a:defRPr/>
            </a:lvl5pPr>
            <a:lvl6pPr lvl="5" algn="l">
              <a:spcBef>
                <a:spcPts val="0"/>
              </a:spcBef>
              <a:spcAft>
                <a:spcPts val="0"/>
              </a:spcAft>
              <a:buClr>
                <a:schemeClr val="dk1"/>
              </a:buClr>
              <a:buSzPts val="900"/>
              <a:buNone/>
              <a:defRPr/>
            </a:lvl6pPr>
            <a:lvl7pPr lvl="6" algn="l">
              <a:spcBef>
                <a:spcPts val="0"/>
              </a:spcBef>
              <a:spcAft>
                <a:spcPts val="0"/>
              </a:spcAft>
              <a:buClr>
                <a:schemeClr val="dk1"/>
              </a:buClr>
              <a:buSzPts val="900"/>
              <a:buNone/>
              <a:defRPr/>
            </a:lvl7pPr>
            <a:lvl8pPr lvl="7" algn="l">
              <a:spcBef>
                <a:spcPts val="0"/>
              </a:spcBef>
              <a:spcAft>
                <a:spcPts val="0"/>
              </a:spcAft>
              <a:buClr>
                <a:schemeClr val="dk1"/>
              </a:buClr>
              <a:buSzPts val="900"/>
              <a:buNone/>
              <a:defRPr/>
            </a:lvl8pPr>
            <a:lvl9pPr lvl="8" algn="l">
              <a:spcBef>
                <a:spcPts val="0"/>
              </a:spcBef>
              <a:spcAft>
                <a:spcPts val="0"/>
              </a:spcAft>
              <a:buClr>
                <a:schemeClr val="dk1"/>
              </a:buClr>
              <a:buSzPts val="900"/>
              <a:buNone/>
              <a:defRPr/>
            </a:lvl9pPr>
          </a:lstStyle>
          <a:p>
            <a:endParaRPr/>
          </a:p>
        </p:txBody>
      </p:sp>
      <p:sp>
        <p:nvSpPr>
          <p:cNvPr id="32" name="Google Shape;32;p16"/>
          <p:cNvSpPr/>
          <p:nvPr/>
        </p:nvSpPr>
        <p:spPr>
          <a:xfrm>
            <a:off x="540000" y="1490998"/>
            <a:ext cx="1972500" cy="2810700"/>
          </a:xfrm>
          <a:prstGeom prst="roundRect">
            <a:avLst>
              <a:gd name="adj" fmla="val 7087"/>
            </a:avLst>
          </a:prstGeom>
          <a:solidFill>
            <a:schemeClr val="lt1"/>
          </a:solidFill>
          <a:ln w="9525" cap="flat" cmpd="sng">
            <a:solidFill>
              <a:srgbClr val="D4D4D4"/>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33" name="Google Shape;33;p16"/>
          <p:cNvSpPr>
            <a:spLocks noGrp="1"/>
          </p:cNvSpPr>
          <p:nvPr>
            <p:ph type="pic" idx="2"/>
          </p:nvPr>
        </p:nvSpPr>
        <p:spPr>
          <a:xfrm>
            <a:off x="1215456" y="1626878"/>
            <a:ext cx="621300" cy="621300"/>
          </a:xfrm>
          <a:prstGeom prst="roundRect">
            <a:avLst>
              <a:gd name="adj" fmla="val 0"/>
            </a:avLst>
          </a:prstGeom>
          <a:noFill/>
          <a:ln>
            <a:noFill/>
          </a:ln>
        </p:spPr>
      </p:sp>
      <p:sp>
        <p:nvSpPr>
          <p:cNvPr id="34" name="Google Shape;34;p16"/>
          <p:cNvSpPr txBox="1">
            <a:spLocks noGrp="1"/>
          </p:cNvSpPr>
          <p:nvPr>
            <p:ph type="body" idx="3"/>
          </p:nvPr>
        </p:nvSpPr>
        <p:spPr>
          <a:xfrm>
            <a:off x="671999" y="2305949"/>
            <a:ext cx="1700700" cy="1871400"/>
          </a:xfrm>
          <a:prstGeom prst="rect">
            <a:avLst/>
          </a:prstGeom>
          <a:noFill/>
          <a:ln>
            <a:noFill/>
          </a:ln>
        </p:spPr>
        <p:txBody>
          <a:bodyPr spcFirstLastPara="1" wrap="square" lIns="91425" tIns="91425" rIns="91425" bIns="91425" anchor="t" anchorCtr="0">
            <a:noAutofit/>
          </a:bodyPr>
          <a:lstStyle>
            <a:lvl1pPr marL="457200" lvl="0" indent="-292100" algn="l">
              <a:lnSpc>
                <a:spcPct val="95000"/>
              </a:lnSpc>
              <a:spcBef>
                <a:spcPts val="0"/>
              </a:spcBef>
              <a:spcAft>
                <a:spcPts val="0"/>
              </a:spcAft>
              <a:buSzPts val="1000"/>
              <a:buChar char="●"/>
              <a:defRPr sz="1000"/>
            </a:lvl1pPr>
            <a:lvl2pPr marL="914400" lvl="1" indent="-292100" algn="l">
              <a:lnSpc>
                <a:spcPct val="95000"/>
              </a:lnSpc>
              <a:spcBef>
                <a:spcPts val="0"/>
              </a:spcBef>
              <a:spcAft>
                <a:spcPts val="0"/>
              </a:spcAft>
              <a:buSzPts val="1000"/>
              <a:buChar char="○"/>
              <a:defRPr sz="1000"/>
            </a:lvl2pPr>
            <a:lvl3pPr marL="1371600" lvl="2" indent="-292100" algn="l">
              <a:lnSpc>
                <a:spcPct val="95000"/>
              </a:lnSpc>
              <a:spcBef>
                <a:spcPts val="0"/>
              </a:spcBef>
              <a:spcAft>
                <a:spcPts val="0"/>
              </a:spcAft>
              <a:buSzPts val="1000"/>
              <a:buChar char="■"/>
              <a:defRPr sz="1000"/>
            </a:lvl3pPr>
            <a:lvl4pPr marL="1828800" lvl="3" indent="-292100" algn="l">
              <a:lnSpc>
                <a:spcPct val="95000"/>
              </a:lnSpc>
              <a:spcBef>
                <a:spcPts val="0"/>
              </a:spcBef>
              <a:spcAft>
                <a:spcPts val="0"/>
              </a:spcAft>
              <a:buSzPts val="1000"/>
              <a:buChar char="●"/>
              <a:defRPr sz="1000"/>
            </a:lvl4pPr>
            <a:lvl5pPr marL="2286000" lvl="4" indent="-292100" algn="l">
              <a:lnSpc>
                <a:spcPct val="95000"/>
              </a:lnSpc>
              <a:spcBef>
                <a:spcPts val="0"/>
              </a:spcBef>
              <a:spcAft>
                <a:spcPts val="0"/>
              </a:spcAft>
              <a:buSzPts val="1000"/>
              <a:buChar char="○"/>
              <a:defRPr sz="1000"/>
            </a:lvl5pPr>
            <a:lvl6pPr marL="2743200" lvl="5" indent="-292100" algn="l">
              <a:spcBef>
                <a:spcPts val="0"/>
              </a:spcBef>
              <a:spcAft>
                <a:spcPts val="0"/>
              </a:spcAft>
              <a:buClr>
                <a:schemeClr val="dk1"/>
              </a:buClr>
              <a:buSzPts val="1000"/>
              <a:buChar char="■"/>
              <a:defRPr sz="1000"/>
            </a:lvl6pPr>
            <a:lvl7pPr marL="3200400" lvl="6" indent="-292100" algn="l">
              <a:spcBef>
                <a:spcPts val="0"/>
              </a:spcBef>
              <a:spcAft>
                <a:spcPts val="0"/>
              </a:spcAft>
              <a:buClr>
                <a:schemeClr val="dk1"/>
              </a:buClr>
              <a:buSzPts val="1000"/>
              <a:buChar char="●"/>
              <a:defRPr sz="1000"/>
            </a:lvl7pPr>
            <a:lvl8pPr marL="3657600" lvl="7" indent="-292100" algn="l">
              <a:spcBef>
                <a:spcPts val="0"/>
              </a:spcBef>
              <a:spcAft>
                <a:spcPts val="0"/>
              </a:spcAft>
              <a:buClr>
                <a:schemeClr val="dk1"/>
              </a:buClr>
              <a:buSzPts val="1000"/>
              <a:buChar char="○"/>
              <a:defRPr sz="1000"/>
            </a:lvl8pPr>
            <a:lvl9pPr marL="4114800" lvl="8" indent="-292100" algn="l">
              <a:spcBef>
                <a:spcPts val="0"/>
              </a:spcBef>
              <a:spcAft>
                <a:spcPts val="0"/>
              </a:spcAft>
              <a:buClr>
                <a:schemeClr val="dk1"/>
              </a:buClr>
              <a:buSzPts val="1000"/>
              <a:buChar char="■"/>
              <a:defRPr sz="1000"/>
            </a:lvl9pPr>
          </a:lstStyle>
          <a:p>
            <a:endParaRPr/>
          </a:p>
        </p:txBody>
      </p:sp>
      <p:sp>
        <p:nvSpPr>
          <p:cNvPr id="35" name="Google Shape;35;p16"/>
          <p:cNvSpPr/>
          <p:nvPr/>
        </p:nvSpPr>
        <p:spPr>
          <a:xfrm>
            <a:off x="6631655" y="1490998"/>
            <a:ext cx="1972500" cy="2810700"/>
          </a:xfrm>
          <a:prstGeom prst="roundRect">
            <a:avLst>
              <a:gd name="adj" fmla="val 7087"/>
            </a:avLst>
          </a:prstGeom>
          <a:solidFill>
            <a:schemeClr val="lt1"/>
          </a:solidFill>
          <a:ln w="9525" cap="flat" cmpd="sng">
            <a:solidFill>
              <a:srgbClr val="D4D4D4"/>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36" name="Google Shape;36;p16"/>
          <p:cNvSpPr>
            <a:spLocks noGrp="1"/>
          </p:cNvSpPr>
          <p:nvPr>
            <p:ph type="pic" idx="4"/>
          </p:nvPr>
        </p:nvSpPr>
        <p:spPr>
          <a:xfrm>
            <a:off x="7307112" y="1626878"/>
            <a:ext cx="621300" cy="621300"/>
          </a:xfrm>
          <a:prstGeom prst="roundRect">
            <a:avLst>
              <a:gd name="adj" fmla="val 0"/>
            </a:avLst>
          </a:prstGeom>
          <a:noFill/>
          <a:ln>
            <a:noFill/>
          </a:ln>
        </p:spPr>
      </p:sp>
      <p:sp>
        <p:nvSpPr>
          <p:cNvPr id="37" name="Google Shape;37;p16"/>
          <p:cNvSpPr txBox="1">
            <a:spLocks noGrp="1"/>
          </p:cNvSpPr>
          <p:nvPr>
            <p:ph type="body" idx="5"/>
          </p:nvPr>
        </p:nvSpPr>
        <p:spPr>
          <a:xfrm>
            <a:off x="6763655" y="2305949"/>
            <a:ext cx="1700700" cy="1871400"/>
          </a:xfrm>
          <a:prstGeom prst="rect">
            <a:avLst/>
          </a:prstGeom>
          <a:noFill/>
          <a:ln>
            <a:noFill/>
          </a:ln>
        </p:spPr>
        <p:txBody>
          <a:bodyPr spcFirstLastPara="1" wrap="square" lIns="91425" tIns="91425" rIns="91425" bIns="91425" anchor="t" anchorCtr="0">
            <a:noAutofit/>
          </a:bodyPr>
          <a:lstStyle>
            <a:lvl1pPr marL="457200" lvl="0" indent="-292100" algn="l">
              <a:lnSpc>
                <a:spcPct val="95000"/>
              </a:lnSpc>
              <a:spcBef>
                <a:spcPts val="0"/>
              </a:spcBef>
              <a:spcAft>
                <a:spcPts val="0"/>
              </a:spcAft>
              <a:buSzPts val="1000"/>
              <a:buChar char="●"/>
              <a:defRPr sz="1000"/>
            </a:lvl1pPr>
            <a:lvl2pPr marL="914400" lvl="1" indent="-292100" algn="l">
              <a:lnSpc>
                <a:spcPct val="95000"/>
              </a:lnSpc>
              <a:spcBef>
                <a:spcPts val="0"/>
              </a:spcBef>
              <a:spcAft>
                <a:spcPts val="0"/>
              </a:spcAft>
              <a:buSzPts val="1000"/>
              <a:buChar char="○"/>
              <a:defRPr sz="1000"/>
            </a:lvl2pPr>
            <a:lvl3pPr marL="1371600" lvl="2" indent="-292100" algn="l">
              <a:lnSpc>
                <a:spcPct val="95000"/>
              </a:lnSpc>
              <a:spcBef>
                <a:spcPts val="0"/>
              </a:spcBef>
              <a:spcAft>
                <a:spcPts val="0"/>
              </a:spcAft>
              <a:buSzPts val="1000"/>
              <a:buChar char="■"/>
              <a:defRPr sz="1000"/>
            </a:lvl3pPr>
            <a:lvl4pPr marL="1828800" lvl="3" indent="-292100" algn="l">
              <a:lnSpc>
                <a:spcPct val="95000"/>
              </a:lnSpc>
              <a:spcBef>
                <a:spcPts val="0"/>
              </a:spcBef>
              <a:spcAft>
                <a:spcPts val="0"/>
              </a:spcAft>
              <a:buSzPts val="1000"/>
              <a:buChar char="●"/>
              <a:defRPr sz="1000"/>
            </a:lvl4pPr>
            <a:lvl5pPr marL="2286000" lvl="4" indent="-292100" algn="l">
              <a:lnSpc>
                <a:spcPct val="95000"/>
              </a:lnSpc>
              <a:spcBef>
                <a:spcPts val="0"/>
              </a:spcBef>
              <a:spcAft>
                <a:spcPts val="0"/>
              </a:spcAft>
              <a:buSzPts val="1000"/>
              <a:buChar char="○"/>
              <a:defRPr sz="1000"/>
            </a:lvl5pPr>
            <a:lvl6pPr marL="2743200" lvl="5" indent="-292100" algn="l">
              <a:spcBef>
                <a:spcPts val="0"/>
              </a:spcBef>
              <a:spcAft>
                <a:spcPts val="0"/>
              </a:spcAft>
              <a:buClr>
                <a:schemeClr val="dk1"/>
              </a:buClr>
              <a:buSzPts val="1000"/>
              <a:buChar char="■"/>
              <a:defRPr sz="1000"/>
            </a:lvl6pPr>
            <a:lvl7pPr marL="3200400" lvl="6" indent="-292100" algn="l">
              <a:spcBef>
                <a:spcPts val="0"/>
              </a:spcBef>
              <a:spcAft>
                <a:spcPts val="0"/>
              </a:spcAft>
              <a:buClr>
                <a:schemeClr val="dk1"/>
              </a:buClr>
              <a:buSzPts val="1000"/>
              <a:buChar char="●"/>
              <a:defRPr sz="1000"/>
            </a:lvl7pPr>
            <a:lvl8pPr marL="3657600" lvl="7" indent="-292100" algn="l">
              <a:spcBef>
                <a:spcPts val="0"/>
              </a:spcBef>
              <a:spcAft>
                <a:spcPts val="0"/>
              </a:spcAft>
              <a:buClr>
                <a:schemeClr val="dk1"/>
              </a:buClr>
              <a:buSzPts val="1000"/>
              <a:buChar char="○"/>
              <a:defRPr sz="1000"/>
            </a:lvl8pPr>
            <a:lvl9pPr marL="4114800" lvl="8" indent="-292100" algn="l">
              <a:spcBef>
                <a:spcPts val="0"/>
              </a:spcBef>
              <a:spcAft>
                <a:spcPts val="0"/>
              </a:spcAft>
              <a:buClr>
                <a:schemeClr val="dk1"/>
              </a:buClr>
              <a:buSzPts val="1000"/>
              <a:buChar char="■"/>
              <a:defRPr sz="1000"/>
            </a:lvl9pPr>
          </a:lstStyle>
          <a:p>
            <a:endParaRPr/>
          </a:p>
        </p:txBody>
      </p:sp>
      <p:sp>
        <p:nvSpPr>
          <p:cNvPr id="38" name="Google Shape;38;p16"/>
          <p:cNvSpPr/>
          <p:nvPr/>
        </p:nvSpPr>
        <p:spPr>
          <a:xfrm>
            <a:off x="2570552" y="1490998"/>
            <a:ext cx="1972500" cy="2810700"/>
          </a:xfrm>
          <a:prstGeom prst="roundRect">
            <a:avLst>
              <a:gd name="adj" fmla="val 7087"/>
            </a:avLst>
          </a:prstGeom>
          <a:solidFill>
            <a:schemeClr val="lt1"/>
          </a:solidFill>
          <a:ln w="9525" cap="flat" cmpd="sng">
            <a:solidFill>
              <a:srgbClr val="D4D4D4"/>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39" name="Google Shape;39;p16"/>
          <p:cNvSpPr>
            <a:spLocks noGrp="1"/>
          </p:cNvSpPr>
          <p:nvPr>
            <p:ph type="pic" idx="6"/>
          </p:nvPr>
        </p:nvSpPr>
        <p:spPr>
          <a:xfrm>
            <a:off x="3246008" y="1626878"/>
            <a:ext cx="621300" cy="621300"/>
          </a:xfrm>
          <a:prstGeom prst="roundRect">
            <a:avLst>
              <a:gd name="adj" fmla="val 0"/>
            </a:avLst>
          </a:prstGeom>
          <a:noFill/>
          <a:ln>
            <a:noFill/>
          </a:ln>
        </p:spPr>
      </p:sp>
      <p:sp>
        <p:nvSpPr>
          <p:cNvPr id="40" name="Google Shape;40;p16"/>
          <p:cNvSpPr txBox="1">
            <a:spLocks noGrp="1"/>
          </p:cNvSpPr>
          <p:nvPr>
            <p:ph type="body" idx="7"/>
          </p:nvPr>
        </p:nvSpPr>
        <p:spPr>
          <a:xfrm>
            <a:off x="2702551" y="2305949"/>
            <a:ext cx="1700700" cy="1871400"/>
          </a:xfrm>
          <a:prstGeom prst="rect">
            <a:avLst/>
          </a:prstGeom>
          <a:noFill/>
          <a:ln>
            <a:noFill/>
          </a:ln>
        </p:spPr>
        <p:txBody>
          <a:bodyPr spcFirstLastPara="1" wrap="square" lIns="91425" tIns="91425" rIns="91425" bIns="91425" anchor="t" anchorCtr="0">
            <a:noAutofit/>
          </a:bodyPr>
          <a:lstStyle>
            <a:lvl1pPr marL="457200" lvl="0" indent="-292100" algn="l">
              <a:lnSpc>
                <a:spcPct val="95000"/>
              </a:lnSpc>
              <a:spcBef>
                <a:spcPts val="0"/>
              </a:spcBef>
              <a:spcAft>
                <a:spcPts val="0"/>
              </a:spcAft>
              <a:buSzPts val="1000"/>
              <a:buChar char="●"/>
              <a:defRPr sz="1000"/>
            </a:lvl1pPr>
            <a:lvl2pPr marL="914400" lvl="1" indent="-292100" algn="l">
              <a:lnSpc>
                <a:spcPct val="95000"/>
              </a:lnSpc>
              <a:spcBef>
                <a:spcPts val="0"/>
              </a:spcBef>
              <a:spcAft>
                <a:spcPts val="0"/>
              </a:spcAft>
              <a:buSzPts val="1000"/>
              <a:buChar char="○"/>
              <a:defRPr sz="1000"/>
            </a:lvl2pPr>
            <a:lvl3pPr marL="1371600" lvl="2" indent="-292100" algn="l">
              <a:lnSpc>
                <a:spcPct val="95000"/>
              </a:lnSpc>
              <a:spcBef>
                <a:spcPts val="0"/>
              </a:spcBef>
              <a:spcAft>
                <a:spcPts val="0"/>
              </a:spcAft>
              <a:buSzPts val="1000"/>
              <a:buChar char="■"/>
              <a:defRPr sz="1000"/>
            </a:lvl3pPr>
            <a:lvl4pPr marL="1828800" lvl="3" indent="-292100" algn="l">
              <a:lnSpc>
                <a:spcPct val="95000"/>
              </a:lnSpc>
              <a:spcBef>
                <a:spcPts val="0"/>
              </a:spcBef>
              <a:spcAft>
                <a:spcPts val="0"/>
              </a:spcAft>
              <a:buSzPts val="1000"/>
              <a:buChar char="●"/>
              <a:defRPr sz="1000"/>
            </a:lvl4pPr>
            <a:lvl5pPr marL="2286000" lvl="4" indent="-292100" algn="l">
              <a:lnSpc>
                <a:spcPct val="95000"/>
              </a:lnSpc>
              <a:spcBef>
                <a:spcPts val="0"/>
              </a:spcBef>
              <a:spcAft>
                <a:spcPts val="0"/>
              </a:spcAft>
              <a:buSzPts val="1000"/>
              <a:buChar char="○"/>
              <a:defRPr sz="1000"/>
            </a:lvl5pPr>
            <a:lvl6pPr marL="2743200" lvl="5" indent="-292100" algn="l">
              <a:spcBef>
                <a:spcPts val="0"/>
              </a:spcBef>
              <a:spcAft>
                <a:spcPts val="0"/>
              </a:spcAft>
              <a:buClr>
                <a:schemeClr val="dk1"/>
              </a:buClr>
              <a:buSzPts val="1000"/>
              <a:buChar char="■"/>
              <a:defRPr sz="1000"/>
            </a:lvl6pPr>
            <a:lvl7pPr marL="3200400" lvl="6" indent="-292100" algn="l">
              <a:spcBef>
                <a:spcPts val="0"/>
              </a:spcBef>
              <a:spcAft>
                <a:spcPts val="0"/>
              </a:spcAft>
              <a:buClr>
                <a:schemeClr val="dk1"/>
              </a:buClr>
              <a:buSzPts val="1000"/>
              <a:buChar char="●"/>
              <a:defRPr sz="1000"/>
            </a:lvl7pPr>
            <a:lvl8pPr marL="3657600" lvl="7" indent="-292100" algn="l">
              <a:spcBef>
                <a:spcPts val="0"/>
              </a:spcBef>
              <a:spcAft>
                <a:spcPts val="0"/>
              </a:spcAft>
              <a:buClr>
                <a:schemeClr val="dk1"/>
              </a:buClr>
              <a:buSzPts val="1000"/>
              <a:buChar char="○"/>
              <a:defRPr sz="1000"/>
            </a:lvl8pPr>
            <a:lvl9pPr marL="4114800" lvl="8" indent="-292100" algn="l">
              <a:spcBef>
                <a:spcPts val="0"/>
              </a:spcBef>
              <a:spcAft>
                <a:spcPts val="0"/>
              </a:spcAft>
              <a:buClr>
                <a:schemeClr val="dk1"/>
              </a:buClr>
              <a:buSzPts val="1000"/>
              <a:buChar char="■"/>
              <a:defRPr sz="1000"/>
            </a:lvl9pPr>
          </a:lstStyle>
          <a:p>
            <a:endParaRPr/>
          </a:p>
        </p:txBody>
      </p:sp>
      <p:sp>
        <p:nvSpPr>
          <p:cNvPr id="41" name="Google Shape;41;p16"/>
          <p:cNvSpPr/>
          <p:nvPr/>
        </p:nvSpPr>
        <p:spPr>
          <a:xfrm>
            <a:off x="4601104" y="1490998"/>
            <a:ext cx="1972500" cy="2810700"/>
          </a:xfrm>
          <a:prstGeom prst="roundRect">
            <a:avLst>
              <a:gd name="adj" fmla="val 7087"/>
            </a:avLst>
          </a:prstGeom>
          <a:solidFill>
            <a:schemeClr val="lt1"/>
          </a:solidFill>
          <a:ln w="9525" cap="flat" cmpd="sng">
            <a:solidFill>
              <a:srgbClr val="D4D4D4"/>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42" name="Google Shape;42;p16"/>
          <p:cNvSpPr>
            <a:spLocks noGrp="1"/>
          </p:cNvSpPr>
          <p:nvPr>
            <p:ph type="pic" idx="8"/>
          </p:nvPr>
        </p:nvSpPr>
        <p:spPr>
          <a:xfrm>
            <a:off x="5276560" y="1626878"/>
            <a:ext cx="621300" cy="621300"/>
          </a:xfrm>
          <a:prstGeom prst="roundRect">
            <a:avLst>
              <a:gd name="adj" fmla="val 0"/>
            </a:avLst>
          </a:prstGeom>
          <a:noFill/>
          <a:ln>
            <a:noFill/>
          </a:ln>
        </p:spPr>
      </p:sp>
      <p:sp>
        <p:nvSpPr>
          <p:cNvPr id="43" name="Google Shape;43;p16"/>
          <p:cNvSpPr txBox="1">
            <a:spLocks noGrp="1"/>
          </p:cNvSpPr>
          <p:nvPr>
            <p:ph type="body" idx="9"/>
          </p:nvPr>
        </p:nvSpPr>
        <p:spPr>
          <a:xfrm>
            <a:off x="4733103" y="2305949"/>
            <a:ext cx="1700700" cy="1871400"/>
          </a:xfrm>
          <a:prstGeom prst="rect">
            <a:avLst/>
          </a:prstGeom>
          <a:noFill/>
          <a:ln>
            <a:noFill/>
          </a:ln>
        </p:spPr>
        <p:txBody>
          <a:bodyPr spcFirstLastPara="1" wrap="square" lIns="91425" tIns="91425" rIns="91425" bIns="91425" anchor="t" anchorCtr="0">
            <a:noAutofit/>
          </a:bodyPr>
          <a:lstStyle>
            <a:lvl1pPr marL="457200" lvl="0" indent="-292100" algn="l">
              <a:lnSpc>
                <a:spcPct val="95000"/>
              </a:lnSpc>
              <a:spcBef>
                <a:spcPts val="0"/>
              </a:spcBef>
              <a:spcAft>
                <a:spcPts val="0"/>
              </a:spcAft>
              <a:buSzPts val="1000"/>
              <a:buChar char="●"/>
              <a:defRPr sz="1000"/>
            </a:lvl1pPr>
            <a:lvl2pPr marL="914400" lvl="1" indent="-292100" algn="l">
              <a:lnSpc>
                <a:spcPct val="95000"/>
              </a:lnSpc>
              <a:spcBef>
                <a:spcPts val="0"/>
              </a:spcBef>
              <a:spcAft>
                <a:spcPts val="0"/>
              </a:spcAft>
              <a:buSzPts val="1000"/>
              <a:buChar char="○"/>
              <a:defRPr sz="1000"/>
            </a:lvl2pPr>
            <a:lvl3pPr marL="1371600" lvl="2" indent="-292100" algn="l">
              <a:lnSpc>
                <a:spcPct val="95000"/>
              </a:lnSpc>
              <a:spcBef>
                <a:spcPts val="0"/>
              </a:spcBef>
              <a:spcAft>
                <a:spcPts val="0"/>
              </a:spcAft>
              <a:buSzPts val="1000"/>
              <a:buChar char="■"/>
              <a:defRPr sz="1000"/>
            </a:lvl3pPr>
            <a:lvl4pPr marL="1828800" lvl="3" indent="-292100" algn="l">
              <a:lnSpc>
                <a:spcPct val="95000"/>
              </a:lnSpc>
              <a:spcBef>
                <a:spcPts val="0"/>
              </a:spcBef>
              <a:spcAft>
                <a:spcPts val="0"/>
              </a:spcAft>
              <a:buSzPts val="1000"/>
              <a:buChar char="●"/>
              <a:defRPr sz="1000"/>
            </a:lvl4pPr>
            <a:lvl5pPr marL="2286000" lvl="4" indent="-292100" algn="l">
              <a:lnSpc>
                <a:spcPct val="95000"/>
              </a:lnSpc>
              <a:spcBef>
                <a:spcPts val="0"/>
              </a:spcBef>
              <a:spcAft>
                <a:spcPts val="0"/>
              </a:spcAft>
              <a:buSzPts val="1000"/>
              <a:buChar char="○"/>
              <a:defRPr sz="1000"/>
            </a:lvl5pPr>
            <a:lvl6pPr marL="2743200" lvl="5" indent="-292100" algn="l">
              <a:spcBef>
                <a:spcPts val="0"/>
              </a:spcBef>
              <a:spcAft>
                <a:spcPts val="0"/>
              </a:spcAft>
              <a:buClr>
                <a:schemeClr val="dk1"/>
              </a:buClr>
              <a:buSzPts val="1000"/>
              <a:buChar char="■"/>
              <a:defRPr sz="1000"/>
            </a:lvl6pPr>
            <a:lvl7pPr marL="3200400" lvl="6" indent="-292100" algn="l">
              <a:spcBef>
                <a:spcPts val="0"/>
              </a:spcBef>
              <a:spcAft>
                <a:spcPts val="0"/>
              </a:spcAft>
              <a:buClr>
                <a:schemeClr val="dk1"/>
              </a:buClr>
              <a:buSzPts val="1000"/>
              <a:buChar char="●"/>
              <a:defRPr sz="1000"/>
            </a:lvl7pPr>
            <a:lvl8pPr marL="3657600" lvl="7" indent="-292100" algn="l">
              <a:spcBef>
                <a:spcPts val="0"/>
              </a:spcBef>
              <a:spcAft>
                <a:spcPts val="0"/>
              </a:spcAft>
              <a:buClr>
                <a:schemeClr val="dk1"/>
              </a:buClr>
              <a:buSzPts val="1000"/>
              <a:buChar char="○"/>
              <a:defRPr sz="1000"/>
            </a:lvl8pPr>
            <a:lvl9pPr marL="4114800" lvl="8" indent="-292100" algn="l">
              <a:spcBef>
                <a:spcPts val="0"/>
              </a:spcBef>
              <a:spcAft>
                <a:spcPts val="0"/>
              </a:spcAft>
              <a:buClr>
                <a:schemeClr val="dk1"/>
              </a:buClr>
              <a:buSzPts val="1000"/>
              <a:buChar char="■"/>
              <a:defRPr sz="1000"/>
            </a:lvl9pPr>
          </a:lstStyle>
          <a:p>
            <a:endParaRPr/>
          </a:p>
        </p:txBody>
      </p:sp>
      <p:sp>
        <p:nvSpPr>
          <p:cNvPr id="44" name="Google Shape;44;p16"/>
          <p:cNvSpPr txBox="1">
            <a:spLocks noGrp="1"/>
          </p:cNvSpPr>
          <p:nvPr>
            <p:ph type="sldNum" idx="12"/>
          </p:nvPr>
        </p:nvSpPr>
        <p:spPr>
          <a:xfrm>
            <a:off x="8603987" y="4603500"/>
            <a:ext cx="547800" cy="558600"/>
          </a:xfrm>
          <a:prstGeom prst="rect">
            <a:avLst/>
          </a:prstGeom>
          <a:noFill/>
          <a:ln>
            <a:noFill/>
          </a:ln>
        </p:spPr>
        <p:txBody>
          <a:bodyPr spcFirstLastPara="1" wrap="square" lIns="45725" tIns="45725" rIns="45725" bIns="45725" anchor="ctr" anchorCtr="0">
            <a:noAutofit/>
          </a:bodyPr>
          <a:lstStyle>
            <a:lvl1pPr marL="0" marR="0" lvl="0"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0" marR="0" lvl="1"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0" marR="0" lvl="2"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0" marR="0" lvl="3"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0" marR="0" lvl="4"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0" marR="0" lvl="5"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0" marR="0" lvl="6"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0" marR="0" lvl="7"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0" marR="0" lvl="8"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grpSp>
        <p:nvGrpSpPr>
          <p:cNvPr id="45" name="Google Shape;45;p16"/>
          <p:cNvGrpSpPr/>
          <p:nvPr/>
        </p:nvGrpSpPr>
        <p:grpSpPr>
          <a:xfrm>
            <a:off x="7479266" y="4801213"/>
            <a:ext cx="955449" cy="162865"/>
            <a:chOff x="1721733" y="6615608"/>
            <a:chExt cx="2966312" cy="505634"/>
          </a:xfrm>
        </p:grpSpPr>
        <p:sp>
          <p:nvSpPr>
            <p:cNvPr id="46" name="Google Shape;46;p16"/>
            <p:cNvSpPr/>
            <p:nvPr/>
          </p:nvSpPr>
          <p:spPr>
            <a:xfrm>
              <a:off x="1857963" y="6867854"/>
              <a:ext cx="217958" cy="252790"/>
            </a:xfrm>
            <a:custGeom>
              <a:avLst/>
              <a:gdLst/>
              <a:ahLst/>
              <a:cxnLst/>
              <a:rect l="l" t="t" r="r" b="b"/>
              <a:pathLst>
                <a:path w="4011" h="4652" extrusionOk="0">
                  <a:moveTo>
                    <a:pt x="1" y="0"/>
                  </a:moveTo>
                  <a:lnTo>
                    <a:pt x="2850" y="4652"/>
                  </a:lnTo>
                  <a:lnTo>
                    <a:pt x="4010" y="4652"/>
                  </a:lnTo>
                  <a:lnTo>
                    <a:pt x="1213" y="0"/>
                  </a:lnTo>
                  <a:close/>
                </a:path>
              </a:pathLst>
            </a:custGeom>
            <a:solidFill>
              <a:srgbClr val="E11010"/>
            </a:solidFill>
            <a:ln>
              <a:noFill/>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47" name="Google Shape;47;p16"/>
            <p:cNvSpPr/>
            <p:nvPr/>
          </p:nvSpPr>
          <p:spPr>
            <a:xfrm>
              <a:off x="1721733" y="6615608"/>
              <a:ext cx="2966312" cy="505634"/>
            </a:xfrm>
            <a:custGeom>
              <a:avLst/>
              <a:gdLst/>
              <a:ahLst/>
              <a:cxnLst/>
              <a:rect l="l" t="t" r="r" b="b"/>
              <a:pathLst>
                <a:path w="54588" h="9305" extrusionOk="0">
                  <a:moveTo>
                    <a:pt x="21622" y="923"/>
                  </a:moveTo>
                  <a:lnTo>
                    <a:pt x="23218" y="2259"/>
                  </a:lnTo>
                  <a:lnTo>
                    <a:pt x="23218" y="7035"/>
                  </a:lnTo>
                  <a:lnTo>
                    <a:pt x="21622" y="8372"/>
                  </a:lnTo>
                  <a:lnTo>
                    <a:pt x="18297" y="8372"/>
                  </a:lnTo>
                  <a:lnTo>
                    <a:pt x="18297" y="923"/>
                  </a:lnTo>
                  <a:close/>
                  <a:moveTo>
                    <a:pt x="1" y="1"/>
                  </a:moveTo>
                  <a:lnTo>
                    <a:pt x="1" y="9304"/>
                  </a:lnTo>
                  <a:lnTo>
                    <a:pt x="1089" y="9304"/>
                  </a:lnTo>
                  <a:lnTo>
                    <a:pt x="1089" y="902"/>
                  </a:lnTo>
                  <a:lnTo>
                    <a:pt x="4839" y="902"/>
                  </a:lnTo>
                  <a:lnTo>
                    <a:pt x="2508" y="4642"/>
                  </a:lnTo>
                  <a:lnTo>
                    <a:pt x="3730" y="4642"/>
                  </a:lnTo>
                  <a:lnTo>
                    <a:pt x="6517" y="1"/>
                  </a:lnTo>
                  <a:close/>
                  <a:moveTo>
                    <a:pt x="8910" y="1"/>
                  </a:moveTo>
                  <a:lnTo>
                    <a:pt x="8910" y="9304"/>
                  </a:lnTo>
                  <a:lnTo>
                    <a:pt x="14867" y="9304"/>
                  </a:lnTo>
                  <a:lnTo>
                    <a:pt x="14267" y="8392"/>
                  </a:lnTo>
                  <a:lnTo>
                    <a:pt x="10029" y="8372"/>
                  </a:lnTo>
                  <a:lnTo>
                    <a:pt x="10029" y="5046"/>
                  </a:lnTo>
                  <a:lnTo>
                    <a:pt x="13510" y="5036"/>
                  </a:lnTo>
                  <a:lnTo>
                    <a:pt x="14132" y="4114"/>
                  </a:lnTo>
                  <a:lnTo>
                    <a:pt x="10029" y="4114"/>
                  </a:lnTo>
                  <a:lnTo>
                    <a:pt x="10029" y="923"/>
                  </a:lnTo>
                  <a:lnTo>
                    <a:pt x="14267" y="902"/>
                  </a:lnTo>
                  <a:lnTo>
                    <a:pt x="14867" y="1"/>
                  </a:lnTo>
                  <a:close/>
                  <a:moveTo>
                    <a:pt x="17188" y="1"/>
                  </a:moveTo>
                  <a:lnTo>
                    <a:pt x="17188" y="9304"/>
                  </a:lnTo>
                  <a:lnTo>
                    <a:pt x="22109" y="9304"/>
                  </a:lnTo>
                  <a:lnTo>
                    <a:pt x="24347" y="7439"/>
                  </a:lnTo>
                  <a:lnTo>
                    <a:pt x="24347" y="1855"/>
                  </a:lnTo>
                  <a:lnTo>
                    <a:pt x="22109" y="1"/>
                  </a:lnTo>
                  <a:close/>
                  <a:moveTo>
                    <a:pt x="30325" y="1"/>
                  </a:moveTo>
                  <a:lnTo>
                    <a:pt x="29050" y="1203"/>
                  </a:lnTo>
                  <a:lnTo>
                    <a:pt x="29050" y="3948"/>
                  </a:lnTo>
                  <a:lnTo>
                    <a:pt x="30325" y="5046"/>
                  </a:lnTo>
                  <a:lnTo>
                    <a:pt x="33505" y="5046"/>
                  </a:lnTo>
                  <a:lnTo>
                    <a:pt x="34137" y="5595"/>
                  </a:lnTo>
                  <a:lnTo>
                    <a:pt x="34137" y="7823"/>
                  </a:lnTo>
                  <a:lnTo>
                    <a:pt x="33495" y="8372"/>
                  </a:lnTo>
                  <a:lnTo>
                    <a:pt x="30677" y="8372"/>
                  </a:lnTo>
                  <a:lnTo>
                    <a:pt x="30035" y="7823"/>
                  </a:lnTo>
                  <a:lnTo>
                    <a:pt x="30035" y="7574"/>
                  </a:lnTo>
                  <a:lnTo>
                    <a:pt x="28916" y="7574"/>
                  </a:lnTo>
                  <a:lnTo>
                    <a:pt x="28916" y="8102"/>
                  </a:lnTo>
                  <a:lnTo>
                    <a:pt x="30200" y="9304"/>
                  </a:lnTo>
                  <a:lnTo>
                    <a:pt x="33992" y="9304"/>
                  </a:lnTo>
                  <a:lnTo>
                    <a:pt x="35277" y="8102"/>
                  </a:lnTo>
                  <a:lnTo>
                    <a:pt x="35277" y="5305"/>
                  </a:lnTo>
                  <a:lnTo>
                    <a:pt x="33992" y="4103"/>
                  </a:lnTo>
                  <a:lnTo>
                    <a:pt x="30812" y="4103"/>
                  </a:lnTo>
                  <a:lnTo>
                    <a:pt x="30169" y="3565"/>
                  </a:lnTo>
                  <a:lnTo>
                    <a:pt x="30169" y="1472"/>
                  </a:lnTo>
                  <a:lnTo>
                    <a:pt x="30812" y="933"/>
                  </a:lnTo>
                  <a:lnTo>
                    <a:pt x="33381" y="933"/>
                  </a:lnTo>
                  <a:lnTo>
                    <a:pt x="34023" y="1472"/>
                  </a:lnTo>
                  <a:lnTo>
                    <a:pt x="34023" y="1731"/>
                  </a:lnTo>
                  <a:lnTo>
                    <a:pt x="35142" y="1731"/>
                  </a:lnTo>
                  <a:lnTo>
                    <a:pt x="35142" y="1203"/>
                  </a:lnTo>
                  <a:lnTo>
                    <a:pt x="33868" y="1"/>
                  </a:lnTo>
                  <a:close/>
                  <a:moveTo>
                    <a:pt x="37587" y="1"/>
                  </a:moveTo>
                  <a:lnTo>
                    <a:pt x="37587" y="9304"/>
                  </a:lnTo>
                  <a:lnTo>
                    <a:pt x="38696" y="9304"/>
                  </a:lnTo>
                  <a:lnTo>
                    <a:pt x="38696" y="1"/>
                  </a:lnTo>
                  <a:close/>
                  <a:moveTo>
                    <a:pt x="41379" y="1"/>
                  </a:moveTo>
                  <a:lnTo>
                    <a:pt x="41379" y="9304"/>
                  </a:lnTo>
                  <a:lnTo>
                    <a:pt x="42498" y="9304"/>
                  </a:lnTo>
                  <a:lnTo>
                    <a:pt x="42498" y="5046"/>
                  </a:lnTo>
                  <a:lnTo>
                    <a:pt x="43865" y="5036"/>
                  </a:lnTo>
                  <a:lnTo>
                    <a:pt x="44518" y="4134"/>
                  </a:lnTo>
                  <a:lnTo>
                    <a:pt x="42498" y="4124"/>
                  </a:lnTo>
                  <a:lnTo>
                    <a:pt x="42498" y="933"/>
                  </a:lnTo>
                  <a:lnTo>
                    <a:pt x="46196" y="902"/>
                  </a:lnTo>
                  <a:lnTo>
                    <a:pt x="46797" y="1"/>
                  </a:lnTo>
                  <a:close/>
                  <a:moveTo>
                    <a:pt x="47574" y="1"/>
                  </a:moveTo>
                  <a:lnTo>
                    <a:pt x="47574" y="923"/>
                  </a:lnTo>
                  <a:lnTo>
                    <a:pt x="50527" y="923"/>
                  </a:lnTo>
                  <a:lnTo>
                    <a:pt x="50527" y="9304"/>
                  </a:lnTo>
                  <a:lnTo>
                    <a:pt x="51635" y="9304"/>
                  </a:lnTo>
                  <a:lnTo>
                    <a:pt x="51635" y="923"/>
                  </a:lnTo>
                  <a:lnTo>
                    <a:pt x="54059" y="902"/>
                  </a:lnTo>
                  <a:lnTo>
                    <a:pt x="54588" y="1"/>
                  </a:lnTo>
                  <a:close/>
                </a:path>
              </a:pathLst>
            </a:custGeom>
            <a:solidFill>
              <a:srgbClr val="E11010"/>
            </a:solidFill>
            <a:ln>
              <a:noFill/>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grpSp>
      <p:sp>
        <p:nvSpPr>
          <p:cNvPr id="48" name="Google Shape;48;p16"/>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2500"/>
              <a:buFont typeface="Poppins SemiBold"/>
              <a:buNone/>
              <a:defRPr sz="2500">
                <a:solidFill>
                  <a:schemeClr val="dk1"/>
                </a:solidFill>
                <a:latin typeface="Poppins SemiBold"/>
                <a:ea typeface="Poppins SemiBold"/>
                <a:cs typeface="Poppins SemiBold"/>
                <a:sym typeface="Poppins SemiBold"/>
              </a:defRPr>
            </a:lvl1pPr>
            <a:lvl2pPr lvl="1"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173905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Template">
  <p:cSld name="Chart Template">
    <p:bg>
      <p:bgPr>
        <a:solidFill>
          <a:schemeClr val="lt1"/>
        </a:solidFill>
        <a:effectLst/>
      </p:bgPr>
    </p:bg>
    <p:spTree>
      <p:nvGrpSpPr>
        <p:cNvPr id="1" name="Shape 67"/>
        <p:cNvGrpSpPr/>
        <p:nvPr/>
      </p:nvGrpSpPr>
      <p:grpSpPr>
        <a:xfrm>
          <a:off x="0" y="0"/>
          <a:ext cx="0" cy="0"/>
          <a:chOff x="0" y="0"/>
          <a:chExt cx="0" cy="0"/>
        </a:xfrm>
      </p:grpSpPr>
      <p:sp>
        <p:nvSpPr>
          <p:cNvPr id="68" name="Google Shape;68;p18"/>
          <p:cNvSpPr txBox="1">
            <a:spLocks noGrp="1"/>
          </p:cNvSpPr>
          <p:nvPr>
            <p:ph type="body" idx="1"/>
          </p:nvPr>
        </p:nvSpPr>
        <p:spPr>
          <a:xfrm>
            <a:off x="5037913" y="1148100"/>
            <a:ext cx="3573000" cy="3191700"/>
          </a:xfrm>
          <a:prstGeom prst="rect">
            <a:avLst/>
          </a:prstGeom>
          <a:noFill/>
          <a:ln>
            <a:noFill/>
          </a:ln>
        </p:spPr>
        <p:txBody>
          <a:bodyPr spcFirstLastPara="1" wrap="square" lIns="91425" tIns="91425" rIns="91425" bIns="91425" anchor="ctr" anchorCtr="0">
            <a:noAutofit/>
          </a:bodyPr>
          <a:lstStyle>
            <a:lvl1pPr marL="457200" lvl="0" indent="-292100" algn="l">
              <a:lnSpc>
                <a:spcPct val="95000"/>
              </a:lnSpc>
              <a:spcBef>
                <a:spcPts val="0"/>
              </a:spcBef>
              <a:spcAft>
                <a:spcPts val="0"/>
              </a:spcAft>
              <a:buSzPts val="1000"/>
              <a:buChar char="●"/>
              <a:defRPr sz="1000"/>
            </a:lvl1pPr>
            <a:lvl2pPr marL="914400" lvl="1" indent="-292100" algn="l">
              <a:lnSpc>
                <a:spcPct val="95000"/>
              </a:lnSpc>
              <a:spcBef>
                <a:spcPts val="0"/>
              </a:spcBef>
              <a:spcAft>
                <a:spcPts val="0"/>
              </a:spcAft>
              <a:buSzPts val="1000"/>
              <a:buChar char="○"/>
              <a:defRPr sz="1000"/>
            </a:lvl2pPr>
            <a:lvl3pPr marL="1371600" lvl="2" indent="-292100" algn="l">
              <a:lnSpc>
                <a:spcPct val="95000"/>
              </a:lnSpc>
              <a:spcBef>
                <a:spcPts val="0"/>
              </a:spcBef>
              <a:spcAft>
                <a:spcPts val="0"/>
              </a:spcAft>
              <a:buSzPts val="1000"/>
              <a:buChar char="■"/>
              <a:defRPr sz="1000"/>
            </a:lvl3pPr>
            <a:lvl4pPr marL="1828800" lvl="3" indent="-292100" algn="l">
              <a:lnSpc>
                <a:spcPct val="95000"/>
              </a:lnSpc>
              <a:spcBef>
                <a:spcPts val="0"/>
              </a:spcBef>
              <a:spcAft>
                <a:spcPts val="0"/>
              </a:spcAft>
              <a:buSzPts val="1000"/>
              <a:buChar char="●"/>
              <a:defRPr sz="1000"/>
            </a:lvl4pPr>
            <a:lvl5pPr marL="2286000" lvl="4" indent="-292100" algn="l">
              <a:lnSpc>
                <a:spcPct val="95000"/>
              </a:lnSpc>
              <a:spcBef>
                <a:spcPts val="0"/>
              </a:spcBef>
              <a:spcAft>
                <a:spcPts val="0"/>
              </a:spcAft>
              <a:buSzPts val="1000"/>
              <a:buChar char="○"/>
              <a:defRPr sz="1000"/>
            </a:lvl5pPr>
            <a:lvl6pPr marL="2743200" lvl="5" indent="-292100" algn="l">
              <a:spcBef>
                <a:spcPts val="0"/>
              </a:spcBef>
              <a:spcAft>
                <a:spcPts val="0"/>
              </a:spcAft>
              <a:buClr>
                <a:schemeClr val="dk1"/>
              </a:buClr>
              <a:buSzPts val="1000"/>
              <a:buChar char="■"/>
              <a:defRPr sz="1000"/>
            </a:lvl6pPr>
            <a:lvl7pPr marL="3200400" lvl="6" indent="-292100" algn="l">
              <a:spcBef>
                <a:spcPts val="0"/>
              </a:spcBef>
              <a:spcAft>
                <a:spcPts val="0"/>
              </a:spcAft>
              <a:buClr>
                <a:schemeClr val="dk1"/>
              </a:buClr>
              <a:buSzPts val="1000"/>
              <a:buChar char="●"/>
              <a:defRPr sz="1000"/>
            </a:lvl7pPr>
            <a:lvl8pPr marL="3657600" lvl="7" indent="-292100" algn="l">
              <a:spcBef>
                <a:spcPts val="0"/>
              </a:spcBef>
              <a:spcAft>
                <a:spcPts val="0"/>
              </a:spcAft>
              <a:buClr>
                <a:schemeClr val="dk1"/>
              </a:buClr>
              <a:buSzPts val="1000"/>
              <a:buChar char="○"/>
              <a:defRPr sz="1000"/>
            </a:lvl8pPr>
            <a:lvl9pPr marL="4114800" lvl="8" indent="-292100" algn="l">
              <a:spcBef>
                <a:spcPts val="0"/>
              </a:spcBef>
              <a:spcAft>
                <a:spcPts val="0"/>
              </a:spcAft>
              <a:buClr>
                <a:schemeClr val="dk1"/>
              </a:buClr>
              <a:buSzPts val="1000"/>
              <a:buChar char="■"/>
              <a:defRPr sz="1000"/>
            </a:lvl9pPr>
          </a:lstStyle>
          <a:p>
            <a:endParaRPr/>
          </a:p>
        </p:txBody>
      </p:sp>
      <p:sp>
        <p:nvSpPr>
          <p:cNvPr id="69" name="Google Shape;69;p18"/>
          <p:cNvSpPr>
            <a:spLocks noGrp="1"/>
          </p:cNvSpPr>
          <p:nvPr>
            <p:ph type="pic" idx="2"/>
          </p:nvPr>
        </p:nvSpPr>
        <p:spPr>
          <a:xfrm>
            <a:off x="543438" y="1102175"/>
            <a:ext cx="4245600" cy="3352500"/>
          </a:xfrm>
          <a:prstGeom prst="rect">
            <a:avLst/>
          </a:prstGeom>
          <a:noFill/>
          <a:ln>
            <a:noFill/>
          </a:ln>
        </p:spPr>
      </p:sp>
      <p:sp>
        <p:nvSpPr>
          <p:cNvPr id="70" name="Google Shape;70;p18"/>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500"/>
              <a:buFont typeface="Poppins SemiBold"/>
              <a:buNone/>
              <a:defRPr sz="2500">
                <a:solidFill>
                  <a:schemeClr val="dk1"/>
                </a:solidFill>
                <a:latin typeface="Poppins SemiBold"/>
                <a:ea typeface="Poppins SemiBold"/>
                <a:cs typeface="Poppins SemiBold"/>
                <a:sym typeface="Poppins SemiBold"/>
              </a:defRPr>
            </a:lvl1pPr>
            <a:lvl2pPr lvl="1"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lgn="l">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9601575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Feature Fix Template 1">
  <p:cSld name="Feature Fix Template 1">
    <p:spTree>
      <p:nvGrpSpPr>
        <p:cNvPr id="1" name="Shape 49"/>
        <p:cNvGrpSpPr/>
        <p:nvPr/>
      </p:nvGrpSpPr>
      <p:grpSpPr>
        <a:xfrm>
          <a:off x="0" y="0"/>
          <a:ext cx="0" cy="0"/>
          <a:chOff x="0" y="0"/>
          <a:chExt cx="0" cy="0"/>
        </a:xfrm>
      </p:grpSpPr>
      <p:sp>
        <p:nvSpPr>
          <p:cNvPr id="50" name="Google Shape;50;p17"/>
          <p:cNvSpPr>
            <a:spLocks noGrp="1"/>
          </p:cNvSpPr>
          <p:nvPr>
            <p:ph type="pic" idx="2"/>
          </p:nvPr>
        </p:nvSpPr>
        <p:spPr>
          <a:xfrm>
            <a:off x="1574400" y="1071588"/>
            <a:ext cx="344400" cy="344400"/>
          </a:xfrm>
          <a:prstGeom prst="rect">
            <a:avLst/>
          </a:prstGeom>
          <a:noFill/>
          <a:ln>
            <a:noFill/>
          </a:ln>
        </p:spPr>
      </p:sp>
      <p:sp>
        <p:nvSpPr>
          <p:cNvPr id="51" name="Google Shape;51;p17"/>
          <p:cNvSpPr txBox="1">
            <a:spLocks noGrp="1"/>
          </p:cNvSpPr>
          <p:nvPr>
            <p:ph type="body" idx="1"/>
          </p:nvPr>
        </p:nvSpPr>
        <p:spPr>
          <a:xfrm>
            <a:off x="540000" y="1522813"/>
            <a:ext cx="2413200" cy="12333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52" name="Google Shape;52;p17"/>
          <p:cNvSpPr>
            <a:spLocks noGrp="1"/>
          </p:cNvSpPr>
          <p:nvPr>
            <p:ph type="pic" idx="3"/>
          </p:nvPr>
        </p:nvSpPr>
        <p:spPr>
          <a:xfrm>
            <a:off x="7225269" y="1071588"/>
            <a:ext cx="344400" cy="344400"/>
          </a:xfrm>
          <a:prstGeom prst="rect">
            <a:avLst/>
          </a:prstGeom>
          <a:noFill/>
          <a:ln>
            <a:noFill/>
          </a:ln>
        </p:spPr>
      </p:sp>
      <p:sp>
        <p:nvSpPr>
          <p:cNvPr id="53" name="Google Shape;53;p17"/>
          <p:cNvSpPr txBox="1">
            <a:spLocks noGrp="1"/>
          </p:cNvSpPr>
          <p:nvPr>
            <p:ph type="body" idx="4"/>
          </p:nvPr>
        </p:nvSpPr>
        <p:spPr>
          <a:xfrm>
            <a:off x="6190874" y="1522813"/>
            <a:ext cx="2413200" cy="12333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54" name="Google Shape;54;p17"/>
          <p:cNvSpPr>
            <a:spLocks noGrp="1"/>
          </p:cNvSpPr>
          <p:nvPr>
            <p:ph type="pic" idx="5"/>
          </p:nvPr>
        </p:nvSpPr>
        <p:spPr>
          <a:xfrm>
            <a:off x="4399835" y="1071588"/>
            <a:ext cx="344400" cy="344400"/>
          </a:xfrm>
          <a:prstGeom prst="rect">
            <a:avLst/>
          </a:prstGeom>
          <a:noFill/>
          <a:ln>
            <a:noFill/>
          </a:ln>
        </p:spPr>
      </p:sp>
      <p:sp>
        <p:nvSpPr>
          <p:cNvPr id="55" name="Google Shape;55;p17"/>
          <p:cNvSpPr txBox="1">
            <a:spLocks noGrp="1"/>
          </p:cNvSpPr>
          <p:nvPr>
            <p:ph type="body" idx="6"/>
          </p:nvPr>
        </p:nvSpPr>
        <p:spPr>
          <a:xfrm>
            <a:off x="3365437" y="1522813"/>
            <a:ext cx="2413200" cy="12333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56" name="Google Shape;56;p17"/>
          <p:cNvSpPr>
            <a:spLocks noGrp="1"/>
          </p:cNvSpPr>
          <p:nvPr>
            <p:ph type="pic" idx="7"/>
          </p:nvPr>
        </p:nvSpPr>
        <p:spPr>
          <a:xfrm>
            <a:off x="1574400" y="2850513"/>
            <a:ext cx="344400" cy="344400"/>
          </a:xfrm>
          <a:prstGeom prst="rect">
            <a:avLst/>
          </a:prstGeom>
          <a:noFill/>
          <a:ln>
            <a:noFill/>
          </a:ln>
        </p:spPr>
      </p:sp>
      <p:sp>
        <p:nvSpPr>
          <p:cNvPr id="57" name="Google Shape;57;p17"/>
          <p:cNvSpPr txBox="1">
            <a:spLocks noGrp="1"/>
          </p:cNvSpPr>
          <p:nvPr>
            <p:ph type="body" idx="8"/>
          </p:nvPr>
        </p:nvSpPr>
        <p:spPr>
          <a:xfrm>
            <a:off x="540000" y="3365663"/>
            <a:ext cx="2413200" cy="11694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58" name="Google Shape;58;p17"/>
          <p:cNvSpPr>
            <a:spLocks noGrp="1"/>
          </p:cNvSpPr>
          <p:nvPr>
            <p:ph type="pic" idx="9"/>
          </p:nvPr>
        </p:nvSpPr>
        <p:spPr>
          <a:xfrm>
            <a:off x="7225269" y="2850513"/>
            <a:ext cx="344400" cy="344400"/>
          </a:xfrm>
          <a:prstGeom prst="rect">
            <a:avLst/>
          </a:prstGeom>
          <a:noFill/>
          <a:ln>
            <a:noFill/>
          </a:ln>
        </p:spPr>
      </p:sp>
      <p:sp>
        <p:nvSpPr>
          <p:cNvPr id="59" name="Google Shape;59;p17"/>
          <p:cNvSpPr txBox="1">
            <a:spLocks noGrp="1"/>
          </p:cNvSpPr>
          <p:nvPr>
            <p:ph type="body" idx="13"/>
          </p:nvPr>
        </p:nvSpPr>
        <p:spPr>
          <a:xfrm>
            <a:off x="6190874" y="3365663"/>
            <a:ext cx="2413200" cy="11694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60" name="Google Shape;60;p17"/>
          <p:cNvSpPr>
            <a:spLocks noGrp="1"/>
          </p:cNvSpPr>
          <p:nvPr>
            <p:ph type="pic" idx="14"/>
          </p:nvPr>
        </p:nvSpPr>
        <p:spPr>
          <a:xfrm>
            <a:off x="4399835" y="2850513"/>
            <a:ext cx="344400" cy="344400"/>
          </a:xfrm>
          <a:prstGeom prst="rect">
            <a:avLst/>
          </a:prstGeom>
          <a:noFill/>
          <a:ln>
            <a:noFill/>
          </a:ln>
        </p:spPr>
      </p:sp>
      <p:sp>
        <p:nvSpPr>
          <p:cNvPr id="61" name="Google Shape;61;p17"/>
          <p:cNvSpPr txBox="1">
            <a:spLocks noGrp="1"/>
          </p:cNvSpPr>
          <p:nvPr>
            <p:ph type="body" idx="15"/>
          </p:nvPr>
        </p:nvSpPr>
        <p:spPr>
          <a:xfrm>
            <a:off x="3365437" y="3365663"/>
            <a:ext cx="2413200" cy="1169400"/>
          </a:xfrm>
          <a:prstGeom prst="rect">
            <a:avLst/>
          </a:prstGeom>
          <a:noFill/>
          <a:ln>
            <a:noFill/>
          </a:ln>
        </p:spPr>
        <p:txBody>
          <a:bodyPr spcFirstLastPara="1" wrap="square" lIns="91425" tIns="91425" rIns="91425" bIns="91425" anchor="t" anchorCtr="0">
            <a:noAutofit/>
          </a:bodyPr>
          <a:lstStyle>
            <a:lvl1pPr marL="457200" lvl="0" indent="-285750" algn="ctr">
              <a:lnSpc>
                <a:spcPct val="95000"/>
              </a:lnSpc>
              <a:spcBef>
                <a:spcPts val="0"/>
              </a:spcBef>
              <a:spcAft>
                <a:spcPts val="0"/>
              </a:spcAft>
              <a:buSzPts val="900"/>
              <a:buChar char="●"/>
              <a:defRPr sz="1000"/>
            </a:lvl1pPr>
            <a:lvl2pPr marL="914400" lvl="1" indent="-285750" algn="ctr">
              <a:lnSpc>
                <a:spcPct val="95000"/>
              </a:lnSpc>
              <a:spcBef>
                <a:spcPts val="0"/>
              </a:spcBef>
              <a:spcAft>
                <a:spcPts val="0"/>
              </a:spcAft>
              <a:buSzPts val="900"/>
              <a:buChar char="○"/>
              <a:defRPr sz="900"/>
            </a:lvl2pPr>
            <a:lvl3pPr marL="1371600" lvl="2" indent="-285750" algn="ctr">
              <a:lnSpc>
                <a:spcPct val="95000"/>
              </a:lnSpc>
              <a:spcBef>
                <a:spcPts val="0"/>
              </a:spcBef>
              <a:spcAft>
                <a:spcPts val="0"/>
              </a:spcAft>
              <a:buSzPts val="900"/>
              <a:buChar char="■"/>
              <a:defRPr sz="900"/>
            </a:lvl3pPr>
            <a:lvl4pPr marL="1828800" lvl="3" indent="-285750" algn="ctr">
              <a:lnSpc>
                <a:spcPct val="95000"/>
              </a:lnSpc>
              <a:spcBef>
                <a:spcPts val="0"/>
              </a:spcBef>
              <a:spcAft>
                <a:spcPts val="0"/>
              </a:spcAft>
              <a:buSzPts val="900"/>
              <a:buChar char="●"/>
              <a:defRPr sz="900"/>
            </a:lvl4pPr>
            <a:lvl5pPr marL="2286000" lvl="4" indent="-285750" algn="ctr">
              <a:lnSpc>
                <a:spcPct val="95000"/>
              </a:lnSpc>
              <a:spcBef>
                <a:spcPts val="0"/>
              </a:spcBef>
              <a:spcAft>
                <a:spcPts val="0"/>
              </a:spcAft>
              <a:buSzPts val="900"/>
              <a:buChar char="○"/>
              <a:defRPr sz="900"/>
            </a:lvl5pPr>
            <a:lvl6pPr marL="2743200" lvl="5" indent="-285750" algn="ctr">
              <a:spcBef>
                <a:spcPts val="0"/>
              </a:spcBef>
              <a:spcAft>
                <a:spcPts val="0"/>
              </a:spcAft>
              <a:buClr>
                <a:schemeClr val="dk1"/>
              </a:buClr>
              <a:buSzPts val="900"/>
              <a:buChar char="■"/>
              <a:defRPr sz="900"/>
            </a:lvl6pPr>
            <a:lvl7pPr marL="3200400" lvl="6" indent="-285750" algn="ctr">
              <a:spcBef>
                <a:spcPts val="0"/>
              </a:spcBef>
              <a:spcAft>
                <a:spcPts val="0"/>
              </a:spcAft>
              <a:buClr>
                <a:schemeClr val="dk1"/>
              </a:buClr>
              <a:buSzPts val="900"/>
              <a:buChar char="●"/>
              <a:defRPr sz="900"/>
            </a:lvl7pPr>
            <a:lvl8pPr marL="3657600" lvl="7" indent="-285750" algn="ctr">
              <a:spcBef>
                <a:spcPts val="0"/>
              </a:spcBef>
              <a:spcAft>
                <a:spcPts val="0"/>
              </a:spcAft>
              <a:buClr>
                <a:schemeClr val="dk1"/>
              </a:buClr>
              <a:buSzPts val="900"/>
              <a:buChar char="○"/>
              <a:defRPr sz="900"/>
            </a:lvl8pPr>
            <a:lvl9pPr marL="4114800" lvl="8" indent="-285750" algn="ctr">
              <a:spcBef>
                <a:spcPts val="0"/>
              </a:spcBef>
              <a:spcAft>
                <a:spcPts val="0"/>
              </a:spcAft>
              <a:buClr>
                <a:schemeClr val="dk1"/>
              </a:buClr>
              <a:buSzPts val="900"/>
              <a:buChar char="■"/>
              <a:defRPr sz="900"/>
            </a:lvl9pPr>
          </a:lstStyle>
          <a:p>
            <a:endParaRPr/>
          </a:p>
        </p:txBody>
      </p:sp>
      <p:sp>
        <p:nvSpPr>
          <p:cNvPr id="62" name="Google Shape;62;p17"/>
          <p:cNvSpPr txBox="1">
            <a:spLocks noGrp="1"/>
          </p:cNvSpPr>
          <p:nvPr>
            <p:ph type="sldNum" idx="12"/>
          </p:nvPr>
        </p:nvSpPr>
        <p:spPr>
          <a:xfrm>
            <a:off x="8603987" y="4603500"/>
            <a:ext cx="547800" cy="558600"/>
          </a:xfrm>
          <a:prstGeom prst="rect">
            <a:avLst/>
          </a:prstGeom>
          <a:noFill/>
          <a:ln>
            <a:noFill/>
          </a:ln>
        </p:spPr>
        <p:txBody>
          <a:bodyPr spcFirstLastPara="1" wrap="square" lIns="45725" tIns="45725" rIns="45725" bIns="45725" anchor="ctr" anchorCtr="0">
            <a:noAutofit/>
          </a:bodyPr>
          <a:lstStyle>
            <a:lvl1pPr marL="0" marR="0" lvl="0"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0" marR="0" lvl="1"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0" marR="0" lvl="2"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0" marR="0" lvl="3"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0" marR="0" lvl="4"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0" marR="0" lvl="5"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0" marR="0" lvl="6"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0" marR="0" lvl="7"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0" marR="0" lvl="8" indent="0" algn="ct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grpSp>
        <p:nvGrpSpPr>
          <p:cNvPr id="63" name="Google Shape;63;p17"/>
          <p:cNvGrpSpPr/>
          <p:nvPr/>
        </p:nvGrpSpPr>
        <p:grpSpPr>
          <a:xfrm>
            <a:off x="7479266" y="4801213"/>
            <a:ext cx="955449" cy="162865"/>
            <a:chOff x="1721733" y="6615608"/>
            <a:chExt cx="2966312" cy="505634"/>
          </a:xfrm>
        </p:grpSpPr>
        <p:sp>
          <p:nvSpPr>
            <p:cNvPr id="64" name="Google Shape;64;p17"/>
            <p:cNvSpPr/>
            <p:nvPr/>
          </p:nvSpPr>
          <p:spPr>
            <a:xfrm>
              <a:off x="1857963" y="6867854"/>
              <a:ext cx="217958" cy="252790"/>
            </a:xfrm>
            <a:custGeom>
              <a:avLst/>
              <a:gdLst/>
              <a:ahLst/>
              <a:cxnLst/>
              <a:rect l="l" t="t" r="r" b="b"/>
              <a:pathLst>
                <a:path w="4011" h="4652" extrusionOk="0">
                  <a:moveTo>
                    <a:pt x="1" y="0"/>
                  </a:moveTo>
                  <a:lnTo>
                    <a:pt x="2850" y="4652"/>
                  </a:lnTo>
                  <a:lnTo>
                    <a:pt x="4010" y="4652"/>
                  </a:lnTo>
                  <a:lnTo>
                    <a:pt x="1213" y="0"/>
                  </a:lnTo>
                  <a:close/>
                </a:path>
              </a:pathLst>
            </a:custGeom>
            <a:solidFill>
              <a:srgbClr val="E11010"/>
            </a:solidFill>
            <a:ln>
              <a:noFill/>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sp>
          <p:nvSpPr>
            <p:cNvPr id="65" name="Google Shape;65;p17"/>
            <p:cNvSpPr/>
            <p:nvPr/>
          </p:nvSpPr>
          <p:spPr>
            <a:xfrm>
              <a:off x="1721733" y="6615608"/>
              <a:ext cx="2966312" cy="505634"/>
            </a:xfrm>
            <a:custGeom>
              <a:avLst/>
              <a:gdLst/>
              <a:ahLst/>
              <a:cxnLst/>
              <a:rect l="l" t="t" r="r" b="b"/>
              <a:pathLst>
                <a:path w="54588" h="9305" extrusionOk="0">
                  <a:moveTo>
                    <a:pt x="21622" y="923"/>
                  </a:moveTo>
                  <a:lnTo>
                    <a:pt x="23218" y="2259"/>
                  </a:lnTo>
                  <a:lnTo>
                    <a:pt x="23218" y="7035"/>
                  </a:lnTo>
                  <a:lnTo>
                    <a:pt x="21622" y="8372"/>
                  </a:lnTo>
                  <a:lnTo>
                    <a:pt x="18297" y="8372"/>
                  </a:lnTo>
                  <a:lnTo>
                    <a:pt x="18297" y="923"/>
                  </a:lnTo>
                  <a:close/>
                  <a:moveTo>
                    <a:pt x="1" y="1"/>
                  </a:moveTo>
                  <a:lnTo>
                    <a:pt x="1" y="9304"/>
                  </a:lnTo>
                  <a:lnTo>
                    <a:pt x="1089" y="9304"/>
                  </a:lnTo>
                  <a:lnTo>
                    <a:pt x="1089" y="902"/>
                  </a:lnTo>
                  <a:lnTo>
                    <a:pt x="4839" y="902"/>
                  </a:lnTo>
                  <a:lnTo>
                    <a:pt x="2508" y="4642"/>
                  </a:lnTo>
                  <a:lnTo>
                    <a:pt x="3730" y="4642"/>
                  </a:lnTo>
                  <a:lnTo>
                    <a:pt x="6517" y="1"/>
                  </a:lnTo>
                  <a:close/>
                  <a:moveTo>
                    <a:pt x="8910" y="1"/>
                  </a:moveTo>
                  <a:lnTo>
                    <a:pt x="8910" y="9304"/>
                  </a:lnTo>
                  <a:lnTo>
                    <a:pt x="14867" y="9304"/>
                  </a:lnTo>
                  <a:lnTo>
                    <a:pt x="14267" y="8392"/>
                  </a:lnTo>
                  <a:lnTo>
                    <a:pt x="10029" y="8372"/>
                  </a:lnTo>
                  <a:lnTo>
                    <a:pt x="10029" y="5046"/>
                  </a:lnTo>
                  <a:lnTo>
                    <a:pt x="13510" y="5036"/>
                  </a:lnTo>
                  <a:lnTo>
                    <a:pt x="14132" y="4114"/>
                  </a:lnTo>
                  <a:lnTo>
                    <a:pt x="10029" y="4114"/>
                  </a:lnTo>
                  <a:lnTo>
                    <a:pt x="10029" y="923"/>
                  </a:lnTo>
                  <a:lnTo>
                    <a:pt x="14267" y="902"/>
                  </a:lnTo>
                  <a:lnTo>
                    <a:pt x="14867" y="1"/>
                  </a:lnTo>
                  <a:close/>
                  <a:moveTo>
                    <a:pt x="17188" y="1"/>
                  </a:moveTo>
                  <a:lnTo>
                    <a:pt x="17188" y="9304"/>
                  </a:lnTo>
                  <a:lnTo>
                    <a:pt x="22109" y="9304"/>
                  </a:lnTo>
                  <a:lnTo>
                    <a:pt x="24347" y="7439"/>
                  </a:lnTo>
                  <a:lnTo>
                    <a:pt x="24347" y="1855"/>
                  </a:lnTo>
                  <a:lnTo>
                    <a:pt x="22109" y="1"/>
                  </a:lnTo>
                  <a:close/>
                  <a:moveTo>
                    <a:pt x="30325" y="1"/>
                  </a:moveTo>
                  <a:lnTo>
                    <a:pt x="29050" y="1203"/>
                  </a:lnTo>
                  <a:lnTo>
                    <a:pt x="29050" y="3948"/>
                  </a:lnTo>
                  <a:lnTo>
                    <a:pt x="30325" y="5046"/>
                  </a:lnTo>
                  <a:lnTo>
                    <a:pt x="33505" y="5046"/>
                  </a:lnTo>
                  <a:lnTo>
                    <a:pt x="34137" y="5595"/>
                  </a:lnTo>
                  <a:lnTo>
                    <a:pt x="34137" y="7823"/>
                  </a:lnTo>
                  <a:lnTo>
                    <a:pt x="33495" y="8372"/>
                  </a:lnTo>
                  <a:lnTo>
                    <a:pt x="30677" y="8372"/>
                  </a:lnTo>
                  <a:lnTo>
                    <a:pt x="30035" y="7823"/>
                  </a:lnTo>
                  <a:lnTo>
                    <a:pt x="30035" y="7574"/>
                  </a:lnTo>
                  <a:lnTo>
                    <a:pt x="28916" y="7574"/>
                  </a:lnTo>
                  <a:lnTo>
                    <a:pt x="28916" y="8102"/>
                  </a:lnTo>
                  <a:lnTo>
                    <a:pt x="30200" y="9304"/>
                  </a:lnTo>
                  <a:lnTo>
                    <a:pt x="33992" y="9304"/>
                  </a:lnTo>
                  <a:lnTo>
                    <a:pt x="35277" y="8102"/>
                  </a:lnTo>
                  <a:lnTo>
                    <a:pt x="35277" y="5305"/>
                  </a:lnTo>
                  <a:lnTo>
                    <a:pt x="33992" y="4103"/>
                  </a:lnTo>
                  <a:lnTo>
                    <a:pt x="30812" y="4103"/>
                  </a:lnTo>
                  <a:lnTo>
                    <a:pt x="30169" y="3565"/>
                  </a:lnTo>
                  <a:lnTo>
                    <a:pt x="30169" y="1472"/>
                  </a:lnTo>
                  <a:lnTo>
                    <a:pt x="30812" y="933"/>
                  </a:lnTo>
                  <a:lnTo>
                    <a:pt x="33381" y="933"/>
                  </a:lnTo>
                  <a:lnTo>
                    <a:pt x="34023" y="1472"/>
                  </a:lnTo>
                  <a:lnTo>
                    <a:pt x="34023" y="1731"/>
                  </a:lnTo>
                  <a:lnTo>
                    <a:pt x="35142" y="1731"/>
                  </a:lnTo>
                  <a:lnTo>
                    <a:pt x="35142" y="1203"/>
                  </a:lnTo>
                  <a:lnTo>
                    <a:pt x="33868" y="1"/>
                  </a:lnTo>
                  <a:close/>
                  <a:moveTo>
                    <a:pt x="37587" y="1"/>
                  </a:moveTo>
                  <a:lnTo>
                    <a:pt x="37587" y="9304"/>
                  </a:lnTo>
                  <a:lnTo>
                    <a:pt x="38696" y="9304"/>
                  </a:lnTo>
                  <a:lnTo>
                    <a:pt x="38696" y="1"/>
                  </a:lnTo>
                  <a:close/>
                  <a:moveTo>
                    <a:pt x="41379" y="1"/>
                  </a:moveTo>
                  <a:lnTo>
                    <a:pt x="41379" y="9304"/>
                  </a:lnTo>
                  <a:lnTo>
                    <a:pt x="42498" y="9304"/>
                  </a:lnTo>
                  <a:lnTo>
                    <a:pt x="42498" y="5046"/>
                  </a:lnTo>
                  <a:lnTo>
                    <a:pt x="43865" y="5036"/>
                  </a:lnTo>
                  <a:lnTo>
                    <a:pt x="44518" y="4134"/>
                  </a:lnTo>
                  <a:lnTo>
                    <a:pt x="42498" y="4124"/>
                  </a:lnTo>
                  <a:lnTo>
                    <a:pt x="42498" y="933"/>
                  </a:lnTo>
                  <a:lnTo>
                    <a:pt x="46196" y="902"/>
                  </a:lnTo>
                  <a:lnTo>
                    <a:pt x="46797" y="1"/>
                  </a:lnTo>
                  <a:close/>
                  <a:moveTo>
                    <a:pt x="47574" y="1"/>
                  </a:moveTo>
                  <a:lnTo>
                    <a:pt x="47574" y="923"/>
                  </a:lnTo>
                  <a:lnTo>
                    <a:pt x="50527" y="923"/>
                  </a:lnTo>
                  <a:lnTo>
                    <a:pt x="50527" y="9304"/>
                  </a:lnTo>
                  <a:lnTo>
                    <a:pt x="51635" y="9304"/>
                  </a:lnTo>
                  <a:lnTo>
                    <a:pt x="51635" y="923"/>
                  </a:lnTo>
                  <a:lnTo>
                    <a:pt x="54059" y="902"/>
                  </a:lnTo>
                  <a:lnTo>
                    <a:pt x="54588" y="1"/>
                  </a:lnTo>
                  <a:close/>
                </a:path>
              </a:pathLst>
            </a:custGeom>
            <a:solidFill>
              <a:srgbClr val="E11010"/>
            </a:solidFill>
            <a:ln>
              <a:noFill/>
            </a:ln>
          </p:spPr>
          <p:txBody>
            <a:bodyPr spcFirstLastPara="1" wrap="square" lIns="45725" tIns="45725" rIns="45725" bIns="45725"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Poppins"/>
                <a:ea typeface="Poppins"/>
                <a:cs typeface="Poppins"/>
                <a:sym typeface="Poppins"/>
              </a:endParaRPr>
            </a:p>
          </p:txBody>
        </p:sp>
      </p:grpSp>
      <p:sp>
        <p:nvSpPr>
          <p:cNvPr id="66" name="Google Shape;66;p17"/>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2500"/>
              <a:buFont typeface="Poppins SemiBold"/>
              <a:buNone/>
              <a:defRPr sz="2500">
                <a:solidFill>
                  <a:schemeClr val="dk1"/>
                </a:solidFill>
                <a:latin typeface="Poppins SemiBold"/>
                <a:ea typeface="Poppins SemiBold"/>
                <a:cs typeface="Poppins SemiBold"/>
                <a:sym typeface="Poppins SemiBold"/>
              </a:defRPr>
            </a:lvl1pPr>
            <a:lvl2pPr lvl="1"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lgn="ctr">
              <a:lnSpc>
                <a:spcPct val="8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2502860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Key Deal 1">
  <p:cSld name="Key Deal 1">
    <p:spTree>
      <p:nvGrpSpPr>
        <p:cNvPr id="1" name="Shape 1259"/>
        <p:cNvGrpSpPr/>
        <p:nvPr/>
      </p:nvGrpSpPr>
      <p:grpSpPr>
        <a:xfrm>
          <a:off x="0" y="0"/>
          <a:ext cx="0" cy="0"/>
          <a:chOff x="0" y="0"/>
          <a:chExt cx="0" cy="0"/>
        </a:xfrm>
      </p:grpSpPr>
      <p:sp>
        <p:nvSpPr>
          <p:cNvPr id="1260" name="Google Shape;1260;g2f2cf7005bf_3_997"/>
          <p:cNvSpPr txBox="1">
            <a:spLocks noGrp="1"/>
          </p:cNvSpPr>
          <p:nvPr>
            <p:ph type="body" idx="1"/>
          </p:nvPr>
        </p:nvSpPr>
        <p:spPr>
          <a:xfrm>
            <a:off x="540000" y="826125"/>
            <a:ext cx="4802400" cy="3777300"/>
          </a:xfrm>
          <a:prstGeom prst="rect">
            <a:avLst/>
          </a:prstGeom>
          <a:solidFill>
            <a:schemeClr val="lt1"/>
          </a:solidFill>
        </p:spPr>
        <p:txBody>
          <a:bodyPr spcFirstLastPara="1" wrap="square" lIns="91425" tIns="91425" rIns="91425" bIns="91425" anchor="ctr" anchorCtr="0">
            <a:spAutoFit/>
          </a:bodyPr>
          <a:lstStyle>
            <a:lvl1pPr marL="457200" lvl="0" indent="-317500">
              <a:spcBef>
                <a:spcPts val="0"/>
              </a:spcBef>
              <a:spcAft>
                <a:spcPts val="0"/>
              </a:spcAft>
              <a:buClr>
                <a:srgbClr val="E11010"/>
              </a:buClr>
              <a:buSzPts val="1400"/>
              <a:buFont typeface="Inter"/>
              <a:buChar char="✓"/>
              <a:defRPr sz="1000"/>
            </a:lvl1pPr>
            <a:lvl2pPr marL="914400" lvl="1" indent="-317500">
              <a:spcBef>
                <a:spcPts val="0"/>
              </a:spcBef>
              <a:spcAft>
                <a:spcPts val="0"/>
              </a:spcAft>
              <a:buClr>
                <a:srgbClr val="F70000"/>
              </a:buClr>
              <a:buSzPts val="1400"/>
              <a:buChar char="○"/>
              <a:defRPr/>
            </a:lvl2pPr>
            <a:lvl3pPr marL="1371600" lvl="2" indent="-317500">
              <a:spcBef>
                <a:spcPts val="0"/>
              </a:spcBef>
              <a:spcAft>
                <a:spcPts val="0"/>
              </a:spcAft>
              <a:buClr>
                <a:srgbClr val="000000"/>
              </a:buClr>
              <a:buSzPts val="1400"/>
              <a:buFont typeface="Arial"/>
              <a:buChar char="■"/>
              <a:defRPr/>
            </a:lvl3pPr>
            <a:lvl4pPr marL="1828800" lvl="3" indent="-317500">
              <a:spcBef>
                <a:spcPts val="0"/>
              </a:spcBef>
              <a:spcAft>
                <a:spcPts val="0"/>
              </a:spcAft>
              <a:buClr>
                <a:srgbClr val="000000"/>
              </a:buClr>
              <a:buSzPts val="1400"/>
              <a:buFont typeface="Arial"/>
              <a:buChar char="●"/>
              <a:defRPr/>
            </a:lvl4pPr>
            <a:lvl5pPr marL="2286000" lvl="4" indent="-317500">
              <a:spcBef>
                <a:spcPts val="0"/>
              </a:spcBef>
              <a:spcAft>
                <a:spcPts val="0"/>
              </a:spcAft>
              <a:buClr>
                <a:srgbClr val="000000"/>
              </a:buClr>
              <a:buSzPts val="1400"/>
              <a:buFont typeface="Arial"/>
              <a:buChar char="○"/>
              <a:defRPr/>
            </a:lvl5pPr>
            <a:lvl6pPr marL="2743200" lvl="5" indent="-317500">
              <a:spcBef>
                <a:spcPts val="0"/>
              </a:spcBef>
              <a:spcAft>
                <a:spcPts val="0"/>
              </a:spcAft>
              <a:buClr>
                <a:srgbClr val="000000"/>
              </a:buClr>
              <a:buSzPts val="1400"/>
              <a:buFont typeface="Arial"/>
              <a:buChar char="■"/>
              <a:defRPr/>
            </a:lvl6pPr>
            <a:lvl7pPr marL="3200400" lvl="6" indent="-317500">
              <a:spcBef>
                <a:spcPts val="0"/>
              </a:spcBef>
              <a:spcAft>
                <a:spcPts val="0"/>
              </a:spcAft>
              <a:buClr>
                <a:srgbClr val="000000"/>
              </a:buClr>
              <a:buSzPts val="1400"/>
              <a:buFont typeface="Arial"/>
              <a:buChar char="●"/>
              <a:defRPr/>
            </a:lvl7pPr>
            <a:lvl8pPr marL="3657600" lvl="7" indent="-317500">
              <a:spcBef>
                <a:spcPts val="0"/>
              </a:spcBef>
              <a:spcAft>
                <a:spcPts val="0"/>
              </a:spcAft>
              <a:buClr>
                <a:srgbClr val="000000"/>
              </a:buClr>
              <a:buSzPts val="1400"/>
              <a:buFont typeface="Arial"/>
              <a:buChar char="○"/>
              <a:defRPr/>
            </a:lvl8pPr>
            <a:lvl9pPr marL="4114800" lvl="8" indent="-317500">
              <a:spcBef>
                <a:spcPts val="0"/>
              </a:spcBef>
              <a:spcAft>
                <a:spcPts val="0"/>
              </a:spcAft>
              <a:buClr>
                <a:srgbClr val="000000"/>
              </a:buClr>
              <a:buSzPts val="1400"/>
              <a:buFont typeface="Arial"/>
              <a:buChar char="■"/>
              <a:defRPr/>
            </a:lvl9pPr>
          </a:lstStyle>
          <a:p>
            <a:endParaRPr/>
          </a:p>
        </p:txBody>
      </p:sp>
      <p:sp>
        <p:nvSpPr>
          <p:cNvPr id="1261" name="Google Shape;1261;g2f2cf7005bf_3_997"/>
          <p:cNvSpPr txBox="1">
            <a:spLocks noGrp="1"/>
          </p:cNvSpPr>
          <p:nvPr>
            <p:ph type="body" idx="2"/>
          </p:nvPr>
        </p:nvSpPr>
        <p:spPr>
          <a:xfrm>
            <a:off x="5694588" y="1890538"/>
            <a:ext cx="1140600" cy="545100"/>
          </a:xfrm>
          <a:prstGeom prst="rect">
            <a:avLst/>
          </a:prstGeom>
        </p:spPr>
        <p:txBody>
          <a:bodyPr spcFirstLastPara="1" wrap="square" lIns="91425" tIns="91425" rIns="91425" bIns="91425" anchor="ctr" anchorCtr="0">
            <a:noAutofit/>
          </a:bodyPr>
          <a:lstStyle>
            <a:lvl1pPr marL="457200" lvl="0" indent="-457200" algn="r">
              <a:spcBef>
                <a:spcPts val="0"/>
              </a:spcBef>
              <a:spcAft>
                <a:spcPts val="0"/>
              </a:spcAft>
              <a:buSzPts val="3600"/>
              <a:buFont typeface="Poppins"/>
              <a:buChar char="⬥"/>
              <a:defRPr sz="3400">
                <a:latin typeface="Poppins"/>
                <a:ea typeface="Poppins"/>
                <a:cs typeface="Poppins"/>
                <a:sym typeface="Poppins"/>
              </a:defRPr>
            </a:lvl1pPr>
            <a:lvl2pPr marL="914400" lvl="1" indent="-285750">
              <a:spcBef>
                <a:spcPts val="0"/>
              </a:spcBef>
              <a:spcAft>
                <a:spcPts val="0"/>
              </a:spcAft>
              <a:buSzPts val="900"/>
              <a:buFont typeface="Poppins"/>
              <a:buChar char="→"/>
              <a:defRPr b="1">
                <a:latin typeface="Poppins"/>
                <a:ea typeface="Poppins"/>
                <a:cs typeface="Poppins"/>
                <a:sym typeface="Poppins"/>
              </a:defRPr>
            </a:lvl2pPr>
            <a:lvl3pPr marL="1371600" lvl="2" indent="-285750">
              <a:spcBef>
                <a:spcPts val="0"/>
              </a:spcBef>
              <a:spcAft>
                <a:spcPts val="0"/>
              </a:spcAft>
              <a:buSzPts val="900"/>
              <a:buFont typeface="Poppins"/>
              <a:buChar char="■"/>
              <a:defRPr b="1">
                <a:latin typeface="Poppins"/>
                <a:ea typeface="Poppins"/>
                <a:cs typeface="Poppins"/>
                <a:sym typeface="Poppins"/>
              </a:defRPr>
            </a:lvl3pPr>
            <a:lvl4pPr marL="1828800" lvl="3" indent="-285750">
              <a:spcBef>
                <a:spcPts val="0"/>
              </a:spcBef>
              <a:spcAft>
                <a:spcPts val="0"/>
              </a:spcAft>
              <a:buSzPts val="900"/>
              <a:buFont typeface="Poppins"/>
              <a:buChar char="●"/>
              <a:defRPr b="1">
                <a:latin typeface="Poppins"/>
                <a:ea typeface="Poppins"/>
                <a:cs typeface="Poppins"/>
                <a:sym typeface="Poppins"/>
              </a:defRPr>
            </a:lvl4pPr>
            <a:lvl5pPr marL="2286000" lvl="4" indent="-285750">
              <a:spcBef>
                <a:spcPts val="0"/>
              </a:spcBef>
              <a:spcAft>
                <a:spcPts val="0"/>
              </a:spcAft>
              <a:buSzPts val="900"/>
              <a:buFont typeface="Poppins"/>
              <a:buChar char="○"/>
              <a:defRPr b="1">
                <a:latin typeface="Poppins"/>
                <a:ea typeface="Poppins"/>
                <a:cs typeface="Poppins"/>
                <a:sym typeface="Poppins"/>
              </a:defRPr>
            </a:lvl5pPr>
            <a:lvl6pPr marL="2743200" lvl="5" indent="-285750">
              <a:spcBef>
                <a:spcPts val="0"/>
              </a:spcBef>
              <a:spcAft>
                <a:spcPts val="0"/>
              </a:spcAft>
              <a:buSzPts val="900"/>
              <a:buFont typeface="Poppins"/>
              <a:buChar char="■"/>
              <a:defRPr b="1">
                <a:latin typeface="Poppins"/>
                <a:ea typeface="Poppins"/>
                <a:cs typeface="Poppins"/>
                <a:sym typeface="Poppins"/>
              </a:defRPr>
            </a:lvl6pPr>
            <a:lvl7pPr marL="3200400" lvl="6" indent="-285750">
              <a:spcBef>
                <a:spcPts val="0"/>
              </a:spcBef>
              <a:spcAft>
                <a:spcPts val="0"/>
              </a:spcAft>
              <a:buSzPts val="900"/>
              <a:buFont typeface="Poppins"/>
              <a:buChar char="●"/>
              <a:defRPr b="1">
                <a:latin typeface="Poppins"/>
                <a:ea typeface="Poppins"/>
                <a:cs typeface="Poppins"/>
                <a:sym typeface="Poppins"/>
              </a:defRPr>
            </a:lvl7pPr>
            <a:lvl8pPr marL="3657600" lvl="7" indent="-285750">
              <a:spcBef>
                <a:spcPts val="0"/>
              </a:spcBef>
              <a:spcAft>
                <a:spcPts val="0"/>
              </a:spcAft>
              <a:buSzPts val="900"/>
              <a:buFont typeface="Poppins"/>
              <a:buChar char="○"/>
              <a:defRPr b="1">
                <a:latin typeface="Poppins"/>
                <a:ea typeface="Poppins"/>
                <a:cs typeface="Poppins"/>
                <a:sym typeface="Poppins"/>
              </a:defRPr>
            </a:lvl8pPr>
            <a:lvl9pPr marL="4114800" lvl="8" indent="-285750">
              <a:spcBef>
                <a:spcPts val="0"/>
              </a:spcBef>
              <a:spcAft>
                <a:spcPts val="0"/>
              </a:spcAft>
              <a:buSzPts val="900"/>
              <a:buFont typeface="Poppins"/>
              <a:buChar char="■"/>
              <a:defRPr b="1">
                <a:latin typeface="Poppins"/>
                <a:ea typeface="Poppins"/>
                <a:cs typeface="Poppins"/>
                <a:sym typeface="Poppins"/>
              </a:defRPr>
            </a:lvl9pPr>
          </a:lstStyle>
          <a:p>
            <a:endParaRPr/>
          </a:p>
        </p:txBody>
      </p:sp>
      <p:sp>
        <p:nvSpPr>
          <p:cNvPr id="1262" name="Google Shape;1262;g2f2cf7005bf_3_997"/>
          <p:cNvSpPr txBox="1">
            <a:spLocks noGrp="1"/>
          </p:cNvSpPr>
          <p:nvPr>
            <p:ph type="body" idx="3"/>
          </p:nvPr>
        </p:nvSpPr>
        <p:spPr>
          <a:xfrm>
            <a:off x="6888588" y="1890538"/>
            <a:ext cx="1194000" cy="5451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SzPts val="700"/>
              <a:buFont typeface="Poppins"/>
              <a:buChar char="⬥"/>
              <a:defRPr sz="700">
                <a:solidFill>
                  <a:srgbClr val="000000"/>
                </a:solidFill>
                <a:latin typeface="Poppins Light"/>
                <a:ea typeface="Poppins Light"/>
                <a:cs typeface="Poppins Light"/>
                <a:sym typeface="Poppins Light"/>
              </a:defRPr>
            </a:lvl1pPr>
            <a:lvl2pPr marL="914400" lvl="1" indent="-273050">
              <a:spcBef>
                <a:spcPts val="0"/>
              </a:spcBef>
              <a:spcAft>
                <a:spcPts val="0"/>
              </a:spcAft>
              <a:buSzPts val="700"/>
              <a:buFont typeface="Poppins"/>
              <a:buChar char="→"/>
              <a:defRPr sz="700">
                <a:latin typeface="Poppins"/>
                <a:ea typeface="Poppins"/>
                <a:cs typeface="Poppins"/>
                <a:sym typeface="Poppins"/>
              </a:defRPr>
            </a:lvl2pPr>
            <a:lvl3pPr marL="1371600" lvl="2" indent="-273050">
              <a:spcBef>
                <a:spcPts val="0"/>
              </a:spcBef>
              <a:spcAft>
                <a:spcPts val="0"/>
              </a:spcAft>
              <a:buSzPts val="700"/>
              <a:buFont typeface="Poppins"/>
              <a:buChar char="■"/>
              <a:defRPr sz="700">
                <a:latin typeface="Poppins"/>
                <a:ea typeface="Poppins"/>
                <a:cs typeface="Poppins"/>
                <a:sym typeface="Poppins"/>
              </a:defRPr>
            </a:lvl3pPr>
            <a:lvl4pPr marL="1828800" lvl="3" indent="-273050">
              <a:spcBef>
                <a:spcPts val="0"/>
              </a:spcBef>
              <a:spcAft>
                <a:spcPts val="0"/>
              </a:spcAft>
              <a:buSzPts val="700"/>
              <a:buFont typeface="Poppins"/>
              <a:buChar char="●"/>
              <a:defRPr sz="700">
                <a:latin typeface="Poppins"/>
                <a:ea typeface="Poppins"/>
                <a:cs typeface="Poppins"/>
                <a:sym typeface="Poppins"/>
              </a:defRPr>
            </a:lvl4pPr>
            <a:lvl5pPr marL="2286000" lvl="4" indent="-273050">
              <a:spcBef>
                <a:spcPts val="0"/>
              </a:spcBef>
              <a:spcAft>
                <a:spcPts val="0"/>
              </a:spcAft>
              <a:buSzPts val="700"/>
              <a:buFont typeface="Poppins"/>
              <a:buChar char="○"/>
              <a:defRPr sz="700">
                <a:latin typeface="Poppins"/>
                <a:ea typeface="Poppins"/>
                <a:cs typeface="Poppins"/>
                <a:sym typeface="Poppins"/>
              </a:defRPr>
            </a:lvl5pPr>
            <a:lvl6pPr marL="2743200" lvl="5" indent="-273050">
              <a:spcBef>
                <a:spcPts val="0"/>
              </a:spcBef>
              <a:spcAft>
                <a:spcPts val="0"/>
              </a:spcAft>
              <a:buSzPts val="700"/>
              <a:buFont typeface="Poppins"/>
              <a:buChar char="■"/>
              <a:defRPr sz="700">
                <a:latin typeface="Poppins"/>
                <a:ea typeface="Poppins"/>
                <a:cs typeface="Poppins"/>
                <a:sym typeface="Poppins"/>
              </a:defRPr>
            </a:lvl6pPr>
            <a:lvl7pPr marL="3200400" lvl="6" indent="-273050">
              <a:spcBef>
                <a:spcPts val="0"/>
              </a:spcBef>
              <a:spcAft>
                <a:spcPts val="0"/>
              </a:spcAft>
              <a:buSzPts val="700"/>
              <a:buFont typeface="Poppins"/>
              <a:buChar char="●"/>
              <a:defRPr sz="700">
                <a:latin typeface="Poppins"/>
                <a:ea typeface="Poppins"/>
                <a:cs typeface="Poppins"/>
                <a:sym typeface="Poppins"/>
              </a:defRPr>
            </a:lvl7pPr>
            <a:lvl8pPr marL="3657600" lvl="7" indent="-273050">
              <a:spcBef>
                <a:spcPts val="0"/>
              </a:spcBef>
              <a:spcAft>
                <a:spcPts val="0"/>
              </a:spcAft>
              <a:buSzPts val="700"/>
              <a:buFont typeface="Poppins"/>
              <a:buChar char="○"/>
              <a:defRPr sz="700">
                <a:latin typeface="Poppins"/>
                <a:ea typeface="Poppins"/>
                <a:cs typeface="Poppins"/>
                <a:sym typeface="Poppins"/>
              </a:defRPr>
            </a:lvl8pPr>
            <a:lvl9pPr marL="4114800" lvl="8" indent="-273050">
              <a:spcBef>
                <a:spcPts val="0"/>
              </a:spcBef>
              <a:spcAft>
                <a:spcPts val="0"/>
              </a:spcAft>
              <a:buSzPts val="700"/>
              <a:buFont typeface="Poppins"/>
              <a:buChar char="■"/>
              <a:defRPr sz="700">
                <a:latin typeface="Poppins"/>
                <a:ea typeface="Poppins"/>
                <a:cs typeface="Poppins"/>
                <a:sym typeface="Poppins"/>
              </a:defRPr>
            </a:lvl9pPr>
          </a:lstStyle>
          <a:p>
            <a:endParaRPr/>
          </a:p>
        </p:txBody>
      </p:sp>
      <p:sp>
        <p:nvSpPr>
          <p:cNvPr id="1263" name="Google Shape;1263;g2f2cf7005bf_3_997"/>
          <p:cNvSpPr txBox="1">
            <a:spLocks noGrp="1"/>
          </p:cNvSpPr>
          <p:nvPr>
            <p:ph type="body" idx="4"/>
          </p:nvPr>
        </p:nvSpPr>
        <p:spPr>
          <a:xfrm>
            <a:off x="5694588" y="2721771"/>
            <a:ext cx="1140600" cy="545100"/>
          </a:xfrm>
          <a:prstGeom prst="rect">
            <a:avLst/>
          </a:prstGeom>
        </p:spPr>
        <p:txBody>
          <a:bodyPr spcFirstLastPara="1" wrap="square" lIns="91425" tIns="91425" rIns="91425" bIns="91425" anchor="ctr" anchorCtr="0">
            <a:noAutofit/>
          </a:bodyPr>
          <a:lstStyle>
            <a:lvl1pPr marL="457200" lvl="0" indent="-457200" algn="r">
              <a:spcBef>
                <a:spcPts val="0"/>
              </a:spcBef>
              <a:spcAft>
                <a:spcPts val="0"/>
              </a:spcAft>
              <a:buSzPts val="3600"/>
              <a:buFont typeface="Poppins"/>
              <a:buChar char="⬥"/>
              <a:defRPr sz="3400">
                <a:latin typeface="Poppins"/>
                <a:ea typeface="Poppins"/>
                <a:cs typeface="Poppins"/>
                <a:sym typeface="Poppins"/>
              </a:defRPr>
            </a:lvl1pPr>
            <a:lvl2pPr marL="914400" lvl="1" indent="-285750">
              <a:spcBef>
                <a:spcPts val="0"/>
              </a:spcBef>
              <a:spcAft>
                <a:spcPts val="0"/>
              </a:spcAft>
              <a:buSzPts val="900"/>
              <a:buFont typeface="Poppins"/>
              <a:buChar char="→"/>
              <a:defRPr b="1">
                <a:latin typeface="Poppins"/>
                <a:ea typeface="Poppins"/>
                <a:cs typeface="Poppins"/>
                <a:sym typeface="Poppins"/>
              </a:defRPr>
            </a:lvl2pPr>
            <a:lvl3pPr marL="1371600" lvl="2" indent="-285750">
              <a:spcBef>
                <a:spcPts val="0"/>
              </a:spcBef>
              <a:spcAft>
                <a:spcPts val="0"/>
              </a:spcAft>
              <a:buSzPts val="900"/>
              <a:buFont typeface="Poppins"/>
              <a:buChar char="■"/>
              <a:defRPr b="1">
                <a:latin typeface="Poppins"/>
                <a:ea typeface="Poppins"/>
                <a:cs typeface="Poppins"/>
                <a:sym typeface="Poppins"/>
              </a:defRPr>
            </a:lvl3pPr>
            <a:lvl4pPr marL="1828800" lvl="3" indent="-285750">
              <a:spcBef>
                <a:spcPts val="0"/>
              </a:spcBef>
              <a:spcAft>
                <a:spcPts val="0"/>
              </a:spcAft>
              <a:buSzPts val="900"/>
              <a:buFont typeface="Poppins"/>
              <a:buChar char="●"/>
              <a:defRPr b="1">
                <a:latin typeface="Poppins"/>
                <a:ea typeface="Poppins"/>
                <a:cs typeface="Poppins"/>
                <a:sym typeface="Poppins"/>
              </a:defRPr>
            </a:lvl4pPr>
            <a:lvl5pPr marL="2286000" lvl="4" indent="-285750">
              <a:spcBef>
                <a:spcPts val="0"/>
              </a:spcBef>
              <a:spcAft>
                <a:spcPts val="0"/>
              </a:spcAft>
              <a:buSzPts val="900"/>
              <a:buFont typeface="Poppins"/>
              <a:buChar char="○"/>
              <a:defRPr b="1">
                <a:latin typeface="Poppins"/>
                <a:ea typeface="Poppins"/>
                <a:cs typeface="Poppins"/>
                <a:sym typeface="Poppins"/>
              </a:defRPr>
            </a:lvl5pPr>
            <a:lvl6pPr marL="2743200" lvl="5" indent="-285750">
              <a:spcBef>
                <a:spcPts val="0"/>
              </a:spcBef>
              <a:spcAft>
                <a:spcPts val="0"/>
              </a:spcAft>
              <a:buSzPts val="900"/>
              <a:buFont typeface="Poppins"/>
              <a:buChar char="■"/>
              <a:defRPr b="1">
                <a:latin typeface="Poppins"/>
                <a:ea typeface="Poppins"/>
                <a:cs typeface="Poppins"/>
                <a:sym typeface="Poppins"/>
              </a:defRPr>
            </a:lvl6pPr>
            <a:lvl7pPr marL="3200400" lvl="6" indent="-285750">
              <a:spcBef>
                <a:spcPts val="0"/>
              </a:spcBef>
              <a:spcAft>
                <a:spcPts val="0"/>
              </a:spcAft>
              <a:buSzPts val="900"/>
              <a:buFont typeface="Poppins"/>
              <a:buChar char="●"/>
              <a:defRPr b="1">
                <a:latin typeface="Poppins"/>
                <a:ea typeface="Poppins"/>
                <a:cs typeface="Poppins"/>
                <a:sym typeface="Poppins"/>
              </a:defRPr>
            </a:lvl7pPr>
            <a:lvl8pPr marL="3657600" lvl="7" indent="-285750">
              <a:spcBef>
                <a:spcPts val="0"/>
              </a:spcBef>
              <a:spcAft>
                <a:spcPts val="0"/>
              </a:spcAft>
              <a:buSzPts val="900"/>
              <a:buFont typeface="Poppins"/>
              <a:buChar char="○"/>
              <a:defRPr b="1">
                <a:latin typeface="Poppins"/>
                <a:ea typeface="Poppins"/>
                <a:cs typeface="Poppins"/>
                <a:sym typeface="Poppins"/>
              </a:defRPr>
            </a:lvl8pPr>
            <a:lvl9pPr marL="4114800" lvl="8" indent="-285750">
              <a:spcBef>
                <a:spcPts val="0"/>
              </a:spcBef>
              <a:spcAft>
                <a:spcPts val="0"/>
              </a:spcAft>
              <a:buSzPts val="900"/>
              <a:buFont typeface="Poppins"/>
              <a:buChar char="■"/>
              <a:defRPr b="1">
                <a:latin typeface="Poppins"/>
                <a:ea typeface="Poppins"/>
                <a:cs typeface="Poppins"/>
                <a:sym typeface="Poppins"/>
              </a:defRPr>
            </a:lvl9pPr>
          </a:lstStyle>
          <a:p>
            <a:endParaRPr/>
          </a:p>
        </p:txBody>
      </p:sp>
      <p:sp>
        <p:nvSpPr>
          <p:cNvPr id="1264" name="Google Shape;1264;g2f2cf7005bf_3_997"/>
          <p:cNvSpPr txBox="1">
            <a:spLocks noGrp="1"/>
          </p:cNvSpPr>
          <p:nvPr>
            <p:ph type="body" idx="5"/>
          </p:nvPr>
        </p:nvSpPr>
        <p:spPr>
          <a:xfrm>
            <a:off x="6888588" y="2721769"/>
            <a:ext cx="1194000" cy="5451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SzPts val="700"/>
              <a:buFont typeface="Poppins"/>
              <a:buChar char="⬥"/>
              <a:defRPr sz="700">
                <a:solidFill>
                  <a:srgbClr val="000000"/>
                </a:solidFill>
                <a:latin typeface="Poppins Light"/>
                <a:ea typeface="Poppins Light"/>
                <a:cs typeface="Poppins Light"/>
                <a:sym typeface="Poppins Light"/>
              </a:defRPr>
            </a:lvl1pPr>
            <a:lvl2pPr marL="914400" lvl="1" indent="-273050">
              <a:spcBef>
                <a:spcPts val="0"/>
              </a:spcBef>
              <a:spcAft>
                <a:spcPts val="0"/>
              </a:spcAft>
              <a:buSzPts val="700"/>
              <a:buFont typeface="Poppins"/>
              <a:buChar char="→"/>
              <a:defRPr sz="700">
                <a:latin typeface="Poppins"/>
                <a:ea typeface="Poppins"/>
                <a:cs typeface="Poppins"/>
                <a:sym typeface="Poppins"/>
              </a:defRPr>
            </a:lvl2pPr>
            <a:lvl3pPr marL="1371600" lvl="2" indent="-273050">
              <a:spcBef>
                <a:spcPts val="0"/>
              </a:spcBef>
              <a:spcAft>
                <a:spcPts val="0"/>
              </a:spcAft>
              <a:buSzPts val="700"/>
              <a:buFont typeface="Poppins"/>
              <a:buChar char="■"/>
              <a:defRPr sz="700">
                <a:latin typeface="Poppins"/>
                <a:ea typeface="Poppins"/>
                <a:cs typeface="Poppins"/>
                <a:sym typeface="Poppins"/>
              </a:defRPr>
            </a:lvl3pPr>
            <a:lvl4pPr marL="1828800" lvl="3" indent="-273050">
              <a:spcBef>
                <a:spcPts val="0"/>
              </a:spcBef>
              <a:spcAft>
                <a:spcPts val="0"/>
              </a:spcAft>
              <a:buSzPts val="700"/>
              <a:buFont typeface="Poppins"/>
              <a:buChar char="●"/>
              <a:defRPr sz="700">
                <a:latin typeface="Poppins"/>
                <a:ea typeface="Poppins"/>
                <a:cs typeface="Poppins"/>
                <a:sym typeface="Poppins"/>
              </a:defRPr>
            </a:lvl4pPr>
            <a:lvl5pPr marL="2286000" lvl="4" indent="-273050">
              <a:spcBef>
                <a:spcPts val="0"/>
              </a:spcBef>
              <a:spcAft>
                <a:spcPts val="0"/>
              </a:spcAft>
              <a:buSzPts val="700"/>
              <a:buFont typeface="Poppins"/>
              <a:buChar char="○"/>
              <a:defRPr sz="700">
                <a:latin typeface="Poppins"/>
                <a:ea typeface="Poppins"/>
                <a:cs typeface="Poppins"/>
                <a:sym typeface="Poppins"/>
              </a:defRPr>
            </a:lvl5pPr>
            <a:lvl6pPr marL="2743200" lvl="5" indent="-273050">
              <a:spcBef>
                <a:spcPts val="0"/>
              </a:spcBef>
              <a:spcAft>
                <a:spcPts val="0"/>
              </a:spcAft>
              <a:buSzPts val="700"/>
              <a:buFont typeface="Poppins"/>
              <a:buChar char="■"/>
              <a:defRPr sz="700">
                <a:latin typeface="Poppins"/>
                <a:ea typeface="Poppins"/>
                <a:cs typeface="Poppins"/>
                <a:sym typeface="Poppins"/>
              </a:defRPr>
            </a:lvl6pPr>
            <a:lvl7pPr marL="3200400" lvl="6" indent="-273050">
              <a:spcBef>
                <a:spcPts val="0"/>
              </a:spcBef>
              <a:spcAft>
                <a:spcPts val="0"/>
              </a:spcAft>
              <a:buSzPts val="700"/>
              <a:buFont typeface="Poppins"/>
              <a:buChar char="●"/>
              <a:defRPr sz="700">
                <a:latin typeface="Poppins"/>
                <a:ea typeface="Poppins"/>
                <a:cs typeface="Poppins"/>
                <a:sym typeface="Poppins"/>
              </a:defRPr>
            </a:lvl7pPr>
            <a:lvl8pPr marL="3657600" lvl="7" indent="-273050">
              <a:spcBef>
                <a:spcPts val="0"/>
              </a:spcBef>
              <a:spcAft>
                <a:spcPts val="0"/>
              </a:spcAft>
              <a:buSzPts val="700"/>
              <a:buFont typeface="Poppins"/>
              <a:buChar char="○"/>
              <a:defRPr sz="700">
                <a:latin typeface="Poppins"/>
                <a:ea typeface="Poppins"/>
                <a:cs typeface="Poppins"/>
                <a:sym typeface="Poppins"/>
              </a:defRPr>
            </a:lvl8pPr>
            <a:lvl9pPr marL="4114800" lvl="8" indent="-273050">
              <a:spcBef>
                <a:spcPts val="0"/>
              </a:spcBef>
              <a:spcAft>
                <a:spcPts val="0"/>
              </a:spcAft>
              <a:buSzPts val="700"/>
              <a:buFont typeface="Poppins"/>
              <a:buChar char="■"/>
              <a:defRPr sz="700">
                <a:latin typeface="Poppins"/>
                <a:ea typeface="Poppins"/>
                <a:cs typeface="Poppins"/>
                <a:sym typeface="Poppins"/>
              </a:defRPr>
            </a:lvl9pPr>
          </a:lstStyle>
          <a:p>
            <a:endParaRPr/>
          </a:p>
        </p:txBody>
      </p:sp>
      <p:sp>
        <p:nvSpPr>
          <p:cNvPr id="1265" name="Google Shape;1265;g2f2cf7005bf_3_997"/>
          <p:cNvSpPr txBox="1">
            <a:spLocks noGrp="1"/>
          </p:cNvSpPr>
          <p:nvPr>
            <p:ph type="body" idx="6"/>
          </p:nvPr>
        </p:nvSpPr>
        <p:spPr>
          <a:xfrm>
            <a:off x="5694588" y="3553011"/>
            <a:ext cx="1140600" cy="545100"/>
          </a:xfrm>
          <a:prstGeom prst="rect">
            <a:avLst/>
          </a:prstGeom>
        </p:spPr>
        <p:txBody>
          <a:bodyPr spcFirstLastPara="1" wrap="square" lIns="91425" tIns="91425" rIns="91425" bIns="91425" anchor="ctr" anchorCtr="0">
            <a:noAutofit/>
          </a:bodyPr>
          <a:lstStyle>
            <a:lvl1pPr marL="457200" lvl="0" indent="-457200" algn="r">
              <a:lnSpc>
                <a:spcPct val="150000"/>
              </a:lnSpc>
              <a:spcBef>
                <a:spcPts val="0"/>
              </a:spcBef>
              <a:spcAft>
                <a:spcPts val="0"/>
              </a:spcAft>
              <a:buSzPts val="3600"/>
              <a:buFont typeface="Poppins"/>
              <a:buChar char="⬥"/>
              <a:defRPr sz="3400">
                <a:solidFill>
                  <a:srgbClr val="000000"/>
                </a:solidFill>
                <a:latin typeface="Poppins"/>
                <a:ea typeface="Poppins"/>
                <a:cs typeface="Poppins"/>
                <a:sym typeface="Poppins"/>
              </a:defRPr>
            </a:lvl1pPr>
            <a:lvl2pPr marL="914400" lvl="1" indent="-285750">
              <a:spcBef>
                <a:spcPts val="0"/>
              </a:spcBef>
              <a:spcAft>
                <a:spcPts val="0"/>
              </a:spcAft>
              <a:buSzPts val="900"/>
              <a:buChar char="→"/>
              <a:defRPr b="1">
                <a:latin typeface="Poppins"/>
                <a:ea typeface="Poppins"/>
                <a:cs typeface="Poppins"/>
                <a:sym typeface="Poppins"/>
              </a:defRPr>
            </a:lvl2pPr>
            <a:lvl3pPr marL="1371600" lvl="2" indent="-285750">
              <a:spcBef>
                <a:spcPts val="0"/>
              </a:spcBef>
              <a:spcAft>
                <a:spcPts val="0"/>
              </a:spcAft>
              <a:buSzPts val="900"/>
              <a:buFont typeface="Poppins"/>
              <a:buChar char="■"/>
              <a:defRPr b="1">
                <a:latin typeface="Poppins"/>
                <a:ea typeface="Poppins"/>
                <a:cs typeface="Poppins"/>
                <a:sym typeface="Poppins"/>
              </a:defRPr>
            </a:lvl3pPr>
            <a:lvl4pPr marL="1828800" lvl="3" indent="-285750">
              <a:spcBef>
                <a:spcPts val="0"/>
              </a:spcBef>
              <a:spcAft>
                <a:spcPts val="0"/>
              </a:spcAft>
              <a:buSzPts val="900"/>
              <a:buFont typeface="Poppins"/>
              <a:buChar char="●"/>
              <a:defRPr b="1">
                <a:latin typeface="Poppins"/>
                <a:ea typeface="Poppins"/>
                <a:cs typeface="Poppins"/>
                <a:sym typeface="Poppins"/>
              </a:defRPr>
            </a:lvl4pPr>
            <a:lvl5pPr marL="2286000" lvl="4" indent="-285750">
              <a:spcBef>
                <a:spcPts val="0"/>
              </a:spcBef>
              <a:spcAft>
                <a:spcPts val="0"/>
              </a:spcAft>
              <a:buSzPts val="900"/>
              <a:buFont typeface="Poppins"/>
              <a:buChar char="○"/>
              <a:defRPr b="1">
                <a:latin typeface="Poppins"/>
                <a:ea typeface="Poppins"/>
                <a:cs typeface="Poppins"/>
                <a:sym typeface="Poppins"/>
              </a:defRPr>
            </a:lvl5pPr>
            <a:lvl6pPr marL="2743200" lvl="5" indent="-285750">
              <a:spcBef>
                <a:spcPts val="0"/>
              </a:spcBef>
              <a:spcAft>
                <a:spcPts val="0"/>
              </a:spcAft>
              <a:buSzPts val="900"/>
              <a:buFont typeface="Poppins"/>
              <a:buChar char="■"/>
              <a:defRPr b="1">
                <a:latin typeface="Poppins"/>
                <a:ea typeface="Poppins"/>
                <a:cs typeface="Poppins"/>
                <a:sym typeface="Poppins"/>
              </a:defRPr>
            </a:lvl6pPr>
            <a:lvl7pPr marL="3200400" lvl="6" indent="-285750">
              <a:spcBef>
                <a:spcPts val="0"/>
              </a:spcBef>
              <a:spcAft>
                <a:spcPts val="0"/>
              </a:spcAft>
              <a:buSzPts val="900"/>
              <a:buFont typeface="Poppins"/>
              <a:buChar char="●"/>
              <a:defRPr b="1">
                <a:latin typeface="Poppins"/>
                <a:ea typeface="Poppins"/>
                <a:cs typeface="Poppins"/>
                <a:sym typeface="Poppins"/>
              </a:defRPr>
            </a:lvl7pPr>
            <a:lvl8pPr marL="3657600" lvl="7" indent="-285750">
              <a:spcBef>
                <a:spcPts val="0"/>
              </a:spcBef>
              <a:spcAft>
                <a:spcPts val="0"/>
              </a:spcAft>
              <a:buSzPts val="900"/>
              <a:buFont typeface="Poppins"/>
              <a:buChar char="○"/>
              <a:defRPr b="1">
                <a:latin typeface="Poppins"/>
                <a:ea typeface="Poppins"/>
                <a:cs typeface="Poppins"/>
                <a:sym typeface="Poppins"/>
              </a:defRPr>
            </a:lvl8pPr>
            <a:lvl9pPr marL="4114800" lvl="8" indent="-285750">
              <a:spcBef>
                <a:spcPts val="0"/>
              </a:spcBef>
              <a:spcAft>
                <a:spcPts val="0"/>
              </a:spcAft>
              <a:buSzPts val="900"/>
              <a:buFont typeface="Poppins"/>
              <a:buChar char="■"/>
              <a:defRPr b="1">
                <a:latin typeface="Poppins"/>
                <a:ea typeface="Poppins"/>
                <a:cs typeface="Poppins"/>
                <a:sym typeface="Poppins"/>
              </a:defRPr>
            </a:lvl9pPr>
          </a:lstStyle>
          <a:p>
            <a:endParaRPr/>
          </a:p>
        </p:txBody>
      </p:sp>
      <p:sp>
        <p:nvSpPr>
          <p:cNvPr id="1266" name="Google Shape;1266;g2f2cf7005bf_3_997"/>
          <p:cNvSpPr txBox="1">
            <a:spLocks noGrp="1"/>
          </p:cNvSpPr>
          <p:nvPr>
            <p:ph type="body" idx="7"/>
          </p:nvPr>
        </p:nvSpPr>
        <p:spPr>
          <a:xfrm>
            <a:off x="6888588" y="3553006"/>
            <a:ext cx="1194000" cy="5451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SzPts val="700"/>
              <a:buFont typeface="Poppins"/>
              <a:buChar char="⬥"/>
              <a:defRPr sz="700">
                <a:solidFill>
                  <a:srgbClr val="000000"/>
                </a:solidFill>
                <a:latin typeface="Poppins Light"/>
                <a:ea typeface="Poppins Light"/>
                <a:cs typeface="Poppins Light"/>
                <a:sym typeface="Poppins Light"/>
              </a:defRPr>
            </a:lvl1pPr>
            <a:lvl2pPr marL="914400" lvl="1" indent="-273050">
              <a:spcBef>
                <a:spcPts val="0"/>
              </a:spcBef>
              <a:spcAft>
                <a:spcPts val="0"/>
              </a:spcAft>
              <a:buSzPts val="700"/>
              <a:buFont typeface="Poppins"/>
              <a:buChar char="→"/>
              <a:defRPr sz="700">
                <a:latin typeface="Poppins"/>
                <a:ea typeface="Poppins"/>
                <a:cs typeface="Poppins"/>
                <a:sym typeface="Poppins"/>
              </a:defRPr>
            </a:lvl2pPr>
            <a:lvl3pPr marL="1371600" lvl="2" indent="-273050">
              <a:spcBef>
                <a:spcPts val="0"/>
              </a:spcBef>
              <a:spcAft>
                <a:spcPts val="0"/>
              </a:spcAft>
              <a:buSzPts val="700"/>
              <a:buFont typeface="Poppins"/>
              <a:buChar char="■"/>
              <a:defRPr sz="700">
                <a:latin typeface="Poppins"/>
                <a:ea typeface="Poppins"/>
                <a:cs typeface="Poppins"/>
                <a:sym typeface="Poppins"/>
              </a:defRPr>
            </a:lvl3pPr>
            <a:lvl4pPr marL="1828800" lvl="3" indent="-273050">
              <a:spcBef>
                <a:spcPts val="0"/>
              </a:spcBef>
              <a:spcAft>
                <a:spcPts val="0"/>
              </a:spcAft>
              <a:buSzPts val="700"/>
              <a:buFont typeface="Poppins"/>
              <a:buChar char="●"/>
              <a:defRPr sz="700">
                <a:latin typeface="Poppins"/>
                <a:ea typeface="Poppins"/>
                <a:cs typeface="Poppins"/>
                <a:sym typeface="Poppins"/>
              </a:defRPr>
            </a:lvl4pPr>
            <a:lvl5pPr marL="2286000" lvl="4" indent="-273050">
              <a:spcBef>
                <a:spcPts val="0"/>
              </a:spcBef>
              <a:spcAft>
                <a:spcPts val="0"/>
              </a:spcAft>
              <a:buSzPts val="700"/>
              <a:buFont typeface="Poppins"/>
              <a:buChar char="○"/>
              <a:defRPr sz="700">
                <a:latin typeface="Poppins"/>
                <a:ea typeface="Poppins"/>
                <a:cs typeface="Poppins"/>
                <a:sym typeface="Poppins"/>
              </a:defRPr>
            </a:lvl5pPr>
            <a:lvl6pPr marL="2743200" lvl="5" indent="-273050">
              <a:spcBef>
                <a:spcPts val="0"/>
              </a:spcBef>
              <a:spcAft>
                <a:spcPts val="0"/>
              </a:spcAft>
              <a:buSzPts val="700"/>
              <a:buFont typeface="Poppins"/>
              <a:buChar char="■"/>
              <a:defRPr sz="700">
                <a:latin typeface="Poppins"/>
                <a:ea typeface="Poppins"/>
                <a:cs typeface="Poppins"/>
                <a:sym typeface="Poppins"/>
              </a:defRPr>
            </a:lvl6pPr>
            <a:lvl7pPr marL="3200400" lvl="6" indent="-273050">
              <a:spcBef>
                <a:spcPts val="0"/>
              </a:spcBef>
              <a:spcAft>
                <a:spcPts val="0"/>
              </a:spcAft>
              <a:buSzPts val="700"/>
              <a:buFont typeface="Poppins"/>
              <a:buChar char="●"/>
              <a:defRPr sz="700">
                <a:latin typeface="Poppins"/>
                <a:ea typeface="Poppins"/>
                <a:cs typeface="Poppins"/>
                <a:sym typeface="Poppins"/>
              </a:defRPr>
            </a:lvl7pPr>
            <a:lvl8pPr marL="3657600" lvl="7" indent="-273050">
              <a:spcBef>
                <a:spcPts val="0"/>
              </a:spcBef>
              <a:spcAft>
                <a:spcPts val="0"/>
              </a:spcAft>
              <a:buSzPts val="700"/>
              <a:buFont typeface="Poppins"/>
              <a:buChar char="○"/>
              <a:defRPr sz="700">
                <a:latin typeface="Poppins"/>
                <a:ea typeface="Poppins"/>
                <a:cs typeface="Poppins"/>
                <a:sym typeface="Poppins"/>
              </a:defRPr>
            </a:lvl8pPr>
            <a:lvl9pPr marL="4114800" lvl="8" indent="-273050">
              <a:spcBef>
                <a:spcPts val="0"/>
              </a:spcBef>
              <a:spcAft>
                <a:spcPts val="0"/>
              </a:spcAft>
              <a:buSzPts val="700"/>
              <a:buFont typeface="Poppins"/>
              <a:buChar char="■"/>
              <a:defRPr sz="700">
                <a:latin typeface="Poppins"/>
                <a:ea typeface="Poppins"/>
                <a:cs typeface="Poppins"/>
                <a:sym typeface="Poppins"/>
              </a:defRPr>
            </a:lvl9pPr>
          </a:lstStyle>
          <a:p>
            <a:endParaRPr/>
          </a:p>
        </p:txBody>
      </p:sp>
      <p:sp>
        <p:nvSpPr>
          <p:cNvPr id="1267" name="Google Shape;1267;g2f2cf7005bf_3_997"/>
          <p:cNvSpPr txBox="1">
            <a:spLocks noGrp="1"/>
          </p:cNvSpPr>
          <p:nvPr>
            <p:ph type="sldNum" idx="12"/>
          </p:nvPr>
        </p:nvSpPr>
        <p:spPr>
          <a:xfrm>
            <a:off x="8603987" y="4603500"/>
            <a:ext cx="547800" cy="558600"/>
          </a:xfrm>
          <a:prstGeom prst="rect">
            <a:avLst/>
          </a:prstGeom>
        </p:spPr>
        <p:txBody>
          <a:bodyPr spcFirstLastPara="1" wrap="square" lIns="45725" tIns="45725" rIns="45725" bIns="457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grpSp>
        <p:nvGrpSpPr>
          <p:cNvPr id="1268" name="Google Shape;1268;g2f2cf7005bf_3_997"/>
          <p:cNvGrpSpPr/>
          <p:nvPr/>
        </p:nvGrpSpPr>
        <p:grpSpPr>
          <a:xfrm>
            <a:off x="7479266" y="4801213"/>
            <a:ext cx="955449" cy="162865"/>
            <a:chOff x="1721733" y="6615608"/>
            <a:chExt cx="2966312" cy="505634"/>
          </a:xfrm>
        </p:grpSpPr>
        <p:sp>
          <p:nvSpPr>
            <p:cNvPr id="1269" name="Google Shape;1269;g2f2cf7005bf_3_997"/>
            <p:cNvSpPr/>
            <p:nvPr/>
          </p:nvSpPr>
          <p:spPr>
            <a:xfrm>
              <a:off x="1857963" y="6867854"/>
              <a:ext cx="217958" cy="252790"/>
            </a:xfrm>
            <a:custGeom>
              <a:avLst/>
              <a:gdLst/>
              <a:ahLst/>
              <a:cxnLst/>
              <a:rect l="l" t="t" r="r" b="b"/>
              <a:pathLst>
                <a:path w="4011" h="4652" extrusionOk="0">
                  <a:moveTo>
                    <a:pt x="1" y="0"/>
                  </a:moveTo>
                  <a:lnTo>
                    <a:pt x="2850" y="4652"/>
                  </a:lnTo>
                  <a:lnTo>
                    <a:pt x="4010" y="4652"/>
                  </a:lnTo>
                  <a:lnTo>
                    <a:pt x="1213" y="0"/>
                  </a:lnTo>
                  <a:close/>
                </a:path>
              </a:pathLst>
            </a:custGeom>
            <a:solidFill>
              <a:srgbClr val="E1101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700">
                <a:latin typeface="Poppins"/>
                <a:ea typeface="Poppins"/>
                <a:cs typeface="Poppins"/>
                <a:sym typeface="Poppins"/>
              </a:endParaRPr>
            </a:p>
          </p:txBody>
        </p:sp>
        <p:sp>
          <p:nvSpPr>
            <p:cNvPr id="1270" name="Google Shape;1270;g2f2cf7005bf_3_997"/>
            <p:cNvSpPr/>
            <p:nvPr/>
          </p:nvSpPr>
          <p:spPr>
            <a:xfrm>
              <a:off x="1721733" y="6615608"/>
              <a:ext cx="2966312" cy="505634"/>
            </a:xfrm>
            <a:custGeom>
              <a:avLst/>
              <a:gdLst/>
              <a:ahLst/>
              <a:cxnLst/>
              <a:rect l="l" t="t" r="r" b="b"/>
              <a:pathLst>
                <a:path w="54588" h="9305" extrusionOk="0">
                  <a:moveTo>
                    <a:pt x="21622" y="923"/>
                  </a:moveTo>
                  <a:lnTo>
                    <a:pt x="23218" y="2259"/>
                  </a:lnTo>
                  <a:lnTo>
                    <a:pt x="23218" y="7035"/>
                  </a:lnTo>
                  <a:lnTo>
                    <a:pt x="21622" y="8372"/>
                  </a:lnTo>
                  <a:lnTo>
                    <a:pt x="18297" y="8372"/>
                  </a:lnTo>
                  <a:lnTo>
                    <a:pt x="18297" y="923"/>
                  </a:lnTo>
                  <a:close/>
                  <a:moveTo>
                    <a:pt x="1" y="1"/>
                  </a:moveTo>
                  <a:lnTo>
                    <a:pt x="1" y="9304"/>
                  </a:lnTo>
                  <a:lnTo>
                    <a:pt x="1089" y="9304"/>
                  </a:lnTo>
                  <a:lnTo>
                    <a:pt x="1089" y="902"/>
                  </a:lnTo>
                  <a:lnTo>
                    <a:pt x="4839" y="902"/>
                  </a:lnTo>
                  <a:lnTo>
                    <a:pt x="2508" y="4642"/>
                  </a:lnTo>
                  <a:lnTo>
                    <a:pt x="3730" y="4642"/>
                  </a:lnTo>
                  <a:lnTo>
                    <a:pt x="6517" y="1"/>
                  </a:lnTo>
                  <a:close/>
                  <a:moveTo>
                    <a:pt x="8910" y="1"/>
                  </a:moveTo>
                  <a:lnTo>
                    <a:pt x="8910" y="9304"/>
                  </a:lnTo>
                  <a:lnTo>
                    <a:pt x="14867" y="9304"/>
                  </a:lnTo>
                  <a:lnTo>
                    <a:pt x="14267" y="8392"/>
                  </a:lnTo>
                  <a:lnTo>
                    <a:pt x="10029" y="8372"/>
                  </a:lnTo>
                  <a:lnTo>
                    <a:pt x="10029" y="5046"/>
                  </a:lnTo>
                  <a:lnTo>
                    <a:pt x="13510" y="5036"/>
                  </a:lnTo>
                  <a:lnTo>
                    <a:pt x="14132" y="4114"/>
                  </a:lnTo>
                  <a:lnTo>
                    <a:pt x="10029" y="4114"/>
                  </a:lnTo>
                  <a:lnTo>
                    <a:pt x="10029" y="923"/>
                  </a:lnTo>
                  <a:lnTo>
                    <a:pt x="14267" y="902"/>
                  </a:lnTo>
                  <a:lnTo>
                    <a:pt x="14867" y="1"/>
                  </a:lnTo>
                  <a:close/>
                  <a:moveTo>
                    <a:pt x="17188" y="1"/>
                  </a:moveTo>
                  <a:lnTo>
                    <a:pt x="17188" y="9304"/>
                  </a:lnTo>
                  <a:lnTo>
                    <a:pt x="22109" y="9304"/>
                  </a:lnTo>
                  <a:lnTo>
                    <a:pt x="24347" y="7439"/>
                  </a:lnTo>
                  <a:lnTo>
                    <a:pt x="24347" y="1855"/>
                  </a:lnTo>
                  <a:lnTo>
                    <a:pt x="22109" y="1"/>
                  </a:lnTo>
                  <a:close/>
                  <a:moveTo>
                    <a:pt x="30325" y="1"/>
                  </a:moveTo>
                  <a:lnTo>
                    <a:pt x="29050" y="1203"/>
                  </a:lnTo>
                  <a:lnTo>
                    <a:pt x="29050" y="3948"/>
                  </a:lnTo>
                  <a:lnTo>
                    <a:pt x="30325" y="5046"/>
                  </a:lnTo>
                  <a:lnTo>
                    <a:pt x="33505" y="5046"/>
                  </a:lnTo>
                  <a:lnTo>
                    <a:pt x="34137" y="5595"/>
                  </a:lnTo>
                  <a:lnTo>
                    <a:pt x="34137" y="7823"/>
                  </a:lnTo>
                  <a:lnTo>
                    <a:pt x="33495" y="8372"/>
                  </a:lnTo>
                  <a:lnTo>
                    <a:pt x="30677" y="8372"/>
                  </a:lnTo>
                  <a:lnTo>
                    <a:pt x="30035" y="7823"/>
                  </a:lnTo>
                  <a:lnTo>
                    <a:pt x="30035" y="7574"/>
                  </a:lnTo>
                  <a:lnTo>
                    <a:pt x="28916" y="7574"/>
                  </a:lnTo>
                  <a:lnTo>
                    <a:pt x="28916" y="8102"/>
                  </a:lnTo>
                  <a:lnTo>
                    <a:pt x="30200" y="9304"/>
                  </a:lnTo>
                  <a:lnTo>
                    <a:pt x="33992" y="9304"/>
                  </a:lnTo>
                  <a:lnTo>
                    <a:pt x="35277" y="8102"/>
                  </a:lnTo>
                  <a:lnTo>
                    <a:pt x="35277" y="5305"/>
                  </a:lnTo>
                  <a:lnTo>
                    <a:pt x="33992" y="4103"/>
                  </a:lnTo>
                  <a:lnTo>
                    <a:pt x="30812" y="4103"/>
                  </a:lnTo>
                  <a:lnTo>
                    <a:pt x="30169" y="3565"/>
                  </a:lnTo>
                  <a:lnTo>
                    <a:pt x="30169" y="1472"/>
                  </a:lnTo>
                  <a:lnTo>
                    <a:pt x="30812" y="933"/>
                  </a:lnTo>
                  <a:lnTo>
                    <a:pt x="33381" y="933"/>
                  </a:lnTo>
                  <a:lnTo>
                    <a:pt x="34023" y="1472"/>
                  </a:lnTo>
                  <a:lnTo>
                    <a:pt x="34023" y="1731"/>
                  </a:lnTo>
                  <a:lnTo>
                    <a:pt x="35142" y="1731"/>
                  </a:lnTo>
                  <a:lnTo>
                    <a:pt x="35142" y="1203"/>
                  </a:lnTo>
                  <a:lnTo>
                    <a:pt x="33868" y="1"/>
                  </a:lnTo>
                  <a:close/>
                  <a:moveTo>
                    <a:pt x="37587" y="1"/>
                  </a:moveTo>
                  <a:lnTo>
                    <a:pt x="37587" y="9304"/>
                  </a:lnTo>
                  <a:lnTo>
                    <a:pt x="38696" y="9304"/>
                  </a:lnTo>
                  <a:lnTo>
                    <a:pt x="38696" y="1"/>
                  </a:lnTo>
                  <a:close/>
                  <a:moveTo>
                    <a:pt x="41379" y="1"/>
                  </a:moveTo>
                  <a:lnTo>
                    <a:pt x="41379" y="9304"/>
                  </a:lnTo>
                  <a:lnTo>
                    <a:pt x="42498" y="9304"/>
                  </a:lnTo>
                  <a:lnTo>
                    <a:pt x="42498" y="5046"/>
                  </a:lnTo>
                  <a:lnTo>
                    <a:pt x="43865" y="5036"/>
                  </a:lnTo>
                  <a:lnTo>
                    <a:pt x="44518" y="4134"/>
                  </a:lnTo>
                  <a:lnTo>
                    <a:pt x="42498" y="4124"/>
                  </a:lnTo>
                  <a:lnTo>
                    <a:pt x="42498" y="933"/>
                  </a:lnTo>
                  <a:lnTo>
                    <a:pt x="46196" y="902"/>
                  </a:lnTo>
                  <a:lnTo>
                    <a:pt x="46797" y="1"/>
                  </a:lnTo>
                  <a:close/>
                  <a:moveTo>
                    <a:pt x="47574" y="1"/>
                  </a:moveTo>
                  <a:lnTo>
                    <a:pt x="47574" y="923"/>
                  </a:lnTo>
                  <a:lnTo>
                    <a:pt x="50527" y="923"/>
                  </a:lnTo>
                  <a:lnTo>
                    <a:pt x="50527" y="9304"/>
                  </a:lnTo>
                  <a:lnTo>
                    <a:pt x="51635" y="9304"/>
                  </a:lnTo>
                  <a:lnTo>
                    <a:pt x="51635" y="923"/>
                  </a:lnTo>
                  <a:lnTo>
                    <a:pt x="54059" y="902"/>
                  </a:lnTo>
                  <a:lnTo>
                    <a:pt x="54588" y="1"/>
                  </a:lnTo>
                  <a:close/>
                </a:path>
              </a:pathLst>
            </a:custGeom>
            <a:solidFill>
              <a:srgbClr val="E1101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700">
                <a:latin typeface="Poppins"/>
                <a:ea typeface="Poppins"/>
                <a:cs typeface="Poppins"/>
                <a:sym typeface="Poppins"/>
              </a:endParaRPr>
            </a:p>
          </p:txBody>
        </p:sp>
      </p:grpSp>
      <p:sp>
        <p:nvSpPr>
          <p:cNvPr id="1271" name="Google Shape;1271;g2f2cf7005bf_3_997"/>
          <p:cNvSpPr txBox="1">
            <a:spLocks noGrp="1"/>
          </p:cNvSpPr>
          <p:nvPr>
            <p:ph type="title"/>
          </p:nvPr>
        </p:nvSpPr>
        <p:spPr>
          <a:xfrm>
            <a:off x="453750" y="253421"/>
            <a:ext cx="8236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500"/>
              <a:buFont typeface="Poppins SemiBold"/>
              <a:buNone/>
              <a:defRPr sz="25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46251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 Whit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A008B3-1E46-154E-A86D-E8D7C549956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64164" y="221305"/>
            <a:ext cx="1493771" cy="769644"/>
          </a:xfrm>
          <a:prstGeom prst="rect">
            <a:avLst/>
          </a:prstGeom>
        </p:spPr>
      </p:pic>
      <p:pic>
        <p:nvPicPr>
          <p:cNvPr id="11" name="Picture 10">
            <a:extLst>
              <a:ext uri="{FF2B5EF4-FFF2-40B4-BE49-F238E27FC236}">
                <a16:creationId xmlns:a16="http://schemas.microsoft.com/office/drawing/2014/main" id="{3B29BB92-1AD8-D542-9558-82DF1F3EF17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766" y="4636893"/>
            <a:ext cx="1645920" cy="319424"/>
          </a:xfrm>
          <a:prstGeom prst="rect">
            <a:avLst/>
          </a:prstGeom>
        </p:spPr>
      </p:pic>
      <p:sp>
        <p:nvSpPr>
          <p:cNvPr id="13" name="Subtitle 2">
            <a:extLst>
              <a:ext uri="{FF2B5EF4-FFF2-40B4-BE49-F238E27FC236}">
                <a16:creationId xmlns:a16="http://schemas.microsoft.com/office/drawing/2014/main" id="{E68EA2CE-1126-5F4C-B657-386CD1BAA144}"/>
              </a:ext>
            </a:extLst>
          </p:cNvPr>
          <p:cNvSpPr>
            <a:spLocks noGrp="1"/>
          </p:cNvSpPr>
          <p:nvPr>
            <p:ph type="subTitle" idx="1" hasCustomPrompt="1"/>
          </p:nvPr>
        </p:nvSpPr>
        <p:spPr>
          <a:xfrm>
            <a:off x="425766" y="3588710"/>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4" name="Text Placeholder 38">
            <a:extLst>
              <a:ext uri="{FF2B5EF4-FFF2-40B4-BE49-F238E27FC236}">
                <a16:creationId xmlns:a16="http://schemas.microsoft.com/office/drawing/2014/main" id="{F6B235B6-7D4C-CA42-8B4B-747D7D9A6500}"/>
              </a:ext>
            </a:extLst>
          </p:cNvPr>
          <p:cNvSpPr>
            <a:spLocks noGrp="1"/>
          </p:cNvSpPr>
          <p:nvPr>
            <p:ph type="body" sz="quarter" idx="11" hasCustomPrompt="1"/>
          </p:nvPr>
        </p:nvSpPr>
        <p:spPr>
          <a:xfrm>
            <a:off x="425766" y="383472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5" name="Text Placeholder 40">
            <a:extLst>
              <a:ext uri="{FF2B5EF4-FFF2-40B4-BE49-F238E27FC236}">
                <a16:creationId xmlns:a16="http://schemas.microsoft.com/office/drawing/2014/main" id="{57CCD2C4-D1C1-1141-845F-C55151E37AF3}"/>
              </a:ext>
            </a:extLst>
          </p:cNvPr>
          <p:cNvSpPr>
            <a:spLocks noGrp="1"/>
          </p:cNvSpPr>
          <p:nvPr>
            <p:ph type="body" sz="quarter" idx="12" hasCustomPrompt="1"/>
          </p:nvPr>
        </p:nvSpPr>
        <p:spPr>
          <a:xfrm>
            <a:off x="425766" y="4080736"/>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21" name="Text Placeholder 2">
            <a:extLst>
              <a:ext uri="{FF2B5EF4-FFF2-40B4-BE49-F238E27FC236}">
                <a16:creationId xmlns:a16="http://schemas.microsoft.com/office/drawing/2014/main" id="{6D6901E4-6A24-204A-AADA-900A7AC2007F}"/>
              </a:ext>
            </a:extLst>
          </p:cNvPr>
          <p:cNvSpPr>
            <a:spLocks noGrp="1"/>
          </p:cNvSpPr>
          <p:nvPr>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2" name="Title 1">
            <a:extLst>
              <a:ext uri="{FF2B5EF4-FFF2-40B4-BE49-F238E27FC236}">
                <a16:creationId xmlns:a16="http://schemas.microsoft.com/office/drawing/2014/main" id="{53FA2E1B-3275-BA42-9171-7819CB20D31A}"/>
              </a:ext>
            </a:extLst>
          </p:cNvPr>
          <p:cNvSpPr>
            <a:spLocks noGrp="1"/>
          </p:cNvSpPr>
          <p:nvPr>
            <p:ph type="ctrTitle" hasCustomPrompt="1"/>
          </p:nvPr>
        </p:nvSpPr>
        <p:spPr>
          <a:xfrm>
            <a:off x="425766" y="1350882"/>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3" name="Picture 2" descr="Chart, sunburst chart&#10;&#10;Description automatically generated">
            <a:extLst>
              <a:ext uri="{FF2B5EF4-FFF2-40B4-BE49-F238E27FC236}">
                <a16:creationId xmlns:a16="http://schemas.microsoft.com/office/drawing/2014/main" id="{E0C40643-C6F8-C5B0-975C-FFEFF5C8513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0766" y="0"/>
            <a:ext cx="4353234" cy="5143500"/>
          </a:xfrm>
          <a:prstGeom prst="rect">
            <a:avLst/>
          </a:prstGeom>
        </p:spPr>
      </p:pic>
    </p:spTree>
    <p:extLst>
      <p:ext uri="{BB962C8B-B14F-4D97-AF65-F5344CB8AC3E}">
        <p14:creationId xmlns:p14="http://schemas.microsoft.com/office/powerpoint/2010/main" val="29820129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tx1"/>
        </a:solidFill>
        <a:effectLst/>
      </p:bgPr>
    </p:bg>
    <p:spTree>
      <p:nvGrpSpPr>
        <p:cNvPr id="1" name=""/>
        <p:cNvGrpSpPr/>
        <p:nvPr/>
      </p:nvGrpSpPr>
      <p:grpSpPr>
        <a:xfrm>
          <a:off x="0" y="0"/>
          <a:ext cx="0" cy="0"/>
          <a:chOff x="0" y="0"/>
          <a:chExt cx="0" cy="0"/>
        </a:xfrm>
      </p:grpSpPr>
      <p:pic>
        <p:nvPicPr>
          <p:cNvPr id="12" name="Picture 11" descr="A picture containing icon&#10;&#10;Description automatically generated">
            <a:extLst>
              <a:ext uri="{FF2B5EF4-FFF2-40B4-BE49-F238E27FC236}">
                <a16:creationId xmlns:a16="http://schemas.microsoft.com/office/drawing/2014/main" id="{BCDFCC6F-0B01-5349-A08C-58A8AC81A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7700" y="0"/>
            <a:ext cx="3496301" cy="5143500"/>
          </a:xfrm>
          <a:prstGeom prst="rect">
            <a:avLst/>
          </a:prstGeom>
        </p:spPr>
      </p:pic>
      <p:sp>
        <p:nvSpPr>
          <p:cNvPr id="16" name="Subtitle 2"/>
          <p:cNvSpPr>
            <a:spLocks noGrp="1"/>
          </p:cNvSpPr>
          <p:nvPr>
            <p:ph type="subTitle" idx="1" hasCustomPrompt="1"/>
          </p:nvPr>
        </p:nvSpPr>
        <p:spPr>
          <a:xfrm>
            <a:off x="425765" y="3630504"/>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7"/>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3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766" y="4709662"/>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spTree>
    <p:extLst>
      <p:ext uri="{BB962C8B-B14F-4D97-AF65-F5344CB8AC3E}">
        <p14:creationId xmlns:p14="http://schemas.microsoft.com/office/powerpoint/2010/main" val="4088392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630504"/>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7"/>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3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6" y="4709662"/>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A93D3C47-908B-085F-D90D-EF48A82FB55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1171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630504"/>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7"/>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3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6" y="4709662"/>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pic>
        <p:nvPicPr>
          <p:cNvPr id="10" name="Picture 9">
            <a:extLst>
              <a:ext uri="{FF2B5EF4-FFF2-40B4-BE49-F238E27FC236}">
                <a16:creationId xmlns:a16="http://schemas.microsoft.com/office/drawing/2014/main" id="{5432085E-5FBB-55C3-9E78-012DFF4528E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1408542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0557283D-AACB-AF43-A0BC-C3CA9ED8E1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7700" y="0"/>
            <a:ext cx="3496301" cy="5143500"/>
          </a:xfrm>
          <a:prstGeom prst="rect">
            <a:avLst/>
          </a:prstGeom>
        </p:spPr>
      </p:pic>
      <p:pic>
        <p:nvPicPr>
          <p:cNvPr id="10" name="Picture 9">
            <a:extLst>
              <a:ext uri="{FF2B5EF4-FFF2-40B4-BE49-F238E27FC236}">
                <a16:creationId xmlns:a16="http://schemas.microsoft.com/office/drawing/2014/main" id="{04A008B3-1E46-154E-A86D-E8D7C549956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4165" y="221305"/>
            <a:ext cx="1493771" cy="769644"/>
          </a:xfrm>
          <a:prstGeom prst="rect">
            <a:avLst/>
          </a:prstGeom>
        </p:spPr>
      </p:pic>
      <p:pic>
        <p:nvPicPr>
          <p:cNvPr id="11" name="Picture 10">
            <a:extLst>
              <a:ext uri="{FF2B5EF4-FFF2-40B4-BE49-F238E27FC236}">
                <a16:creationId xmlns:a16="http://schemas.microsoft.com/office/drawing/2014/main" id="{3B29BB92-1AD8-D542-9558-82DF1F3EF17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5766" y="4636894"/>
            <a:ext cx="1645920" cy="319424"/>
          </a:xfrm>
          <a:prstGeom prst="rect">
            <a:avLst/>
          </a:prstGeom>
        </p:spPr>
      </p:pic>
      <p:sp>
        <p:nvSpPr>
          <p:cNvPr id="13" name="Subtitle 2">
            <a:extLst>
              <a:ext uri="{FF2B5EF4-FFF2-40B4-BE49-F238E27FC236}">
                <a16:creationId xmlns:a16="http://schemas.microsoft.com/office/drawing/2014/main" id="{E68EA2CE-1126-5F4C-B657-386CD1BAA144}"/>
              </a:ext>
            </a:extLst>
          </p:cNvPr>
          <p:cNvSpPr>
            <a:spLocks noGrp="1"/>
          </p:cNvSpPr>
          <p:nvPr>
            <p:ph type="subTitle" idx="1" hasCustomPrompt="1"/>
          </p:nvPr>
        </p:nvSpPr>
        <p:spPr>
          <a:xfrm>
            <a:off x="425766" y="3588711"/>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4" name="Text Placeholder 38">
            <a:extLst>
              <a:ext uri="{FF2B5EF4-FFF2-40B4-BE49-F238E27FC236}">
                <a16:creationId xmlns:a16="http://schemas.microsoft.com/office/drawing/2014/main" id="{F6B235B6-7D4C-CA42-8B4B-747D7D9A6500}"/>
              </a:ext>
            </a:extLst>
          </p:cNvPr>
          <p:cNvSpPr>
            <a:spLocks noGrp="1"/>
          </p:cNvSpPr>
          <p:nvPr>
            <p:ph type="body" sz="quarter" idx="11" hasCustomPrompt="1"/>
          </p:nvPr>
        </p:nvSpPr>
        <p:spPr>
          <a:xfrm>
            <a:off x="425766" y="3834724"/>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5" name="Text Placeholder 40">
            <a:extLst>
              <a:ext uri="{FF2B5EF4-FFF2-40B4-BE49-F238E27FC236}">
                <a16:creationId xmlns:a16="http://schemas.microsoft.com/office/drawing/2014/main" id="{57CCD2C4-D1C1-1141-845F-C55151E37AF3}"/>
              </a:ext>
            </a:extLst>
          </p:cNvPr>
          <p:cNvSpPr>
            <a:spLocks noGrp="1"/>
          </p:cNvSpPr>
          <p:nvPr>
            <p:ph type="body" sz="quarter" idx="12" hasCustomPrompt="1"/>
          </p:nvPr>
        </p:nvSpPr>
        <p:spPr>
          <a:xfrm>
            <a:off x="425766" y="4080737"/>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21" name="Text Placeholder 2">
            <a:extLst>
              <a:ext uri="{FF2B5EF4-FFF2-40B4-BE49-F238E27FC236}">
                <a16:creationId xmlns:a16="http://schemas.microsoft.com/office/drawing/2014/main" id="{6D6901E4-6A24-204A-AADA-900A7AC2007F}"/>
              </a:ext>
            </a:extLst>
          </p:cNvPr>
          <p:cNvSpPr>
            <a:spLocks noGrp="1"/>
          </p:cNvSpPr>
          <p:nvPr>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2" name="Title 1">
            <a:extLst>
              <a:ext uri="{FF2B5EF4-FFF2-40B4-BE49-F238E27FC236}">
                <a16:creationId xmlns:a16="http://schemas.microsoft.com/office/drawing/2014/main" id="{53FA2E1B-3275-BA42-9171-7819CB20D31A}"/>
              </a:ext>
            </a:extLst>
          </p:cNvPr>
          <p:cNvSpPr>
            <a:spLocks noGrp="1"/>
          </p:cNvSpPr>
          <p:nvPr>
            <p:ph type="ctrTitle" hasCustomPrompt="1"/>
          </p:nvPr>
        </p:nvSpPr>
        <p:spPr>
          <a:xfrm>
            <a:off x="425766" y="135088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spTree>
    <p:extLst>
      <p:ext uri="{BB962C8B-B14F-4D97-AF65-F5344CB8AC3E}">
        <p14:creationId xmlns:p14="http://schemas.microsoft.com/office/powerpoint/2010/main" val="30146299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 Whit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A008B3-1E46-154E-A86D-E8D7C549956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64165" y="221305"/>
            <a:ext cx="1493771" cy="769644"/>
          </a:xfrm>
          <a:prstGeom prst="rect">
            <a:avLst/>
          </a:prstGeom>
        </p:spPr>
      </p:pic>
      <p:pic>
        <p:nvPicPr>
          <p:cNvPr id="11" name="Picture 10">
            <a:extLst>
              <a:ext uri="{FF2B5EF4-FFF2-40B4-BE49-F238E27FC236}">
                <a16:creationId xmlns:a16="http://schemas.microsoft.com/office/drawing/2014/main" id="{3B29BB92-1AD8-D542-9558-82DF1F3EF17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766" y="4636894"/>
            <a:ext cx="1645920" cy="319424"/>
          </a:xfrm>
          <a:prstGeom prst="rect">
            <a:avLst/>
          </a:prstGeom>
        </p:spPr>
      </p:pic>
      <p:sp>
        <p:nvSpPr>
          <p:cNvPr id="13" name="Subtitle 2">
            <a:extLst>
              <a:ext uri="{FF2B5EF4-FFF2-40B4-BE49-F238E27FC236}">
                <a16:creationId xmlns:a16="http://schemas.microsoft.com/office/drawing/2014/main" id="{E68EA2CE-1126-5F4C-B657-386CD1BAA144}"/>
              </a:ext>
            </a:extLst>
          </p:cNvPr>
          <p:cNvSpPr>
            <a:spLocks noGrp="1"/>
          </p:cNvSpPr>
          <p:nvPr>
            <p:ph type="subTitle" idx="1" hasCustomPrompt="1"/>
          </p:nvPr>
        </p:nvSpPr>
        <p:spPr>
          <a:xfrm>
            <a:off x="425766" y="3588711"/>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4" name="Text Placeholder 38">
            <a:extLst>
              <a:ext uri="{FF2B5EF4-FFF2-40B4-BE49-F238E27FC236}">
                <a16:creationId xmlns:a16="http://schemas.microsoft.com/office/drawing/2014/main" id="{F6B235B6-7D4C-CA42-8B4B-747D7D9A6500}"/>
              </a:ext>
            </a:extLst>
          </p:cNvPr>
          <p:cNvSpPr>
            <a:spLocks noGrp="1"/>
          </p:cNvSpPr>
          <p:nvPr>
            <p:ph type="body" sz="quarter" idx="11" hasCustomPrompt="1"/>
          </p:nvPr>
        </p:nvSpPr>
        <p:spPr>
          <a:xfrm>
            <a:off x="425766" y="3834724"/>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5" name="Text Placeholder 40">
            <a:extLst>
              <a:ext uri="{FF2B5EF4-FFF2-40B4-BE49-F238E27FC236}">
                <a16:creationId xmlns:a16="http://schemas.microsoft.com/office/drawing/2014/main" id="{57CCD2C4-D1C1-1141-845F-C55151E37AF3}"/>
              </a:ext>
            </a:extLst>
          </p:cNvPr>
          <p:cNvSpPr>
            <a:spLocks noGrp="1"/>
          </p:cNvSpPr>
          <p:nvPr>
            <p:ph type="body" sz="quarter" idx="12" hasCustomPrompt="1"/>
          </p:nvPr>
        </p:nvSpPr>
        <p:spPr>
          <a:xfrm>
            <a:off x="425766" y="4080737"/>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21" name="Text Placeholder 2">
            <a:extLst>
              <a:ext uri="{FF2B5EF4-FFF2-40B4-BE49-F238E27FC236}">
                <a16:creationId xmlns:a16="http://schemas.microsoft.com/office/drawing/2014/main" id="{6D6901E4-6A24-204A-AADA-900A7AC2007F}"/>
              </a:ext>
            </a:extLst>
          </p:cNvPr>
          <p:cNvSpPr>
            <a:spLocks noGrp="1"/>
          </p:cNvSpPr>
          <p:nvPr>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2" name="Title 1">
            <a:extLst>
              <a:ext uri="{FF2B5EF4-FFF2-40B4-BE49-F238E27FC236}">
                <a16:creationId xmlns:a16="http://schemas.microsoft.com/office/drawing/2014/main" id="{53FA2E1B-3275-BA42-9171-7819CB20D31A}"/>
              </a:ext>
            </a:extLst>
          </p:cNvPr>
          <p:cNvSpPr>
            <a:spLocks noGrp="1"/>
          </p:cNvSpPr>
          <p:nvPr>
            <p:ph type="ctrTitle" hasCustomPrompt="1"/>
          </p:nvPr>
        </p:nvSpPr>
        <p:spPr>
          <a:xfrm>
            <a:off x="425766" y="135088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3" name="Picture 2" descr="Chart, sunburst chart&#10;&#10;Description automatically generated">
            <a:extLst>
              <a:ext uri="{FF2B5EF4-FFF2-40B4-BE49-F238E27FC236}">
                <a16:creationId xmlns:a16="http://schemas.microsoft.com/office/drawing/2014/main" id="{E0C40643-C6F8-C5B0-975C-FFEFF5C8513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0766" y="0"/>
            <a:ext cx="4353234" cy="5143500"/>
          </a:xfrm>
          <a:prstGeom prst="rect">
            <a:avLst/>
          </a:prstGeom>
        </p:spPr>
      </p:pic>
    </p:spTree>
    <p:extLst>
      <p:ext uri="{BB962C8B-B14F-4D97-AF65-F5344CB8AC3E}">
        <p14:creationId xmlns:p14="http://schemas.microsoft.com/office/powerpoint/2010/main" val="28280837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 White Imag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userDrawn="1">
            <p:ph type="subTitle" idx="1" hasCustomPrompt="1"/>
          </p:nvPr>
        </p:nvSpPr>
        <p:spPr>
          <a:xfrm>
            <a:off x="425766" y="3588711"/>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userDrawn="1">
            <p:ph type="body" sz="quarter" idx="11" hasCustomPrompt="1"/>
          </p:nvPr>
        </p:nvSpPr>
        <p:spPr>
          <a:xfrm>
            <a:off x="425766" y="3834724"/>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userDrawn="1">
            <p:ph type="body" sz="quarter" idx="12" hasCustomPrompt="1"/>
          </p:nvPr>
        </p:nvSpPr>
        <p:spPr>
          <a:xfrm>
            <a:off x="425766" y="4080737"/>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userDrawn="1">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p:ph type="ctrTitle" hasCustomPrompt="1"/>
          </p:nvPr>
        </p:nvSpPr>
        <p:spPr>
          <a:xfrm>
            <a:off x="425766" y="135088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10" name="Picture 9">
            <a:extLst>
              <a:ext uri="{FF2B5EF4-FFF2-40B4-BE49-F238E27FC236}">
                <a16:creationId xmlns:a16="http://schemas.microsoft.com/office/drawing/2014/main" id="{D57DDBBB-C48F-744F-B299-18CD2CF3F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766" y="4636894"/>
            <a:ext cx="1645920" cy="319424"/>
          </a:xfrm>
          <a:prstGeom prst="rect">
            <a:avLst/>
          </a:prstGeom>
        </p:spPr>
      </p:pic>
      <p:pic>
        <p:nvPicPr>
          <p:cNvPr id="11" name="Picture 10">
            <a:extLst>
              <a:ext uri="{FF2B5EF4-FFF2-40B4-BE49-F238E27FC236}">
                <a16:creationId xmlns:a16="http://schemas.microsoft.com/office/drawing/2014/main" id="{3BBDF048-2E6A-034A-B6C9-B7EE8F4C884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4165" y="221305"/>
            <a:ext cx="1493771" cy="769644"/>
          </a:xfrm>
          <a:prstGeom prst="rect">
            <a:avLst/>
          </a:prstGeom>
        </p:spPr>
      </p:pic>
      <p:pic>
        <p:nvPicPr>
          <p:cNvPr id="4" name="Picture 3" descr="A picture containing person&#10;&#10;Description automatically generated">
            <a:extLst>
              <a:ext uri="{FF2B5EF4-FFF2-40B4-BE49-F238E27FC236}">
                <a16:creationId xmlns:a16="http://schemas.microsoft.com/office/drawing/2014/main" id="{217A19FB-F575-F72E-84DD-A4B675FD42C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44944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 White Ima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3BE2A-1355-3949-9F62-E760C2526C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Subtitle 2"/>
          <p:cNvSpPr>
            <a:spLocks noGrp="1"/>
          </p:cNvSpPr>
          <p:nvPr userDrawn="1">
            <p:ph type="subTitle" idx="1" hasCustomPrompt="1"/>
          </p:nvPr>
        </p:nvSpPr>
        <p:spPr>
          <a:xfrm>
            <a:off x="425766" y="3588711"/>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userDrawn="1">
            <p:ph type="body" sz="quarter" idx="11" hasCustomPrompt="1"/>
          </p:nvPr>
        </p:nvSpPr>
        <p:spPr>
          <a:xfrm>
            <a:off x="425766" y="3834724"/>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userDrawn="1">
            <p:ph type="body" sz="quarter" idx="12" hasCustomPrompt="1"/>
          </p:nvPr>
        </p:nvSpPr>
        <p:spPr>
          <a:xfrm>
            <a:off x="425766" y="4080737"/>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userDrawn="1">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userDrawn="1">
            <p:ph type="ctrTitle" hasCustomPrompt="1"/>
          </p:nvPr>
        </p:nvSpPr>
        <p:spPr>
          <a:xfrm>
            <a:off x="425766" y="135088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10" name="Picture 9">
            <a:extLst>
              <a:ext uri="{FF2B5EF4-FFF2-40B4-BE49-F238E27FC236}">
                <a16:creationId xmlns:a16="http://schemas.microsoft.com/office/drawing/2014/main" id="{D57DDBBB-C48F-744F-B299-18CD2CF3F2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766" y="4636894"/>
            <a:ext cx="1645920" cy="319424"/>
          </a:xfrm>
          <a:prstGeom prst="rect">
            <a:avLst/>
          </a:prstGeom>
        </p:spPr>
      </p:pic>
      <p:pic>
        <p:nvPicPr>
          <p:cNvPr id="11" name="Picture 10">
            <a:extLst>
              <a:ext uri="{FF2B5EF4-FFF2-40B4-BE49-F238E27FC236}">
                <a16:creationId xmlns:a16="http://schemas.microsoft.com/office/drawing/2014/main" id="{3BBDF048-2E6A-034A-B6C9-B7EE8F4C884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64165" y="221305"/>
            <a:ext cx="1493771" cy="769644"/>
          </a:xfrm>
          <a:prstGeom prst="rect">
            <a:avLst/>
          </a:prstGeom>
        </p:spPr>
      </p:pic>
    </p:spTree>
    <p:extLst>
      <p:ext uri="{BB962C8B-B14F-4D97-AF65-F5344CB8AC3E}">
        <p14:creationId xmlns:p14="http://schemas.microsoft.com/office/powerpoint/2010/main" val="3537960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435977C5-2F7B-7F44-B5E0-D19B891AC02F}"/>
              </a:ext>
            </a:extLst>
          </p:cNvPr>
          <p:cNvSpPr>
            <a:spLocks noGrp="1"/>
          </p:cNvSpPr>
          <p:nvPr>
            <p:ph type="body" sz="quarter" idx="10" hasCustomPrompt="1"/>
          </p:nvPr>
        </p:nvSpPr>
        <p:spPr>
          <a:xfrm>
            <a:off x="4444585" y="531813"/>
            <a:ext cx="4204117" cy="3983038"/>
          </a:xfrm>
          <a:prstGeom prst="rect">
            <a:avLst/>
          </a:prstGeom>
        </p:spPr>
        <p:txBody>
          <a:bodyPr anchor="ctr">
            <a:noAutofit/>
          </a:bodyPr>
          <a:lstStyle>
            <a:lvl1pPr marL="274313" indent="-274313">
              <a:spcBef>
                <a:spcPts val="2400"/>
              </a:spcBef>
              <a:buClr>
                <a:schemeClr val="accent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a:t>Insert topic one here</a:t>
            </a:r>
          </a:p>
        </p:txBody>
      </p:sp>
      <p:sp>
        <p:nvSpPr>
          <p:cNvPr id="2" name="Rectangle 1">
            <a:extLst>
              <a:ext uri="{FF2B5EF4-FFF2-40B4-BE49-F238E27FC236}">
                <a16:creationId xmlns:a16="http://schemas.microsoft.com/office/drawing/2014/main" id="{1DDC43BC-1355-F544-8B4D-78BB1409F9B1}"/>
              </a:ext>
            </a:extLst>
          </p:cNvPr>
          <p:cNvSpPr/>
          <p:nvPr userDrawn="1"/>
        </p:nvSpPr>
        <p:spPr>
          <a:xfrm>
            <a:off x="461999" y="1328616"/>
            <a:ext cx="3180553" cy="1105079"/>
          </a:xfrm>
          <a:prstGeom prst="rect">
            <a:avLst/>
          </a:prstGeom>
        </p:spPr>
        <p:txBody>
          <a:bodyPr wrap="square" anchor="ctr">
            <a:normAutofit/>
          </a:bodyPr>
          <a:lstStyle/>
          <a:p>
            <a:pPr algn="l" defTabSz="684196" rtl="0" eaLnBrk="1" fontAlgn="base" hangingPunct="1">
              <a:lnSpc>
                <a:spcPct val="85000"/>
              </a:lnSpc>
              <a:spcBef>
                <a:spcPct val="0"/>
              </a:spcBef>
              <a:spcAft>
                <a:spcPct val="0"/>
              </a:spcAft>
            </a:pPr>
            <a:r>
              <a:rPr lang="en-US" sz="2800" b="0" i="0" u="none" kern="1200" baseline="0">
                <a:solidFill>
                  <a:schemeClr val="bg1"/>
                </a:solidFill>
                <a:latin typeface="+mj-lt"/>
                <a:cs typeface="CiscoSansTT Thin" charset="0"/>
              </a:rPr>
              <a:t>Agenda</a:t>
            </a:r>
          </a:p>
        </p:txBody>
      </p:sp>
      <p:pic>
        <p:nvPicPr>
          <p:cNvPr id="5" name="Picture 4" descr="A picture containing text, stationary&#10;&#10;Description automatically generated">
            <a:extLst>
              <a:ext uri="{FF2B5EF4-FFF2-40B4-BE49-F238E27FC236}">
                <a16:creationId xmlns:a16="http://schemas.microsoft.com/office/drawing/2014/main" id="{35173693-7187-2BE6-F94C-0C03BB700B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943102"/>
            <a:ext cx="3262292" cy="3200399"/>
          </a:xfrm>
          <a:prstGeom prst="rect">
            <a:avLst/>
          </a:prstGeom>
        </p:spPr>
      </p:pic>
    </p:spTree>
    <p:extLst>
      <p:ext uri="{BB962C8B-B14F-4D97-AF65-F5344CB8AC3E}">
        <p14:creationId xmlns:p14="http://schemas.microsoft.com/office/powerpoint/2010/main" val="2388929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gue – G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7048627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gue – Whit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a:t>Section Title Goes Here</a:t>
            </a:r>
            <a:endParaRPr lang="en-US"/>
          </a:p>
        </p:txBody>
      </p:sp>
      <p:pic>
        <p:nvPicPr>
          <p:cNvPr id="4" name="Picture 3" descr="A picture containing arrow&#10;&#10;Description automatically generated">
            <a:extLst>
              <a:ext uri="{FF2B5EF4-FFF2-40B4-BE49-F238E27FC236}">
                <a16:creationId xmlns:a16="http://schemas.microsoft.com/office/drawing/2014/main" id="{789EEBF1-E902-C371-09F4-200A992CF5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43318" y="-812804"/>
            <a:ext cx="5143501" cy="6769106"/>
          </a:xfrm>
          <a:prstGeom prst="rect">
            <a:avLst/>
          </a:prstGeom>
        </p:spPr>
      </p:pic>
    </p:spTree>
    <p:extLst>
      <p:ext uri="{BB962C8B-B14F-4D97-AF65-F5344CB8AC3E}">
        <p14:creationId xmlns:p14="http://schemas.microsoft.com/office/powerpoint/2010/main" val="381309719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White Imag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userDrawn="1">
            <p:ph type="subTitle" idx="1" hasCustomPrompt="1"/>
          </p:nvPr>
        </p:nvSpPr>
        <p:spPr>
          <a:xfrm>
            <a:off x="425766" y="3588710"/>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userDrawn="1">
            <p:ph type="body" sz="quarter" idx="11" hasCustomPrompt="1"/>
          </p:nvPr>
        </p:nvSpPr>
        <p:spPr>
          <a:xfrm>
            <a:off x="425766" y="383472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userDrawn="1">
            <p:ph type="body" sz="quarter" idx="12" hasCustomPrompt="1"/>
          </p:nvPr>
        </p:nvSpPr>
        <p:spPr>
          <a:xfrm>
            <a:off x="425766" y="4080736"/>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userDrawn="1">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6" y="1350882"/>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10" name="Picture 9">
            <a:extLst>
              <a:ext uri="{FF2B5EF4-FFF2-40B4-BE49-F238E27FC236}">
                <a16:creationId xmlns:a16="http://schemas.microsoft.com/office/drawing/2014/main" id="{D57DDBBB-C48F-744F-B299-18CD2CF3F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766" y="4636893"/>
            <a:ext cx="1645920" cy="319424"/>
          </a:xfrm>
          <a:prstGeom prst="rect">
            <a:avLst/>
          </a:prstGeom>
        </p:spPr>
      </p:pic>
      <p:pic>
        <p:nvPicPr>
          <p:cNvPr id="11" name="Picture 10">
            <a:extLst>
              <a:ext uri="{FF2B5EF4-FFF2-40B4-BE49-F238E27FC236}">
                <a16:creationId xmlns:a16="http://schemas.microsoft.com/office/drawing/2014/main" id="{3BBDF048-2E6A-034A-B6C9-B7EE8F4C884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64164" y="221305"/>
            <a:ext cx="1493771" cy="769644"/>
          </a:xfrm>
          <a:prstGeom prst="rect">
            <a:avLst/>
          </a:prstGeom>
        </p:spPr>
      </p:pic>
      <p:pic>
        <p:nvPicPr>
          <p:cNvPr id="4" name="Picture 3" descr="A picture containing person&#10;&#10;Description automatically generated">
            <a:extLst>
              <a:ext uri="{FF2B5EF4-FFF2-40B4-BE49-F238E27FC236}">
                <a16:creationId xmlns:a16="http://schemas.microsoft.com/office/drawing/2014/main" id="{217A19FB-F575-F72E-84DD-A4B675FD42C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76182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Segue – Whit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a:t>Section Title Goes Here</a:t>
            </a:r>
            <a:endParaRPr lang="en-US"/>
          </a:p>
        </p:txBody>
      </p:sp>
      <p:pic>
        <p:nvPicPr>
          <p:cNvPr id="5" name="Picture 4" descr="Arrow&#10;&#10;Description automatically generated">
            <a:extLst>
              <a:ext uri="{FF2B5EF4-FFF2-40B4-BE49-F238E27FC236}">
                <a16:creationId xmlns:a16="http://schemas.microsoft.com/office/drawing/2014/main" id="{A1E4FFDC-7DC8-6E41-B84B-419CB28F5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620" r="-2088"/>
          <a:stretch/>
        </p:blipFill>
        <p:spPr>
          <a:xfrm>
            <a:off x="3094396" y="0"/>
            <a:ext cx="6049605" cy="5143500"/>
          </a:xfrm>
          <a:prstGeom prst="rect">
            <a:avLst/>
          </a:prstGeom>
        </p:spPr>
      </p:pic>
    </p:spTree>
    <p:extLst>
      <p:ext uri="{BB962C8B-B14F-4D97-AF65-F5344CB8AC3E}">
        <p14:creationId xmlns:p14="http://schemas.microsoft.com/office/powerpoint/2010/main" val="346738411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Segue – Whit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pic>
        <p:nvPicPr>
          <p:cNvPr id="3" name="Picture 2" descr="A picture containing arrow&#10;&#10;Description automatically generated">
            <a:extLst>
              <a:ext uri="{FF2B5EF4-FFF2-40B4-BE49-F238E27FC236}">
                <a16:creationId xmlns:a16="http://schemas.microsoft.com/office/drawing/2014/main" id="{828336EA-82B2-61E6-5D5E-68D76B0F82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43318" y="-812804"/>
            <a:ext cx="5143501" cy="6769106"/>
          </a:xfrm>
          <a:prstGeom prst="rect">
            <a:avLst/>
          </a:prstGeom>
        </p:spPr>
      </p:pic>
    </p:spTree>
    <p:extLst>
      <p:ext uri="{BB962C8B-B14F-4D97-AF65-F5344CB8AC3E}">
        <p14:creationId xmlns:p14="http://schemas.microsoft.com/office/powerpoint/2010/main" val="42408572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Segue – Whit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pic>
        <p:nvPicPr>
          <p:cNvPr id="4" name="Picture 3" descr="Arrow&#10;&#10;Description automatically generated">
            <a:extLst>
              <a:ext uri="{FF2B5EF4-FFF2-40B4-BE49-F238E27FC236}">
                <a16:creationId xmlns:a16="http://schemas.microsoft.com/office/drawing/2014/main" id="{0A557AC9-0AEB-B340-B058-A761A3F370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620" r="-2088"/>
          <a:stretch/>
        </p:blipFill>
        <p:spPr>
          <a:xfrm>
            <a:off x="3094396" y="0"/>
            <a:ext cx="6049605" cy="5143500"/>
          </a:xfrm>
          <a:prstGeom prst="rect">
            <a:avLst/>
          </a:prstGeom>
        </p:spPr>
      </p:pic>
    </p:spTree>
    <p:extLst>
      <p:ext uri="{BB962C8B-B14F-4D97-AF65-F5344CB8AC3E}">
        <p14:creationId xmlns:p14="http://schemas.microsoft.com/office/powerpoint/2010/main" val="15907532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Midnight">
    <p:bg>
      <p:bgPr>
        <a:solidFill>
          <a:schemeClr val="tx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accent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a:t>Bullet one goes here</a:t>
            </a:r>
          </a:p>
          <a:p>
            <a:pPr lvl="0"/>
            <a:endParaRPr lang="en-US"/>
          </a:p>
        </p:txBody>
      </p:sp>
    </p:spTree>
    <p:extLst>
      <p:ext uri="{BB962C8B-B14F-4D97-AF65-F5344CB8AC3E}">
        <p14:creationId xmlns:p14="http://schemas.microsoft.com/office/powerpoint/2010/main" val="39640856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Green">
    <p:bg>
      <p:bgPr>
        <a:solidFill>
          <a:schemeClr val="accent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tx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a:t>Bullet one goes here</a:t>
            </a:r>
          </a:p>
          <a:p>
            <a:pPr lvl="0"/>
            <a:endParaRPr lang="en-US"/>
          </a:p>
        </p:txBody>
      </p:sp>
    </p:spTree>
    <p:extLst>
      <p:ext uri="{BB962C8B-B14F-4D97-AF65-F5344CB8AC3E}">
        <p14:creationId xmlns:p14="http://schemas.microsoft.com/office/powerpoint/2010/main" val="3538081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Column Big Text, Small Text –  White">
    <p:bg>
      <p:bgPr>
        <a:solidFill>
          <a:schemeClr val="bg1"/>
        </a:solidFill>
        <a:effectLst/>
      </p:bgPr>
    </p:bg>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86BE431-24C5-E54F-A4C8-A1F6009F30BD}"/>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accent1"/>
                </a:solidFill>
              </a:defRPr>
            </a:lvl1pPr>
          </a:lstStyle>
          <a:p>
            <a:r>
              <a:rPr lang="en-US"/>
              <a:t>##</a:t>
            </a:r>
            <a:endParaRPr/>
          </a:p>
        </p:txBody>
      </p:sp>
      <p:sp>
        <p:nvSpPr>
          <p:cNvPr id="18" name="Text Placeholder 12">
            <a:extLst>
              <a:ext uri="{FF2B5EF4-FFF2-40B4-BE49-F238E27FC236}">
                <a16:creationId xmlns:a16="http://schemas.microsoft.com/office/drawing/2014/main" id="{9FE0A934-72D8-3949-B463-B67D8D143AE8}"/>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accent1"/>
                </a:solidFill>
              </a:defRPr>
            </a:lvl1pPr>
          </a:lstStyle>
          <a:p>
            <a:pPr lvl="0"/>
            <a:r>
              <a:rPr lang="en-US"/>
              <a:t>##</a:t>
            </a:r>
          </a:p>
        </p:txBody>
      </p:sp>
      <p:sp>
        <p:nvSpPr>
          <p:cNvPr id="19" name="Text Placeholder 2">
            <a:extLst>
              <a:ext uri="{FF2B5EF4-FFF2-40B4-BE49-F238E27FC236}">
                <a16:creationId xmlns:a16="http://schemas.microsoft.com/office/drawing/2014/main" id="{5E9655FC-3F61-9F49-8308-EF0FB5AE227B}"/>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accent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20" name="Text Placeholder 14">
            <a:extLst>
              <a:ext uri="{FF2B5EF4-FFF2-40B4-BE49-F238E27FC236}">
                <a16:creationId xmlns:a16="http://schemas.microsoft.com/office/drawing/2014/main" id="{D1FE9F11-9B68-8542-8CD5-4A31007623A3}"/>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rgbClr val="16355F"/>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21" name="Text Placeholder 14">
            <a:extLst>
              <a:ext uri="{FF2B5EF4-FFF2-40B4-BE49-F238E27FC236}">
                <a16:creationId xmlns:a16="http://schemas.microsoft.com/office/drawing/2014/main" id="{DA1D0FD9-814A-854E-B303-72F77DDDF739}"/>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rgbClr val="16355F"/>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22" name="Text Placeholder 14">
            <a:extLst>
              <a:ext uri="{FF2B5EF4-FFF2-40B4-BE49-F238E27FC236}">
                <a16:creationId xmlns:a16="http://schemas.microsoft.com/office/drawing/2014/main" id="{87E4A93B-F98D-9148-A567-7F60A945CB4C}"/>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rgbClr val="16355F"/>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Tree>
    <p:extLst>
      <p:ext uri="{BB962C8B-B14F-4D97-AF65-F5344CB8AC3E}">
        <p14:creationId xmlns:p14="http://schemas.microsoft.com/office/powerpoint/2010/main" val="2902087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Column Big Text, Small Text –  Green">
    <p:bg>
      <p:bgPr>
        <a:solidFill>
          <a:schemeClr val="accent1"/>
        </a:solidFill>
        <a:effectLst/>
      </p:bgPr>
    </p:bg>
    <p:spTree>
      <p:nvGrpSpPr>
        <p:cNvPr id="1" name=""/>
        <p:cNvGrpSpPr/>
        <p:nvPr/>
      </p:nvGrpSpPr>
      <p:grpSpPr>
        <a:xfrm>
          <a:off x="0" y="0"/>
          <a:ext cx="0" cy="0"/>
          <a:chOff x="0" y="0"/>
          <a:chExt cx="0" cy="0"/>
        </a:xfrm>
      </p:grpSpPr>
      <p:sp>
        <p:nvSpPr>
          <p:cNvPr id="5" name="Title Text">
            <a:extLst>
              <a:ext uri="{FF2B5EF4-FFF2-40B4-BE49-F238E27FC236}">
                <a16:creationId xmlns:a16="http://schemas.microsoft.com/office/drawing/2014/main" id="{58C69AF3-9B77-CB41-80AD-5756A4F491C5}"/>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bg1"/>
                </a:solidFill>
              </a:defRPr>
            </a:lvl1pPr>
          </a:lstStyle>
          <a:p>
            <a:r>
              <a:rPr lang="en-US"/>
              <a:t>##</a:t>
            </a:r>
            <a:endParaRPr/>
          </a:p>
        </p:txBody>
      </p:sp>
      <p:sp>
        <p:nvSpPr>
          <p:cNvPr id="7" name="Text Placeholder 12">
            <a:extLst>
              <a:ext uri="{FF2B5EF4-FFF2-40B4-BE49-F238E27FC236}">
                <a16:creationId xmlns:a16="http://schemas.microsoft.com/office/drawing/2014/main" id="{678850EE-3C15-5541-97EC-04A275D0478D}"/>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bg1"/>
                </a:solidFill>
              </a:defRPr>
            </a:lvl1pPr>
          </a:lstStyle>
          <a:p>
            <a:pPr lvl="0"/>
            <a:r>
              <a:rPr lang="en-US"/>
              <a:t>##</a:t>
            </a:r>
          </a:p>
        </p:txBody>
      </p:sp>
      <p:sp>
        <p:nvSpPr>
          <p:cNvPr id="3" name="Text Placeholder 2">
            <a:extLst>
              <a:ext uri="{FF2B5EF4-FFF2-40B4-BE49-F238E27FC236}">
                <a16:creationId xmlns:a16="http://schemas.microsoft.com/office/drawing/2014/main" id="{F3D4912F-5A13-2447-9CBF-DDC7997C5339}"/>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bg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8" name="Text Placeholder 14">
            <a:extLst>
              <a:ext uri="{FF2B5EF4-FFF2-40B4-BE49-F238E27FC236}">
                <a16:creationId xmlns:a16="http://schemas.microsoft.com/office/drawing/2014/main" id="{BF524472-0C76-3244-B104-518268EC6AAC}"/>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9" name="Text Placeholder 14">
            <a:extLst>
              <a:ext uri="{FF2B5EF4-FFF2-40B4-BE49-F238E27FC236}">
                <a16:creationId xmlns:a16="http://schemas.microsoft.com/office/drawing/2014/main" id="{96946D87-E546-C540-BA0D-AC6D38EB25CF}"/>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4" name="Text Placeholder 14">
            <a:extLst>
              <a:ext uri="{FF2B5EF4-FFF2-40B4-BE49-F238E27FC236}">
                <a16:creationId xmlns:a16="http://schemas.microsoft.com/office/drawing/2014/main" id="{F580CAE0-CE55-554D-9765-2D4829851B1B}"/>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0" name="Rectangle 7">
            <a:extLst>
              <a:ext uri="{FF2B5EF4-FFF2-40B4-BE49-F238E27FC236}">
                <a16:creationId xmlns:a16="http://schemas.microsoft.com/office/drawing/2014/main" id="{EBF7D149-1621-9141-B9C3-C6BA64906AAD}"/>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1">
                  <a:alpha val="50000"/>
                </a:schemeClr>
              </a:solidFill>
              <a:latin typeface="+mn-lt"/>
              <a:ea typeface="+mn-ea"/>
              <a:cs typeface="CiscoSans Thin"/>
            </a:endParaRPr>
          </a:p>
        </p:txBody>
      </p:sp>
      <p:sp>
        <p:nvSpPr>
          <p:cNvPr id="21" name="Rectangle 4">
            <a:extLst>
              <a:ext uri="{FF2B5EF4-FFF2-40B4-BE49-F238E27FC236}">
                <a16:creationId xmlns:a16="http://schemas.microsoft.com/office/drawing/2014/main" id="{D062C616-14A8-3347-B71B-037844E9B1CB}"/>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23" name="Picture 22">
            <a:extLst>
              <a:ext uri="{FF2B5EF4-FFF2-40B4-BE49-F238E27FC236}">
                <a16:creationId xmlns:a16="http://schemas.microsoft.com/office/drawing/2014/main" id="{8C174FB3-9259-CD4F-944D-50859FB3DB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4881"/>
            <a:ext cx="921665" cy="155093"/>
          </a:xfrm>
          <a:prstGeom prst="rect">
            <a:avLst/>
          </a:prstGeom>
        </p:spPr>
      </p:pic>
    </p:spTree>
    <p:extLst>
      <p:ext uri="{BB962C8B-B14F-4D97-AF65-F5344CB8AC3E}">
        <p14:creationId xmlns:p14="http://schemas.microsoft.com/office/powerpoint/2010/main" val="15931736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Slide – Midnight">
    <p:bg>
      <p:bgPr>
        <a:solidFill>
          <a:schemeClr val="tx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
        <p:nvSpPr>
          <p:cNvPr id="4" name="Title 1"/>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bg1"/>
                </a:solidFill>
                <a:latin typeface="+mj-lt"/>
                <a:cs typeface="CiscoSans Thin"/>
              </a:defRPr>
            </a:lvl1pPr>
          </a:lstStyle>
          <a:p>
            <a:r>
              <a:rPr lang="en-US"/>
              <a:t>Quote text goes here</a:t>
            </a:r>
          </a:p>
        </p:txBody>
      </p:sp>
      <p:sp>
        <p:nvSpPr>
          <p:cNvPr id="28" name="Rectangle 7">
            <a:extLst>
              <a:ext uri="{FF2B5EF4-FFF2-40B4-BE49-F238E27FC236}">
                <a16:creationId xmlns:a16="http://schemas.microsoft.com/office/drawing/2014/main" id="{33A6578D-9260-D14A-BC63-C922BB2255BD}"/>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2">
                  <a:alpha val="50000"/>
                </a:schemeClr>
              </a:solidFill>
              <a:latin typeface="+mn-lt"/>
              <a:ea typeface="+mn-ea"/>
              <a:cs typeface="CiscoSans Thin"/>
            </a:endParaRPr>
          </a:p>
        </p:txBody>
      </p:sp>
      <p:sp>
        <p:nvSpPr>
          <p:cNvPr id="38" name="Rectangle 4">
            <a:extLst>
              <a:ext uri="{FF2B5EF4-FFF2-40B4-BE49-F238E27FC236}">
                <a16:creationId xmlns:a16="http://schemas.microsoft.com/office/drawing/2014/main" id="{F359E99A-33B7-DF43-9012-D3D8BD1D615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2">
                    <a:alpha val="50000"/>
                  </a:schemeClr>
                </a:solidFill>
                <a:latin typeface="+mn-lt"/>
                <a:ea typeface="+mn-ea"/>
                <a:cs typeface="CiscoSans Thin"/>
              </a:rPr>
              <a:t>© 2022 Cisco and/or its affiliates. All rights reserved. Cisco Confidential   </a:t>
            </a:r>
          </a:p>
        </p:txBody>
      </p:sp>
      <p:pic>
        <p:nvPicPr>
          <p:cNvPr id="26" name="Picture 25">
            <a:extLst>
              <a:ext uri="{FF2B5EF4-FFF2-40B4-BE49-F238E27FC236}">
                <a16:creationId xmlns:a16="http://schemas.microsoft.com/office/drawing/2014/main" id="{CC8D4C5C-86B8-CA45-8008-AF25AB9C4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4881"/>
            <a:ext cx="921665" cy="155093"/>
          </a:xfrm>
          <a:prstGeom prst="rect">
            <a:avLst/>
          </a:prstGeom>
        </p:spPr>
      </p:pic>
    </p:spTree>
    <p:extLst>
      <p:ext uri="{BB962C8B-B14F-4D97-AF65-F5344CB8AC3E}">
        <p14:creationId xmlns:p14="http://schemas.microsoft.com/office/powerpoint/2010/main" val="2555092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 White">
    <p:bg>
      <p:bgPr>
        <a:solidFill>
          <a:srgbClr val="F2F2F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EB216A41-11DA-E64E-873B-7A02B7184523}"/>
              </a:ext>
            </a:extLst>
          </p:cNvPr>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
        <p:nvSpPr>
          <p:cNvPr id="6" name="Title 1">
            <a:extLst>
              <a:ext uri="{FF2B5EF4-FFF2-40B4-BE49-F238E27FC236}">
                <a16:creationId xmlns:a16="http://schemas.microsoft.com/office/drawing/2014/main" id="{2C42E86F-4C11-4247-9FA1-07497EBD4101}"/>
              </a:ext>
            </a:extLst>
          </p:cNvPr>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tx1"/>
                </a:solidFill>
                <a:latin typeface="+mj-lt"/>
                <a:cs typeface="CiscoSans Thin"/>
              </a:defRPr>
            </a:lvl1pPr>
          </a:lstStyle>
          <a:p>
            <a:r>
              <a:rPr lang="en-US"/>
              <a:t>Quote text goes here</a:t>
            </a:r>
          </a:p>
        </p:txBody>
      </p:sp>
    </p:spTree>
    <p:extLst>
      <p:ext uri="{BB962C8B-B14F-4D97-AF65-F5344CB8AC3E}">
        <p14:creationId xmlns:p14="http://schemas.microsoft.com/office/powerpoint/2010/main" val="2403619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3" name="Text Placeholder 2">
            <a:extLst>
              <a:ext uri="{FF2B5EF4-FFF2-40B4-BE49-F238E27FC236}">
                <a16:creationId xmlns:a16="http://schemas.microsoft.com/office/drawing/2014/main" id="{ED762D00-C041-704D-AE62-5F2E147C86B8}"/>
              </a:ext>
            </a:extLst>
          </p:cNvPr>
          <p:cNvSpPr>
            <a:spLocks noGrp="1"/>
          </p:cNvSpPr>
          <p:nvPr>
            <p:ph type="body" sz="quarter" idx="11" hasCustomPrompt="1"/>
          </p:nvPr>
        </p:nvSpPr>
        <p:spPr>
          <a:xfrm>
            <a:off x="437766" y="1204181"/>
            <a:ext cx="8348472" cy="3324225"/>
          </a:xfrm>
          <a:prstGeom prst="rect">
            <a:avLst/>
          </a:prstGeom>
        </p:spPr>
        <p:txBody>
          <a:bodyPr/>
          <a:lstStyle>
            <a:lvl1pPr>
              <a:defRPr/>
            </a:lvl1pPr>
            <a:lvl2pPr>
              <a:defRPr/>
            </a:lvl2pPr>
            <a:lvl3pPr>
              <a:defRPr/>
            </a:lvl3pPr>
          </a:lstStyle>
          <a:p>
            <a:pPr lvl="0"/>
            <a:r>
              <a:rPr lang="en-US"/>
              <a:t>First level (use “Indent More” or “Indent Less” to format sub-bullets)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16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 White Ima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3BE2A-1355-3949-9F62-E760C2526C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Subtitle 2"/>
          <p:cNvSpPr>
            <a:spLocks noGrp="1"/>
          </p:cNvSpPr>
          <p:nvPr userDrawn="1">
            <p:ph type="subTitle" idx="1" hasCustomPrompt="1"/>
          </p:nvPr>
        </p:nvSpPr>
        <p:spPr>
          <a:xfrm>
            <a:off x="425766" y="3588710"/>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userDrawn="1">
            <p:ph type="body" sz="quarter" idx="11" hasCustomPrompt="1"/>
          </p:nvPr>
        </p:nvSpPr>
        <p:spPr>
          <a:xfrm>
            <a:off x="425766" y="383472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userDrawn="1">
            <p:ph type="body" sz="quarter" idx="12" hasCustomPrompt="1"/>
          </p:nvPr>
        </p:nvSpPr>
        <p:spPr>
          <a:xfrm>
            <a:off x="425766" y="4080736"/>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userDrawn="1">
            <p:ph type="body" sz="quarter" idx="13" hasCustomPrompt="1"/>
          </p:nvPr>
        </p:nvSpPr>
        <p:spPr>
          <a:xfrm>
            <a:off x="425766" y="2814077"/>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userDrawn="1">
            <p:ph type="ctrTitle" hasCustomPrompt="1"/>
          </p:nvPr>
        </p:nvSpPr>
        <p:spPr>
          <a:xfrm>
            <a:off x="425766" y="1350882"/>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10" name="Picture 9">
            <a:extLst>
              <a:ext uri="{FF2B5EF4-FFF2-40B4-BE49-F238E27FC236}">
                <a16:creationId xmlns:a16="http://schemas.microsoft.com/office/drawing/2014/main" id="{D57DDBBB-C48F-744F-B299-18CD2CF3F2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766" y="4636893"/>
            <a:ext cx="1645920" cy="319424"/>
          </a:xfrm>
          <a:prstGeom prst="rect">
            <a:avLst/>
          </a:prstGeom>
        </p:spPr>
      </p:pic>
      <p:pic>
        <p:nvPicPr>
          <p:cNvPr id="11" name="Picture 10">
            <a:extLst>
              <a:ext uri="{FF2B5EF4-FFF2-40B4-BE49-F238E27FC236}">
                <a16:creationId xmlns:a16="http://schemas.microsoft.com/office/drawing/2014/main" id="{3BBDF048-2E6A-034A-B6C9-B7EE8F4C884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64164" y="221305"/>
            <a:ext cx="1493771" cy="769644"/>
          </a:xfrm>
          <a:prstGeom prst="rect">
            <a:avLst/>
          </a:prstGeom>
        </p:spPr>
      </p:pic>
    </p:spTree>
    <p:extLst>
      <p:ext uri="{BB962C8B-B14F-4D97-AF65-F5344CB8AC3E}">
        <p14:creationId xmlns:p14="http://schemas.microsoft.com/office/powerpoint/2010/main" val="318604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 with Graphic">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7" name="Text Placeholder 2">
            <a:extLst>
              <a:ext uri="{FF2B5EF4-FFF2-40B4-BE49-F238E27FC236}">
                <a16:creationId xmlns:a16="http://schemas.microsoft.com/office/drawing/2014/main" id="{3669C26F-DD26-8E4A-8278-6C449BB9516C}"/>
              </a:ext>
            </a:extLst>
          </p:cNvPr>
          <p:cNvSpPr>
            <a:spLocks noGrp="1"/>
          </p:cNvSpPr>
          <p:nvPr>
            <p:ph type="body" sz="quarter" idx="11" hasCustomPrompt="1"/>
          </p:nvPr>
        </p:nvSpPr>
        <p:spPr>
          <a:xfrm>
            <a:off x="437766" y="1204181"/>
            <a:ext cx="6309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823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ullet with Imag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9" name="Text Placeholder 2">
            <a:extLst>
              <a:ext uri="{FF2B5EF4-FFF2-40B4-BE49-F238E27FC236}">
                <a16:creationId xmlns:a16="http://schemas.microsoft.com/office/drawing/2014/main" id="{11E9D091-2867-F84D-8A95-E2618466BD52}"/>
              </a:ext>
            </a:extLst>
          </p:cNvPr>
          <p:cNvSpPr>
            <a:spLocks noGrp="1"/>
          </p:cNvSpPr>
          <p:nvPr>
            <p:ph type="body" sz="quarter" idx="11" hasCustomPrompt="1"/>
          </p:nvPr>
        </p:nvSpPr>
        <p:spPr>
          <a:xfrm>
            <a:off x="437767" y="1204181"/>
            <a:ext cx="5776767"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991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ullet with Image – Customizabl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18" name="Picture Placeholder 2">
            <a:extLst>
              <a:ext uri="{FF2B5EF4-FFF2-40B4-BE49-F238E27FC236}">
                <a16:creationId xmlns:a16="http://schemas.microsoft.com/office/drawing/2014/main" id="{79EBDCC7-8ACA-DA4A-AA3E-D9FC70FCEB08}"/>
              </a:ext>
            </a:extLst>
          </p:cNvPr>
          <p:cNvSpPr>
            <a:spLocks noGrp="1"/>
          </p:cNvSpPr>
          <p:nvPr>
            <p:ph type="pic" sz="quarter" idx="10"/>
          </p:nvPr>
        </p:nvSpPr>
        <p:spPr>
          <a:xfrm>
            <a:off x="5454838" y="1204180"/>
            <a:ext cx="3328416" cy="3328416"/>
          </a:xfrm>
          <a:prstGeom prst="rect">
            <a:avLst/>
          </a:prstGeom>
          <a:noFill/>
        </p:spPr>
        <p:txBody>
          <a:bodyPr vert="horz" lIns="91424" tIns="45712" rIns="91424" bIns="45712" anchor="ctr"/>
          <a:lstStyle>
            <a:lvl1pPr marL="0" indent="0" algn="ctr">
              <a:buNone/>
              <a:defRPr sz="1500" baseline="0">
                <a:solidFill>
                  <a:schemeClr val="bg1">
                    <a:lumMod val="75000"/>
                    <a:alpha val="50000"/>
                  </a:schemeClr>
                </a:solidFill>
                <a:latin typeface="+mj-lt"/>
                <a:cs typeface="CiscoSans ExtraLight"/>
              </a:defRPr>
            </a:lvl1pPr>
          </a:lstStyle>
          <a:p>
            <a:pPr lvl="0"/>
            <a:r>
              <a:rPr lang="en-US" noProof="0"/>
              <a:t>Click icon to add picture</a:t>
            </a:r>
          </a:p>
        </p:txBody>
      </p:sp>
      <p:sp>
        <p:nvSpPr>
          <p:cNvPr id="5" name="Text Placeholder 2">
            <a:extLst>
              <a:ext uri="{FF2B5EF4-FFF2-40B4-BE49-F238E27FC236}">
                <a16:creationId xmlns:a16="http://schemas.microsoft.com/office/drawing/2014/main" id="{EFEBEA73-D3C7-B247-9EC2-7F44EC0A3E9F}"/>
              </a:ext>
            </a:extLst>
          </p:cNvPr>
          <p:cNvSpPr>
            <a:spLocks noGrp="1"/>
          </p:cNvSpPr>
          <p:nvPr>
            <p:ph type="body" sz="quarter" idx="11" hasCustomPrompt="1"/>
          </p:nvPr>
        </p:nvSpPr>
        <p:spPr>
          <a:xfrm>
            <a:off x="437766" y="1204181"/>
            <a:ext cx="4846320" cy="3324225"/>
          </a:xfrm>
          <a:prstGeom prst="rect">
            <a:avLst/>
          </a:prstGeom>
        </p:spPr>
        <p:txBody>
          <a:bodyPr/>
          <a:lstStyle>
            <a:lvl1pPr>
              <a:defRPr/>
            </a:lvl1pPr>
          </a:lstStyle>
          <a:p>
            <a:pPr lvl="0"/>
            <a:r>
              <a:rPr lang="en-US"/>
              <a:t>First level (use “Indent More” to format)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08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Column Bullet">
    <p:spTree>
      <p:nvGrpSpPr>
        <p:cNvPr id="1" name=""/>
        <p:cNvGrpSpPr/>
        <p:nvPr/>
      </p:nvGrpSpPr>
      <p:grpSpPr>
        <a:xfrm>
          <a:off x="0" y="0"/>
          <a:ext cx="0" cy="0"/>
          <a:chOff x="0" y="0"/>
          <a:chExt cx="0" cy="0"/>
        </a:xfrm>
      </p:grpSpPr>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6" name="Text Placeholder 2">
            <a:extLst>
              <a:ext uri="{FF2B5EF4-FFF2-40B4-BE49-F238E27FC236}">
                <a16:creationId xmlns:a16="http://schemas.microsoft.com/office/drawing/2014/main" id="{9667ECF8-36E4-1543-8AE4-B4CA62CB48F2}"/>
              </a:ext>
            </a:extLst>
          </p:cNvPr>
          <p:cNvSpPr>
            <a:spLocks noGrp="1"/>
          </p:cNvSpPr>
          <p:nvPr>
            <p:ph type="body" sz="quarter" idx="12" hasCustomPrompt="1"/>
          </p:nvPr>
        </p:nvSpPr>
        <p:spPr>
          <a:xfrm>
            <a:off x="437766" y="1204181"/>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5E604A25-F4D0-BF42-BB68-74C618E65034}"/>
              </a:ext>
            </a:extLst>
          </p:cNvPr>
          <p:cNvSpPr>
            <a:spLocks noGrp="1"/>
          </p:cNvSpPr>
          <p:nvPr>
            <p:ph type="body" sz="quarter" idx="13" hasCustomPrompt="1"/>
          </p:nvPr>
        </p:nvSpPr>
        <p:spPr>
          <a:xfrm>
            <a:off x="4759894" y="1204181"/>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97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Tree>
    <p:extLst>
      <p:ext uri="{BB962C8B-B14F-4D97-AF65-F5344CB8AC3E}">
        <p14:creationId xmlns:p14="http://schemas.microsoft.com/office/powerpoint/2010/main" val="27050933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2872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972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rgbClr val="F2F2F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144000" cy="2843212"/>
          </a:xfrm>
          <a:prstGeom prst="rect">
            <a:avLst/>
          </a:prstGeom>
          <a:noFill/>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31029" y="3054519"/>
            <a:ext cx="8364236" cy="564257"/>
          </a:xfrm>
          <a:prstGeom prst="rect">
            <a:avLst/>
          </a:prstGeom>
        </p:spPr>
        <p:txBody>
          <a:bodyPr vert="horz" wrap="square">
            <a:noAutofit/>
          </a:bodyPr>
          <a:lstStyle>
            <a:lvl1pPr marL="0" indent="0">
              <a:buNone/>
              <a:defRPr sz="320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447069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39791616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195136"/>
            <a:ext cx="8115300" cy="2834640"/>
          </a:xfrm>
          <a:prstGeom prst="rect">
            <a:avLst/>
          </a:prstGeom>
        </p:spPr>
        <p:txBody>
          <a:bodyPr lIns="91420" tIns="45710" rIns="91420" bIns="45710" anchor="ctr">
            <a:noAutofit/>
          </a:bodyPr>
          <a:lstStyle>
            <a:lvl1pPr marL="0" indent="0" algn="ctr">
              <a:buNone/>
              <a:defRPr sz="2000" baseline="0">
                <a:solidFill>
                  <a:schemeClr val="bg1">
                    <a:lumMod val="75000"/>
                  </a:schemeClr>
                </a:solidFill>
                <a:latin typeface="+mn-lt"/>
              </a:defRPr>
            </a:lvl1pPr>
          </a:lstStyle>
          <a:p>
            <a:pPr lvl="0"/>
            <a:r>
              <a:rPr lang="en-US" noProof="0"/>
              <a:t>Click icon to add table</a:t>
            </a:r>
            <a:endParaRPr lang="en-GB" noProof="0"/>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192D2533-5FB4-AD42-B121-FD71B68AF10D}"/>
              </a:ext>
            </a:extLst>
          </p:cNvPr>
          <p:cNvSpPr>
            <a:spLocks noGrp="1"/>
          </p:cNvSpPr>
          <p:nvPr>
            <p:ph type="body" sz="quarter" idx="11" hasCustomPrompt="1"/>
          </p:nvPr>
        </p:nvSpPr>
        <p:spPr>
          <a:xfrm>
            <a:off x="437767" y="4038154"/>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162995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435977C5-2F7B-7F44-B5E0-D19B891AC02F}"/>
              </a:ext>
            </a:extLst>
          </p:cNvPr>
          <p:cNvSpPr>
            <a:spLocks noGrp="1"/>
          </p:cNvSpPr>
          <p:nvPr>
            <p:ph type="body" sz="quarter" idx="10" hasCustomPrompt="1"/>
          </p:nvPr>
        </p:nvSpPr>
        <p:spPr>
          <a:xfrm>
            <a:off x="4444584" y="531813"/>
            <a:ext cx="4204117" cy="3983038"/>
          </a:xfrm>
          <a:prstGeom prst="rect">
            <a:avLst/>
          </a:prstGeom>
        </p:spPr>
        <p:txBody>
          <a:bodyPr anchor="ctr">
            <a:noAutofit/>
          </a:bodyPr>
          <a:lstStyle>
            <a:lvl1pPr marL="274320" indent="-274320">
              <a:spcBef>
                <a:spcPts val="2400"/>
              </a:spcBef>
              <a:buClr>
                <a:schemeClr val="accent1"/>
              </a:buClr>
              <a:buSzPct val="100000"/>
              <a:buFont typeface="Courier" pitchFamily="2" charset="0"/>
              <a:buChar char="‣"/>
              <a:defRPr>
                <a:solidFill>
                  <a:schemeClr val="bg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a:t>Insert topic one here</a:t>
            </a:r>
          </a:p>
        </p:txBody>
      </p:sp>
      <p:sp>
        <p:nvSpPr>
          <p:cNvPr id="2" name="Rectangle 1">
            <a:extLst>
              <a:ext uri="{FF2B5EF4-FFF2-40B4-BE49-F238E27FC236}">
                <a16:creationId xmlns:a16="http://schemas.microsoft.com/office/drawing/2014/main" id="{1DDC43BC-1355-F544-8B4D-78BB1409F9B1}"/>
              </a:ext>
            </a:extLst>
          </p:cNvPr>
          <p:cNvSpPr/>
          <p:nvPr userDrawn="1"/>
        </p:nvSpPr>
        <p:spPr>
          <a:xfrm>
            <a:off x="461998" y="1328615"/>
            <a:ext cx="3180553" cy="1105079"/>
          </a:xfrm>
          <a:prstGeom prst="rect">
            <a:avLst/>
          </a:prstGeom>
        </p:spPr>
        <p:txBody>
          <a:bodyPr wrap="square" anchor="ctr">
            <a:normAutofit/>
          </a:bodyPr>
          <a:lstStyle/>
          <a:p>
            <a:pPr algn="l" defTabSz="684213" rtl="0" eaLnBrk="1" fontAlgn="base" hangingPunct="1">
              <a:lnSpc>
                <a:spcPct val="85000"/>
              </a:lnSpc>
              <a:spcBef>
                <a:spcPct val="0"/>
              </a:spcBef>
              <a:spcAft>
                <a:spcPct val="0"/>
              </a:spcAft>
            </a:pPr>
            <a:r>
              <a:rPr lang="en-US" sz="2800" b="0" i="0" u="none" kern="1200" baseline="0">
                <a:solidFill>
                  <a:schemeClr val="bg1"/>
                </a:solidFill>
                <a:latin typeface="+mj-lt"/>
                <a:cs typeface="CiscoSansTT Thin" charset="0"/>
              </a:rPr>
              <a:t>Agenda</a:t>
            </a:r>
          </a:p>
        </p:txBody>
      </p:sp>
      <p:pic>
        <p:nvPicPr>
          <p:cNvPr id="5" name="Picture 4" descr="A picture containing text, stationary&#10;&#10;Description automatically generated">
            <a:extLst>
              <a:ext uri="{FF2B5EF4-FFF2-40B4-BE49-F238E27FC236}">
                <a16:creationId xmlns:a16="http://schemas.microsoft.com/office/drawing/2014/main" id="{35173693-7187-2BE6-F94C-0C03BB700B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943101"/>
            <a:ext cx="3262292" cy="3200399"/>
          </a:xfrm>
          <a:prstGeom prst="rect">
            <a:avLst/>
          </a:prstGeom>
        </p:spPr>
      </p:pic>
    </p:spTree>
    <p:extLst>
      <p:ext uri="{BB962C8B-B14F-4D97-AF65-F5344CB8AC3E}">
        <p14:creationId xmlns:p14="http://schemas.microsoft.com/office/powerpoint/2010/main" val="32638191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194243"/>
            <a:ext cx="8115300" cy="2834640"/>
          </a:xfrm>
          <a:prstGeom prst="rect">
            <a:avLst/>
          </a:prstGeom>
        </p:spPr>
        <p:txBody>
          <a:bodyPr vert="horz" lIns="91420" tIns="45710" rIns="91420" bIns="45710" anchor="ctr">
            <a:noAutofit/>
          </a:bodyPr>
          <a:lstStyle>
            <a:lvl1pPr marL="0" indent="0" algn="ctr">
              <a:buNone/>
              <a:defRPr sz="2000" b="0" i="0">
                <a:solidFill>
                  <a:schemeClr val="bg1">
                    <a:lumMod val="75000"/>
                  </a:schemeClr>
                </a:solidFill>
                <a:latin typeface="+mn-lt"/>
                <a:cs typeface="CiscoSans ExtraLight"/>
              </a:defRPr>
            </a:lvl1pPr>
          </a:lstStyle>
          <a:p>
            <a:pPr lvl="0"/>
            <a:r>
              <a:rPr lang="en-US" noProof="0"/>
              <a:t>Click icon to add chart</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72E1AAE4-B921-5B4D-A9EB-F575EB38B943}"/>
              </a:ext>
            </a:extLst>
          </p:cNvPr>
          <p:cNvSpPr>
            <a:spLocks noGrp="1"/>
          </p:cNvSpPr>
          <p:nvPr>
            <p:ph type="body" sz="quarter" idx="11" hasCustomPrompt="1"/>
          </p:nvPr>
        </p:nvSpPr>
        <p:spPr>
          <a:xfrm>
            <a:off x="437767" y="4038155"/>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10012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alf Page Bullet + Image">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6" name="Title Placeholder 5"/>
          <p:cNvSpPr>
            <a:spLocks noGrp="1"/>
          </p:cNvSpPr>
          <p:nvPr>
            <p:ph type="title" hasCustomPrompt="1"/>
          </p:nvPr>
        </p:nvSpPr>
        <p:spPr bwMode="auto">
          <a:xfrm>
            <a:off x="437767" y="416821"/>
            <a:ext cx="368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a:t>Title Here (28pt)  Limit Two Lines</a:t>
            </a:r>
            <a:endParaRPr lang="en-GB"/>
          </a:p>
        </p:txBody>
      </p:sp>
      <p:sp>
        <p:nvSpPr>
          <p:cNvPr id="21" name="Picture Placeholder 6">
            <a:extLst>
              <a:ext uri="{FF2B5EF4-FFF2-40B4-BE49-F238E27FC236}">
                <a16:creationId xmlns:a16="http://schemas.microsoft.com/office/drawing/2014/main" id="{C87BC8F3-531D-B143-A0AC-A9C39E31B082}"/>
              </a:ext>
            </a:extLst>
          </p:cNvPr>
          <p:cNvSpPr>
            <a:spLocks noGrp="1"/>
          </p:cNvSpPr>
          <p:nvPr>
            <p:ph type="pic" sz="quarter" idx="11"/>
          </p:nvPr>
        </p:nvSpPr>
        <p:spPr>
          <a:xfrm>
            <a:off x="4572000" y="4280"/>
            <a:ext cx="4572000"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27" name="Rectangle 4">
            <a:extLst>
              <a:ext uri="{FF2B5EF4-FFF2-40B4-BE49-F238E27FC236}">
                <a16:creationId xmlns:a16="http://schemas.microsoft.com/office/drawing/2014/main" id="{F07495A3-9545-E44B-AF9C-8F264AFB8EC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sp>
        <p:nvSpPr>
          <p:cNvPr id="16" name="Text Placeholder 3">
            <a:extLst>
              <a:ext uri="{FF2B5EF4-FFF2-40B4-BE49-F238E27FC236}">
                <a16:creationId xmlns:a16="http://schemas.microsoft.com/office/drawing/2014/main" id="{35DFCE68-AC05-4B44-8313-C09DF7E1BF29}"/>
              </a:ext>
            </a:extLst>
          </p:cNvPr>
          <p:cNvSpPr>
            <a:spLocks noGrp="1"/>
          </p:cNvSpPr>
          <p:nvPr>
            <p:ph type="body" sz="quarter" idx="12" hasCustomPrompt="1"/>
          </p:nvPr>
        </p:nvSpPr>
        <p:spPr>
          <a:xfrm>
            <a:off x="437767" y="1665183"/>
            <a:ext cx="3662024" cy="2849668"/>
          </a:xfrm>
          <a:prstGeom prst="rect">
            <a:avLst/>
          </a:prstGeom>
        </p:spPr>
        <p:txBody>
          <a:bodyPr vert="horz" lIns="91440" tIns="45720" rIns="91440" bIns="45720" rtlCol="0" anchor="t">
            <a:noAutofit/>
          </a:bodyPr>
          <a:lstStyle>
            <a:lvl1pPr marL="228594" indent="-219451">
              <a:buClr>
                <a:schemeClr val="accent1"/>
              </a:buClr>
              <a:defRPr lang="en-GB" dirty="0">
                <a:solidFill>
                  <a:schemeClr val="bg2"/>
                </a:solidFill>
              </a:defRPr>
            </a:lvl1pPr>
            <a:lvl2pPr marL="448045" indent="-210307">
              <a:buClr>
                <a:schemeClr val="accent1"/>
              </a:buClr>
              <a:tabLst>
                <a:tab pos="171446" algn="l"/>
              </a:tabLst>
              <a:defRPr lang="en-GB" dirty="0">
                <a:solidFill>
                  <a:schemeClr val="bg2"/>
                </a:solidFill>
              </a:defRPr>
            </a:lvl2pPr>
            <a:lvl3pPr marL="621776" indent="-173732">
              <a:buClr>
                <a:schemeClr val="accent1"/>
              </a:buClr>
              <a:defRPr lang="en-GB" dirty="0">
                <a:solidFill>
                  <a:schemeClr val="bg2"/>
                </a:solidFill>
              </a:defRPr>
            </a:lvl3pPr>
            <a:lvl4pPr marL="804652" indent="-201163">
              <a:buClr>
                <a:schemeClr val="accent1"/>
              </a:buClr>
              <a:defRPr lang="en-GB" dirty="0">
                <a:solidFill>
                  <a:schemeClr val="bg2"/>
                </a:solidFill>
              </a:defRPr>
            </a:lvl4pPr>
            <a:lvl5pPr marL="969240" indent="-173732">
              <a:buClr>
                <a:schemeClr val="accent1"/>
              </a:buClr>
              <a:defRPr lang="en-US" dirty="0">
                <a:solidFill>
                  <a:schemeClr val="bg2"/>
                </a:solidFill>
              </a:defRPr>
            </a:lvl5pPr>
          </a:lstStyle>
          <a:p>
            <a:pPr lvl="0"/>
            <a:r>
              <a:rPr lang="en-GB"/>
              <a:t>First level (use “Indent More” to format sub-bullets)</a:t>
            </a:r>
          </a:p>
          <a:p>
            <a:pPr lvl="1"/>
            <a:r>
              <a:rPr lang="en-GB"/>
              <a:t>Second level</a:t>
            </a:r>
          </a:p>
          <a:p>
            <a:pPr lvl="2"/>
            <a:r>
              <a:rPr lang="en-GB"/>
              <a:t>Third level</a:t>
            </a:r>
          </a:p>
          <a:p>
            <a:pPr lvl="3"/>
            <a:r>
              <a:rPr lang="en-GB"/>
              <a:t>Fourth level</a:t>
            </a:r>
          </a:p>
          <a:p>
            <a:pPr lvl="4"/>
            <a:r>
              <a:rPr lang="en-GB"/>
              <a:t>Fifth level</a:t>
            </a:r>
            <a:endParaRPr lang="en-US"/>
          </a:p>
        </p:txBody>
      </p:sp>
      <p:pic>
        <p:nvPicPr>
          <p:cNvPr id="28" name="Picture 27">
            <a:extLst>
              <a:ext uri="{FF2B5EF4-FFF2-40B4-BE49-F238E27FC236}">
                <a16:creationId xmlns:a16="http://schemas.microsoft.com/office/drawing/2014/main" id="{C44B64B2-2AAE-0544-97BB-CF8FAEF006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4881"/>
            <a:ext cx="921665" cy="155093"/>
          </a:xfrm>
          <a:prstGeom prst="rect">
            <a:avLst/>
          </a:prstGeom>
        </p:spPr>
      </p:pic>
    </p:spTree>
    <p:extLst>
      <p:ext uri="{BB962C8B-B14F-4D97-AF65-F5344CB8AC3E}">
        <p14:creationId xmlns:p14="http://schemas.microsoft.com/office/powerpoint/2010/main" val="2715341524"/>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alf Page + Bulle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29235" y="1657350"/>
            <a:ext cx="3813048"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25" name="Rectangle 4">
            <a:extLst>
              <a:ext uri="{FF2B5EF4-FFF2-40B4-BE49-F238E27FC236}">
                <a16:creationId xmlns:a16="http://schemas.microsoft.com/office/drawing/2014/main" id="{64A0111B-C8A2-DC46-9EC2-88A0731DAE3D}"/>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sp>
        <p:nvSpPr>
          <p:cNvPr id="15" name="Text Placeholder 3">
            <a:extLst>
              <a:ext uri="{FF2B5EF4-FFF2-40B4-BE49-F238E27FC236}">
                <a16:creationId xmlns:a16="http://schemas.microsoft.com/office/drawing/2014/main" id="{55BECF40-332B-7245-9C28-01DE7BED6BA3}"/>
              </a:ext>
            </a:extLst>
          </p:cNvPr>
          <p:cNvSpPr>
            <a:spLocks noGrp="1"/>
          </p:cNvSpPr>
          <p:nvPr>
            <p:ph type="body" sz="quarter" idx="12" hasCustomPrompt="1"/>
          </p:nvPr>
        </p:nvSpPr>
        <p:spPr>
          <a:xfrm>
            <a:off x="4993516" y="416820"/>
            <a:ext cx="3749040" cy="4206240"/>
          </a:xfrm>
          <a:prstGeom prst="rect">
            <a:avLst/>
          </a:prstGeom>
        </p:spPr>
        <p:txBody>
          <a:bodyPr vert="horz" lIns="91440" tIns="45720" rIns="91440" bIns="45720" rtlCol="0" anchor="ctr">
            <a:noAutofit/>
          </a:bodyPr>
          <a:lstStyle>
            <a:lvl1pPr marL="228594" indent="-219451">
              <a:buClr>
                <a:schemeClr val="accent1"/>
              </a:buClr>
              <a:defRPr lang="en-GB" dirty="0">
                <a:solidFill>
                  <a:schemeClr val="tx1"/>
                </a:solidFill>
              </a:defRPr>
            </a:lvl1pPr>
            <a:lvl2pPr marL="448045" indent="-210307">
              <a:buClr>
                <a:schemeClr val="accent1"/>
              </a:buClr>
              <a:tabLst>
                <a:tab pos="171446" algn="l"/>
              </a:tabLst>
              <a:defRPr lang="en-GB" dirty="0">
                <a:solidFill>
                  <a:schemeClr val="tx1"/>
                </a:solidFill>
              </a:defRPr>
            </a:lvl2pPr>
            <a:lvl3pPr marL="621776" indent="-173732">
              <a:buClr>
                <a:schemeClr val="accent1"/>
              </a:buClr>
              <a:defRPr lang="en-GB" dirty="0">
                <a:solidFill>
                  <a:schemeClr val="tx1"/>
                </a:solidFill>
              </a:defRPr>
            </a:lvl3pPr>
            <a:lvl4pPr marL="804652" indent="-201163">
              <a:buClr>
                <a:schemeClr val="accent1"/>
              </a:buClr>
              <a:defRPr lang="en-GB" dirty="0">
                <a:solidFill>
                  <a:schemeClr val="tx1"/>
                </a:solidFill>
              </a:defRPr>
            </a:lvl4pPr>
            <a:lvl5pPr marL="969240" indent="-173732">
              <a:buClr>
                <a:schemeClr val="accent1"/>
              </a:buClr>
              <a:defRPr lang="en-US" dirty="0">
                <a:solidFill>
                  <a:schemeClr val="tx1"/>
                </a:solidFill>
              </a:defRPr>
            </a:lvl5pPr>
          </a:lstStyle>
          <a:p>
            <a:pPr lvl="0"/>
            <a:r>
              <a:rPr lang="en-GB"/>
              <a:t>First level (use “Indent More” to format sub-bullets)</a:t>
            </a:r>
          </a:p>
          <a:p>
            <a:pPr lvl="1"/>
            <a:r>
              <a:rPr lang="en-GB"/>
              <a:t>Second level</a:t>
            </a:r>
          </a:p>
          <a:p>
            <a:pPr lvl="2"/>
            <a:r>
              <a:rPr lang="en-GB"/>
              <a:t>Third level</a:t>
            </a:r>
          </a:p>
          <a:p>
            <a:pPr lvl="3"/>
            <a:r>
              <a:rPr lang="en-GB"/>
              <a:t>Fourth level</a:t>
            </a:r>
          </a:p>
          <a:p>
            <a:pPr lvl="4"/>
            <a:r>
              <a:rPr lang="en-GB"/>
              <a:t>Fifth level</a:t>
            </a:r>
            <a:endParaRPr lang="en-US"/>
          </a:p>
        </p:txBody>
      </p:sp>
      <p:pic>
        <p:nvPicPr>
          <p:cNvPr id="16" name="Picture 15">
            <a:extLst>
              <a:ext uri="{FF2B5EF4-FFF2-40B4-BE49-F238E27FC236}">
                <a16:creationId xmlns:a16="http://schemas.microsoft.com/office/drawing/2014/main" id="{0ED88771-3A4B-FA4B-A6A2-73144B1120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4881"/>
            <a:ext cx="921665" cy="155093"/>
          </a:xfrm>
          <a:prstGeom prst="rect">
            <a:avLst/>
          </a:prstGeom>
        </p:spPr>
      </p:pic>
    </p:spTree>
    <p:extLst>
      <p:ext uri="{BB962C8B-B14F-4D97-AF65-F5344CB8AC3E}">
        <p14:creationId xmlns:p14="http://schemas.microsoft.com/office/powerpoint/2010/main" val="3975071313"/>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alf Page + Image with 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74920" y="498360"/>
            <a:ext cx="3566160" cy="356616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9" name="Text Placeholder 8"/>
          <p:cNvSpPr>
            <a:spLocks noGrp="1"/>
          </p:cNvSpPr>
          <p:nvPr>
            <p:ph type="body" sz="quarter" idx="11" hasCustomPrompt="1"/>
          </p:nvPr>
        </p:nvSpPr>
        <p:spPr>
          <a:xfrm>
            <a:off x="5078414" y="4377076"/>
            <a:ext cx="3559175" cy="457200"/>
          </a:xfrm>
          <a:prstGeom prst="rect">
            <a:avLst/>
          </a:prstGeom>
        </p:spPr>
        <p:txBody>
          <a:bodyPr lIns="0" tIns="0" rIns="0" bIns="0"/>
          <a:lstStyle>
            <a:lvl1pPr marL="0" indent="0" algn="ctr">
              <a:buNone/>
              <a:defRPr sz="1400"/>
            </a:lvl1pPr>
          </a:lstStyle>
          <a:p>
            <a:pPr lvl="0"/>
            <a:r>
              <a:rPr lang="en-US"/>
              <a:t>Image caption here</a:t>
            </a:r>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6" name="Picture 15">
            <a:extLst>
              <a:ext uri="{FF2B5EF4-FFF2-40B4-BE49-F238E27FC236}">
                <a16:creationId xmlns:a16="http://schemas.microsoft.com/office/drawing/2014/main" id="{2B5AF067-E270-6340-8783-D8B22136B8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0593"/>
            <a:ext cx="921665" cy="155093"/>
          </a:xfrm>
          <a:prstGeom prst="rect">
            <a:avLst/>
          </a:prstGeom>
        </p:spPr>
      </p:pic>
    </p:spTree>
    <p:extLst>
      <p:ext uri="{BB962C8B-B14F-4D97-AF65-F5344CB8AC3E}">
        <p14:creationId xmlns:p14="http://schemas.microsoft.com/office/powerpoint/2010/main" val="309097972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 Half Page ">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33" name="Rectangle 4">
            <a:extLst>
              <a:ext uri="{FF2B5EF4-FFF2-40B4-BE49-F238E27FC236}">
                <a16:creationId xmlns:a16="http://schemas.microsoft.com/office/drawing/2014/main" id="{F7469B34-86CF-9F4A-A86F-E8F8299881E4}"/>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4" name="Picture 13">
            <a:extLst>
              <a:ext uri="{FF2B5EF4-FFF2-40B4-BE49-F238E27FC236}">
                <a16:creationId xmlns:a16="http://schemas.microsoft.com/office/drawing/2014/main" id="{26F346CA-4563-484A-B1A2-44A580D07D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0593"/>
            <a:ext cx="921665" cy="155093"/>
          </a:xfrm>
          <a:prstGeom prst="rect">
            <a:avLst/>
          </a:prstGeom>
        </p:spPr>
      </p:pic>
    </p:spTree>
    <p:extLst>
      <p:ext uri="{BB962C8B-B14F-4D97-AF65-F5344CB8AC3E}">
        <p14:creationId xmlns:p14="http://schemas.microsoft.com/office/powerpoint/2010/main" val="82136333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alf Page + Imag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34" name="Rectangle 4">
            <a:extLst>
              <a:ext uri="{FF2B5EF4-FFF2-40B4-BE49-F238E27FC236}">
                <a16:creationId xmlns:a16="http://schemas.microsoft.com/office/drawing/2014/main" id="{578F5E2B-EE70-684C-B6AC-59B67028992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5" name="Picture 14">
            <a:extLst>
              <a:ext uri="{FF2B5EF4-FFF2-40B4-BE49-F238E27FC236}">
                <a16:creationId xmlns:a16="http://schemas.microsoft.com/office/drawing/2014/main" id="{4E71D0A8-1E05-8948-84F4-22AE9FE0FA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0593"/>
            <a:ext cx="921665" cy="155093"/>
          </a:xfrm>
          <a:prstGeom prst="rect">
            <a:avLst/>
          </a:prstGeom>
        </p:spPr>
      </p:pic>
    </p:spTree>
    <p:extLst>
      <p:ext uri="{BB962C8B-B14F-4D97-AF65-F5344CB8AC3E}">
        <p14:creationId xmlns:p14="http://schemas.microsoft.com/office/powerpoint/2010/main" val="123526853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alf Page + 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chart</a:t>
            </a:r>
          </a:p>
        </p:txBody>
      </p:sp>
      <p:sp>
        <p:nvSpPr>
          <p:cNvPr id="34" name="Rectangle 4">
            <a:extLst>
              <a:ext uri="{FF2B5EF4-FFF2-40B4-BE49-F238E27FC236}">
                <a16:creationId xmlns:a16="http://schemas.microsoft.com/office/drawing/2014/main" id="{86B33472-5C28-7143-95C2-FEBA7F383ABC}"/>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5" name="Picture 14">
            <a:extLst>
              <a:ext uri="{FF2B5EF4-FFF2-40B4-BE49-F238E27FC236}">
                <a16:creationId xmlns:a16="http://schemas.microsoft.com/office/drawing/2014/main" id="{274E1B27-FCF0-2441-B9C7-FFF2B79572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0593"/>
            <a:ext cx="921665" cy="155093"/>
          </a:xfrm>
          <a:prstGeom prst="rect">
            <a:avLst/>
          </a:prstGeom>
        </p:spPr>
      </p:pic>
    </p:spTree>
    <p:extLst>
      <p:ext uri="{BB962C8B-B14F-4D97-AF65-F5344CB8AC3E}">
        <p14:creationId xmlns:p14="http://schemas.microsoft.com/office/powerpoint/2010/main" val="250097581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alf Page + Tab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BC50E8-94E5-B147-98C5-732A3EBFB10A}"/>
              </a:ext>
            </a:extLst>
          </p:cNvPr>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table</a:t>
            </a:r>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2022 Cisco and/or its affiliates. All rights reserved. Cisco Confidential   </a:t>
            </a:r>
          </a:p>
        </p:txBody>
      </p:sp>
      <p:pic>
        <p:nvPicPr>
          <p:cNvPr id="16" name="Picture 15">
            <a:extLst>
              <a:ext uri="{FF2B5EF4-FFF2-40B4-BE49-F238E27FC236}">
                <a16:creationId xmlns:a16="http://schemas.microsoft.com/office/drawing/2014/main" id="{EF6F5EFF-AEF1-F748-9770-793417251A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0593"/>
            <a:ext cx="921665" cy="155093"/>
          </a:xfrm>
          <a:prstGeom prst="rect">
            <a:avLst/>
          </a:prstGeom>
        </p:spPr>
      </p:pic>
    </p:spTree>
    <p:extLst>
      <p:ext uri="{BB962C8B-B14F-4D97-AF65-F5344CB8AC3E}">
        <p14:creationId xmlns:p14="http://schemas.microsoft.com/office/powerpoint/2010/main" val="279838862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Closing – Midnigh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E85C6-4576-1542-A88E-558C57D060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2975" y="2222550"/>
            <a:ext cx="4150363" cy="698400"/>
          </a:xfrm>
          <a:prstGeom prst="rect">
            <a:avLst/>
          </a:prstGeom>
        </p:spPr>
      </p:pic>
    </p:spTree>
    <p:extLst>
      <p:ext uri="{BB962C8B-B14F-4D97-AF65-F5344CB8AC3E}">
        <p14:creationId xmlns:p14="http://schemas.microsoft.com/office/powerpoint/2010/main" val="26305788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232801-7386-0C44-9230-013FBE1560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2975" y="2222616"/>
            <a:ext cx="4149590" cy="698270"/>
          </a:xfrm>
          <a:prstGeom prst="rect">
            <a:avLst/>
          </a:prstGeom>
        </p:spPr>
      </p:pic>
    </p:spTree>
    <p:extLst>
      <p:ext uri="{BB962C8B-B14F-4D97-AF65-F5344CB8AC3E}">
        <p14:creationId xmlns:p14="http://schemas.microsoft.com/office/powerpoint/2010/main" val="226384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 G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7119169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71400" y="419188"/>
            <a:ext cx="4401201" cy="332399"/>
          </a:xfrm>
          <a:prstGeom prst="rect">
            <a:avLst/>
          </a:prstGeom>
        </p:spPr>
        <p:txBody>
          <a:bodyPr wrap="square" lIns="0" tIns="0" rIns="0" bIns="0">
            <a:spAutoFit/>
          </a:bodyPr>
          <a:lstStyle>
            <a:lvl1pPr>
              <a:defRPr sz="2400" b="1" i="0">
                <a:solidFill>
                  <a:schemeClr val="bg1"/>
                </a:solidFill>
                <a:latin typeface="Calibri"/>
                <a:cs typeface="Calibri"/>
              </a:defRPr>
            </a:lvl1pPr>
          </a:lstStyle>
          <a:p>
            <a:endParaRPr/>
          </a:p>
        </p:txBody>
      </p:sp>
      <p:sp>
        <p:nvSpPr>
          <p:cNvPr id="3" name="Holder 3"/>
          <p:cNvSpPr>
            <a:spLocks noGrp="1"/>
          </p:cNvSpPr>
          <p:nvPr>
            <p:ph type="subTitle" idx="4"/>
          </p:nvPr>
        </p:nvSpPr>
        <p:spPr>
          <a:xfrm>
            <a:off x="1371600" y="2880361"/>
            <a:ext cx="6400800" cy="2631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01489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400" b="0" i="0" u="heavy">
                <a:solidFill>
                  <a:srgbClr val="666666"/>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458193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Half Page Midnight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36399-B83B-D450-D7E9-D04E0D0AE3D1}"/>
              </a:ext>
            </a:extLst>
          </p:cNvPr>
          <p:cNvSpPr/>
          <p:nvPr/>
        </p:nvSpPr>
        <p:spPr>
          <a:xfrm>
            <a:off x="4572000" y="0"/>
            <a:ext cx="4572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5042184" y="552452"/>
            <a:ext cx="3631636" cy="4038599"/>
          </a:xfrm>
          <a:prstGeom prst="rect">
            <a:avLst/>
          </a:prstGeom>
        </p:spPr>
        <p:txBody>
          <a:bodyPr lIns="45720" tIns="45720" rIns="45720" bIns="45720" anchor="ctr"/>
          <a:lstStyle>
            <a:lvl1pPr marL="0" marR="0" indent="0" algn="l" defTabSz="684190" rtl="0" eaLnBrk="1" fontAlgn="base" latinLnBrk="0" hangingPunct="1">
              <a:lnSpc>
                <a:spcPct val="95000"/>
              </a:lnSpc>
              <a:spcBef>
                <a:spcPts val="0"/>
              </a:spcBef>
              <a:spcAft>
                <a:spcPts val="1050"/>
              </a:spcAft>
              <a:buClr>
                <a:schemeClr val="tx2"/>
              </a:buClr>
              <a:buSzPct val="90000"/>
              <a:buFont typeface="Arial" panose="020B0604020202020204" pitchFamily="34" charset="0"/>
              <a:buNone/>
              <a:tabLst/>
              <a:defRPr sz="1050" b="0" i="0" baseline="0">
                <a:solidFill>
                  <a:schemeClr val="tx1"/>
                </a:solidFill>
                <a:latin typeface="+mn-lt"/>
                <a:cs typeface="CiscoSansTT Light" panose="020B0503020201020303" pitchFamily="34" charset="0"/>
              </a:defRPr>
            </a:lvl1pPr>
            <a:lvl2pPr marL="304771" indent="0">
              <a:buNone/>
              <a:defRPr/>
            </a:lvl2pPr>
            <a:lvl3pPr marL="427386" indent="0">
              <a:buNone/>
              <a:defRPr/>
            </a:lvl3pPr>
            <a:lvl4pPr marL="516677" indent="0">
              <a:buNone/>
              <a:defRPr/>
            </a:lvl4pPr>
            <a:lvl5pPr marL="6012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457202" y="1792118"/>
            <a:ext cx="3445893" cy="1251585"/>
          </a:xfrm>
          <a:prstGeom prst="rect">
            <a:avLst/>
          </a:prstGeom>
        </p:spPr>
        <p:txBody>
          <a:bodyPr vert="horz" lIns="45720" tIns="45720" rIns="45720" bIns="45720" rtlCol="0" anchor="ctr">
            <a:noAutofit/>
          </a:bodyPr>
          <a:lstStyle>
            <a:lvl1pPr>
              <a:defRPr sz="33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48036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Heading w Bullets">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584BCD8-4E60-DFC8-29A4-3BFD44FDB3F2}"/>
              </a:ext>
            </a:extLst>
          </p:cNvPr>
          <p:cNvSpPr>
            <a:spLocks noGrp="1"/>
          </p:cNvSpPr>
          <p:nvPr>
            <p:ph type="title" hasCustomPrompt="1"/>
          </p:nvPr>
        </p:nvSpPr>
        <p:spPr>
          <a:xfrm>
            <a:off x="457202" y="288059"/>
            <a:ext cx="8229600" cy="514350"/>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AD7487D1-1623-CCE2-CEFB-F5648D1A437E}"/>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88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theme" Target="../theme/theme2.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image" Target="../media/image1.emf"/><Relationship Id="rId20" Type="http://schemas.openxmlformats.org/officeDocument/2006/relationships/slideLayout" Target="../slideLayouts/slideLayout69.xml"/><Relationship Id="rId4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 (28pt)</a:t>
            </a:r>
          </a:p>
        </p:txBody>
      </p:sp>
      <p:sp>
        <p:nvSpPr>
          <p:cNvPr id="2" name="Text Placeholder 1">
            <a:extLst>
              <a:ext uri="{FF2B5EF4-FFF2-40B4-BE49-F238E27FC236}">
                <a16:creationId xmlns:a16="http://schemas.microsoft.com/office/drawing/2014/main" id="{A9EF330F-B908-6346-B31E-2887F4B77649}"/>
              </a:ext>
            </a:extLst>
          </p:cNvPr>
          <p:cNvSpPr>
            <a:spLocks noGrp="1"/>
          </p:cNvSpPr>
          <p:nvPr>
            <p:ph type="body" idx="1"/>
          </p:nvPr>
        </p:nvSpPr>
        <p:spPr>
          <a:xfrm>
            <a:off x="437766" y="1204532"/>
            <a:ext cx="8348472" cy="3313112"/>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44" rtl="0" fontAlgn="auto">
                <a:spcBef>
                  <a:spcPts val="0"/>
                </a:spcBef>
                <a:spcAft>
                  <a:spcPts val="0"/>
                </a:spcAft>
                <a:defRPr/>
              </a:pPr>
              <a:t>‹#›</a:t>
            </a:fld>
            <a:endParaRPr lang="en-US" sz="600" kern="1200" spc="20" baseline="0">
              <a:solidFill>
                <a:schemeClr val="bg2">
                  <a:lumMod val="65000"/>
                </a:schemeClr>
              </a:solidFill>
              <a:latin typeface="+mn-lt"/>
              <a:ea typeface="+mn-ea"/>
              <a:cs typeface="CiscoSans Thin"/>
            </a:endParaRPr>
          </a:p>
        </p:txBody>
      </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2">
                    <a:lumMod val="65000"/>
                  </a:schemeClr>
                </a:solidFill>
                <a:latin typeface="+mn-lt"/>
                <a:ea typeface="+mn-ea"/>
                <a:cs typeface="CiscoSans Thin"/>
              </a:rPr>
              <a:t>© 2023 Cisco and/or its affiliates. All rights reserved.</a:t>
            </a:r>
          </a:p>
        </p:txBody>
      </p:sp>
      <p:pic>
        <p:nvPicPr>
          <p:cNvPr id="26" name="Picture 25">
            <a:extLst>
              <a:ext uri="{FF2B5EF4-FFF2-40B4-BE49-F238E27FC236}">
                <a16:creationId xmlns:a16="http://schemas.microsoft.com/office/drawing/2014/main" id="{78D06996-3B20-B946-86A3-ED52628C50BD}"/>
              </a:ext>
            </a:extLst>
          </p:cNvPr>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a:off x="528762" y="4751784"/>
            <a:ext cx="921665" cy="155093"/>
          </a:xfrm>
          <a:prstGeom prst="rect">
            <a:avLst/>
          </a:prstGeom>
        </p:spPr>
      </p:pic>
      <p:sp>
        <p:nvSpPr>
          <p:cNvPr id="4" name="TextBox 3">
            <a:extLst>
              <a:ext uri="{FF2B5EF4-FFF2-40B4-BE49-F238E27FC236}">
                <a16:creationId xmlns:a16="http://schemas.microsoft.com/office/drawing/2014/main" id="{E000B548-4948-328E-D543-A4BB069307D9}"/>
              </a:ext>
            </a:extLst>
          </p:cNvPr>
          <p:cNvSpPr txBox="1"/>
          <p:nvPr userDrawn="1">
            <p:extLst>
              <p:ext uri="{1162E1C5-73C7-4A58-AE30-91384D911F3F}">
                <p184:classification xmlns:p184="http://schemas.microsoft.com/office/powerpoint/2018/4/main" val="ftr"/>
              </p:ext>
            </p:extLst>
          </p:nvPr>
        </p:nvSpPr>
        <p:spPr>
          <a:xfrm>
            <a:off x="8337550" y="49580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315835461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 id="2147484633" r:id="rId26"/>
    <p:sldLayoutId id="2147484634" r:id="rId27"/>
    <p:sldLayoutId id="2147484635" r:id="rId28"/>
    <p:sldLayoutId id="2147484636" r:id="rId29"/>
    <p:sldLayoutId id="2147484637" r:id="rId30"/>
    <p:sldLayoutId id="2147484638" r:id="rId31"/>
    <p:sldLayoutId id="2147484639" r:id="rId32"/>
    <p:sldLayoutId id="2147484640" r:id="rId33"/>
    <p:sldLayoutId id="2147484641" r:id="rId34"/>
    <p:sldLayoutId id="2147484642" r:id="rId35"/>
    <p:sldLayoutId id="2147484643" r:id="rId36"/>
    <p:sldLayoutId id="2147484644" r:id="rId37"/>
    <p:sldLayoutId id="2147484645" r:id="rId38"/>
    <p:sldLayoutId id="2147484648" r:id="rId39"/>
    <p:sldLayoutId id="2147484649" r:id="rId40"/>
    <p:sldLayoutId id="2147484650" r:id="rId41"/>
    <p:sldLayoutId id="2147484651" r:id="rId42"/>
    <p:sldLayoutId id="2147484652" r:id="rId43"/>
    <p:sldLayoutId id="2147484653" r:id="rId44"/>
    <p:sldLayoutId id="2147484702" r:id="rId45"/>
    <p:sldLayoutId id="2147484703" r:id="rId46"/>
    <p:sldLayoutId id="2147484704" r:id="rId47"/>
    <p:sldLayoutId id="2147484705" r:id="rId48"/>
    <p:sldLayoutId id="2147484706" r:id="rId49"/>
  </p:sldLayoutIdLst>
  <p:txStyles>
    <p:title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 (28pt)</a:t>
            </a:r>
          </a:p>
        </p:txBody>
      </p:sp>
      <p:sp>
        <p:nvSpPr>
          <p:cNvPr id="2" name="Text Placeholder 1">
            <a:extLst>
              <a:ext uri="{FF2B5EF4-FFF2-40B4-BE49-F238E27FC236}">
                <a16:creationId xmlns:a16="http://schemas.microsoft.com/office/drawing/2014/main" id="{A9EF330F-B908-6346-B31E-2887F4B77649}"/>
              </a:ext>
            </a:extLst>
          </p:cNvPr>
          <p:cNvSpPr>
            <a:spLocks noGrp="1"/>
          </p:cNvSpPr>
          <p:nvPr>
            <p:ph type="body" idx="1"/>
          </p:nvPr>
        </p:nvSpPr>
        <p:spPr>
          <a:xfrm>
            <a:off x="437766" y="1204533"/>
            <a:ext cx="8348472" cy="3313112"/>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2">
                  <a:lumMod val="65000"/>
                </a:schemeClr>
              </a:solidFill>
              <a:latin typeface="+mn-lt"/>
              <a:ea typeface="+mn-ea"/>
              <a:cs typeface="CiscoSans Thin"/>
            </a:endParaRPr>
          </a:p>
        </p:txBody>
      </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2">
                    <a:lumMod val="65000"/>
                  </a:schemeClr>
                </a:solidFill>
                <a:latin typeface="+mn-lt"/>
                <a:ea typeface="+mn-ea"/>
                <a:cs typeface="CiscoSans Thin"/>
              </a:rPr>
              <a:t>© 2023 Cisco and/or its affiliates. All rights reserved.</a:t>
            </a:r>
          </a:p>
        </p:txBody>
      </p:sp>
      <p:pic>
        <p:nvPicPr>
          <p:cNvPr id="26" name="Picture 25">
            <a:extLst>
              <a:ext uri="{FF2B5EF4-FFF2-40B4-BE49-F238E27FC236}">
                <a16:creationId xmlns:a16="http://schemas.microsoft.com/office/drawing/2014/main" id="{78D06996-3B20-B946-86A3-ED52628C50BD}"/>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528763" y="4751785"/>
            <a:ext cx="921665" cy="155093"/>
          </a:xfrm>
          <a:prstGeom prst="rect">
            <a:avLst/>
          </a:prstGeom>
        </p:spPr>
      </p:pic>
      <p:sp>
        <p:nvSpPr>
          <p:cNvPr id="4" name="TextBox 3">
            <a:extLst>
              <a:ext uri="{FF2B5EF4-FFF2-40B4-BE49-F238E27FC236}">
                <a16:creationId xmlns:a16="http://schemas.microsoft.com/office/drawing/2014/main" id="{589A619A-83EE-7365-CCA7-56DB87D44FE6}"/>
              </a:ext>
            </a:extLst>
          </p:cNvPr>
          <p:cNvSpPr txBox="1"/>
          <p:nvPr userDrawn="1">
            <p:extLst>
              <p:ext uri="{1162E1C5-73C7-4A58-AE30-91384D911F3F}">
                <p184:classification xmlns:p184="http://schemas.microsoft.com/office/powerpoint/2018/4/main" val="ftr"/>
              </p:ext>
            </p:extLst>
          </p:nvPr>
        </p:nvSpPr>
        <p:spPr>
          <a:xfrm>
            <a:off x="8337550" y="49580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828401320"/>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 id="2147484684" r:id="rId30"/>
    <p:sldLayoutId id="2147484685" r:id="rId31"/>
    <p:sldLayoutId id="2147484686" r:id="rId32"/>
    <p:sldLayoutId id="2147484687" r:id="rId33"/>
    <p:sldLayoutId id="2147484688" r:id="rId34"/>
    <p:sldLayoutId id="2147484689" r:id="rId35"/>
    <p:sldLayoutId id="2147484690" r:id="rId36"/>
    <p:sldLayoutId id="2147484691" r:id="rId37"/>
    <p:sldLayoutId id="2147484692" r:id="rId38"/>
    <p:sldLayoutId id="2147484693" r:id="rId39"/>
    <p:sldLayoutId id="2147484694" r:id="rId40"/>
    <p:sldLayoutId id="2147484695" r:id="rId41"/>
    <p:sldLayoutId id="2147484696" r:id="rId42"/>
    <p:sldLayoutId id="2147484697" r:id="rId43"/>
    <p:sldLayoutId id="2147484698" r:id="rId44"/>
  </p:sldLayoutIdLst>
  <p:txStyles>
    <p:titleStyle>
      <a:lvl1pPr algn="l" defTabSz="684196"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594" indent="-220658" algn="l" defTabSz="684196"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45" indent="-209545"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07" algn="l"/>
        </a:tabLst>
        <a:defRPr lang="en-US" sz="1600" kern="1200" dirty="0" smtClean="0">
          <a:solidFill>
            <a:schemeClr val="tx1"/>
          </a:solidFill>
          <a:latin typeface="+mn-lt"/>
          <a:ea typeface="ＭＳ Ｐゴシック" charset="0"/>
          <a:cs typeface="CiscoSans"/>
        </a:defRPr>
      </a:lvl2pPr>
      <a:lvl3pPr marL="62177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080" indent="-185733"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2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45.xml"/></Relationships>
</file>

<file path=ppt/slides/_rels/slide10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4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108.xml.rels><?xml version="1.0" encoding="UTF-8" standalone="yes"?>
<Relationships xmlns="http://schemas.openxmlformats.org/package/2006/relationships"><Relationship Id="rId3" Type="http://schemas.openxmlformats.org/officeDocument/2006/relationships/hyperlink" Target="https://iam.redsift.cloud/signup?product=domain-protection"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316.png"/></Relationships>
</file>

<file path=ppt/slides/_rels/slide10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319.png"/><Relationship Id="rId4" Type="http://schemas.openxmlformats.org/officeDocument/2006/relationships/image" Target="../media/image3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11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hyperlink" Target="https://thetalake.com/resource-download-theta-lake-email-archiving/" TargetMode="External"/><Relationship Id="rId2" Type="http://schemas.openxmlformats.org/officeDocument/2006/relationships/image" Target="../media/image324.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326.svg"/><Relationship Id="rId2" Type="http://schemas.openxmlformats.org/officeDocument/2006/relationships/image" Target="../media/image325.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3.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4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329.png"/><Relationship Id="rId7" Type="http://schemas.openxmlformats.org/officeDocument/2006/relationships/image" Target="../media/image201.png"/><Relationship Id="rId2" Type="http://schemas.openxmlformats.org/officeDocument/2006/relationships/notesSlide" Target="../notesSlides/notesSlide57.xml"/><Relationship Id="rId1" Type="http://schemas.openxmlformats.org/officeDocument/2006/relationships/slideLayout" Target="../slideLayouts/slideLayout32.xml"/><Relationship Id="rId6" Type="http://schemas.openxmlformats.org/officeDocument/2006/relationships/image" Target="../media/image331.svg"/><Relationship Id="rId5" Type="http://schemas.openxmlformats.org/officeDocument/2006/relationships/image" Target="../media/image236.png"/><Relationship Id="rId10" Type="http://schemas.openxmlformats.org/officeDocument/2006/relationships/image" Target="../media/image229.svg"/><Relationship Id="rId4" Type="http://schemas.openxmlformats.org/officeDocument/2006/relationships/image" Target="../media/image330.svg"/><Relationship Id="rId9" Type="http://schemas.openxmlformats.org/officeDocument/2006/relationships/image" Target="../media/image228.png"/></Relationships>
</file>

<file path=ppt/slides/_rels/slide129.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svg"/><Relationship Id="rId7" Type="http://schemas.openxmlformats.org/officeDocument/2006/relationships/image" Target="../media/image36.sv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26.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sv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svg"/><Relationship Id="rId18" Type="http://schemas.openxmlformats.org/officeDocument/2006/relationships/image" Target="../media/image83.emf"/><Relationship Id="rId3" Type="http://schemas.openxmlformats.org/officeDocument/2006/relationships/image" Target="../media/image21.png"/><Relationship Id="rId21" Type="http://schemas.openxmlformats.org/officeDocument/2006/relationships/image" Target="../media/image86.emf"/><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9.png"/><Relationship Id="rId16" Type="http://schemas.openxmlformats.org/officeDocument/2006/relationships/image" Target="../media/image81.emf"/><Relationship Id="rId20" Type="http://schemas.openxmlformats.org/officeDocument/2006/relationships/image" Target="../media/image85.emf"/><Relationship Id="rId1" Type="http://schemas.openxmlformats.org/officeDocument/2006/relationships/slideLayout" Target="../slideLayouts/slideLayout25.xml"/><Relationship Id="rId6" Type="http://schemas.openxmlformats.org/officeDocument/2006/relationships/image" Target="../media/image71.emf"/><Relationship Id="rId11" Type="http://schemas.openxmlformats.org/officeDocument/2006/relationships/image" Target="../media/image76.svg"/><Relationship Id="rId5" Type="http://schemas.openxmlformats.org/officeDocument/2006/relationships/image" Target="../media/image70.emf"/><Relationship Id="rId15" Type="http://schemas.openxmlformats.org/officeDocument/2006/relationships/image" Target="../media/image80.svg"/><Relationship Id="rId23" Type="http://schemas.openxmlformats.org/officeDocument/2006/relationships/image" Target="../media/image88.emf"/><Relationship Id="rId10" Type="http://schemas.openxmlformats.org/officeDocument/2006/relationships/image" Target="../media/image75.png"/><Relationship Id="rId19" Type="http://schemas.openxmlformats.org/officeDocument/2006/relationships/image" Target="../media/image84.emf"/><Relationship Id="rId4" Type="http://schemas.openxmlformats.org/officeDocument/2006/relationships/image" Target="../media/image22.svg"/><Relationship Id="rId9" Type="http://schemas.openxmlformats.org/officeDocument/2006/relationships/image" Target="../media/image74.emf"/><Relationship Id="rId14" Type="http://schemas.openxmlformats.org/officeDocument/2006/relationships/image" Target="../media/image79.png"/><Relationship Id="rId22"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diagramLayout" Target="../diagrams/layout1.xml"/><Relationship Id="rId7" Type="http://schemas.openxmlformats.org/officeDocument/2006/relationships/image" Target="../media/image29.png"/><Relationship Id="rId12" Type="http://schemas.openxmlformats.org/officeDocument/2006/relationships/image" Target="../media/image94.svg"/><Relationship Id="rId17" Type="http://schemas.openxmlformats.org/officeDocument/2006/relationships/image" Target="../media/image99.png"/><Relationship Id="rId2" Type="http://schemas.openxmlformats.org/officeDocument/2006/relationships/diagramData" Target="../diagrams/data1.xml"/><Relationship Id="rId16" Type="http://schemas.openxmlformats.org/officeDocument/2006/relationships/image" Target="../media/image98.svg"/><Relationship Id="rId1" Type="http://schemas.openxmlformats.org/officeDocument/2006/relationships/slideLayout" Target="../slideLayouts/slideLayout25.xml"/><Relationship Id="rId6" Type="http://schemas.microsoft.com/office/2007/relationships/diagramDrawing" Target="../diagrams/drawing1.xml"/><Relationship Id="rId11" Type="http://schemas.openxmlformats.org/officeDocument/2006/relationships/image" Target="../media/image93.png"/><Relationship Id="rId5" Type="http://schemas.openxmlformats.org/officeDocument/2006/relationships/diagramColors" Target="../diagrams/colors1.xml"/><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diagramQuickStyle" Target="../diagrams/quickStyle1.xml"/><Relationship Id="rId9" Type="http://schemas.openxmlformats.org/officeDocument/2006/relationships/image" Target="../media/image91.png"/><Relationship Id="rId14" Type="http://schemas.openxmlformats.org/officeDocument/2006/relationships/image" Target="../media/image96.sv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19.png"/><Relationship Id="rId3" Type="http://schemas.openxmlformats.org/officeDocument/2006/relationships/image" Target="../media/image22.sv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8.svg"/><Relationship Id="rId2" Type="http://schemas.openxmlformats.org/officeDocument/2006/relationships/image" Target="../media/image21.png"/><Relationship Id="rId16" Type="http://schemas.openxmlformats.org/officeDocument/2006/relationships/image" Target="../media/image117.png"/><Relationship Id="rId1" Type="http://schemas.openxmlformats.org/officeDocument/2006/relationships/slideLayout" Target="../slideLayouts/slideLayout25.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png"/><Relationship Id="rId15" Type="http://schemas.openxmlformats.org/officeDocument/2006/relationships/image" Target="../media/image73.svg"/><Relationship Id="rId10" Type="http://schemas.openxmlformats.org/officeDocument/2006/relationships/image" Target="../media/image113.png"/><Relationship Id="rId19" Type="http://schemas.openxmlformats.org/officeDocument/2006/relationships/image" Target="../media/image120.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22.svg"/><Relationship Id="rId7" Type="http://schemas.openxmlformats.org/officeDocument/2006/relationships/image" Target="../media/image120.sv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14.svg"/><Relationship Id="rId3" Type="http://schemas.openxmlformats.org/officeDocument/2006/relationships/image" Target="../media/image21.png"/><Relationship Id="rId7" Type="http://schemas.openxmlformats.org/officeDocument/2006/relationships/image" Target="../media/image123.png"/><Relationship Id="rId12" Type="http://schemas.openxmlformats.org/officeDocument/2006/relationships/image" Target="../media/image113.png"/><Relationship Id="rId2"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124.png"/><Relationship Id="rId11" Type="http://schemas.openxmlformats.org/officeDocument/2006/relationships/image" Target="../media/image128.svg"/><Relationship Id="rId5" Type="http://schemas.openxmlformats.org/officeDocument/2006/relationships/image" Target="../media/image126.png"/><Relationship Id="rId15" Type="http://schemas.openxmlformats.org/officeDocument/2006/relationships/image" Target="../media/image130.svg"/><Relationship Id="rId10" Type="http://schemas.openxmlformats.org/officeDocument/2006/relationships/image" Target="../media/image127.png"/><Relationship Id="rId4" Type="http://schemas.openxmlformats.org/officeDocument/2006/relationships/image" Target="../media/image22.svg"/><Relationship Id="rId9" Type="http://schemas.openxmlformats.org/officeDocument/2006/relationships/image" Target="../media/image76.svg"/><Relationship Id="rId14" Type="http://schemas.openxmlformats.org/officeDocument/2006/relationships/image" Target="../media/image129.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www.badurl.com/" TargetMode="External"/><Relationship Id="rId7" Type="http://schemas.openxmlformats.org/officeDocument/2006/relationships/image" Target="../media/image124.png"/><Relationship Id="rId2" Type="http://schemas.openxmlformats.org/officeDocument/2006/relationships/hyperlink" Target="http://www.goodurl.com/" TargetMode="External"/><Relationship Id="rId1" Type="http://schemas.openxmlformats.org/officeDocument/2006/relationships/slideLayout" Target="../slideLayouts/slideLayout25.xml"/><Relationship Id="rId6" Type="http://schemas.openxmlformats.org/officeDocument/2006/relationships/image" Target="../media/image131.png"/><Relationship Id="rId11" Type="http://schemas.openxmlformats.org/officeDocument/2006/relationships/hyperlink" Target="http://www.badreputationorcategory.com/" TargetMode="External"/><Relationship Id="rId5" Type="http://schemas.openxmlformats.org/officeDocument/2006/relationships/hyperlink" Target="http://www.badcategory.com/" TargetMode="External"/><Relationship Id="rId10" Type="http://schemas.openxmlformats.org/officeDocument/2006/relationships/image" Target="../media/image76.svg"/><Relationship Id="rId4" Type="http://schemas.openxmlformats.org/officeDocument/2006/relationships/hyperlink" Target="http://www.goodshorturl.com/" TargetMode="Externa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39.png"/><Relationship Id="rId3" Type="http://schemas.openxmlformats.org/officeDocument/2006/relationships/image" Target="../media/image133.svg"/><Relationship Id="rId7" Type="http://schemas.openxmlformats.org/officeDocument/2006/relationships/image" Target="../media/image135.png"/><Relationship Id="rId12" Type="http://schemas.openxmlformats.org/officeDocument/2006/relationships/image" Target="../media/image138.svg"/><Relationship Id="rId2" Type="http://schemas.openxmlformats.org/officeDocument/2006/relationships/image" Target="../media/image132.png"/><Relationship Id="rId1" Type="http://schemas.openxmlformats.org/officeDocument/2006/relationships/slideLayout" Target="../slideLayouts/slideLayout25.xml"/><Relationship Id="rId6" Type="http://schemas.openxmlformats.org/officeDocument/2006/relationships/image" Target="../media/image123.png"/><Relationship Id="rId11" Type="http://schemas.openxmlformats.org/officeDocument/2006/relationships/image" Target="../media/image137.png"/><Relationship Id="rId5" Type="http://schemas.openxmlformats.org/officeDocument/2006/relationships/image" Target="../media/image124.png"/><Relationship Id="rId10" Type="http://schemas.openxmlformats.org/officeDocument/2006/relationships/image" Target="../media/image44.svg"/><Relationship Id="rId4" Type="http://schemas.openxmlformats.org/officeDocument/2006/relationships/image" Target="../media/image134.png"/><Relationship Id="rId9" Type="http://schemas.openxmlformats.org/officeDocument/2006/relationships/image" Target="../media/image43.png"/><Relationship Id="rId14" Type="http://schemas.openxmlformats.org/officeDocument/2006/relationships/image" Target="../media/image14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20.xml"/><Relationship Id="rId5" Type="http://schemas.openxmlformats.org/officeDocument/2006/relationships/image" Target="../media/image30.sv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3.svg"/><Relationship Id="rId18" Type="http://schemas.openxmlformats.org/officeDocument/2006/relationships/image" Target="../media/image153.svg"/><Relationship Id="rId3" Type="http://schemas.openxmlformats.org/officeDocument/2006/relationships/image" Target="../media/image144.tiff"/><Relationship Id="rId7" Type="http://schemas.openxmlformats.org/officeDocument/2006/relationships/image" Target="../media/image148.png"/><Relationship Id="rId12" Type="http://schemas.openxmlformats.org/officeDocument/2006/relationships/image" Target="../media/image72.png"/><Relationship Id="rId17" Type="http://schemas.openxmlformats.org/officeDocument/2006/relationships/image" Target="../media/image152.png"/><Relationship Id="rId2" Type="http://schemas.openxmlformats.org/officeDocument/2006/relationships/image" Target="../media/image143.png"/><Relationship Id="rId16" Type="http://schemas.openxmlformats.org/officeDocument/2006/relationships/image" Target="../media/image76.svg"/><Relationship Id="rId1" Type="http://schemas.openxmlformats.org/officeDocument/2006/relationships/slideLayout" Target="../slideLayouts/slideLayout25.xml"/><Relationship Id="rId6" Type="http://schemas.openxmlformats.org/officeDocument/2006/relationships/image" Target="../media/image147.tiff"/><Relationship Id="rId11" Type="http://schemas.openxmlformats.org/officeDocument/2006/relationships/image" Target="../media/image71.emf"/><Relationship Id="rId5" Type="http://schemas.openxmlformats.org/officeDocument/2006/relationships/image" Target="../media/image146.png"/><Relationship Id="rId15" Type="http://schemas.openxmlformats.org/officeDocument/2006/relationships/image" Target="../media/image75.png"/><Relationship Id="rId10" Type="http://schemas.openxmlformats.org/officeDocument/2006/relationships/image" Target="../media/image151.tiff"/><Relationship Id="rId4" Type="http://schemas.openxmlformats.org/officeDocument/2006/relationships/image" Target="../media/image145.tiff"/><Relationship Id="rId9" Type="http://schemas.openxmlformats.org/officeDocument/2006/relationships/image" Target="../media/image150.tiff"/><Relationship Id="rId14" Type="http://schemas.openxmlformats.org/officeDocument/2006/relationships/image" Target="../media/image7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56.png"/><Relationship Id="rId18" Type="http://schemas.openxmlformats.org/officeDocument/2006/relationships/image" Target="../media/image160.svg"/><Relationship Id="rId3" Type="http://schemas.openxmlformats.org/officeDocument/2006/relationships/diagramLayout" Target="../diagrams/layout2.xml"/><Relationship Id="rId7" Type="http://schemas.openxmlformats.org/officeDocument/2006/relationships/image" Target="../media/image93.png"/><Relationship Id="rId12" Type="http://schemas.openxmlformats.org/officeDocument/2006/relationships/image" Target="../media/image155.svg"/><Relationship Id="rId17" Type="http://schemas.openxmlformats.org/officeDocument/2006/relationships/image" Target="../media/image159.png"/><Relationship Id="rId2" Type="http://schemas.openxmlformats.org/officeDocument/2006/relationships/diagramData" Target="../diagrams/data2.xml"/><Relationship Id="rId16" Type="http://schemas.openxmlformats.org/officeDocument/2006/relationships/image" Target="../media/image158.svg"/><Relationship Id="rId1" Type="http://schemas.openxmlformats.org/officeDocument/2006/relationships/slideLayout" Target="../slideLayouts/slideLayout25.xml"/><Relationship Id="rId6" Type="http://schemas.microsoft.com/office/2007/relationships/diagramDrawing" Target="../diagrams/drawing2.xml"/><Relationship Id="rId11" Type="http://schemas.openxmlformats.org/officeDocument/2006/relationships/image" Target="../media/image154.png"/><Relationship Id="rId5" Type="http://schemas.openxmlformats.org/officeDocument/2006/relationships/diagramColors" Target="../diagrams/colors2.xml"/><Relationship Id="rId15" Type="http://schemas.openxmlformats.org/officeDocument/2006/relationships/image" Target="../media/image91.png"/><Relationship Id="rId10" Type="http://schemas.openxmlformats.org/officeDocument/2006/relationships/image" Target="../media/image30.svg"/><Relationship Id="rId4" Type="http://schemas.openxmlformats.org/officeDocument/2006/relationships/diagramQuickStyle" Target="../diagrams/quickStyle2.xml"/><Relationship Id="rId9" Type="http://schemas.openxmlformats.org/officeDocument/2006/relationships/image" Target="../media/image29.png"/><Relationship Id="rId14" Type="http://schemas.openxmlformats.org/officeDocument/2006/relationships/image" Target="../media/image157.sv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165.emf"/><Relationship Id="rId2" Type="http://schemas.openxmlformats.org/officeDocument/2006/relationships/image" Target="../media/image161.emf"/><Relationship Id="rId1" Type="http://schemas.openxmlformats.org/officeDocument/2006/relationships/slideLayout" Target="../slideLayouts/slideLayout25.xml"/><Relationship Id="rId6" Type="http://schemas.openxmlformats.org/officeDocument/2006/relationships/image" Target="../media/image164.emf"/><Relationship Id="rId5" Type="http://schemas.openxmlformats.org/officeDocument/2006/relationships/image" Target="../media/image163.png"/><Relationship Id="rId4" Type="http://schemas.openxmlformats.org/officeDocument/2006/relationships/image" Target="../media/image162.emf"/><Relationship Id="rId9" Type="http://schemas.openxmlformats.org/officeDocument/2006/relationships/image" Target="../media/image166.emf"/></Relationships>
</file>

<file path=ppt/slides/_rels/slide4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70.svg"/><Relationship Id="rId3" Type="http://schemas.openxmlformats.org/officeDocument/2006/relationships/image" Target="../media/image69.png"/><Relationship Id="rId7" Type="http://schemas.openxmlformats.org/officeDocument/2006/relationships/image" Target="../media/image124.png"/><Relationship Id="rId12" Type="http://schemas.openxmlformats.org/officeDocument/2006/relationships/image" Target="../media/image169.png"/><Relationship Id="rId17" Type="http://schemas.openxmlformats.org/officeDocument/2006/relationships/image" Target="../media/image76.svg"/><Relationship Id="rId2" Type="http://schemas.openxmlformats.org/officeDocument/2006/relationships/image" Target="../media/image167.emf"/><Relationship Id="rId16" Type="http://schemas.openxmlformats.org/officeDocument/2006/relationships/image" Target="../media/image75.png"/><Relationship Id="rId1" Type="http://schemas.openxmlformats.org/officeDocument/2006/relationships/slideLayout" Target="../slideLayouts/slideLayout25.xml"/><Relationship Id="rId6" Type="http://schemas.openxmlformats.org/officeDocument/2006/relationships/image" Target="../media/image168.png"/><Relationship Id="rId11" Type="http://schemas.openxmlformats.org/officeDocument/2006/relationships/image" Target="../media/image112.png"/><Relationship Id="rId5" Type="http://schemas.openxmlformats.org/officeDocument/2006/relationships/image" Target="../media/image22.svg"/><Relationship Id="rId15" Type="http://schemas.openxmlformats.org/officeDocument/2006/relationships/image" Target="../media/image73.svg"/><Relationship Id="rId10" Type="http://schemas.openxmlformats.org/officeDocument/2006/relationships/image" Target="../media/image111.png"/><Relationship Id="rId4" Type="http://schemas.openxmlformats.org/officeDocument/2006/relationships/image" Target="../media/image21.png"/><Relationship Id="rId9" Type="http://schemas.openxmlformats.org/officeDocument/2006/relationships/image" Target="../media/image110.png"/><Relationship Id="rId1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mailto:chuck.robbins@mail.com" TargetMode="External"/><Relationship Id="rId4" Type="http://schemas.openxmlformats.org/officeDocument/2006/relationships/hyperlink" Target="mailto:adam@outside.com"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1.png"/><Relationship Id="rId7" Type="http://schemas.openxmlformats.org/officeDocument/2006/relationships/image" Target="../media/image175.sv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22.svg"/></Relationships>
</file>

<file path=ppt/slides/_rels/slide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8.png"/><Relationship Id="rId7" Type="http://schemas.openxmlformats.org/officeDocument/2006/relationships/image" Target="../media/image180.png"/><Relationship Id="rId2" Type="http://schemas.openxmlformats.org/officeDocument/2006/relationships/image" Target="../media/image177.png"/><Relationship Id="rId1" Type="http://schemas.openxmlformats.org/officeDocument/2006/relationships/slideLayout" Target="../slideLayouts/slideLayout25.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44.svg"/><Relationship Id="rId10" Type="http://schemas.openxmlformats.org/officeDocument/2006/relationships/image" Target="../media/image183.png"/><Relationship Id="rId4" Type="http://schemas.openxmlformats.org/officeDocument/2006/relationships/image" Target="../media/image43.png"/><Relationship Id="rId9" Type="http://schemas.openxmlformats.org/officeDocument/2006/relationships/image" Target="../media/image182.sv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8.png"/><Relationship Id="rId1" Type="http://schemas.openxmlformats.org/officeDocument/2006/relationships/slideLayout" Target="../slideLayouts/slideLayout25.xml"/><Relationship Id="rId6" Type="http://schemas.openxmlformats.org/officeDocument/2006/relationships/image" Target="../media/image177.png"/><Relationship Id="rId5" Type="http://schemas.openxmlformats.org/officeDocument/2006/relationships/image" Target="../media/image186.tiff"/><Relationship Id="rId4" Type="http://schemas.openxmlformats.org/officeDocument/2006/relationships/image" Target="../media/image1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89.pn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image" Target="../media/image188.emf"/><Relationship Id="rId5" Type="http://schemas.openxmlformats.org/officeDocument/2006/relationships/image" Target="../media/image187.emf"/><Relationship Id="rId4" Type="http://schemas.openxmlformats.org/officeDocument/2006/relationships/image" Target="../media/image90.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11.png"/><Relationship Id="rId18" Type="http://schemas.openxmlformats.org/officeDocument/2006/relationships/image" Target="../media/image73.svg"/><Relationship Id="rId3" Type="http://schemas.openxmlformats.org/officeDocument/2006/relationships/image" Target="../media/image70.emf"/><Relationship Id="rId7" Type="http://schemas.openxmlformats.org/officeDocument/2006/relationships/image" Target="../media/image191.svg"/><Relationship Id="rId12" Type="http://schemas.openxmlformats.org/officeDocument/2006/relationships/image" Target="../media/image110.png"/><Relationship Id="rId17" Type="http://schemas.openxmlformats.org/officeDocument/2006/relationships/image" Target="../media/image72.png"/><Relationship Id="rId2" Type="http://schemas.openxmlformats.org/officeDocument/2006/relationships/image" Target="../media/image69.png"/><Relationship Id="rId16" Type="http://schemas.openxmlformats.org/officeDocument/2006/relationships/image" Target="../media/image170.svg"/><Relationship Id="rId20" Type="http://schemas.openxmlformats.org/officeDocument/2006/relationships/image" Target="../media/image195.emf"/><Relationship Id="rId1" Type="http://schemas.openxmlformats.org/officeDocument/2006/relationships/slideLayout" Target="../slideLayouts/slideLayout25.xml"/><Relationship Id="rId6" Type="http://schemas.openxmlformats.org/officeDocument/2006/relationships/image" Target="../media/image190.png"/><Relationship Id="rId11" Type="http://schemas.openxmlformats.org/officeDocument/2006/relationships/image" Target="../media/image82.png"/><Relationship Id="rId5" Type="http://schemas.openxmlformats.org/officeDocument/2006/relationships/image" Target="../media/image22.svg"/><Relationship Id="rId15" Type="http://schemas.openxmlformats.org/officeDocument/2006/relationships/image" Target="../media/image169.png"/><Relationship Id="rId10" Type="http://schemas.openxmlformats.org/officeDocument/2006/relationships/image" Target="../media/image194.emf"/><Relationship Id="rId19" Type="http://schemas.openxmlformats.org/officeDocument/2006/relationships/image" Target="../media/image74.emf"/><Relationship Id="rId4" Type="http://schemas.openxmlformats.org/officeDocument/2006/relationships/image" Target="../media/image21.png"/><Relationship Id="rId9" Type="http://schemas.openxmlformats.org/officeDocument/2006/relationships/image" Target="../media/image193.svg"/><Relationship Id="rId14" Type="http://schemas.openxmlformats.org/officeDocument/2006/relationships/image" Target="../media/image112.png"/></Relationships>
</file>

<file path=ppt/slides/_rels/slide57.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hyperlink" Target="https://status.cres.cisco.com/" TargetMode="External"/><Relationship Id="rId7" Type="http://schemas.openxmlformats.org/officeDocument/2006/relationships/image" Target="../media/image199.emf"/><Relationship Id="rId12" Type="http://schemas.openxmlformats.org/officeDocument/2006/relationships/image" Target="../media/image22.svg"/><Relationship Id="rId2" Type="http://schemas.openxmlformats.org/officeDocument/2006/relationships/image" Target="../media/image196.png"/><Relationship Id="rId1" Type="http://schemas.openxmlformats.org/officeDocument/2006/relationships/slideLayout" Target="../slideLayouts/slideLayout32.xml"/><Relationship Id="rId6" Type="http://schemas.openxmlformats.org/officeDocument/2006/relationships/image" Target="../media/image71.emf"/><Relationship Id="rId11" Type="http://schemas.openxmlformats.org/officeDocument/2006/relationships/image" Target="../media/image21.png"/><Relationship Id="rId5" Type="http://schemas.openxmlformats.org/officeDocument/2006/relationships/image" Target="../media/image198.svg"/><Relationship Id="rId10" Type="http://schemas.openxmlformats.org/officeDocument/2006/relationships/image" Target="../media/image202.svg"/><Relationship Id="rId4" Type="http://schemas.openxmlformats.org/officeDocument/2006/relationships/image" Target="../media/image197.png"/><Relationship Id="rId9" Type="http://schemas.openxmlformats.org/officeDocument/2006/relationships/image" Target="../media/image201.png"/></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211.png"/><Relationship Id="rId3" Type="http://schemas.openxmlformats.org/officeDocument/2006/relationships/image" Target="../media/image204.svg"/><Relationship Id="rId7" Type="http://schemas.openxmlformats.org/officeDocument/2006/relationships/image" Target="../media/image208.svg"/><Relationship Id="rId12" Type="http://schemas.openxmlformats.org/officeDocument/2006/relationships/image" Target="../media/image82.png"/><Relationship Id="rId2" Type="http://schemas.openxmlformats.org/officeDocument/2006/relationships/image" Target="../media/image203.png"/><Relationship Id="rId1" Type="http://schemas.openxmlformats.org/officeDocument/2006/relationships/slideLayout" Target="../slideLayouts/slideLayout23.xml"/><Relationship Id="rId6" Type="http://schemas.openxmlformats.org/officeDocument/2006/relationships/image" Target="../media/image207.png"/><Relationship Id="rId11" Type="http://schemas.openxmlformats.org/officeDocument/2006/relationships/image" Target="../media/image210.svg"/><Relationship Id="rId5" Type="http://schemas.openxmlformats.org/officeDocument/2006/relationships/image" Target="../media/image206.svg"/><Relationship Id="rId10" Type="http://schemas.openxmlformats.org/officeDocument/2006/relationships/image" Target="../media/image209.png"/><Relationship Id="rId4" Type="http://schemas.openxmlformats.org/officeDocument/2006/relationships/image" Target="../media/image205.png"/><Relationship Id="rId9" Type="http://schemas.openxmlformats.org/officeDocument/2006/relationships/image" Target="../media/image80.svg"/><Relationship Id="rId14" Type="http://schemas.openxmlformats.org/officeDocument/2006/relationships/image" Target="../media/image212.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220.emf"/><Relationship Id="rId3" Type="http://schemas.openxmlformats.org/officeDocument/2006/relationships/image" Target="../media/image21.png"/><Relationship Id="rId7" Type="http://schemas.openxmlformats.org/officeDocument/2006/relationships/image" Target="../media/image214.png"/><Relationship Id="rId12" Type="http://schemas.openxmlformats.org/officeDocument/2006/relationships/image" Target="../media/image219.svg"/><Relationship Id="rId2" Type="http://schemas.openxmlformats.org/officeDocument/2006/relationships/image" Target="../media/image213.png"/><Relationship Id="rId1" Type="http://schemas.openxmlformats.org/officeDocument/2006/relationships/slideLayout" Target="../slideLayouts/slideLayout25.xml"/><Relationship Id="rId6" Type="http://schemas.openxmlformats.org/officeDocument/2006/relationships/image" Target="../media/image191.svg"/><Relationship Id="rId11" Type="http://schemas.openxmlformats.org/officeDocument/2006/relationships/image" Target="../media/image218.png"/><Relationship Id="rId5" Type="http://schemas.openxmlformats.org/officeDocument/2006/relationships/image" Target="../media/image190.png"/><Relationship Id="rId10" Type="http://schemas.openxmlformats.org/officeDocument/2006/relationships/image" Target="../media/image217.svg"/><Relationship Id="rId4" Type="http://schemas.openxmlformats.org/officeDocument/2006/relationships/image" Target="../media/image22.svg"/><Relationship Id="rId9" Type="http://schemas.openxmlformats.org/officeDocument/2006/relationships/image" Target="../media/image216.png"/><Relationship Id="rId14" Type="http://schemas.openxmlformats.org/officeDocument/2006/relationships/image" Target="../media/image221.emf"/></Relationships>
</file>

<file path=ppt/slides/_rels/slide6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25.pn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169.png"/><Relationship Id="rId7" Type="http://schemas.openxmlformats.org/officeDocument/2006/relationships/image" Target="../media/image228.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27.svg"/><Relationship Id="rId5" Type="http://schemas.openxmlformats.org/officeDocument/2006/relationships/image" Target="../media/image226.png"/><Relationship Id="rId10" Type="http://schemas.openxmlformats.org/officeDocument/2006/relationships/image" Target="../media/image231.svg"/><Relationship Id="rId4" Type="http://schemas.openxmlformats.org/officeDocument/2006/relationships/image" Target="../media/image170.svg"/><Relationship Id="rId9" Type="http://schemas.openxmlformats.org/officeDocument/2006/relationships/image" Target="../media/image230.pn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2.svg"/><Relationship Id="rId18" Type="http://schemas.openxmlformats.org/officeDocument/2006/relationships/image" Target="../media/image238.png"/><Relationship Id="rId3" Type="http://schemas.openxmlformats.org/officeDocument/2006/relationships/image" Target="../media/image232.png"/><Relationship Id="rId21" Type="http://schemas.openxmlformats.org/officeDocument/2006/relationships/image" Target="../media/image241.svg"/><Relationship Id="rId7" Type="http://schemas.openxmlformats.org/officeDocument/2006/relationships/image" Target="../media/image235.svg"/><Relationship Id="rId12" Type="http://schemas.openxmlformats.org/officeDocument/2006/relationships/image" Target="../media/image201.png"/><Relationship Id="rId17" Type="http://schemas.openxmlformats.org/officeDocument/2006/relationships/image" Target="../media/image208.svg"/><Relationship Id="rId25" Type="http://schemas.openxmlformats.org/officeDocument/2006/relationships/image" Target="../media/image245.svg"/><Relationship Id="rId2" Type="http://schemas.openxmlformats.org/officeDocument/2006/relationships/notesSlide" Target="../notesSlides/notesSlide23.xml"/><Relationship Id="rId16" Type="http://schemas.openxmlformats.org/officeDocument/2006/relationships/image" Target="../media/image207.png"/><Relationship Id="rId20" Type="http://schemas.openxmlformats.org/officeDocument/2006/relationships/image" Target="../media/image240.png"/><Relationship Id="rId1" Type="http://schemas.openxmlformats.org/officeDocument/2006/relationships/slideLayout" Target="../slideLayouts/slideLayout25.xml"/><Relationship Id="rId6" Type="http://schemas.openxmlformats.org/officeDocument/2006/relationships/image" Target="../media/image234.png"/><Relationship Id="rId11" Type="http://schemas.openxmlformats.org/officeDocument/2006/relationships/image" Target="../media/image193.svg"/><Relationship Id="rId24" Type="http://schemas.openxmlformats.org/officeDocument/2006/relationships/image" Target="../media/image244.png"/><Relationship Id="rId5" Type="http://schemas.openxmlformats.org/officeDocument/2006/relationships/image" Target="../media/image69.png"/><Relationship Id="rId15" Type="http://schemas.openxmlformats.org/officeDocument/2006/relationships/image" Target="../media/image237.svg"/><Relationship Id="rId23" Type="http://schemas.openxmlformats.org/officeDocument/2006/relationships/image" Target="../media/image243.svg"/><Relationship Id="rId10" Type="http://schemas.openxmlformats.org/officeDocument/2006/relationships/image" Target="../media/image192.png"/><Relationship Id="rId19" Type="http://schemas.openxmlformats.org/officeDocument/2006/relationships/image" Target="../media/image239.svg"/><Relationship Id="rId4" Type="http://schemas.openxmlformats.org/officeDocument/2006/relationships/image" Target="../media/image233.svg"/><Relationship Id="rId9" Type="http://schemas.openxmlformats.org/officeDocument/2006/relationships/image" Target="../media/image22.svg"/><Relationship Id="rId14" Type="http://schemas.openxmlformats.org/officeDocument/2006/relationships/image" Target="../media/image236.png"/><Relationship Id="rId22" Type="http://schemas.openxmlformats.org/officeDocument/2006/relationships/image" Target="../media/image242.png"/></Relationships>
</file>

<file path=ppt/slides/_rels/slide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49.png"/><Relationship Id="rId5" Type="http://schemas.openxmlformats.org/officeDocument/2006/relationships/image" Target="../media/image248.svg"/><Relationship Id="rId10" Type="http://schemas.openxmlformats.org/officeDocument/2006/relationships/image" Target="../media/image252.png"/><Relationship Id="rId4" Type="http://schemas.openxmlformats.org/officeDocument/2006/relationships/image" Target="../media/image247.png"/><Relationship Id="rId9" Type="http://schemas.openxmlformats.org/officeDocument/2006/relationships/image" Target="../media/image251.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6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257.svg"/><Relationship Id="rId5" Type="http://schemas.openxmlformats.org/officeDocument/2006/relationships/image" Target="../media/image256.png"/><Relationship Id="rId4" Type="http://schemas.openxmlformats.org/officeDocument/2006/relationships/image" Target="../media/image255.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259.png"/></Relationships>
</file>

<file path=ppt/slides/_rels/slide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261.png"/></Relationships>
</file>

<file path=ppt/slides/_rels/slide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270.svg"/><Relationship Id="rId5" Type="http://schemas.openxmlformats.org/officeDocument/2006/relationships/image" Target="../media/image269.png"/><Relationship Id="rId10" Type="http://schemas.openxmlformats.org/officeDocument/2006/relationships/image" Target="../media/image273.svg"/><Relationship Id="rId4" Type="http://schemas.openxmlformats.org/officeDocument/2006/relationships/image" Target="../media/image268.svg"/><Relationship Id="rId9" Type="http://schemas.openxmlformats.org/officeDocument/2006/relationships/image" Target="../media/image242.png"/></Relationships>
</file>

<file path=ppt/slides/_rels/slide7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2.svg"/></Relationships>
</file>

<file path=ppt/slides/_rels/slide80.xml.rels><?xml version="1.0" encoding="UTF-8" standalone="yes"?>
<Relationships xmlns="http://schemas.openxmlformats.org/package/2006/relationships"><Relationship Id="rId2" Type="http://schemas.openxmlformats.org/officeDocument/2006/relationships/image" Target="../media/image276.jpeg"/><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4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8" Type="http://schemas.openxmlformats.org/officeDocument/2006/relationships/image" Target="../media/image286.tiff"/><Relationship Id="rId13" Type="http://schemas.openxmlformats.org/officeDocument/2006/relationships/image" Target="../media/image291.tiff"/><Relationship Id="rId18" Type="http://schemas.openxmlformats.org/officeDocument/2006/relationships/image" Target="../media/image178.png"/><Relationship Id="rId26" Type="http://schemas.openxmlformats.org/officeDocument/2006/relationships/image" Target="../media/image298.jpeg"/><Relationship Id="rId3" Type="http://schemas.openxmlformats.org/officeDocument/2006/relationships/image" Target="../media/image281.svg"/><Relationship Id="rId21" Type="http://schemas.openxmlformats.org/officeDocument/2006/relationships/image" Target="../media/image148.png"/><Relationship Id="rId7" Type="http://schemas.openxmlformats.org/officeDocument/2006/relationships/image" Target="../media/image285.tiff"/><Relationship Id="rId12" Type="http://schemas.openxmlformats.org/officeDocument/2006/relationships/image" Target="../media/image290.png"/><Relationship Id="rId17" Type="http://schemas.openxmlformats.org/officeDocument/2006/relationships/image" Target="../media/image295.png"/><Relationship Id="rId25" Type="http://schemas.openxmlformats.org/officeDocument/2006/relationships/image" Target="../media/image297.png"/><Relationship Id="rId2" Type="http://schemas.openxmlformats.org/officeDocument/2006/relationships/image" Target="../media/image280.png"/><Relationship Id="rId16" Type="http://schemas.openxmlformats.org/officeDocument/2006/relationships/image" Target="../media/image294.tiff"/><Relationship Id="rId20" Type="http://schemas.openxmlformats.org/officeDocument/2006/relationships/image" Target="../media/image144.tiff"/><Relationship Id="rId1" Type="http://schemas.openxmlformats.org/officeDocument/2006/relationships/slideLayout" Target="../slideLayouts/slideLayout25.xml"/><Relationship Id="rId6" Type="http://schemas.openxmlformats.org/officeDocument/2006/relationships/image" Target="../media/image284.tiff"/><Relationship Id="rId11" Type="http://schemas.openxmlformats.org/officeDocument/2006/relationships/image" Target="../media/image289.png"/><Relationship Id="rId24" Type="http://schemas.openxmlformats.org/officeDocument/2006/relationships/image" Target="../media/image177.png"/><Relationship Id="rId5" Type="http://schemas.openxmlformats.org/officeDocument/2006/relationships/image" Target="../media/image283.jpeg"/><Relationship Id="rId15" Type="http://schemas.openxmlformats.org/officeDocument/2006/relationships/image" Target="../media/image293.tiff"/><Relationship Id="rId23" Type="http://schemas.openxmlformats.org/officeDocument/2006/relationships/image" Target="../media/image150.tiff"/><Relationship Id="rId10" Type="http://schemas.openxmlformats.org/officeDocument/2006/relationships/image" Target="../media/image288.png"/><Relationship Id="rId19" Type="http://schemas.openxmlformats.org/officeDocument/2006/relationships/image" Target="../media/image296.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tiff"/><Relationship Id="rId22" Type="http://schemas.openxmlformats.org/officeDocument/2006/relationships/image" Target="../media/image149.png"/><Relationship Id="rId27" Type="http://schemas.openxmlformats.org/officeDocument/2006/relationships/image" Target="../media/image29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8" Type="http://schemas.openxmlformats.org/officeDocument/2006/relationships/image" Target="../media/image237.svg"/><Relationship Id="rId3" Type="http://schemas.openxmlformats.org/officeDocument/2006/relationships/image" Target="../media/image302.png"/><Relationship Id="rId7" Type="http://schemas.openxmlformats.org/officeDocument/2006/relationships/image" Target="../media/image236.png"/><Relationship Id="rId2" Type="http://schemas.openxmlformats.org/officeDocument/2006/relationships/image" Target="../media/image301.png"/><Relationship Id="rId1" Type="http://schemas.openxmlformats.org/officeDocument/2006/relationships/slideLayout" Target="../slideLayouts/slideLayout25.xml"/><Relationship Id="rId6" Type="http://schemas.openxmlformats.org/officeDocument/2006/relationships/image" Target="../media/image227.svg"/><Relationship Id="rId5" Type="http://schemas.openxmlformats.org/officeDocument/2006/relationships/image" Target="../media/image226.png"/><Relationship Id="rId10" Type="http://schemas.openxmlformats.org/officeDocument/2006/relationships/image" Target="../media/image208.svg"/><Relationship Id="rId4" Type="http://schemas.openxmlformats.org/officeDocument/2006/relationships/image" Target="../media/image303.png"/><Relationship Id="rId9" Type="http://schemas.openxmlformats.org/officeDocument/2006/relationships/image" Target="../media/image20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42.xml"/><Relationship Id="rId1" Type="http://schemas.openxmlformats.org/officeDocument/2006/relationships/slideLayout" Target="../slideLayouts/slideLayout45.xml"/><Relationship Id="rId4" Type="http://schemas.openxmlformats.org/officeDocument/2006/relationships/image" Target="../media/image309.png"/></Relationships>
</file>

<file path=ppt/slides/_rels/slide9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Email Security TME </a:t>
            </a:r>
          </a:p>
        </p:txBody>
      </p:sp>
      <p:sp>
        <p:nvSpPr>
          <p:cNvPr id="7" name="Text Placeholder 6">
            <a:extLst>
              <a:ext uri="{FF2B5EF4-FFF2-40B4-BE49-F238E27FC236}">
                <a16:creationId xmlns:a16="http://schemas.microsoft.com/office/drawing/2014/main" id="{2C644D61-2DA0-612A-5A1F-0637D8A41562}"/>
              </a:ext>
            </a:extLst>
          </p:cNvPr>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r>
              <a:rPr lang="en-US" dirty="0"/>
              <a:t>Date</a:t>
            </a:r>
          </a:p>
        </p:txBody>
      </p:sp>
      <p:sp>
        <p:nvSpPr>
          <p:cNvPr id="5" name="Text Placeholder 4"/>
          <p:cNvSpPr>
            <a:spLocks noGrp="1"/>
          </p:cNvSpPr>
          <p:nvPr>
            <p:ph type="body" sz="quarter" idx="13"/>
          </p:nvPr>
        </p:nvSpPr>
        <p:spPr/>
        <p:txBody>
          <a:bodyPr/>
          <a:lstStyle/>
          <a:p>
            <a:r>
              <a:rPr lang="en-US"/>
              <a:t>Technical Decision Maker</a:t>
            </a:r>
          </a:p>
        </p:txBody>
      </p:sp>
      <p:sp>
        <p:nvSpPr>
          <p:cNvPr id="6" name="Title 5"/>
          <p:cNvSpPr>
            <a:spLocks noGrp="1"/>
          </p:cNvSpPr>
          <p:nvPr>
            <p:ph type="ctrTitle"/>
          </p:nvPr>
        </p:nvSpPr>
        <p:spPr/>
        <p:txBody>
          <a:bodyPr/>
          <a:lstStyle/>
          <a:p>
            <a:r>
              <a:rPr lang="en-US"/>
              <a:t>Cisco Secure Email</a:t>
            </a:r>
          </a:p>
        </p:txBody>
      </p:sp>
    </p:spTree>
    <p:extLst>
      <p:ext uri="{BB962C8B-B14F-4D97-AF65-F5344CB8AC3E}">
        <p14:creationId xmlns:p14="http://schemas.microsoft.com/office/powerpoint/2010/main" val="29520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159"/>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EE123CC-97CA-4B11-604E-D5121AA8920E}"/>
              </a:ext>
            </a:extLst>
          </p:cNvPr>
          <p:cNvCxnSpPr>
            <a:cxnSpLocks/>
          </p:cNvCxnSpPr>
          <p:nvPr/>
        </p:nvCxnSpPr>
        <p:spPr>
          <a:xfrm>
            <a:off x="2599970" y="1085901"/>
            <a:ext cx="0" cy="1282861"/>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77E84E-AC6C-A0D6-D0DA-9A28EF63AF53}"/>
              </a:ext>
            </a:extLst>
          </p:cNvPr>
          <p:cNvCxnSpPr>
            <a:cxnSpLocks/>
          </p:cNvCxnSpPr>
          <p:nvPr/>
        </p:nvCxnSpPr>
        <p:spPr>
          <a:xfrm>
            <a:off x="4523674" y="1085901"/>
            <a:ext cx="0" cy="1282861"/>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0AF381-F81D-5142-7F63-BB818518FB01}"/>
              </a:ext>
            </a:extLst>
          </p:cNvPr>
          <p:cNvCxnSpPr>
            <a:cxnSpLocks/>
          </p:cNvCxnSpPr>
          <p:nvPr/>
        </p:nvCxnSpPr>
        <p:spPr>
          <a:xfrm>
            <a:off x="6761189" y="1085901"/>
            <a:ext cx="0" cy="1282861"/>
          </a:xfrm>
          <a:prstGeom prst="line">
            <a:avLst/>
          </a:prstGeom>
          <a:ln w="63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5E36673-BA8C-BF52-1D6F-B08FAD677497}"/>
              </a:ext>
            </a:extLst>
          </p:cNvPr>
          <p:cNvSpPr txBox="1"/>
          <p:nvPr/>
        </p:nvSpPr>
        <p:spPr>
          <a:xfrm>
            <a:off x="989301" y="2240266"/>
            <a:ext cx="1249060" cy="230832"/>
          </a:xfrm>
          <a:prstGeom prst="rect">
            <a:avLst/>
          </a:prstGeom>
          <a:noFill/>
        </p:spPr>
        <p:txBody>
          <a:bodyPr wrap="none" rtlCol="0">
            <a:spAutoFit/>
          </a:bodyPr>
          <a:lstStyle/>
          <a:p>
            <a:r>
              <a:rPr lang="en-CA" sz="900">
                <a:latin typeface="+mn-lt"/>
              </a:rPr>
              <a:t>Unknown / Targeted</a:t>
            </a:r>
          </a:p>
        </p:txBody>
      </p:sp>
      <p:cxnSp>
        <p:nvCxnSpPr>
          <p:cNvPr id="49" name="Straight Arrow Connector 48">
            <a:extLst>
              <a:ext uri="{FF2B5EF4-FFF2-40B4-BE49-F238E27FC236}">
                <a16:creationId xmlns:a16="http://schemas.microsoft.com/office/drawing/2014/main" id="{ACF004BD-48EB-1EBC-A6E9-CFDA7BFA4DAB}"/>
              </a:ext>
            </a:extLst>
          </p:cNvPr>
          <p:cNvCxnSpPr>
            <a:cxnSpLocks/>
          </p:cNvCxnSpPr>
          <p:nvPr/>
        </p:nvCxnSpPr>
        <p:spPr>
          <a:xfrm>
            <a:off x="607502" y="2201201"/>
            <a:ext cx="792899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A74A94E5-B201-E491-671A-1E37EB27938B}"/>
              </a:ext>
            </a:extLst>
          </p:cNvPr>
          <p:cNvSpPr txBox="1"/>
          <p:nvPr/>
        </p:nvSpPr>
        <p:spPr>
          <a:xfrm>
            <a:off x="4311593" y="2097327"/>
            <a:ext cx="437940" cy="230832"/>
          </a:xfrm>
          <a:prstGeom prst="rect">
            <a:avLst/>
          </a:prstGeom>
          <a:solidFill>
            <a:schemeClr val="bg1"/>
          </a:solidFill>
        </p:spPr>
        <p:txBody>
          <a:bodyPr wrap="none" rtlCol="0">
            <a:spAutoFit/>
          </a:bodyPr>
          <a:lstStyle/>
          <a:p>
            <a:r>
              <a:rPr lang="en-CA" sz="900">
                <a:solidFill>
                  <a:schemeClr val="accent2"/>
                </a:solidFill>
                <a:latin typeface="+mn-lt"/>
              </a:rPr>
              <a:t>Time</a:t>
            </a:r>
          </a:p>
        </p:txBody>
      </p:sp>
      <p:cxnSp>
        <p:nvCxnSpPr>
          <p:cNvPr id="5" name="Connector: Elbow 4">
            <a:extLst>
              <a:ext uri="{FF2B5EF4-FFF2-40B4-BE49-F238E27FC236}">
                <a16:creationId xmlns:a16="http://schemas.microsoft.com/office/drawing/2014/main" id="{D37FC4FD-A85B-719B-32BA-7A53CE594965}"/>
              </a:ext>
            </a:extLst>
          </p:cNvPr>
          <p:cNvCxnSpPr>
            <a:cxnSpLocks/>
          </p:cNvCxnSpPr>
          <p:nvPr/>
        </p:nvCxnSpPr>
        <p:spPr>
          <a:xfrm>
            <a:off x="607502" y="1242253"/>
            <a:ext cx="7928997" cy="876212"/>
          </a:xfrm>
          <a:prstGeom prst="bentConnector3">
            <a:avLst>
              <a:gd name="adj1" fmla="val 0"/>
            </a:avLst>
          </a:prstGeom>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CB7C655C-6D89-0587-5EC9-7816DA626104}"/>
              </a:ext>
            </a:extLst>
          </p:cNvPr>
          <p:cNvSpPr/>
          <p:nvPr/>
        </p:nvSpPr>
        <p:spPr>
          <a:xfrm>
            <a:off x="607502" y="1295808"/>
            <a:ext cx="7809243" cy="813262"/>
          </a:xfrm>
          <a:custGeom>
            <a:avLst/>
            <a:gdLst>
              <a:gd name="connsiteX0" fmla="*/ 0 w 7678455"/>
              <a:gd name="connsiteY0" fmla="*/ 1084349 h 1084349"/>
              <a:gd name="connsiteX1" fmla="*/ 1766170 w 7678455"/>
              <a:gd name="connsiteY1" fmla="*/ 846354 h 1084349"/>
              <a:gd name="connsiteX2" fmla="*/ 3820438 w 7678455"/>
              <a:gd name="connsiteY2" fmla="*/ 370365 h 1084349"/>
              <a:gd name="connsiteX3" fmla="*/ 6037545 w 7678455"/>
              <a:gd name="connsiteY3" fmla="*/ 50951 h 1084349"/>
              <a:gd name="connsiteX4" fmla="*/ 7678455 w 7678455"/>
              <a:gd name="connsiteY4" fmla="*/ 847 h 1084349"/>
              <a:gd name="connsiteX5" fmla="*/ 7678455 w 7678455"/>
              <a:gd name="connsiteY5" fmla="*/ 847 h 1084349"/>
              <a:gd name="connsiteX6" fmla="*/ 7678455 w 7678455"/>
              <a:gd name="connsiteY6" fmla="*/ 847 h 1084349"/>
              <a:gd name="connsiteX7" fmla="*/ 7678455 w 7678455"/>
              <a:gd name="connsiteY7" fmla="*/ 847 h 108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8455" h="1084349">
                <a:moveTo>
                  <a:pt x="0" y="1084349"/>
                </a:moveTo>
                <a:cubicBezTo>
                  <a:pt x="564715" y="1024850"/>
                  <a:pt x="1129430" y="965351"/>
                  <a:pt x="1766170" y="846354"/>
                </a:cubicBezTo>
                <a:cubicBezTo>
                  <a:pt x="2402910" y="727357"/>
                  <a:pt x="3108542" y="502932"/>
                  <a:pt x="3820438" y="370365"/>
                </a:cubicBezTo>
                <a:cubicBezTo>
                  <a:pt x="4532334" y="237798"/>
                  <a:pt x="5394542" y="112537"/>
                  <a:pt x="6037545" y="50951"/>
                </a:cubicBezTo>
                <a:cubicBezTo>
                  <a:pt x="6680548" y="-10635"/>
                  <a:pt x="7678455" y="847"/>
                  <a:pt x="7678455" y="847"/>
                </a:cubicBezTo>
                <a:lnTo>
                  <a:pt x="7678455" y="847"/>
                </a:lnTo>
                <a:lnTo>
                  <a:pt x="7678455" y="847"/>
                </a:lnTo>
                <a:lnTo>
                  <a:pt x="7678455" y="847"/>
                </a:lnTo>
              </a:path>
            </a:pathLst>
          </a:custGeom>
          <a:no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5E578E12-A79D-154D-5DBD-5BDE84B51168}"/>
              </a:ext>
            </a:extLst>
          </p:cNvPr>
          <p:cNvSpPr/>
          <p:nvPr/>
        </p:nvSpPr>
        <p:spPr>
          <a:xfrm>
            <a:off x="2555435" y="1869510"/>
            <a:ext cx="67500" cy="67500"/>
          </a:xfrm>
          <a:prstGeom prst="ellipse">
            <a:avLst/>
          </a:prstGeom>
          <a:solidFill>
            <a:srgbClr val="00B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AD871DF6-8938-E682-1B9A-DC37FCC5BDFD}"/>
              </a:ext>
            </a:extLst>
          </p:cNvPr>
          <p:cNvSpPr/>
          <p:nvPr/>
        </p:nvSpPr>
        <p:spPr>
          <a:xfrm>
            <a:off x="612635" y="2068570"/>
            <a:ext cx="67500" cy="67500"/>
          </a:xfrm>
          <a:prstGeom prst="ellipse">
            <a:avLst/>
          </a:prstGeom>
          <a:solidFill>
            <a:srgbClr val="00B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EACA6732-7890-5FE7-7FA0-395438CF1BEF}"/>
              </a:ext>
            </a:extLst>
          </p:cNvPr>
          <p:cNvSpPr/>
          <p:nvPr/>
        </p:nvSpPr>
        <p:spPr>
          <a:xfrm>
            <a:off x="1977674" y="1942985"/>
            <a:ext cx="67500" cy="67500"/>
          </a:xfrm>
          <a:prstGeom prst="ellipse">
            <a:avLst/>
          </a:prstGeom>
          <a:solidFill>
            <a:srgbClr val="00B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72DA8AD-54F8-7DE0-002D-49E74535B96A}"/>
              </a:ext>
            </a:extLst>
          </p:cNvPr>
          <p:cNvSpPr/>
          <p:nvPr/>
        </p:nvSpPr>
        <p:spPr>
          <a:xfrm>
            <a:off x="4868783" y="1481204"/>
            <a:ext cx="67500" cy="67500"/>
          </a:xfrm>
          <a:prstGeom prst="ellipse">
            <a:avLst/>
          </a:prstGeom>
          <a:solidFill>
            <a:srgbClr val="00B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DBE515D5-754A-C56F-2837-4A628F1AFE08}"/>
              </a:ext>
            </a:extLst>
          </p:cNvPr>
          <p:cNvSpPr/>
          <p:nvPr/>
        </p:nvSpPr>
        <p:spPr>
          <a:xfrm>
            <a:off x="7051475" y="1278794"/>
            <a:ext cx="67500" cy="67500"/>
          </a:xfrm>
          <a:prstGeom prst="ellipse">
            <a:avLst/>
          </a:prstGeom>
          <a:solidFill>
            <a:srgbClr val="00B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Connector: Elbow 33">
            <a:extLst>
              <a:ext uri="{FF2B5EF4-FFF2-40B4-BE49-F238E27FC236}">
                <a16:creationId xmlns:a16="http://schemas.microsoft.com/office/drawing/2014/main" id="{C517D89F-04F2-1537-F07D-6A1D190929B9}"/>
              </a:ext>
            </a:extLst>
          </p:cNvPr>
          <p:cNvCxnSpPr>
            <a:cxnSpLocks/>
          </p:cNvCxnSpPr>
          <p:nvPr/>
        </p:nvCxnSpPr>
        <p:spPr>
          <a:xfrm rot="5400000" flipH="1" flipV="1">
            <a:off x="419042" y="1614604"/>
            <a:ext cx="659882" cy="219867"/>
          </a:xfrm>
          <a:prstGeom prst="bentConnector3">
            <a:avLst>
              <a:gd name="adj1" fmla="val 99117"/>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9381597-2733-3B66-4B8A-764508F7EBE5}"/>
              </a:ext>
            </a:extLst>
          </p:cNvPr>
          <p:cNvSpPr txBox="1"/>
          <p:nvPr/>
        </p:nvSpPr>
        <p:spPr>
          <a:xfrm>
            <a:off x="840130" y="1298453"/>
            <a:ext cx="513282" cy="230832"/>
          </a:xfrm>
          <a:prstGeom prst="rect">
            <a:avLst/>
          </a:prstGeom>
          <a:noFill/>
        </p:spPr>
        <p:txBody>
          <a:bodyPr wrap="none" rtlCol="0">
            <a:spAutoFit/>
          </a:bodyPr>
          <a:lstStyle/>
          <a:p>
            <a:r>
              <a:rPr lang="en-CA" sz="900">
                <a:solidFill>
                  <a:schemeClr val="accent3"/>
                </a:solidFill>
                <a:latin typeface="+mn-lt"/>
              </a:rPr>
              <a:t>0-Day</a:t>
            </a:r>
          </a:p>
        </p:txBody>
      </p:sp>
      <p:cxnSp>
        <p:nvCxnSpPr>
          <p:cNvPr id="37" name="Connector: Elbow 36">
            <a:extLst>
              <a:ext uri="{FF2B5EF4-FFF2-40B4-BE49-F238E27FC236}">
                <a16:creationId xmlns:a16="http://schemas.microsoft.com/office/drawing/2014/main" id="{B06A06FF-52AE-9E36-0861-98AEDBB26FE9}"/>
              </a:ext>
            </a:extLst>
          </p:cNvPr>
          <p:cNvCxnSpPr>
            <a:cxnSpLocks/>
          </p:cNvCxnSpPr>
          <p:nvPr/>
        </p:nvCxnSpPr>
        <p:spPr>
          <a:xfrm rot="5400000" flipH="1" flipV="1">
            <a:off x="1786546" y="1493716"/>
            <a:ext cx="659882" cy="219867"/>
          </a:xfrm>
          <a:prstGeom prst="bentConnector3">
            <a:avLst>
              <a:gd name="adj1" fmla="val 99117"/>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4259324-154B-1E43-A799-3564B410D84E}"/>
              </a:ext>
            </a:extLst>
          </p:cNvPr>
          <p:cNvSpPr txBox="1"/>
          <p:nvPr/>
        </p:nvSpPr>
        <p:spPr>
          <a:xfrm>
            <a:off x="2207634" y="1177565"/>
            <a:ext cx="1239442" cy="230832"/>
          </a:xfrm>
          <a:prstGeom prst="rect">
            <a:avLst/>
          </a:prstGeom>
          <a:noFill/>
        </p:spPr>
        <p:txBody>
          <a:bodyPr wrap="none" rtlCol="0">
            <a:spAutoFit/>
          </a:bodyPr>
          <a:lstStyle/>
          <a:p>
            <a:r>
              <a:rPr lang="en-CA" sz="900">
                <a:solidFill>
                  <a:schemeClr val="accent3"/>
                </a:solidFill>
                <a:latin typeface="+mn-lt"/>
              </a:rPr>
              <a:t>Research &amp; Analysis</a:t>
            </a:r>
          </a:p>
        </p:txBody>
      </p:sp>
      <p:cxnSp>
        <p:nvCxnSpPr>
          <p:cNvPr id="39" name="Connector: Elbow 38">
            <a:extLst>
              <a:ext uri="{FF2B5EF4-FFF2-40B4-BE49-F238E27FC236}">
                <a16:creationId xmlns:a16="http://schemas.microsoft.com/office/drawing/2014/main" id="{A6080B9B-0176-8B89-C6E9-C38FD3123FED}"/>
              </a:ext>
            </a:extLst>
          </p:cNvPr>
          <p:cNvCxnSpPr>
            <a:cxnSpLocks/>
          </p:cNvCxnSpPr>
          <p:nvPr/>
        </p:nvCxnSpPr>
        <p:spPr>
          <a:xfrm rot="5400000" flipH="1" flipV="1">
            <a:off x="2514591" y="1554212"/>
            <a:ext cx="347396" cy="217440"/>
          </a:xfrm>
          <a:prstGeom prst="bentConnector3">
            <a:avLst>
              <a:gd name="adj1" fmla="val 98677"/>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B9D550B-20AA-7BDA-6E07-F43691195CD6}"/>
              </a:ext>
            </a:extLst>
          </p:cNvPr>
          <p:cNvSpPr txBox="1"/>
          <p:nvPr/>
        </p:nvSpPr>
        <p:spPr>
          <a:xfrm>
            <a:off x="2778222" y="1393089"/>
            <a:ext cx="978153" cy="230832"/>
          </a:xfrm>
          <a:prstGeom prst="rect">
            <a:avLst/>
          </a:prstGeom>
          <a:noFill/>
        </p:spPr>
        <p:txBody>
          <a:bodyPr wrap="none" rtlCol="0">
            <a:spAutoFit/>
          </a:bodyPr>
          <a:lstStyle/>
          <a:p>
            <a:r>
              <a:rPr lang="en-CA" sz="900">
                <a:solidFill>
                  <a:schemeClr val="accent3"/>
                </a:solidFill>
                <a:latin typeface="+mn-lt"/>
              </a:rPr>
              <a:t>Implementation</a:t>
            </a:r>
          </a:p>
        </p:txBody>
      </p:sp>
      <p:cxnSp>
        <p:nvCxnSpPr>
          <p:cNvPr id="43" name="Connector: Elbow 42">
            <a:extLst>
              <a:ext uri="{FF2B5EF4-FFF2-40B4-BE49-F238E27FC236}">
                <a16:creationId xmlns:a16="http://schemas.microsoft.com/office/drawing/2014/main" id="{83CCC942-0FE8-019A-C1A4-D9F3EAC0C20F}"/>
              </a:ext>
            </a:extLst>
          </p:cNvPr>
          <p:cNvCxnSpPr>
            <a:cxnSpLocks/>
          </p:cNvCxnSpPr>
          <p:nvPr/>
        </p:nvCxnSpPr>
        <p:spPr>
          <a:xfrm rot="16200000" flipH="1">
            <a:off x="4924645" y="1550078"/>
            <a:ext cx="177665" cy="221888"/>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971D47-85DC-23EA-2630-12EEF22E4052}"/>
              </a:ext>
            </a:extLst>
          </p:cNvPr>
          <p:cNvSpPr txBox="1"/>
          <p:nvPr/>
        </p:nvSpPr>
        <p:spPr>
          <a:xfrm>
            <a:off x="5105635" y="1653710"/>
            <a:ext cx="1144704" cy="369332"/>
          </a:xfrm>
          <a:prstGeom prst="rect">
            <a:avLst/>
          </a:prstGeom>
          <a:noFill/>
        </p:spPr>
        <p:txBody>
          <a:bodyPr wrap="square" rtlCol="0">
            <a:spAutoFit/>
          </a:bodyPr>
          <a:lstStyle/>
          <a:p>
            <a:r>
              <a:rPr lang="en-CA" sz="900">
                <a:solidFill>
                  <a:schemeClr val="accent3"/>
                </a:solidFill>
                <a:latin typeface="+mn-lt"/>
              </a:rPr>
              <a:t>Reputation &amp; Rules</a:t>
            </a:r>
          </a:p>
        </p:txBody>
      </p:sp>
      <p:cxnSp>
        <p:nvCxnSpPr>
          <p:cNvPr id="46" name="Connector: Elbow 45">
            <a:extLst>
              <a:ext uri="{FF2B5EF4-FFF2-40B4-BE49-F238E27FC236}">
                <a16:creationId xmlns:a16="http://schemas.microsoft.com/office/drawing/2014/main" id="{827731FF-3BAF-4E18-7784-D6B318428795}"/>
              </a:ext>
            </a:extLst>
          </p:cNvPr>
          <p:cNvCxnSpPr>
            <a:cxnSpLocks/>
          </p:cNvCxnSpPr>
          <p:nvPr/>
        </p:nvCxnSpPr>
        <p:spPr>
          <a:xfrm rot="16200000" flipH="1">
            <a:off x="7110721" y="1393331"/>
            <a:ext cx="177665" cy="221888"/>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38952FB-65E7-1827-ED91-F4BE47CCDA11}"/>
              </a:ext>
            </a:extLst>
          </p:cNvPr>
          <p:cNvSpPr txBox="1"/>
          <p:nvPr/>
        </p:nvSpPr>
        <p:spPr>
          <a:xfrm>
            <a:off x="7291711" y="1496963"/>
            <a:ext cx="1144704" cy="230832"/>
          </a:xfrm>
          <a:prstGeom prst="rect">
            <a:avLst/>
          </a:prstGeom>
          <a:noFill/>
        </p:spPr>
        <p:txBody>
          <a:bodyPr wrap="square" rtlCol="0">
            <a:spAutoFit/>
          </a:bodyPr>
          <a:lstStyle/>
          <a:p>
            <a:r>
              <a:rPr lang="en-CA" sz="900">
                <a:solidFill>
                  <a:schemeClr val="accent3"/>
                </a:solidFill>
                <a:latin typeface="+mn-lt"/>
              </a:rPr>
              <a:t>Public Feeds</a:t>
            </a:r>
          </a:p>
        </p:txBody>
      </p:sp>
      <p:cxnSp>
        <p:nvCxnSpPr>
          <p:cNvPr id="54" name="Straight Arrow Connector 53">
            <a:extLst>
              <a:ext uri="{FF2B5EF4-FFF2-40B4-BE49-F238E27FC236}">
                <a16:creationId xmlns:a16="http://schemas.microsoft.com/office/drawing/2014/main" id="{05622396-23DB-A6D6-9EFE-941CE323FBCB}"/>
              </a:ext>
            </a:extLst>
          </p:cNvPr>
          <p:cNvCxnSpPr/>
          <p:nvPr/>
        </p:nvCxnSpPr>
        <p:spPr>
          <a:xfrm flipV="1">
            <a:off x="472224" y="1235503"/>
            <a:ext cx="0" cy="8668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CFB0A114-C684-B966-9592-E47C053D8EFA}"/>
              </a:ext>
            </a:extLst>
          </p:cNvPr>
          <p:cNvSpPr txBox="1"/>
          <p:nvPr/>
        </p:nvSpPr>
        <p:spPr>
          <a:xfrm rot="16200000">
            <a:off x="129304" y="1566321"/>
            <a:ext cx="651140" cy="230832"/>
          </a:xfrm>
          <a:prstGeom prst="rect">
            <a:avLst/>
          </a:prstGeom>
          <a:solidFill>
            <a:schemeClr val="bg1"/>
          </a:solidFill>
        </p:spPr>
        <p:txBody>
          <a:bodyPr wrap="none" rtlCol="0">
            <a:spAutoFit/>
          </a:bodyPr>
          <a:lstStyle/>
          <a:p>
            <a:r>
              <a:rPr lang="en-CA" sz="900">
                <a:solidFill>
                  <a:schemeClr val="accent2"/>
                </a:solidFill>
                <a:latin typeface="+mn-lt"/>
              </a:rPr>
              <a:t>Incidents</a:t>
            </a:r>
          </a:p>
        </p:txBody>
      </p:sp>
      <p:sp>
        <p:nvSpPr>
          <p:cNvPr id="57" name="TextBox 56">
            <a:extLst>
              <a:ext uri="{FF2B5EF4-FFF2-40B4-BE49-F238E27FC236}">
                <a16:creationId xmlns:a16="http://schemas.microsoft.com/office/drawing/2014/main" id="{5A7CFD81-1C51-BBE0-7FED-C9A6672FA6EA}"/>
              </a:ext>
            </a:extLst>
          </p:cNvPr>
          <p:cNvSpPr txBox="1"/>
          <p:nvPr/>
        </p:nvSpPr>
        <p:spPr>
          <a:xfrm>
            <a:off x="3345231" y="2234225"/>
            <a:ext cx="676788" cy="230832"/>
          </a:xfrm>
          <a:prstGeom prst="rect">
            <a:avLst/>
          </a:prstGeom>
          <a:noFill/>
        </p:spPr>
        <p:txBody>
          <a:bodyPr wrap="none" rtlCol="0">
            <a:spAutoFit/>
          </a:bodyPr>
          <a:lstStyle/>
          <a:p>
            <a:r>
              <a:rPr lang="en-CA" sz="900">
                <a:latin typeface="+mn-lt"/>
              </a:rPr>
              <a:t>Emerging</a:t>
            </a:r>
          </a:p>
        </p:txBody>
      </p:sp>
      <p:sp>
        <p:nvSpPr>
          <p:cNvPr id="58" name="TextBox 57">
            <a:extLst>
              <a:ext uri="{FF2B5EF4-FFF2-40B4-BE49-F238E27FC236}">
                <a16:creationId xmlns:a16="http://schemas.microsoft.com/office/drawing/2014/main" id="{6F100F75-FE9B-DD3C-FCAB-CE3199656962}"/>
              </a:ext>
            </a:extLst>
          </p:cNvPr>
          <p:cNvSpPr txBox="1"/>
          <p:nvPr/>
        </p:nvSpPr>
        <p:spPr>
          <a:xfrm>
            <a:off x="5371804" y="2240266"/>
            <a:ext cx="535724" cy="230832"/>
          </a:xfrm>
          <a:prstGeom prst="rect">
            <a:avLst/>
          </a:prstGeom>
          <a:noFill/>
        </p:spPr>
        <p:txBody>
          <a:bodyPr wrap="none" rtlCol="0">
            <a:spAutoFit/>
          </a:bodyPr>
          <a:lstStyle/>
          <a:p>
            <a:r>
              <a:rPr lang="en-CA" sz="900">
                <a:latin typeface="+mn-lt"/>
              </a:rPr>
              <a:t>Known</a:t>
            </a:r>
          </a:p>
        </p:txBody>
      </p:sp>
      <p:sp>
        <p:nvSpPr>
          <p:cNvPr id="59" name="TextBox 58">
            <a:extLst>
              <a:ext uri="{FF2B5EF4-FFF2-40B4-BE49-F238E27FC236}">
                <a16:creationId xmlns:a16="http://schemas.microsoft.com/office/drawing/2014/main" id="{2E505CDE-2B93-4507-38C8-5D30AF862E0F}"/>
              </a:ext>
            </a:extLst>
          </p:cNvPr>
          <p:cNvSpPr txBox="1"/>
          <p:nvPr/>
        </p:nvSpPr>
        <p:spPr>
          <a:xfrm>
            <a:off x="7224598" y="2240266"/>
            <a:ext cx="920445" cy="230832"/>
          </a:xfrm>
          <a:prstGeom prst="rect">
            <a:avLst/>
          </a:prstGeom>
          <a:noFill/>
        </p:spPr>
        <p:txBody>
          <a:bodyPr wrap="none" rtlCol="0">
            <a:spAutoFit/>
          </a:bodyPr>
          <a:lstStyle/>
          <a:p>
            <a:r>
              <a:rPr lang="en-CA" sz="900">
                <a:latin typeface="+mn-lt"/>
              </a:rPr>
              <a:t>Widely Known</a:t>
            </a:r>
          </a:p>
        </p:txBody>
      </p:sp>
      <p:sp>
        <p:nvSpPr>
          <p:cNvPr id="60" name="Rectangle: Rounded Corners 59">
            <a:extLst>
              <a:ext uri="{FF2B5EF4-FFF2-40B4-BE49-F238E27FC236}">
                <a16:creationId xmlns:a16="http://schemas.microsoft.com/office/drawing/2014/main" id="{F374E5AB-C87B-43D1-7422-CDA0F89D730A}"/>
              </a:ext>
            </a:extLst>
          </p:cNvPr>
          <p:cNvSpPr/>
          <p:nvPr/>
        </p:nvSpPr>
        <p:spPr>
          <a:xfrm>
            <a:off x="699658" y="2533383"/>
            <a:ext cx="1780580" cy="145757"/>
          </a:xfrm>
          <a:prstGeom prst="round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Relationship Models</a:t>
            </a:r>
          </a:p>
        </p:txBody>
      </p:sp>
      <p:sp>
        <p:nvSpPr>
          <p:cNvPr id="61" name="Rectangle: Rounded Corners 60">
            <a:extLst>
              <a:ext uri="{FF2B5EF4-FFF2-40B4-BE49-F238E27FC236}">
                <a16:creationId xmlns:a16="http://schemas.microsoft.com/office/drawing/2014/main" id="{DDD02AB4-4034-AB68-8743-CC736F7F4BE0}"/>
              </a:ext>
            </a:extLst>
          </p:cNvPr>
          <p:cNvSpPr/>
          <p:nvPr/>
        </p:nvSpPr>
        <p:spPr>
          <a:xfrm>
            <a:off x="699659" y="2734703"/>
            <a:ext cx="1780581" cy="145757"/>
          </a:xfrm>
          <a:prstGeom prst="round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Natural Language Understanding</a:t>
            </a:r>
          </a:p>
        </p:txBody>
      </p:sp>
      <p:sp>
        <p:nvSpPr>
          <p:cNvPr id="62" name="Rectangle: Rounded Corners 61">
            <a:extLst>
              <a:ext uri="{FF2B5EF4-FFF2-40B4-BE49-F238E27FC236}">
                <a16:creationId xmlns:a16="http://schemas.microsoft.com/office/drawing/2014/main" id="{938CF7A1-B3A3-C020-4F0E-8C0BE4CCF2B7}"/>
              </a:ext>
            </a:extLst>
          </p:cNvPr>
          <p:cNvSpPr/>
          <p:nvPr/>
        </p:nvSpPr>
        <p:spPr>
          <a:xfrm>
            <a:off x="699658" y="3137344"/>
            <a:ext cx="1780580" cy="145757"/>
          </a:xfrm>
          <a:prstGeom prst="round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BEC Models</a:t>
            </a:r>
          </a:p>
        </p:txBody>
      </p:sp>
      <p:sp>
        <p:nvSpPr>
          <p:cNvPr id="63" name="Rectangle: Rounded Corners 62">
            <a:extLst>
              <a:ext uri="{FF2B5EF4-FFF2-40B4-BE49-F238E27FC236}">
                <a16:creationId xmlns:a16="http://schemas.microsoft.com/office/drawing/2014/main" id="{A01D41DE-622E-165D-456C-8145416FEB64}"/>
              </a:ext>
            </a:extLst>
          </p:cNvPr>
          <p:cNvSpPr/>
          <p:nvPr/>
        </p:nvSpPr>
        <p:spPr>
          <a:xfrm>
            <a:off x="699658" y="2936023"/>
            <a:ext cx="1780581" cy="145757"/>
          </a:xfrm>
          <a:prstGeom prst="round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Phishing Models</a:t>
            </a:r>
          </a:p>
        </p:txBody>
      </p:sp>
      <p:sp>
        <p:nvSpPr>
          <p:cNvPr id="71" name="Rectangle: Rounded Corners 70">
            <a:extLst>
              <a:ext uri="{FF2B5EF4-FFF2-40B4-BE49-F238E27FC236}">
                <a16:creationId xmlns:a16="http://schemas.microsoft.com/office/drawing/2014/main" id="{BEA6B102-134A-3477-1B3D-E94CED37BE40}"/>
              </a:ext>
            </a:extLst>
          </p:cNvPr>
          <p:cNvSpPr/>
          <p:nvPr/>
        </p:nvSpPr>
        <p:spPr>
          <a:xfrm>
            <a:off x="2745651" y="2533383"/>
            <a:ext cx="1780580" cy="145757"/>
          </a:xfrm>
          <a:prstGeom prst="round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Malware Analytics</a:t>
            </a:r>
          </a:p>
        </p:txBody>
      </p:sp>
      <p:sp>
        <p:nvSpPr>
          <p:cNvPr id="72" name="Rectangle: Rounded Corners 71">
            <a:extLst>
              <a:ext uri="{FF2B5EF4-FFF2-40B4-BE49-F238E27FC236}">
                <a16:creationId xmlns:a16="http://schemas.microsoft.com/office/drawing/2014/main" id="{B0C473BF-A8A6-66FA-5843-0563A441AC58}"/>
              </a:ext>
            </a:extLst>
          </p:cNvPr>
          <p:cNvSpPr/>
          <p:nvPr/>
        </p:nvSpPr>
        <p:spPr>
          <a:xfrm>
            <a:off x="2745650" y="2734703"/>
            <a:ext cx="1780581" cy="145757"/>
          </a:xfrm>
          <a:prstGeom prst="round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Cloud URL Analysis</a:t>
            </a:r>
          </a:p>
        </p:txBody>
      </p:sp>
      <p:sp>
        <p:nvSpPr>
          <p:cNvPr id="78" name="Rectangle: Rounded Corners 77">
            <a:extLst>
              <a:ext uri="{FF2B5EF4-FFF2-40B4-BE49-F238E27FC236}">
                <a16:creationId xmlns:a16="http://schemas.microsoft.com/office/drawing/2014/main" id="{23BDC3C2-46F4-FB51-AE5F-3FB44D008ABC}"/>
              </a:ext>
            </a:extLst>
          </p:cNvPr>
          <p:cNvSpPr/>
          <p:nvPr/>
        </p:nvSpPr>
        <p:spPr>
          <a:xfrm>
            <a:off x="4816135" y="2533383"/>
            <a:ext cx="1694941"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Sender IP Reputation</a:t>
            </a:r>
          </a:p>
        </p:txBody>
      </p:sp>
      <p:sp>
        <p:nvSpPr>
          <p:cNvPr id="79" name="Rectangle: Rounded Corners 78">
            <a:extLst>
              <a:ext uri="{FF2B5EF4-FFF2-40B4-BE49-F238E27FC236}">
                <a16:creationId xmlns:a16="http://schemas.microsoft.com/office/drawing/2014/main" id="{DF47BBCA-5347-D50D-50E0-67657E77601C}"/>
              </a:ext>
            </a:extLst>
          </p:cNvPr>
          <p:cNvSpPr/>
          <p:nvPr/>
        </p:nvSpPr>
        <p:spPr>
          <a:xfrm>
            <a:off x="4816135" y="2734703"/>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Domain Reputation</a:t>
            </a:r>
          </a:p>
        </p:txBody>
      </p:sp>
      <p:sp>
        <p:nvSpPr>
          <p:cNvPr id="80" name="Rectangle: Rounded Corners 79">
            <a:extLst>
              <a:ext uri="{FF2B5EF4-FFF2-40B4-BE49-F238E27FC236}">
                <a16:creationId xmlns:a16="http://schemas.microsoft.com/office/drawing/2014/main" id="{9DC6DD7F-1491-696B-DF32-D52025545DFC}"/>
              </a:ext>
            </a:extLst>
          </p:cNvPr>
          <p:cNvSpPr/>
          <p:nvPr/>
        </p:nvSpPr>
        <p:spPr>
          <a:xfrm>
            <a:off x="4816134" y="2936023"/>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Web Reputation, Category</a:t>
            </a:r>
          </a:p>
        </p:txBody>
      </p:sp>
      <p:sp>
        <p:nvSpPr>
          <p:cNvPr id="81" name="Rectangle: Rounded Corners 80">
            <a:extLst>
              <a:ext uri="{FF2B5EF4-FFF2-40B4-BE49-F238E27FC236}">
                <a16:creationId xmlns:a16="http://schemas.microsoft.com/office/drawing/2014/main" id="{69E80ABC-259F-643E-BEB3-56A651DDE3C9}"/>
              </a:ext>
            </a:extLst>
          </p:cNvPr>
          <p:cNvSpPr/>
          <p:nvPr/>
        </p:nvSpPr>
        <p:spPr>
          <a:xfrm>
            <a:off x="4816134" y="3137344"/>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File Reputation</a:t>
            </a:r>
          </a:p>
        </p:txBody>
      </p:sp>
      <p:sp>
        <p:nvSpPr>
          <p:cNvPr id="82" name="Rectangle: Rounded Corners 81">
            <a:extLst>
              <a:ext uri="{FF2B5EF4-FFF2-40B4-BE49-F238E27FC236}">
                <a16:creationId xmlns:a16="http://schemas.microsoft.com/office/drawing/2014/main" id="{5C442AAD-E89C-1502-682D-1E30D8BD2AFE}"/>
              </a:ext>
            </a:extLst>
          </p:cNvPr>
          <p:cNvSpPr/>
          <p:nvPr/>
        </p:nvSpPr>
        <p:spPr>
          <a:xfrm>
            <a:off x="4807104" y="3525462"/>
            <a:ext cx="1694941"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Anti-Spam &amp; Graymail</a:t>
            </a:r>
          </a:p>
        </p:txBody>
      </p:sp>
      <p:sp>
        <p:nvSpPr>
          <p:cNvPr id="84" name="Rectangle: Rounded Corners 83">
            <a:extLst>
              <a:ext uri="{FF2B5EF4-FFF2-40B4-BE49-F238E27FC236}">
                <a16:creationId xmlns:a16="http://schemas.microsoft.com/office/drawing/2014/main" id="{0B40B433-6966-1C1C-189B-91232C092CBE}"/>
              </a:ext>
            </a:extLst>
          </p:cNvPr>
          <p:cNvSpPr/>
          <p:nvPr/>
        </p:nvSpPr>
        <p:spPr>
          <a:xfrm>
            <a:off x="4807102" y="3730818"/>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Anti-Virus</a:t>
            </a:r>
          </a:p>
        </p:txBody>
      </p:sp>
      <p:sp>
        <p:nvSpPr>
          <p:cNvPr id="85" name="Rectangle: Rounded Corners 84">
            <a:extLst>
              <a:ext uri="{FF2B5EF4-FFF2-40B4-BE49-F238E27FC236}">
                <a16:creationId xmlns:a16="http://schemas.microsoft.com/office/drawing/2014/main" id="{96F165EC-4DB9-1293-6019-F71CF3F5B6FD}"/>
              </a:ext>
            </a:extLst>
          </p:cNvPr>
          <p:cNvSpPr/>
          <p:nvPr/>
        </p:nvSpPr>
        <p:spPr>
          <a:xfrm>
            <a:off x="4812987" y="3327691"/>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Sender Authentication (DMARC, SPF)</a:t>
            </a:r>
          </a:p>
        </p:txBody>
      </p:sp>
      <p:sp>
        <p:nvSpPr>
          <p:cNvPr id="86" name="Rectangle: Rounded Corners 85">
            <a:extLst>
              <a:ext uri="{FF2B5EF4-FFF2-40B4-BE49-F238E27FC236}">
                <a16:creationId xmlns:a16="http://schemas.microsoft.com/office/drawing/2014/main" id="{796B126A-2474-249A-0CA7-28E04A36A455}"/>
              </a:ext>
            </a:extLst>
          </p:cNvPr>
          <p:cNvSpPr/>
          <p:nvPr/>
        </p:nvSpPr>
        <p:spPr>
          <a:xfrm>
            <a:off x="6841558" y="2533383"/>
            <a:ext cx="1694941"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Public Threat Feeds / </a:t>
            </a:r>
            <a:r>
              <a:rPr lang="en-CA" sz="675" err="1"/>
              <a:t>VirusTotal</a:t>
            </a:r>
            <a:endParaRPr lang="en-CA" sz="675"/>
          </a:p>
        </p:txBody>
      </p:sp>
      <p:sp>
        <p:nvSpPr>
          <p:cNvPr id="87" name="Rectangle: Rounded Corners 86">
            <a:extLst>
              <a:ext uri="{FF2B5EF4-FFF2-40B4-BE49-F238E27FC236}">
                <a16:creationId xmlns:a16="http://schemas.microsoft.com/office/drawing/2014/main" id="{9D2666BC-2165-9816-6B30-1F83F1D61637}"/>
              </a:ext>
            </a:extLst>
          </p:cNvPr>
          <p:cNvSpPr/>
          <p:nvPr/>
        </p:nvSpPr>
        <p:spPr>
          <a:xfrm>
            <a:off x="6841558" y="2734703"/>
            <a:ext cx="1694942" cy="145757"/>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STIX/TAXII Subscriptions</a:t>
            </a:r>
          </a:p>
        </p:txBody>
      </p:sp>
      <p:sp>
        <p:nvSpPr>
          <p:cNvPr id="88" name="Rectangle: Rounded Corners 87">
            <a:extLst>
              <a:ext uri="{FF2B5EF4-FFF2-40B4-BE49-F238E27FC236}">
                <a16:creationId xmlns:a16="http://schemas.microsoft.com/office/drawing/2014/main" id="{47617E21-5061-0FAC-D853-A2368D149065}"/>
              </a:ext>
            </a:extLst>
          </p:cNvPr>
          <p:cNvSpPr/>
          <p:nvPr/>
        </p:nvSpPr>
        <p:spPr>
          <a:xfrm>
            <a:off x="2745650" y="2936023"/>
            <a:ext cx="1780581" cy="145757"/>
          </a:xfrm>
          <a:prstGeom prst="round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75"/>
              <a:t>Algorithm Matching</a:t>
            </a:r>
          </a:p>
        </p:txBody>
      </p:sp>
      <p:sp>
        <p:nvSpPr>
          <p:cNvPr id="90" name="Left Brace 89">
            <a:extLst>
              <a:ext uri="{FF2B5EF4-FFF2-40B4-BE49-F238E27FC236}">
                <a16:creationId xmlns:a16="http://schemas.microsoft.com/office/drawing/2014/main" id="{AE34E346-017C-FC56-4830-DADAEC6090C2}"/>
              </a:ext>
            </a:extLst>
          </p:cNvPr>
          <p:cNvSpPr/>
          <p:nvPr/>
        </p:nvSpPr>
        <p:spPr>
          <a:xfrm rot="16200000">
            <a:off x="2485365" y="1537364"/>
            <a:ext cx="240318" cy="3932950"/>
          </a:xfrm>
          <a:prstGeom prst="leftBrace">
            <a:avLst>
              <a:gd name="adj1" fmla="val 532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1" name="TextBox 90">
            <a:extLst>
              <a:ext uri="{FF2B5EF4-FFF2-40B4-BE49-F238E27FC236}">
                <a16:creationId xmlns:a16="http://schemas.microsoft.com/office/drawing/2014/main" id="{B6394740-DF4B-0850-91BD-016BE831F567}"/>
              </a:ext>
            </a:extLst>
          </p:cNvPr>
          <p:cNvSpPr txBox="1"/>
          <p:nvPr/>
        </p:nvSpPr>
        <p:spPr>
          <a:xfrm>
            <a:off x="1221171" y="3723561"/>
            <a:ext cx="2768707" cy="415498"/>
          </a:xfrm>
          <a:prstGeom prst="rect">
            <a:avLst/>
          </a:prstGeom>
          <a:noFill/>
        </p:spPr>
        <p:txBody>
          <a:bodyPr wrap="none" rtlCol="0">
            <a:spAutoFit/>
          </a:bodyPr>
          <a:lstStyle/>
          <a:p>
            <a:pPr algn="ctr"/>
            <a:r>
              <a:rPr lang="en-CA" sz="1050">
                <a:latin typeface="+mn-lt"/>
              </a:rPr>
              <a:t>Cisco Advanced Phishing Engine (CAPE) &amp;</a:t>
            </a:r>
          </a:p>
          <a:p>
            <a:pPr algn="ctr"/>
            <a:r>
              <a:rPr lang="en-CA" sz="1050">
                <a:latin typeface="+mn-lt"/>
              </a:rPr>
              <a:t>Research Efficacy Team (RET)</a:t>
            </a:r>
          </a:p>
        </p:txBody>
      </p:sp>
      <p:sp>
        <p:nvSpPr>
          <p:cNvPr id="92" name="Left Brace 91">
            <a:extLst>
              <a:ext uri="{FF2B5EF4-FFF2-40B4-BE49-F238E27FC236}">
                <a16:creationId xmlns:a16="http://schemas.microsoft.com/office/drawing/2014/main" id="{A18D68C6-54CA-801E-E3A8-43ECB331D3FD}"/>
              </a:ext>
            </a:extLst>
          </p:cNvPr>
          <p:cNvSpPr/>
          <p:nvPr/>
        </p:nvSpPr>
        <p:spPr>
          <a:xfrm rot="16200000">
            <a:off x="5534414" y="3092588"/>
            <a:ext cx="240318" cy="1894679"/>
          </a:xfrm>
          <a:prstGeom prst="leftBrace">
            <a:avLst>
              <a:gd name="adj1" fmla="val 532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3" name="TextBox 92">
            <a:extLst>
              <a:ext uri="{FF2B5EF4-FFF2-40B4-BE49-F238E27FC236}">
                <a16:creationId xmlns:a16="http://schemas.microsoft.com/office/drawing/2014/main" id="{C1CB0B29-E166-A367-1D8A-AECE0D403D1A}"/>
              </a:ext>
            </a:extLst>
          </p:cNvPr>
          <p:cNvSpPr txBox="1"/>
          <p:nvPr/>
        </p:nvSpPr>
        <p:spPr>
          <a:xfrm>
            <a:off x="4137979" y="4246817"/>
            <a:ext cx="3033203" cy="415498"/>
          </a:xfrm>
          <a:prstGeom prst="rect">
            <a:avLst/>
          </a:prstGeom>
          <a:noFill/>
        </p:spPr>
        <p:txBody>
          <a:bodyPr wrap="none" rtlCol="0">
            <a:spAutoFit/>
          </a:bodyPr>
          <a:lstStyle/>
          <a:p>
            <a:pPr algn="ctr"/>
            <a:r>
              <a:rPr lang="en-CA" sz="1050">
                <a:latin typeface="+mn-lt"/>
              </a:rPr>
              <a:t>Cisco Sender Reputation, URL Reputation</a:t>
            </a:r>
          </a:p>
          <a:p>
            <a:pPr algn="ctr"/>
            <a:r>
              <a:rPr lang="en-CA" sz="1050">
                <a:latin typeface="+mn-lt"/>
              </a:rPr>
              <a:t>Cisco Anti-Spam, Talos Unified Verdict Service</a:t>
            </a:r>
          </a:p>
        </p:txBody>
      </p:sp>
      <p:sp>
        <p:nvSpPr>
          <p:cNvPr id="4" name="Title 5">
            <a:extLst>
              <a:ext uri="{FF2B5EF4-FFF2-40B4-BE49-F238E27FC236}">
                <a16:creationId xmlns:a16="http://schemas.microsoft.com/office/drawing/2014/main" id="{9FF0963B-F674-B8DF-B4A5-AC630B65995C}"/>
              </a:ext>
            </a:extLst>
          </p:cNvPr>
          <p:cNvSpPr>
            <a:spLocks noGrp="1"/>
          </p:cNvSpPr>
          <p:nvPr>
            <p:ph type="title"/>
          </p:nvPr>
        </p:nvSpPr>
        <p:spPr>
          <a:xfrm>
            <a:off x="437766" y="341313"/>
            <a:ext cx="8345488" cy="731837"/>
          </a:xfrm>
        </p:spPr>
        <p:txBody>
          <a:bodyPr/>
          <a:lstStyle/>
          <a:p>
            <a:r>
              <a:rPr lang="en-US"/>
              <a:t>Coverage of Advanced Threat Life Cycle</a:t>
            </a:r>
          </a:p>
        </p:txBody>
      </p:sp>
    </p:spTree>
    <p:extLst>
      <p:ext uri="{BB962C8B-B14F-4D97-AF65-F5344CB8AC3E}">
        <p14:creationId xmlns:p14="http://schemas.microsoft.com/office/powerpoint/2010/main" val="9963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6C6B438-9314-4567-9040-04557CA81604}"/>
              </a:ext>
            </a:extLst>
          </p:cNvPr>
          <p:cNvSpPr/>
          <p:nvPr/>
        </p:nvSpPr>
        <p:spPr>
          <a:xfrm>
            <a:off x="0" y="939338"/>
            <a:ext cx="9144000" cy="3560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tlCol="0" anchor="t" anchorCtr="0"/>
          <a:lstStyle/>
          <a:p>
            <a:pPr marL="214313" indent="-214313">
              <a:buClr>
                <a:schemeClr val="bg1"/>
              </a:buClr>
              <a:buFont typeface="System Font Regular"/>
              <a:buChar char="▸"/>
            </a:pPr>
            <a:endParaRPr lang="en-US" b="1" i="0" dirty="0">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94A3DEBC-22E7-4326-AE64-7A654218785C}"/>
              </a:ext>
            </a:extLst>
          </p:cNvPr>
          <p:cNvSpPr>
            <a:spLocks noGrp="1"/>
          </p:cNvSpPr>
          <p:nvPr>
            <p:ph type="title" idx="4294967295"/>
          </p:nvPr>
        </p:nvSpPr>
        <p:spPr>
          <a:xfrm>
            <a:off x="1" y="185810"/>
            <a:ext cx="8298656" cy="350044"/>
          </a:xfrm>
        </p:spPr>
        <p:txBody>
          <a:bodyPr/>
          <a:lstStyle/>
          <a:p>
            <a:r>
              <a:rPr lang="en-US" sz="2700" dirty="0"/>
              <a:t>Security Culture Index</a:t>
            </a:r>
          </a:p>
        </p:txBody>
      </p:sp>
      <p:sp>
        <p:nvSpPr>
          <p:cNvPr id="3" name="Content Placeholder 2">
            <a:extLst>
              <a:ext uri="{FF2B5EF4-FFF2-40B4-BE49-F238E27FC236}">
                <a16:creationId xmlns:a16="http://schemas.microsoft.com/office/drawing/2014/main" id="{84434185-0EEE-4E05-AC97-1DAC938AC5F0}"/>
              </a:ext>
            </a:extLst>
          </p:cNvPr>
          <p:cNvSpPr>
            <a:spLocks noGrp="1"/>
          </p:cNvSpPr>
          <p:nvPr>
            <p:ph idx="4294967295"/>
          </p:nvPr>
        </p:nvSpPr>
        <p:spPr>
          <a:xfrm>
            <a:off x="0" y="1927694"/>
            <a:ext cx="2843213" cy="1026319"/>
          </a:xfrm>
        </p:spPr>
        <p:txBody>
          <a:bodyPr>
            <a:noAutofit/>
          </a:bodyPr>
          <a:lstStyle/>
          <a:p>
            <a:pPr marL="0" indent="0">
              <a:buNone/>
            </a:pPr>
            <a:r>
              <a:rPr lang="en-US" sz="2400" b="1" dirty="0">
                <a:solidFill>
                  <a:schemeClr val="tx2">
                    <a:lumMod val="50000"/>
                  </a:schemeClr>
                </a:solidFill>
              </a:rPr>
              <a:t>Easily identify and reduce human risk with unique scores</a:t>
            </a:r>
          </a:p>
        </p:txBody>
      </p:sp>
      <p:sp>
        <p:nvSpPr>
          <p:cNvPr id="6" name="TextBox 5">
            <a:extLst>
              <a:ext uri="{FF2B5EF4-FFF2-40B4-BE49-F238E27FC236}">
                <a16:creationId xmlns:a16="http://schemas.microsoft.com/office/drawing/2014/main" id="{B932E0E9-C1C7-4270-809C-6C88FC9E4BF0}"/>
              </a:ext>
            </a:extLst>
          </p:cNvPr>
          <p:cNvSpPr txBox="1"/>
          <p:nvPr/>
        </p:nvSpPr>
        <p:spPr>
          <a:xfrm>
            <a:off x="3220643" y="1014432"/>
            <a:ext cx="5545927" cy="5026504"/>
          </a:xfrm>
          <a:prstGeom prst="rect">
            <a:avLst/>
          </a:prstGeom>
          <a:noFill/>
        </p:spPr>
        <p:txBody>
          <a:bodyPr wrap="square" rtlCol="0">
            <a:spAutoFit/>
          </a:bodyPr>
          <a:lstStyle/>
          <a:p>
            <a:pPr defTabSz="685800" fontAlgn="auto">
              <a:spcBef>
                <a:spcPts val="750"/>
              </a:spcBef>
              <a:spcAft>
                <a:spcPts val="0"/>
              </a:spcAft>
              <a:buClr>
                <a:srgbClr val="145C81"/>
              </a:buClr>
              <a:defRPr/>
            </a:pPr>
            <a:r>
              <a:rPr lang="en-CA" sz="1400" b="1" dirty="0">
                <a:solidFill>
                  <a:srgbClr val="E3E3E3"/>
                </a:solidFill>
                <a:ea typeface="+mn-ea"/>
                <a:cs typeface="Segoe UI Semilight" panose="020B0402040204020203" pitchFamily="34" charset="0"/>
              </a:rPr>
              <a:t>Pinpoint high-risk users and profiles</a:t>
            </a:r>
          </a:p>
          <a:p>
            <a:pPr defTabSz="685800" fontAlgn="auto">
              <a:lnSpc>
                <a:spcPct val="140000"/>
              </a:lnSpc>
              <a:spcBef>
                <a:spcPts val="750"/>
              </a:spcBef>
              <a:spcAft>
                <a:spcPts val="0"/>
              </a:spcAft>
              <a:buClr>
                <a:srgbClr val="145C81"/>
              </a:buClr>
              <a:defRPr/>
            </a:pPr>
            <a:r>
              <a:rPr lang="en-US" sz="1100" dirty="0">
                <a:solidFill>
                  <a:srgbClr val="E3E3E3"/>
                </a:solidFill>
                <a:ea typeface="+mn-ea"/>
                <a:cs typeface="Segoe UI Semilight" panose="020B0402040204020203" pitchFamily="34" charset="0"/>
              </a:rPr>
              <a:t>Assess end user and profile risk levels based on role, region, security awareness knowledge levels, access permissions, and course participation and completion rates. </a:t>
            </a:r>
            <a:br>
              <a:rPr lang="en-US" sz="1100" dirty="0">
                <a:solidFill>
                  <a:srgbClr val="E3E3E3"/>
                </a:solidFill>
                <a:ea typeface="+mn-ea"/>
                <a:cs typeface="Segoe UI Semilight" panose="020B0402040204020203" pitchFamily="34" charset="0"/>
              </a:rPr>
            </a:br>
            <a:endParaRPr lang="en-US" sz="1600" dirty="0">
              <a:solidFill>
                <a:srgbClr val="E3E3E3"/>
              </a:solidFill>
              <a:ea typeface="+mn-ea"/>
              <a:cs typeface="Segoe UI Semilight" panose="020B0402040204020203" pitchFamily="34" charset="0"/>
            </a:endParaRPr>
          </a:p>
          <a:p>
            <a:pPr defTabSz="685800" fontAlgn="auto">
              <a:spcBef>
                <a:spcPts val="750"/>
              </a:spcBef>
              <a:spcAft>
                <a:spcPts val="0"/>
              </a:spcAft>
              <a:buClr>
                <a:srgbClr val="145C81"/>
              </a:buClr>
              <a:defRPr/>
            </a:pPr>
            <a:r>
              <a:rPr lang="en-CA" sz="1400" b="1" dirty="0">
                <a:solidFill>
                  <a:srgbClr val="E3E3E3"/>
                </a:solidFill>
                <a:ea typeface="+mn-ea"/>
                <a:cs typeface="Segoe UI Semilight" panose="020B0402040204020203" pitchFamily="34" charset="0"/>
              </a:rPr>
              <a:t>Create customized, automated training</a:t>
            </a:r>
          </a:p>
          <a:p>
            <a:pPr defTabSz="685800" fontAlgn="auto">
              <a:lnSpc>
                <a:spcPct val="140000"/>
              </a:lnSpc>
              <a:spcBef>
                <a:spcPts val="750"/>
              </a:spcBef>
              <a:spcAft>
                <a:spcPts val="0"/>
              </a:spcAft>
              <a:buClr>
                <a:srgbClr val="145C81"/>
              </a:buClr>
              <a:defRPr/>
            </a:pPr>
            <a:r>
              <a:rPr lang="en-US" sz="1100" dirty="0">
                <a:solidFill>
                  <a:srgbClr val="E3E3E3"/>
                </a:solidFill>
                <a:ea typeface="+mn-ea"/>
                <a:cs typeface="Segoe UI Semilight" panose="020B0402040204020203" pitchFamily="34" charset="0"/>
              </a:rPr>
              <a:t>Combine personalized risk scoring with automated awareness training campaigns customized to facilitate behavior change.</a:t>
            </a:r>
          </a:p>
          <a:p>
            <a:pPr defTabSz="685800" fontAlgn="auto">
              <a:spcBef>
                <a:spcPts val="750"/>
              </a:spcBef>
              <a:spcAft>
                <a:spcPts val="0"/>
              </a:spcAft>
              <a:buClr>
                <a:srgbClr val="145C81"/>
              </a:buClr>
              <a:defRPr/>
            </a:pPr>
            <a:endParaRPr lang="en-CA" sz="1600" dirty="0">
              <a:solidFill>
                <a:srgbClr val="E3E3E3"/>
              </a:solidFill>
              <a:cs typeface="Segoe UI Semilight" panose="020B0402040204020203" pitchFamily="34" charset="0"/>
            </a:endParaRPr>
          </a:p>
          <a:p>
            <a:pPr defTabSz="685800" fontAlgn="auto">
              <a:spcBef>
                <a:spcPts val="750"/>
              </a:spcBef>
              <a:spcAft>
                <a:spcPts val="0"/>
              </a:spcAft>
              <a:buClr>
                <a:srgbClr val="145C81"/>
              </a:buClr>
              <a:defRPr/>
            </a:pPr>
            <a:r>
              <a:rPr lang="en-CA" sz="1400" b="1" dirty="0">
                <a:solidFill>
                  <a:srgbClr val="E3E3E3"/>
                </a:solidFill>
                <a:ea typeface="+mn-ea"/>
                <a:cs typeface="Segoe UI Semilight" panose="020B0402040204020203" pitchFamily="34" charset="0"/>
              </a:rPr>
              <a:t>Significantly reduce risk</a:t>
            </a:r>
          </a:p>
          <a:p>
            <a:pPr defTabSz="685800" fontAlgn="auto">
              <a:lnSpc>
                <a:spcPct val="140000"/>
              </a:lnSpc>
              <a:spcBef>
                <a:spcPts val="750"/>
              </a:spcBef>
              <a:spcAft>
                <a:spcPts val="0"/>
              </a:spcAft>
              <a:buClr>
                <a:srgbClr val="145C81"/>
              </a:buClr>
              <a:defRPr/>
            </a:pPr>
            <a:r>
              <a:rPr lang="en-US" sz="1100" dirty="0">
                <a:solidFill>
                  <a:srgbClr val="E3E3E3"/>
                </a:solidFill>
                <a:ea typeface="+mn-ea"/>
                <a:cs typeface="Segoe UI Semilight" panose="020B0402040204020203" pitchFamily="34" charset="0"/>
              </a:rPr>
              <a:t>Mitigate human risk factors within your organization and foster a proactive cyber-aware culture across all teams, departments, and locations.</a:t>
            </a:r>
          </a:p>
          <a:p>
            <a:pPr defTabSz="685800" fontAlgn="auto">
              <a:spcBef>
                <a:spcPts val="750"/>
              </a:spcBef>
              <a:spcAft>
                <a:spcPts val="0"/>
              </a:spcAft>
              <a:buClr>
                <a:srgbClr val="145C81"/>
              </a:buClr>
              <a:defRPr/>
            </a:pPr>
            <a:endParaRPr lang="en-CA" sz="1600" dirty="0">
              <a:solidFill>
                <a:srgbClr val="292929"/>
              </a:solidFill>
              <a:latin typeface="Segoe UI Semibold"/>
              <a:cs typeface="Segoe UI Semilight" panose="020B0402040204020203" pitchFamily="34" charset="0"/>
            </a:endParaRPr>
          </a:p>
          <a:p>
            <a:pPr defTabSz="685800" fontAlgn="auto">
              <a:spcBef>
                <a:spcPts val="750"/>
              </a:spcBef>
              <a:spcAft>
                <a:spcPts val="0"/>
              </a:spcAft>
              <a:buClr>
                <a:srgbClr val="145C81"/>
              </a:buClr>
              <a:defRPr/>
            </a:pPr>
            <a:endParaRPr lang="en-CA" sz="1200" dirty="0">
              <a:solidFill>
                <a:srgbClr val="292929"/>
              </a:solidFill>
              <a:latin typeface="Segoe UI Semibold"/>
              <a:ea typeface="+mn-ea"/>
              <a:cs typeface="Segoe UI Semilight" panose="020B0402040204020203" pitchFamily="34" charset="0"/>
            </a:endParaRPr>
          </a:p>
          <a:p>
            <a:pPr defTabSz="685800" fontAlgn="auto">
              <a:spcBef>
                <a:spcPts val="750"/>
              </a:spcBef>
              <a:spcAft>
                <a:spcPts val="0"/>
              </a:spcAft>
              <a:buClr>
                <a:srgbClr val="145C81"/>
              </a:buClr>
              <a:defRPr/>
            </a:pPr>
            <a:endParaRPr lang="en-CA" sz="1600" dirty="0">
              <a:solidFill>
                <a:srgbClr val="292929"/>
              </a:solidFill>
              <a:latin typeface="Segoe UI Semibold"/>
              <a:cs typeface="Segoe UI Semilight" panose="020B0402040204020203" pitchFamily="34" charset="0"/>
            </a:endParaRPr>
          </a:p>
          <a:p>
            <a:pPr defTabSz="685800" fontAlgn="auto">
              <a:spcBef>
                <a:spcPts val="750"/>
              </a:spcBef>
              <a:spcAft>
                <a:spcPts val="0"/>
              </a:spcAft>
              <a:buClr>
                <a:srgbClr val="145C81"/>
              </a:buClr>
              <a:defRPr/>
            </a:pPr>
            <a:endParaRPr lang="en-CA" sz="1200" dirty="0">
              <a:solidFill>
                <a:srgbClr val="292929"/>
              </a:solidFill>
              <a:latin typeface="Segoe UI Semibold"/>
              <a:ea typeface="+mn-ea"/>
              <a:cs typeface="Segoe UI Semilight" panose="020B0402040204020203" pitchFamily="34" charset="0"/>
            </a:endParaRPr>
          </a:p>
          <a:p>
            <a:pPr defTabSz="685800" fontAlgn="auto">
              <a:spcBef>
                <a:spcPts val="750"/>
              </a:spcBef>
              <a:spcAft>
                <a:spcPts val="0"/>
              </a:spcAft>
              <a:buClr>
                <a:srgbClr val="145C81"/>
              </a:buClr>
              <a:defRPr/>
            </a:pPr>
            <a:endParaRPr lang="en-CA" sz="1200" dirty="0">
              <a:solidFill>
                <a:srgbClr val="292929"/>
              </a:solidFill>
              <a:latin typeface="Segoe UI Semibold"/>
              <a:ea typeface="+mn-ea"/>
              <a:cs typeface="Segoe UI Semilight" panose="020B0402040204020203" pitchFamily="34" charset="0"/>
            </a:endParaRPr>
          </a:p>
        </p:txBody>
      </p:sp>
    </p:spTree>
    <p:extLst>
      <p:ext uri="{BB962C8B-B14F-4D97-AF65-F5344CB8AC3E}">
        <p14:creationId xmlns:p14="http://schemas.microsoft.com/office/powerpoint/2010/main" val="6127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98AFD-1E84-401A-A317-743648CB40F2}"/>
              </a:ext>
            </a:extLst>
          </p:cNvPr>
          <p:cNvSpPr>
            <a:spLocks noGrp="1"/>
          </p:cNvSpPr>
          <p:nvPr>
            <p:ph type="title" idx="4294967295"/>
          </p:nvPr>
        </p:nvSpPr>
        <p:spPr>
          <a:xfrm>
            <a:off x="845344" y="377024"/>
            <a:ext cx="8298656" cy="350044"/>
          </a:xfrm>
        </p:spPr>
        <p:txBody>
          <a:bodyPr/>
          <a:lstStyle/>
          <a:p>
            <a:r>
              <a:rPr lang="en-US" sz="2700" dirty="0"/>
              <a:t>Security Awareness Index – User View</a:t>
            </a:r>
          </a:p>
        </p:txBody>
      </p:sp>
      <p:pic>
        <p:nvPicPr>
          <p:cNvPr id="5" name="Picture 4">
            <a:extLst>
              <a:ext uri="{FF2B5EF4-FFF2-40B4-BE49-F238E27FC236}">
                <a16:creationId xmlns:a16="http://schemas.microsoft.com/office/drawing/2014/main" id="{E2EFDEAC-57C1-4B01-AF29-4ECC0DA983C6}"/>
              </a:ext>
            </a:extLst>
          </p:cNvPr>
          <p:cNvPicPr>
            <a:picLocks noChangeAspect="1"/>
          </p:cNvPicPr>
          <p:nvPr/>
        </p:nvPicPr>
        <p:blipFill>
          <a:blip r:embed="rId2"/>
          <a:stretch>
            <a:fillRect/>
          </a:stretch>
        </p:blipFill>
        <p:spPr>
          <a:xfrm>
            <a:off x="2185720" y="811679"/>
            <a:ext cx="4841137" cy="3734914"/>
          </a:xfrm>
          <a:prstGeom prst="rect">
            <a:avLst/>
          </a:prstGeom>
        </p:spPr>
      </p:pic>
    </p:spTree>
    <p:extLst>
      <p:ext uri="{BB962C8B-B14F-4D97-AF65-F5344CB8AC3E}">
        <p14:creationId xmlns:p14="http://schemas.microsoft.com/office/powerpoint/2010/main" val="31436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98AFD-1E84-401A-A317-743648CB40F2}"/>
              </a:ext>
            </a:extLst>
          </p:cNvPr>
          <p:cNvSpPr>
            <a:spLocks noGrp="1"/>
          </p:cNvSpPr>
          <p:nvPr>
            <p:ph type="title" idx="4294967295"/>
          </p:nvPr>
        </p:nvSpPr>
        <p:spPr>
          <a:xfrm>
            <a:off x="845344" y="440635"/>
            <a:ext cx="8298656" cy="350044"/>
          </a:xfrm>
        </p:spPr>
        <p:txBody>
          <a:bodyPr/>
          <a:lstStyle/>
          <a:p>
            <a:r>
              <a:rPr lang="en-US" sz="2700" dirty="0"/>
              <a:t>Build your Security Awareness Training Bundle</a:t>
            </a:r>
          </a:p>
        </p:txBody>
      </p:sp>
      <p:pic>
        <p:nvPicPr>
          <p:cNvPr id="6" name="Picture 5">
            <a:extLst>
              <a:ext uri="{FF2B5EF4-FFF2-40B4-BE49-F238E27FC236}">
                <a16:creationId xmlns:a16="http://schemas.microsoft.com/office/drawing/2014/main" id="{1F04F0A5-F7B5-A7B5-E581-2A1AF39AE9E4}"/>
              </a:ext>
            </a:extLst>
          </p:cNvPr>
          <p:cNvPicPr>
            <a:picLocks noChangeAspect="1"/>
          </p:cNvPicPr>
          <p:nvPr/>
        </p:nvPicPr>
        <p:blipFill>
          <a:blip r:embed="rId2"/>
          <a:stretch>
            <a:fillRect/>
          </a:stretch>
        </p:blipFill>
        <p:spPr>
          <a:xfrm>
            <a:off x="3522415" y="953040"/>
            <a:ext cx="1699808" cy="3657163"/>
          </a:xfrm>
          <a:prstGeom prst="rect">
            <a:avLst/>
          </a:prstGeom>
        </p:spPr>
      </p:pic>
      <p:pic>
        <p:nvPicPr>
          <p:cNvPr id="8" name="Picture 7">
            <a:extLst>
              <a:ext uri="{FF2B5EF4-FFF2-40B4-BE49-F238E27FC236}">
                <a16:creationId xmlns:a16="http://schemas.microsoft.com/office/drawing/2014/main" id="{74F83106-8744-AB8B-DB4D-CA16E3A83954}"/>
              </a:ext>
            </a:extLst>
          </p:cNvPr>
          <p:cNvPicPr>
            <a:picLocks noChangeAspect="1"/>
          </p:cNvPicPr>
          <p:nvPr/>
        </p:nvPicPr>
        <p:blipFill>
          <a:blip r:embed="rId3"/>
          <a:stretch>
            <a:fillRect/>
          </a:stretch>
        </p:blipFill>
        <p:spPr>
          <a:xfrm>
            <a:off x="5222222" y="954183"/>
            <a:ext cx="1166915" cy="3656019"/>
          </a:xfrm>
          <a:prstGeom prst="rect">
            <a:avLst/>
          </a:prstGeom>
        </p:spPr>
      </p:pic>
    </p:spTree>
    <p:extLst>
      <p:ext uri="{BB962C8B-B14F-4D97-AF65-F5344CB8AC3E}">
        <p14:creationId xmlns:p14="http://schemas.microsoft.com/office/powerpoint/2010/main" val="27526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Solutions+</a:t>
            </a:r>
          </a:p>
        </p:txBody>
      </p:sp>
    </p:spTree>
    <p:extLst>
      <p:ext uri="{BB962C8B-B14F-4D97-AF65-F5344CB8AC3E}">
        <p14:creationId xmlns:p14="http://schemas.microsoft.com/office/powerpoint/2010/main" val="68781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218C-838E-424E-9DE8-EC0515B8CEE7}"/>
              </a:ext>
            </a:extLst>
          </p:cNvPr>
          <p:cNvSpPr>
            <a:spLocks noGrp="1"/>
          </p:cNvSpPr>
          <p:nvPr>
            <p:ph type="ctrTitle"/>
          </p:nvPr>
        </p:nvSpPr>
        <p:spPr>
          <a:xfrm>
            <a:off x="416425" y="915409"/>
            <a:ext cx="5467540" cy="2569946"/>
          </a:xfrm>
        </p:spPr>
        <p:txBody>
          <a:bodyPr/>
          <a:lstStyle/>
          <a:p>
            <a:r>
              <a:rPr lang="en-US" dirty="0"/>
              <a:t>Red Sift Domain Protection</a:t>
            </a:r>
          </a:p>
        </p:txBody>
      </p:sp>
    </p:spTree>
    <p:extLst>
      <p:ext uri="{BB962C8B-B14F-4D97-AF65-F5344CB8AC3E}">
        <p14:creationId xmlns:p14="http://schemas.microsoft.com/office/powerpoint/2010/main" val="4241758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5"/>
          <p:cNvSpPr txBox="1">
            <a:spLocks noGrp="1"/>
          </p:cNvSpPr>
          <p:nvPr>
            <p:ph type="body" idx="3"/>
          </p:nvPr>
        </p:nvSpPr>
        <p:spPr>
          <a:xfrm>
            <a:off x="671999" y="2305949"/>
            <a:ext cx="1700700" cy="1871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00"/>
              <a:buNone/>
            </a:pPr>
            <a:r>
              <a:rPr lang="en-GB" sz="1200" b="1"/>
              <a:t>Protect Your Reputation</a:t>
            </a:r>
            <a:endParaRPr sz="1200" b="1"/>
          </a:p>
          <a:p>
            <a:pPr marL="0" lvl="0" indent="0" algn="l" rtl="0">
              <a:lnSpc>
                <a:spcPct val="95000"/>
              </a:lnSpc>
              <a:spcBef>
                <a:spcPts val="0"/>
              </a:spcBef>
              <a:spcAft>
                <a:spcPts val="0"/>
              </a:spcAft>
              <a:buSzPts val="1000"/>
              <a:buNone/>
            </a:pPr>
            <a:endParaRPr sz="1200"/>
          </a:p>
          <a:p>
            <a:pPr marL="0" lvl="0" indent="0" algn="ctr" rtl="0">
              <a:lnSpc>
                <a:spcPct val="95000"/>
              </a:lnSpc>
              <a:spcBef>
                <a:spcPts val="0"/>
              </a:spcBef>
              <a:spcAft>
                <a:spcPts val="1200"/>
              </a:spcAft>
              <a:buSzPts val="1000"/>
              <a:buNone/>
            </a:pPr>
            <a:r>
              <a:rPr lang="en-GB" sz="1200"/>
              <a:t>Authenticate legitimate sending services and block unauthorized mail from bad actors impersonating your organization.</a:t>
            </a:r>
            <a:endParaRPr sz="1200"/>
          </a:p>
        </p:txBody>
      </p:sp>
      <p:sp>
        <p:nvSpPr>
          <p:cNvPr id="1699" name="Google Shape;1699;p5"/>
          <p:cNvSpPr txBox="1">
            <a:spLocks noGrp="1"/>
          </p:cNvSpPr>
          <p:nvPr>
            <p:ph type="body" idx="9"/>
          </p:nvPr>
        </p:nvSpPr>
        <p:spPr>
          <a:xfrm>
            <a:off x="4733103" y="2305949"/>
            <a:ext cx="1700700" cy="1871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00"/>
              <a:buNone/>
            </a:pPr>
            <a:r>
              <a:rPr lang="en-GB" sz="1200" b="1"/>
              <a:t>Improve </a:t>
            </a:r>
            <a:endParaRPr sz="1200" b="1"/>
          </a:p>
          <a:p>
            <a:pPr marL="0" lvl="0" indent="0" algn="ctr" rtl="0">
              <a:lnSpc>
                <a:spcPct val="95000"/>
              </a:lnSpc>
              <a:spcBef>
                <a:spcPts val="0"/>
              </a:spcBef>
              <a:spcAft>
                <a:spcPts val="0"/>
              </a:spcAft>
              <a:buSzPts val="1000"/>
              <a:buNone/>
            </a:pPr>
            <a:r>
              <a:rPr lang="en-GB" sz="1200" b="1"/>
              <a:t>Deliverability</a:t>
            </a:r>
            <a:endParaRPr sz="1200" b="1"/>
          </a:p>
          <a:p>
            <a:pPr marL="0" lvl="0" indent="0" algn="l" rtl="0">
              <a:lnSpc>
                <a:spcPct val="95000"/>
              </a:lnSpc>
              <a:spcBef>
                <a:spcPts val="0"/>
              </a:spcBef>
              <a:spcAft>
                <a:spcPts val="0"/>
              </a:spcAft>
              <a:buSzPts val="1000"/>
              <a:buNone/>
            </a:pPr>
            <a:endParaRPr sz="1200"/>
          </a:p>
          <a:p>
            <a:pPr marL="0" lvl="0" indent="0" algn="ctr" rtl="0">
              <a:lnSpc>
                <a:spcPct val="95000"/>
              </a:lnSpc>
              <a:spcBef>
                <a:spcPts val="0"/>
              </a:spcBef>
              <a:spcAft>
                <a:spcPts val="1200"/>
              </a:spcAft>
              <a:buSzPts val="1000"/>
              <a:buNone/>
            </a:pPr>
            <a:r>
              <a:rPr lang="en-GB" sz="1200"/>
              <a:t>Boost your email deliverability rates by letting receivers know your emails are authenticated.</a:t>
            </a:r>
            <a:endParaRPr sz="1200"/>
          </a:p>
        </p:txBody>
      </p:sp>
      <p:sp>
        <p:nvSpPr>
          <p:cNvPr id="1700" name="Google Shape;1700;p5"/>
          <p:cNvSpPr txBox="1">
            <a:spLocks noGrp="1"/>
          </p:cNvSpPr>
          <p:nvPr>
            <p:ph type="subTitle" idx="1"/>
          </p:nvPr>
        </p:nvSpPr>
        <p:spPr>
          <a:xfrm>
            <a:off x="427350" y="774044"/>
            <a:ext cx="8289300" cy="5511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500"/>
              <a:buNone/>
            </a:pPr>
            <a:r>
              <a:rPr lang="en-GB"/>
              <a:t>Get to DMARC enforcement safely and efficiently to stop unauthorized use of your email sending domains. </a:t>
            </a:r>
            <a:endParaRPr/>
          </a:p>
          <a:p>
            <a:pPr marL="0" lvl="0" indent="0" algn="ctr" rtl="0">
              <a:lnSpc>
                <a:spcPct val="95000"/>
              </a:lnSpc>
              <a:spcBef>
                <a:spcPts val="1200"/>
              </a:spcBef>
              <a:spcAft>
                <a:spcPts val="0"/>
              </a:spcAft>
              <a:buSzPts val="1500"/>
              <a:buNone/>
            </a:pPr>
            <a:endParaRPr/>
          </a:p>
          <a:p>
            <a:pPr marL="0" lvl="0" indent="0" algn="ctr" rtl="0">
              <a:lnSpc>
                <a:spcPct val="95000"/>
              </a:lnSpc>
              <a:spcBef>
                <a:spcPts val="1200"/>
              </a:spcBef>
              <a:spcAft>
                <a:spcPts val="1200"/>
              </a:spcAft>
              <a:buSzPts val="1500"/>
              <a:buNone/>
            </a:pPr>
            <a:endParaRPr/>
          </a:p>
        </p:txBody>
      </p:sp>
      <p:sp>
        <p:nvSpPr>
          <p:cNvPr id="1701" name="Google Shape;1701;p5"/>
          <p:cNvSpPr txBox="1">
            <a:spLocks noGrp="1"/>
          </p:cNvSpPr>
          <p:nvPr>
            <p:ph type="body" idx="5"/>
          </p:nvPr>
        </p:nvSpPr>
        <p:spPr>
          <a:xfrm>
            <a:off x="6697650" y="2305950"/>
            <a:ext cx="1840200" cy="1871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00"/>
              <a:buNone/>
            </a:pPr>
            <a:r>
              <a:rPr lang="en-GB" sz="1200" b="1"/>
              <a:t>Stay </a:t>
            </a:r>
            <a:endParaRPr sz="1200" b="1"/>
          </a:p>
          <a:p>
            <a:pPr marL="0" lvl="0" indent="0" algn="ctr" rtl="0">
              <a:lnSpc>
                <a:spcPct val="95000"/>
              </a:lnSpc>
              <a:spcBef>
                <a:spcPts val="0"/>
              </a:spcBef>
              <a:spcAft>
                <a:spcPts val="0"/>
              </a:spcAft>
              <a:buSzPts val="1000"/>
              <a:buNone/>
            </a:pPr>
            <a:r>
              <a:rPr lang="en-GB" sz="1200" b="1"/>
              <a:t>Compliant </a:t>
            </a:r>
            <a:endParaRPr sz="1200" b="1"/>
          </a:p>
          <a:p>
            <a:pPr marL="0" lvl="0" indent="0" algn="l" rtl="0">
              <a:lnSpc>
                <a:spcPct val="95000"/>
              </a:lnSpc>
              <a:spcBef>
                <a:spcPts val="0"/>
              </a:spcBef>
              <a:spcAft>
                <a:spcPts val="0"/>
              </a:spcAft>
              <a:buSzPts val="1000"/>
              <a:buNone/>
            </a:pPr>
            <a:endParaRPr sz="1200"/>
          </a:p>
          <a:p>
            <a:pPr marL="0" lvl="0" indent="0" algn="ctr" rtl="0">
              <a:lnSpc>
                <a:spcPct val="95000"/>
              </a:lnSpc>
              <a:spcBef>
                <a:spcPts val="0"/>
              </a:spcBef>
              <a:spcAft>
                <a:spcPts val="0"/>
              </a:spcAft>
              <a:buSzPts val="1000"/>
              <a:buNone/>
            </a:pPr>
            <a:r>
              <a:rPr lang="en-GB" sz="1200"/>
              <a:t>Comply with email security recommendations made by global government bodies such as NIST, NCSC, &amp; the European Commission.</a:t>
            </a:r>
            <a:endParaRPr sz="1200"/>
          </a:p>
          <a:p>
            <a:pPr marL="0" lvl="0" indent="0" algn="ctr" rtl="0">
              <a:lnSpc>
                <a:spcPct val="95000"/>
              </a:lnSpc>
              <a:spcBef>
                <a:spcPts val="1200"/>
              </a:spcBef>
              <a:spcAft>
                <a:spcPts val="0"/>
              </a:spcAft>
              <a:buSzPts val="1000"/>
              <a:buNone/>
            </a:pPr>
            <a:endParaRPr sz="1200"/>
          </a:p>
          <a:p>
            <a:pPr marL="0" lvl="0" indent="0" algn="ctr" rtl="0">
              <a:lnSpc>
                <a:spcPct val="95000"/>
              </a:lnSpc>
              <a:spcBef>
                <a:spcPts val="1200"/>
              </a:spcBef>
              <a:spcAft>
                <a:spcPts val="1200"/>
              </a:spcAft>
              <a:buSzPts val="1000"/>
              <a:buNone/>
            </a:pPr>
            <a:endParaRPr sz="1200"/>
          </a:p>
        </p:txBody>
      </p:sp>
      <p:sp>
        <p:nvSpPr>
          <p:cNvPr id="1702" name="Google Shape;1702;p5"/>
          <p:cNvSpPr txBox="1">
            <a:spLocks noGrp="1"/>
          </p:cNvSpPr>
          <p:nvPr>
            <p:ph type="body" idx="7"/>
          </p:nvPr>
        </p:nvSpPr>
        <p:spPr>
          <a:xfrm>
            <a:off x="2702551" y="2305949"/>
            <a:ext cx="1700700" cy="1871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00"/>
              <a:buNone/>
            </a:pPr>
            <a:r>
              <a:rPr lang="en-GB" sz="1200" b="1"/>
              <a:t>Get Complete </a:t>
            </a:r>
            <a:endParaRPr sz="1200" b="1"/>
          </a:p>
          <a:p>
            <a:pPr marL="0" lvl="0" indent="0" algn="ctr" rtl="0">
              <a:lnSpc>
                <a:spcPct val="95000"/>
              </a:lnSpc>
              <a:spcBef>
                <a:spcPts val="0"/>
              </a:spcBef>
              <a:spcAft>
                <a:spcPts val="0"/>
              </a:spcAft>
              <a:buSzPts val="1000"/>
              <a:buNone/>
            </a:pPr>
            <a:r>
              <a:rPr lang="en-GB" sz="1200" b="1"/>
              <a:t>Visibility</a:t>
            </a:r>
            <a:endParaRPr sz="1200" b="1"/>
          </a:p>
          <a:p>
            <a:pPr marL="0" lvl="0" indent="0" algn="l" rtl="0">
              <a:lnSpc>
                <a:spcPct val="95000"/>
              </a:lnSpc>
              <a:spcBef>
                <a:spcPts val="0"/>
              </a:spcBef>
              <a:spcAft>
                <a:spcPts val="0"/>
              </a:spcAft>
              <a:buSzPts val="1000"/>
              <a:buNone/>
            </a:pPr>
            <a:endParaRPr sz="1200"/>
          </a:p>
          <a:p>
            <a:pPr marL="0" lvl="0" indent="0" algn="ctr" rtl="0">
              <a:lnSpc>
                <a:spcPct val="95000"/>
              </a:lnSpc>
              <a:spcBef>
                <a:spcPts val="0"/>
              </a:spcBef>
              <a:spcAft>
                <a:spcPts val="0"/>
              </a:spcAft>
              <a:buSzPts val="1000"/>
              <a:buNone/>
            </a:pPr>
            <a:r>
              <a:rPr lang="en-GB" sz="1200"/>
              <a:t>See all outbound mail sent from your organization, including third-party providers.</a:t>
            </a:r>
            <a:endParaRPr sz="1200"/>
          </a:p>
          <a:p>
            <a:pPr marL="0" lvl="0" indent="0" algn="ctr" rtl="0">
              <a:lnSpc>
                <a:spcPct val="95000"/>
              </a:lnSpc>
              <a:spcBef>
                <a:spcPts val="1200"/>
              </a:spcBef>
              <a:spcAft>
                <a:spcPts val="1200"/>
              </a:spcAft>
              <a:buSzPts val="1000"/>
              <a:buNone/>
            </a:pPr>
            <a:endParaRPr sz="1200"/>
          </a:p>
        </p:txBody>
      </p:sp>
      <p:sp>
        <p:nvSpPr>
          <p:cNvPr id="1703" name="Google Shape;1703;p5"/>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500"/>
              <a:buNone/>
            </a:pPr>
            <a:r>
              <a:rPr lang="en-GB" b="1">
                <a:latin typeface="Arial"/>
                <a:ea typeface="Arial"/>
                <a:cs typeface="Arial"/>
                <a:sym typeface="Arial"/>
              </a:rPr>
              <a:t>Take back control of your email identity</a:t>
            </a:r>
            <a:endParaRPr b="1">
              <a:latin typeface="Arial"/>
              <a:ea typeface="Arial"/>
              <a:cs typeface="Arial"/>
              <a:sym typeface="Arial"/>
            </a:endParaRPr>
          </a:p>
        </p:txBody>
      </p:sp>
      <p:grpSp>
        <p:nvGrpSpPr>
          <p:cNvPr id="1704" name="Google Shape;1704;p5"/>
          <p:cNvGrpSpPr/>
          <p:nvPr/>
        </p:nvGrpSpPr>
        <p:grpSpPr>
          <a:xfrm>
            <a:off x="1318125" y="1715220"/>
            <a:ext cx="408456" cy="444602"/>
            <a:chOff x="16449475" y="3118089"/>
            <a:chExt cx="691711" cy="752924"/>
          </a:xfrm>
        </p:grpSpPr>
        <p:sp>
          <p:nvSpPr>
            <p:cNvPr id="1705" name="Google Shape;1705;p5"/>
            <p:cNvSpPr/>
            <p:nvPr/>
          </p:nvSpPr>
          <p:spPr>
            <a:xfrm>
              <a:off x="16449475" y="3118089"/>
              <a:ext cx="691711" cy="752924"/>
            </a:xfrm>
            <a:custGeom>
              <a:avLst/>
              <a:gdLst/>
              <a:ahLst/>
              <a:cxnLst/>
              <a:rect l="l" t="t" r="r" b="b"/>
              <a:pathLst>
                <a:path w="12046" h="13112" fill="none" extrusionOk="0">
                  <a:moveTo>
                    <a:pt x="0" y="0"/>
                  </a:moveTo>
                  <a:lnTo>
                    <a:pt x="12045" y="0"/>
                  </a:lnTo>
                  <a:lnTo>
                    <a:pt x="12028" y="3438"/>
                  </a:lnTo>
                  <a:lnTo>
                    <a:pt x="12019" y="4069"/>
                  </a:lnTo>
                  <a:lnTo>
                    <a:pt x="11939" y="5286"/>
                  </a:lnTo>
                  <a:lnTo>
                    <a:pt x="11752" y="6476"/>
                  </a:lnTo>
                  <a:lnTo>
                    <a:pt x="11503" y="7346"/>
                  </a:lnTo>
                  <a:lnTo>
                    <a:pt x="11281" y="7933"/>
                  </a:lnTo>
                  <a:lnTo>
                    <a:pt x="11148" y="8217"/>
                  </a:lnTo>
                  <a:lnTo>
                    <a:pt x="10944" y="8634"/>
                  </a:lnTo>
                  <a:lnTo>
                    <a:pt x="10473" y="9434"/>
                  </a:lnTo>
                  <a:lnTo>
                    <a:pt x="9922" y="10180"/>
                  </a:lnTo>
                  <a:lnTo>
                    <a:pt x="9309" y="10864"/>
                  </a:lnTo>
                  <a:lnTo>
                    <a:pt x="8981" y="11184"/>
                  </a:lnTo>
                  <a:lnTo>
                    <a:pt x="8634" y="11495"/>
                  </a:lnTo>
                  <a:lnTo>
                    <a:pt x="7933" y="12028"/>
                  </a:lnTo>
                  <a:lnTo>
                    <a:pt x="7195" y="12490"/>
                  </a:lnTo>
                  <a:lnTo>
                    <a:pt x="6423" y="12907"/>
                  </a:lnTo>
                  <a:lnTo>
                    <a:pt x="6023" y="13111"/>
                  </a:lnTo>
                  <a:lnTo>
                    <a:pt x="5614" y="12907"/>
                  </a:lnTo>
                  <a:lnTo>
                    <a:pt x="4841" y="12490"/>
                  </a:lnTo>
                  <a:lnTo>
                    <a:pt x="4104" y="12028"/>
                  </a:lnTo>
                  <a:lnTo>
                    <a:pt x="3402" y="11495"/>
                  </a:lnTo>
                  <a:lnTo>
                    <a:pt x="3065" y="11184"/>
                  </a:lnTo>
                  <a:lnTo>
                    <a:pt x="2727" y="10864"/>
                  </a:lnTo>
                  <a:lnTo>
                    <a:pt x="2114" y="10180"/>
                  </a:lnTo>
                  <a:lnTo>
                    <a:pt x="1564" y="9434"/>
                  </a:lnTo>
                  <a:lnTo>
                    <a:pt x="1093" y="8634"/>
                  </a:lnTo>
                  <a:lnTo>
                    <a:pt x="889" y="8217"/>
                  </a:lnTo>
                  <a:lnTo>
                    <a:pt x="755" y="7933"/>
                  </a:lnTo>
                  <a:lnTo>
                    <a:pt x="533" y="7346"/>
                  </a:lnTo>
                  <a:lnTo>
                    <a:pt x="285" y="6476"/>
                  </a:lnTo>
                  <a:lnTo>
                    <a:pt x="98" y="5286"/>
                  </a:lnTo>
                  <a:lnTo>
                    <a:pt x="27" y="4069"/>
                  </a:lnTo>
                  <a:lnTo>
                    <a:pt x="18" y="3438"/>
                  </a:lnTo>
                  <a:lnTo>
                    <a:pt x="0" y="0"/>
                  </a:lnTo>
                  <a:close/>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06" name="Google Shape;1706;p5"/>
            <p:cNvSpPr/>
            <p:nvPr/>
          </p:nvSpPr>
          <p:spPr>
            <a:xfrm>
              <a:off x="16537217" y="3205314"/>
              <a:ext cx="516228" cy="561649"/>
            </a:xfrm>
            <a:custGeom>
              <a:avLst/>
              <a:gdLst/>
              <a:ahLst/>
              <a:cxnLst/>
              <a:rect l="l" t="t" r="r" b="b"/>
              <a:pathLst>
                <a:path w="8990" h="9781" fill="none" extrusionOk="0">
                  <a:moveTo>
                    <a:pt x="0" y="0"/>
                  </a:moveTo>
                  <a:lnTo>
                    <a:pt x="8990" y="0"/>
                  </a:lnTo>
                  <a:lnTo>
                    <a:pt x="8972" y="2559"/>
                  </a:lnTo>
                  <a:lnTo>
                    <a:pt x="8972" y="3029"/>
                  </a:lnTo>
                  <a:lnTo>
                    <a:pt x="8910" y="3935"/>
                  </a:lnTo>
                  <a:lnTo>
                    <a:pt x="8767" y="4824"/>
                  </a:lnTo>
                  <a:lnTo>
                    <a:pt x="8510" y="5703"/>
                  </a:lnTo>
                  <a:lnTo>
                    <a:pt x="8323" y="6129"/>
                  </a:lnTo>
                  <a:lnTo>
                    <a:pt x="8172" y="6440"/>
                  </a:lnTo>
                  <a:lnTo>
                    <a:pt x="7817" y="7035"/>
                  </a:lnTo>
                  <a:lnTo>
                    <a:pt x="7408" y="7595"/>
                  </a:lnTo>
                  <a:lnTo>
                    <a:pt x="6946" y="8110"/>
                  </a:lnTo>
                  <a:lnTo>
                    <a:pt x="6698" y="8350"/>
                  </a:lnTo>
                  <a:lnTo>
                    <a:pt x="6449" y="8572"/>
                  </a:lnTo>
                  <a:lnTo>
                    <a:pt x="5925" y="8972"/>
                  </a:lnTo>
                  <a:lnTo>
                    <a:pt x="5090" y="9478"/>
                  </a:lnTo>
                  <a:lnTo>
                    <a:pt x="4495" y="9780"/>
                  </a:lnTo>
                  <a:lnTo>
                    <a:pt x="3891" y="9478"/>
                  </a:lnTo>
                  <a:lnTo>
                    <a:pt x="3065" y="8972"/>
                  </a:lnTo>
                  <a:lnTo>
                    <a:pt x="2541" y="8572"/>
                  </a:lnTo>
                  <a:lnTo>
                    <a:pt x="2283" y="8350"/>
                  </a:lnTo>
                  <a:lnTo>
                    <a:pt x="2034" y="8110"/>
                  </a:lnTo>
                  <a:lnTo>
                    <a:pt x="1572" y="7595"/>
                  </a:lnTo>
                  <a:lnTo>
                    <a:pt x="1164" y="7035"/>
                  </a:lnTo>
                  <a:lnTo>
                    <a:pt x="808" y="6440"/>
                  </a:lnTo>
                  <a:lnTo>
                    <a:pt x="657" y="6129"/>
                  </a:lnTo>
                  <a:lnTo>
                    <a:pt x="471" y="5703"/>
                  </a:lnTo>
                  <a:lnTo>
                    <a:pt x="213" y="4824"/>
                  </a:lnTo>
                  <a:lnTo>
                    <a:pt x="71" y="3935"/>
                  </a:lnTo>
                  <a:lnTo>
                    <a:pt x="18" y="3029"/>
                  </a:lnTo>
                  <a:lnTo>
                    <a:pt x="9" y="2559"/>
                  </a:lnTo>
                  <a:lnTo>
                    <a:pt x="0" y="0"/>
                  </a:lnTo>
                  <a:close/>
                </a:path>
              </a:pathLst>
            </a:custGeom>
            <a:noFill/>
            <a:ln w="9525" cap="flat" cmpd="sng">
              <a:solidFill>
                <a:srgbClr val="DF1E26"/>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07" name="Google Shape;1707;p5"/>
            <p:cNvSpPr/>
            <p:nvPr/>
          </p:nvSpPr>
          <p:spPr>
            <a:xfrm>
              <a:off x="16619848" y="3351683"/>
              <a:ext cx="350450" cy="231126"/>
            </a:xfrm>
            <a:custGeom>
              <a:avLst/>
              <a:gdLst/>
              <a:ahLst/>
              <a:cxnLst/>
              <a:rect l="l" t="t" r="r" b="b"/>
              <a:pathLst>
                <a:path w="6103" h="4025" fill="none" extrusionOk="0">
                  <a:moveTo>
                    <a:pt x="0" y="1955"/>
                  </a:moveTo>
                  <a:lnTo>
                    <a:pt x="2070" y="4025"/>
                  </a:lnTo>
                  <a:lnTo>
                    <a:pt x="6103"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08" name="Google Shape;1708;p5"/>
          <p:cNvGrpSpPr/>
          <p:nvPr/>
        </p:nvGrpSpPr>
        <p:grpSpPr>
          <a:xfrm>
            <a:off x="3332685" y="1700747"/>
            <a:ext cx="447925" cy="473221"/>
            <a:chOff x="11304362" y="5145103"/>
            <a:chExt cx="758552" cy="801389"/>
          </a:xfrm>
        </p:grpSpPr>
        <p:sp>
          <p:nvSpPr>
            <p:cNvPr id="1709" name="Google Shape;1709;p5"/>
            <p:cNvSpPr/>
            <p:nvPr/>
          </p:nvSpPr>
          <p:spPr>
            <a:xfrm>
              <a:off x="11304362" y="5145103"/>
              <a:ext cx="649391" cy="648874"/>
            </a:xfrm>
            <a:custGeom>
              <a:avLst/>
              <a:gdLst/>
              <a:ahLst/>
              <a:cxnLst/>
              <a:rect l="l" t="t" r="r" b="b"/>
              <a:pathLst>
                <a:path w="11309" h="11300" fill="none" extrusionOk="0">
                  <a:moveTo>
                    <a:pt x="11309" y="5650"/>
                  </a:moveTo>
                  <a:lnTo>
                    <a:pt x="11300" y="5943"/>
                  </a:lnTo>
                  <a:lnTo>
                    <a:pt x="11237" y="6511"/>
                  </a:lnTo>
                  <a:lnTo>
                    <a:pt x="11131" y="7062"/>
                  </a:lnTo>
                  <a:lnTo>
                    <a:pt x="10962" y="7595"/>
                  </a:lnTo>
                  <a:lnTo>
                    <a:pt x="10749" y="8101"/>
                  </a:lnTo>
                  <a:lnTo>
                    <a:pt x="10491" y="8581"/>
                  </a:lnTo>
                  <a:lnTo>
                    <a:pt x="10180" y="9034"/>
                  </a:lnTo>
                  <a:lnTo>
                    <a:pt x="9834" y="9452"/>
                  </a:lnTo>
                  <a:lnTo>
                    <a:pt x="9452" y="9834"/>
                  </a:lnTo>
                  <a:lnTo>
                    <a:pt x="9035" y="10180"/>
                  </a:lnTo>
                  <a:lnTo>
                    <a:pt x="8582" y="10482"/>
                  </a:lnTo>
                  <a:lnTo>
                    <a:pt x="8102" y="10748"/>
                  </a:lnTo>
                  <a:lnTo>
                    <a:pt x="7596" y="10962"/>
                  </a:lnTo>
                  <a:lnTo>
                    <a:pt x="7071" y="11122"/>
                  </a:lnTo>
                  <a:lnTo>
                    <a:pt x="6512" y="11237"/>
                  </a:lnTo>
                  <a:lnTo>
                    <a:pt x="5943" y="11299"/>
                  </a:lnTo>
                  <a:lnTo>
                    <a:pt x="5650" y="11299"/>
                  </a:lnTo>
                  <a:lnTo>
                    <a:pt x="5366" y="11299"/>
                  </a:lnTo>
                  <a:lnTo>
                    <a:pt x="4789" y="11237"/>
                  </a:lnTo>
                  <a:lnTo>
                    <a:pt x="4238" y="11122"/>
                  </a:lnTo>
                  <a:lnTo>
                    <a:pt x="3714" y="10962"/>
                  </a:lnTo>
                  <a:lnTo>
                    <a:pt x="3207" y="10748"/>
                  </a:lnTo>
                  <a:lnTo>
                    <a:pt x="2719" y="10482"/>
                  </a:lnTo>
                  <a:lnTo>
                    <a:pt x="2275" y="10180"/>
                  </a:lnTo>
                  <a:lnTo>
                    <a:pt x="1857" y="9834"/>
                  </a:lnTo>
                  <a:lnTo>
                    <a:pt x="1466" y="9452"/>
                  </a:lnTo>
                  <a:lnTo>
                    <a:pt x="1120" y="9034"/>
                  </a:lnTo>
                  <a:lnTo>
                    <a:pt x="818" y="8581"/>
                  </a:lnTo>
                  <a:lnTo>
                    <a:pt x="560" y="8101"/>
                  </a:lnTo>
                  <a:lnTo>
                    <a:pt x="347" y="7595"/>
                  </a:lnTo>
                  <a:lnTo>
                    <a:pt x="178" y="7062"/>
                  </a:lnTo>
                  <a:lnTo>
                    <a:pt x="63" y="6511"/>
                  </a:lnTo>
                  <a:lnTo>
                    <a:pt x="10" y="5943"/>
                  </a:lnTo>
                  <a:lnTo>
                    <a:pt x="1" y="5650"/>
                  </a:lnTo>
                  <a:lnTo>
                    <a:pt x="10" y="5357"/>
                  </a:lnTo>
                  <a:lnTo>
                    <a:pt x="63" y="4788"/>
                  </a:lnTo>
                  <a:lnTo>
                    <a:pt x="178" y="4237"/>
                  </a:lnTo>
                  <a:lnTo>
                    <a:pt x="347" y="3704"/>
                  </a:lnTo>
                  <a:lnTo>
                    <a:pt x="560" y="3198"/>
                  </a:lnTo>
                  <a:lnTo>
                    <a:pt x="818" y="2718"/>
                  </a:lnTo>
                  <a:lnTo>
                    <a:pt x="1120" y="2265"/>
                  </a:lnTo>
                  <a:lnTo>
                    <a:pt x="1466" y="1848"/>
                  </a:lnTo>
                  <a:lnTo>
                    <a:pt x="1857" y="1466"/>
                  </a:lnTo>
                  <a:lnTo>
                    <a:pt x="2275" y="1120"/>
                  </a:lnTo>
                  <a:lnTo>
                    <a:pt x="2719" y="818"/>
                  </a:lnTo>
                  <a:lnTo>
                    <a:pt x="3207" y="551"/>
                  </a:lnTo>
                  <a:lnTo>
                    <a:pt x="3714" y="338"/>
                  </a:lnTo>
                  <a:lnTo>
                    <a:pt x="4238" y="178"/>
                  </a:lnTo>
                  <a:lnTo>
                    <a:pt x="4789" y="63"/>
                  </a:lnTo>
                  <a:lnTo>
                    <a:pt x="5366" y="0"/>
                  </a:lnTo>
                  <a:lnTo>
                    <a:pt x="5650" y="0"/>
                  </a:lnTo>
                  <a:lnTo>
                    <a:pt x="5943" y="0"/>
                  </a:lnTo>
                  <a:lnTo>
                    <a:pt x="6512" y="63"/>
                  </a:lnTo>
                  <a:lnTo>
                    <a:pt x="7071" y="178"/>
                  </a:lnTo>
                  <a:lnTo>
                    <a:pt x="7596" y="338"/>
                  </a:lnTo>
                  <a:lnTo>
                    <a:pt x="8102" y="551"/>
                  </a:lnTo>
                  <a:lnTo>
                    <a:pt x="8582" y="818"/>
                  </a:lnTo>
                  <a:lnTo>
                    <a:pt x="9035" y="1120"/>
                  </a:lnTo>
                  <a:lnTo>
                    <a:pt x="9452" y="1466"/>
                  </a:lnTo>
                  <a:lnTo>
                    <a:pt x="9834" y="1848"/>
                  </a:lnTo>
                  <a:lnTo>
                    <a:pt x="10180" y="2265"/>
                  </a:lnTo>
                  <a:lnTo>
                    <a:pt x="10491" y="2718"/>
                  </a:lnTo>
                  <a:lnTo>
                    <a:pt x="10749" y="3198"/>
                  </a:lnTo>
                  <a:lnTo>
                    <a:pt x="10962" y="3704"/>
                  </a:lnTo>
                  <a:lnTo>
                    <a:pt x="11131" y="4237"/>
                  </a:lnTo>
                  <a:lnTo>
                    <a:pt x="11237" y="4788"/>
                  </a:lnTo>
                  <a:lnTo>
                    <a:pt x="11300" y="5357"/>
                  </a:lnTo>
                  <a:lnTo>
                    <a:pt x="11309" y="5650"/>
                  </a:lnTo>
                  <a:close/>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0" name="Google Shape;1710;p5"/>
            <p:cNvSpPr/>
            <p:nvPr/>
          </p:nvSpPr>
          <p:spPr>
            <a:xfrm>
              <a:off x="11836382" y="5719960"/>
              <a:ext cx="226532" cy="226532"/>
            </a:xfrm>
            <a:custGeom>
              <a:avLst/>
              <a:gdLst/>
              <a:ahLst/>
              <a:cxnLst/>
              <a:rect l="l" t="t" r="r" b="b"/>
              <a:pathLst>
                <a:path w="3945" h="3945" fill="none" extrusionOk="0">
                  <a:moveTo>
                    <a:pt x="3944" y="3944"/>
                  </a:moveTo>
                  <a:lnTo>
                    <a:pt x="0" y="0"/>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11" name="Google Shape;1711;p5"/>
          <p:cNvGrpSpPr/>
          <p:nvPr/>
        </p:nvGrpSpPr>
        <p:grpSpPr>
          <a:xfrm>
            <a:off x="5358724" y="1781790"/>
            <a:ext cx="456944" cy="311479"/>
            <a:chOff x="13365600" y="3172123"/>
            <a:chExt cx="773826" cy="527483"/>
          </a:xfrm>
        </p:grpSpPr>
        <p:sp>
          <p:nvSpPr>
            <p:cNvPr id="1712" name="Google Shape;1712;p5"/>
            <p:cNvSpPr/>
            <p:nvPr/>
          </p:nvSpPr>
          <p:spPr>
            <a:xfrm>
              <a:off x="13365600" y="3289954"/>
              <a:ext cx="738109" cy="409652"/>
            </a:xfrm>
            <a:custGeom>
              <a:avLst/>
              <a:gdLst/>
              <a:ahLst/>
              <a:cxnLst/>
              <a:rect l="l" t="t" r="r" b="b"/>
              <a:pathLst>
                <a:path w="12854" h="7134" fill="none" extrusionOk="0">
                  <a:moveTo>
                    <a:pt x="12853" y="2399"/>
                  </a:moveTo>
                  <a:lnTo>
                    <a:pt x="12853" y="7134"/>
                  </a:lnTo>
                  <a:lnTo>
                    <a:pt x="0" y="7134"/>
                  </a:lnTo>
                  <a:lnTo>
                    <a:pt x="0" y="1"/>
                  </a:lnTo>
                  <a:lnTo>
                    <a:pt x="8687"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3" name="Google Shape;1713;p5"/>
            <p:cNvSpPr/>
            <p:nvPr/>
          </p:nvSpPr>
          <p:spPr>
            <a:xfrm>
              <a:off x="13365600" y="3289954"/>
              <a:ext cx="562109" cy="269886"/>
            </a:xfrm>
            <a:custGeom>
              <a:avLst/>
              <a:gdLst/>
              <a:ahLst/>
              <a:cxnLst/>
              <a:rect l="l" t="t" r="r" b="b"/>
              <a:pathLst>
                <a:path w="9789" h="4700" fill="none" extrusionOk="0">
                  <a:moveTo>
                    <a:pt x="0" y="1"/>
                  </a:moveTo>
                  <a:lnTo>
                    <a:pt x="6289" y="4700"/>
                  </a:lnTo>
                  <a:lnTo>
                    <a:pt x="9789" y="2159"/>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4" name="Google Shape;1714;p5"/>
            <p:cNvSpPr/>
            <p:nvPr/>
          </p:nvSpPr>
          <p:spPr>
            <a:xfrm>
              <a:off x="13365600" y="3504714"/>
              <a:ext cx="221421" cy="194892"/>
            </a:xfrm>
            <a:custGeom>
              <a:avLst/>
              <a:gdLst/>
              <a:ahLst/>
              <a:cxnLst/>
              <a:rect l="l" t="t" r="r" b="b"/>
              <a:pathLst>
                <a:path w="3856" h="3394" fill="none" extrusionOk="0">
                  <a:moveTo>
                    <a:pt x="0" y="3394"/>
                  </a:moveTo>
                  <a:lnTo>
                    <a:pt x="3855"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5" name="Google Shape;1715;p5"/>
            <p:cNvSpPr/>
            <p:nvPr/>
          </p:nvSpPr>
          <p:spPr>
            <a:xfrm>
              <a:off x="13879704" y="3504714"/>
              <a:ext cx="221421" cy="194892"/>
            </a:xfrm>
            <a:custGeom>
              <a:avLst/>
              <a:gdLst/>
              <a:ahLst/>
              <a:cxnLst/>
              <a:rect l="l" t="t" r="r" b="b"/>
              <a:pathLst>
                <a:path w="3856" h="3394" fill="none" extrusionOk="0">
                  <a:moveTo>
                    <a:pt x="3856" y="3394"/>
                  </a:moveTo>
                  <a:lnTo>
                    <a:pt x="1"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6" name="Google Shape;1716;p5"/>
            <p:cNvSpPr/>
            <p:nvPr/>
          </p:nvSpPr>
          <p:spPr>
            <a:xfrm>
              <a:off x="13905257" y="3172123"/>
              <a:ext cx="234169" cy="234226"/>
            </a:xfrm>
            <a:custGeom>
              <a:avLst/>
              <a:gdLst/>
              <a:ahLst/>
              <a:cxnLst/>
              <a:rect l="l" t="t" r="r" b="b"/>
              <a:pathLst>
                <a:path w="4078" h="4079" fill="none" extrusionOk="0">
                  <a:moveTo>
                    <a:pt x="4077" y="2035"/>
                  </a:moveTo>
                  <a:lnTo>
                    <a:pt x="4068" y="2248"/>
                  </a:lnTo>
                  <a:lnTo>
                    <a:pt x="3988" y="2639"/>
                  </a:lnTo>
                  <a:lnTo>
                    <a:pt x="3837" y="3012"/>
                  </a:lnTo>
                  <a:lnTo>
                    <a:pt x="3615" y="3332"/>
                  </a:lnTo>
                  <a:lnTo>
                    <a:pt x="3340" y="3607"/>
                  </a:lnTo>
                  <a:lnTo>
                    <a:pt x="3011" y="3829"/>
                  </a:lnTo>
                  <a:lnTo>
                    <a:pt x="2647" y="3989"/>
                  </a:lnTo>
                  <a:lnTo>
                    <a:pt x="2247" y="4069"/>
                  </a:lnTo>
                  <a:lnTo>
                    <a:pt x="2034" y="4078"/>
                  </a:lnTo>
                  <a:lnTo>
                    <a:pt x="1830" y="4069"/>
                  </a:lnTo>
                  <a:lnTo>
                    <a:pt x="1430" y="3989"/>
                  </a:lnTo>
                  <a:lnTo>
                    <a:pt x="1066" y="3829"/>
                  </a:lnTo>
                  <a:lnTo>
                    <a:pt x="737" y="3607"/>
                  </a:lnTo>
                  <a:lnTo>
                    <a:pt x="462" y="3332"/>
                  </a:lnTo>
                  <a:lnTo>
                    <a:pt x="240" y="3012"/>
                  </a:lnTo>
                  <a:lnTo>
                    <a:pt x="89" y="2639"/>
                  </a:lnTo>
                  <a:lnTo>
                    <a:pt x="9" y="2248"/>
                  </a:lnTo>
                  <a:lnTo>
                    <a:pt x="0" y="2035"/>
                  </a:lnTo>
                  <a:lnTo>
                    <a:pt x="9" y="1831"/>
                  </a:lnTo>
                  <a:lnTo>
                    <a:pt x="89" y="1431"/>
                  </a:lnTo>
                  <a:lnTo>
                    <a:pt x="240" y="1067"/>
                  </a:lnTo>
                  <a:lnTo>
                    <a:pt x="462" y="738"/>
                  </a:lnTo>
                  <a:lnTo>
                    <a:pt x="737" y="463"/>
                  </a:lnTo>
                  <a:lnTo>
                    <a:pt x="1066" y="241"/>
                  </a:lnTo>
                  <a:lnTo>
                    <a:pt x="1430" y="90"/>
                  </a:lnTo>
                  <a:lnTo>
                    <a:pt x="1830" y="1"/>
                  </a:lnTo>
                  <a:lnTo>
                    <a:pt x="2034" y="1"/>
                  </a:lnTo>
                  <a:lnTo>
                    <a:pt x="2247" y="1"/>
                  </a:lnTo>
                  <a:lnTo>
                    <a:pt x="2647" y="90"/>
                  </a:lnTo>
                  <a:lnTo>
                    <a:pt x="3011" y="241"/>
                  </a:lnTo>
                  <a:lnTo>
                    <a:pt x="3340" y="463"/>
                  </a:lnTo>
                  <a:lnTo>
                    <a:pt x="3615" y="738"/>
                  </a:lnTo>
                  <a:lnTo>
                    <a:pt x="3837" y="1067"/>
                  </a:lnTo>
                  <a:lnTo>
                    <a:pt x="3988" y="1431"/>
                  </a:lnTo>
                  <a:lnTo>
                    <a:pt x="4068" y="1831"/>
                  </a:lnTo>
                  <a:lnTo>
                    <a:pt x="4077" y="2035"/>
                  </a:lnTo>
                  <a:close/>
                </a:path>
              </a:pathLst>
            </a:custGeom>
            <a:noFill/>
            <a:ln w="9525" cap="flat" cmpd="sng">
              <a:solidFill>
                <a:srgbClr val="E11010"/>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7" name="Google Shape;1717;p5"/>
            <p:cNvSpPr/>
            <p:nvPr/>
          </p:nvSpPr>
          <p:spPr>
            <a:xfrm>
              <a:off x="13964402" y="3233336"/>
              <a:ext cx="115821" cy="57710"/>
            </a:xfrm>
            <a:custGeom>
              <a:avLst/>
              <a:gdLst/>
              <a:ahLst/>
              <a:cxnLst/>
              <a:rect l="l" t="t" r="r" b="b"/>
              <a:pathLst>
                <a:path w="2017" h="1005" fill="none" extrusionOk="0">
                  <a:moveTo>
                    <a:pt x="0" y="1005"/>
                  </a:moveTo>
                  <a:lnTo>
                    <a:pt x="1004" y="1"/>
                  </a:lnTo>
                  <a:lnTo>
                    <a:pt x="2017" y="1005"/>
                  </a:lnTo>
                </a:path>
              </a:pathLst>
            </a:custGeom>
            <a:noFill/>
            <a:ln w="9525" cap="flat" cmpd="sng">
              <a:solidFill>
                <a:srgbClr val="DF1E26"/>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18" name="Google Shape;1718;p5"/>
            <p:cNvSpPr/>
            <p:nvPr/>
          </p:nvSpPr>
          <p:spPr>
            <a:xfrm>
              <a:off x="14022054" y="3233336"/>
              <a:ext cx="57" cy="111802"/>
            </a:xfrm>
            <a:custGeom>
              <a:avLst/>
              <a:gdLst/>
              <a:ahLst/>
              <a:cxnLst/>
              <a:rect l="l" t="t" r="r" b="b"/>
              <a:pathLst>
                <a:path w="1" h="1947" fill="none" extrusionOk="0">
                  <a:moveTo>
                    <a:pt x="0" y="1"/>
                  </a:moveTo>
                  <a:lnTo>
                    <a:pt x="0" y="1946"/>
                  </a:lnTo>
                </a:path>
              </a:pathLst>
            </a:custGeom>
            <a:noFill/>
            <a:ln w="9525" cap="flat" cmpd="sng">
              <a:solidFill>
                <a:srgbClr val="DF1E26"/>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19" name="Google Shape;1719;p5"/>
          <p:cNvGrpSpPr/>
          <p:nvPr/>
        </p:nvGrpSpPr>
        <p:grpSpPr>
          <a:xfrm>
            <a:off x="7444981" y="1704967"/>
            <a:ext cx="345522" cy="464777"/>
            <a:chOff x="10381640" y="8197339"/>
            <a:chExt cx="585135" cy="787090"/>
          </a:xfrm>
        </p:grpSpPr>
        <p:sp>
          <p:nvSpPr>
            <p:cNvPr id="1720" name="Google Shape;1720;p5"/>
            <p:cNvSpPr/>
            <p:nvPr/>
          </p:nvSpPr>
          <p:spPr>
            <a:xfrm>
              <a:off x="10381640" y="8259585"/>
              <a:ext cx="585135" cy="724844"/>
            </a:xfrm>
            <a:custGeom>
              <a:avLst/>
              <a:gdLst/>
              <a:ahLst/>
              <a:cxnLst/>
              <a:rect l="l" t="t" r="r" b="b"/>
              <a:pathLst>
                <a:path w="10190" h="12623" fill="none" extrusionOk="0">
                  <a:moveTo>
                    <a:pt x="6858" y="0"/>
                  </a:moveTo>
                  <a:lnTo>
                    <a:pt x="10189" y="0"/>
                  </a:lnTo>
                  <a:lnTo>
                    <a:pt x="10189" y="12623"/>
                  </a:lnTo>
                  <a:lnTo>
                    <a:pt x="1" y="12623"/>
                  </a:lnTo>
                  <a:lnTo>
                    <a:pt x="1" y="0"/>
                  </a:lnTo>
                  <a:lnTo>
                    <a:pt x="3518" y="0"/>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21" name="Google Shape;1721;p5"/>
            <p:cNvSpPr/>
            <p:nvPr/>
          </p:nvSpPr>
          <p:spPr>
            <a:xfrm>
              <a:off x="10440842" y="8332511"/>
              <a:ext cx="467247" cy="578474"/>
            </a:xfrm>
            <a:custGeom>
              <a:avLst/>
              <a:gdLst/>
              <a:ahLst/>
              <a:cxnLst/>
              <a:rect l="l" t="t" r="r" b="b"/>
              <a:pathLst>
                <a:path w="8137" h="10074" fill="none" extrusionOk="0">
                  <a:moveTo>
                    <a:pt x="7444" y="1"/>
                  </a:moveTo>
                  <a:lnTo>
                    <a:pt x="8137" y="1"/>
                  </a:lnTo>
                  <a:lnTo>
                    <a:pt x="8137" y="10074"/>
                  </a:lnTo>
                  <a:lnTo>
                    <a:pt x="0" y="10074"/>
                  </a:lnTo>
                  <a:lnTo>
                    <a:pt x="0" y="1"/>
                  </a:lnTo>
                  <a:lnTo>
                    <a:pt x="906" y="1"/>
                  </a:lnTo>
                </a:path>
              </a:pathLst>
            </a:custGeom>
            <a:noFill/>
            <a:ln w="9525" cap="flat" cmpd="sng">
              <a:solidFill>
                <a:srgbClr val="DF1E26"/>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22" name="Google Shape;1722;p5"/>
            <p:cNvSpPr/>
            <p:nvPr/>
          </p:nvSpPr>
          <p:spPr>
            <a:xfrm>
              <a:off x="10496427" y="8197339"/>
              <a:ext cx="369342" cy="184728"/>
            </a:xfrm>
            <a:custGeom>
              <a:avLst/>
              <a:gdLst/>
              <a:ahLst/>
              <a:cxnLst/>
              <a:rect l="l" t="t" r="r" b="b"/>
              <a:pathLst>
                <a:path w="6432" h="3217" fill="none" extrusionOk="0">
                  <a:moveTo>
                    <a:pt x="6432" y="1750"/>
                  </a:moveTo>
                  <a:lnTo>
                    <a:pt x="6432" y="3216"/>
                  </a:lnTo>
                  <a:lnTo>
                    <a:pt x="0" y="3216"/>
                  </a:lnTo>
                  <a:lnTo>
                    <a:pt x="0" y="1750"/>
                  </a:lnTo>
                  <a:lnTo>
                    <a:pt x="2230" y="1750"/>
                  </a:lnTo>
                  <a:lnTo>
                    <a:pt x="2150" y="1617"/>
                  </a:lnTo>
                  <a:lnTo>
                    <a:pt x="2061" y="1306"/>
                  </a:lnTo>
                  <a:lnTo>
                    <a:pt x="2052" y="1146"/>
                  </a:lnTo>
                  <a:lnTo>
                    <a:pt x="2052" y="1022"/>
                  </a:lnTo>
                  <a:lnTo>
                    <a:pt x="2097" y="800"/>
                  </a:lnTo>
                  <a:lnTo>
                    <a:pt x="2186" y="596"/>
                  </a:lnTo>
                  <a:lnTo>
                    <a:pt x="2310" y="409"/>
                  </a:lnTo>
                  <a:lnTo>
                    <a:pt x="2470" y="258"/>
                  </a:lnTo>
                  <a:lnTo>
                    <a:pt x="2647" y="134"/>
                  </a:lnTo>
                  <a:lnTo>
                    <a:pt x="2852" y="45"/>
                  </a:lnTo>
                  <a:lnTo>
                    <a:pt x="3083" y="1"/>
                  </a:lnTo>
                  <a:lnTo>
                    <a:pt x="3198" y="1"/>
                  </a:lnTo>
                  <a:lnTo>
                    <a:pt x="3314" y="1"/>
                  </a:lnTo>
                  <a:lnTo>
                    <a:pt x="3536" y="45"/>
                  </a:lnTo>
                  <a:lnTo>
                    <a:pt x="3740" y="134"/>
                  </a:lnTo>
                  <a:lnTo>
                    <a:pt x="3927" y="258"/>
                  </a:lnTo>
                  <a:lnTo>
                    <a:pt x="4078" y="409"/>
                  </a:lnTo>
                  <a:lnTo>
                    <a:pt x="4202" y="596"/>
                  </a:lnTo>
                  <a:lnTo>
                    <a:pt x="4291" y="800"/>
                  </a:lnTo>
                  <a:lnTo>
                    <a:pt x="4335" y="1022"/>
                  </a:lnTo>
                  <a:lnTo>
                    <a:pt x="4344" y="1146"/>
                  </a:lnTo>
                  <a:lnTo>
                    <a:pt x="4335" y="1306"/>
                  </a:lnTo>
                  <a:lnTo>
                    <a:pt x="4238" y="1617"/>
                  </a:lnTo>
                  <a:lnTo>
                    <a:pt x="4166" y="1750"/>
                  </a:lnTo>
                  <a:lnTo>
                    <a:pt x="6432" y="1750"/>
                  </a:lnTo>
                  <a:close/>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23" name="Google Shape;1723;p5"/>
            <p:cNvSpPr/>
            <p:nvPr/>
          </p:nvSpPr>
          <p:spPr>
            <a:xfrm>
              <a:off x="10505098" y="8510004"/>
              <a:ext cx="331615" cy="57"/>
            </a:xfrm>
            <a:custGeom>
              <a:avLst/>
              <a:gdLst/>
              <a:ahLst/>
              <a:cxnLst/>
              <a:rect l="l" t="t" r="r" b="b"/>
              <a:pathLst>
                <a:path w="5775" h="1" fill="none" extrusionOk="0">
                  <a:moveTo>
                    <a:pt x="0" y="1"/>
                  </a:moveTo>
                  <a:lnTo>
                    <a:pt x="5774"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24" name="Google Shape;1724;p5"/>
            <p:cNvSpPr/>
            <p:nvPr/>
          </p:nvSpPr>
          <p:spPr>
            <a:xfrm>
              <a:off x="10505098" y="8636506"/>
              <a:ext cx="331615" cy="57"/>
            </a:xfrm>
            <a:custGeom>
              <a:avLst/>
              <a:gdLst/>
              <a:ahLst/>
              <a:cxnLst/>
              <a:rect l="l" t="t" r="r" b="b"/>
              <a:pathLst>
                <a:path w="5775" h="1" fill="none" extrusionOk="0">
                  <a:moveTo>
                    <a:pt x="0" y="1"/>
                  </a:moveTo>
                  <a:lnTo>
                    <a:pt x="5774"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25" name="Google Shape;1725;p5"/>
            <p:cNvSpPr/>
            <p:nvPr/>
          </p:nvSpPr>
          <p:spPr>
            <a:xfrm>
              <a:off x="10505098" y="8763008"/>
              <a:ext cx="331615" cy="57"/>
            </a:xfrm>
            <a:custGeom>
              <a:avLst/>
              <a:gdLst/>
              <a:ahLst/>
              <a:cxnLst/>
              <a:rect l="l" t="t" r="r" b="b"/>
              <a:pathLst>
                <a:path w="5775" h="1" fill="none" extrusionOk="0">
                  <a:moveTo>
                    <a:pt x="0" y="1"/>
                  </a:moveTo>
                  <a:lnTo>
                    <a:pt x="5774" y="1"/>
                  </a:lnTo>
                </a:path>
              </a:pathLst>
            </a:custGeom>
            <a:noFill/>
            <a:ln w="9525" cap="flat" cmpd="sng">
              <a:solidFill>
                <a:srgbClr val="333333"/>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pic>
        <p:nvPicPr>
          <p:cNvPr id="1692" name="Google Shape;1692;p7"/>
          <p:cNvPicPr preferRelativeResize="0"/>
          <p:nvPr/>
        </p:nvPicPr>
        <p:blipFill rotWithShape="1">
          <a:blip r:embed="rId3">
            <a:alphaModFix/>
          </a:blip>
          <a:srcRect/>
          <a:stretch/>
        </p:blipFill>
        <p:spPr>
          <a:xfrm>
            <a:off x="152400" y="978521"/>
            <a:ext cx="8839199" cy="3386021"/>
          </a:xfrm>
          <a:prstGeom prst="rect">
            <a:avLst/>
          </a:prstGeom>
          <a:noFill/>
          <a:ln>
            <a:noFill/>
          </a:ln>
        </p:spPr>
      </p:pic>
      <p:sp>
        <p:nvSpPr>
          <p:cNvPr id="1693" name="Google Shape;1693;p7"/>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500"/>
              <a:buNone/>
            </a:pPr>
            <a:r>
              <a:rPr lang="en-GB" b="1">
                <a:latin typeface="Arial"/>
                <a:ea typeface="Arial"/>
                <a:cs typeface="Arial"/>
                <a:sym typeface="Arial"/>
              </a:rPr>
              <a:t>How does DMARC work?</a:t>
            </a:r>
            <a:endParaRPr b="1">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
          <p:cNvSpPr txBox="1">
            <a:spLocks noGrp="1"/>
          </p:cNvSpPr>
          <p:nvPr>
            <p:ph type="body" idx="1"/>
          </p:nvPr>
        </p:nvSpPr>
        <p:spPr>
          <a:xfrm>
            <a:off x="540000" y="1522813"/>
            <a:ext cx="2413200" cy="12333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00"/>
              <a:buNone/>
            </a:pPr>
            <a:r>
              <a:rPr lang="en-GB" b="1">
                <a:solidFill>
                  <a:srgbClr val="E11010"/>
                </a:solidFill>
              </a:rPr>
              <a:t>The fastest path to enforcement</a:t>
            </a:r>
            <a:endParaRPr b="1">
              <a:solidFill>
                <a:srgbClr val="E11010"/>
              </a:solidFill>
            </a:endParaRPr>
          </a:p>
          <a:p>
            <a:pPr marL="0" lvl="0" indent="0" algn="ctr" rtl="0">
              <a:lnSpc>
                <a:spcPct val="95000"/>
              </a:lnSpc>
              <a:spcBef>
                <a:spcPts val="0"/>
              </a:spcBef>
              <a:spcAft>
                <a:spcPts val="0"/>
              </a:spcAft>
              <a:buSzPts val="900"/>
              <a:buNone/>
            </a:pPr>
            <a:endParaRPr>
              <a:solidFill>
                <a:srgbClr val="E11010"/>
              </a:solidFill>
            </a:endParaRPr>
          </a:p>
          <a:p>
            <a:pPr marL="0" lvl="0" indent="0" algn="ctr" rtl="0">
              <a:lnSpc>
                <a:spcPct val="95000"/>
              </a:lnSpc>
              <a:spcBef>
                <a:spcPts val="0"/>
              </a:spcBef>
              <a:spcAft>
                <a:spcPts val="0"/>
              </a:spcAft>
              <a:buSzPts val="900"/>
              <a:buNone/>
            </a:pPr>
            <a:r>
              <a:rPr lang="en-GB"/>
              <a:t>Our customers see a 6-8 week average time to full DMARC enforcement. Work hand in hand with our customer success engineers to reduce email security risk as efficiently and effectively as possible. </a:t>
            </a:r>
            <a:endParaRPr/>
          </a:p>
          <a:p>
            <a:pPr marL="0" lvl="0" indent="0" algn="ctr" rtl="0">
              <a:lnSpc>
                <a:spcPct val="95000"/>
              </a:lnSpc>
              <a:spcBef>
                <a:spcPts val="1200"/>
              </a:spcBef>
              <a:spcAft>
                <a:spcPts val="1200"/>
              </a:spcAft>
              <a:buSzPts val="900"/>
              <a:buNone/>
            </a:pPr>
            <a:endParaRPr/>
          </a:p>
        </p:txBody>
      </p:sp>
      <p:sp>
        <p:nvSpPr>
          <p:cNvPr id="1731" name="Google Shape;1731;p6"/>
          <p:cNvSpPr txBox="1">
            <a:spLocks noGrp="1"/>
          </p:cNvSpPr>
          <p:nvPr>
            <p:ph type="body" idx="4"/>
          </p:nvPr>
        </p:nvSpPr>
        <p:spPr>
          <a:xfrm>
            <a:off x="6190874" y="1522813"/>
            <a:ext cx="2413200" cy="12333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00"/>
              <a:buNone/>
            </a:pPr>
            <a:r>
              <a:rPr lang="en-GB" b="1">
                <a:solidFill>
                  <a:srgbClr val="E11010"/>
                </a:solidFill>
              </a:rPr>
              <a:t>Overcome the 10 SPF lookup limit</a:t>
            </a:r>
            <a:endParaRPr b="1">
              <a:solidFill>
                <a:srgbClr val="E11010"/>
              </a:solidFill>
            </a:endParaRPr>
          </a:p>
          <a:p>
            <a:pPr marL="0" lvl="0" indent="0" algn="ctr" rtl="0">
              <a:lnSpc>
                <a:spcPct val="95000"/>
              </a:lnSpc>
              <a:spcBef>
                <a:spcPts val="0"/>
              </a:spcBef>
              <a:spcAft>
                <a:spcPts val="0"/>
              </a:spcAft>
              <a:buSzPts val="900"/>
              <a:buNone/>
            </a:pPr>
            <a:endParaRPr>
              <a:solidFill>
                <a:srgbClr val="E11010"/>
              </a:solidFill>
            </a:endParaRPr>
          </a:p>
          <a:p>
            <a:pPr marL="0" lvl="0" indent="0" algn="ctr" rtl="0">
              <a:lnSpc>
                <a:spcPct val="95000"/>
              </a:lnSpc>
              <a:spcBef>
                <a:spcPts val="0"/>
              </a:spcBef>
              <a:spcAft>
                <a:spcPts val="0"/>
              </a:spcAft>
              <a:buSzPts val="900"/>
              <a:buNone/>
            </a:pPr>
            <a:r>
              <a:rPr lang="en-GB"/>
              <a:t>Streamline SPF management and avoid manual DNS changes. No macros means that all legacy email structures, gateways, and receivers will deliver your emails. </a:t>
            </a:r>
            <a:endParaRPr/>
          </a:p>
          <a:p>
            <a:pPr marL="0" lvl="0" indent="0" algn="ctr" rtl="0">
              <a:lnSpc>
                <a:spcPct val="95000"/>
              </a:lnSpc>
              <a:spcBef>
                <a:spcPts val="1200"/>
              </a:spcBef>
              <a:spcAft>
                <a:spcPts val="0"/>
              </a:spcAft>
              <a:buSzPts val="900"/>
              <a:buNone/>
            </a:pPr>
            <a:endParaRPr/>
          </a:p>
          <a:p>
            <a:pPr marL="0" lvl="0" indent="0" algn="ctr" rtl="0">
              <a:lnSpc>
                <a:spcPct val="95000"/>
              </a:lnSpc>
              <a:spcBef>
                <a:spcPts val="1200"/>
              </a:spcBef>
              <a:spcAft>
                <a:spcPts val="0"/>
              </a:spcAft>
              <a:buSzPts val="900"/>
              <a:buNone/>
            </a:pPr>
            <a:endParaRPr/>
          </a:p>
          <a:p>
            <a:pPr marL="0" lvl="0" indent="0" algn="ctr" rtl="0">
              <a:lnSpc>
                <a:spcPct val="95000"/>
              </a:lnSpc>
              <a:spcBef>
                <a:spcPts val="1200"/>
              </a:spcBef>
              <a:spcAft>
                <a:spcPts val="0"/>
              </a:spcAft>
              <a:buSzPts val="900"/>
              <a:buNone/>
            </a:pPr>
            <a:endParaRPr/>
          </a:p>
          <a:p>
            <a:pPr marL="0" lvl="0" indent="0" algn="ctr" rtl="0">
              <a:lnSpc>
                <a:spcPct val="95000"/>
              </a:lnSpc>
              <a:spcBef>
                <a:spcPts val="1200"/>
              </a:spcBef>
              <a:spcAft>
                <a:spcPts val="1200"/>
              </a:spcAft>
              <a:buSzPts val="900"/>
              <a:buNone/>
            </a:pPr>
            <a:endParaRPr/>
          </a:p>
        </p:txBody>
      </p:sp>
      <p:sp>
        <p:nvSpPr>
          <p:cNvPr id="1732" name="Google Shape;1732;p6"/>
          <p:cNvSpPr txBox="1">
            <a:spLocks noGrp="1"/>
          </p:cNvSpPr>
          <p:nvPr>
            <p:ph type="body" idx="6"/>
          </p:nvPr>
        </p:nvSpPr>
        <p:spPr>
          <a:xfrm>
            <a:off x="3365437" y="1522813"/>
            <a:ext cx="2413200" cy="12333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00"/>
              <a:buNone/>
            </a:pPr>
            <a:r>
              <a:rPr lang="en-GB" b="1">
                <a:solidFill>
                  <a:srgbClr val="E11010"/>
                </a:solidFill>
              </a:rPr>
              <a:t>Simplified DNS management </a:t>
            </a:r>
            <a:endParaRPr b="1">
              <a:solidFill>
                <a:srgbClr val="E11010"/>
              </a:solidFill>
            </a:endParaRPr>
          </a:p>
          <a:p>
            <a:pPr marL="0" lvl="0" indent="0" algn="ctr" rtl="0">
              <a:lnSpc>
                <a:spcPct val="95000"/>
              </a:lnSpc>
              <a:spcBef>
                <a:spcPts val="0"/>
              </a:spcBef>
              <a:spcAft>
                <a:spcPts val="0"/>
              </a:spcAft>
              <a:buSzPts val="900"/>
              <a:buNone/>
            </a:pPr>
            <a:endParaRPr>
              <a:solidFill>
                <a:srgbClr val="E11010"/>
              </a:solidFill>
            </a:endParaRPr>
          </a:p>
          <a:p>
            <a:pPr marL="0" lvl="0" indent="0" algn="ctr" rtl="0">
              <a:lnSpc>
                <a:spcPct val="95000"/>
              </a:lnSpc>
              <a:spcBef>
                <a:spcPts val="0"/>
              </a:spcBef>
              <a:spcAft>
                <a:spcPts val="1200"/>
              </a:spcAft>
              <a:buSzPts val="900"/>
              <a:buNone/>
            </a:pPr>
            <a:r>
              <a:rPr lang="en-GB"/>
              <a:t>Make a one-time DNS change and manage your email authentication from OnDMARC’s UI. Save time, avoid manual configuration errors, and quickly add, authenticate, or remove services.</a:t>
            </a:r>
            <a:endParaRPr/>
          </a:p>
        </p:txBody>
      </p:sp>
      <p:sp>
        <p:nvSpPr>
          <p:cNvPr id="1733" name="Google Shape;1733;p6"/>
          <p:cNvSpPr txBox="1">
            <a:spLocks noGrp="1"/>
          </p:cNvSpPr>
          <p:nvPr>
            <p:ph type="body" idx="8"/>
          </p:nvPr>
        </p:nvSpPr>
        <p:spPr>
          <a:xfrm>
            <a:off x="540000" y="3365663"/>
            <a:ext cx="2413200" cy="1169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00"/>
              <a:buNone/>
            </a:pPr>
            <a:r>
              <a:rPr lang="en-GB" b="1">
                <a:solidFill>
                  <a:srgbClr val="E11010"/>
                </a:solidFill>
              </a:rPr>
              <a:t>Stand out in the inbox with BIMI</a:t>
            </a:r>
            <a:endParaRPr b="1">
              <a:solidFill>
                <a:srgbClr val="E11010"/>
              </a:solidFill>
            </a:endParaRPr>
          </a:p>
          <a:p>
            <a:pPr marL="0" lvl="0" indent="0" algn="ctr" rtl="0">
              <a:lnSpc>
                <a:spcPct val="95000"/>
              </a:lnSpc>
              <a:spcBef>
                <a:spcPts val="0"/>
              </a:spcBef>
              <a:spcAft>
                <a:spcPts val="0"/>
              </a:spcAft>
              <a:buSzPts val="900"/>
              <a:buNone/>
            </a:pPr>
            <a:endParaRPr>
              <a:solidFill>
                <a:srgbClr val="E11010"/>
              </a:solidFill>
            </a:endParaRPr>
          </a:p>
          <a:p>
            <a:pPr marL="0" lvl="0" indent="0" algn="ctr" rtl="0">
              <a:lnSpc>
                <a:spcPct val="95000"/>
              </a:lnSpc>
              <a:spcBef>
                <a:spcPts val="0"/>
              </a:spcBef>
              <a:spcAft>
                <a:spcPts val="0"/>
              </a:spcAft>
              <a:buSzPts val="900"/>
              <a:buNone/>
            </a:pPr>
            <a:r>
              <a:rPr lang="en-GB"/>
              <a:t>Red Sift OnDMARC is the only BIMI solution on the market with integrated VMC provisioning. Improve open rates by 39% and increase brand recall by 44%.</a:t>
            </a:r>
            <a:endParaRPr/>
          </a:p>
          <a:p>
            <a:pPr marL="0" lvl="0" indent="0" algn="ctr" rtl="0">
              <a:lnSpc>
                <a:spcPct val="95000"/>
              </a:lnSpc>
              <a:spcBef>
                <a:spcPts val="1200"/>
              </a:spcBef>
              <a:spcAft>
                <a:spcPts val="1200"/>
              </a:spcAft>
              <a:buSzPts val="900"/>
              <a:buNone/>
            </a:pPr>
            <a:endParaRPr/>
          </a:p>
        </p:txBody>
      </p:sp>
      <p:sp>
        <p:nvSpPr>
          <p:cNvPr id="1734" name="Google Shape;1734;p6"/>
          <p:cNvSpPr txBox="1">
            <a:spLocks noGrp="1"/>
          </p:cNvSpPr>
          <p:nvPr>
            <p:ph type="body" idx="13"/>
          </p:nvPr>
        </p:nvSpPr>
        <p:spPr>
          <a:xfrm>
            <a:off x="6190874" y="3365663"/>
            <a:ext cx="2413200" cy="11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E11010"/>
                </a:solidFill>
              </a:rPr>
              <a:t>Protect against spam from domain takeovers</a:t>
            </a:r>
            <a:endParaRPr b="1">
              <a:solidFill>
                <a:srgbClr val="E11010"/>
              </a:solidFill>
            </a:endParaRPr>
          </a:p>
          <a:p>
            <a:pPr marL="0" lvl="0" indent="0" algn="l" rtl="0">
              <a:lnSpc>
                <a:spcPct val="95000"/>
              </a:lnSpc>
              <a:spcBef>
                <a:spcPts val="0"/>
              </a:spcBef>
              <a:spcAft>
                <a:spcPts val="0"/>
              </a:spcAft>
              <a:buSzPts val="900"/>
              <a:buNone/>
            </a:pPr>
            <a:endParaRPr>
              <a:solidFill>
                <a:srgbClr val="E11010"/>
              </a:solidFill>
            </a:endParaRPr>
          </a:p>
          <a:p>
            <a:pPr marL="0" lvl="0" indent="0" algn="ctr" rtl="0">
              <a:spcBef>
                <a:spcPts val="0"/>
              </a:spcBef>
              <a:spcAft>
                <a:spcPts val="0"/>
              </a:spcAft>
              <a:buNone/>
            </a:pPr>
            <a:r>
              <a:rPr lang="en-GB"/>
              <a:t>Red Sift OnDMARC can identify and stop malicious mail that bypasses DMARC, including spam from domain takeovers and SubdoMailing.</a:t>
            </a:r>
            <a:endParaRPr/>
          </a:p>
          <a:p>
            <a:pPr marL="0" lvl="0" indent="0" algn="ctr" rtl="0">
              <a:lnSpc>
                <a:spcPct val="95000"/>
              </a:lnSpc>
              <a:spcBef>
                <a:spcPts val="1200"/>
              </a:spcBef>
              <a:spcAft>
                <a:spcPts val="0"/>
              </a:spcAft>
              <a:buSzPts val="900"/>
              <a:buNone/>
            </a:pPr>
            <a:endParaRPr/>
          </a:p>
          <a:p>
            <a:pPr marL="0" lvl="0" indent="0" algn="ctr" rtl="0">
              <a:lnSpc>
                <a:spcPct val="95000"/>
              </a:lnSpc>
              <a:spcBef>
                <a:spcPts val="1200"/>
              </a:spcBef>
              <a:spcAft>
                <a:spcPts val="1200"/>
              </a:spcAft>
              <a:buSzPts val="900"/>
              <a:buNone/>
            </a:pPr>
            <a:endParaRPr/>
          </a:p>
        </p:txBody>
      </p:sp>
      <p:sp>
        <p:nvSpPr>
          <p:cNvPr id="1735" name="Google Shape;1735;p6"/>
          <p:cNvSpPr txBox="1">
            <a:spLocks noGrp="1"/>
          </p:cNvSpPr>
          <p:nvPr>
            <p:ph type="body" idx="15"/>
          </p:nvPr>
        </p:nvSpPr>
        <p:spPr>
          <a:xfrm>
            <a:off x="3365437" y="3365663"/>
            <a:ext cx="2413200" cy="11694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00"/>
              <a:buNone/>
            </a:pPr>
            <a:r>
              <a:rPr lang="en-GB" b="1">
                <a:solidFill>
                  <a:srgbClr val="E11010"/>
                </a:solidFill>
              </a:rPr>
              <a:t>Identify sources failing authentication</a:t>
            </a:r>
            <a:endParaRPr b="1">
              <a:solidFill>
                <a:srgbClr val="E11010"/>
              </a:solidFill>
            </a:endParaRPr>
          </a:p>
          <a:p>
            <a:pPr marL="0" lvl="0" indent="0" algn="l" rtl="0">
              <a:lnSpc>
                <a:spcPct val="95000"/>
              </a:lnSpc>
              <a:spcBef>
                <a:spcPts val="0"/>
              </a:spcBef>
              <a:spcAft>
                <a:spcPts val="0"/>
              </a:spcAft>
              <a:buSzPts val="900"/>
              <a:buNone/>
            </a:pPr>
            <a:endParaRPr>
              <a:solidFill>
                <a:srgbClr val="E11010"/>
              </a:solidFill>
            </a:endParaRPr>
          </a:p>
          <a:p>
            <a:pPr marL="0" lvl="0" indent="0" algn="ctr" rtl="0">
              <a:lnSpc>
                <a:spcPct val="95000"/>
              </a:lnSpc>
              <a:spcBef>
                <a:spcPts val="0"/>
              </a:spcBef>
              <a:spcAft>
                <a:spcPts val="0"/>
              </a:spcAft>
              <a:buSzPts val="900"/>
              <a:buNone/>
            </a:pPr>
            <a:r>
              <a:rPr lang="en-GB"/>
              <a:t>Forensic reporting meets machine learning to deliver granular information about emails that failed DMARC authentication on the receiver side while protecting user privacy. </a:t>
            </a:r>
            <a:endParaRPr/>
          </a:p>
          <a:p>
            <a:pPr marL="0" lvl="0" indent="0" algn="ctr" rtl="0">
              <a:lnSpc>
                <a:spcPct val="95000"/>
              </a:lnSpc>
              <a:spcBef>
                <a:spcPts val="1200"/>
              </a:spcBef>
              <a:spcAft>
                <a:spcPts val="0"/>
              </a:spcAft>
              <a:buSzPts val="900"/>
              <a:buNone/>
            </a:pPr>
            <a:endParaRPr/>
          </a:p>
          <a:p>
            <a:pPr marL="0" lvl="0" indent="0" algn="ctr" rtl="0">
              <a:lnSpc>
                <a:spcPct val="95000"/>
              </a:lnSpc>
              <a:spcBef>
                <a:spcPts val="1200"/>
              </a:spcBef>
              <a:spcAft>
                <a:spcPts val="1200"/>
              </a:spcAft>
              <a:buSzPts val="900"/>
              <a:buNone/>
            </a:pPr>
            <a:endParaRPr/>
          </a:p>
        </p:txBody>
      </p:sp>
      <p:sp>
        <p:nvSpPr>
          <p:cNvPr id="1736" name="Google Shape;1736;p6"/>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500"/>
              <a:buNone/>
            </a:pPr>
            <a:r>
              <a:rPr lang="en-GB" b="1">
                <a:latin typeface="Arial"/>
                <a:ea typeface="Arial"/>
                <a:cs typeface="Arial"/>
                <a:sym typeface="Arial"/>
              </a:rPr>
              <a:t>Why do organizations choose OnDMARC?</a:t>
            </a:r>
            <a:endParaRPr b="1">
              <a:latin typeface="Arial"/>
              <a:ea typeface="Arial"/>
              <a:cs typeface="Arial"/>
              <a:sym typeface="Arial"/>
            </a:endParaRPr>
          </a:p>
          <a:p>
            <a:pPr marL="0" lvl="0" indent="0" algn="ctr" rtl="0">
              <a:lnSpc>
                <a:spcPct val="90000"/>
              </a:lnSpc>
              <a:spcBef>
                <a:spcPts val="0"/>
              </a:spcBef>
              <a:spcAft>
                <a:spcPts val="0"/>
              </a:spcAft>
              <a:buSzPts val="2500"/>
              <a:buNone/>
            </a:pPr>
            <a:endParaRPr>
              <a:latin typeface="Arial"/>
              <a:ea typeface="Arial"/>
              <a:cs typeface="Arial"/>
              <a:sym typeface="Arial"/>
            </a:endParaRPr>
          </a:p>
          <a:p>
            <a:pPr marL="0" lvl="0" indent="0" algn="ctr" rtl="0">
              <a:lnSpc>
                <a:spcPct val="90000"/>
              </a:lnSpc>
              <a:spcBef>
                <a:spcPts val="0"/>
              </a:spcBef>
              <a:spcAft>
                <a:spcPts val="0"/>
              </a:spcAft>
              <a:buSzPts val="2500"/>
              <a:buNone/>
            </a:pPr>
            <a:endParaRPr>
              <a:latin typeface="Arial"/>
              <a:ea typeface="Arial"/>
              <a:cs typeface="Arial"/>
              <a:sym typeface="Arial"/>
            </a:endParaRPr>
          </a:p>
        </p:txBody>
      </p:sp>
      <p:grpSp>
        <p:nvGrpSpPr>
          <p:cNvPr id="1737" name="Google Shape;1737;p6"/>
          <p:cNvGrpSpPr/>
          <p:nvPr/>
        </p:nvGrpSpPr>
        <p:grpSpPr>
          <a:xfrm>
            <a:off x="7299941" y="1231246"/>
            <a:ext cx="344388" cy="194785"/>
            <a:chOff x="14360215" y="4291747"/>
            <a:chExt cx="789157" cy="446345"/>
          </a:xfrm>
        </p:grpSpPr>
        <p:sp>
          <p:nvSpPr>
            <p:cNvPr id="1738" name="Google Shape;1738;p6"/>
            <p:cNvSpPr/>
            <p:nvPr/>
          </p:nvSpPr>
          <p:spPr>
            <a:xfrm>
              <a:off x="14360215" y="4291747"/>
              <a:ext cx="789157" cy="446345"/>
            </a:xfrm>
            <a:custGeom>
              <a:avLst/>
              <a:gdLst/>
              <a:ahLst/>
              <a:cxnLst/>
              <a:rect l="l" t="t" r="r" b="b"/>
              <a:pathLst>
                <a:path w="13743" h="7773" fill="none" extrusionOk="0">
                  <a:moveTo>
                    <a:pt x="13742" y="3882"/>
                  </a:moveTo>
                  <a:lnTo>
                    <a:pt x="13644" y="4007"/>
                  </a:lnTo>
                  <a:lnTo>
                    <a:pt x="12925" y="4779"/>
                  </a:lnTo>
                  <a:lnTo>
                    <a:pt x="12179" y="5463"/>
                  </a:lnTo>
                  <a:lnTo>
                    <a:pt x="11246" y="6192"/>
                  </a:lnTo>
                  <a:lnTo>
                    <a:pt x="10438" y="6707"/>
                  </a:lnTo>
                  <a:lnTo>
                    <a:pt x="9851" y="7027"/>
                  </a:lnTo>
                  <a:lnTo>
                    <a:pt x="9239" y="7293"/>
                  </a:lnTo>
                  <a:lnTo>
                    <a:pt x="8590" y="7515"/>
                  </a:lnTo>
                  <a:lnTo>
                    <a:pt x="7924" y="7675"/>
                  </a:lnTo>
                  <a:lnTo>
                    <a:pt x="7231" y="7764"/>
                  </a:lnTo>
                  <a:lnTo>
                    <a:pt x="6876" y="7773"/>
                  </a:lnTo>
                  <a:lnTo>
                    <a:pt x="6520" y="7764"/>
                  </a:lnTo>
                  <a:lnTo>
                    <a:pt x="5828" y="7675"/>
                  </a:lnTo>
                  <a:lnTo>
                    <a:pt x="5152" y="7515"/>
                  </a:lnTo>
                  <a:lnTo>
                    <a:pt x="4513" y="7293"/>
                  </a:lnTo>
                  <a:lnTo>
                    <a:pt x="3891" y="7027"/>
                  </a:lnTo>
                  <a:lnTo>
                    <a:pt x="3314" y="6707"/>
                  </a:lnTo>
                  <a:lnTo>
                    <a:pt x="2497" y="6192"/>
                  </a:lnTo>
                  <a:lnTo>
                    <a:pt x="1564" y="5463"/>
                  </a:lnTo>
                  <a:lnTo>
                    <a:pt x="827" y="4779"/>
                  </a:lnTo>
                  <a:lnTo>
                    <a:pt x="98" y="4007"/>
                  </a:lnTo>
                  <a:lnTo>
                    <a:pt x="0" y="3882"/>
                  </a:lnTo>
                  <a:lnTo>
                    <a:pt x="98" y="3758"/>
                  </a:lnTo>
                  <a:lnTo>
                    <a:pt x="827" y="2985"/>
                  </a:lnTo>
                  <a:lnTo>
                    <a:pt x="1564" y="2301"/>
                  </a:lnTo>
                  <a:lnTo>
                    <a:pt x="2497" y="1573"/>
                  </a:lnTo>
                  <a:lnTo>
                    <a:pt x="3314" y="1058"/>
                  </a:lnTo>
                  <a:lnTo>
                    <a:pt x="3891" y="747"/>
                  </a:lnTo>
                  <a:lnTo>
                    <a:pt x="4513" y="471"/>
                  </a:lnTo>
                  <a:lnTo>
                    <a:pt x="5152" y="249"/>
                  </a:lnTo>
                  <a:lnTo>
                    <a:pt x="5828" y="89"/>
                  </a:lnTo>
                  <a:lnTo>
                    <a:pt x="6520" y="1"/>
                  </a:lnTo>
                  <a:lnTo>
                    <a:pt x="6876" y="1"/>
                  </a:lnTo>
                  <a:lnTo>
                    <a:pt x="7231" y="1"/>
                  </a:lnTo>
                  <a:lnTo>
                    <a:pt x="7924" y="89"/>
                  </a:lnTo>
                  <a:lnTo>
                    <a:pt x="8590" y="249"/>
                  </a:lnTo>
                  <a:lnTo>
                    <a:pt x="9239" y="471"/>
                  </a:lnTo>
                  <a:lnTo>
                    <a:pt x="9851" y="747"/>
                  </a:lnTo>
                  <a:lnTo>
                    <a:pt x="10438" y="1058"/>
                  </a:lnTo>
                  <a:lnTo>
                    <a:pt x="11246" y="1573"/>
                  </a:lnTo>
                  <a:lnTo>
                    <a:pt x="12179" y="2301"/>
                  </a:lnTo>
                  <a:lnTo>
                    <a:pt x="12925" y="2985"/>
                  </a:lnTo>
                  <a:lnTo>
                    <a:pt x="13644" y="3758"/>
                  </a:lnTo>
                  <a:lnTo>
                    <a:pt x="13742" y="3882"/>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39" name="Google Shape;1739;p6"/>
            <p:cNvSpPr/>
            <p:nvPr/>
          </p:nvSpPr>
          <p:spPr>
            <a:xfrm>
              <a:off x="14579569" y="4339178"/>
              <a:ext cx="346373" cy="346889"/>
            </a:xfrm>
            <a:custGeom>
              <a:avLst/>
              <a:gdLst/>
              <a:ahLst/>
              <a:cxnLst/>
              <a:rect l="l" t="t" r="r" b="b"/>
              <a:pathLst>
                <a:path w="6032" h="6041" fill="none" extrusionOk="0">
                  <a:moveTo>
                    <a:pt x="6031" y="3021"/>
                  </a:moveTo>
                  <a:lnTo>
                    <a:pt x="6023" y="3332"/>
                  </a:lnTo>
                  <a:lnTo>
                    <a:pt x="5898" y="3918"/>
                  </a:lnTo>
                  <a:lnTo>
                    <a:pt x="5676" y="4460"/>
                  </a:lnTo>
                  <a:lnTo>
                    <a:pt x="5347" y="4939"/>
                  </a:lnTo>
                  <a:lnTo>
                    <a:pt x="4939" y="5357"/>
                  </a:lnTo>
                  <a:lnTo>
                    <a:pt x="4459" y="5677"/>
                  </a:lnTo>
                  <a:lnTo>
                    <a:pt x="3917" y="5908"/>
                  </a:lnTo>
                  <a:lnTo>
                    <a:pt x="3322" y="6032"/>
                  </a:lnTo>
                  <a:lnTo>
                    <a:pt x="3011" y="6041"/>
                  </a:lnTo>
                  <a:lnTo>
                    <a:pt x="2700" y="6032"/>
                  </a:lnTo>
                  <a:lnTo>
                    <a:pt x="2114" y="5908"/>
                  </a:lnTo>
                  <a:lnTo>
                    <a:pt x="1572" y="5677"/>
                  </a:lnTo>
                  <a:lnTo>
                    <a:pt x="1093" y="5357"/>
                  </a:lnTo>
                  <a:lnTo>
                    <a:pt x="684" y="4939"/>
                  </a:lnTo>
                  <a:lnTo>
                    <a:pt x="355" y="4460"/>
                  </a:lnTo>
                  <a:lnTo>
                    <a:pt x="124" y="3918"/>
                  </a:lnTo>
                  <a:lnTo>
                    <a:pt x="9" y="3332"/>
                  </a:lnTo>
                  <a:lnTo>
                    <a:pt x="0" y="3021"/>
                  </a:lnTo>
                  <a:lnTo>
                    <a:pt x="9" y="2710"/>
                  </a:lnTo>
                  <a:lnTo>
                    <a:pt x="124" y="2124"/>
                  </a:lnTo>
                  <a:lnTo>
                    <a:pt x="355" y="1582"/>
                  </a:lnTo>
                  <a:lnTo>
                    <a:pt x="684" y="1093"/>
                  </a:lnTo>
                  <a:lnTo>
                    <a:pt x="1093" y="685"/>
                  </a:lnTo>
                  <a:lnTo>
                    <a:pt x="1572" y="365"/>
                  </a:lnTo>
                  <a:lnTo>
                    <a:pt x="2114" y="134"/>
                  </a:lnTo>
                  <a:lnTo>
                    <a:pt x="2700" y="10"/>
                  </a:lnTo>
                  <a:lnTo>
                    <a:pt x="3011" y="1"/>
                  </a:lnTo>
                  <a:lnTo>
                    <a:pt x="3322" y="10"/>
                  </a:lnTo>
                  <a:lnTo>
                    <a:pt x="3917" y="134"/>
                  </a:lnTo>
                  <a:lnTo>
                    <a:pt x="4459" y="365"/>
                  </a:lnTo>
                  <a:lnTo>
                    <a:pt x="4939" y="685"/>
                  </a:lnTo>
                  <a:lnTo>
                    <a:pt x="5347" y="1093"/>
                  </a:lnTo>
                  <a:lnTo>
                    <a:pt x="5676" y="1582"/>
                  </a:lnTo>
                  <a:lnTo>
                    <a:pt x="5898" y="2124"/>
                  </a:lnTo>
                  <a:lnTo>
                    <a:pt x="6023" y="2710"/>
                  </a:lnTo>
                  <a:lnTo>
                    <a:pt x="6031" y="3021"/>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40" name="Google Shape;1740;p6"/>
          <p:cNvGrpSpPr/>
          <p:nvPr/>
        </p:nvGrpSpPr>
        <p:grpSpPr>
          <a:xfrm>
            <a:off x="7309108" y="3006213"/>
            <a:ext cx="324539" cy="324826"/>
            <a:chOff x="10266393" y="4106617"/>
            <a:chExt cx="815629" cy="816146"/>
          </a:xfrm>
        </p:grpSpPr>
        <p:sp>
          <p:nvSpPr>
            <p:cNvPr id="1741" name="Google Shape;1741;p6"/>
            <p:cNvSpPr/>
            <p:nvPr/>
          </p:nvSpPr>
          <p:spPr>
            <a:xfrm>
              <a:off x="10387784" y="4228008"/>
              <a:ext cx="573364" cy="573364"/>
            </a:xfrm>
            <a:custGeom>
              <a:avLst/>
              <a:gdLst/>
              <a:ahLst/>
              <a:cxnLst/>
              <a:rect l="l" t="t" r="r" b="b"/>
              <a:pathLst>
                <a:path w="9985" h="9985" fill="none" extrusionOk="0">
                  <a:moveTo>
                    <a:pt x="9985" y="9984"/>
                  </a:moveTo>
                  <a:lnTo>
                    <a:pt x="0" y="0"/>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42" name="Google Shape;1742;p6"/>
            <p:cNvSpPr/>
            <p:nvPr/>
          </p:nvSpPr>
          <p:spPr>
            <a:xfrm>
              <a:off x="10266393" y="4106617"/>
              <a:ext cx="815629" cy="816146"/>
            </a:xfrm>
            <a:custGeom>
              <a:avLst/>
              <a:gdLst/>
              <a:ahLst/>
              <a:cxnLst/>
              <a:rect l="l" t="t" r="r" b="b"/>
              <a:pathLst>
                <a:path w="14204" h="14213" fill="none" extrusionOk="0">
                  <a:moveTo>
                    <a:pt x="14204" y="7106"/>
                  </a:moveTo>
                  <a:lnTo>
                    <a:pt x="14204" y="7470"/>
                  </a:lnTo>
                  <a:lnTo>
                    <a:pt x="14124" y="8190"/>
                  </a:lnTo>
                  <a:lnTo>
                    <a:pt x="13982" y="8883"/>
                  </a:lnTo>
                  <a:lnTo>
                    <a:pt x="13777" y="9549"/>
                  </a:lnTo>
                  <a:lnTo>
                    <a:pt x="13511" y="10189"/>
                  </a:lnTo>
                  <a:lnTo>
                    <a:pt x="13182" y="10793"/>
                  </a:lnTo>
                  <a:lnTo>
                    <a:pt x="12800" y="11361"/>
                  </a:lnTo>
                  <a:lnTo>
                    <a:pt x="12365" y="11885"/>
                  </a:lnTo>
                  <a:lnTo>
                    <a:pt x="11885" y="12365"/>
                  </a:lnTo>
                  <a:lnTo>
                    <a:pt x="11352" y="12800"/>
                  </a:lnTo>
                  <a:lnTo>
                    <a:pt x="10784" y="13182"/>
                  </a:lnTo>
                  <a:lnTo>
                    <a:pt x="10180" y="13511"/>
                  </a:lnTo>
                  <a:lnTo>
                    <a:pt x="9549" y="13786"/>
                  </a:lnTo>
                  <a:lnTo>
                    <a:pt x="8883" y="13990"/>
                  </a:lnTo>
                  <a:lnTo>
                    <a:pt x="8190" y="14133"/>
                  </a:lnTo>
                  <a:lnTo>
                    <a:pt x="7471" y="14204"/>
                  </a:lnTo>
                  <a:lnTo>
                    <a:pt x="7107" y="14212"/>
                  </a:lnTo>
                  <a:lnTo>
                    <a:pt x="6733" y="14204"/>
                  </a:lnTo>
                  <a:lnTo>
                    <a:pt x="6023" y="14133"/>
                  </a:lnTo>
                  <a:lnTo>
                    <a:pt x="5330" y="13990"/>
                  </a:lnTo>
                  <a:lnTo>
                    <a:pt x="4664" y="13786"/>
                  </a:lnTo>
                  <a:lnTo>
                    <a:pt x="4024" y="13511"/>
                  </a:lnTo>
                  <a:lnTo>
                    <a:pt x="3420" y="13182"/>
                  </a:lnTo>
                  <a:lnTo>
                    <a:pt x="2852" y="12800"/>
                  </a:lnTo>
                  <a:lnTo>
                    <a:pt x="2328" y="12365"/>
                  </a:lnTo>
                  <a:lnTo>
                    <a:pt x="1839" y="11885"/>
                  </a:lnTo>
                  <a:lnTo>
                    <a:pt x="1413" y="11361"/>
                  </a:lnTo>
                  <a:lnTo>
                    <a:pt x="1031" y="10793"/>
                  </a:lnTo>
                  <a:lnTo>
                    <a:pt x="702" y="10189"/>
                  </a:lnTo>
                  <a:lnTo>
                    <a:pt x="427" y="9549"/>
                  </a:lnTo>
                  <a:lnTo>
                    <a:pt x="222" y="8883"/>
                  </a:lnTo>
                  <a:lnTo>
                    <a:pt x="80" y="8190"/>
                  </a:lnTo>
                  <a:lnTo>
                    <a:pt x="9" y="7470"/>
                  </a:lnTo>
                  <a:lnTo>
                    <a:pt x="0" y="7106"/>
                  </a:lnTo>
                  <a:lnTo>
                    <a:pt x="9" y="6742"/>
                  </a:lnTo>
                  <a:lnTo>
                    <a:pt x="80" y="6023"/>
                  </a:lnTo>
                  <a:lnTo>
                    <a:pt x="222" y="5330"/>
                  </a:lnTo>
                  <a:lnTo>
                    <a:pt x="427" y="4664"/>
                  </a:lnTo>
                  <a:lnTo>
                    <a:pt x="702" y="4024"/>
                  </a:lnTo>
                  <a:lnTo>
                    <a:pt x="1031" y="3420"/>
                  </a:lnTo>
                  <a:lnTo>
                    <a:pt x="1413" y="2860"/>
                  </a:lnTo>
                  <a:lnTo>
                    <a:pt x="1839" y="2327"/>
                  </a:lnTo>
                  <a:lnTo>
                    <a:pt x="2328" y="1848"/>
                  </a:lnTo>
                  <a:lnTo>
                    <a:pt x="2852" y="1412"/>
                  </a:lnTo>
                  <a:lnTo>
                    <a:pt x="3420" y="1031"/>
                  </a:lnTo>
                  <a:lnTo>
                    <a:pt x="4024" y="702"/>
                  </a:lnTo>
                  <a:lnTo>
                    <a:pt x="4664" y="435"/>
                  </a:lnTo>
                  <a:lnTo>
                    <a:pt x="5330" y="222"/>
                  </a:lnTo>
                  <a:lnTo>
                    <a:pt x="6023" y="80"/>
                  </a:lnTo>
                  <a:lnTo>
                    <a:pt x="6733" y="9"/>
                  </a:lnTo>
                  <a:lnTo>
                    <a:pt x="7107" y="0"/>
                  </a:lnTo>
                  <a:lnTo>
                    <a:pt x="7471" y="9"/>
                  </a:lnTo>
                  <a:lnTo>
                    <a:pt x="8190" y="80"/>
                  </a:lnTo>
                  <a:lnTo>
                    <a:pt x="8883" y="222"/>
                  </a:lnTo>
                  <a:lnTo>
                    <a:pt x="9549" y="435"/>
                  </a:lnTo>
                  <a:lnTo>
                    <a:pt x="10180" y="702"/>
                  </a:lnTo>
                  <a:lnTo>
                    <a:pt x="10784" y="1031"/>
                  </a:lnTo>
                  <a:lnTo>
                    <a:pt x="11352" y="1412"/>
                  </a:lnTo>
                  <a:lnTo>
                    <a:pt x="11885" y="1848"/>
                  </a:lnTo>
                  <a:lnTo>
                    <a:pt x="12365" y="2327"/>
                  </a:lnTo>
                  <a:lnTo>
                    <a:pt x="12800" y="2860"/>
                  </a:lnTo>
                  <a:lnTo>
                    <a:pt x="13182" y="3420"/>
                  </a:lnTo>
                  <a:lnTo>
                    <a:pt x="13511" y="4024"/>
                  </a:lnTo>
                  <a:lnTo>
                    <a:pt x="13777" y="4664"/>
                  </a:lnTo>
                  <a:lnTo>
                    <a:pt x="13982" y="5330"/>
                  </a:lnTo>
                  <a:lnTo>
                    <a:pt x="14124" y="6023"/>
                  </a:lnTo>
                  <a:lnTo>
                    <a:pt x="14204" y="6742"/>
                  </a:lnTo>
                  <a:lnTo>
                    <a:pt x="14204" y="7106"/>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43" name="Google Shape;1743;p6"/>
          <p:cNvGrpSpPr/>
          <p:nvPr/>
        </p:nvGrpSpPr>
        <p:grpSpPr>
          <a:xfrm>
            <a:off x="4458661" y="2997128"/>
            <a:ext cx="324584" cy="342994"/>
            <a:chOff x="11304362" y="5145103"/>
            <a:chExt cx="758552" cy="801389"/>
          </a:xfrm>
        </p:grpSpPr>
        <p:sp>
          <p:nvSpPr>
            <p:cNvPr id="1744" name="Google Shape;1744;p6"/>
            <p:cNvSpPr/>
            <p:nvPr/>
          </p:nvSpPr>
          <p:spPr>
            <a:xfrm>
              <a:off x="11304362" y="5145103"/>
              <a:ext cx="649391" cy="648874"/>
            </a:xfrm>
            <a:custGeom>
              <a:avLst/>
              <a:gdLst/>
              <a:ahLst/>
              <a:cxnLst/>
              <a:rect l="l" t="t" r="r" b="b"/>
              <a:pathLst>
                <a:path w="11309" h="11300" fill="none" extrusionOk="0">
                  <a:moveTo>
                    <a:pt x="11309" y="5650"/>
                  </a:moveTo>
                  <a:lnTo>
                    <a:pt x="11300" y="5943"/>
                  </a:lnTo>
                  <a:lnTo>
                    <a:pt x="11237" y="6511"/>
                  </a:lnTo>
                  <a:lnTo>
                    <a:pt x="11131" y="7062"/>
                  </a:lnTo>
                  <a:lnTo>
                    <a:pt x="10962" y="7595"/>
                  </a:lnTo>
                  <a:lnTo>
                    <a:pt x="10749" y="8101"/>
                  </a:lnTo>
                  <a:lnTo>
                    <a:pt x="10491" y="8581"/>
                  </a:lnTo>
                  <a:lnTo>
                    <a:pt x="10180" y="9034"/>
                  </a:lnTo>
                  <a:lnTo>
                    <a:pt x="9834" y="9452"/>
                  </a:lnTo>
                  <a:lnTo>
                    <a:pt x="9452" y="9834"/>
                  </a:lnTo>
                  <a:lnTo>
                    <a:pt x="9035" y="10180"/>
                  </a:lnTo>
                  <a:lnTo>
                    <a:pt x="8582" y="10482"/>
                  </a:lnTo>
                  <a:lnTo>
                    <a:pt x="8102" y="10748"/>
                  </a:lnTo>
                  <a:lnTo>
                    <a:pt x="7596" y="10962"/>
                  </a:lnTo>
                  <a:lnTo>
                    <a:pt x="7071" y="11122"/>
                  </a:lnTo>
                  <a:lnTo>
                    <a:pt x="6512" y="11237"/>
                  </a:lnTo>
                  <a:lnTo>
                    <a:pt x="5943" y="11299"/>
                  </a:lnTo>
                  <a:lnTo>
                    <a:pt x="5650" y="11299"/>
                  </a:lnTo>
                  <a:lnTo>
                    <a:pt x="5366" y="11299"/>
                  </a:lnTo>
                  <a:lnTo>
                    <a:pt x="4789" y="11237"/>
                  </a:lnTo>
                  <a:lnTo>
                    <a:pt x="4238" y="11122"/>
                  </a:lnTo>
                  <a:lnTo>
                    <a:pt x="3714" y="10962"/>
                  </a:lnTo>
                  <a:lnTo>
                    <a:pt x="3207" y="10748"/>
                  </a:lnTo>
                  <a:lnTo>
                    <a:pt x="2719" y="10482"/>
                  </a:lnTo>
                  <a:lnTo>
                    <a:pt x="2275" y="10180"/>
                  </a:lnTo>
                  <a:lnTo>
                    <a:pt x="1857" y="9834"/>
                  </a:lnTo>
                  <a:lnTo>
                    <a:pt x="1466" y="9452"/>
                  </a:lnTo>
                  <a:lnTo>
                    <a:pt x="1120" y="9034"/>
                  </a:lnTo>
                  <a:lnTo>
                    <a:pt x="818" y="8581"/>
                  </a:lnTo>
                  <a:lnTo>
                    <a:pt x="560" y="8101"/>
                  </a:lnTo>
                  <a:lnTo>
                    <a:pt x="347" y="7595"/>
                  </a:lnTo>
                  <a:lnTo>
                    <a:pt x="178" y="7062"/>
                  </a:lnTo>
                  <a:lnTo>
                    <a:pt x="63" y="6511"/>
                  </a:lnTo>
                  <a:lnTo>
                    <a:pt x="10" y="5943"/>
                  </a:lnTo>
                  <a:lnTo>
                    <a:pt x="1" y="5650"/>
                  </a:lnTo>
                  <a:lnTo>
                    <a:pt x="10" y="5357"/>
                  </a:lnTo>
                  <a:lnTo>
                    <a:pt x="63" y="4788"/>
                  </a:lnTo>
                  <a:lnTo>
                    <a:pt x="178" y="4237"/>
                  </a:lnTo>
                  <a:lnTo>
                    <a:pt x="347" y="3704"/>
                  </a:lnTo>
                  <a:lnTo>
                    <a:pt x="560" y="3198"/>
                  </a:lnTo>
                  <a:lnTo>
                    <a:pt x="818" y="2718"/>
                  </a:lnTo>
                  <a:lnTo>
                    <a:pt x="1120" y="2265"/>
                  </a:lnTo>
                  <a:lnTo>
                    <a:pt x="1466" y="1848"/>
                  </a:lnTo>
                  <a:lnTo>
                    <a:pt x="1857" y="1466"/>
                  </a:lnTo>
                  <a:lnTo>
                    <a:pt x="2275" y="1120"/>
                  </a:lnTo>
                  <a:lnTo>
                    <a:pt x="2719" y="818"/>
                  </a:lnTo>
                  <a:lnTo>
                    <a:pt x="3207" y="551"/>
                  </a:lnTo>
                  <a:lnTo>
                    <a:pt x="3714" y="338"/>
                  </a:lnTo>
                  <a:lnTo>
                    <a:pt x="4238" y="178"/>
                  </a:lnTo>
                  <a:lnTo>
                    <a:pt x="4789" y="63"/>
                  </a:lnTo>
                  <a:lnTo>
                    <a:pt x="5366" y="0"/>
                  </a:lnTo>
                  <a:lnTo>
                    <a:pt x="5650" y="0"/>
                  </a:lnTo>
                  <a:lnTo>
                    <a:pt x="5943" y="0"/>
                  </a:lnTo>
                  <a:lnTo>
                    <a:pt x="6512" y="63"/>
                  </a:lnTo>
                  <a:lnTo>
                    <a:pt x="7071" y="178"/>
                  </a:lnTo>
                  <a:lnTo>
                    <a:pt x="7596" y="338"/>
                  </a:lnTo>
                  <a:lnTo>
                    <a:pt x="8102" y="551"/>
                  </a:lnTo>
                  <a:lnTo>
                    <a:pt x="8582" y="818"/>
                  </a:lnTo>
                  <a:lnTo>
                    <a:pt x="9035" y="1120"/>
                  </a:lnTo>
                  <a:lnTo>
                    <a:pt x="9452" y="1466"/>
                  </a:lnTo>
                  <a:lnTo>
                    <a:pt x="9834" y="1848"/>
                  </a:lnTo>
                  <a:lnTo>
                    <a:pt x="10180" y="2265"/>
                  </a:lnTo>
                  <a:lnTo>
                    <a:pt x="10491" y="2718"/>
                  </a:lnTo>
                  <a:lnTo>
                    <a:pt x="10749" y="3198"/>
                  </a:lnTo>
                  <a:lnTo>
                    <a:pt x="10962" y="3704"/>
                  </a:lnTo>
                  <a:lnTo>
                    <a:pt x="11131" y="4237"/>
                  </a:lnTo>
                  <a:lnTo>
                    <a:pt x="11237" y="4788"/>
                  </a:lnTo>
                  <a:lnTo>
                    <a:pt x="11300" y="5357"/>
                  </a:lnTo>
                  <a:lnTo>
                    <a:pt x="11309" y="5650"/>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45" name="Google Shape;1745;p6"/>
            <p:cNvSpPr/>
            <p:nvPr/>
          </p:nvSpPr>
          <p:spPr>
            <a:xfrm>
              <a:off x="11836382" y="5719960"/>
              <a:ext cx="226532" cy="226532"/>
            </a:xfrm>
            <a:custGeom>
              <a:avLst/>
              <a:gdLst/>
              <a:ahLst/>
              <a:cxnLst/>
              <a:rect l="l" t="t" r="r" b="b"/>
              <a:pathLst>
                <a:path w="3945" h="3945" fill="none" extrusionOk="0">
                  <a:moveTo>
                    <a:pt x="3944" y="3944"/>
                  </a:moveTo>
                  <a:lnTo>
                    <a:pt x="0" y="0"/>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46" name="Google Shape;1746;p6"/>
          <p:cNvGrpSpPr/>
          <p:nvPr/>
        </p:nvGrpSpPr>
        <p:grpSpPr>
          <a:xfrm>
            <a:off x="1644514" y="3051232"/>
            <a:ext cx="344430" cy="234783"/>
            <a:chOff x="13365600" y="3172123"/>
            <a:chExt cx="773826" cy="527483"/>
          </a:xfrm>
        </p:grpSpPr>
        <p:sp>
          <p:nvSpPr>
            <p:cNvPr id="1747" name="Google Shape;1747;p6"/>
            <p:cNvSpPr/>
            <p:nvPr/>
          </p:nvSpPr>
          <p:spPr>
            <a:xfrm>
              <a:off x="13365600" y="3289954"/>
              <a:ext cx="738109" cy="409652"/>
            </a:xfrm>
            <a:custGeom>
              <a:avLst/>
              <a:gdLst/>
              <a:ahLst/>
              <a:cxnLst/>
              <a:rect l="l" t="t" r="r" b="b"/>
              <a:pathLst>
                <a:path w="12854" h="7134" fill="none" extrusionOk="0">
                  <a:moveTo>
                    <a:pt x="12853" y="2399"/>
                  </a:moveTo>
                  <a:lnTo>
                    <a:pt x="12853" y="7134"/>
                  </a:lnTo>
                  <a:lnTo>
                    <a:pt x="0" y="7134"/>
                  </a:lnTo>
                  <a:lnTo>
                    <a:pt x="0" y="1"/>
                  </a:lnTo>
                  <a:lnTo>
                    <a:pt x="8687"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48" name="Google Shape;1748;p6"/>
            <p:cNvSpPr/>
            <p:nvPr/>
          </p:nvSpPr>
          <p:spPr>
            <a:xfrm>
              <a:off x="13365600" y="3289954"/>
              <a:ext cx="562109" cy="269886"/>
            </a:xfrm>
            <a:custGeom>
              <a:avLst/>
              <a:gdLst/>
              <a:ahLst/>
              <a:cxnLst/>
              <a:rect l="l" t="t" r="r" b="b"/>
              <a:pathLst>
                <a:path w="9789" h="4700" fill="none" extrusionOk="0">
                  <a:moveTo>
                    <a:pt x="0" y="1"/>
                  </a:moveTo>
                  <a:lnTo>
                    <a:pt x="6289" y="4700"/>
                  </a:lnTo>
                  <a:lnTo>
                    <a:pt x="9789" y="2159"/>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49" name="Google Shape;1749;p6"/>
            <p:cNvSpPr/>
            <p:nvPr/>
          </p:nvSpPr>
          <p:spPr>
            <a:xfrm>
              <a:off x="13365600" y="3504714"/>
              <a:ext cx="221421" cy="194892"/>
            </a:xfrm>
            <a:custGeom>
              <a:avLst/>
              <a:gdLst/>
              <a:ahLst/>
              <a:cxnLst/>
              <a:rect l="l" t="t" r="r" b="b"/>
              <a:pathLst>
                <a:path w="3856" h="3394" fill="none" extrusionOk="0">
                  <a:moveTo>
                    <a:pt x="0" y="3394"/>
                  </a:moveTo>
                  <a:lnTo>
                    <a:pt x="3855"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0" name="Google Shape;1750;p6"/>
            <p:cNvSpPr/>
            <p:nvPr/>
          </p:nvSpPr>
          <p:spPr>
            <a:xfrm>
              <a:off x="13879704" y="3504714"/>
              <a:ext cx="221421" cy="194892"/>
            </a:xfrm>
            <a:custGeom>
              <a:avLst/>
              <a:gdLst/>
              <a:ahLst/>
              <a:cxnLst/>
              <a:rect l="l" t="t" r="r" b="b"/>
              <a:pathLst>
                <a:path w="3856" h="3394" fill="none" extrusionOk="0">
                  <a:moveTo>
                    <a:pt x="3856" y="3394"/>
                  </a:moveTo>
                  <a:lnTo>
                    <a:pt x="1"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1" name="Google Shape;1751;p6"/>
            <p:cNvSpPr/>
            <p:nvPr/>
          </p:nvSpPr>
          <p:spPr>
            <a:xfrm>
              <a:off x="13905257" y="3172123"/>
              <a:ext cx="234169" cy="234226"/>
            </a:xfrm>
            <a:custGeom>
              <a:avLst/>
              <a:gdLst/>
              <a:ahLst/>
              <a:cxnLst/>
              <a:rect l="l" t="t" r="r" b="b"/>
              <a:pathLst>
                <a:path w="4078" h="4079" fill="none" extrusionOk="0">
                  <a:moveTo>
                    <a:pt x="4077" y="2035"/>
                  </a:moveTo>
                  <a:lnTo>
                    <a:pt x="4068" y="2248"/>
                  </a:lnTo>
                  <a:lnTo>
                    <a:pt x="3988" y="2639"/>
                  </a:lnTo>
                  <a:lnTo>
                    <a:pt x="3837" y="3012"/>
                  </a:lnTo>
                  <a:lnTo>
                    <a:pt x="3615" y="3332"/>
                  </a:lnTo>
                  <a:lnTo>
                    <a:pt x="3340" y="3607"/>
                  </a:lnTo>
                  <a:lnTo>
                    <a:pt x="3011" y="3829"/>
                  </a:lnTo>
                  <a:lnTo>
                    <a:pt x="2647" y="3989"/>
                  </a:lnTo>
                  <a:lnTo>
                    <a:pt x="2247" y="4069"/>
                  </a:lnTo>
                  <a:lnTo>
                    <a:pt x="2034" y="4078"/>
                  </a:lnTo>
                  <a:lnTo>
                    <a:pt x="1830" y="4069"/>
                  </a:lnTo>
                  <a:lnTo>
                    <a:pt x="1430" y="3989"/>
                  </a:lnTo>
                  <a:lnTo>
                    <a:pt x="1066" y="3829"/>
                  </a:lnTo>
                  <a:lnTo>
                    <a:pt x="737" y="3607"/>
                  </a:lnTo>
                  <a:lnTo>
                    <a:pt x="462" y="3332"/>
                  </a:lnTo>
                  <a:lnTo>
                    <a:pt x="240" y="3012"/>
                  </a:lnTo>
                  <a:lnTo>
                    <a:pt x="89" y="2639"/>
                  </a:lnTo>
                  <a:lnTo>
                    <a:pt x="9" y="2248"/>
                  </a:lnTo>
                  <a:lnTo>
                    <a:pt x="0" y="2035"/>
                  </a:lnTo>
                  <a:lnTo>
                    <a:pt x="9" y="1831"/>
                  </a:lnTo>
                  <a:lnTo>
                    <a:pt x="89" y="1431"/>
                  </a:lnTo>
                  <a:lnTo>
                    <a:pt x="240" y="1067"/>
                  </a:lnTo>
                  <a:lnTo>
                    <a:pt x="462" y="738"/>
                  </a:lnTo>
                  <a:lnTo>
                    <a:pt x="737" y="463"/>
                  </a:lnTo>
                  <a:lnTo>
                    <a:pt x="1066" y="241"/>
                  </a:lnTo>
                  <a:lnTo>
                    <a:pt x="1430" y="90"/>
                  </a:lnTo>
                  <a:lnTo>
                    <a:pt x="1830" y="1"/>
                  </a:lnTo>
                  <a:lnTo>
                    <a:pt x="2034" y="1"/>
                  </a:lnTo>
                  <a:lnTo>
                    <a:pt x="2247" y="1"/>
                  </a:lnTo>
                  <a:lnTo>
                    <a:pt x="2647" y="90"/>
                  </a:lnTo>
                  <a:lnTo>
                    <a:pt x="3011" y="241"/>
                  </a:lnTo>
                  <a:lnTo>
                    <a:pt x="3340" y="463"/>
                  </a:lnTo>
                  <a:lnTo>
                    <a:pt x="3615" y="738"/>
                  </a:lnTo>
                  <a:lnTo>
                    <a:pt x="3837" y="1067"/>
                  </a:lnTo>
                  <a:lnTo>
                    <a:pt x="3988" y="1431"/>
                  </a:lnTo>
                  <a:lnTo>
                    <a:pt x="4068" y="1831"/>
                  </a:lnTo>
                  <a:lnTo>
                    <a:pt x="4077" y="2035"/>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2" name="Google Shape;1752;p6"/>
            <p:cNvSpPr/>
            <p:nvPr/>
          </p:nvSpPr>
          <p:spPr>
            <a:xfrm>
              <a:off x="13964402" y="3233336"/>
              <a:ext cx="115821" cy="57710"/>
            </a:xfrm>
            <a:custGeom>
              <a:avLst/>
              <a:gdLst/>
              <a:ahLst/>
              <a:cxnLst/>
              <a:rect l="l" t="t" r="r" b="b"/>
              <a:pathLst>
                <a:path w="2017" h="1005" fill="none" extrusionOk="0">
                  <a:moveTo>
                    <a:pt x="0" y="1005"/>
                  </a:moveTo>
                  <a:lnTo>
                    <a:pt x="1004" y="1"/>
                  </a:lnTo>
                  <a:lnTo>
                    <a:pt x="2017" y="1005"/>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3" name="Google Shape;1753;p6"/>
            <p:cNvSpPr/>
            <p:nvPr/>
          </p:nvSpPr>
          <p:spPr>
            <a:xfrm>
              <a:off x="14022054" y="3233336"/>
              <a:ext cx="57" cy="111802"/>
            </a:xfrm>
            <a:custGeom>
              <a:avLst/>
              <a:gdLst/>
              <a:ahLst/>
              <a:cxnLst/>
              <a:rect l="l" t="t" r="r" b="b"/>
              <a:pathLst>
                <a:path w="1" h="1947" fill="none" extrusionOk="0">
                  <a:moveTo>
                    <a:pt x="0" y="1"/>
                  </a:moveTo>
                  <a:lnTo>
                    <a:pt x="0" y="1946"/>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54" name="Google Shape;1754;p6"/>
          <p:cNvGrpSpPr/>
          <p:nvPr/>
        </p:nvGrpSpPr>
        <p:grpSpPr>
          <a:xfrm>
            <a:off x="1645169" y="1157126"/>
            <a:ext cx="343186" cy="343026"/>
            <a:chOff x="11285987" y="2066338"/>
            <a:chExt cx="816720" cy="816146"/>
          </a:xfrm>
        </p:grpSpPr>
        <p:sp>
          <p:nvSpPr>
            <p:cNvPr id="1755" name="Google Shape;1755;p6"/>
            <p:cNvSpPr/>
            <p:nvPr/>
          </p:nvSpPr>
          <p:spPr>
            <a:xfrm>
              <a:off x="11285987" y="2066338"/>
              <a:ext cx="816720" cy="816146"/>
            </a:xfrm>
            <a:custGeom>
              <a:avLst/>
              <a:gdLst/>
              <a:ahLst/>
              <a:cxnLst/>
              <a:rect l="l" t="t" r="r" b="b"/>
              <a:pathLst>
                <a:path w="14223" h="14213" fill="none" extrusionOk="0">
                  <a:moveTo>
                    <a:pt x="14222" y="7106"/>
                  </a:moveTo>
                  <a:lnTo>
                    <a:pt x="14213" y="7471"/>
                  </a:lnTo>
                  <a:lnTo>
                    <a:pt x="14142" y="8190"/>
                  </a:lnTo>
                  <a:lnTo>
                    <a:pt x="14000" y="8883"/>
                  </a:lnTo>
                  <a:lnTo>
                    <a:pt x="13796" y="9549"/>
                  </a:lnTo>
                  <a:lnTo>
                    <a:pt x="13521" y="10189"/>
                  </a:lnTo>
                  <a:lnTo>
                    <a:pt x="13192" y="10793"/>
                  </a:lnTo>
                  <a:lnTo>
                    <a:pt x="12810" y="11361"/>
                  </a:lnTo>
                  <a:lnTo>
                    <a:pt x="12375" y="11885"/>
                  </a:lnTo>
                  <a:lnTo>
                    <a:pt x="11895" y="12374"/>
                  </a:lnTo>
                  <a:lnTo>
                    <a:pt x="11371" y="12809"/>
                  </a:lnTo>
                  <a:lnTo>
                    <a:pt x="10802" y="13191"/>
                  </a:lnTo>
                  <a:lnTo>
                    <a:pt x="10198" y="13520"/>
                  </a:lnTo>
                  <a:lnTo>
                    <a:pt x="9559" y="13786"/>
                  </a:lnTo>
                  <a:lnTo>
                    <a:pt x="8893" y="13999"/>
                  </a:lnTo>
                  <a:lnTo>
                    <a:pt x="8200" y="14133"/>
                  </a:lnTo>
                  <a:lnTo>
                    <a:pt x="7480" y="14213"/>
                  </a:lnTo>
                  <a:lnTo>
                    <a:pt x="7116" y="14213"/>
                  </a:lnTo>
                  <a:lnTo>
                    <a:pt x="6743" y="14213"/>
                  </a:lnTo>
                  <a:lnTo>
                    <a:pt x="6032" y="14133"/>
                  </a:lnTo>
                  <a:lnTo>
                    <a:pt x="5340" y="13999"/>
                  </a:lnTo>
                  <a:lnTo>
                    <a:pt x="4664" y="13786"/>
                  </a:lnTo>
                  <a:lnTo>
                    <a:pt x="4034" y="13520"/>
                  </a:lnTo>
                  <a:lnTo>
                    <a:pt x="3430" y="13191"/>
                  </a:lnTo>
                  <a:lnTo>
                    <a:pt x="2861" y="12809"/>
                  </a:lnTo>
                  <a:lnTo>
                    <a:pt x="2328" y="12374"/>
                  </a:lnTo>
                  <a:lnTo>
                    <a:pt x="1849" y="11885"/>
                  </a:lnTo>
                  <a:lnTo>
                    <a:pt x="1413" y="11361"/>
                  </a:lnTo>
                  <a:lnTo>
                    <a:pt x="1031" y="10793"/>
                  </a:lnTo>
                  <a:lnTo>
                    <a:pt x="703" y="10189"/>
                  </a:lnTo>
                  <a:lnTo>
                    <a:pt x="436" y="9549"/>
                  </a:lnTo>
                  <a:lnTo>
                    <a:pt x="223" y="8883"/>
                  </a:lnTo>
                  <a:lnTo>
                    <a:pt x="81" y="8190"/>
                  </a:lnTo>
                  <a:lnTo>
                    <a:pt x="10" y="7471"/>
                  </a:lnTo>
                  <a:lnTo>
                    <a:pt x="1" y="7106"/>
                  </a:lnTo>
                  <a:lnTo>
                    <a:pt x="10" y="6742"/>
                  </a:lnTo>
                  <a:lnTo>
                    <a:pt x="81" y="6023"/>
                  </a:lnTo>
                  <a:lnTo>
                    <a:pt x="223" y="5330"/>
                  </a:lnTo>
                  <a:lnTo>
                    <a:pt x="436" y="4664"/>
                  </a:lnTo>
                  <a:lnTo>
                    <a:pt x="703" y="4024"/>
                  </a:lnTo>
                  <a:lnTo>
                    <a:pt x="1031" y="3420"/>
                  </a:lnTo>
                  <a:lnTo>
                    <a:pt x="1413" y="2852"/>
                  </a:lnTo>
                  <a:lnTo>
                    <a:pt x="1849" y="2327"/>
                  </a:lnTo>
                  <a:lnTo>
                    <a:pt x="2328" y="1848"/>
                  </a:lnTo>
                  <a:lnTo>
                    <a:pt x="2861" y="1413"/>
                  </a:lnTo>
                  <a:lnTo>
                    <a:pt x="3430" y="1022"/>
                  </a:lnTo>
                  <a:lnTo>
                    <a:pt x="4034" y="702"/>
                  </a:lnTo>
                  <a:lnTo>
                    <a:pt x="4664" y="427"/>
                  </a:lnTo>
                  <a:lnTo>
                    <a:pt x="5340" y="222"/>
                  </a:lnTo>
                  <a:lnTo>
                    <a:pt x="6032" y="80"/>
                  </a:lnTo>
                  <a:lnTo>
                    <a:pt x="6743" y="9"/>
                  </a:lnTo>
                  <a:lnTo>
                    <a:pt x="7116" y="0"/>
                  </a:lnTo>
                  <a:lnTo>
                    <a:pt x="7480" y="9"/>
                  </a:lnTo>
                  <a:lnTo>
                    <a:pt x="8200" y="80"/>
                  </a:lnTo>
                  <a:lnTo>
                    <a:pt x="8893" y="222"/>
                  </a:lnTo>
                  <a:lnTo>
                    <a:pt x="9559" y="427"/>
                  </a:lnTo>
                  <a:lnTo>
                    <a:pt x="10198" y="702"/>
                  </a:lnTo>
                  <a:lnTo>
                    <a:pt x="10802" y="1022"/>
                  </a:lnTo>
                  <a:lnTo>
                    <a:pt x="11371" y="1413"/>
                  </a:lnTo>
                  <a:lnTo>
                    <a:pt x="11895" y="1848"/>
                  </a:lnTo>
                  <a:lnTo>
                    <a:pt x="12375" y="2327"/>
                  </a:lnTo>
                  <a:lnTo>
                    <a:pt x="12810" y="2852"/>
                  </a:lnTo>
                  <a:lnTo>
                    <a:pt x="13192" y="3420"/>
                  </a:lnTo>
                  <a:lnTo>
                    <a:pt x="13521" y="4024"/>
                  </a:lnTo>
                  <a:lnTo>
                    <a:pt x="13796" y="4664"/>
                  </a:lnTo>
                  <a:lnTo>
                    <a:pt x="14000" y="5330"/>
                  </a:lnTo>
                  <a:lnTo>
                    <a:pt x="14142" y="6023"/>
                  </a:lnTo>
                  <a:lnTo>
                    <a:pt x="14213" y="6742"/>
                  </a:lnTo>
                  <a:lnTo>
                    <a:pt x="14222" y="7106"/>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6" name="Google Shape;1756;p6"/>
            <p:cNvSpPr/>
            <p:nvPr/>
          </p:nvSpPr>
          <p:spPr>
            <a:xfrm>
              <a:off x="11694089" y="2095911"/>
              <a:ext cx="57" cy="118405"/>
            </a:xfrm>
            <a:custGeom>
              <a:avLst/>
              <a:gdLst/>
              <a:ahLst/>
              <a:cxnLst/>
              <a:rect l="l" t="t" r="r" b="b"/>
              <a:pathLst>
                <a:path w="1" h="2062" fill="none" extrusionOk="0">
                  <a:moveTo>
                    <a:pt x="0" y="0"/>
                  </a:moveTo>
                  <a:lnTo>
                    <a:pt x="0" y="206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7" name="Google Shape;1757;p6"/>
            <p:cNvSpPr/>
            <p:nvPr/>
          </p:nvSpPr>
          <p:spPr>
            <a:xfrm>
              <a:off x="11313550" y="2471799"/>
              <a:ext cx="118405" cy="57"/>
            </a:xfrm>
            <a:custGeom>
              <a:avLst/>
              <a:gdLst/>
              <a:ahLst/>
              <a:cxnLst/>
              <a:rect l="l" t="t" r="r" b="b"/>
              <a:pathLst>
                <a:path w="2062" h="1" fill="none" extrusionOk="0">
                  <a:moveTo>
                    <a:pt x="1" y="1"/>
                  </a:moveTo>
                  <a:lnTo>
                    <a:pt x="2061"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8" name="Google Shape;1758;p6"/>
            <p:cNvSpPr/>
            <p:nvPr/>
          </p:nvSpPr>
          <p:spPr>
            <a:xfrm>
              <a:off x="11689495" y="2734506"/>
              <a:ext cx="57" cy="118405"/>
            </a:xfrm>
            <a:custGeom>
              <a:avLst/>
              <a:gdLst/>
              <a:ahLst/>
              <a:cxnLst/>
              <a:rect l="l" t="t" r="r" b="b"/>
              <a:pathLst>
                <a:path w="1" h="2062" fill="none" extrusionOk="0">
                  <a:moveTo>
                    <a:pt x="0" y="2061"/>
                  </a:moveTo>
                  <a:lnTo>
                    <a:pt x="0"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59" name="Google Shape;1759;p6"/>
            <p:cNvSpPr/>
            <p:nvPr/>
          </p:nvSpPr>
          <p:spPr>
            <a:xfrm>
              <a:off x="11952145" y="2476392"/>
              <a:ext cx="118405" cy="57"/>
            </a:xfrm>
            <a:custGeom>
              <a:avLst/>
              <a:gdLst/>
              <a:ahLst/>
              <a:cxnLst/>
              <a:rect l="l" t="t" r="r" b="b"/>
              <a:pathLst>
                <a:path w="2062" h="1" fill="none" extrusionOk="0">
                  <a:moveTo>
                    <a:pt x="2062" y="1"/>
                  </a:moveTo>
                  <a:lnTo>
                    <a:pt x="1"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0" name="Google Shape;1760;p6"/>
            <p:cNvSpPr/>
            <p:nvPr/>
          </p:nvSpPr>
          <p:spPr>
            <a:xfrm>
              <a:off x="11363048" y="2635567"/>
              <a:ext cx="43928" cy="26070"/>
            </a:xfrm>
            <a:custGeom>
              <a:avLst/>
              <a:gdLst/>
              <a:ahLst/>
              <a:cxnLst/>
              <a:rect l="l" t="t" r="r" b="b"/>
              <a:pathLst>
                <a:path w="765" h="454" fill="none" extrusionOk="0">
                  <a:moveTo>
                    <a:pt x="0" y="453"/>
                  </a:moveTo>
                  <a:lnTo>
                    <a:pt x="764" y="0"/>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1" name="Google Shape;1761;p6"/>
            <p:cNvSpPr/>
            <p:nvPr/>
          </p:nvSpPr>
          <p:spPr>
            <a:xfrm>
              <a:off x="11853206" y="2758968"/>
              <a:ext cx="26070" cy="44445"/>
            </a:xfrm>
            <a:custGeom>
              <a:avLst/>
              <a:gdLst/>
              <a:ahLst/>
              <a:cxnLst/>
              <a:rect l="l" t="t" r="r" b="b"/>
              <a:pathLst>
                <a:path w="454" h="774" fill="none" extrusionOk="0">
                  <a:moveTo>
                    <a:pt x="454" y="774"/>
                  </a:moveTo>
                  <a:lnTo>
                    <a:pt x="1"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2" name="Google Shape;1762;p6"/>
            <p:cNvSpPr/>
            <p:nvPr/>
          </p:nvSpPr>
          <p:spPr>
            <a:xfrm>
              <a:off x="11976665" y="2287185"/>
              <a:ext cx="44445" cy="26070"/>
            </a:xfrm>
            <a:custGeom>
              <a:avLst/>
              <a:gdLst/>
              <a:ahLst/>
              <a:cxnLst/>
              <a:rect l="l" t="t" r="r" b="b"/>
              <a:pathLst>
                <a:path w="774" h="454" fill="none" extrusionOk="0">
                  <a:moveTo>
                    <a:pt x="773" y="0"/>
                  </a:moveTo>
                  <a:lnTo>
                    <a:pt x="0" y="453"/>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3" name="Google Shape;1763;p6"/>
            <p:cNvSpPr/>
            <p:nvPr/>
          </p:nvSpPr>
          <p:spPr>
            <a:xfrm>
              <a:off x="11504824" y="2145409"/>
              <a:ext cx="26070" cy="43871"/>
            </a:xfrm>
            <a:custGeom>
              <a:avLst/>
              <a:gdLst/>
              <a:ahLst/>
              <a:cxnLst/>
              <a:rect l="l" t="t" r="r" b="b"/>
              <a:pathLst>
                <a:path w="454" h="764" fill="none" extrusionOk="0">
                  <a:moveTo>
                    <a:pt x="1" y="0"/>
                  </a:moveTo>
                  <a:lnTo>
                    <a:pt x="454" y="764"/>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4" name="Google Shape;1764;p6"/>
            <p:cNvSpPr/>
            <p:nvPr/>
          </p:nvSpPr>
          <p:spPr>
            <a:xfrm>
              <a:off x="11974081" y="2640161"/>
              <a:ext cx="44445" cy="25553"/>
            </a:xfrm>
            <a:custGeom>
              <a:avLst/>
              <a:gdLst/>
              <a:ahLst/>
              <a:cxnLst/>
              <a:rect l="l" t="t" r="r" b="b"/>
              <a:pathLst>
                <a:path w="774" h="445" fill="none" extrusionOk="0">
                  <a:moveTo>
                    <a:pt x="774" y="444"/>
                  </a:moveTo>
                  <a:lnTo>
                    <a:pt x="1" y="0"/>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5" name="Google Shape;1765;p6"/>
            <p:cNvSpPr/>
            <p:nvPr/>
          </p:nvSpPr>
          <p:spPr>
            <a:xfrm>
              <a:off x="11857800" y="2147419"/>
              <a:ext cx="25553" cy="44962"/>
            </a:xfrm>
            <a:custGeom>
              <a:avLst/>
              <a:gdLst/>
              <a:ahLst/>
              <a:cxnLst/>
              <a:rect l="l" t="t" r="r" b="b"/>
              <a:pathLst>
                <a:path w="445" h="783" fill="none" extrusionOk="0">
                  <a:moveTo>
                    <a:pt x="445" y="1"/>
                  </a:moveTo>
                  <a:lnTo>
                    <a:pt x="1" y="782"/>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6" name="Google Shape;1766;p6"/>
            <p:cNvSpPr/>
            <p:nvPr/>
          </p:nvSpPr>
          <p:spPr>
            <a:xfrm>
              <a:off x="11365058" y="2283108"/>
              <a:ext cx="44962" cy="25036"/>
            </a:xfrm>
            <a:custGeom>
              <a:avLst/>
              <a:gdLst/>
              <a:ahLst/>
              <a:cxnLst/>
              <a:rect l="l" t="t" r="r" b="b"/>
              <a:pathLst>
                <a:path w="783" h="436" fill="none" extrusionOk="0">
                  <a:moveTo>
                    <a:pt x="1" y="0"/>
                  </a:moveTo>
                  <a:lnTo>
                    <a:pt x="782" y="436"/>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7" name="Google Shape;1767;p6"/>
            <p:cNvSpPr/>
            <p:nvPr/>
          </p:nvSpPr>
          <p:spPr>
            <a:xfrm>
              <a:off x="11500747" y="2756442"/>
              <a:ext cx="25036" cy="44445"/>
            </a:xfrm>
            <a:custGeom>
              <a:avLst/>
              <a:gdLst/>
              <a:ahLst/>
              <a:cxnLst/>
              <a:rect l="l" t="t" r="r" b="b"/>
              <a:pathLst>
                <a:path w="436" h="774" fill="none" extrusionOk="0">
                  <a:moveTo>
                    <a:pt x="1" y="773"/>
                  </a:moveTo>
                  <a:lnTo>
                    <a:pt x="436" y="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8" name="Google Shape;1768;p6"/>
            <p:cNvSpPr/>
            <p:nvPr/>
          </p:nvSpPr>
          <p:spPr>
            <a:xfrm>
              <a:off x="11693572" y="2253019"/>
              <a:ext cx="57" cy="268852"/>
            </a:xfrm>
            <a:custGeom>
              <a:avLst/>
              <a:gdLst/>
              <a:ahLst/>
              <a:cxnLst/>
              <a:rect l="l" t="t" r="r" b="b"/>
              <a:pathLst>
                <a:path w="1" h="4682" fill="none" extrusionOk="0">
                  <a:moveTo>
                    <a:pt x="0" y="0"/>
                  </a:moveTo>
                  <a:lnTo>
                    <a:pt x="0" y="4681"/>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69" name="Google Shape;1769;p6"/>
            <p:cNvSpPr/>
            <p:nvPr/>
          </p:nvSpPr>
          <p:spPr>
            <a:xfrm>
              <a:off x="11661932" y="2408576"/>
              <a:ext cx="170430" cy="87799"/>
            </a:xfrm>
            <a:custGeom>
              <a:avLst/>
              <a:gdLst/>
              <a:ahLst/>
              <a:cxnLst/>
              <a:rect l="l" t="t" r="r" b="b"/>
              <a:pathLst>
                <a:path w="2968" h="1529" fill="none" extrusionOk="0">
                  <a:moveTo>
                    <a:pt x="2967" y="1"/>
                  </a:moveTo>
                  <a:lnTo>
                    <a:pt x="1" y="1528"/>
                  </a:lnTo>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nvGrpSpPr>
          <p:cNvPr id="1770" name="Google Shape;1770;p6"/>
          <p:cNvGrpSpPr/>
          <p:nvPr/>
        </p:nvGrpSpPr>
        <p:grpSpPr>
          <a:xfrm>
            <a:off x="4458541" y="1156460"/>
            <a:ext cx="344381" cy="344356"/>
            <a:chOff x="6192439" y="3093110"/>
            <a:chExt cx="802939" cy="802881"/>
          </a:xfrm>
        </p:grpSpPr>
        <p:sp>
          <p:nvSpPr>
            <p:cNvPr id="1771" name="Google Shape;1771;p6"/>
            <p:cNvSpPr/>
            <p:nvPr/>
          </p:nvSpPr>
          <p:spPr>
            <a:xfrm>
              <a:off x="6341393" y="3499087"/>
              <a:ext cx="247950" cy="247950"/>
            </a:xfrm>
            <a:custGeom>
              <a:avLst/>
              <a:gdLst/>
              <a:ahLst/>
              <a:cxnLst/>
              <a:rect l="l" t="t" r="r" b="b"/>
              <a:pathLst>
                <a:path w="4318" h="4318" fill="none" extrusionOk="0">
                  <a:moveTo>
                    <a:pt x="4317" y="2159"/>
                  </a:moveTo>
                  <a:lnTo>
                    <a:pt x="4308" y="2381"/>
                  </a:lnTo>
                  <a:lnTo>
                    <a:pt x="4220" y="2808"/>
                  </a:lnTo>
                  <a:lnTo>
                    <a:pt x="4060" y="3190"/>
                  </a:lnTo>
                  <a:lnTo>
                    <a:pt x="3829" y="3536"/>
                  </a:lnTo>
                  <a:lnTo>
                    <a:pt x="3536" y="3829"/>
                  </a:lnTo>
                  <a:lnTo>
                    <a:pt x="3189" y="4060"/>
                  </a:lnTo>
                  <a:lnTo>
                    <a:pt x="2798" y="4229"/>
                  </a:lnTo>
                  <a:lnTo>
                    <a:pt x="2381" y="4309"/>
                  </a:lnTo>
                  <a:lnTo>
                    <a:pt x="2159" y="4318"/>
                  </a:lnTo>
                  <a:lnTo>
                    <a:pt x="1937" y="4309"/>
                  </a:lnTo>
                  <a:lnTo>
                    <a:pt x="1510" y="4229"/>
                  </a:lnTo>
                  <a:lnTo>
                    <a:pt x="1128" y="4060"/>
                  </a:lnTo>
                  <a:lnTo>
                    <a:pt x="782" y="3829"/>
                  </a:lnTo>
                  <a:lnTo>
                    <a:pt x="489" y="3536"/>
                  </a:lnTo>
                  <a:lnTo>
                    <a:pt x="258" y="3190"/>
                  </a:lnTo>
                  <a:lnTo>
                    <a:pt x="89" y="2808"/>
                  </a:lnTo>
                  <a:lnTo>
                    <a:pt x="0" y="2381"/>
                  </a:lnTo>
                  <a:lnTo>
                    <a:pt x="0" y="2159"/>
                  </a:lnTo>
                  <a:lnTo>
                    <a:pt x="0" y="1937"/>
                  </a:lnTo>
                  <a:lnTo>
                    <a:pt x="89" y="1520"/>
                  </a:lnTo>
                  <a:lnTo>
                    <a:pt x="258" y="1129"/>
                  </a:lnTo>
                  <a:lnTo>
                    <a:pt x="489" y="782"/>
                  </a:lnTo>
                  <a:lnTo>
                    <a:pt x="782" y="489"/>
                  </a:lnTo>
                  <a:lnTo>
                    <a:pt x="1128" y="258"/>
                  </a:lnTo>
                  <a:lnTo>
                    <a:pt x="1510" y="90"/>
                  </a:lnTo>
                  <a:lnTo>
                    <a:pt x="1937" y="10"/>
                  </a:lnTo>
                  <a:lnTo>
                    <a:pt x="2159" y="1"/>
                  </a:lnTo>
                  <a:lnTo>
                    <a:pt x="2381" y="10"/>
                  </a:lnTo>
                  <a:lnTo>
                    <a:pt x="2798" y="90"/>
                  </a:lnTo>
                  <a:lnTo>
                    <a:pt x="3189" y="258"/>
                  </a:lnTo>
                  <a:lnTo>
                    <a:pt x="3536" y="489"/>
                  </a:lnTo>
                  <a:lnTo>
                    <a:pt x="3829" y="782"/>
                  </a:lnTo>
                  <a:lnTo>
                    <a:pt x="4060" y="1129"/>
                  </a:lnTo>
                  <a:lnTo>
                    <a:pt x="4220" y="1520"/>
                  </a:lnTo>
                  <a:lnTo>
                    <a:pt x="4308" y="1937"/>
                  </a:lnTo>
                  <a:lnTo>
                    <a:pt x="4317" y="2159"/>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72" name="Google Shape;1772;p6"/>
            <p:cNvSpPr/>
            <p:nvPr/>
          </p:nvSpPr>
          <p:spPr>
            <a:xfrm>
              <a:off x="6192439" y="3350190"/>
              <a:ext cx="545858" cy="545801"/>
            </a:xfrm>
            <a:custGeom>
              <a:avLst/>
              <a:gdLst/>
              <a:ahLst/>
              <a:cxnLst/>
              <a:rect l="l" t="t" r="r" b="b"/>
              <a:pathLst>
                <a:path w="9506" h="9505" fill="none" extrusionOk="0">
                  <a:moveTo>
                    <a:pt x="5241" y="879"/>
                  </a:moveTo>
                  <a:lnTo>
                    <a:pt x="6041" y="0"/>
                  </a:lnTo>
                  <a:lnTo>
                    <a:pt x="6618" y="240"/>
                  </a:lnTo>
                  <a:lnTo>
                    <a:pt x="7196" y="480"/>
                  </a:lnTo>
                  <a:lnTo>
                    <a:pt x="7142" y="1670"/>
                  </a:lnTo>
                  <a:lnTo>
                    <a:pt x="7489" y="2016"/>
                  </a:lnTo>
                  <a:lnTo>
                    <a:pt x="7835" y="2363"/>
                  </a:lnTo>
                  <a:lnTo>
                    <a:pt x="9025" y="2301"/>
                  </a:lnTo>
                  <a:lnTo>
                    <a:pt x="9265" y="2878"/>
                  </a:lnTo>
                  <a:lnTo>
                    <a:pt x="9505" y="3464"/>
                  </a:lnTo>
                  <a:lnTo>
                    <a:pt x="8626" y="4255"/>
                  </a:lnTo>
                  <a:lnTo>
                    <a:pt x="8626" y="5250"/>
                  </a:lnTo>
                  <a:lnTo>
                    <a:pt x="9505" y="6040"/>
                  </a:lnTo>
                  <a:lnTo>
                    <a:pt x="9265" y="6627"/>
                  </a:lnTo>
                  <a:lnTo>
                    <a:pt x="9025" y="7204"/>
                  </a:lnTo>
                  <a:lnTo>
                    <a:pt x="7835" y="7142"/>
                  </a:lnTo>
                  <a:lnTo>
                    <a:pt x="7142" y="7835"/>
                  </a:lnTo>
                  <a:lnTo>
                    <a:pt x="7196" y="9025"/>
                  </a:lnTo>
                  <a:lnTo>
                    <a:pt x="6618" y="9265"/>
                  </a:lnTo>
                  <a:lnTo>
                    <a:pt x="6041" y="9505"/>
                  </a:lnTo>
                  <a:lnTo>
                    <a:pt x="5241" y="8625"/>
                  </a:lnTo>
                  <a:lnTo>
                    <a:pt x="4255" y="8625"/>
                  </a:lnTo>
                  <a:lnTo>
                    <a:pt x="3456" y="9505"/>
                  </a:lnTo>
                  <a:lnTo>
                    <a:pt x="2879" y="9265"/>
                  </a:lnTo>
                  <a:lnTo>
                    <a:pt x="2301" y="9025"/>
                  </a:lnTo>
                  <a:lnTo>
                    <a:pt x="2363" y="7835"/>
                  </a:lnTo>
                  <a:lnTo>
                    <a:pt x="1662" y="7142"/>
                  </a:lnTo>
                  <a:lnTo>
                    <a:pt x="471" y="7204"/>
                  </a:lnTo>
                  <a:lnTo>
                    <a:pt x="232" y="6627"/>
                  </a:lnTo>
                  <a:lnTo>
                    <a:pt x="1" y="6040"/>
                  </a:lnTo>
                  <a:lnTo>
                    <a:pt x="880" y="5250"/>
                  </a:lnTo>
                  <a:lnTo>
                    <a:pt x="880" y="4255"/>
                  </a:lnTo>
                  <a:lnTo>
                    <a:pt x="1" y="3464"/>
                  </a:lnTo>
                  <a:lnTo>
                    <a:pt x="232" y="2878"/>
                  </a:lnTo>
                  <a:lnTo>
                    <a:pt x="471" y="2301"/>
                  </a:lnTo>
                  <a:lnTo>
                    <a:pt x="1662" y="2363"/>
                  </a:lnTo>
                  <a:lnTo>
                    <a:pt x="2017" y="2016"/>
                  </a:lnTo>
                  <a:lnTo>
                    <a:pt x="2363" y="1670"/>
                  </a:lnTo>
                  <a:lnTo>
                    <a:pt x="2301" y="480"/>
                  </a:lnTo>
                  <a:lnTo>
                    <a:pt x="2879" y="240"/>
                  </a:lnTo>
                  <a:lnTo>
                    <a:pt x="3456" y="0"/>
                  </a:lnTo>
                  <a:lnTo>
                    <a:pt x="4255" y="879"/>
                  </a:lnTo>
                  <a:lnTo>
                    <a:pt x="5241" y="879"/>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73" name="Google Shape;1773;p6"/>
            <p:cNvSpPr/>
            <p:nvPr/>
          </p:nvSpPr>
          <p:spPr>
            <a:xfrm>
              <a:off x="6717797" y="3200720"/>
              <a:ext cx="169396" cy="169913"/>
            </a:xfrm>
            <a:custGeom>
              <a:avLst/>
              <a:gdLst/>
              <a:ahLst/>
              <a:cxnLst/>
              <a:rect l="l" t="t" r="r" b="b"/>
              <a:pathLst>
                <a:path w="2950" h="2959" fill="none" extrusionOk="0">
                  <a:moveTo>
                    <a:pt x="2861" y="969"/>
                  </a:moveTo>
                  <a:lnTo>
                    <a:pt x="2905" y="1111"/>
                  </a:lnTo>
                  <a:lnTo>
                    <a:pt x="2950" y="1404"/>
                  </a:lnTo>
                  <a:lnTo>
                    <a:pt x="2941" y="1688"/>
                  </a:lnTo>
                  <a:lnTo>
                    <a:pt x="2879" y="1963"/>
                  </a:lnTo>
                  <a:lnTo>
                    <a:pt x="2754" y="2221"/>
                  </a:lnTo>
                  <a:lnTo>
                    <a:pt x="2595" y="2452"/>
                  </a:lnTo>
                  <a:lnTo>
                    <a:pt x="2381" y="2656"/>
                  </a:lnTo>
                  <a:lnTo>
                    <a:pt x="2133" y="2807"/>
                  </a:lnTo>
                  <a:lnTo>
                    <a:pt x="1991" y="2870"/>
                  </a:lnTo>
                  <a:lnTo>
                    <a:pt x="1848" y="2914"/>
                  </a:lnTo>
                  <a:lnTo>
                    <a:pt x="1555" y="2958"/>
                  </a:lnTo>
                  <a:lnTo>
                    <a:pt x="1271" y="2949"/>
                  </a:lnTo>
                  <a:lnTo>
                    <a:pt x="996" y="2878"/>
                  </a:lnTo>
                  <a:lnTo>
                    <a:pt x="738" y="2763"/>
                  </a:lnTo>
                  <a:lnTo>
                    <a:pt x="507" y="2603"/>
                  </a:lnTo>
                  <a:lnTo>
                    <a:pt x="303" y="2390"/>
                  </a:lnTo>
                  <a:lnTo>
                    <a:pt x="152" y="2141"/>
                  </a:lnTo>
                  <a:lnTo>
                    <a:pt x="90" y="1999"/>
                  </a:lnTo>
                  <a:lnTo>
                    <a:pt x="45" y="1857"/>
                  </a:lnTo>
                  <a:lnTo>
                    <a:pt x="1" y="1564"/>
                  </a:lnTo>
                  <a:lnTo>
                    <a:pt x="10" y="1280"/>
                  </a:lnTo>
                  <a:lnTo>
                    <a:pt x="72" y="1004"/>
                  </a:lnTo>
                  <a:lnTo>
                    <a:pt x="196" y="747"/>
                  </a:lnTo>
                  <a:lnTo>
                    <a:pt x="356" y="507"/>
                  </a:lnTo>
                  <a:lnTo>
                    <a:pt x="569" y="311"/>
                  </a:lnTo>
                  <a:lnTo>
                    <a:pt x="818" y="160"/>
                  </a:lnTo>
                  <a:lnTo>
                    <a:pt x="960" y="98"/>
                  </a:lnTo>
                  <a:lnTo>
                    <a:pt x="1102" y="54"/>
                  </a:lnTo>
                  <a:lnTo>
                    <a:pt x="1395" y="0"/>
                  </a:lnTo>
                  <a:lnTo>
                    <a:pt x="1680" y="18"/>
                  </a:lnTo>
                  <a:lnTo>
                    <a:pt x="1955" y="80"/>
                  </a:lnTo>
                  <a:lnTo>
                    <a:pt x="2213" y="205"/>
                  </a:lnTo>
                  <a:lnTo>
                    <a:pt x="2444" y="365"/>
                  </a:lnTo>
                  <a:lnTo>
                    <a:pt x="2648" y="578"/>
                  </a:lnTo>
                  <a:lnTo>
                    <a:pt x="2799" y="826"/>
                  </a:lnTo>
                  <a:lnTo>
                    <a:pt x="2861" y="969"/>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1774" name="Google Shape;1774;p6"/>
            <p:cNvSpPr/>
            <p:nvPr/>
          </p:nvSpPr>
          <p:spPr>
            <a:xfrm>
              <a:off x="6609671" y="3093110"/>
              <a:ext cx="385707" cy="385650"/>
            </a:xfrm>
            <a:custGeom>
              <a:avLst/>
              <a:gdLst/>
              <a:ahLst/>
              <a:cxnLst/>
              <a:rect l="l" t="t" r="r" b="b"/>
              <a:pathLst>
                <a:path w="6717" h="6716" fill="none" extrusionOk="0">
                  <a:moveTo>
                    <a:pt x="6681" y="3900"/>
                  </a:moveTo>
                  <a:lnTo>
                    <a:pt x="5908" y="4148"/>
                  </a:lnTo>
                  <a:lnTo>
                    <a:pt x="5766" y="4450"/>
                  </a:lnTo>
                  <a:lnTo>
                    <a:pt x="5623" y="4761"/>
                  </a:lnTo>
                  <a:lnTo>
                    <a:pt x="5952" y="5507"/>
                  </a:lnTo>
                  <a:lnTo>
                    <a:pt x="5641" y="5801"/>
                  </a:lnTo>
                  <a:lnTo>
                    <a:pt x="5321" y="6094"/>
                  </a:lnTo>
                  <a:lnTo>
                    <a:pt x="4602" y="5721"/>
                  </a:lnTo>
                  <a:lnTo>
                    <a:pt x="4282" y="5836"/>
                  </a:lnTo>
                  <a:lnTo>
                    <a:pt x="3971" y="5952"/>
                  </a:lnTo>
                  <a:lnTo>
                    <a:pt x="3669" y="6715"/>
                  </a:lnTo>
                  <a:lnTo>
                    <a:pt x="3243" y="6698"/>
                  </a:lnTo>
                  <a:lnTo>
                    <a:pt x="2817" y="6680"/>
                  </a:lnTo>
                  <a:lnTo>
                    <a:pt x="2568" y="5907"/>
                  </a:lnTo>
                  <a:lnTo>
                    <a:pt x="2257" y="5765"/>
                  </a:lnTo>
                  <a:lnTo>
                    <a:pt x="1955" y="5623"/>
                  </a:lnTo>
                  <a:lnTo>
                    <a:pt x="1209" y="5952"/>
                  </a:lnTo>
                  <a:lnTo>
                    <a:pt x="916" y="5641"/>
                  </a:lnTo>
                  <a:lnTo>
                    <a:pt x="622" y="5321"/>
                  </a:lnTo>
                  <a:lnTo>
                    <a:pt x="996" y="4601"/>
                  </a:lnTo>
                  <a:lnTo>
                    <a:pt x="880" y="4282"/>
                  </a:lnTo>
                  <a:lnTo>
                    <a:pt x="756" y="3971"/>
                  </a:lnTo>
                  <a:lnTo>
                    <a:pt x="1" y="3669"/>
                  </a:lnTo>
                  <a:lnTo>
                    <a:pt x="18" y="3242"/>
                  </a:lnTo>
                  <a:lnTo>
                    <a:pt x="27" y="2807"/>
                  </a:lnTo>
                  <a:lnTo>
                    <a:pt x="809" y="2567"/>
                  </a:lnTo>
                  <a:lnTo>
                    <a:pt x="951" y="2256"/>
                  </a:lnTo>
                  <a:lnTo>
                    <a:pt x="1084" y="1954"/>
                  </a:lnTo>
                  <a:lnTo>
                    <a:pt x="765" y="1199"/>
                  </a:lnTo>
                  <a:lnTo>
                    <a:pt x="1075" y="915"/>
                  </a:lnTo>
                  <a:lnTo>
                    <a:pt x="1395" y="622"/>
                  </a:lnTo>
                  <a:lnTo>
                    <a:pt x="2115" y="995"/>
                  </a:lnTo>
                  <a:lnTo>
                    <a:pt x="2435" y="880"/>
                  </a:lnTo>
                  <a:lnTo>
                    <a:pt x="2745" y="755"/>
                  </a:lnTo>
                  <a:lnTo>
                    <a:pt x="3047" y="0"/>
                  </a:lnTo>
                  <a:lnTo>
                    <a:pt x="3900" y="27"/>
                  </a:lnTo>
                  <a:lnTo>
                    <a:pt x="4149" y="808"/>
                  </a:lnTo>
                  <a:lnTo>
                    <a:pt x="4460" y="951"/>
                  </a:lnTo>
                  <a:lnTo>
                    <a:pt x="4762" y="1084"/>
                  </a:lnTo>
                  <a:lnTo>
                    <a:pt x="5508" y="764"/>
                  </a:lnTo>
                  <a:lnTo>
                    <a:pt x="5801" y="1075"/>
                  </a:lnTo>
                  <a:lnTo>
                    <a:pt x="6094" y="1386"/>
                  </a:lnTo>
                  <a:lnTo>
                    <a:pt x="5721" y="2114"/>
                  </a:lnTo>
                  <a:lnTo>
                    <a:pt x="5837" y="2425"/>
                  </a:lnTo>
                  <a:lnTo>
                    <a:pt x="5952" y="2745"/>
                  </a:lnTo>
                  <a:lnTo>
                    <a:pt x="6716" y="3047"/>
                  </a:lnTo>
                  <a:lnTo>
                    <a:pt x="6681" y="3900"/>
                  </a:lnTo>
                  <a:close/>
                </a:path>
              </a:pathLst>
            </a:custGeom>
            <a:noFill/>
            <a:ln w="9525" cap="flat" cmpd="sng">
              <a:solidFill>
                <a:srgbClr val="3A3A3A"/>
              </a:solidFill>
              <a:prstDash val="solid"/>
              <a:miter lim="88827"/>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Poppins"/>
                <a:ea typeface="Poppins"/>
                <a:cs typeface="Poppins"/>
                <a:sym typeface="Poppins"/>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8"/>
          <p:cNvSpPr txBox="1"/>
          <p:nvPr/>
        </p:nvSpPr>
        <p:spPr>
          <a:xfrm>
            <a:off x="405225" y="1389275"/>
            <a:ext cx="3226800" cy="27237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0" i="0" u="none" strike="noStrike" cap="none" dirty="0">
                <a:solidFill>
                  <a:schemeClr val="dk1"/>
                </a:solidFill>
                <a:latin typeface="Arial"/>
                <a:ea typeface="Arial"/>
                <a:cs typeface="Arial"/>
                <a:sym typeface="Arial"/>
              </a:rPr>
              <a:t>Sign up for the free POC/POV at: </a:t>
            </a:r>
            <a:r>
              <a:rPr lang="en-PT" sz="1300">
                <a:latin typeface="+mn-lt"/>
                <a:hlinkClick r:id="rId3"/>
              </a:rPr>
              <a:t>https://iam.redsift.cloud/signup?product=domain-protection</a:t>
            </a:r>
            <a:endParaRPr sz="1300" dirty="0">
              <a:solidFill>
                <a:schemeClr val="dk1"/>
              </a:solidFill>
              <a:latin typeface="Arial"/>
              <a:ea typeface="Arial"/>
              <a:cs typeface="Arial"/>
              <a:sym typeface="Arial"/>
            </a:endParaRPr>
          </a:p>
          <a:p>
            <a:pPr marL="0" marR="0" lvl="0" indent="0" algn="l" rtl="0">
              <a:spcBef>
                <a:spcPts val="0"/>
              </a:spcBef>
              <a:spcAft>
                <a:spcPts val="0"/>
              </a:spcAft>
              <a:buNone/>
            </a:pPr>
            <a:endParaRPr sz="1300" dirty="0">
              <a:solidFill>
                <a:schemeClr val="dk1"/>
              </a:solidFill>
              <a:latin typeface="Arial"/>
              <a:ea typeface="Arial"/>
              <a:cs typeface="Arial"/>
              <a:sym typeface="Arial"/>
            </a:endParaRPr>
          </a:p>
          <a:p>
            <a:pPr marL="0" marR="0" lvl="0" indent="0" algn="l" rtl="0">
              <a:spcBef>
                <a:spcPts val="0"/>
              </a:spcBef>
              <a:spcAft>
                <a:spcPts val="0"/>
              </a:spcAft>
              <a:buNone/>
            </a:pPr>
            <a:r>
              <a:rPr lang="en-GB" sz="1300" dirty="0">
                <a:solidFill>
                  <a:schemeClr val="dk1"/>
                </a:solidFill>
                <a:latin typeface="Arial"/>
                <a:ea typeface="Arial"/>
                <a:cs typeface="Arial"/>
                <a:sym typeface="Arial"/>
              </a:rPr>
              <a:t>POC/POV sign-ups are fully functional </a:t>
            </a:r>
            <a:r>
              <a:rPr lang="en-GB" sz="1300" dirty="0" err="1">
                <a:solidFill>
                  <a:schemeClr val="dk1"/>
                </a:solidFill>
                <a:latin typeface="Arial"/>
                <a:ea typeface="Arial"/>
                <a:cs typeface="Arial"/>
                <a:sym typeface="Arial"/>
              </a:rPr>
              <a:t>OnDMARC</a:t>
            </a:r>
            <a:r>
              <a:rPr lang="en-GB" sz="1300" dirty="0">
                <a:solidFill>
                  <a:schemeClr val="dk1"/>
                </a:solidFill>
                <a:latin typeface="Arial"/>
                <a:ea typeface="Arial"/>
                <a:cs typeface="Arial"/>
                <a:sym typeface="Arial"/>
              </a:rPr>
              <a:t> accounts that expire after </a:t>
            </a:r>
            <a:r>
              <a:rPr lang="en-GB" sz="1300" dirty="0">
                <a:solidFill>
                  <a:schemeClr val="dk1"/>
                </a:solidFill>
              </a:rPr>
              <a:t>30 days</a:t>
            </a:r>
            <a:r>
              <a:rPr lang="en-GB" sz="1300" dirty="0">
                <a:solidFill>
                  <a:schemeClr val="dk1"/>
                </a:solidFill>
                <a:latin typeface="Arial"/>
                <a:ea typeface="Arial"/>
                <a:cs typeface="Arial"/>
                <a:sym typeface="Arial"/>
              </a:rPr>
              <a:t>. They can be extended as needed.</a:t>
            </a:r>
            <a:endParaRPr sz="1100" dirty="0"/>
          </a:p>
          <a:p>
            <a:pPr marL="0" marR="0" lvl="0" indent="0" algn="l" rtl="0">
              <a:spcBef>
                <a:spcPts val="0"/>
              </a:spcBef>
              <a:spcAft>
                <a:spcPts val="0"/>
              </a:spcAft>
              <a:buNone/>
            </a:pPr>
            <a:endParaRPr sz="1300" dirty="0">
              <a:solidFill>
                <a:schemeClr val="dk1"/>
              </a:solidFill>
              <a:latin typeface="Arial"/>
              <a:ea typeface="Arial"/>
              <a:cs typeface="Arial"/>
              <a:sym typeface="Arial"/>
            </a:endParaRPr>
          </a:p>
          <a:p>
            <a:pPr marL="0" marR="0" lvl="0" indent="0" algn="l" rtl="0">
              <a:spcBef>
                <a:spcPts val="0"/>
              </a:spcBef>
              <a:spcAft>
                <a:spcPts val="0"/>
              </a:spcAft>
              <a:buNone/>
            </a:pPr>
            <a:r>
              <a:rPr lang="en-GB" sz="1300" dirty="0">
                <a:solidFill>
                  <a:schemeClr val="dk1"/>
                </a:solidFill>
                <a:latin typeface="Arial"/>
                <a:ea typeface="Arial"/>
                <a:cs typeface="Arial"/>
                <a:sym typeface="Arial"/>
              </a:rPr>
              <a:t>Once you’ve signed up, select </a:t>
            </a:r>
            <a:r>
              <a:rPr lang="en-GB" sz="1300" dirty="0" err="1">
                <a:solidFill>
                  <a:schemeClr val="dk1"/>
                </a:solidFill>
                <a:latin typeface="Arial"/>
                <a:ea typeface="Arial"/>
                <a:cs typeface="Arial"/>
                <a:sym typeface="Arial"/>
              </a:rPr>
              <a:t>OnDMARC</a:t>
            </a:r>
            <a:r>
              <a:rPr lang="en-GB" sz="1300" dirty="0">
                <a:solidFill>
                  <a:schemeClr val="dk1"/>
                </a:solidFill>
                <a:latin typeface="Arial"/>
                <a:ea typeface="Arial"/>
                <a:cs typeface="Arial"/>
                <a:sym typeface="Arial"/>
              </a:rPr>
              <a:t> from the right-hand navigation, then click ‘START ONDMARC’.</a:t>
            </a:r>
            <a:endParaRPr sz="1100" dirty="0"/>
          </a:p>
          <a:p>
            <a:pPr marL="0" marR="0" lvl="0" indent="0" algn="l" rtl="0">
              <a:spcBef>
                <a:spcPts val="0"/>
              </a:spcBef>
              <a:spcAft>
                <a:spcPts val="0"/>
              </a:spcAft>
              <a:buNone/>
            </a:pPr>
            <a:endParaRPr sz="1300" dirty="0">
              <a:solidFill>
                <a:schemeClr val="dk1"/>
              </a:solidFill>
              <a:latin typeface="Arial"/>
              <a:ea typeface="Arial"/>
              <a:cs typeface="Arial"/>
              <a:sym typeface="Arial"/>
            </a:endParaRPr>
          </a:p>
        </p:txBody>
      </p:sp>
      <p:pic>
        <p:nvPicPr>
          <p:cNvPr id="1780" name="Google Shape;1780;p8"/>
          <p:cNvPicPr preferRelativeResize="0"/>
          <p:nvPr/>
        </p:nvPicPr>
        <p:blipFill rotWithShape="1">
          <a:blip r:embed="rId4">
            <a:alphaModFix/>
          </a:blip>
          <a:srcRect t="514" b="514"/>
          <a:stretch/>
        </p:blipFill>
        <p:spPr>
          <a:xfrm>
            <a:off x="3838014" y="1436888"/>
            <a:ext cx="5064786" cy="2269725"/>
          </a:xfrm>
          <a:prstGeom prst="rect">
            <a:avLst/>
          </a:prstGeom>
          <a:noFill/>
          <a:ln w="12700" cap="flat" cmpd="sng">
            <a:solidFill>
              <a:srgbClr val="7F7F7F"/>
            </a:solidFill>
            <a:prstDash val="solid"/>
            <a:round/>
            <a:headEnd type="none" w="sm" len="sm"/>
            <a:tailEnd type="none" w="sm" len="sm"/>
          </a:ln>
        </p:spPr>
      </p:pic>
      <p:sp>
        <p:nvSpPr>
          <p:cNvPr id="1781" name="Google Shape;1781;p8"/>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500"/>
              <a:buNone/>
            </a:pPr>
            <a:r>
              <a:rPr lang="en-GB" b="1"/>
              <a:t>Protect Your Brand</a:t>
            </a:r>
            <a:endParaRPr b="1">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9"/>
          <p:cNvSpPr txBox="1"/>
          <p:nvPr/>
        </p:nvSpPr>
        <p:spPr>
          <a:xfrm>
            <a:off x="979845" y="4436269"/>
            <a:ext cx="7261329" cy="442349"/>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rgbClr val="57C232"/>
              </a:buClr>
              <a:buSzPts val="1440"/>
              <a:buFont typeface="Arial"/>
              <a:buNone/>
            </a:pPr>
            <a:r>
              <a:rPr lang="en-GB" sz="1600">
                <a:solidFill>
                  <a:schemeClr val="lt1"/>
                </a:solidFill>
                <a:latin typeface="Arial"/>
                <a:ea typeface="Arial"/>
                <a:cs typeface="Arial"/>
                <a:sym typeface="Arial"/>
              </a:rPr>
              <a:t>Manage, create, and modify and host your DMARC, SPF, DKIM, BIMI records</a:t>
            </a:r>
            <a:endParaRPr sz="1600" b="0" i="0" u="none" strike="noStrike" cap="none">
              <a:solidFill>
                <a:schemeClr val="lt1"/>
              </a:solidFill>
              <a:latin typeface="Arial"/>
              <a:ea typeface="Arial"/>
              <a:cs typeface="Arial"/>
              <a:sym typeface="Arial"/>
            </a:endParaRPr>
          </a:p>
        </p:txBody>
      </p:sp>
      <p:sp>
        <p:nvSpPr>
          <p:cNvPr id="1787" name="Google Shape;1787;p9"/>
          <p:cNvSpPr txBox="1">
            <a:spLocks noGrp="1"/>
          </p:cNvSpPr>
          <p:nvPr>
            <p:ph type="title"/>
          </p:nvPr>
        </p:nvSpPr>
        <p:spPr>
          <a:xfrm>
            <a:off x="453750" y="253421"/>
            <a:ext cx="82365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500"/>
              <a:buNone/>
            </a:pPr>
            <a:r>
              <a:rPr lang="en-GB" b="1"/>
              <a:t>Protect Your Brand</a:t>
            </a:r>
            <a:endParaRPr b="1">
              <a:latin typeface="Arial"/>
              <a:ea typeface="Arial"/>
              <a:cs typeface="Arial"/>
              <a:sym typeface="Arial"/>
            </a:endParaRPr>
          </a:p>
        </p:txBody>
      </p:sp>
      <p:pic>
        <p:nvPicPr>
          <p:cNvPr id="1788" name="Google Shape;1788;p9"/>
          <p:cNvPicPr preferRelativeResize="0"/>
          <p:nvPr/>
        </p:nvPicPr>
        <p:blipFill>
          <a:blip r:embed="rId3">
            <a:alphaModFix/>
          </a:blip>
          <a:stretch>
            <a:fillRect/>
          </a:stretch>
        </p:blipFill>
        <p:spPr>
          <a:xfrm>
            <a:off x="152400" y="826125"/>
            <a:ext cx="4781916" cy="2295199"/>
          </a:xfrm>
          <a:prstGeom prst="rect">
            <a:avLst/>
          </a:prstGeom>
          <a:noFill/>
          <a:ln>
            <a:noFill/>
          </a:ln>
          <a:effectLst>
            <a:outerShdw blurRad="57150" dist="19050" dir="5400000" algn="bl" rotWithShape="0">
              <a:srgbClr val="000000">
                <a:alpha val="50000"/>
              </a:srgbClr>
            </a:outerShdw>
          </a:effectLst>
        </p:spPr>
      </p:pic>
      <p:pic>
        <p:nvPicPr>
          <p:cNvPr id="1789" name="Google Shape;1789;p9"/>
          <p:cNvPicPr preferRelativeResize="0"/>
          <p:nvPr/>
        </p:nvPicPr>
        <p:blipFill>
          <a:blip r:embed="rId4">
            <a:alphaModFix/>
          </a:blip>
          <a:stretch>
            <a:fillRect/>
          </a:stretch>
        </p:blipFill>
        <p:spPr>
          <a:xfrm>
            <a:off x="4847475" y="826127"/>
            <a:ext cx="4144023" cy="2295201"/>
          </a:xfrm>
          <a:prstGeom prst="rect">
            <a:avLst/>
          </a:prstGeom>
          <a:noFill/>
          <a:ln>
            <a:noFill/>
          </a:ln>
          <a:effectLst>
            <a:outerShdw blurRad="57150" dist="19050" dir="5400000" algn="bl" rotWithShape="0">
              <a:srgbClr val="000000">
                <a:alpha val="50000"/>
              </a:srgbClr>
            </a:outerShdw>
          </a:effectLst>
        </p:spPr>
      </p:pic>
      <p:pic>
        <p:nvPicPr>
          <p:cNvPr id="1790" name="Google Shape;1790;p9"/>
          <p:cNvPicPr preferRelativeResize="0"/>
          <p:nvPr/>
        </p:nvPicPr>
        <p:blipFill>
          <a:blip r:embed="rId5">
            <a:alphaModFix/>
          </a:blip>
          <a:stretch>
            <a:fillRect/>
          </a:stretch>
        </p:blipFill>
        <p:spPr>
          <a:xfrm>
            <a:off x="2510950" y="2571762"/>
            <a:ext cx="3731426" cy="2051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itle 1">
            <a:extLst>
              <a:ext uri="{FF2B5EF4-FFF2-40B4-BE49-F238E27FC236}">
                <a16:creationId xmlns:a16="http://schemas.microsoft.com/office/drawing/2014/main" id="{C8089E2A-4D30-885D-671E-E915F67CE723}"/>
              </a:ext>
            </a:extLst>
          </p:cNvPr>
          <p:cNvSpPr txBox="1">
            <a:spLocks/>
          </p:cNvSpPr>
          <p:nvPr/>
        </p:nvSpPr>
        <p:spPr bwMode="auto">
          <a:xfrm>
            <a:off x="0" y="0"/>
            <a:ext cx="9144000" cy="615095"/>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endParaRPr>
              <a:solidFill>
                <a:srgbClr val="101820"/>
              </a:solidFill>
              <a:latin typeface="CiscoSansTT Light"/>
            </a:endParaRPr>
          </a:p>
        </p:txBody>
      </p:sp>
      <p:grpSp>
        <p:nvGrpSpPr>
          <p:cNvPr id="500" name="Group 499">
            <a:extLst>
              <a:ext uri="{FF2B5EF4-FFF2-40B4-BE49-F238E27FC236}">
                <a16:creationId xmlns:a16="http://schemas.microsoft.com/office/drawing/2014/main" id="{BCF3EF84-8850-3325-66B9-0CEDD6062FA0}"/>
              </a:ext>
            </a:extLst>
          </p:cNvPr>
          <p:cNvGrpSpPr/>
          <p:nvPr/>
        </p:nvGrpSpPr>
        <p:grpSpPr>
          <a:xfrm>
            <a:off x="611440" y="2066707"/>
            <a:ext cx="5138115" cy="1226290"/>
            <a:chOff x="611440" y="2066707"/>
            <a:chExt cx="5138115" cy="1226290"/>
          </a:xfrm>
        </p:grpSpPr>
        <p:grpSp>
          <p:nvGrpSpPr>
            <p:cNvPr id="501" name="Group 500">
              <a:extLst>
                <a:ext uri="{FF2B5EF4-FFF2-40B4-BE49-F238E27FC236}">
                  <a16:creationId xmlns:a16="http://schemas.microsoft.com/office/drawing/2014/main" id="{30930010-2726-EBB4-5695-F1873475059E}"/>
                </a:ext>
              </a:extLst>
            </p:cNvPr>
            <p:cNvGrpSpPr/>
            <p:nvPr/>
          </p:nvGrpSpPr>
          <p:grpSpPr>
            <a:xfrm>
              <a:off x="4371621" y="2244537"/>
              <a:ext cx="676656" cy="1039760"/>
              <a:chOff x="3536035" y="1047027"/>
              <a:chExt cx="754876" cy="1147037"/>
            </a:xfrm>
            <a:solidFill>
              <a:srgbClr val="0051AF">
                <a:lumMod val="60000"/>
                <a:lumOff val="40000"/>
              </a:srgbClr>
            </a:solidFill>
          </p:grpSpPr>
          <p:sp>
            <p:nvSpPr>
              <p:cNvPr id="533" name="Rounded Rectangle 532">
                <a:extLst>
                  <a:ext uri="{FF2B5EF4-FFF2-40B4-BE49-F238E27FC236}">
                    <a16:creationId xmlns:a16="http://schemas.microsoft.com/office/drawing/2014/main" id="{F8D759F8-4819-AE74-C8AA-D1D626FF2F20}"/>
                  </a:ext>
                </a:extLst>
              </p:cNvPr>
              <p:cNvSpPr/>
              <p:nvPr/>
            </p:nvSpPr>
            <p:spPr>
              <a:xfrm>
                <a:off x="3536037" y="1051064"/>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34" name="Round Same Side Corner Rectangle 533">
                <a:extLst>
                  <a:ext uri="{FF2B5EF4-FFF2-40B4-BE49-F238E27FC236}">
                    <a16:creationId xmlns:a16="http://schemas.microsoft.com/office/drawing/2014/main" id="{12A8958C-456A-A35C-7B53-91410A1947CC}"/>
                  </a:ext>
                </a:extLst>
              </p:cNvPr>
              <p:cNvSpPr/>
              <p:nvPr/>
            </p:nvSpPr>
            <p:spPr>
              <a:xfrm>
                <a:off x="3536038" y="1047027"/>
                <a:ext cx="754873" cy="520629"/>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rPr>
                  <a:t>Encryption</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rPr>
                  <a:t>Service</a:t>
                </a:r>
              </a:p>
            </p:txBody>
          </p:sp>
          <p:sp>
            <p:nvSpPr>
              <p:cNvPr id="535" name="TextBox 534">
                <a:extLst>
                  <a:ext uri="{FF2B5EF4-FFF2-40B4-BE49-F238E27FC236}">
                    <a16:creationId xmlns:a16="http://schemas.microsoft.com/office/drawing/2014/main" id="{4BBBA0FF-67BB-B9F9-7430-8EBEF3B1A23D}"/>
                  </a:ext>
                </a:extLst>
              </p:cNvPr>
              <p:cNvSpPr txBox="1">
                <a:spLocks/>
              </p:cNvSpPr>
              <p:nvPr/>
            </p:nvSpPr>
            <p:spPr>
              <a:xfrm>
                <a:off x="3536035" y="1579187"/>
                <a:ext cx="754876" cy="61115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Message encryption via </a:t>
                </a:r>
                <a:r>
                  <a:rPr kumimoji="0" lang="en-US" sz="600" b="1" i="0" u="none" strike="noStrike" kern="0" cap="none" spc="0" normalizeH="0" baseline="0" noProof="0">
                    <a:ln>
                      <a:noFill/>
                    </a:ln>
                    <a:solidFill>
                      <a:srgbClr val="101820"/>
                    </a:solidFill>
                    <a:effectLst/>
                    <a:uLnTx/>
                    <a:uFillTx/>
                    <a:latin typeface="CiscoSansTT Light"/>
                    <a:cs typeface="CiscoSansTT Light" panose="020B0503020201020303" pitchFamily="34" charset="0"/>
                  </a:rPr>
                  <a:t>Cisco Secure Email Encryption</a:t>
                </a:r>
              </a:p>
            </p:txBody>
          </p:sp>
        </p:grpSp>
        <p:grpSp>
          <p:nvGrpSpPr>
            <p:cNvPr id="502" name="Group 501">
              <a:extLst>
                <a:ext uri="{FF2B5EF4-FFF2-40B4-BE49-F238E27FC236}">
                  <a16:creationId xmlns:a16="http://schemas.microsoft.com/office/drawing/2014/main" id="{22D183E7-28BE-A3A3-9A37-A115EE85771D}"/>
                </a:ext>
              </a:extLst>
            </p:cNvPr>
            <p:cNvGrpSpPr/>
            <p:nvPr/>
          </p:nvGrpSpPr>
          <p:grpSpPr>
            <a:xfrm>
              <a:off x="3674410" y="2244538"/>
              <a:ext cx="676656" cy="1039759"/>
              <a:chOff x="172473" y="1047379"/>
              <a:chExt cx="754876" cy="1147036"/>
            </a:xfrm>
            <a:solidFill>
              <a:srgbClr val="0051AF">
                <a:lumMod val="60000"/>
                <a:lumOff val="40000"/>
              </a:srgbClr>
            </a:solidFill>
          </p:grpSpPr>
          <p:sp>
            <p:nvSpPr>
              <p:cNvPr id="530" name="Rounded Rectangle 529">
                <a:extLst>
                  <a:ext uri="{FF2B5EF4-FFF2-40B4-BE49-F238E27FC236}">
                    <a16:creationId xmlns:a16="http://schemas.microsoft.com/office/drawing/2014/main" id="{FB5E93EA-A92C-0672-52B9-A3EBFC8471C8}"/>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31" name="Round Same Side Corner Rectangle 530">
                <a:extLst>
                  <a:ext uri="{FF2B5EF4-FFF2-40B4-BE49-F238E27FC236}">
                    <a16:creationId xmlns:a16="http://schemas.microsoft.com/office/drawing/2014/main" id="{4491C4AF-9B45-FBFE-B983-04317709688D}"/>
                  </a:ext>
                </a:extLst>
              </p:cNvPr>
              <p:cNvSpPr/>
              <p:nvPr/>
            </p:nvSpPr>
            <p:spPr>
              <a:xfrm>
                <a:off x="172475" y="1047379"/>
                <a:ext cx="754873" cy="520629"/>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rPr>
                  <a:t>Data Loss</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rPr>
                  <a:t>Prevention</a:t>
                </a:r>
              </a:p>
            </p:txBody>
          </p:sp>
          <p:sp>
            <p:nvSpPr>
              <p:cNvPr id="532" name="TextBox 531">
                <a:extLst>
                  <a:ext uri="{FF2B5EF4-FFF2-40B4-BE49-F238E27FC236}">
                    <a16:creationId xmlns:a16="http://schemas.microsoft.com/office/drawing/2014/main" id="{2094FAC6-2301-1D6B-A6E4-B8EC3BB7CD25}"/>
                  </a:ext>
                </a:extLst>
              </p:cNvPr>
              <p:cNvSpPr txBox="1">
                <a:spLocks/>
              </p:cNvSpPr>
              <p:nvPr/>
            </p:nvSpPr>
            <p:spPr>
              <a:xfrm>
                <a:off x="172473" y="1655934"/>
                <a:ext cx="754876" cy="45836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Inspect PII &amp; sensitive</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content</a:t>
                </a:r>
              </a:p>
            </p:txBody>
          </p:sp>
        </p:grpSp>
        <p:grpSp>
          <p:nvGrpSpPr>
            <p:cNvPr id="503" name="Group 502">
              <a:extLst>
                <a:ext uri="{FF2B5EF4-FFF2-40B4-BE49-F238E27FC236}">
                  <a16:creationId xmlns:a16="http://schemas.microsoft.com/office/drawing/2014/main" id="{0E11CAAC-5D24-3509-74E2-73C96A96A38E}"/>
                </a:ext>
              </a:extLst>
            </p:cNvPr>
            <p:cNvGrpSpPr/>
            <p:nvPr/>
          </p:nvGrpSpPr>
          <p:grpSpPr>
            <a:xfrm>
              <a:off x="2979736" y="2244537"/>
              <a:ext cx="676656" cy="1039760"/>
              <a:chOff x="172473" y="1047379"/>
              <a:chExt cx="754876" cy="1147036"/>
            </a:xfrm>
            <a:solidFill>
              <a:srgbClr val="0051AF">
                <a:lumMod val="60000"/>
                <a:lumOff val="40000"/>
              </a:srgbClr>
            </a:solidFill>
          </p:grpSpPr>
          <p:sp>
            <p:nvSpPr>
              <p:cNvPr id="527" name="Rounded Rectangle 526">
                <a:extLst>
                  <a:ext uri="{FF2B5EF4-FFF2-40B4-BE49-F238E27FC236}">
                    <a16:creationId xmlns:a16="http://schemas.microsoft.com/office/drawing/2014/main" id="{2D75D5DE-57AA-5B78-069C-EAF38C41E059}"/>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28" name="Round Same Side Corner Rectangle 527">
                <a:extLst>
                  <a:ext uri="{FF2B5EF4-FFF2-40B4-BE49-F238E27FC236}">
                    <a16:creationId xmlns:a16="http://schemas.microsoft.com/office/drawing/2014/main" id="{90687A29-1404-219E-6859-17C57007CD6F}"/>
                  </a:ext>
                </a:extLst>
              </p:cNvPr>
              <p:cNvSpPr/>
              <p:nvPr/>
            </p:nvSpPr>
            <p:spPr>
              <a:xfrm>
                <a:off x="172475" y="1047379"/>
                <a:ext cx="754873" cy="520629"/>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File Rep &amp; </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Analysis</a:t>
                </a:r>
              </a:p>
            </p:txBody>
          </p:sp>
          <p:sp>
            <p:nvSpPr>
              <p:cNvPr id="529" name="TextBox 528">
                <a:extLst>
                  <a:ext uri="{FF2B5EF4-FFF2-40B4-BE49-F238E27FC236}">
                    <a16:creationId xmlns:a16="http://schemas.microsoft.com/office/drawing/2014/main" id="{4B4114A0-46DD-E221-9991-50B5C5744E94}"/>
                  </a:ext>
                </a:extLst>
              </p:cNvPr>
              <p:cNvSpPr txBox="1">
                <a:spLocks/>
              </p:cNvSpPr>
              <p:nvPr/>
            </p:nvSpPr>
            <p:spPr>
              <a:xfrm>
                <a:off x="172473" y="1655935"/>
                <a:ext cx="754876" cy="45836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Outbound malware scanning</a:t>
                </a:r>
              </a:p>
            </p:txBody>
          </p:sp>
        </p:grpSp>
        <p:grpSp>
          <p:nvGrpSpPr>
            <p:cNvPr id="504" name="Group 503">
              <a:extLst>
                <a:ext uri="{FF2B5EF4-FFF2-40B4-BE49-F238E27FC236}">
                  <a16:creationId xmlns:a16="http://schemas.microsoft.com/office/drawing/2014/main" id="{8030F6A7-CCF6-8361-2D98-A5B46017F30E}"/>
                </a:ext>
              </a:extLst>
            </p:cNvPr>
            <p:cNvGrpSpPr/>
            <p:nvPr/>
          </p:nvGrpSpPr>
          <p:grpSpPr>
            <a:xfrm>
              <a:off x="2274049" y="2244537"/>
              <a:ext cx="676657" cy="1033546"/>
              <a:chOff x="172472" y="1047379"/>
              <a:chExt cx="754877" cy="1140181"/>
            </a:xfrm>
            <a:solidFill>
              <a:srgbClr val="0051AF">
                <a:lumMod val="60000"/>
                <a:lumOff val="40000"/>
              </a:srgbClr>
            </a:solidFill>
          </p:grpSpPr>
          <p:sp>
            <p:nvSpPr>
              <p:cNvPr id="524" name="Rounded Rectangle 523">
                <a:extLst>
                  <a:ext uri="{FF2B5EF4-FFF2-40B4-BE49-F238E27FC236}">
                    <a16:creationId xmlns:a16="http://schemas.microsoft.com/office/drawing/2014/main" id="{CDF75890-1D75-CAD9-4A41-4CB08AC856A9}"/>
                  </a:ext>
                </a:extLst>
              </p:cNvPr>
              <p:cNvSpPr/>
              <p:nvPr/>
            </p:nvSpPr>
            <p:spPr>
              <a:xfrm>
                <a:off x="172472" y="1051417"/>
                <a:ext cx="754876" cy="1136143"/>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25" name="Round Same Side Corner Rectangle 524">
                <a:extLst>
                  <a:ext uri="{FF2B5EF4-FFF2-40B4-BE49-F238E27FC236}">
                    <a16:creationId xmlns:a16="http://schemas.microsoft.com/office/drawing/2014/main" id="{95C6A776-089D-53D4-6869-17A0B103AC5C}"/>
                  </a:ext>
                </a:extLst>
              </p:cNvPr>
              <p:cNvSpPr/>
              <p:nvPr/>
            </p:nvSpPr>
            <p:spPr>
              <a:xfrm>
                <a:off x="172475" y="1047379"/>
                <a:ext cx="754873" cy="511810"/>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Anti-Virus</a:t>
                </a:r>
              </a:p>
            </p:txBody>
          </p:sp>
          <p:sp>
            <p:nvSpPr>
              <p:cNvPr id="526" name="TextBox 525">
                <a:extLst>
                  <a:ext uri="{FF2B5EF4-FFF2-40B4-BE49-F238E27FC236}">
                    <a16:creationId xmlns:a16="http://schemas.microsoft.com/office/drawing/2014/main" id="{9A74FEF8-7623-FCF2-818B-228B2484B73F}"/>
                  </a:ext>
                </a:extLst>
              </p:cNvPr>
              <p:cNvSpPr txBox="1">
                <a:spLocks/>
              </p:cNvSpPr>
              <p:nvPr/>
            </p:nvSpPr>
            <p:spPr>
              <a:xfrm>
                <a:off x="172473" y="1655753"/>
                <a:ext cx="754876" cy="45836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Block known viruses</a:t>
                </a:r>
              </a:p>
            </p:txBody>
          </p:sp>
        </p:grpSp>
        <p:grpSp>
          <p:nvGrpSpPr>
            <p:cNvPr id="505" name="Group 504">
              <a:extLst>
                <a:ext uri="{FF2B5EF4-FFF2-40B4-BE49-F238E27FC236}">
                  <a16:creationId xmlns:a16="http://schemas.microsoft.com/office/drawing/2014/main" id="{DBDB8AE9-B04C-B3B6-BFFA-962D48677675}"/>
                </a:ext>
              </a:extLst>
            </p:cNvPr>
            <p:cNvGrpSpPr/>
            <p:nvPr/>
          </p:nvGrpSpPr>
          <p:grpSpPr>
            <a:xfrm>
              <a:off x="1580704" y="2238321"/>
              <a:ext cx="676656" cy="1039761"/>
              <a:chOff x="-2966311" y="1050799"/>
              <a:chExt cx="754876" cy="1147037"/>
            </a:xfrm>
            <a:solidFill>
              <a:srgbClr val="0051AF">
                <a:lumMod val="60000"/>
                <a:lumOff val="40000"/>
              </a:srgbClr>
            </a:solidFill>
          </p:grpSpPr>
          <p:sp>
            <p:nvSpPr>
              <p:cNvPr id="521" name="Rounded Rectangle 520">
                <a:extLst>
                  <a:ext uri="{FF2B5EF4-FFF2-40B4-BE49-F238E27FC236}">
                    <a16:creationId xmlns:a16="http://schemas.microsoft.com/office/drawing/2014/main" id="{16C52A6D-3BB4-128C-8436-25811D133D42}"/>
                  </a:ext>
                </a:extLst>
              </p:cNvPr>
              <p:cNvSpPr/>
              <p:nvPr/>
            </p:nvSpPr>
            <p:spPr>
              <a:xfrm>
                <a:off x="-2966310" y="1054836"/>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22" name="Round Same Side Corner Rectangle 521">
                <a:extLst>
                  <a:ext uri="{FF2B5EF4-FFF2-40B4-BE49-F238E27FC236}">
                    <a16:creationId xmlns:a16="http://schemas.microsoft.com/office/drawing/2014/main" id="{87DBF5D1-3AF5-B2C8-17C5-60489FFF5CD3}"/>
                  </a:ext>
                </a:extLst>
              </p:cNvPr>
              <p:cNvSpPr/>
              <p:nvPr/>
            </p:nvSpPr>
            <p:spPr>
              <a:xfrm>
                <a:off x="-2966309" y="1050799"/>
                <a:ext cx="754873" cy="520629"/>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DANE</a:t>
                </a:r>
              </a:p>
            </p:txBody>
          </p:sp>
          <p:sp>
            <p:nvSpPr>
              <p:cNvPr id="523" name="TextBox 522">
                <a:extLst>
                  <a:ext uri="{FF2B5EF4-FFF2-40B4-BE49-F238E27FC236}">
                    <a16:creationId xmlns:a16="http://schemas.microsoft.com/office/drawing/2014/main" id="{5C0ABA1C-43C6-0A36-1AF2-522DB8461420}"/>
                  </a:ext>
                </a:extLst>
              </p:cNvPr>
              <p:cNvSpPr txBox="1">
                <a:spLocks/>
              </p:cNvSpPr>
              <p:nvPr/>
            </p:nvSpPr>
            <p:spPr>
              <a:xfrm>
                <a:off x="-2966311" y="1659355"/>
                <a:ext cx="754876" cy="4583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DNSSEC</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checks</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TLSA</a:t>
                </a:r>
              </a:p>
            </p:txBody>
          </p:sp>
        </p:grpSp>
        <p:grpSp>
          <p:nvGrpSpPr>
            <p:cNvPr id="506" name="Group 505">
              <a:extLst>
                <a:ext uri="{FF2B5EF4-FFF2-40B4-BE49-F238E27FC236}">
                  <a16:creationId xmlns:a16="http://schemas.microsoft.com/office/drawing/2014/main" id="{C2AAFC79-07A3-BFBA-DCC8-A18CB98FA688}"/>
                </a:ext>
              </a:extLst>
            </p:cNvPr>
            <p:cNvGrpSpPr/>
            <p:nvPr/>
          </p:nvGrpSpPr>
          <p:grpSpPr>
            <a:xfrm>
              <a:off x="876616" y="2240151"/>
              <a:ext cx="676656" cy="1039759"/>
              <a:chOff x="-4966009" y="901771"/>
              <a:chExt cx="754876" cy="1147035"/>
            </a:xfrm>
            <a:solidFill>
              <a:srgbClr val="0051AF">
                <a:lumMod val="60000"/>
                <a:lumOff val="40000"/>
              </a:srgbClr>
            </a:solidFill>
          </p:grpSpPr>
          <p:sp>
            <p:nvSpPr>
              <p:cNvPr id="518" name="Rounded Rectangle 517">
                <a:extLst>
                  <a:ext uri="{FF2B5EF4-FFF2-40B4-BE49-F238E27FC236}">
                    <a16:creationId xmlns:a16="http://schemas.microsoft.com/office/drawing/2014/main" id="{C6DF587D-B47B-8B2C-8553-D992E2B4832B}"/>
                  </a:ext>
                </a:extLst>
              </p:cNvPr>
              <p:cNvSpPr/>
              <p:nvPr/>
            </p:nvSpPr>
            <p:spPr>
              <a:xfrm>
                <a:off x="-4966008" y="905806"/>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19" name="Round Same Side Corner Rectangle 518">
                <a:extLst>
                  <a:ext uri="{FF2B5EF4-FFF2-40B4-BE49-F238E27FC236}">
                    <a16:creationId xmlns:a16="http://schemas.microsoft.com/office/drawing/2014/main" id="{5836C743-C956-D155-EE7F-F8CB0BF6AD68}"/>
                  </a:ext>
                </a:extLst>
              </p:cNvPr>
              <p:cNvSpPr/>
              <p:nvPr/>
            </p:nvSpPr>
            <p:spPr>
              <a:xfrm>
                <a:off x="-4966007" y="901771"/>
                <a:ext cx="754873" cy="520629"/>
              </a:xfrm>
              <a:prstGeom prst="round2SameRect">
                <a:avLst>
                  <a:gd name="adj1" fmla="val 8556"/>
                  <a:gd name="adj2" fmla="val 0"/>
                </a:avLst>
              </a:prstGeom>
              <a:solidFill>
                <a:srgbClr val="00BCE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CASE</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520" name="TextBox 519">
                <a:extLst>
                  <a:ext uri="{FF2B5EF4-FFF2-40B4-BE49-F238E27FC236}">
                    <a16:creationId xmlns:a16="http://schemas.microsoft.com/office/drawing/2014/main" id="{80A2678C-A355-5675-1523-77BF3D330358}"/>
                  </a:ext>
                </a:extLst>
              </p:cNvPr>
              <p:cNvSpPr txBox="1">
                <a:spLocks/>
              </p:cNvSpPr>
              <p:nvPr/>
            </p:nvSpPr>
            <p:spPr>
              <a:xfrm>
                <a:off x="-4966009" y="1510326"/>
                <a:ext cx="754876" cy="458367"/>
              </a:xfrm>
              <a:prstGeom prst="rect">
                <a:avLst/>
              </a:prstGeom>
              <a:noFill/>
            </p:spPr>
            <p:txBody>
              <a:bodyPr wrap="square" rtlCol="0" anchor="ctr">
                <a:spAutoFit/>
              </a:bodyP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Multi-verdict scanning</a:t>
                </a:r>
              </a:p>
            </p:txBody>
          </p:sp>
        </p:grpSp>
        <p:grpSp>
          <p:nvGrpSpPr>
            <p:cNvPr id="507" name="Group 506">
              <a:extLst>
                <a:ext uri="{FF2B5EF4-FFF2-40B4-BE49-F238E27FC236}">
                  <a16:creationId xmlns:a16="http://schemas.microsoft.com/office/drawing/2014/main" id="{A9D0E526-83D4-CDC3-133B-0D7665C97C6A}"/>
                </a:ext>
              </a:extLst>
            </p:cNvPr>
            <p:cNvGrpSpPr/>
            <p:nvPr/>
          </p:nvGrpSpPr>
          <p:grpSpPr>
            <a:xfrm>
              <a:off x="5074560" y="2238321"/>
              <a:ext cx="674995" cy="1054676"/>
              <a:chOff x="5095749" y="1041326"/>
              <a:chExt cx="744639" cy="1163493"/>
            </a:xfrm>
            <a:solidFill>
              <a:srgbClr val="0051AF"/>
            </a:solidFill>
          </p:grpSpPr>
          <p:sp>
            <p:nvSpPr>
              <p:cNvPr id="515" name="Rounded Rectangle 514">
                <a:extLst>
                  <a:ext uri="{FF2B5EF4-FFF2-40B4-BE49-F238E27FC236}">
                    <a16:creationId xmlns:a16="http://schemas.microsoft.com/office/drawing/2014/main" id="{3659C0F1-AD99-91CF-29F1-0B782E88DA50}"/>
                  </a:ext>
                </a:extLst>
              </p:cNvPr>
              <p:cNvSpPr/>
              <p:nvPr/>
            </p:nvSpPr>
            <p:spPr>
              <a:xfrm>
                <a:off x="5095749" y="1043347"/>
                <a:ext cx="744639" cy="1151903"/>
              </a:xfrm>
              <a:prstGeom prst="roundRect">
                <a:avLst>
                  <a:gd name="adj" fmla="val 6019"/>
                </a:avLst>
              </a:prstGeom>
              <a:solidFill>
                <a:srgbClr val="9E9EA2">
                  <a:lumMod val="60000"/>
                  <a:lumOff val="40000"/>
                </a:srgbClr>
              </a:solidFill>
              <a:ln w="12700" cap="flat" cmpd="sng" algn="ctr">
                <a:solidFill>
                  <a:srgbClr val="00BCEB"/>
                </a:solidFill>
                <a:prstDash val="sysDot"/>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16" name="Round Same Side Corner Rectangle 515">
                <a:extLst>
                  <a:ext uri="{FF2B5EF4-FFF2-40B4-BE49-F238E27FC236}">
                    <a16:creationId xmlns:a16="http://schemas.microsoft.com/office/drawing/2014/main" id="{316F05C7-C0A7-24BA-F74A-FCA221C918F2}"/>
                  </a:ext>
                </a:extLst>
              </p:cNvPr>
              <p:cNvSpPr/>
              <p:nvPr/>
            </p:nvSpPr>
            <p:spPr>
              <a:xfrm>
                <a:off x="5097707" y="1041326"/>
                <a:ext cx="742083" cy="527487"/>
              </a:xfrm>
              <a:prstGeom prst="round2SameRect">
                <a:avLst>
                  <a:gd name="adj1" fmla="val 8556"/>
                  <a:gd name="adj2" fmla="val 0"/>
                </a:avLst>
              </a:prstGeom>
              <a:solidFill>
                <a:srgbClr val="00BCEB">
                  <a:lumMod val="60000"/>
                  <a:lumOff val="40000"/>
                </a:srgbClr>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D274D"/>
                    </a:solidFill>
                    <a:effectLst/>
                    <a:uLnTx/>
                    <a:uFillTx/>
                    <a:latin typeface="CiscoSansTT Light"/>
                    <a:cs typeface="CiscoSansTT Light" panose="020B0503020201020303" pitchFamily="34" charset="0"/>
                  </a:rPr>
                  <a:t>Domain Protection</a:t>
                </a:r>
              </a:p>
            </p:txBody>
          </p:sp>
          <p:sp>
            <p:nvSpPr>
              <p:cNvPr id="517" name="TextBox 516">
                <a:extLst>
                  <a:ext uri="{FF2B5EF4-FFF2-40B4-BE49-F238E27FC236}">
                    <a16:creationId xmlns:a16="http://schemas.microsoft.com/office/drawing/2014/main" id="{06DECEFE-9B27-76DA-ACA0-DDFF5FA66F3F}"/>
                  </a:ext>
                </a:extLst>
              </p:cNvPr>
              <p:cNvSpPr txBox="1">
                <a:spLocks/>
              </p:cNvSpPr>
              <p:nvPr/>
            </p:nvSpPr>
            <p:spPr>
              <a:xfrm>
                <a:off x="5106315" y="1593662"/>
                <a:ext cx="724871" cy="61115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Brand protection,</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SPF, DKIM</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&amp; DMARC management</a:t>
                </a:r>
              </a:p>
            </p:txBody>
          </p:sp>
        </p:grpSp>
        <p:sp>
          <p:nvSpPr>
            <p:cNvPr id="508" name="Rounded Rectangle 507">
              <a:extLst>
                <a:ext uri="{FF2B5EF4-FFF2-40B4-BE49-F238E27FC236}">
                  <a16:creationId xmlns:a16="http://schemas.microsoft.com/office/drawing/2014/main" id="{0F381E01-0FB7-FD5F-6B51-31C9FFBFC6CB}"/>
                </a:ext>
              </a:extLst>
            </p:cNvPr>
            <p:cNvSpPr>
              <a:spLocks/>
            </p:cNvSpPr>
            <p:nvPr/>
          </p:nvSpPr>
          <p:spPr>
            <a:xfrm>
              <a:off x="881063" y="2066707"/>
              <a:ext cx="676656"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40" normalizeH="0" baseline="0" noProof="0">
                  <a:ln>
                    <a:noFill/>
                  </a:ln>
                  <a:solidFill>
                    <a:srgbClr val="101820"/>
                  </a:solidFill>
                  <a:effectLst/>
                  <a:uLnTx/>
                  <a:uFillTx/>
                  <a:latin typeface="CiscoSansTT Light"/>
                  <a:cs typeface="CiscoSansTT ExtraLight" panose="020B0303020201020303" pitchFamily="34" charset="0"/>
                </a:rPr>
                <a:t>Content Filtering</a:t>
              </a:r>
              <a:endParaRPr kumimoji="0" lang="en-CA" sz="700" b="1" i="0" u="none" strike="noStrike" kern="0" cap="none" spc="-4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09" name="Rounded Rectangle 508">
              <a:extLst>
                <a:ext uri="{FF2B5EF4-FFF2-40B4-BE49-F238E27FC236}">
                  <a16:creationId xmlns:a16="http://schemas.microsoft.com/office/drawing/2014/main" id="{61A23BBF-F1FD-48BF-13BE-9315B735FC01}"/>
                </a:ext>
              </a:extLst>
            </p:cNvPr>
            <p:cNvSpPr>
              <a:spLocks/>
            </p:cNvSpPr>
            <p:nvPr/>
          </p:nvSpPr>
          <p:spPr>
            <a:xfrm>
              <a:off x="2274093" y="2067203"/>
              <a:ext cx="1374033"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Virus &amp; Malware Filtering</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10" name="Rounded Rectangle 509">
              <a:extLst>
                <a:ext uri="{FF2B5EF4-FFF2-40B4-BE49-F238E27FC236}">
                  <a16:creationId xmlns:a16="http://schemas.microsoft.com/office/drawing/2014/main" id="{34C9DE5A-F219-4BA5-294B-40681030DB19}"/>
                </a:ext>
              </a:extLst>
            </p:cNvPr>
            <p:cNvSpPr>
              <a:spLocks/>
            </p:cNvSpPr>
            <p:nvPr/>
          </p:nvSpPr>
          <p:spPr>
            <a:xfrm>
              <a:off x="3674882" y="2070314"/>
              <a:ext cx="681588"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600" b="1" i="0" u="none" strike="noStrike" kern="0" cap="none" spc="-30" normalizeH="0" baseline="0" noProof="0">
                  <a:ln>
                    <a:noFill/>
                  </a:ln>
                  <a:solidFill>
                    <a:srgbClr val="101820"/>
                  </a:solidFill>
                  <a:effectLst/>
                  <a:uLnTx/>
                  <a:uFillTx/>
                  <a:latin typeface="CiscoSansTT Light"/>
                  <a:cs typeface="CiscoSansTT ExtraLight" panose="020B0303020201020303" pitchFamily="34" charset="0"/>
                </a:rPr>
                <a:t>Data Exfiltration</a:t>
              </a:r>
              <a:endParaRPr kumimoji="0" lang="en-CA" sz="600" b="1" i="0" u="none" strike="noStrike" kern="0" cap="none" spc="-3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11" name="Rounded Rectangle 510">
              <a:extLst>
                <a:ext uri="{FF2B5EF4-FFF2-40B4-BE49-F238E27FC236}">
                  <a16:creationId xmlns:a16="http://schemas.microsoft.com/office/drawing/2014/main" id="{0D4F0D13-6A86-986A-0610-CD35320E4999}"/>
                </a:ext>
              </a:extLst>
            </p:cNvPr>
            <p:cNvSpPr>
              <a:spLocks/>
            </p:cNvSpPr>
            <p:nvPr/>
          </p:nvSpPr>
          <p:spPr>
            <a:xfrm>
              <a:off x="5066544" y="2070477"/>
              <a:ext cx="676656"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DMARC</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12" name="Rounded Rectangle 511">
              <a:extLst>
                <a:ext uri="{FF2B5EF4-FFF2-40B4-BE49-F238E27FC236}">
                  <a16:creationId xmlns:a16="http://schemas.microsoft.com/office/drawing/2014/main" id="{B2E641FA-74AF-90E6-B58B-CD3AA537611A}"/>
                </a:ext>
              </a:extLst>
            </p:cNvPr>
            <p:cNvSpPr>
              <a:spLocks/>
            </p:cNvSpPr>
            <p:nvPr/>
          </p:nvSpPr>
          <p:spPr>
            <a:xfrm>
              <a:off x="1580704" y="2070021"/>
              <a:ext cx="676656"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Encryption</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13" name="Rounded Rectangle 512">
              <a:extLst>
                <a:ext uri="{FF2B5EF4-FFF2-40B4-BE49-F238E27FC236}">
                  <a16:creationId xmlns:a16="http://schemas.microsoft.com/office/drawing/2014/main" id="{453FC130-01DE-6087-F566-A4BCFB2844BE}"/>
                </a:ext>
              </a:extLst>
            </p:cNvPr>
            <p:cNvSpPr>
              <a:spLocks/>
            </p:cNvSpPr>
            <p:nvPr/>
          </p:nvSpPr>
          <p:spPr>
            <a:xfrm>
              <a:off x="4373179" y="2066707"/>
              <a:ext cx="676656" cy="140909"/>
            </a:xfrm>
            <a:prstGeom prst="roundRect">
              <a:avLst/>
            </a:prstGeom>
            <a:solidFill>
              <a:srgbClr val="00BCEB"/>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Encryption</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514" name="Arrow: Pentagon 142">
              <a:extLst>
                <a:ext uri="{FF2B5EF4-FFF2-40B4-BE49-F238E27FC236}">
                  <a16:creationId xmlns:a16="http://schemas.microsoft.com/office/drawing/2014/main" id="{87E006D1-9493-7D89-B254-67EF47580F2A}"/>
                </a:ext>
              </a:extLst>
            </p:cNvPr>
            <p:cNvSpPr/>
            <p:nvPr/>
          </p:nvSpPr>
          <p:spPr>
            <a:xfrm rot="10800000" flipH="1">
              <a:off x="611440" y="2078333"/>
              <a:ext cx="226028" cy="1213568"/>
            </a:xfrm>
            <a:prstGeom prst="homePlate">
              <a:avLst>
                <a:gd name="adj" fmla="val 31662"/>
              </a:avLst>
            </a:prstGeom>
            <a:solidFill>
              <a:srgbClr val="00BCEB"/>
            </a:solidFill>
            <a:ln w="12700" cap="flat" cmpd="sng" algn="ctr">
              <a:noFill/>
              <a:prstDash val="solid"/>
            </a:ln>
            <a:effectLst/>
          </p:spPr>
          <p:txBody>
            <a:bodyPr vert="vert"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ea typeface="+mn-ea"/>
                  <a:cs typeface="+mn-cs"/>
                </a:rPr>
                <a:t>Outbound</a:t>
              </a:r>
              <a:endParaRPr kumimoji="0" lang="en-CA" sz="700" b="1" i="0" u="none" strike="noStrike" kern="0" cap="none" spc="0" normalizeH="0" baseline="0" noProof="0">
                <a:ln>
                  <a:noFill/>
                </a:ln>
                <a:solidFill>
                  <a:srgbClr val="101820"/>
                </a:solidFill>
                <a:effectLst/>
                <a:uLnTx/>
                <a:uFillTx/>
                <a:latin typeface="CiscoSansTT Light"/>
                <a:ea typeface="+mn-ea"/>
                <a:cs typeface="+mn-cs"/>
              </a:endParaRPr>
            </a:p>
          </p:txBody>
        </p:sp>
      </p:grpSp>
      <p:sp>
        <p:nvSpPr>
          <p:cNvPr id="536" name="Title 1">
            <a:extLst>
              <a:ext uri="{FF2B5EF4-FFF2-40B4-BE49-F238E27FC236}">
                <a16:creationId xmlns:a16="http://schemas.microsoft.com/office/drawing/2014/main" id="{6B39D4C3-BE88-B46A-23A8-BD243F3124AA}"/>
              </a:ext>
            </a:extLst>
          </p:cNvPr>
          <p:cNvSpPr txBox="1">
            <a:spLocks/>
          </p:cNvSpPr>
          <p:nvPr/>
        </p:nvSpPr>
        <p:spPr bwMode="auto">
          <a:xfrm>
            <a:off x="443996" y="195681"/>
            <a:ext cx="8266113" cy="4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D274D"/>
                </a:solidFill>
                <a:effectLst/>
                <a:uLnTx/>
                <a:uFillTx/>
                <a:latin typeface="CiscoSansTT Light"/>
                <a:cs typeface="CiscoSansTT Light" panose="020B0503020201020303" pitchFamily="34" charset="0"/>
              </a:rPr>
              <a:t>Secure Email Complete Protection</a:t>
            </a:r>
          </a:p>
        </p:txBody>
      </p:sp>
      <p:grpSp>
        <p:nvGrpSpPr>
          <p:cNvPr id="537" name="Group 536">
            <a:extLst>
              <a:ext uri="{FF2B5EF4-FFF2-40B4-BE49-F238E27FC236}">
                <a16:creationId xmlns:a16="http://schemas.microsoft.com/office/drawing/2014/main" id="{8081ADDF-2459-0BC5-2DE2-53CEB734603B}"/>
              </a:ext>
            </a:extLst>
          </p:cNvPr>
          <p:cNvGrpSpPr/>
          <p:nvPr/>
        </p:nvGrpSpPr>
        <p:grpSpPr>
          <a:xfrm>
            <a:off x="610568" y="2240280"/>
            <a:ext cx="7919576" cy="2413865"/>
            <a:chOff x="610568" y="2240280"/>
            <a:chExt cx="7919576" cy="2413865"/>
          </a:xfrm>
        </p:grpSpPr>
        <p:grpSp>
          <p:nvGrpSpPr>
            <p:cNvPr id="538" name="Group 537">
              <a:extLst>
                <a:ext uri="{FF2B5EF4-FFF2-40B4-BE49-F238E27FC236}">
                  <a16:creationId xmlns:a16="http://schemas.microsoft.com/office/drawing/2014/main" id="{DE249742-5A9A-3449-3A63-BABC5889643E}"/>
                </a:ext>
              </a:extLst>
            </p:cNvPr>
            <p:cNvGrpSpPr/>
            <p:nvPr/>
          </p:nvGrpSpPr>
          <p:grpSpPr>
            <a:xfrm>
              <a:off x="758952" y="3133520"/>
              <a:ext cx="6588891" cy="996547"/>
              <a:chOff x="758952" y="3133520"/>
              <a:chExt cx="6588891" cy="996547"/>
            </a:xfrm>
            <a:solidFill>
              <a:srgbClr val="FBAB18"/>
            </a:solidFill>
          </p:grpSpPr>
          <p:grpSp>
            <p:nvGrpSpPr>
              <p:cNvPr id="590" name="Group 589">
                <a:extLst>
                  <a:ext uri="{FF2B5EF4-FFF2-40B4-BE49-F238E27FC236}">
                    <a16:creationId xmlns:a16="http://schemas.microsoft.com/office/drawing/2014/main" id="{45F4BE99-5B2A-58B6-37AF-0B63D15BBB53}"/>
                  </a:ext>
                </a:extLst>
              </p:cNvPr>
              <p:cNvGrpSpPr/>
              <p:nvPr/>
            </p:nvGrpSpPr>
            <p:grpSpPr>
              <a:xfrm>
                <a:off x="758952" y="3419852"/>
                <a:ext cx="6454645" cy="710215"/>
                <a:chOff x="676020" y="3096453"/>
                <a:chExt cx="6454645" cy="710215"/>
              </a:xfrm>
              <a:grpFill/>
            </p:grpSpPr>
            <p:grpSp>
              <p:nvGrpSpPr>
                <p:cNvPr id="598" name="Group 597">
                  <a:extLst>
                    <a:ext uri="{FF2B5EF4-FFF2-40B4-BE49-F238E27FC236}">
                      <a16:creationId xmlns:a16="http://schemas.microsoft.com/office/drawing/2014/main" id="{8ADFFF6B-D7C7-B943-90A3-5CB43EC10B89}"/>
                    </a:ext>
                  </a:extLst>
                </p:cNvPr>
                <p:cNvGrpSpPr/>
                <p:nvPr/>
              </p:nvGrpSpPr>
              <p:grpSpPr>
                <a:xfrm rot="16200000" flipV="1">
                  <a:off x="6429421" y="3105424"/>
                  <a:ext cx="710215" cy="692273"/>
                  <a:chOff x="3439640" y="3073205"/>
                  <a:chExt cx="710215" cy="692273"/>
                </a:xfrm>
                <a:grpFill/>
              </p:grpSpPr>
              <p:sp>
                <p:nvSpPr>
                  <p:cNvPr id="601" name="Freeform 203">
                    <a:extLst>
                      <a:ext uri="{FF2B5EF4-FFF2-40B4-BE49-F238E27FC236}">
                        <a16:creationId xmlns:a16="http://schemas.microsoft.com/office/drawing/2014/main" id="{9514CA44-0C40-A42A-209B-56454D0621AF}"/>
                      </a:ext>
                    </a:extLst>
                  </p:cNvPr>
                  <p:cNvSpPr>
                    <a:spLocks/>
                  </p:cNvSpPr>
                  <p:nvPr/>
                </p:nvSpPr>
                <p:spPr bwMode="auto">
                  <a:xfrm>
                    <a:off x="3439640" y="3092489"/>
                    <a:ext cx="559142" cy="672989"/>
                  </a:xfrm>
                  <a:custGeom>
                    <a:avLst/>
                    <a:gdLst>
                      <a:gd name="T0" fmla="*/ 1054 w 1218"/>
                      <a:gd name="T1" fmla="*/ 0 h 1466"/>
                      <a:gd name="T2" fmla="*/ 959 w 1218"/>
                      <a:gd name="T3" fmla="*/ 23 h 1466"/>
                      <a:gd name="T4" fmla="*/ 868 w 1218"/>
                      <a:gd name="T5" fmla="*/ 61 h 1466"/>
                      <a:gd name="T6" fmla="*/ 773 w 1218"/>
                      <a:gd name="T7" fmla="*/ 101 h 1466"/>
                      <a:gd name="T8" fmla="*/ 596 w 1218"/>
                      <a:gd name="T9" fmla="*/ 205 h 1466"/>
                      <a:gd name="T10" fmla="*/ 439 w 1218"/>
                      <a:gd name="T11" fmla="*/ 331 h 1466"/>
                      <a:gd name="T12" fmla="*/ 302 w 1218"/>
                      <a:gd name="T13" fmla="*/ 477 h 1466"/>
                      <a:gd name="T14" fmla="*/ 243 w 1218"/>
                      <a:gd name="T15" fmla="*/ 559 h 1466"/>
                      <a:gd name="T16" fmla="*/ 188 w 1218"/>
                      <a:gd name="T17" fmla="*/ 643 h 1466"/>
                      <a:gd name="T18" fmla="*/ 99 w 1218"/>
                      <a:gd name="T19" fmla="*/ 823 h 1466"/>
                      <a:gd name="T20" fmla="*/ 36 w 1218"/>
                      <a:gd name="T21" fmla="*/ 1019 h 1466"/>
                      <a:gd name="T22" fmla="*/ 4 w 1218"/>
                      <a:gd name="T23" fmla="*/ 1224 h 1466"/>
                      <a:gd name="T24" fmla="*/ 0 w 1218"/>
                      <a:gd name="T25" fmla="*/ 1331 h 1466"/>
                      <a:gd name="T26" fmla="*/ 2 w 1218"/>
                      <a:gd name="T27" fmla="*/ 1359 h 1466"/>
                      <a:gd name="T28" fmla="*/ 23 w 1218"/>
                      <a:gd name="T29" fmla="*/ 1407 h 1466"/>
                      <a:gd name="T30" fmla="*/ 63 w 1218"/>
                      <a:gd name="T31" fmla="*/ 1443 h 1466"/>
                      <a:gd name="T32" fmla="*/ 114 w 1218"/>
                      <a:gd name="T33" fmla="*/ 1464 h 1466"/>
                      <a:gd name="T34" fmla="*/ 144 w 1218"/>
                      <a:gd name="T35" fmla="*/ 1466 h 1466"/>
                      <a:gd name="T36" fmla="*/ 171 w 1218"/>
                      <a:gd name="T37" fmla="*/ 1464 h 1466"/>
                      <a:gd name="T38" fmla="*/ 220 w 1218"/>
                      <a:gd name="T39" fmla="*/ 1443 h 1466"/>
                      <a:gd name="T40" fmla="*/ 258 w 1218"/>
                      <a:gd name="T41" fmla="*/ 1407 h 1466"/>
                      <a:gd name="T42" fmla="*/ 279 w 1218"/>
                      <a:gd name="T43" fmla="*/ 1359 h 1466"/>
                      <a:gd name="T44" fmla="*/ 281 w 1218"/>
                      <a:gd name="T45" fmla="*/ 1331 h 1466"/>
                      <a:gd name="T46" fmla="*/ 283 w 1218"/>
                      <a:gd name="T47" fmla="*/ 1272 h 1466"/>
                      <a:gd name="T48" fmla="*/ 294 w 1218"/>
                      <a:gd name="T49" fmla="*/ 1160 h 1466"/>
                      <a:gd name="T50" fmla="*/ 317 w 1218"/>
                      <a:gd name="T51" fmla="*/ 1053 h 1466"/>
                      <a:gd name="T52" fmla="*/ 351 w 1218"/>
                      <a:gd name="T53" fmla="*/ 949 h 1466"/>
                      <a:gd name="T54" fmla="*/ 372 w 1218"/>
                      <a:gd name="T55" fmla="*/ 899 h 1466"/>
                      <a:gd name="T56" fmla="*/ 405 w 1218"/>
                      <a:gd name="T57" fmla="*/ 825 h 1466"/>
                      <a:gd name="T58" fmla="*/ 490 w 1218"/>
                      <a:gd name="T59" fmla="*/ 688 h 1466"/>
                      <a:gd name="T60" fmla="*/ 596 w 1218"/>
                      <a:gd name="T61" fmla="*/ 565 h 1466"/>
                      <a:gd name="T62" fmla="*/ 716 w 1218"/>
                      <a:gd name="T63" fmla="*/ 458 h 1466"/>
                      <a:gd name="T64" fmla="*/ 783 w 1218"/>
                      <a:gd name="T65" fmla="*/ 411 h 1466"/>
                      <a:gd name="T66" fmla="*/ 857 w 1218"/>
                      <a:gd name="T67" fmla="*/ 365 h 1466"/>
                      <a:gd name="T68" fmla="*/ 1020 w 1218"/>
                      <a:gd name="T69" fmla="*/ 291 h 1466"/>
                      <a:gd name="T70" fmla="*/ 1104 w 1218"/>
                      <a:gd name="T71" fmla="*/ 266 h 1466"/>
                      <a:gd name="T72" fmla="*/ 1218 w 1218"/>
                      <a:gd name="T73" fmla="*/ 118 h 1466"/>
                      <a:gd name="T74" fmla="*/ 1054 w 1218"/>
                      <a:gd name="T75" fmla="*/ 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8" h="1466">
                        <a:moveTo>
                          <a:pt x="1054" y="0"/>
                        </a:moveTo>
                        <a:lnTo>
                          <a:pt x="959" y="23"/>
                        </a:lnTo>
                        <a:lnTo>
                          <a:pt x="868" y="61"/>
                        </a:lnTo>
                        <a:lnTo>
                          <a:pt x="773" y="101"/>
                        </a:lnTo>
                        <a:lnTo>
                          <a:pt x="596" y="205"/>
                        </a:lnTo>
                        <a:lnTo>
                          <a:pt x="439" y="331"/>
                        </a:lnTo>
                        <a:lnTo>
                          <a:pt x="302" y="477"/>
                        </a:lnTo>
                        <a:lnTo>
                          <a:pt x="243" y="559"/>
                        </a:lnTo>
                        <a:lnTo>
                          <a:pt x="188" y="643"/>
                        </a:lnTo>
                        <a:lnTo>
                          <a:pt x="99" y="823"/>
                        </a:lnTo>
                        <a:lnTo>
                          <a:pt x="36" y="1019"/>
                        </a:lnTo>
                        <a:lnTo>
                          <a:pt x="4" y="1224"/>
                        </a:lnTo>
                        <a:lnTo>
                          <a:pt x="0" y="1331"/>
                        </a:lnTo>
                        <a:lnTo>
                          <a:pt x="2" y="1359"/>
                        </a:lnTo>
                        <a:lnTo>
                          <a:pt x="23" y="1407"/>
                        </a:lnTo>
                        <a:lnTo>
                          <a:pt x="63" y="1443"/>
                        </a:lnTo>
                        <a:lnTo>
                          <a:pt x="114" y="1464"/>
                        </a:lnTo>
                        <a:lnTo>
                          <a:pt x="144" y="1466"/>
                        </a:lnTo>
                        <a:lnTo>
                          <a:pt x="171" y="1464"/>
                        </a:lnTo>
                        <a:lnTo>
                          <a:pt x="220" y="1443"/>
                        </a:lnTo>
                        <a:lnTo>
                          <a:pt x="258" y="1407"/>
                        </a:lnTo>
                        <a:lnTo>
                          <a:pt x="279" y="1359"/>
                        </a:lnTo>
                        <a:lnTo>
                          <a:pt x="281" y="1331"/>
                        </a:lnTo>
                        <a:lnTo>
                          <a:pt x="283" y="1272"/>
                        </a:lnTo>
                        <a:lnTo>
                          <a:pt x="294" y="1160"/>
                        </a:lnTo>
                        <a:lnTo>
                          <a:pt x="317" y="1053"/>
                        </a:lnTo>
                        <a:lnTo>
                          <a:pt x="351" y="949"/>
                        </a:lnTo>
                        <a:lnTo>
                          <a:pt x="372" y="899"/>
                        </a:lnTo>
                        <a:lnTo>
                          <a:pt x="405" y="825"/>
                        </a:lnTo>
                        <a:lnTo>
                          <a:pt x="490" y="688"/>
                        </a:lnTo>
                        <a:lnTo>
                          <a:pt x="596" y="565"/>
                        </a:lnTo>
                        <a:lnTo>
                          <a:pt x="716" y="458"/>
                        </a:lnTo>
                        <a:lnTo>
                          <a:pt x="783" y="411"/>
                        </a:lnTo>
                        <a:lnTo>
                          <a:pt x="857" y="365"/>
                        </a:lnTo>
                        <a:lnTo>
                          <a:pt x="1020" y="291"/>
                        </a:lnTo>
                        <a:lnTo>
                          <a:pt x="1104" y="266"/>
                        </a:lnTo>
                        <a:lnTo>
                          <a:pt x="1218" y="118"/>
                        </a:lnTo>
                        <a:lnTo>
                          <a:pt x="1054" y="0"/>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grpSp>
                <p:nvGrpSpPr>
                  <p:cNvPr id="602" name="Group 601">
                    <a:extLst>
                      <a:ext uri="{FF2B5EF4-FFF2-40B4-BE49-F238E27FC236}">
                        <a16:creationId xmlns:a16="http://schemas.microsoft.com/office/drawing/2014/main" id="{CBCC3654-DB62-82F4-C121-FD332A8A234E}"/>
                      </a:ext>
                    </a:extLst>
                  </p:cNvPr>
                  <p:cNvGrpSpPr/>
                  <p:nvPr/>
                </p:nvGrpSpPr>
                <p:grpSpPr>
                  <a:xfrm>
                    <a:off x="3927208" y="3073205"/>
                    <a:ext cx="222647" cy="140474"/>
                    <a:chOff x="5236269" y="3998491"/>
                    <a:chExt cx="296862" cy="187299"/>
                  </a:xfrm>
                  <a:grpFill/>
                </p:grpSpPr>
                <p:sp>
                  <p:nvSpPr>
                    <p:cNvPr id="603" name="Freeform 205">
                      <a:extLst>
                        <a:ext uri="{FF2B5EF4-FFF2-40B4-BE49-F238E27FC236}">
                          <a16:creationId xmlns:a16="http://schemas.microsoft.com/office/drawing/2014/main" id="{5D2C86D7-FEFB-6F82-02B0-0415EEC0D91B}"/>
                        </a:ext>
                      </a:extLst>
                    </p:cNvPr>
                    <p:cNvSpPr>
                      <a:spLocks/>
                    </p:cNvSpPr>
                    <p:nvPr/>
                  </p:nvSpPr>
                  <p:spPr bwMode="auto">
                    <a:xfrm>
                      <a:off x="5236269" y="3998491"/>
                      <a:ext cx="275439" cy="99157"/>
                    </a:xfrm>
                    <a:custGeom>
                      <a:avLst/>
                      <a:gdLst>
                        <a:gd name="T0" fmla="*/ 0 w 450"/>
                        <a:gd name="T1" fmla="*/ 40 h 162"/>
                        <a:gd name="T2" fmla="*/ 6 w 450"/>
                        <a:gd name="T3" fmla="*/ 38 h 162"/>
                        <a:gd name="T4" fmla="*/ 12 w 450"/>
                        <a:gd name="T5" fmla="*/ 38 h 162"/>
                        <a:gd name="T6" fmla="*/ 80 w 450"/>
                        <a:gd name="T7" fmla="*/ 23 h 162"/>
                        <a:gd name="T8" fmla="*/ 148 w 450"/>
                        <a:gd name="T9" fmla="*/ 12 h 162"/>
                        <a:gd name="T10" fmla="*/ 249 w 450"/>
                        <a:gd name="T11" fmla="*/ 2 h 162"/>
                        <a:gd name="T12" fmla="*/ 352 w 450"/>
                        <a:gd name="T13" fmla="*/ 0 h 162"/>
                        <a:gd name="T14" fmla="*/ 369 w 450"/>
                        <a:gd name="T15" fmla="*/ 2 h 162"/>
                        <a:gd name="T16" fmla="*/ 386 w 450"/>
                        <a:gd name="T17" fmla="*/ 4 h 162"/>
                        <a:gd name="T18" fmla="*/ 409 w 450"/>
                        <a:gd name="T19" fmla="*/ 12 h 162"/>
                        <a:gd name="T20" fmla="*/ 428 w 450"/>
                        <a:gd name="T21" fmla="*/ 25 h 162"/>
                        <a:gd name="T22" fmla="*/ 433 w 450"/>
                        <a:gd name="T23" fmla="*/ 27 h 162"/>
                        <a:gd name="T24" fmla="*/ 441 w 450"/>
                        <a:gd name="T25" fmla="*/ 36 h 162"/>
                        <a:gd name="T26" fmla="*/ 450 w 450"/>
                        <a:gd name="T27" fmla="*/ 44 h 162"/>
                        <a:gd name="T28" fmla="*/ 441 w 450"/>
                        <a:gd name="T29" fmla="*/ 36 h 162"/>
                        <a:gd name="T30" fmla="*/ 433 w 450"/>
                        <a:gd name="T31" fmla="*/ 27 h 162"/>
                        <a:gd name="T32" fmla="*/ 409 w 450"/>
                        <a:gd name="T33" fmla="*/ 12 h 162"/>
                        <a:gd name="T34" fmla="*/ 357 w 450"/>
                        <a:gd name="T35" fmla="*/ 0 h 162"/>
                        <a:gd name="T36" fmla="*/ 306 w 450"/>
                        <a:gd name="T37" fmla="*/ 6 h 162"/>
                        <a:gd name="T38" fmla="*/ 259 w 450"/>
                        <a:gd name="T39" fmla="*/ 33 h 162"/>
                        <a:gd name="T40" fmla="*/ 243 w 450"/>
                        <a:gd name="T41" fmla="*/ 55 h 162"/>
                        <a:gd name="T42" fmla="*/ 160 w 450"/>
                        <a:gd name="T43" fmla="*/ 162 h 162"/>
                        <a:gd name="T44" fmla="*/ 0 w 450"/>
                        <a:gd name="T45" fmla="*/ 4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0" h="162">
                          <a:moveTo>
                            <a:pt x="0" y="40"/>
                          </a:moveTo>
                          <a:lnTo>
                            <a:pt x="6" y="38"/>
                          </a:lnTo>
                          <a:lnTo>
                            <a:pt x="12" y="38"/>
                          </a:lnTo>
                          <a:lnTo>
                            <a:pt x="80" y="23"/>
                          </a:lnTo>
                          <a:lnTo>
                            <a:pt x="148" y="12"/>
                          </a:lnTo>
                          <a:lnTo>
                            <a:pt x="249" y="2"/>
                          </a:lnTo>
                          <a:lnTo>
                            <a:pt x="352" y="0"/>
                          </a:lnTo>
                          <a:lnTo>
                            <a:pt x="369" y="2"/>
                          </a:lnTo>
                          <a:lnTo>
                            <a:pt x="386" y="4"/>
                          </a:lnTo>
                          <a:lnTo>
                            <a:pt x="409" y="12"/>
                          </a:lnTo>
                          <a:lnTo>
                            <a:pt x="428" y="25"/>
                          </a:lnTo>
                          <a:lnTo>
                            <a:pt x="433" y="27"/>
                          </a:lnTo>
                          <a:lnTo>
                            <a:pt x="441" y="36"/>
                          </a:lnTo>
                          <a:lnTo>
                            <a:pt x="450" y="44"/>
                          </a:lnTo>
                          <a:lnTo>
                            <a:pt x="441" y="36"/>
                          </a:lnTo>
                          <a:lnTo>
                            <a:pt x="433" y="27"/>
                          </a:lnTo>
                          <a:lnTo>
                            <a:pt x="409" y="12"/>
                          </a:lnTo>
                          <a:lnTo>
                            <a:pt x="357" y="0"/>
                          </a:lnTo>
                          <a:lnTo>
                            <a:pt x="306" y="6"/>
                          </a:lnTo>
                          <a:lnTo>
                            <a:pt x="259" y="33"/>
                          </a:lnTo>
                          <a:lnTo>
                            <a:pt x="243" y="55"/>
                          </a:lnTo>
                          <a:lnTo>
                            <a:pt x="160" y="162"/>
                          </a:lnTo>
                          <a:lnTo>
                            <a:pt x="0" y="40"/>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4" name="Freeform 207">
                      <a:extLst>
                        <a:ext uri="{FF2B5EF4-FFF2-40B4-BE49-F238E27FC236}">
                          <a16:creationId xmlns:a16="http://schemas.microsoft.com/office/drawing/2014/main" id="{0CFB81E6-2557-29EF-1632-62B0287842D0}"/>
                        </a:ext>
                      </a:extLst>
                    </p:cNvPr>
                    <p:cNvSpPr>
                      <a:spLocks/>
                    </p:cNvSpPr>
                    <p:nvPr/>
                  </p:nvSpPr>
                  <p:spPr bwMode="auto">
                    <a:xfrm>
                      <a:off x="5268709" y="4097650"/>
                      <a:ext cx="179342" cy="88140"/>
                    </a:xfrm>
                    <a:custGeom>
                      <a:avLst/>
                      <a:gdLst>
                        <a:gd name="T0" fmla="*/ 0 w 293"/>
                        <a:gd name="T1" fmla="*/ 144 h 144"/>
                        <a:gd name="T2" fmla="*/ 107 w 293"/>
                        <a:gd name="T3" fmla="*/ 0 h 144"/>
                        <a:gd name="T4" fmla="*/ 215 w 293"/>
                        <a:gd name="T5" fmla="*/ 80 h 144"/>
                        <a:gd name="T6" fmla="*/ 234 w 293"/>
                        <a:gd name="T7" fmla="*/ 93 h 144"/>
                        <a:gd name="T8" fmla="*/ 272 w 293"/>
                        <a:gd name="T9" fmla="*/ 106 h 144"/>
                        <a:gd name="T10" fmla="*/ 293 w 293"/>
                        <a:gd name="T11" fmla="*/ 108 h 144"/>
                        <a:gd name="T12" fmla="*/ 211 w 293"/>
                        <a:gd name="T13" fmla="*/ 110 h 144"/>
                        <a:gd name="T14" fmla="*/ 130 w 293"/>
                        <a:gd name="T15" fmla="*/ 118 h 144"/>
                        <a:gd name="T16" fmla="*/ 71 w 293"/>
                        <a:gd name="T17" fmla="*/ 127 h 144"/>
                        <a:gd name="T18" fmla="*/ 14 w 293"/>
                        <a:gd name="T19" fmla="*/ 139 h 144"/>
                        <a:gd name="T20" fmla="*/ 6 w 293"/>
                        <a:gd name="T21" fmla="*/ 142 h 144"/>
                        <a:gd name="T22" fmla="*/ 0 w 293"/>
                        <a:gd name="T2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3" h="144">
                          <a:moveTo>
                            <a:pt x="0" y="144"/>
                          </a:moveTo>
                          <a:lnTo>
                            <a:pt x="107" y="0"/>
                          </a:lnTo>
                          <a:lnTo>
                            <a:pt x="215" y="80"/>
                          </a:lnTo>
                          <a:lnTo>
                            <a:pt x="234" y="93"/>
                          </a:lnTo>
                          <a:lnTo>
                            <a:pt x="272" y="106"/>
                          </a:lnTo>
                          <a:lnTo>
                            <a:pt x="293" y="108"/>
                          </a:lnTo>
                          <a:lnTo>
                            <a:pt x="211" y="110"/>
                          </a:lnTo>
                          <a:lnTo>
                            <a:pt x="130" y="118"/>
                          </a:lnTo>
                          <a:lnTo>
                            <a:pt x="71" y="127"/>
                          </a:lnTo>
                          <a:lnTo>
                            <a:pt x="14" y="139"/>
                          </a:lnTo>
                          <a:lnTo>
                            <a:pt x="6" y="142"/>
                          </a:lnTo>
                          <a:lnTo>
                            <a:pt x="0" y="144"/>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5" name="Freeform 208">
                      <a:extLst>
                        <a:ext uri="{FF2B5EF4-FFF2-40B4-BE49-F238E27FC236}">
                          <a16:creationId xmlns:a16="http://schemas.microsoft.com/office/drawing/2014/main" id="{B5069EDD-188E-269A-BDD3-B610FE1BC83A}"/>
                        </a:ext>
                      </a:extLst>
                    </p:cNvPr>
                    <p:cNvSpPr>
                      <a:spLocks/>
                    </p:cNvSpPr>
                    <p:nvPr/>
                  </p:nvSpPr>
                  <p:spPr bwMode="auto">
                    <a:xfrm>
                      <a:off x="5448051" y="4152125"/>
                      <a:ext cx="45294" cy="11629"/>
                    </a:xfrm>
                    <a:custGeom>
                      <a:avLst/>
                      <a:gdLst>
                        <a:gd name="T0" fmla="*/ 0 w 74"/>
                        <a:gd name="T1" fmla="*/ 19 h 19"/>
                        <a:gd name="T2" fmla="*/ 0 w 74"/>
                        <a:gd name="T3" fmla="*/ 19 h 19"/>
                        <a:gd name="T4" fmla="*/ 2 w 74"/>
                        <a:gd name="T5" fmla="*/ 19 h 19"/>
                        <a:gd name="T6" fmla="*/ 2 w 74"/>
                        <a:gd name="T7" fmla="*/ 19 h 19"/>
                        <a:gd name="T8" fmla="*/ 23 w 74"/>
                        <a:gd name="T9" fmla="*/ 19 h 19"/>
                        <a:gd name="T10" fmla="*/ 59 w 74"/>
                        <a:gd name="T11" fmla="*/ 8 h 19"/>
                        <a:gd name="T12" fmla="*/ 74 w 74"/>
                        <a:gd name="T13" fmla="*/ 0 h 19"/>
                        <a:gd name="T14" fmla="*/ 74 w 74"/>
                        <a:gd name="T15" fmla="*/ 0 h 19"/>
                        <a:gd name="T16" fmla="*/ 57 w 74"/>
                        <a:gd name="T17" fmla="*/ 10 h 19"/>
                        <a:gd name="T18" fmla="*/ 19 w 74"/>
                        <a:gd name="T19" fmla="*/ 19 h 19"/>
                        <a:gd name="T20" fmla="*/ 0 w 74"/>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9">
                          <a:moveTo>
                            <a:pt x="0" y="19"/>
                          </a:moveTo>
                          <a:lnTo>
                            <a:pt x="0" y="19"/>
                          </a:lnTo>
                          <a:lnTo>
                            <a:pt x="2" y="19"/>
                          </a:lnTo>
                          <a:lnTo>
                            <a:pt x="2" y="19"/>
                          </a:lnTo>
                          <a:lnTo>
                            <a:pt x="23" y="19"/>
                          </a:lnTo>
                          <a:lnTo>
                            <a:pt x="59" y="8"/>
                          </a:lnTo>
                          <a:lnTo>
                            <a:pt x="74" y="0"/>
                          </a:lnTo>
                          <a:lnTo>
                            <a:pt x="74" y="0"/>
                          </a:lnTo>
                          <a:lnTo>
                            <a:pt x="57" y="10"/>
                          </a:lnTo>
                          <a:lnTo>
                            <a:pt x="19" y="19"/>
                          </a:lnTo>
                          <a:lnTo>
                            <a:pt x="0" y="19"/>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6" name="Freeform 209">
                      <a:extLst>
                        <a:ext uri="{FF2B5EF4-FFF2-40B4-BE49-F238E27FC236}">
                          <a16:creationId xmlns:a16="http://schemas.microsoft.com/office/drawing/2014/main" id="{153488C6-ACF6-764D-324B-119A3194F52E}"/>
                        </a:ext>
                      </a:extLst>
                    </p:cNvPr>
                    <p:cNvSpPr>
                      <a:spLocks/>
                    </p:cNvSpPr>
                    <p:nvPr/>
                  </p:nvSpPr>
                  <p:spPr bwMode="auto">
                    <a:xfrm>
                      <a:off x="5493345" y="4075615"/>
                      <a:ext cx="39786" cy="76510"/>
                    </a:xfrm>
                    <a:custGeom>
                      <a:avLst/>
                      <a:gdLst>
                        <a:gd name="T0" fmla="*/ 0 w 65"/>
                        <a:gd name="T1" fmla="*/ 125 h 125"/>
                        <a:gd name="T2" fmla="*/ 0 w 65"/>
                        <a:gd name="T3" fmla="*/ 125 h 125"/>
                        <a:gd name="T4" fmla="*/ 27 w 65"/>
                        <a:gd name="T5" fmla="*/ 106 h 125"/>
                        <a:gd name="T6" fmla="*/ 61 w 65"/>
                        <a:gd name="T7" fmla="*/ 47 h 125"/>
                        <a:gd name="T8" fmla="*/ 65 w 65"/>
                        <a:gd name="T9" fmla="*/ 11 h 125"/>
                        <a:gd name="T10" fmla="*/ 65 w 65"/>
                        <a:gd name="T11" fmla="*/ 5 h 125"/>
                        <a:gd name="T12" fmla="*/ 65 w 65"/>
                        <a:gd name="T13" fmla="*/ 0 h 125"/>
                        <a:gd name="T14" fmla="*/ 65 w 65"/>
                        <a:gd name="T15" fmla="*/ 23 h 125"/>
                        <a:gd name="T16" fmla="*/ 53 w 65"/>
                        <a:gd name="T17" fmla="*/ 70 h 125"/>
                        <a:gd name="T18" fmla="*/ 38 w 65"/>
                        <a:gd name="T19" fmla="*/ 91 h 125"/>
                        <a:gd name="T20" fmla="*/ 21 w 65"/>
                        <a:gd name="T21" fmla="*/ 110 h 125"/>
                        <a:gd name="T22" fmla="*/ 0 w 65"/>
                        <a:gd name="T2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25">
                          <a:moveTo>
                            <a:pt x="0" y="125"/>
                          </a:moveTo>
                          <a:lnTo>
                            <a:pt x="0" y="125"/>
                          </a:lnTo>
                          <a:lnTo>
                            <a:pt x="27" y="106"/>
                          </a:lnTo>
                          <a:lnTo>
                            <a:pt x="61" y="47"/>
                          </a:lnTo>
                          <a:lnTo>
                            <a:pt x="65" y="11"/>
                          </a:lnTo>
                          <a:lnTo>
                            <a:pt x="65" y="5"/>
                          </a:lnTo>
                          <a:lnTo>
                            <a:pt x="65" y="0"/>
                          </a:lnTo>
                          <a:lnTo>
                            <a:pt x="65" y="23"/>
                          </a:lnTo>
                          <a:lnTo>
                            <a:pt x="53" y="70"/>
                          </a:lnTo>
                          <a:lnTo>
                            <a:pt x="38" y="91"/>
                          </a:lnTo>
                          <a:lnTo>
                            <a:pt x="21" y="110"/>
                          </a:lnTo>
                          <a:lnTo>
                            <a:pt x="0" y="125"/>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7" name="Freeform 210">
                      <a:extLst>
                        <a:ext uri="{FF2B5EF4-FFF2-40B4-BE49-F238E27FC236}">
                          <a16:creationId xmlns:a16="http://schemas.microsoft.com/office/drawing/2014/main" id="{5656E335-652D-BB12-BAC5-D7A434FECE06}"/>
                        </a:ext>
                      </a:extLst>
                    </p:cNvPr>
                    <p:cNvSpPr>
                      <a:spLocks noEditPoints="1"/>
                    </p:cNvSpPr>
                    <p:nvPr/>
                  </p:nvSpPr>
                  <p:spPr bwMode="auto">
                    <a:xfrm>
                      <a:off x="5511708" y="4025423"/>
                      <a:ext cx="9794" cy="14078"/>
                    </a:xfrm>
                    <a:custGeom>
                      <a:avLst/>
                      <a:gdLst>
                        <a:gd name="T0" fmla="*/ 0 w 16"/>
                        <a:gd name="T1" fmla="*/ 0 h 23"/>
                        <a:gd name="T2" fmla="*/ 10 w 16"/>
                        <a:gd name="T3" fmla="*/ 11 h 23"/>
                        <a:gd name="T4" fmla="*/ 16 w 16"/>
                        <a:gd name="T5" fmla="*/ 23 h 23"/>
                        <a:gd name="T6" fmla="*/ 10 w 16"/>
                        <a:gd name="T7" fmla="*/ 11 h 23"/>
                        <a:gd name="T8" fmla="*/ 0 w 16"/>
                        <a:gd name="T9" fmla="*/ 0 h 23"/>
                        <a:gd name="T10" fmla="*/ 0 w 16"/>
                        <a:gd name="T11" fmla="*/ 0 h 23"/>
                        <a:gd name="T12" fmla="*/ 0 w 1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0" y="0"/>
                          </a:moveTo>
                          <a:lnTo>
                            <a:pt x="10" y="11"/>
                          </a:lnTo>
                          <a:lnTo>
                            <a:pt x="16" y="23"/>
                          </a:lnTo>
                          <a:lnTo>
                            <a:pt x="10" y="11"/>
                          </a:lnTo>
                          <a:lnTo>
                            <a:pt x="0" y="0"/>
                          </a:lnTo>
                          <a:close/>
                          <a:moveTo>
                            <a:pt x="0" y="0"/>
                          </a:moveTo>
                          <a:lnTo>
                            <a:pt x="0" y="0"/>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8" name="Freeform 211">
                      <a:extLst>
                        <a:ext uri="{FF2B5EF4-FFF2-40B4-BE49-F238E27FC236}">
                          <a16:creationId xmlns:a16="http://schemas.microsoft.com/office/drawing/2014/main" id="{3E74B8E9-174C-F376-CECC-14F7EA33E747}"/>
                        </a:ext>
                      </a:extLst>
                    </p:cNvPr>
                    <p:cNvSpPr>
                      <a:spLocks/>
                    </p:cNvSpPr>
                    <p:nvPr/>
                  </p:nvSpPr>
                  <p:spPr bwMode="auto">
                    <a:xfrm>
                      <a:off x="5334203" y="3998491"/>
                      <a:ext cx="198928" cy="165264"/>
                    </a:xfrm>
                    <a:custGeom>
                      <a:avLst/>
                      <a:gdLst>
                        <a:gd name="T0" fmla="*/ 0 w 325"/>
                        <a:gd name="T1" fmla="*/ 162 h 270"/>
                        <a:gd name="T2" fmla="*/ 83 w 325"/>
                        <a:gd name="T3" fmla="*/ 55 h 270"/>
                        <a:gd name="T4" fmla="*/ 99 w 325"/>
                        <a:gd name="T5" fmla="*/ 33 h 270"/>
                        <a:gd name="T6" fmla="*/ 146 w 325"/>
                        <a:gd name="T7" fmla="*/ 6 h 270"/>
                        <a:gd name="T8" fmla="*/ 197 w 325"/>
                        <a:gd name="T9" fmla="*/ 0 h 270"/>
                        <a:gd name="T10" fmla="*/ 249 w 325"/>
                        <a:gd name="T11" fmla="*/ 12 h 270"/>
                        <a:gd name="T12" fmla="*/ 273 w 325"/>
                        <a:gd name="T13" fmla="*/ 27 h 270"/>
                        <a:gd name="T14" fmla="*/ 281 w 325"/>
                        <a:gd name="T15" fmla="*/ 36 h 270"/>
                        <a:gd name="T16" fmla="*/ 290 w 325"/>
                        <a:gd name="T17" fmla="*/ 44 h 270"/>
                        <a:gd name="T18" fmla="*/ 290 w 325"/>
                        <a:gd name="T19" fmla="*/ 44 h 270"/>
                        <a:gd name="T20" fmla="*/ 290 w 325"/>
                        <a:gd name="T21" fmla="*/ 44 h 270"/>
                        <a:gd name="T22" fmla="*/ 300 w 325"/>
                        <a:gd name="T23" fmla="*/ 55 h 270"/>
                        <a:gd name="T24" fmla="*/ 306 w 325"/>
                        <a:gd name="T25" fmla="*/ 67 h 270"/>
                        <a:gd name="T26" fmla="*/ 319 w 325"/>
                        <a:gd name="T27" fmla="*/ 93 h 270"/>
                        <a:gd name="T28" fmla="*/ 323 w 325"/>
                        <a:gd name="T29" fmla="*/ 118 h 270"/>
                        <a:gd name="T30" fmla="*/ 325 w 325"/>
                        <a:gd name="T31" fmla="*/ 122 h 270"/>
                        <a:gd name="T32" fmla="*/ 325 w 325"/>
                        <a:gd name="T33" fmla="*/ 126 h 270"/>
                        <a:gd name="T34" fmla="*/ 325 w 325"/>
                        <a:gd name="T35" fmla="*/ 131 h 270"/>
                        <a:gd name="T36" fmla="*/ 325 w 325"/>
                        <a:gd name="T37" fmla="*/ 137 h 270"/>
                        <a:gd name="T38" fmla="*/ 321 w 325"/>
                        <a:gd name="T39" fmla="*/ 173 h 270"/>
                        <a:gd name="T40" fmla="*/ 287 w 325"/>
                        <a:gd name="T41" fmla="*/ 232 h 270"/>
                        <a:gd name="T42" fmla="*/ 260 w 325"/>
                        <a:gd name="T43" fmla="*/ 251 h 270"/>
                        <a:gd name="T44" fmla="*/ 245 w 325"/>
                        <a:gd name="T45" fmla="*/ 259 h 270"/>
                        <a:gd name="T46" fmla="*/ 209 w 325"/>
                        <a:gd name="T47" fmla="*/ 270 h 270"/>
                        <a:gd name="T48" fmla="*/ 188 w 325"/>
                        <a:gd name="T49" fmla="*/ 270 h 270"/>
                        <a:gd name="T50" fmla="*/ 188 w 325"/>
                        <a:gd name="T51" fmla="*/ 270 h 270"/>
                        <a:gd name="T52" fmla="*/ 186 w 325"/>
                        <a:gd name="T53" fmla="*/ 270 h 270"/>
                        <a:gd name="T54" fmla="*/ 186 w 325"/>
                        <a:gd name="T55" fmla="*/ 270 h 270"/>
                        <a:gd name="T56" fmla="*/ 165 w 325"/>
                        <a:gd name="T57" fmla="*/ 268 h 270"/>
                        <a:gd name="T58" fmla="*/ 127 w 325"/>
                        <a:gd name="T59" fmla="*/ 255 h 270"/>
                        <a:gd name="T60" fmla="*/ 108 w 325"/>
                        <a:gd name="T61" fmla="*/ 242 h 270"/>
                        <a:gd name="T62" fmla="*/ 0 w 325"/>
                        <a:gd name="T63" fmla="*/ 16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5" h="270">
                          <a:moveTo>
                            <a:pt x="0" y="162"/>
                          </a:moveTo>
                          <a:lnTo>
                            <a:pt x="83" y="55"/>
                          </a:lnTo>
                          <a:lnTo>
                            <a:pt x="99" y="33"/>
                          </a:lnTo>
                          <a:lnTo>
                            <a:pt x="146" y="6"/>
                          </a:lnTo>
                          <a:lnTo>
                            <a:pt x="197" y="0"/>
                          </a:lnTo>
                          <a:lnTo>
                            <a:pt x="249" y="12"/>
                          </a:lnTo>
                          <a:lnTo>
                            <a:pt x="273" y="27"/>
                          </a:lnTo>
                          <a:lnTo>
                            <a:pt x="281" y="36"/>
                          </a:lnTo>
                          <a:lnTo>
                            <a:pt x="290" y="44"/>
                          </a:lnTo>
                          <a:lnTo>
                            <a:pt x="290" y="44"/>
                          </a:lnTo>
                          <a:lnTo>
                            <a:pt x="290" y="44"/>
                          </a:lnTo>
                          <a:lnTo>
                            <a:pt x="300" y="55"/>
                          </a:lnTo>
                          <a:lnTo>
                            <a:pt x="306" y="67"/>
                          </a:lnTo>
                          <a:lnTo>
                            <a:pt x="319" y="93"/>
                          </a:lnTo>
                          <a:lnTo>
                            <a:pt x="323" y="118"/>
                          </a:lnTo>
                          <a:lnTo>
                            <a:pt x="325" y="122"/>
                          </a:lnTo>
                          <a:lnTo>
                            <a:pt x="325" y="126"/>
                          </a:lnTo>
                          <a:lnTo>
                            <a:pt x="325" y="131"/>
                          </a:lnTo>
                          <a:lnTo>
                            <a:pt x="325" y="137"/>
                          </a:lnTo>
                          <a:lnTo>
                            <a:pt x="321" y="173"/>
                          </a:lnTo>
                          <a:lnTo>
                            <a:pt x="287" y="232"/>
                          </a:lnTo>
                          <a:lnTo>
                            <a:pt x="260" y="251"/>
                          </a:lnTo>
                          <a:lnTo>
                            <a:pt x="245" y="259"/>
                          </a:lnTo>
                          <a:lnTo>
                            <a:pt x="209" y="270"/>
                          </a:lnTo>
                          <a:lnTo>
                            <a:pt x="188" y="270"/>
                          </a:lnTo>
                          <a:lnTo>
                            <a:pt x="188" y="270"/>
                          </a:lnTo>
                          <a:lnTo>
                            <a:pt x="186" y="270"/>
                          </a:lnTo>
                          <a:lnTo>
                            <a:pt x="186" y="270"/>
                          </a:lnTo>
                          <a:lnTo>
                            <a:pt x="165" y="268"/>
                          </a:lnTo>
                          <a:lnTo>
                            <a:pt x="127" y="255"/>
                          </a:lnTo>
                          <a:lnTo>
                            <a:pt x="108" y="242"/>
                          </a:lnTo>
                          <a:lnTo>
                            <a:pt x="0" y="162"/>
                          </a:lnTo>
                          <a:close/>
                        </a:path>
                      </a:pathLst>
                    </a:custGeom>
                    <a:grpFill/>
                    <a:ln w="9525">
                      <a:solidFill>
                        <a:srgbClr val="FBAB18"/>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grpSp>
            </p:grpSp>
            <p:sp>
              <p:nvSpPr>
                <p:cNvPr id="599" name="Freeform 137">
                  <a:extLst>
                    <a:ext uri="{FF2B5EF4-FFF2-40B4-BE49-F238E27FC236}">
                      <a16:creationId xmlns:a16="http://schemas.microsoft.com/office/drawing/2014/main" id="{500A47FD-C4EC-674E-CB7B-2413C53B35C4}"/>
                    </a:ext>
                  </a:extLst>
                </p:cNvPr>
                <p:cNvSpPr>
                  <a:spLocks/>
                </p:cNvSpPr>
                <p:nvPr/>
              </p:nvSpPr>
              <p:spPr bwMode="auto">
                <a:xfrm>
                  <a:off x="1280160" y="3678376"/>
                  <a:ext cx="5303520" cy="125232"/>
                </a:xfrm>
                <a:custGeom>
                  <a:avLst/>
                  <a:gdLst>
                    <a:gd name="T0" fmla="*/ 180 w 8827"/>
                    <a:gd name="T1" fmla="*/ 359 h 359"/>
                    <a:gd name="T2" fmla="*/ 8646 w 8827"/>
                    <a:gd name="T3" fmla="*/ 359 h 359"/>
                    <a:gd name="T4" fmla="*/ 8827 w 8827"/>
                    <a:gd name="T5" fmla="*/ 180 h 359"/>
                    <a:gd name="T6" fmla="*/ 8648 w 8827"/>
                    <a:gd name="T7" fmla="*/ 0 h 359"/>
                    <a:gd name="T8" fmla="*/ 182 w 8827"/>
                    <a:gd name="T9" fmla="*/ 0 h 359"/>
                    <a:gd name="T10" fmla="*/ 146 w 8827"/>
                    <a:gd name="T11" fmla="*/ 3 h 359"/>
                    <a:gd name="T12" fmla="*/ 81 w 8827"/>
                    <a:gd name="T13" fmla="*/ 30 h 359"/>
                    <a:gd name="T14" fmla="*/ 32 w 8827"/>
                    <a:gd name="T15" fmla="*/ 79 h 359"/>
                    <a:gd name="T16" fmla="*/ 5 w 8827"/>
                    <a:gd name="T17" fmla="*/ 144 h 359"/>
                    <a:gd name="T18" fmla="*/ 0 w 8827"/>
                    <a:gd name="T19" fmla="*/ 180 h 359"/>
                    <a:gd name="T20" fmla="*/ 3 w 8827"/>
                    <a:gd name="T21" fmla="*/ 203 h 359"/>
                    <a:gd name="T22" fmla="*/ 13 w 8827"/>
                    <a:gd name="T23" fmla="*/ 245 h 359"/>
                    <a:gd name="T24" fmla="*/ 45 w 8827"/>
                    <a:gd name="T25" fmla="*/ 298 h 359"/>
                    <a:gd name="T26" fmla="*/ 76 w 8827"/>
                    <a:gd name="T27" fmla="*/ 325 h 359"/>
                    <a:gd name="T28" fmla="*/ 100 w 8827"/>
                    <a:gd name="T29" fmla="*/ 340 h 359"/>
                    <a:gd name="T30" fmla="*/ 153 w 8827"/>
                    <a:gd name="T31" fmla="*/ 359 h 359"/>
                    <a:gd name="T32" fmla="*/ 180 w 8827"/>
                    <a:gd name="T33"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27" h="359">
                      <a:moveTo>
                        <a:pt x="180" y="359"/>
                      </a:moveTo>
                      <a:lnTo>
                        <a:pt x="8646" y="359"/>
                      </a:lnTo>
                      <a:lnTo>
                        <a:pt x="8827" y="180"/>
                      </a:lnTo>
                      <a:lnTo>
                        <a:pt x="8648" y="0"/>
                      </a:lnTo>
                      <a:lnTo>
                        <a:pt x="182" y="0"/>
                      </a:lnTo>
                      <a:lnTo>
                        <a:pt x="146" y="3"/>
                      </a:lnTo>
                      <a:lnTo>
                        <a:pt x="81" y="30"/>
                      </a:lnTo>
                      <a:lnTo>
                        <a:pt x="32" y="79"/>
                      </a:lnTo>
                      <a:lnTo>
                        <a:pt x="5" y="144"/>
                      </a:lnTo>
                      <a:lnTo>
                        <a:pt x="0" y="180"/>
                      </a:lnTo>
                      <a:lnTo>
                        <a:pt x="3" y="203"/>
                      </a:lnTo>
                      <a:lnTo>
                        <a:pt x="13" y="245"/>
                      </a:lnTo>
                      <a:lnTo>
                        <a:pt x="45" y="298"/>
                      </a:lnTo>
                      <a:lnTo>
                        <a:pt x="76" y="325"/>
                      </a:lnTo>
                      <a:lnTo>
                        <a:pt x="100" y="340"/>
                      </a:lnTo>
                      <a:lnTo>
                        <a:pt x="153" y="359"/>
                      </a:lnTo>
                      <a:lnTo>
                        <a:pt x="180" y="359"/>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600" name="Freeform 196">
                  <a:extLst>
                    <a:ext uri="{FF2B5EF4-FFF2-40B4-BE49-F238E27FC236}">
                      <a16:creationId xmlns:a16="http://schemas.microsoft.com/office/drawing/2014/main" id="{A179CBBB-36C1-9C34-EA41-69E6729378CF}"/>
                    </a:ext>
                  </a:extLst>
                </p:cNvPr>
                <p:cNvSpPr>
                  <a:spLocks/>
                </p:cNvSpPr>
                <p:nvPr/>
              </p:nvSpPr>
              <p:spPr bwMode="auto">
                <a:xfrm>
                  <a:off x="676020" y="3676437"/>
                  <a:ext cx="1639075" cy="125930"/>
                </a:xfrm>
                <a:custGeom>
                  <a:avLst/>
                  <a:gdLst>
                    <a:gd name="T0" fmla="*/ 180 w 5140"/>
                    <a:gd name="T1" fmla="*/ 361 h 361"/>
                    <a:gd name="T2" fmla="*/ 4958 w 5140"/>
                    <a:gd name="T3" fmla="*/ 361 h 361"/>
                    <a:gd name="T4" fmla="*/ 5140 w 5140"/>
                    <a:gd name="T5" fmla="*/ 180 h 361"/>
                    <a:gd name="T6" fmla="*/ 4960 w 5140"/>
                    <a:gd name="T7" fmla="*/ 0 h 361"/>
                    <a:gd name="T8" fmla="*/ 182 w 5140"/>
                    <a:gd name="T9" fmla="*/ 0 h 361"/>
                    <a:gd name="T10" fmla="*/ 144 w 5140"/>
                    <a:gd name="T11" fmla="*/ 3 h 361"/>
                    <a:gd name="T12" fmla="*/ 80 w 5140"/>
                    <a:gd name="T13" fmla="*/ 30 h 361"/>
                    <a:gd name="T14" fmla="*/ 30 w 5140"/>
                    <a:gd name="T15" fmla="*/ 79 h 361"/>
                    <a:gd name="T16" fmla="*/ 2 w 5140"/>
                    <a:gd name="T17" fmla="*/ 144 h 361"/>
                    <a:gd name="T18" fmla="*/ 0 w 5140"/>
                    <a:gd name="T19" fmla="*/ 182 h 361"/>
                    <a:gd name="T20" fmla="*/ 2 w 5140"/>
                    <a:gd name="T21" fmla="*/ 203 h 361"/>
                    <a:gd name="T22" fmla="*/ 11 w 5140"/>
                    <a:gd name="T23" fmla="*/ 245 h 361"/>
                    <a:gd name="T24" fmla="*/ 42 w 5140"/>
                    <a:gd name="T25" fmla="*/ 300 h 361"/>
                    <a:gd name="T26" fmla="*/ 74 w 5140"/>
                    <a:gd name="T27" fmla="*/ 328 h 361"/>
                    <a:gd name="T28" fmla="*/ 97 w 5140"/>
                    <a:gd name="T29" fmla="*/ 342 h 361"/>
                    <a:gd name="T30" fmla="*/ 150 w 5140"/>
                    <a:gd name="T31" fmla="*/ 359 h 361"/>
                    <a:gd name="T32" fmla="*/ 180 w 5140"/>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0" h="361">
                      <a:moveTo>
                        <a:pt x="180" y="361"/>
                      </a:moveTo>
                      <a:lnTo>
                        <a:pt x="4958" y="361"/>
                      </a:lnTo>
                      <a:lnTo>
                        <a:pt x="5140" y="180"/>
                      </a:lnTo>
                      <a:lnTo>
                        <a:pt x="4960" y="0"/>
                      </a:lnTo>
                      <a:lnTo>
                        <a:pt x="182" y="0"/>
                      </a:lnTo>
                      <a:lnTo>
                        <a:pt x="144" y="3"/>
                      </a:lnTo>
                      <a:lnTo>
                        <a:pt x="80" y="30"/>
                      </a:lnTo>
                      <a:lnTo>
                        <a:pt x="30" y="79"/>
                      </a:lnTo>
                      <a:lnTo>
                        <a:pt x="2" y="144"/>
                      </a:lnTo>
                      <a:lnTo>
                        <a:pt x="0" y="182"/>
                      </a:lnTo>
                      <a:lnTo>
                        <a:pt x="2" y="203"/>
                      </a:lnTo>
                      <a:lnTo>
                        <a:pt x="11" y="245"/>
                      </a:lnTo>
                      <a:lnTo>
                        <a:pt x="42" y="300"/>
                      </a:lnTo>
                      <a:lnTo>
                        <a:pt x="74" y="328"/>
                      </a:lnTo>
                      <a:lnTo>
                        <a:pt x="97" y="342"/>
                      </a:lnTo>
                      <a:lnTo>
                        <a:pt x="150" y="359"/>
                      </a:lnTo>
                      <a:lnTo>
                        <a:pt x="180" y="361"/>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grpSp>
          <p:grpSp>
            <p:nvGrpSpPr>
              <p:cNvPr id="591" name="Group 590">
                <a:extLst>
                  <a:ext uri="{FF2B5EF4-FFF2-40B4-BE49-F238E27FC236}">
                    <a16:creationId xmlns:a16="http://schemas.microsoft.com/office/drawing/2014/main" id="{E82C0325-900C-DC4D-77AC-8FBE0ABC6781}"/>
                  </a:ext>
                </a:extLst>
              </p:cNvPr>
              <p:cNvGrpSpPr/>
              <p:nvPr/>
            </p:nvGrpSpPr>
            <p:grpSpPr>
              <a:xfrm rot="16200000">
                <a:off x="6888524" y="3200400"/>
                <a:ext cx="526199" cy="392439"/>
                <a:chOff x="2245276" y="1048947"/>
                <a:chExt cx="526199" cy="392439"/>
              </a:xfrm>
              <a:grpFill/>
            </p:grpSpPr>
            <p:sp>
              <p:nvSpPr>
                <p:cNvPr id="592" name="Freeform 123">
                  <a:extLst>
                    <a:ext uri="{FF2B5EF4-FFF2-40B4-BE49-F238E27FC236}">
                      <a16:creationId xmlns:a16="http://schemas.microsoft.com/office/drawing/2014/main" id="{01AB78F1-E568-139F-4989-EFDDF246FECA}"/>
                    </a:ext>
                  </a:extLst>
                </p:cNvPr>
                <p:cNvSpPr>
                  <a:spLocks/>
                </p:cNvSpPr>
                <p:nvPr/>
              </p:nvSpPr>
              <p:spPr bwMode="auto">
                <a:xfrm>
                  <a:off x="2245276" y="1182203"/>
                  <a:ext cx="374454" cy="125930"/>
                </a:xfrm>
                <a:custGeom>
                  <a:avLst/>
                  <a:gdLst>
                    <a:gd name="T0" fmla="*/ 179 w 2166"/>
                    <a:gd name="T1" fmla="*/ 361 h 361"/>
                    <a:gd name="T2" fmla="*/ 1985 w 2166"/>
                    <a:gd name="T3" fmla="*/ 361 h 361"/>
                    <a:gd name="T4" fmla="*/ 2166 w 2166"/>
                    <a:gd name="T5" fmla="*/ 179 h 361"/>
                    <a:gd name="T6" fmla="*/ 1987 w 2166"/>
                    <a:gd name="T7" fmla="*/ 0 h 361"/>
                    <a:gd name="T8" fmla="*/ 181 w 2166"/>
                    <a:gd name="T9" fmla="*/ 0 h 361"/>
                    <a:gd name="T10" fmla="*/ 143 w 2166"/>
                    <a:gd name="T11" fmla="*/ 2 h 361"/>
                    <a:gd name="T12" fmla="*/ 78 w 2166"/>
                    <a:gd name="T13" fmla="*/ 29 h 361"/>
                    <a:gd name="T14" fmla="*/ 29 w 2166"/>
                    <a:gd name="T15" fmla="*/ 80 h 361"/>
                    <a:gd name="T16" fmla="*/ 2 w 2166"/>
                    <a:gd name="T17" fmla="*/ 143 h 361"/>
                    <a:gd name="T18" fmla="*/ 0 w 2166"/>
                    <a:gd name="T19" fmla="*/ 181 h 361"/>
                    <a:gd name="T20" fmla="*/ 0 w 2166"/>
                    <a:gd name="T21" fmla="*/ 202 h 361"/>
                    <a:gd name="T22" fmla="*/ 10 w 2166"/>
                    <a:gd name="T23" fmla="*/ 245 h 361"/>
                    <a:gd name="T24" fmla="*/ 42 w 2166"/>
                    <a:gd name="T25" fmla="*/ 299 h 361"/>
                    <a:gd name="T26" fmla="*/ 74 w 2166"/>
                    <a:gd name="T27" fmla="*/ 327 h 361"/>
                    <a:gd name="T28" fmla="*/ 97 w 2166"/>
                    <a:gd name="T29" fmla="*/ 342 h 361"/>
                    <a:gd name="T30" fmla="*/ 150 w 2166"/>
                    <a:gd name="T31" fmla="*/ 358 h 361"/>
                    <a:gd name="T32" fmla="*/ 179 w 2166"/>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6" h="361">
                      <a:moveTo>
                        <a:pt x="179" y="361"/>
                      </a:moveTo>
                      <a:lnTo>
                        <a:pt x="1985" y="361"/>
                      </a:lnTo>
                      <a:lnTo>
                        <a:pt x="2166" y="179"/>
                      </a:lnTo>
                      <a:lnTo>
                        <a:pt x="1987" y="0"/>
                      </a:lnTo>
                      <a:lnTo>
                        <a:pt x="181" y="0"/>
                      </a:lnTo>
                      <a:lnTo>
                        <a:pt x="143" y="2"/>
                      </a:lnTo>
                      <a:lnTo>
                        <a:pt x="78" y="29"/>
                      </a:lnTo>
                      <a:lnTo>
                        <a:pt x="29" y="80"/>
                      </a:lnTo>
                      <a:lnTo>
                        <a:pt x="2" y="143"/>
                      </a:lnTo>
                      <a:lnTo>
                        <a:pt x="0" y="181"/>
                      </a:lnTo>
                      <a:lnTo>
                        <a:pt x="0" y="202"/>
                      </a:lnTo>
                      <a:lnTo>
                        <a:pt x="10" y="245"/>
                      </a:lnTo>
                      <a:lnTo>
                        <a:pt x="42" y="299"/>
                      </a:lnTo>
                      <a:lnTo>
                        <a:pt x="74" y="327"/>
                      </a:lnTo>
                      <a:lnTo>
                        <a:pt x="97" y="342"/>
                      </a:lnTo>
                      <a:lnTo>
                        <a:pt x="150" y="358"/>
                      </a:lnTo>
                      <a:lnTo>
                        <a:pt x="179" y="361"/>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593" name="Freeform 124">
                  <a:extLst>
                    <a:ext uri="{FF2B5EF4-FFF2-40B4-BE49-F238E27FC236}">
                      <a16:creationId xmlns:a16="http://schemas.microsoft.com/office/drawing/2014/main" id="{147BFDC0-D16F-389F-594A-5A819D9D044A}"/>
                    </a:ext>
                  </a:extLst>
                </p:cNvPr>
                <p:cNvSpPr>
                  <a:spLocks/>
                </p:cNvSpPr>
                <p:nvPr/>
              </p:nvSpPr>
              <p:spPr bwMode="auto">
                <a:xfrm>
                  <a:off x="2512987" y="1291038"/>
                  <a:ext cx="238604" cy="150348"/>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594" name="Freeform 125">
                  <a:extLst>
                    <a:ext uri="{FF2B5EF4-FFF2-40B4-BE49-F238E27FC236}">
                      <a16:creationId xmlns:a16="http://schemas.microsoft.com/office/drawing/2014/main" id="{E3ADFD24-1FC8-2F87-C4DE-85EBA74DF546}"/>
                    </a:ext>
                  </a:extLst>
                </p:cNvPr>
                <p:cNvSpPr>
                  <a:spLocks/>
                </p:cNvSpPr>
                <p:nvPr/>
              </p:nvSpPr>
              <p:spPr bwMode="auto">
                <a:xfrm>
                  <a:off x="2556592" y="1244644"/>
                  <a:ext cx="172325" cy="63488"/>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595" name="Freeform 126">
                  <a:extLst>
                    <a:ext uri="{FF2B5EF4-FFF2-40B4-BE49-F238E27FC236}">
                      <a16:creationId xmlns:a16="http://schemas.microsoft.com/office/drawing/2014/main" id="{8F45B3FD-0F66-ED36-A208-9D1A1CC5BF26}"/>
                    </a:ext>
                  </a:extLst>
                </p:cNvPr>
                <p:cNvSpPr>
                  <a:spLocks/>
                </p:cNvSpPr>
                <p:nvPr/>
              </p:nvSpPr>
              <p:spPr bwMode="auto">
                <a:xfrm>
                  <a:off x="2512987" y="1048947"/>
                  <a:ext cx="238604" cy="149302"/>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596" name="Freeform 127">
                  <a:extLst>
                    <a:ext uri="{FF2B5EF4-FFF2-40B4-BE49-F238E27FC236}">
                      <a16:creationId xmlns:a16="http://schemas.microsoft.com/office/drawing/2014/main" id="{8A256D58-1724-C299-CA32-065595C9061B}"/>
                    </a:ext>
                  </a:extLst>
                </p:cNvPr>
                <p:cNvSpPr>
                  <a:spLocks/>
                </p:cNvSpPr>
                <p:nvPr/>
              </p:nvSpPr>
              <p:spPr bwMode="auto">
                <a:xfrm>
                  <a:off x="2556592" y="1182202"/>
                  <a:ext cx="152441" cy="62442"/>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sp>
              <p:nvSpPr>
                <p:cNvPr id="597" name="Freeform 129">
                  <a:extLst>
                    <a:ext uri="{FF2B5EF4-FFF2-40B4-BE49-F238E27FC236}">
                      <a16:creationId xmlns:a16="http://schemas.microsoft.com/office/drawing/2014/main" id="{38695240-CB3E-211D-F17D-3EB7E5419D4A}"/>
                    </a:ext>
                  </a:extLst>
                </p:cNvPr>
                <p:cNvSpPr>
                  <a:spLocks/>
                </p:cNvSpPr>
                <p:nvPr/>
              </p:nvSpPr>
              <p:spPr bwMode="auto">
                <a:xfrm>
                  <a:off x="2619731" y="1182202"/>
                  <a:ext cx="151744" cy="125930"/>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grpFill/>
                <a:ln>
                  <a:solidFill>
                    <a:srgbClr val="FBAB18"/>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1820"/>
                    </a:solidFill>
                    <a:effectLst/>
                    <a:uLnTx/>
                    <a:uFillTx/>
                  </a:endParaRPr>
                </a:p>
              </p:txBody>
            </p:sp>
          </p:grpSp>
        </p:grpSp>
        <p:sp>
          <p:nvSpPr>
            <p:cNvPr id="539" name="Rounded Rectangle 538">
              <a:extLst>
                <a:ext uri="{FF2B5EF4-FFF2-40B4-BE49-F238E27FC236}">
                  <a16:creationId xmlns:a16="http://schemas.microsoft.com/office/drawing/2014/main" id="{AA82B7F8-4E9C-CAD3-A08C-246B4CBB7D82}"/>
                </a:ext>
              </a:extLst>
            </p:cNvPr>
            <p:cNvSpPr/>
            <p:nvPr/>
          </p:nvSpPr>
          <p:spPr>
            <a:xfrm>
              <a:off x="7158544" y="3619542"/>
              <a:ext cx="676656" cy="1025609"/>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40" name="Rounded Rectangle 539">
              <a:extLst>
                <a:ext uri="{FF2B5EF4-FFF2-40B4-BE49-F238E27FC236}">
                  <a16:creationId xmlns:a16="http://schemas.microsoft.com/office/drawing/2014/main" id="{44004B02-C997-E16E-C863-A62B7CCDC2AC}"/>
                </a:ext>
              </a:extLst>
            </p:cNvPr>
            <p:cNvSpPr/>
            <p:nvPr/>
          </p:nvSpPr>
          <p:spPr>
            <a:xfrm>
              <a:off x="6463600" y="3609179"/>
              <a:ext cx="676656" cy="1033271"/>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41" name="Rounded Rectangle 540">
              <a:extLst>
                <a:ext uri="{FF2B5EF4-FFF2-40B4-BE49-F238E27FC236}">
                  <a16:creationId xmlns:a16="http://schemas.microsoft.com/office/drawing/2014/main" id="{BB2560FB-CDCA-7B0C-D84E-E89FCAD7BE6D}"/>
                </a:ext>
              </a:extLst>
            </p:cNvPr>
            <p:cNvSpPr/>
            <p:nvPr/>
          </p:nvSpPr>
          <p:spPr>
            <a:xfrm>
              <a:off x="7853488" y="3615457"/>
              <a:ext cx="676656" cy="1033271"/>
            </a:xfrm>
            <a:prstGeom prst="roundRect">
              <a:avLst>
                <a:gd name="adj" fmla="val 6019"/>
              </a:avLst>
            </a:prstGeom>
            <a:solidFill>
              <a:srgbClr val="9E9EA2">
                <a:lumMod val="60000"/>
                <a:lumOff val="40000"/>
              </a:srgbClr>
            </a:solidFill>
            <a:ln w="12700" cap="flat" cmpd="sng" algn="ctr">
              <a:solidFill>
                <a:srgbClr val="0D274D"/>
              </a:solidFill>
              <a:prstDash val="sysDot"/>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grpSp>
          <p:nvGrpSpPr>
            <p:cNvPr id="542" name="Group 541">
              <a:extLst>
                <a:ext uri="{FF2B5EF4-FFF2-40B4-BE49-F238E27FC236}">
                  <a16:creationId xmlns:a16="http://schemas.microsoft.com/office/drawing/2014/main" id="{51409680-6FED-151B-E74A-1C1E25B5356A}"/>
                </a:ext>
              </a:extLst>
            </p:cNvPr>
            <p:cNvGrpSpPr>
              <a:grpSpLocks noChangeAspect="1"/>
            </p:cNvGrpSpPr>
            <p:nvPr/>
          </p:nvGrpSpPr>
          <p:grpSpPr>
            <a:xfrm>
              <a:off x="5766584" y="3438142"/>
              <a:ext cx="2763559" cy="1207007"/>
              <a:chOff x="7267279" y="4876095"/>
              <a:chExt cx="3995646" cy="1745132"/>
            </a:xfrm>
          </p:grpSpPr>
          <p:grpSp>
            <p:nvGrpSpPr>
              <p:cNvPr id="574" name="Group 573">
                <a:extLst>
                  <a:ext uri="{FF2B5EF4-FFF2-40B4-BE49-F238E27FC236}">
                    <a16:creationId xmlns:a16="http://schemas.microsoft.com/office/drawing/2014/main" id="{B96DFB80-01DE-CC47-4A8A-075C85639F3D}"/>
                  </a:ext>
                </a:extLst>
              </p:cNvPr>
              <p:cNvGrpSpPr/>
              <p:nvPr/>
            </p:nvGrpSpPr>
            <p:grpSpPr>
              <a:xfrm>
                <a:off x="7267736" y="5131291"/>
                <a:ext cx="978331" cy="1489936"/>
                <a:chOff x="-16635" y="2576211"/>
                <a:chExt cx="809454" cy="1232745"/>
              </a:xfrm>
            </p:grpSpPr>
            <p:sp>
              <p:nvSpPr>
                <p:cNvPr id="587" name="Rounded Rectangle 586">
                  <a:extLst>
                    <a:ext uri="{FF2B5EF4-FFF2-40B4-BE49-F238E27FC236}">
                      <a16:creationId xmlns:a16="http://schemas.microsoft.com/office/drawing/2014/main" id="{78FB0D5E-3F47-15FF-B90A-7CA478616F69}"/>
                    </a:ext>
                  </a:extLst>
                </p:cNvPr>
                <p:cNvSpPr/>
                <p:nvPr/>
              </p:nvSpPr>
              <p:spPr>
                <a:xfrm>
                  <a:off x="-12250" y="2584336"/>
                  <a:ext cx="802692" cy="122462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88" name="TextBox 587">
                  <a:extLst>
                    <a:ext uri="{FF2B5EF4-FFF2-40B4-BE49-F238E27FC236}">
                      <a16:creationId xmlns:a16="http://schemas.microsoft.com/office/drawing/2014/main" id="{18F4060D-E11E-6079-1794-0A39EF103AD6}"/>
                    </a:ext>
                  </a:extLst>
                </p:cNvPr>
                <p:cNvSpPr txBox="1">
                  <a:spLocks/>
                </p:cNvSpPr>
                <p:nvPr/>
              </p:nvSpPr>
              <p:spPr>
                <a:xfrm>
                  <a:off x="-14534" y="3215871"/>
                  <a:ext cx="804557" cy="497042"/>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Light" panose="020B0503020201020303" pitchFamily="34" charset="0"/>
                    </a:rPr>
                    <a:t>Link validation &amp; unsubscribe</a:t>
                  </a:r>
                </a:p>
              </p:txBody>
            </p:sp>
            <p:sp>
              <p:nvSpPr>
                <p:cNvPr id="589" name="Round Same Side Corner Rectangle 588">
                  <a:extLst>
                    <a:ext uri="{FF2B5EF4-FFF2-40B4-BE49-F238E27FC236}">
                      <a16:creationId xmlns:a16="http://schemas.microsoft.com/office/drawing/2014/main" id="{77B9C51B-F92A-5589-8D17-A8738DAD7E2F}"/>
                    </a:ext>
                  </a:extLst>
                </p:cNvPr>
                <p:cNvSpPr/>
                <p:nvPr/>
              </p:nvSpPr>
              <p:spPr>
                <a:xfrm>
                  <a:off x="-16635" y="2576211"/>
                  <a:ext cx="809454" cy="557867"/>
                </a:xfrm>
                <a:prstGeom prst="round2SameRect">
                  <a:avLst>
                    <a:gd name="adj1" fmla="val 8556"/>
                    <a:gd name="adj2" fmla="val 0"/>
                  </a:avLst>
                </a:prstGeom>
                <a:solidFill>
                  <a:srgbClr val="0D274D"/>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Light" panose="020B0503020201020303" pitchFamily="34" charset="0"/>
                    </a:rPr>
                    <a:t>Graymail Unsubscribe</a:t>
                  </a:r>
                </a:p>
              </p:txBody>
            </p:sp>
          </p:grpSp>
          <p:grpSp>
            <p:nvGrpSpPr>
              <p:cNvPr id="575" name="Group 574">
                <a:extLst>
                  <a:ext uri="{FF2B5EF4-FFF2-40B4-BE49-F238E27FC236}">
                    <a16:creationId xmlns:a16="http://schemas.microsoft.com/office/drawing/2014/main" id="{A01A80C5-DC13-72B1-BCC1-130A21AA5343}"/>
                  </a:ext>
                </a:extLst>
              </p:cNvPr>
              <p:cNvGrpSpPr/>
              <p:nvPr/>
            </p:nvGrpSpPr>
            <p:grpSpPr>
              <a:xfrm>
                <a:off x="8272509" y="5127592"/>
                <a:ext cx="980862" cy="1377555"/>
                <a:chOff x="32710" y="2573151"/>
                <a:chExt cx="811547" cy="1139763"/>
              </a:xfrm>
            </p:grpSpPr>
            <p:sp>
              <p:nvSpPr>
                <p:cNvPr id="585" name="Round Same Side Corner Rectangle 584">
                  <a:extLst>
                    <a:ext uri="{FF2B5EF4-FFF2-40B4-BE49-F238E27FC236}">
                      <a16:creationId xmlns:a16="http://schemas.microsoft.com/office/drawing/2014/main" id="{F29695AD-5E7A-2754-8DBC-484D426B3FD4}"/>
                    </a:ext>
                  </a:extLst>
                </p:cNvPr>
                <p:cNvSpPr/>
                <p:nvPr/>
              </p:nvSpPr>
              <p:spPr>
                <a:xfrm>
                  <a:off x="34803" y="2573151"/>
                  <a:ext cx="809454" cy="557867"/>
                </a:xfrm>
                <a:prstGeom prst="round2SameRect">
                  <a:avLst>
                    <a:gd name="adj1" fmla="val 8556"/>
                    <a:gd name="adj2" fmla="val 0"/>
                  </a:avLst>
                </a:prstGeom>
                <a:solidFill>
                  <a:srgbClr val="0D274D"/>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iscoSansTT Light"/>
                      <a:cs typeface="CiscoSansTT Light" panose="020B0503020201020303" pitchFamily="34" charset="0"/>
                    </a:rPr>
                    <a:t>URL Rewrite, Tracking</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&amp; Remediation</a:t>
                  </a:r>
                  <a:endParaRPr kumimoji="0" lang="en-US" sz="600" b="0" i="0" u="none" strike="noStrike" kern="0" cap="none" spc="0" normalizeH="0" baseline="0" noProof="0">
                    <a:ln>
                      <a:noFill/>
                    </a:ln>
                    <a:solidFill>
                      <a:srgbClr val="FFFFFF"/>
                    </a:solidFill>
                    <a:effectLst/>
                    <a:uLnTx/>
                    <a:uFillTx/>
                    <a:latin typeface="CiscoSansTT Light"/>
                    <a:cs typeface="CiscoSansTT Light" panose="020B0503020201020303" pitchFamily="34" charset="0"/>
                  </a:endParaRPr>
                </a:p>
              </p:txBody>
            </p:sp>
            <p:sp>
              <p:nvSpPr>
                <p:cNvPr id="586" name="TextBox 585">
                  <a:extLst>
                    <a:ext uri="{FF2B5EF4-FFF2-40B4-BE49-F238E27FC236}">
                      <a16:creationId xmlns:a16="http://schemas.microsoft.com/office/drawing/2014/main" id="{7A925838-E30F-181A-FDB1-A52CBBD39D5D}"/>
                    </a:ext>
                  </a:extLst>
                </p:cNvPr>
                <p:cNvSpPr txBox="1">
                  <a:spLocks/>
                </p:cNvSpPr>
                <p:nvPr/>
              </p:nvSpPr>
              <p:spPr>
                <a:xfrm>
                  <a:off x="32710" y="3215872"/>
                  <a:ext cx="809454" cy="497042"/>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URL click tracking and reporting</a:t>
                  </a:r>
                </a:p>
              </p:txBody>
            </p:sp>
          </p:grpSp>
          <p:grpSp>
            <p:nvGrpSpPr>
              <p:cNvPr id="576" name="Group 575">
                <a:extLst>
                  <a:ext uri="{FF2B5EF4-FFF2-40B4-BE49-F238E27FC236}">
                    <a16:creationId xmlns:a16="http://schemas.microsoft.com/office/drawing/2014/main" id="{F98D26C2-C1A0-14BF-2549-15C1AF958E71}"/>
                  </a:ext>
                </a:extLst>
              </p:cNvPr>
              <p:cNvGrpSpPr/>
              <p:nvPr/>
            </p:nvGrpSpPr>
            <p:grpSpPr>
              <a:xfrm>
                <a:off x="9279548" y="5131294"/>
                <a:ext cx="981137" cy="1407229"/>
                <a:chOff x="83928" y="2576214"/>
                <a:chExt cx="811774" cy="1164316"/>
              </a:xfrm>
            </p:grpSpPr>
            <p:sp>
              <p:nvSpPr>
                <p:cNvPr id="583" name="TextBox 582">
                  <a:extLst>
                    <a:ext uri="{FF2B5EF4-FFF2-40B4-BE49-F238E27FC236}">
                      <a16:creationId xmlns:a16="http://schemas.microsoft.com/office/drawing/2014/main" id="{45566E7F-805D-C9EE-71D0-086603E9406F}"/>
                    </a:ext>
                  </a:extLst>
                </p:cNvPr>
                <p:cNvSpPr txBox="1">
                  <a:spLocks/>
                </p:cNvSpPr>
                <p:nvPr/>
              </p:nvSpPr>
              <p:spPr>
                <a:xfrm>
                  <a:off x="83928" y="3188260"/>
                  <a:ext cx="809454" cy="552270"/>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Post delivery action on verdict changes</a:t>
                  </a:r>
                </a:p>
              </p:txBody>
            </p:sp>
            <p:sp>
              <p:nvSpPr>
                <p:cNvPr id="584" name="Round Same Side Corner Rectangle 583">
                  <a:extLst>
                    <a:ext uri="{FF2B5EF4-FFF2-40B4-BE49-F238E27FC236}">
                      <a16:creationId xmlns:a16="http://schemas.microsoft.com/office/drawing/2014/main" id="{B17DCDDF-5293-766C-7F5B-AA20AD1C3D23}"/>
                    </a:ext>
                  </a:extLst>
                </p:cNvPr>
                <p:cNvSpPr/>
                <p:nvPr/>
              </p:nvSpPr>
              <p:spPr>
                <a:xfrm>
                  <a:off x="86248" y="2576214"/>
                  <a:ext cx="809454" cy="559884"/>
                </a:xfrm>
                <a:prstGeom prst="round2SameRect">
                  <a:avLst>
                    <a:gd name="adj1" fmla="val 8556"/>
                    <a:gd name="adj2" fmla="val 0"/>
                  </a:avLst>
                </a:prstGeom>
                <a:solidFill>
                  <a:srgbClr val="0D274D"/>
                </a:solidFill>
                <a:ln w="3175" cap="flat" cmpd="sng" algn="ctr">
                  <a:noFill/>
                  <a:prstDash val="solid"/>
                </a:ln>
                <a:effectLst/>
              </p:spPr>
              <p:txBody>
                <a:bodyPr lIns="0" tIns="27000"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Malware Defense, </a:t>
                  </a:r>
                  <a:endParaRPr kumimoji="0" lang="en-US" sz="600" b="0" i="0" u="none" strike="noStrike" kern="0" cap="none" spc="0" normalizeH="0" baseline="0" noProof="0">
                    <a:ln>
                      <a:noFill/>
                    </a:ln>
                    <a:solidFill>
                      <a:srgbClr val="FFFFFF"/>
                    </a:solidFill>
                    <a:effectLst/>
                    <a:uLnTx/>
                    <a:uFillTx/>
                    <a:latin typeface="CiscoSansTT Light"/>
                  </a:endParaRP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Retrospection &amp; Remediation</a:t>
                  </a:r>
                  <a:endParaRPr kumimoji="0" lang="en-US" sz="600" b="0" i="0" u="none" strike="noStrike" kern="0" cap="none" spc="0" normalizeH="0" baseline="0" noProof="0">
                    <a:ln>
                      <a:noFill/>
                    </a:ln>
                    <a:solidFill>
                      <a:srgbClr val="FFFFFF"/>
                    </a:solidFill>
                    <a:effectLst/>
                    <a:uLnTx/>
                    <a:uFillTx/>
                    <a:latin typeface="CiscoSansTT Light"/>
                  </a:endParaRPr>
                </a:p>
              </p:txBody>
            </p:sp>
          </p:grpSp>
          <p:grpSp>
            <p:nvGrpSpPr>
              <p:cNvPr id="577" name="Group 576">
                <a:extLst>
                  <a:ext uri="{FF2B5EF4-FFF2-40B4-BE49-F238E27FC236}">
                    <a16:creationId xmlns:a16="http://schemas.microsoft.com/office/drawing/2014/main" id="{7A71C44F-4B77-8E61-C330-6EB062D459C1}"/>
                  </a:ext>
                </a:extLst>
              </p:cNvPr>
              <p:cNvGrpSpPr/>
              <p:nvPr/>
            </p:nvGrpSpPr>
            <p:grpSpPr>
              <a:xfrm>
                <a:off x="10284593" y="5138370"/>
                <a:ext cx="978332" cy="1400149"/>
                <a:chOff x="129792" y="2582070"/>
                <a:chExt cx="809454" cy="1158459"/>
              </a:xfrm>
            </p:grpSpPr>
            <p:sp>
              <p:nvSpPr>
                <p:cNvPr id="581" name="TextBox 580">
                  <a:extLst>
                    <a:ext uri="{FF2B5EF4-FFF2-40B4-BE49-F238E27FC236}">
                      <a16:creationId xmlns:a16="http://schemas.microsoft.com/office/drawing/2014/main" id="{9AA5FB77-1A96-05FE-3568-BEA33EA1A866}"/>
                    </a:ext>
                  </a:extLst>
                </p:cNvPr>
                <p:cNvSpPr txBox="1">
                  <a:spLocks/>
                </p:cNvSpPr>
                <p:nvPr/>
              </p:nvSpPr>
              <p:spPr>
                <a:xfrm>
                  <a:off x="129792" y="3188259"/>
                  <a:ext cx="809454" cy="552270"/>
                </a:xfrm>
                <a:prstGeom prst="rect">
                  <a:avLst/>
                </a:prstGeom>
                <a:noFill/>
              </p:spPr>
              <p:txBody>
                <a:bodyPr wrap="square" rtlCol="0" anchor="ctr">
                  <a:spAutoFit/>
                </a:bodyPr>
                <a:lstStyle/>
                <a:p>
                  <a:pPr marL="0" marR="0" lvl="0" indent="0" algn="ctr" defTabSz="4571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End user training + </a:t>
                  </a:r>
                </a:p>
                <a:p>
                  <a:pPr marL="0" marR="0" lvl="0" indent="0" algn="ctr" defTabSz="4571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phishing simulations</a:t>
                  </a:r>
                </a:p>
              </p:txBody>
            </p:sp>
            <p:sp>
              <p:nvSpPr>
                <p:cNvPr id="582" name="Round Same Side Corner Rectangle 581">
                  <a:extLst>
                    <a:ext uri="{FF2B5EF4-FFF2-40B4-BE49-F238E27FC236}">
                      <a16:creationId xmlns:a16="http://schemas.microsoft.com/office/drawing/2014/main" id="{EF574AEB-FD35-6F51-EA1C-47C123984A6E}"/>
                    </a:ext>
                  </a:extLst>
                </p:cNvPr>
                <p:cNvSpPr/>
                <p:nvPr/>
              </p:nvSpPr>
              <p:spPr>
                <a:xfrm>
                  <a:off x="136627" y="2582070"/>
                  <a:ext cx="801595" cy="552269"/>
                </a:xfrm>
                <a:prstGeom prst="round2SameRect">
                  <a:avLst>
                    <a:gd name="adj1" fmla="val 8556"/>
                    <a:gd name="adj2" fmla="val 0"/>
                  </a:avLst>
                </a:prstGeom>
                <a:solidFill>
                  <a:srgbClr val="0D274D">
                    <a:lumMod val="90000"/>
                    <a:lumOff val="10000"/>
                  </a:srgbClr>
                </a:solidFill>
                <a:ln w="3175" cap="flat" cmpd="sng" algn="ctr">
                  <a:noFill/>
                  <a:prstDash val="solid"/>
                </a:ln>
                <a:effectLst/>
              </p:spPr>
              <p:txBody>
                <a:bodyPr lIns="0" tIns="27000"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Secure </a:t>
                  </a:r>
                  <a:endParaRPr kumimoji="0" lang="en-US" sz="1800" b="1" i="0" u="none" strike="noStrike" kern="0" cap="none" spc="0" normalizeH="0" baseline="0" noProof="0">
                    <a:ln>
                      <a:noFill/>
                    </a:ln>
                    <a:solidFill>
                      <a:srgbClr val="FFFFFF"/>
                    </a:solidFill>
                    <a:effectLst/>
                    <a:uLnTx/>
                    <a:uFillTx/>
                    <a:latin typeface="CiscoSansTT Light"/>
                  </a:endParaRP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Awareness Training</a:t>
                  </a:r>
                  <a:endParaRPr kumimoji="0" lang="en-US" sz="1800" b="1" i="0" u="none" strike="noStrike" kern="0" cap="none" spc="0" normalizeH="0" baseline="0" noProof="0">
                    <a:ln>
                      <a:noFill/>
                    </a:ln>
                    <a:solidFill>
                      <a:srgbClr val="FFFFFF"/>
                    </a:solidFill>
                    <a:effectLst/>
                    <a:uLnTx/>
                    <a:uFillTx/>
                    <a:latin typeface="CiscoSansTT Light"/>
                  </a:endParaRPr>
                </a:p>
              </p:txBody>
            </p:sp>
          </p:grpSp>
          <p:sp>
            <p:nvSpPr>
              <p:cNvPr id="578" name="Rounded Rectangle 577">
                <a:extLst>
                  <a:ext uri="{FF2B5EF4-FFF2-40B4-BE49-F238E27FC236}">
                    <a16:creationId xmlns:a16="http://schemas.microsoft.com/office/drawing/2014/main" id="{BE6CF442-9003-BF96-2709-FFF1A5C86690}"/>
                  </a:ext>
                </a:extLst>
              </p:cNvPr>
              <p:cNvSpPr>
                <a:spLocks/>
              </p:cNvSpPr>
              <p:nvPr/>
            </p:nvSpPr>
            <p:spPr>
              <a:xfrm>
                <a:off x="7267279" y="4876096"/>
                <a:ext cx="1980589" cy="198311"/>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URL Defense</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79" name="Rounded Rectangle 578">
                <a:extLst>
                  <a:ext uri="{FF2B5EF4-FFF2-40B4-BE49-F238E27FC236}">
                    <a16:creationId xmlns:a16="http://schemas.microsoft.com/office/drawing/2014/main" id="{80877E9E-31D2-9EFF-C0BA-94DD720B1FEC}"/>
                  </a:ext>
                </a:extLst>
              </p:cNvPr>
              <p:cNvSpPr>
                <a:spLocks/>
              </p:cNvSpPr>
              <p:nvPr/>
            </p:nvSpPr>
            <p:spPr>
              <a:xfrm>
                <a:off x="9281753" y="4876096"/>
                <a:ext cx="978332" cy="198311"/>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err="1">
                    <a:ln>
                      <a:noFill/>
                    </a:ln>
                    <a:solidFill>
                      <a:srgbClr val="FFFFFF"/>
                    </a:solidFill>
                    <a:effectLst/>
                    <a:uLnTx/>
                    <a:uFillTx/>
                    <a:latin typeface="CiscoSansTT Light"/>
                    <a:cs typeface="CiscoSansTT ExtraLight" panose="020B0303020201020303" pitchFamily="34" charset="0"/>
                  </a:rPr>
                  <a:t>Clawback</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80" name="Rounded Rectangle 579">
                <a:extLst>
                  <a:ext uri="{FF2B5EF4-FFF2-40B4-BE49-F238E27FC236}">
                    <a16:creationId xmlns:a16="http://schemas.microsoft.com/office/drawing/2014/main" id="{DD14D6BC-05BE-CED2-B6AD-108C0B19C834}"/>
                  </a:ext>
                </a:extLst>
              </p:cNvPr>
              <p:cNvSpPr>
                <a:spLocks/>
              </p:cNvSpPr>
              <p:nvPr/>
            </p:nvSpPr>
            <p:spPr>
              <a:xfrm>
                <a:off x="10283356" y="4876095"/>
                <a:ext cx="978332" cy="198311"/>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CA" sz="750" b="0" i="0" u="none" strike="noStrike" kern="0" cap="none" spc="0" normalizeH="0" baseline="0" noProof="0">
                    <a:ln>
                      <a:noFill/>
                    </a:ln>
                    <a:solidFill>
                      <a:srgbClr val="FFFFFF"/>
                    </a:solidFill>
                    <a:effectLst/>
                    <a:uLnTx/>
                    <a:uFillTx/>
                    <a:latin typeface="CiscoSansTT Light"/>
                    <a:ea typeface="ＭＳ Ｐゴシック"/>
                    <a:cs typeface="CiscoSansTT ExtraLight" panose="020B0303020201020303" pitchFamily="34" charset="0"/>
                  </a:rPr>
                  <a:t>Simulation</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grpSp>
        <p:grpSp>
          <p:nvGrpSpPr>
            <p:cNvPr id="543" name="Group 542">
              <a:extLst>
                <a:ext uri="{FF2B5EF4-FFF2-40B4-BE49-F238E27FC236}">
                  <a16:creationId xmlns:a16="http://schemas.microsoft.com/office/drawing/2014/main" id="{E5C2595A-0A9C-627B-8710-EB8F08078E55}"/>
                </a:ext>
              </a:extLst>
            </p:cNvPr>
            <p:cNvGrpSpPr/>
            <p:nvPr/>
          </p:nvGrpSpPr>
          <p:grpSpPr>
            <a:xfrm>
              <a:off x="876616" y="3438142"/>
              <a:ext cx="4443522" cy="1216003"/>
              <a:chOff x="432897" y="3438144"/>
              <a:chExt cx="4443522" cy="1216003"/>
            </a:xfrm>
          </p:grpSpPr>
          <p:grpSp>
            <p:nvGrpSpPr>
              <p:cNvPr id="549" name="Group 548">
                <a:extLst>
                  <a:ext uri="{FF2B5EF4-FFF2-40B4-BE49-F238E27FC236}">
                    <a16:creationId xmlns:a16="http://schemas.microsoft.com/office/drawing/2014/main" id="{5B306AAD-5379-B354-124C-047B9699EF95}"/>
                  </a:ext>
                </a:extLst>
              </p:cNvPr>
              <p:cNvGrpSpPr/>
              <p:nvPr/>
            </p:nvGrpSpPr>
            <p:grpSpPr>
              <a:xfrm>
                <a:off x="3136392" y="3606098"/>
                <a:ext cx="674343" cy="1043745"/>
                <a:chOff x="-5947" y="1048536"/>
                <a:chExt cx="756737" cy="1171278"/>
              </a:xfrm>
            </p:grpSpPr>
            <p:sp>
              <p:nvSpPr>
                <p:cNvPr id="571" name="Rounded Rectangle 108">
                  <a:extLst>
                    <a:ext uri="{FF2B5EF4-FFF2-40B4-BE49-F238E27FC236}">
                      <a16:creationId xmlns:a16="http://schemas.microsoft.com/office/drawing/2014/main" id="{A34251B3-9C51-6562-5200-3C80FFA12555}"/>
                    </a:ext>
                  </a:extLst>
                </p:cNvPr>
                <p:cNvSpPr/>
                <p:nvPr/>
              </p:nvSpPr>
              <p:spPr>
                <a:xfrm>
                  <a:off x="-4084" y="1059688"/>
                  <a:ext cx="754874" cy="1160126"/>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72" name="Round Same Side Corner Rectangle 109">
                  <a:extLst>
                    <a:ext uri="{FF2B5EF4-FFF2-40B4-BE49-F238E27FC236}">
                      <a16:creationId xmlns:a16="http://schemas.microsoft.com/office/drawing/2014/main" id="{5257F368-51D6-18DB-84DC-9EC181AD077C}"/>
                    </a:ext>
                  </a:extLst>
                </p:cNvPr>
                <p:cNvSpPr/>
                <p:nvPr/>
              </p:nvSpPr>
              <p:spPr>
                <a:xfrm>
                  <a:off x="-4084" y="1048536"/>
                  <a:ext cx="754873" cy="520629"/>
                </a:xfrm>
                <a:prstGeom prst="round2SameRect">
                  <a:avLst>
                    <a:gd name="adj1" fmla="val 8556"/>
                    <a:gd name="adj2" fmla="val 0"/>
                  </a:avLst>
                </a:prstGeom>
                <a:solidFill>
                  <a:srgbClr val="0D274D"/>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Anti-Spam &amp; Gray Mail</a:t>
                  </a:r>
                  <a:endParaRPr kumimoji="0" lang="en-CA" sz="750" b="0" i="0" u="none" strike="noStrike" kern="0" cap="none" spc="0" normalizeH="0" baseline="0" noProof="0">
                    <a:ln>
                      <a:noFill/>
                    </a:ln>
                    <a:solidFill>
                      <a:srgbClr val="FFFFFF"/>
                    </a:solidFill>
                    <a:effectLst/>
                    <a:uLnTx/>
                    <a:uFillTx/>
                    <a:latin typeface="CiscoSansTT Light"/>
                    <a:cs typeface="CiscoSansTT Light" panose="020B0503020201020303" pitchFamily="34" charset="0"/>
                  </a:endParaRPr>
                </a:p>
              </p:txBody>
            </p:sp>
            <p:sp>
              <p:nvSpPr>
                <p:cNvPr id="573" name="TextBox 572">
                  <a:extLst>
                    <a:ext uri="{FF2B5EF4-FFF2-40B4-BE49-F238E27FC236}">
                      <a16:creationId xmlns:a16="http://schemas.microsoft.com/office/drawing/2014/main" id="{DC0598E6-C466-C78B-D409-20490C8FAF0D}"/>
                    </a:ext>
                  </a:extLst>
                </p:cNvPr>
                <p:cNvSpPr txBox="1">
                  <a:spLocks/>
                </p:cNvSpPr>
                <p:nvPr/>
              </p:nvSpPr>
              <p:spPr>
                <a:xfrm>
                  <a:off x="-5947" y="1602216"/>
                  <a:ext cx="754876" cy="587151"/>
                </a:xfrm>
                <a:prstGeom prst="rect">
                  <a:avLst/>
                </a:prstGeom>
                <a:noFill/>
              </p:spPr>
              <p:txBody>
                <a:bodyPr wrap="square" rtlCol="0" anchor="ctr">
                  <a:spAutoFit/>
                </a:bodyP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Integration with spam &amp; junk folders</a:t>
                  </a:r>
                </a:p>
              </p:txBody>
            </p:sp>
          </p:grpSp>
          <p:grpSp>
            <p:nvGrpSpPr>
              <p:cNvPr id="550" name="Group 549">
                <a:extLst>
                  <a:ext uri="{FF2B5EF4-FFF2-40B4-BE49-F238E27FC236}">
                    <a16:creationId xmlns:a16="http://schemas.microsoft.com/office/drawing/2014/main" id="{1DB78891-02F1-4CCD-2801-5BDD693C4895}"/>
                  </a:ext>
                </a:extLst>
              </p:cNvPr>
              <p:cNvGrpSpPr/>
              <p:nvPr/>
            </p:nvGrpSpPr>
            <p:grpSpPr>
              <a:xfrm>
                <a:off x="1755648" y="3608254"/>
                <a:ext cx="672687" cy="1040474"/>
                <a:chOff x="20544" y="1043474"/>
                <a:chExt cx="754881" cy="1167606"/>
              </a:xfrm>
            </p:grpSpPr>
            <p:sp>
              <p:nvSpPr>
                <p:cNvPr id="568" name="Rounded Rectangle 102">
                  <a:extLst>
                    <a:ext uri="{FF2B5EF4-FFF2-40B4-BE49-F238E27FC236}">
                      <a16:creationId xmlns:a16="http://schemas.microsoft.com/office/drawing/2014/main" id="{D4132521-7295-FB86-E544-19E77974AD40}"/>
                    </a:ext>
                  </a:extLst>
                </p:cNvPr>
                <p:cNvSpPr/>
                <p:nvPr/>
              </p:nvSpPr>
              <p:spPr>
                <a:xfrm>
                  <a:off x="20551" y="1043474"/>
                  <a:ext cx="754874" cy="1167606"/>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69" name="Round Same Side Corner Rectangle 103">
                  <a:extLst>
                    <a:ext uri="{FF2B5EF4-FFF2-40B4-BE49-F238E27FC236}">
                      <a16:creationId xmlns:a16="http://schemas.microsoft.com/office/drawing/2014/main" id="{AA3A972E-0B75-7926-2AC7-3DCE8F2906E1}"/>
                    </a:ext>
                  </a:extLst>
                </p:cNvPr>
                <p:cNvSpPr/>
                <p:nvPr/>
              </p:nvSpPr>
              <p:spPr>
                <a:xfrm>
                  <a:off x="20544" y="1047543"/>
                  <a:ext cx="754873" cy="520630"/>
                </a:xfrm>
                <a:prstGeom prst="round2SameRect">
                  <a:avLst>
                    <a:gd name="adj1" fmla="val 8556"/>
                    <a:gd name="adj2" fmla="val 0"/>
                  </a:avLst>
                </a:prstGeom>
                <a:solidFill>
                  <a:srgbClr val="0D274D"/>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File </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Reputation</a:t>
                  </a:r>
                </a:p>
              </p:txBody>
            </p:sp>
            <p:sp>
              <p:nvSpPr>
                <p:cNvPr id="570" name="TextBox 569">
                  <a:extLst>
                    <a:ext uri="{FF2B5EF4-FFF2-40B4-BE49-F238E27FC236}">
                      <a16:creationId xmlns:a16="http://schemas.microsoft.com/office/drawing/2014/main" id="{4CAE3876-F5FA-DFEA-7301-B5EABD5F00B0}"/>
                    </a:ext>
                  </a:extLst>
                </p:cNvPr>
                <p:cNvSpPr txBox="1">
                  <a:spLocks/>
                </p:cNvSpPr>
                <p:nvPr/>
              </p:nvSpPr>
              <p:spPr>
                <a:xfrm>
                  <a:off x="20544" y="1716144"/>
                  <a:ext cx="754877" cy="345383"/>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SHA-based file blocking</a:t>
                  </a:r>
                </a:p>
              </p:txBody>
            </p:sp>
          </p:grpSp>
          <p:grpSp>
            <p:nvGrpSpPr>
              <p:cNvPr id="551" name="Group 550">
                <a:extLst>
                  <a:ext uri="{FF2B5EF4-FFF2-40B4-BE49-F238E27FC236}">
                    <a16:creationId xmlns:a16="http://schemas.microsoft.com/office/drawing/2014/main" id="{DDE47A91-A42C-D912-73E0-EED63F3743BE}"/>
                  </a:ext>
                </a:extLst>
              </p:cNvPr>
              <p:cNvGrpSpPr/>
              <p:nvPr/>
            </p:nvGrpSpPr>
            <p:grpSpPr>
              <a:xfrm>
                <a:off x="2450592" y="3611588"/>
                <a:ext cx="674835" cy="1040474"/>
                <a:chOff x="18416" y="1047215"/>
                <a:chExt cx="757291" cy="1167606"/>
              </a:xfrm>
            </p:grpSpPr>
            <p:sp>
              <p:nvSpPr>
                <p:cNvPr id="565" name="Rounded Rectangle 99">
                  <a:extLst>
                    <a:ext uri="{FF2B5EF4-FFF2-40B4-BE49-F238E27FC236}">
                      <a16:creationId xmlns:a16="http://schemas.microsoft.com/office/drawing/2014/main" id="{AA924EA4-25C1-B199-46FB-865BDBADD151}"/>
                    </a:ext>
                  </a:extLst>
                </p:cNvPr>
                <p:cNvSpPr/>
                <p:nvPr/>
              </p:nvSpPr>
              <p:spPr>
                <a:xfrm>
                  <a:off x="20833" y="1047215"/>
                  <a:ext cx="754874" cy="1167606"/>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66" name="Round Same Side Corner Rectangle 100">
                  <a:extLst>
                    <a:ext uri="{FF2B5EF4-FFF2-40B4-BE49-F238E27FC236}">
                      <a16:creationId xmlns:a16="http://schemas.microsoft.com/office/drawing/2014/main" id="{C42CD446-87AF-FD5A-6914-538B7B97DC1E}"/>
                    </a:ext>
                  </a:extLst>
                </p:cNvPr>
                <p:cNvSpPr/>
                <p:nvPr/>
              </p:nvSpPr>
              <p:spPr>
                <a:xfrm>
                  <a:off x="18416" y="1047543"/>
                  <a:ext cx="754873" cy="520630"/>
                </a:xfrm>
                <a:prstGeom prst="round2SameRect">
                  <a:avLst>
                    <a:gd name="adj1" fmla="val 8556"/>
                    <a:gd name="adj2" fmla="val 0"/>
                  </a:avLst>
                </a:prstGeom>
                <a:solidFill>
                  <a:srgbClr val="0D274D"/>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File</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Analysis</a:t>
                  </a:r>
                </a:p>
              </p:txBody>
            </p:sp>
            <p:sp>
              <p:nvSpPr>
                <p:cNvPr id="567" name="TextBox 566">
                  <a:extLst>
                    <a:ext uri="{FF2B5EF4-FFF2-40B4-BE49-F238E27FC236}">
                      <a16:creationId xmlns:a16="http://schemas.microsoft.com/office/drawing/2014/main" id="{52E1DB73-B0C5-A6A2-933E-5286DCCCDC88}"/>
                    </a:ext>
                  </a:extLst>
                </p:cNvPr>
                <p:cNvSpPr txBox="1">
                  <a:spLocks/>
                </p:cNvSpPr>
                <p:nvPr/>
              </p:nvSpPr>
              <p:spPr>
                <a:xfrm>
                  <a:off x="18416" y="1597263"/>
                  <a:ext cx="754875" cy="587150"/>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File types, behavioral indicators, sandboxing</a:t>
                  </a:r>
                </a:p>
              </p:txBody>
            </p:sp>
          </p:grpSp>
          <p:grpSp>
            <p:nvGrpSpPr>
              <p:cNvPr id="552" name="Group 551">
                <a:extLst>
                  <a:ext uri="{FF2B5EF4-FFF2-40B4-BE49-F238E27FC236}">
                    <a16:creationId xmlns:a16="http://schemas.microsoft.com/office/drawing/2014/main" id="{C18806D5-3529-00C2-6241-2565CBB7281C}"/>
                  </a:ext>
                </a:extLst>
              </p:cNvPr>
              <p:cNvGrpSpPr/>
              <p:nvPr/>
            </p:nvGrpSpPr>
            <p:grpSpPr>
              <a:xfrm>
                <a:off x="703027" y="3606097"/>
                <a:ext cx="1028203" cy="1048050"/>
                <a:chOff x="-33846" y="1048535"/>
                <a:chExt cx="854252" cy="1176109"/>
              </a:xfrm>
            </p:grpSpPr>
            <p:sp>
              <p:nvSpPr>
                <p:cNvPr id="562" name="Rounded Rectangle 93">
                  <a:extLst>
                    <a:ext uri="{FF2B5EF4-FFF2-40B4-BE49-F238E27FC236}">
                      <a16:creationId xmlns:a16="http://schemas.microsoft.com/office/drawing/2014/main" id="{AF67BFE3-F0CB-7131-4386-089916B41BE3}"/>
                    </a:ext>
                  </a:extLst>
                </p:cNvPr>
                <p:cNvSpPr/>
                <p:nvPr/>
              </p:nvSpPr>
              <p:spPr>
                <a:xfrm>
                  <a:off x="-32153" y="1054859"/>
                  <a:ext cx="850866" cy="1169785"/>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63" name="Round Same Side Corner Rectangle 94">
                  <a:extLst>
                    <a:ext uri="{FF2B5EF4-FFF2-40B4-BE49-F238E27FC236}">
                      <a16:creationId xmlns:a16="http://schemas.microsoft.com/office/drawing/2014/main" id="{8286ADF6-7D00-C54C-19A3-454E5FFB7D2E}"/>
                    </a:ext>
                  </a:extLst>
                </p:cNvPr>
                <p:cNvSpPr/>
                <p:nvPr/>
              </p:nvSpPr>
              <p:spPr>
                <a:xfrm>
                  <a:off x="-33846" y="1048535"/>
                  <a:ext cx="850866" cy="520629"/>
                </a:xfrm>
                <a:prstGeom prst="round2SameRect">
                  <a:avLst>
                    <a:gd name="adj1" fmla="val 8556"/>
                    <a:gd name="adj2" fmla="val 0"/>
                  </a:avLst>
                </a:prstGeom>
                <a:solidFill>
                  <a:srgbClr val="0D274D"/>
                </a:solidFill>
                <a:ln w="3175" cap="flat" cmpd="sng" algn="ctr">
                  <a:noFill/>
                  <a:prstDash val="solid"/>
                </a:ln>
                <a:effectLst/>
              </p:spPr>
              <p:txBody>
                <a:bodyPr lIns="27000" tIns="27000" rIns="2700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IP, Domain and URL Reputation</a:t>
                  </a:r>
                </a:p>
              </p:txBody>
            </p:sp>
            <p:sp>
              <p:nvSpPr>
                <p:cNvPr id="564" name="TextBox 563">
                  <a:extLst>
                    <a:ext uri="{FF2B5EF4-FFF2-40B4-BE49-F238E27FC236}">
                      <a16:creationId xmlns:a16="http://schemas.microsoft.com/office/drawing/2014/main" id="{7E3F56F6-23BA-2999-A0EA-EE4DCB21D8B2}"/>
                    </a:ext>
                  </a:extLst>
                </p:cNvPr>
                <p:cNvSpPr txBox="1">
                  <a:spLocks/>
                </p:cNvSpPr>
                <p:nvPr/>
              </p:nvSpPr>
              <p:spPr>
                <a:xfrm>
                  <a:off x="-30460" y="1665585"/>
                  <a:ext cx="850866" cy="466267"/>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Responsive analysis using global threat intelligence</a:t>
                  </a:r>
                </a:p>
              </p:txBody>
            </p:sp>
          </p:grpSp>
          <p:sp>
            <p:nvSpPr>
              <p:cNvPr id="553" name="Rounded Rectangle 74">
                <a:extLst>
                  <a:ext uri="{FF2B5EF4-FFF2-40B4-BE49-F238E27FC236}">
                    <a16:creationId xmlns:a16="http://schemas.microsoft.com/office/drawing/2014/main" id="{B6F51781-D092-2FA5-1F18-CE669850C23B}"/>
                  </a:ext>
                </a:extLst>
              </p:cNvPr>
              <p:cNvSpPr>
                <a:spLocks/>
              </p:cNvSpPr>
              <p:nvPr/>
            </p:nvSpPr>
            <p:spPr>
              <a:xfrm>
                <a:off x="1752639" y="3441801"/>
                <a:ext cx="1370799" cy="138522"/>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Virus &amp; Malware Filtering</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54" name="Rounded Rectangle 76">
                <a:extLst>
                  <a:ext uri="{FF2B5EF4-FFF2-40B4-BE49-F238E27FC236}">
                    <a16:creationId xmlns:a16="http://schemas.microsoft.com/office/drawing/2014/main" id="{27A949B6-F2FC-264D-B5FB-686FDABC3528}"/>
                  </a:ext>
                </a:extLst>
              </p:cNvPr>
              <p:cNvSpPr>
                <a:spLocks/>
              </p:cNvSpPr>
              <p:nvPr/>
            </p:nvSpPr>
            <p:spPr>
              <a:xfrm>
                <a:off x="708014" y="3441801"/>
                <a:ext cx="1024128" cy="138522"/>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Header Analysis</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55" name="Rounded Rectangle 79">
                <a:extLst>
                  <a:ext uri="{FF2B5EF4-FFF2-40B4-BE49-F238E27FC236}">
                    <a16:creationId xmlns:a16="http://schemas.microsoft.com/office/drawing/2014/main" id="{2833FA12-59D9-22E7-04B1-AB310CE85A4A}"/>
                  </a:ext>
                </a:extLst>
              </p:cNvPr>
              <p:cNvSpPr>
                <a:spLocks/>
              </p:cNvSpPr>
              <p:nvPr/>
            </p:nvSpPr>
            <p:spPr>
              <a:xfrm>
                <a:off x="3843147" y="3438144"/>
                <a:ext cx="1033271" cy="138521"/>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Anti-Phishing &amp; BEC</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56" name="Rounded Rectangle 81">
                <a:extLst>
                  <a:ext uri="{FF2B5EF4-FFF2-40B4-BE49-F238E27FC236}">
                    <a16:creationId xmlns:a16="http://schemas.microsoft.com/office/drawing/2014/main" id="{D80BBBF6-4F4C-0F48-2E17-46196C606CC5}"/>
                  </a:ext>
                </a:extLst>
              </p:cNvPr>
              <p:cNvSpPr>
                <a:spLocks/>
              </p:cNvSpPr>
              <p:nvPr/>
            </p:nvSpPr>
            <p:spPr>
              <a:xfrm>
                <a:off x="3139488" y="3441801"/>
                <a:ext cx="678671" cy="138522"/>
              </a:xfrm>
              <a:prstGeom prst="roundRect">
                <a:avLst/>
              </a:prstGeom>
              <a:solidFill>
                <a:srgbClr val="0D274D"/>
              </a:solidFill>
              <a:ln w="2540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Content</a:t>
                </a:r>
                <a:endParaRPr kumimoji="0" lang="en-CA"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grpSp>
            <p:nvGrpSpPr>
              <p:cNvPr id="557" name="Group 556">
                <a:extLst>
                  <a:ext uri="{FF2B5EF4-FFF2-40B4-BE49-F238E27FC236}">
                    <a16:creationId xmlns:a16="http://schemas.microsoft.com/office/drawing/2014/main" id="{D77AD485-AA3B-8137-6A27-1B7D07CBCAC4}"/>
                  </a:ext>
                </a:extLst>
              </p:cNvPr>
              <p:cNvGrpSpPr/>
              <p:nvPr/>
            </p:nvGrpSpPr>
            <p:grpSpPr>
              <a:xfrm>
                <a:off x="3840480" y="3611880"/>
                <a:ext cx="1035939" cy="1036848"/>
                <a:chOff x="93164" y="1055024"/>
                <a:chExt cx="541420" cy="1163537"/>
              </a:xfrm>
            </p:grpSpPr>
            <p:sp>
              <p:nvSpPr>
                <p:cNvPr id="559" name="Rounded Rectangle 111">
                  <a:extLst>
                    <a:ext uri="{FF2B5EF4-FFF2-40B4-BE49-F238E27FC236}">
                      <a16:creationId xmlns:a16="http://schemas.microsoft.com/office/drawing/2014/main" id="{DDC30FE9-3A26-F9DD-5048-E951E5431502}"/>
                    </a:ext>
                  </a:extLst>
                </p:cNvPr>
                <p:cNvSpPr/>
                <p:nvPr/>
              </p:nvSpPr>
              <p:spPr>
                <a:xfrm>
                  <a:off x="94558" y="1058375"/>
                  <a:ext cx="540026" cy="1160186"/>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560" name="Round Same Side Corner Rectangle 112">
                  <a:extLst>
                    <a:ext uri="{FF2B5EF4-FFF2-40B4-BE49-F238E27FC236}">
                      <a16:creationId xmlns:a16="http://schemas.microsoft.com/office/drawing/2014/main" id="{DC350BC4-FA1B-66C5-14A1-A829A4739998}"/>
                    </a:ext>
                  </a:extLst>
                </p:cNvPr>
                <p:cNvSpPr/>
                <p:nvPr/>
              </p:nvSpPr>
              <p:spPr>
                <a:xfrm>
                  <a:off x="93164" y="1055024"/>
                  <a:ext cx="540026" cy="520629"/>
                </a:xfrm>
                <a:prstGeom prst="round2SameRect">
                  <a:avLst>
                    <a:gd name="adj1" fmla="val 8556"/>
                    <a:gd name="adj2" fmla="val 0"/>
                  </a:avLst>
                </a:prstGeom>
                <a:solidFill>
                  <a:srgbClr val="0D274D"/>
                </a:solidFill>
                <a:ln w="3175" cap="flat" cmpd="sng" algn="ctr">
                  <a:noFill/>
                  <a:prstDash val="solid"/>
                </a:ln>
                <a:effectLst/>
              </p:spPr>
              <p:txBody>
                <a:bodyPr lIns="0" tIns="27000"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Natural Language Understanding and Yara rule analysis</a:t>
                  </a:r>
                </a:p>
              </p:txBody>
            </p:sp>
            <p:sp>
              <p:nvSpPr>
                <p:cNvPr id="561" name="TextBox 560">
                  <a:extLst>
                    <a:ext uri="{FF2B5EF4-FFF2-40B4-BE49-F238E27FC236}">
                      <a16:creationId xmlns:a16="http://schemas.microsoft.com/office/drawing/2014/main" id="{AA30AC44-7729-0CB0-0D29-F828EE20AC12}"/>
                    </a:ext>
                  </a:extLst>
                </p:cNvPr>
                <p:cNvSpPr txBox="1">
                  <a:spLocks/>
                </p:cNvSpPr>
                <p:nvPr/>
              </p:nvSpPr>
              <p:spPr>
                <a:xfrm>
                  <a:off x="93164" y="1657931"/>
                  <a:ext cx="539838"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New methods to analyze the intent of the email</a:t>
                  </a:r>
                </a:p>
              </p:txBody>
            </p:sp>
          </p:grpSp>
          <p:sp>
            <p:nvSpPr>
              <p:cNvPr id="558" name="Arrow: Pentagon 122">
                <a:extLst>
                  <a:ext uri="{FF2B5EF4-FFF2-40B4-BE49-F238E27FC236}">
                    <a16:creationId xmlns:a16="http://schemas.microsoft.com/office/drawing/2014/main" id="{52F2DAE6-07EC-9751-5CE8-4076CFF4F86C}"/>
                  </a:ext>
                </a:extLst>
              </p:cNvPr>
              <p:cNvSpPr/>
              <p:nvPr/>
            </p:nvSpPr>
            <p:spPr>
              <a:xfrm>
                <a:off x="432897" y="3441803"/>
                <a:ext cx="228600" cy="1192073"/>
              </a:xfrm>
              <a:prstGeom prst="homePlate">
                <a:avLst>
                  <a:gd name="adj" fmla="val 31662"/>
                </a:avLst>
              </a:prstGeom>
              <a:solidFill>
                <a:srgbClr val="0D274D"/>
              </a:solidFill>
              <a:ln>
                <a:noFill/>
              </a:ln>
              <a:effectLst/>
            </p:spPr>
            <p:txBody>
              <a:bodyPr vert="vert27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CiscoSansTT Light"/>
                    <a:ea typeface="+mn-ea"/>
                    <a:cs typeface="+mn-cs"/>
                  </a:rPr>
                  <a:t>Inbound and Internal</a:t>
                </a:r>
                <a:endParaRPr kumimoji="0" lang="en-CA" sz="700" b="1" i="0" u="none" strike="noStrike" kern="0" cap="none" spc="0" normalizeH="0" baseline="0" noProof="0">
                  <a:ln>
                    <a:noFill/>
                  </a:ln>
                  <a:solidFill>
                    <a:srgbClr val="FFFFFF"/>
                  </a:solidFill>
                  <a:effectLst/>
                  <a:uLnTx/>
                  <a:uFillTx/>
                  <a:latin typeface="CiscoSansTT Light"/>
                  <a:ea typeface="+mn-ea"/>
                  <a:cs typeface="+mn-cs"/>
                </a:endParaRPr>
              </a:p>
            </p:txBody>
          </p:sp>
        </p:grpSp>
        <p:sp>
          <p:nvSpPr>
            <p:cNvPr id="544" name="Arrow: Pentagon 122">
              <a:extLst>
                <a:ext uri="{FF2B5EF4-FFF2-40B4-BE49-F238E27FC236}">
                  <a16:creationId xmlns:a16="http://schemas.microsoft.com/office/drawing/2014/main" id="{CEF5F78D-C668-B4B5-B905-BD471E4095FF}"/>
                </a:ext>
              </a:extLst>
            </p:cNvPr>
            <p:cNvSpPr/>
            <p:nvPr/>
          </p:nvSpPr>
          <p:spPr>
            <a:xfrm>
              <a:off x="5505795" y="3441803"/>
              <a:ext cx="228600" cy="1192073"/>
            </a:xfrm>
            <a:prstGeom prst="homePlate">
              <a:avLst>
                <a:gd name="adj" fmla="val 31662"/>
              </a:avLst>
            </a:prstGeom>
            <a:solidFill>
              <a:srgbClr val="0D274D"/>
            </a:solidFill>
            <a:ln>
              <a:noFill/>
            </a:ln>
            <a:effectLst/>
          </p:spPr>
          <p:txBody>
            <a:bodyPr vert="vert27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CiscoSansTT Light"/>
                  <a:ea typeface="+mn-ea"/>
                  <a:cs typeface="+mn-cs"/>
                </a:rPr>
                <a:t>Post Delivery Interaction</a:t>
              </a:r>
              <a:endParaRPr kumimoji="0" lang="en-CA" sz="700" b="1" i="0" u="none" strike="noStrike" kern="0" cap="none" spc="0" normalizeH="0" baseline="0" noProof="0">
                <a:ln>
                  <a:noFill/>
                </a:ln>
                <a:solidFill>
                  <a:srgbClr val="FFFFFF"/>
                </a:solidFill>
                <a:effectLst/>
                <a:uLnTx/>
                <a:uFillTx/>
                <a:latin typeface="CiscoSansTT Light"/>
                <a:ea typeface="+mn-ea"/>
                <a:cs typeface="+mn-cs"/>
              </a:endParaRPr>
            </a:p>
          </p:txBody>
        </p:sp>
        <p:sp>
          <p:nvSpPr>
            <p:cNvPr id="545" name="Rectangle 544">
              <a:extLst>
                <a:ext uri="{FF2B5EF4-FFF2-40B4-BE49-F238E27FC236}">
                  <a16:creationId xmlns:a16="http://schemas.microsoft.com/office/drawing/2014/main" id="{80A44346-8784-C310-2FF2-93EE61F10B86}"/>
                </a:ext>
              </a:extLst>
            </p:cNvPr>
            <p:cNvSpPr/>
            <p:nvPr/>
          </p:nvSpPr>
          <p:spPr>
            <a:xfrm>
              <a:off x="610568" y="3438142"/>
              <a:ext cx="226029" cy="1192073"/>
            </a:xfrm>
            <a:prstGeom prst="rect">
              <a:avLst/>
            </a:prstGeom>
            <a:solidFill>
              <a:srgbClr val="FBAB18"/>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ea typeface="+mn-ea"/>
                  <a:cs typeface="+mn-cs"/>
                </a:rPr>
                <a:t>Protection</a:t>
              </a:r>
            </a:p>
          </p:txBody>
        </p:sp>
        <p:grpSp>
          <p:nvGrpSpPr>
            <p:cNvPr id="546" name="Group 545">
              <a:extLst>
                <a:ext uri="{FF2B5EF4-FFF2-40B4-BE49-F238E27FC236}">
                  <a16:creationId xmlns:a16="http://schemas.microsoft.com/office/drawing/2014/main" id="{9CEF2158-C4BB-DA31-B5AE-72DFF8B0DA68}"/>
                </a:ext>
              </a:extLst>
            </p:cNvPr>
            <p:cNvGrpSpPr/>
            <p:nvPr/>
          </p:nvGrpSpPr>
          <p:grpSpPr>
            <a:xfrm>
              <a:off x="5906053" y="2240280"/>
              <a:ext cx="2442019" cy="858513"/>
              <a:chOff x="5914740" y="2448359"/>
              <a:chExt cx="2442019" cy="858513"/>
            </a:xfrm>
          </p:grpSpPr>
          <p:sp>
            <p:nvSpPr>
              <p:cNvPr id="547" name="Round Same Side Corner Rectangle 194">
                <a:extLst>
                  <a:ext uri="{FF2B5EF4-FFF2-40B4-BE49-F238E27FC236}">
                    <a16:creationId xmlns:a16="http://schemas.microsoft.com/office/drawing/2014/main" id="{A23C5124-5359-34FD-134D-89CBD5BBA395}"/>
                  </a:ext>
                </a:extLst>
              </p:cNvPr>
              <p:cNvSpPr/>
              <p:nvPr/>
            </p:nvSpPr>
            <p:spPr>
              <a:xfrm>
                <a:off x="5914740" y="2895392"/>
                <a:ext cx="2442019" cy="411480"/>
              </a:xfrm>
              <a:prstGeom prst="roundRect">
                <a:avLst/>
              </a:prstGeom>
              <a:solidFill>
                <a:srgbClr val="0D274D"/>
              </a:solidFill>
              <a:ln w="3175" cap="flat" cmpd="sng" algn="ctr">
                <a:noFill/>
                <a:prstDash val="solid"/>
              </a:ln>
              <a:effectLst/>
            </p:spPr>
            <p:txBody>
              <a:bodyPr lIns="0" tIns="0" rIns="0" bIns="0" rtlCol="0" anchor="ctr" anchorCtr="0"/>
              <a:lstStyle/>
              <a:p>
                <a:pPr marL="0" marR="0" lvl="0" indent="0" algn="ctr" defTabSz="1625397"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Detection, Investigation, Remediation </a:t>
                </a:r>
              </a:p>
              <a:p>
                <a:pPr marL="0" marR="0" lvl="0" indent="0" algn="ctr" defTabSz="1625397"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&amp; </a:t>
                </a:r>
                <a:r>
                  <a:rPr kumimoji="0" lang="en-US" sz="90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rPr>
                  <a:t>Threat Management</a:t>
                </a:r>
                <a:endParaRPr kumimoji="0" lang="en-CA" sz="900" b="0" i="0" u="none" strike="noStrike" kern="0" cap="none" spc="0" normalizeH="0" baseline="0" noProof="0">
                  <a:ln>
                    <a:noFill/>
                  </a:ln>
                  <a:solidFill>
                    <a:srgbClr val="FFFFFF"/>
                  </a:solidFill>
                  <a:effectLst/>
                  <a:uLnTx/>
                  <a:uFillTx/>
                  <a:latin typeface="CiscoSansTT Light"/>
                  <a:cs typeface="CiscoSansTT ExtraLight" panose="020B0303020201020303" pitchFamily="34" charset="0"/>
                </a:endParaRPr>
              </a:p>
            </p:txBody>
          </p:sp>
          <p:sp>
            <p:nvSpPr>
              <p:cNvPr id="548" name="Round Same Side Corner Rectangle 194">
                <a:extLst>
                  <a:ext uri="{FF2B5EF4-FFF2-40B4-BE49-F238E27FC236}">
                    <a16:creationId xmlns:a16="http://schemas.microsoft.com/office/drawing/2014/main" id="{A6FED920-67D7-5332-7C77-C2CBD85D8168}"/>
                  </a:ext>
                </a:extLst>
              </p:cNvPr>
              <p:cNvSpPr/>
              <p:nvPr/>
            </p:nvSpPr>
            <p:spPr>
              <a:xfrm>
                <a:off x="5914740" y="2448359"/>
                <a:ext cx="2442019" cy="411480"/>
              </a:xfrm>
              <a:prstGeom prst="roundRect">
                <a:avLst/>
              </a:prstGeom>
              <a:solidFill>
                <a:srgbClr val="0D274D"/>
              </a:solidFill>
              <a:ln w="3175" cap="flat" cmpd="sng" algn="ctr">
                <a:noFill/>
                <a:prstDash val="solid"/>
              </a:ln>
              <a:effectLst/>
            </p:spPr>
            <p:txBody>
              <a:bodyPr lIns="0" tIns="0" rIns="0" bIns="0" rtlCol="0" anchor="ctr" anchorCtr="0"/>
              <a:lstStyle/>
              <a:p>
                <a:pPr marL="0" marR="0" lvl="0" indent="0" algn="ctr" defTabSz="1625397" eaLnBrk="1" fontAlgn="auto" latinLnBrk="0" hangingPunct="1">
                  <a:lnSpc>
                    <a:spcPct val="100000"/>
                  </a:lnSpc>
                  <a:spcBef>
                    <a:spcPts val="0"/>
                  </a:spcBef>
                  <a:spcAft>
                    <a:spcPts val="0"/>
                  </a:spcAft>
                  <a:buClrTx/>
                  <a:buSzTx/>
                  <a:buFontTx/>
                  <a:buNone/>
                  <a:tabLst/>
                  <a:defRPr/>
                </a:pPr>
                <a:endParaRPr kumimoji="0" lang="en-CA" sz="9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endParaRPr>
              </a:p>
            </p:txBody>
          </p:sp>
        </p:grpSp>
      </p:grpSp>
      <p:grpSp>
        <p:nvGrpSpPr>
          <p:cNvPr id="609" name="Group 608">
            <a:extLst>
              <a:ext uri="{FF2B5EF4-FFF2-40B4-BE49-F238E27FC236}">
                <a16:creationId xmlns:a16="http://schemas.microsoft.com/office/drawing/2014/main" id="{D4A3CB75-FD2B-DA5B-D4E4-6C43BB0FDAAE}"/>
              </a:ext>
            </a:extLst>
          </p:cNvPr>
          <p:cNvGrpSpPr/>
          <p:nvPr/>
        </p:nvGrpSpPr>
        <p:grpSpPr>
          <a:xfrm>
            <a:off x="614990" y="733404"/>
            <a:ext cx="7918443" cy="1358970"/>
            <a:chOff x="614990" y="733404"/>
            <a:chExt cx="7918443" cy="1358970"/>
          </a:xfrm>
        </p:grpSpPr>
        <p:grpSp>
          <p:nvGrpSpPr>
            <p:cNvPr id="610" name="Group 609">
              <a:extLst>
                <a:ext uri="{FF2B5EF4-FFF2-40B4-BE49-F238E27FC236}">
                  <a16:creationId xmlns:a16="http://schemas.microsoft.com/office/drawing/2014/main" id="{C0D67DF6-A0C1-C594-A897-3733113ACC74}"/>
                </a:ext>
              </a:extLst>
            </p:cNvPr>
            <p:cNvGrpSpPr/>
            <p:nvPr/>
          </p:nvGrpSpPr>
          <p:grpSpPr>
            <a:xfrm>
              <a:off x="614990" y="733404"/>
              <a:ext cx="7918443" cy="1192076"/>
              <a:chOff x="614990" y="733404"/>
              <a:chExt cx="7918443" cy="1192076"/>
            </a:xfrm>
          </p:grpSpPr>
          <p:sp>
            <p:nvSpPr>
              <p:cNvPr id="614" name="Arrow: Pentagon 122">
                <a:extLst>
                  <a:ext uri="{FF2B5EF4-FFF2-40B4-BE49-F238E27FC236}">
                    <a16:creationId xmlns:a16="http://schemas.microsoft.com/office/drawing/2014/main" id="{3926BD4D-C543-F095-2545-765F74609088}"/>
                  </a:ext>
                </a:extLst>
              </p:cNvPr>
              <p:cNvSpPr/>
              <p:nvPr/>
            </p:nvSpPr>
            <p:spPr>
              <a:xfrm>
                <a:off x="614990" y="733406"/>
                <a:ext cx="226028" cy="1192073"/>
              </a:xfrm>
              <a:prstGeom prst="homePlate">
                <a:avLst>
                  <a:gd name="adj" fmla="val 31662"/>
                </a:avLst>
              </a:prstGeom>
              <a:solidFill>
                <a:srgbClr val="74BF4B"/>
              </a:solidFill>
              <a:ln w="12700">
                <a:noFill/>
              </a:ln>
              <a:effectLst/>
            </p:spPr>
            <p:txBody>
              <a:bodyPr vert="vert27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ea typeface="+mn-ea"/>
                    <a:cs typeface="+mn-cs"/>
                  </a:rPr>
                  <a:t>Inbound</a:t>
                </a:r>
                <a:endParaRPr kumimoji="0" lang="en-CA" sz="700" b="1" i="0" u="none" strike="noStrike" kern="0" cap="none" spc="0" normalizeH="0" baseline="0" noProof="0">
                  <a:ln>
                    <a:noFill/>
                  </a:ln>
                  <a:solidFill>
                    <a:srgbClr val="101820"/>
                  </a:solidFill>
                  <a:effectLst/>
                  <a:uLnTx/>
                  <a:uFillTx/>
                  <a:latin typeface="CiscoSansTT Light"/>
                  <a:ea typeface="+mn-ea"/>
                  <a:cs typeface="+mn-cs"/>
                </a:endParaRPr>
              </a:p>
            </p:txBody>
          </p:sp>
          <p:grpSp>
            <p:nvGrpSpPr>
              <p:cNvPr id="615" name="Group 614">
                <a:extLst>
                  <a:ext uri="{FF2B5EF4-FFF2-40B4-BE49-F238E27FC236}">
                    <a16:creationId xmlns:a16="http://schemas.microsoft.com/office/drawing/2014/main" id="{5DA49DD3-FB53-79CD-7595-D5D824A6F0FB}"/>
                  </a:ext>
                </a:extLst>
              </p:cNvPr>
              <p:cNvGrpSpPr/>
              <p:nvPr/>
            </p:nvGrpSpPr>
            <p:grpSpPr>
              <a:xfrm>
                <a:off x="880542" y="733404"/>
                <a:ext cx="7652891" cy="1192076"/>
                <a:chOff x="708014" y="733404"/>
                <a:chExt cx="7652891" cy="1192076"/>
              </a:xfrm>
            </p:grpSpPr>
            <p:grpSp>
              <p:nvGrpSpPr>
                <p:cNvPr id="617" name="Group 616">
                  <a:extLst>
                    <a:ext uri="{FF2B5EF4-FFF2-40B4-BE49-F238E27FC236}">
                      <a16:creationId xmlns:a16="http://schemas.microsoft.com/office/drawing/2014/main" id="{B36B10ED-C77D-E1C1-14C1-A0CEC59FBD9F}"/>
                    </a:ext>
                  </a:extLst>
                </p:cNvPr>
                <p:cNvGrpSpPr>
                  <a:grpSpLocks noChangeAspect="1"/>
                </p:cNvGrpSpPr>
                <p:nvPr/>
              </p:nvGrpSpPr>
              <p:grpSpPr>
                <a:xfrm>
                  <a:off x="708014" y="733404"/>
                  <a:ext cx="7652891" cy="1192076"/>
                  <a:chOff x="673487" y="1358476"/>
                  <a:chExt cx="11450637" cy="1783642"/>
                </a:xfrm>
              </p:grpSpPr>
              <p:grpSp>
                <p:nvGrpSpPr>
                  <p:cNvPr id="619" name="Group 618">
                    <a:extLst>
                      <a:ext uri="{FF2B5EF4-FFF2-40B4-BE49-F238E27FC236}">
                        <a16:creationId xmlns:a16="http://schemas.microsoft.com/office/drawing/2014/main" id="{CCFB72DC-318A-05DF-6C83-D0EC7A3C240B}"/>
                      </a:ext>
                    </a:extLst>
                  </p:cNvPr>
                  <p:cNvGrpSpPr/>
                  <p:nvPr/>
                </p:nvGrpSpPr>
                <p:grpSpPr>
                  <a:xfrm>
                    <a:off x="1716136" y="1612735"/>
                    <a:ext cx="1006501" cy="1529383"/>
                    <a:chOff x="172473" y="1047378"/>
                    <a:chExt cx="754876" cy="1147037"/>
                  </a:xfrm>
                </p:grpSpPr>
                <p:sp>
                  <p:nvSpPr>
                    <p:cNvPr id="661" name="Rounded Rectangle 660">
                      <a:extLst>
                        <a:ext uri="{FF2B5EF4-FFF2-40B4-BE49-F238E27FC236}">
                          <a16:creationId xmlns:a16="http://schemas.microsoft.com/office/drawing/2014/main" id="{FD570776-3FC0-5F5C-F892-A776E668145D}"/>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62" name="Round Same Side Corner Rectangle 661">
                      <a:extLst>
                        <a:ext uri="{FF2B5EF4-FFF2-40B4-BE49-F238E27FC236}">
                          <a16:creationId xmlns:a16="http://schemas.microsoft.com/office/drawing/2014/main" id="{EABA56D0-D2E7-4F2D-26DA-CE030E3C2E33}"/>
                        </a:ext>
                      </a:extLst>
                    </p:cNvPr>
                    <p:cNvSpPr/>
                    <p:nvPr/>
                  </p:nvSpPr>
                  <p:spPr>
                    <a:xfrm>
                      <a:off x="172475" y="1047378"/>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SDR</a:t>
                      </a:r>
                    </a:p>
                  </p:txBody>
                </p:sp>
                <p:sp>
                  <p:nvSpPr>
                    <p:cNvPr id="663" name="TextBox 662">
                      <a:extLst>
                        <a:ext uri="{FF2B5EF4-FFF2-40B4-BE49-F238E27FC236}">
                          <a16:creationId xmlns:a16="http://schemas.microsoft.com/office/drawing/2014/main" id="{EB3305CA-73C5-6C17-0E27-AFAFA39C9FB2}"/>
                        </a:ext>
                      </a:extLst>
                    </p:cNvPr>
                    <p:cNvSpPr txBox="1">
                      <a:spLocks/>
                    </p:cNvSpPr>
                    <p:nvPr/>
                  </p:nvSpPr>
                  <p:spPr>
                    <a:xfrm>
                      <a:off x="172473" y="1657018"/>
                      <a:ext cx="754876"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Domain</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reputation</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filtering</a:t>
                      </a:r>
                    </a:p>
                  </p:txBody>
                </p:sp>
              </p:grpSp>
              <p:grpSp>
                <p:nvGrpSpPr>
                  <p:cNvPr id="620" name="Group 619">
                    <a:extLst>
                      <a:ext uri="{FF2B5EF4-FFF2-40B4-BE49-F238E27FC236}">
                        <a16:creationId xmlns:a16="http://schemas.microsoft.com/office/drawing/2014/main" id="{3EDB0A62-CA57-E2F8-6AEE-CACE516C6115}"/>
                      </a:ext>
                    </a:extLst>
                  </p:cNvPr>
                  <p:cNvGrpSpPr/>
                  <p:nvPr/>
                </p:nvGrpSpPr>
                <p:grpSpPr>
                  <a:xfrm>
                    <a:off x="2758786" y="1612735"/>
                    <a:ext cx="1006501" cy="1529381"/>
                    <a:chOff x="172473" y="1047379"/>
                    <a:chExt cx="754876" cy="1147036"/>
                  </a:xfrm>
                </p:grpSpPr>
                <p:sp>
                  <p:nvSpPr>
                    <p:cNvPr id="658" name="Rounded Rectangle 657">
                      <a:extLst>
                        <a:ext uri="{FF2B5EF4-FFF2-40B4-BE49-F238E27FC236}">
                          <a16:creationId xmlns:a16="http://schemas.microsoft.com/office/drawing/2014/main" id="{8F3BF789-F855-3B92-B2AD-86132AAEB808}"/>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59" name="Round Same Side Corner Rectangle 658">
                      <a:extLst>
                        <a:ext uri="{FF2B5EF4-FFF2-40B4-BE49-F238E27FC236}">
                          <a16:creationId xmlns:a16="http://schemas.microsoft.com/office/drawing/2014/main" id="{5D9F2888-9C32-66E6-ED88-127123BCF5DA}"/>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Connection Filtering</a:t>
                      </a:r>
                    </a:p>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60" name="TextBox 659">
                      <a:extLst>
                        <a:ext uri="{FF2B5EF4-FFF2-40B4-BE49-F238E27FC236}">
                          <a16:creationId xmlns:a16="http://schemas.microsoft.com/office/drawing/2014/main" id="{0D7A78E7-A2F8-EAC2-CDA1-8C2237592E8A}"/>
                        </a:ext>
                      </a:extLst>
                    </p:cNvPr>
                    <p:cNvSpPr txBox="1">
                      <a:spLocks/>
                    </p:cNvSpPr>
                    <p:nvPr/>
                  </p:nvSpPr>
                  <p:spPr>
                    <a:xfrm>
                      <a:off x="172473" y="1657202"/>
                      <a:ext cx="754876"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Throttling, </a:t>
                      </a:r>
                    </a:p>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SPF, DKIM &amp; DMARC</a:t>
                      </a:r>
                    </a:p>
                  </p:txBody>
                </p:sp>
              </p:grpSp>
              <p:grpSp>
                <p:nvGrpSpPr>
                  <p:cNvPr id="621" name="Group 620">
                    <a:extLst>
                      <a:ext uri="{FF2B5EF4-FFF2-40B4-BE49-F238E27FC236}">
                        <a16:creationId xmlns:a16="http://schemas.microsoft.com/office/drawing/2014/main" id="{7621C449-CA0E-1E09-84B2-789A4EF2B0A6}"/>
                      </a:ext>
                    </a:extLst>
                  </p:cNvPr>
                  <p:cNvGrpSpPr/>
                  <p:nvPr/>
                </p:nvGrpSpPr>
                <p:grpSpPr>
                  <a:xfrm>
                    <a:off x="3814135" y="1612735"/>
                    <a:ext cx="1006501" cy="1529381"/>
                    <a:chOff x="172473" y="1047379"/>
                    <a:chExt cx="754876" cy="1147036"/>
                  </a:xfrm>
                </p:grpSpPr>
                <p:sp>
                  <p:nvSpPr>
                    <p:cNvPr id="655" name="Rounded Rectangle 654">
                      <a:extLst>
                        <a:ext uri="{FF2B5EF4-FFF2-40B4-BE49-F238E27FC236}">
                          <a16:creationId xmlns:a16="http://schemas.microsoft.com/office/drawing/2014/main" id="{FBE00708-9459-3091-3732-36ACE5508462}"/>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56" name="Round Same Side Corner Rectangle 655">
                      <a:extLst>
                        <a:ext uri="{FF2B5EF4-FFF2-40B4-BE49-F238E27FC236}">
                          <a16:creationId xmlns:a16="http://schemas.microsoft.com/office/drawing/2014/main" id="{6CDF7D7B-4019-2C9A-6729-C23A05E0AC92}"/>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CASE</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57" name="TextBox 656">
                      <a:extLst>
                        <a:ext uri="{FF2B5EF4-FFF2-40B4-BE49-F238E27FC236}">
                          <a16:creationId xmlns:a16="http://schemas.microsoft.com/office/drawing/2014/main" id="{642CEFF6-3837-75D1-F5D0-261075DCE4E4}"/>
                        </a:ext>
                      </a:extLst>
                    </p:cNvPr>
                    <p:cNvSpPr txBox="1">
                      <a:spLocks/>
                    </p:cNvSpPr>
                    <p:nvPr/>
                  </p:nvSpPr>
                  <p:spPr>
                    <a:xfrm>
                      <a:off x="172473" y="1657202"/>
                      <a:ext cx="754876" cy="466266"/>
                    </a:xfrm>
                    <a:prstGeom prst="rect">
                      <a:avLst/>
                    </a:prstGeom>
                    <a:noFill/>
                  </p:spPr>
                  <p:txBody>
                    <a:bodyPr wrap="square" rtlCol="0" anchor="ctr">
                      <a:spAutoFit/>
                    </a:bodyP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Multi-verdict scanning</a:t>
                      </a:r>
                    </a:p>
                  </p:txBody>
                </p:sp>
              </p:grpSp>
              <p:grpSp>
                <p:nvGrpSpPr>
                  <p:cNvPr id="622" name="Group 621">
                    <a:extLst>
                      <a:ext uri="{FF2B5EF4-FFF2-40B4-BE49-F238E27FC236}">
                        <a16:creationId xmlns:a16="http://schemas.microsoft.com/office/drawing/2014/main" id="{5CC8BE47-5974-1FDB-E7D8-9632C0287A5F}"/>
                      </a:ext>
                    </a:extLst>
                  </p:cNvPr>
                  <p:cNvGrpSpPr/>
                  <p:nvPr/>
                </p:nvGrpSpPr>
                <p:grpSpPr>
                  <a:xfrm>
                    <a:off x="4856784" y="1612735"/>
                    <a:ext cx="1006501" cy="1529382"/>
                    <a:chOff x="172473" y="1047379"/>
                    <a:chExt cx="754876" cy="1147036"/>
                  </a:xfrm>
                </p:grpSpPr>
                <p:sp>
                  <p:nvSpPr>
                    <p:cNvPr id="652" name="Rounded Rectangle 651">
                      <a:extLst>
                        <a:ext uri="{FF2B5EF4-FFF2-40B4-BE49-F238E27FC236}">
                          <a16:creationId xmlns:a16="http://schemas.microsoft.com/office/drawing/2014/main" id="{55FFAC82-FCC4-5745-9209-B5B33D059FEF}"/>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53" name="Round Same Side Corner Rectangle 652">
                      <a:extLst>
                        <a:ext uri="{FF2B5EF4-FFF2-40B4-BE49-F238E27FC236}">
                          <a16:creationId xmlns:a16="http://schemas.microsoft.com/office/drawing/2014/main" id="{17A1D46F-1366-7000-0DDD-CD1AE67E5624}"/>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Anti-Virus</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54" name="TextBox 653">
                      <a:extLst>
                        <a:ext uri="{FF2B5EF4-FFF2-40B4-BE49-F238E27FC236}">
                          <a16:creationId xmlns:a16="http://schemas.microsoft.com/office/drawing/2014/main" id="{2EB65C1A-971B-78E2-6CB3-BDBE22136A0C}"/>
                        </a:ext>
                      </a:extLst>
                    </p:cNvPr>
                    <p:cNvSpPr txBox="1">
                      <a:spLocks/>
                    </p:cNvSpPr>
                    <p:nvPr/>
                  </p:nvSpPr>
                  <p:spPr>
                    <a:xfrm>
                      <a:off x="172473" y="1657018"/>
                      <a:ext cx="754876"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Block known viruses</a:t>
                      </a:r>
                    </a:p>
                  </p:txBody>
                </p:sp>
              </p:grpSp>
              <p:grpSp>
                <p:nvGrpSpPr>
                  <p:cNvPr id="623" name="Group 622">
                    <a:extLst>
                      <a:ext uri="{FF2B5EF4-FFF2-40B4-BE49-F238E27FC236}">
                        <a16:creationId xmlns:a16="http://schemas.microsoft.com/office/drawing/2014/main" id="{0A488974-3343-4DC3-8181-BEDD4CCA38E8}"/>
                      </a:ext>
                    </a:extLst>
                  </p:cNvPr>
                  <p:cNvGrpSpPr/>
                  <p:nvPr/>
                </p:nvGrpSpPr>
                <p:grpSpPr>
                  <a:xfrm>
                    <a:off x="5899434" y="1612735"/>
                    <a:ext cx="1006501" cy="1529381"/>
                    <a:chOff x="172473" y="1047379"/>
                    <a:chExt cx="754876" cy="1147036"/>
                  </a:xfrm>
                </p:grpSpPr>
                <p:sp>
                  <p:nvSpPr>
                    <p:cNvPr id="649" name="Rounded Rectangle 648">
                      <a:extLst>
                        <a:ext uri="{FF2B5EF4-FFF2-40B4-BE49-F238E27FC236}">
                          <a16:creationId xmlns:a16="http://schemas.microsoft.com/office/drawing/2014/main" id="{A3310094-E73B-2142-939A-0E3212167B9D}"/>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50" name="Round Same Side Corner Rectangle 649">
                      <a:extLst>
                        <a:ext uri="{FF2B5EF4-FFF2-40B4-BE49-F238E27FC236}">
                          <a16:creationId xmlns:a16="http://schemas.microsoft.com/office/drawing/2014/main" id="{6769A057-CE6D-5372-A89B-494425250C58}"/>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File </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Reputation</a:t>
                      </a:r>
                    </a:p>
                  </p:txBody>
                </p:sp>
                <p:sp>
                  <p:nvSpPr>
                    <p:cNvPr id="651" name="TextBox 650">
                      <a:extLst>
                        <a:ext uri="{FF2B5EF4-FFF2-40B4-BE49-F238E27FC236}">
                          <a16:creationId xmlns:a16="http://schemas.microsoft.com/office/drawing/2014/main" id="{CB171C33-E7D3-7D23-44F8-B4292078960B}"/>
                        </a:ext>
                      </a:extLst>
                    </p:cNvPr>
                    <p:cNvSpPr txBox="1">
                      <a:spLocks/>
                    </p:cNvSpPr>
                    <p:nvPr/>
                  </p:nvSpPr>
                  <p:spPr>
                    <a:xfrm>
                      <a:off x="172473" y="1697122"/>
                      <a:ext cx="754876" cy="345383"/>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SHA-based file blocking</a:t>
                      </a:r>
                    </a:p>
                  </p:txBody>
                </p:sp>
              </p:grpSp>
              <p:sp>
                <p:nvSpPr>
                  <p:cNvPr id="624" name="Rounded Rectangle 623">
                    <a:extLst>
                      <a:ext uri="{FF2B5EF4-FFF2-40B4-BE49-F238E27FC236}">
                        <a16:creationId xmlns:a16="http://schemas.microsoft.com/office/drawing/2014/main" id="{9FAF7F1B-1A06-16B6-4AEE-3FBD39D7567E}"/>
                      </a:ext>
                    </a:extLst>
                  </p:cNvPr>
                  <p:cNvSpPr/>
                  <p:nvPr/>
                </p:nvSpPr>
                <p:spPr>
                  <a:xfrm>
                    <a:off x="6942084" y="1618117"/>
                    <a:ext cx="1006497" cy="1523999"/>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grpSp>
                <p:nvGrpSpPr>
                  <p:cNvPr id="625" name="Group 624">
                    <a:extLst>
                      <a:ext uri="{FF2B5EF4-FFF2-40B4-BE49-F238E27FC236}">
                        <a16:creationId xmlns:a16="http://schemas.microsoft.com/office/drawing/2014/main" id="{FD53E2CE-10A8-ACFB-732A-1B32A150B782}"/>
                      </a:ext>
                    </a:extLst>
                  </p:cNvPr>
                  <p:cNvGrpSpPr/>
                  <p:nvPr/>
                </p:nvGrpSpPr>
                <p:grpSpPr>
                  <a:xfrm>
                    <a:off x="7984732" y="1612735"/>
                    <a:ext cx="1006501" cy="1529381"/>
                    <a:chOff x="172473" y="1047379"/>
                    <a:chExt cx="754876" cy="1147036"/>
                  </a:xfrm>
                </p:grpSpPr>
                <p:sp>
                  <p:nvSpPr>
                    <p:cNvPr id="646" name="Rounded Rectangle 645">
                      <a:extLst>
                        <a:ext uri="{FF2B5EF4-FFF2-40B4-BE49-F238E27FC236}">
                          <a16:creationId xmlns:a16="http://schemas.microsoft.com/office/drawing/2014/main" id="{98368C43-43DD-0E0A-82F4-43C2CEFF4961}"/>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47" name="Round Same Side Corner Rectangle 646">
                      <a:extLst>
                        <a:ext uri="{FF2B5EF4-FFF2-40B4-BE49-F238E27FC236}">
                          <a16:creationId xmlns:a16="http://schemas.microsoft.com/office/drawing/2014/main" id="{149A27AC-1D58-0BEC-6953-29B18EE1024E}"/>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Graymail Detection</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48" name="TextBox 647">
                      <a:extLst>
                        <a:ext uri="{FF2B5EF4-FFF2-40B4-BE49-F238E27FC236}">
                          <a16:creationId xmlns:a16="http://schemas.microsoft.com/office/drawing/2014/main" id="{F53F9727-0DE1-7D45-9732-38E622889B89}"/>
                        </a:ext>
                      </a:extLst>
                    </p:cNvPr>
                    <p:cNvSpPr txBox="1">
                      <a:spLocks noChangeAspect="1"/>
                    </p:cNvSpPr>
                    <p:nvPr/>
                  </p:nvSpPr>
                  <p:spPr>
                    <a:xfrm>
                      <a:off x="172473" y="1599582"/>
                      <a:ext cx="754876" cy="587150"/>
                    </a:xfrm>
                    <a:prstGeom prst="rect">
                      <a:avLst/>
                    </a:prstGeom>
                    <a:solidFill>
                      <a:srgbClr val="9E9EA2">
                        <a:lumMod val="60000"/>
                        <a:lumOff val="40000"/>
                      </a:srgbClr>
                    </a:solid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CA"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Control marketing, social and bulk</a:t>
                      </a:r>
                    </a:p>
                  </p:txBody>
                </p:sp>
              </p:grpSp>
              <p:grpSp>
                <p:nvGrpSpPr>
                  <p:cNvPr id="626" name="Group 625">
                    <a:extLst>
                      <a:ext uri="{FF2B5EF4-FFF2-40B4-BE49-F238E27FC236}">
                        <a16:creationId xmlns:a16="http://schemas.microsoft.com/office/drawing/2014/main" id="{D2891D4F-5F20-4CCE-ED0E-1B049383760E}"/>
                      </a:ext>
                    </a:extLst>
                  </p:cNvPr>
                  <p:cNvGrpSpPr/>
                  <p:nvPr/>
                </p:nvGrpSpPr>
                <p:grpSpPr>
                  <a:xfrm>
                    <a:off x="673487" y="1612735"/>
                    <a:ext cx="1006501" cy="1529381"/>
                    <a:chOff x="172473" y="1047379"/>
                    <a:chExt cx="754876" cy="1147036"/>
                  </a:xfrm>
                </p:grpSpPr>
                <p:sp>
                  <p:nvSpPr>
                    <p:cNvPr id="643" name="Rounded Rectangle 642">
                      <a:extLst>
                        <a:ext uri="{FF2B5EF4-FFF2-40B4-BE49-F238E27FC236}">
                          <a16:creationId xmlns:a16="http://schemas.microsoft.com/office/drawing/2014/main" id="{0C5CF4FB-FDED-001A-BC0A-AB99D0E41902}"/>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44" name="Round Same Side Corner Rectangle 643">
                      <a:extLst>
                        <a:ext uri="{FF2B5EF4-FFF2-40B4-BE49-F238E27FC236}">
                          <a16:creationId xmlns:a16="http://schemas.microsoft.com/office/drawing/2014/main" id="{9AA84C57-32CB-7AD3-C281-5B9615A881BC}"/>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Reputation Filtering</a:t>
                      </a:r>
                    </a:p>
                  </p:txBody>
                </p:sp>
                <p:sp>
                  <p:nvSpPr>
                    <p:cNvPr id="645" name="TextBox 644">
                      <a:extLst>
                        <a:ext uri="{FF2B5EF4-FFF2-40B4-BE49-F238E27FC236}">
                          <a16:creationId xmlns:a16="http://schemas.microsoft.com/office/drawing/2014/main" id="{1489257C-3F28-D7B2-ABB1-DC0AEBA324B5}"/>
                        </a:ext>
                      </a:extLst>
                    </p:cNvPr>
                    <p:cNvSpPr txBox="1">
                      <a:spLocks/>
                    </p:cNvSpPr>
                    <p:nvPr/>
                  </p:nvSpPr>
                  <p:spPr>
                    <a:xfrm>
                      <a:off x="172473" y="1657016"/>
                      <a:ext cx="754876"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Host and IP filtering via SBRS &amp; ETF</a:t>
                      </a:r>
                    </a:p>
                  </p:txBody>
                </p:sp>
              </p:grpSp>
              <p:grpSp>
                <p:nvGrpSpPr>
                  <p:cNvPr id="627" name="Group 626">
                    <a:extLst>
                      <a:ext uri="{FF2B5EF4-FFF2-40B4-BE49-F238E27FC236}">
                        <a16:creationId xmlns:a16="http://schemas.microsoft.com/office/drawing/2014/main" id="{E6C2AC4A-07CE-76B2-1684-2D8A57D30868}"/>
                      </a:ext>
                    </a:extLst>
                  </p:cNvPr>
                  <p:cNvGrpSpPr/>
                  <p:nvPr/>
                </p:nvGrpSpPr>
                <p:grpSpPr>
                  <a:xfrm>
                    <a:off x="9027381" y="1612735"/>
                    <a:ext cx="1006501" cy="1529381"/>
                    <a:chOff x="172473" y="1047379"/>
                    <a:chExt cx="754876" cy="1147036"/>
                  </a:xfrm>
                </p:grpSpPr>
                <p:sp>
                  <p:nvSpPr>
                    <p:cNvPr id="640" name="Rounded Rectangle 639">
                      <a:extLst>
                        <a:ext uri="{FF2B5EF4-FFF2-40B4-BE49-F238E27FC236}">
                          <a16:creationId xmlns:a16="http://schemas.microsoft.com/office/drawing/2014/main" id="{4F24BF6B-DFC6-0A00-2897-D5D50F020D7F}"/>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41" name="Round Same Side Corner Rectangle 640">
                      <a:extLst>
                        <a:ext uri="{FF2B5EF4-FFF2-40B4-BE49-F238E27FC236}">
                          <a16:creationId xmlns:a16="http://schemas.microsoft.com/office/drawing/2014/main" id="{D33210C9-7476-10CF-ED81-B8D6B70C6372}"/>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Content </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Filtering</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42" name="TextBox 641">
                      <a:extLst>
                        <a:ext uri="{FF2B5EF4-FFF2-40B4-BE49-F238E27FC236}">
                          <a16:creationId xmlns:a16="http://schemas.microsoft.com/office/drawing/2014/main" id="{FF70C6B9-88CC-ED7E-3ECC-50BBAA3A38C4}"/>
                        </a:ext>
                      </a:extLst>
                    </p:cNvPr>
                    <p:cNvSpPr txBox="1">
                      <a:spLocks noChangeAspect="1"/>
                    </p:cNvSpPr>
                    <p:nvPr/>
                  </p:nvSpPr>
                  <p:spPr>
                    <a:xfrm>
                      <a:off x="172473" y="1660023"/>
                      <a:ext cx="754876"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Admin driven rules (ETF &amp; FED)</a:t>
                      </a:r>
                    </a:p>
                  </p:txBody>
                </p:sp>
              </p:grpSp>
              <p:grpSp>
                <p:nvGrpSpPr>
                  <p:cNvPr id="628" name="Group 627">
                    <a:extLst>
                      <a:ext uri="{FF2B5EF4-FFF2-40B4-BE49-F238E27FC236}">
                        <a16:creationId xmlns:a16="http://schemas.microsoft.com/office/drawing/2014/main" id="{637A0030-1D91-7718-B9F1-584597EE69E6}"/>
                      </a:ext>
                    </a:extLst>
                  </p:cNvPr>
                  <p:cNvGrpSpPr/>
                  <p:nvPr/>
                </p:nvGrpSpPr>
                <p:grpSpPr>
                  <a:xfrm>
                    <a:off x="10070031" y="1612735"/>
                    <a:ext cx="1006501" cy="1529381"/>
                    <a:chOff x="172473" y="1047379"/>
                    <a:chExt cx="754876" cy="1147036"/>
                  </a:xfrm>
                </p:grpSpPr>
                <p:sp>
                  <p:nvSpPr>
                    <p:cNvPr id="637" name="Rounded Rectangle 636">
                      <a:extLst>
                        <a:ext uri="{FF2B5EF4-FFF2-40B4-BE49-F238E27FC236}">
                          <a16:creationId xmlns:a16="http://schemas.microsoft.com/office/drawing/2014/main" id="{56A8C1D5-B101-6CB8-86BF-4E71039B4317}"/>
                        </a:ext>
                      </a:extLst>
                    </p:cNvPr>
                    <p:cNvSpPr/>
                    <p:nvPr/>
                  </p:nvSpPr>
                  <p:spPr>
                    <a:xfrm>
                      <a:off x="172474" y="1051415"/>
                      <a:ext cx="754874" cy="1143000"/>
                    </a:xfrm>
                    <a:prstGeom prst="roundRect">
                      <a:avLst>
                        <a:gd name="adj" fmla="val 6019"/>
                      </a:avLst>
                    </a:prstGeom>
                    <a:solidFill>
                      <a:srgbClr val="9E9EA2">
                        <a:lumMod val="60000"/>
                        <a:lumOff val="40000"/>
                      </a:srgbClr>
                    </a:solidFill>
                    <a:ln w="1905" cap="flat" cmpd="sng" algn="ctr">
                      <a:noFill/>
                      <a:prstDash val="solid"/>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38" name="Round Same Side Corner Rectangle 637">
                      <a:extLst>
                        <a:ext uri="{FF2B5EF4-FFF2-40B4-BE49-F238E27FC236}">
                          <a16:creationId xmlns:a16="http://schemas.microsoft.com/office/drawing/2014/main" id="{1D6540B7-94E8-F458-BB6D-E608CA835D4D}"/>
                        </a:ext>
                      </a:extLst>
                    </p:cNvPr>
                    <p:cNvSpPr/>
                    <p:nvPr/>
                  </p:nvSpPr>
                  <p:spPr>
                    <a:xfrm>
                      <a:off x="172475" y="1047379"/>
                      <a:ext cx="754873" cy="520629"/>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Outbreak Filtering</a:t>
                      </a:r>
                      <a:endParaRPr kumimoji="0" lang="en-CA" sz="800" b="0" i="0" u="none" strike="noStrike" kern="0" cap="none" spc="0" normalizeH="0" baseline="0" noProof="0">
                        <a:ln>
                          <a:noFill/>
                        </a:ln>
                        <a:solidFill>
                          <a:srgbClr val="0D274D"/>
                        </a:solidFill>
                        <a:effectLst/>
                        <a:uLnTx/>
                        <a:uFillTx/>
                        <a:latin typeface="CiscoSansTT Light"/>
                        <a:cs typeface="CiscoSansTT Light" panose="020B0503020201020303" pitchFamily="34" charset="0"/>
                      </a:endParaRPr>
                    </a:p>
                  </p:txBody>
                </p:sp>
                <p:sp>
                  <p:nvSpPr>
                    <p:cNvPr id="639" name="TextBox 638">
                      <a:extLst>
                        <a:ext uri="{FF2B5EF4-FFF2-40B4-BE49-F238E27FC236}">
                          <a16:creationId xmlns:a16="http://schemas.microsoft.com/office/drawing/2014/main" id="{2B9DEED9-6020-9BC4-F531-83080820D4BA}"/>
                        </a:ext>
                      </a:extLst>
                    </p:cNvPr>
                    <p:cNvSpPr txBox="1">
                      <a:spLocks noChangeAspect="1"/>
                    </p:cNvSpPr>
                    <p:nvPr/>
                  </p:nvSpPr>
                  <p:spPr>
                    <a:xfrm>
                      <a:off x="172473" y="1685927"/>
                      <a:ext cx="754876" cy="414459"/>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9-12 hr lead time on zero-day outbreaks</a:t>
                      </a:r>
                    </a:p>
                  </p:txBody>
                </p:sp>
              </p:grpSp>
              <p:grpSp>
                <p:nvGrpSpPr>
                  <p:cNvPr id="629" name="Group 628">
                    <a:extLst>
                      <a:ext uri="{FF2B5EF4-FFF2-40B4-BE49-F238E27FC236}">
                        <a16:creationId xmlns:a16="http://schemas.microsoft.com/office/drawing/2014/main" id="{F44B4658-0EC7-2996-68C2-A6FE89C2099B}"/>
                      </a:ext>
                    </a:extLst>
                  </p:cNvPr>
                  <p:cNvGrpSpPr/>
                  <p:nvPr/>
                </p:nvGrpSpPr>
                <p:grpSpPr>
                  <a:xfrm>
                    <a:off x="11115308" y="1612737"/>
                    <a:ext cx="1008816" cy="1529381"/>
                    <a:chOff x="170737" y="1047380"/>
                    <a:chExt cx="756612" cy="1147036"/>
                  </a:xfrm>
                </p:grpSpPr>
                <p:sp>
                  <p:nvSpPr>
                    <p:cNvPr id="634" name="Rounded Rectangle 633">
                      <a:extLst>
                        <a:ext uri="{FF2B5EF4-FFF2-40B4-BE49-F238E27FC236}">
                          <a16:creationId xmlns:a16="http://schemas.microsoft.com/office/drawing/2014/main" id="{87F6214E-1733-27F6-E5B2-D27A069363CA}"/>
                        </a:ext>
                      </a:extLst>
                    </p:cNvPr>
                    <p:cNvSpPr/>
                    <p:nvPr/>
                  </p:nvSpPr>
                  <p:spPr>
                    <a:xfrm>
                      <a:off x="172474" y="1047380"/>
                      <a:ext cx="754874" cy="1147036"/>
                    </a:xfrm>
                    <a:prstGeom prst="roundRect">
                      <a:avLst>
                        <a:gd name="adj" fmla="val 6019"/>
                      </a:avLst>
                    </a:prstGeom>
                    <a:solidFill>
                      <a:srgbClr val="9E9EA2">
                        <a:lumMod val="60000"/>
                        <a:lumOff val="40000"/>
                      </a:srgbClr>
                    </a:solidFill>
                    <a:ln w="12700" cap="flat" cmpd="sng" algn="ctr">
                      <a:solidFill>
                        <a:srgbClr val="74BF4B"/>
                      </a:solidFill>
                      <a:prstDash val="sysDot"/>
                    </a:ln>
                    <a:effectLst/>
                  </p:spPr>
                  <p:txBody>
                    <a:bodyPr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endParaRPr kumimoji="0" lang="en-CA" sz="750" b="0" i="0" u="none" strike="noStrike" kern="0" cap="none" spc="0" normalizeH="0" baseline="0" noProof="0">
                        <a:ln>
                          <a:noFill/>
                        </a:ln>
                        <a:solidFill>
                          <a:srgbClr val="0D274D"/>
                        </a:solidFill>
                        <a:effectLst/>
                        <a:uLnTx/>
                        <a:uFillTx/>
                        <a:latin typeface="CiscoSansTT Light"/>
                      </a:endParaRPr>
                    </a:p>
                  </p:txBody>
                </p:sp>
                <p:sp>
                  <p:nvSpPr>
                    <p:cNvPr id="635" name="Round Same Side Corner Rectangle 634">
                      <a:extLst>
                        <a:ext uri="{FF2B5EF4-FFF2-40B4-BE49-F238E27FC236}">
                          <a16:creationId xmlns:a16="http://schemas.microsoft.com/office/drawing/2014/main" id="{6921C02E-43DC-01A2-E8DD-30B0FEA2FE76}"/>
                        </a:ext>
                      </a:extLst>
                    </p:cNvPr>
                    <p:cNvSpPr/>
                    <p:nvPr/>
                  </p:nvSpPr>
                  <p:spPr>
                    <a:xfrm>
                      <a:off x="172475" y="1056528"/>
                      <a:ext cx="754873" cy="511479"/>
                    </a:xfrm>
                    <a:prstGeom prst="round2SameRect">
                      <a:avLst>
                        <a:gd name="adj1" fmla="val 8556"/>
                        <a:gd name="adj2" fmla="val 0"/>
                      </a:avLst>
                    </a:prstGeom>
                    <a:solidFill>
                      <a:srgbClr val="74BF4B">
                        <a:lumMod val="60000"/>
                        <a:lumOff val="40000"/>
                      </a:srgbClr>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01820"/>
                          </a:solidFill>
                          <a:effectLst/>
                          <a:uLnTx/>
                          <a:uFillTx/>
                          <a:latin typeface="CiscoSansTT Light"/>
                          <a:ea typeface="ＭＳ Ｐゴシック"/>
                          <a:cs typeface="CiscoSansTT ExtraLight" panose="020B0303020201020303" pitchFamily="34" charset="0"/>
                        </a:rPr>
                        <a:t>Threat Defense Connector</a:t>
                      </a:r>
                      <a:endParaRPr kumimoji="0" lang="en-US" sz="8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636" name="TextBox 635">
                      <a:extLst>
                        <a:ext uri="{FF2B5EF4-FFF2-40B4-BE49-F238E27FC236}">
                          <a16:creationId xmlns:a16="http://schemas.microsoft.com/office/drawing/2014/main" id="{425BC3F2-1A83-B62B-4BF0-795EBF1BDC2D}"/>
                        </a:ext>
                      </a:extLst>
                    </p:cNvPr>
                    <p:cNvSpPr txBox="1">
                      <a:spLocks/>
                    </p:cNvSpPr>
                    <p:nvPr/>
                  </p:nvSpPr>
                  <p:spPr>
                    <a:xfrm>
                      <a:off x="170737" y="1634740"/>
                      <a:ext cx="756612" cy="466266"/>
                    </a:xfrm>
                    <a:prstGeom prst="rect">
                      <a:avLst/>
                    </a:prstGeom>
                    <a:no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Metadata &amp; behavioral analytics</a:t>
                      </a:r>
                    </a:p>
                  </p:txBody>
                </p:sp>
              </p:grpSp>
              <p:sp>
                <p:nvSpPr>
                  <p:cNvPr id="630" name="Rounded Rectangle 629">
                    <a:extLst>
                      <a:ext uri="{FF2B5EF4-FFF2-40B4-BE49-F238E27FC236}">
                        <a16:creationId xmlns:a16="http://schemas.microsoft.com/office/drawing/2014/main" id="{1913E651-A3CA-CFCA-C988-FB93A1C6FB62}"/>
                      </a:ext>
                    </a:extLst>
                  </p:cNvPr>
                  <p:cNvSpPr>
                    <a:spLocks/>
                  </p:cNvSpPr>
                  <p:nvPr/>
                </p:nvSpPr>
                <p:spPr>
                  <a:xfrm>
                    <a:off x="4866947" y="1358476"/>
                    <a:ext cx="3091800" cy="207264"/>
                  </a:xfrm>
                  <a:prstGeom prst="roundRect">
                    <a:avLst/>
                  </a:prstGeom>
                  <a:solidFill>
                    <a:srgbClr val="74BF4B"/>
                  </a:solidFill>
                  <a:ln w="635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Virus &amp; Malware Filtering</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631" name="Rounded Rectangle 630">
                    <a:extLst>
                      <a:ext uri="{FF2B5EF4-FFF2-40B4-BE49-F238E27FC236}">
                        <a16:creationId xmlns:a16="http://schemas.microsoft.com/office/drawing/2014/main" id="{3C91D756-00D4-BD79-6D3A-F67BF6C811B4}"/>
                      </a:ext>
                    </a:extLst>
                  </p:cNvPr>
                  <p:cNvSpPr>
                    <a:spLocks/>
                  </p:cNvSpPr>
                  <p:nvPr/>
                </p:nvSpPr>
                <p:spPr>
                  <a:xfrm>
                    <a:off x="673487" y="1358476"/>
                    <a:ext cx="4162392" cy="207264"/>
                  </a:xfrm>
                  <a:prstGeom prst="roundRect">
                    <a:avLst/>
                  </a:prstGeom>
                  <a:solidFill>
                    <a:srgbClr val="74BF4B"/>
                  </a:solidFill>
                  <a:ln w="635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Connection and Content Filtering</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632" name="Rounded Rectangle 631">
                    <a:extLst>
                      <a:ext uri="{FF2B5EF4-FFF2-40B4-BE49-F238E27FC236}">
                        <a16:creationId xmlns:a16="http://schemas.microsoft.com/office/drawing/2014/main" id="{CF4C6B8F-7C90-D60A-9F7B-25FB9E0B2F19}"/>
                      </a:ext>
                    </a:extLst>
                  </p:cNvPr>
                  <p:cNvSpPr>
                    <a:spLocks/>
                  </p:cNvSpPr>
                  <p:nvPr/>
                </p:nvSpPr>
                <p:spPr>
                  <a:xfrm>
                    <a:off x="10069764" y="1358476"/>
                    <a:ext cx="2049149" cy="207264"/>
                  </a:xfrm>
                  <a:prstGeom prst="roundRect">
                    <a:avLst/>
                  </a:prstGeom>
                  <a:solidFill>
                    <a:srgbClr val="74BF4B"/>
                  </a:solidFill>
                  <a:ln w="635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Anti-Phishing</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sp>
                <p:nvSpPr>
                  <p:cNvPr id="633" name="Rounded Rectangle 632">
                    <a:extLst>
                      <a:ext uri="{FF2B5EF4-FFF2-40B4-BE49-F238E27FC236}">
                        <a16:creationId xmlns:a16="http://schemas.microsoft.com/office/drawing/2014/main" id="{4429ECFD-126F-BF6B-0176-90F96D2990BF}"/>
                      </a:ext>
                    </a:extLst>
                  </p:cNvPr>
                  <p:cNvSpPr>
                    <a:spLocks/>
                  </p:cNvSpPr>
                  <p:nvPr/>
                </p:nvSpPr>
                <p:spPr>
                  <a:xfrm>
                    <a:off x="7989815" y="1358476"/>
                    <a:ext cx="2049149" cy="207264"/>
                  </a:xfrm>
                  <a:prstGeom prst="roundRect">
                    <a:avLst/>
                  </a:prstGeom>
                  <a:solidFill>
                    <a:srgbClr val="74BF4B"/>
                  </a:solidFill>
                  <a:ln w="6350" cap="flat" cmpd="sng" algn="ctr">
                    <a:noFill/>
                    <a:prstDash val="solid"/>
                  </a:ln>
                  <a:effectLst/>
                </p:spPr>
                <p:txBody>
                  <a:bodyPr lIns="36000" tIns="36000" rIns="36000" bIns="46800" rtlCol="0" anchor="ct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Content Filtering</a:t>
                    </a:r>
                    <a:endParaRPr kumimoji="0" lang="en-CA" sz="700" b="1" i="0" u="none" strike="noStrike" kern="0" cap="none" spc="0" normalizeH="0" baseline="0" noProof="0">
                      <a:ln>
                        <a:noFill/>
                      </a:ln>
                      <a:solidFill>
                        <a:srgbClr val="101820"/>
                      </a:solidFill>
                      <a:effectLst/>
                      <a:uLnTx/>
                      <a:uFillTx/>
                      <a:latin typeface="CiscoSansTT Light"/>
                      <a:cs typeface="CiscoSansTT ExtraLight" panose="020B0303020201020303" pitchFamily="34" charset="0"/>
                    </a:endParaRPr>
                  </a:p>
                </p:txBody>
              </p:sp>
            </p:grpSp>
            <p:sp>
              <p:nvSpPr>
                <p:cNvPr id="618" name="Round Same Side Corner Rectangle 617">
                  <a:extLst>
                    <a:ext uri="{FF2B5EF4-FFF2-40B4-BE49-F238E27FC236}">
                      <a16:creationId xmlns:a16="http://schemas.microsoft.com/office/drawing/2014/main" id="{8E174E8E-0900-2CC6-4637-4EC0DE33A3D1}"/>
                    </a:ext>
                  </a:extLst>
                </p:cNvPr>
                <p:cNvSpPr/>
                <p:nvPr/>
              </p:nvSpPr>
              <p:spPr>
                <a:xfrm>
                  <a:off x="4897553" y="908755"/>
                  <a:ext cx="672679" cy="463942"/>
                </a:xfrm>
                <a:prstGeom prst="round2SameRect">
                  <a:avLst>
                    <a:gd name="adj1" fmla="val 8556"/>
                    <a:gd name="adj2" fmla="val 0"/>
                  </a:avLst>
                </a:prstGeom>
                <a:solidFill>
                  <a:srgbClr val="74BF4B"/>
                </a:solidFill>
                <a:ln w="3175" cap="flat" cmpd="sng" algn="ctr">
                  <a:noFill/>
                  <a:prstDash val="solid"/>
                </a:ln>
                <a:effectLst/>
              </p:spPr>
              <p:txBody>
                <a:bodyPr lIns="0" tIns="64008" rIns="0" bIns="0" rtlCol="0" anchor="ctr" anchorCtr="0"/>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File </a:t>
                  </a:r>
                </a:p>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D274D"/>
                      </a:solidFill>
                      <a:effectLst/>
                      <a:uLnTx/>
                      <a:uFillTx/>
                      <a:latin typeface="CiscoSansTT Light"/>
                      <a:cs typeface="CiscoSansTT ExtraLight" panose="020B0303020201020303" pitchFamily="34" charset="0"/>
                    </a:rPr>
                    <a:t>Analysis</a:t>
                  </a:r>
                </a:p>
              </p:txBody>
            </p:sp>
          </p:grpSp>
          <p:sp>
            <p:nvSpPr>
              <p:cNvPr id="616" name="TextBox 615">
                <a:extLst>
                  <a:ext uri="{FF2B5EF4-FFF2-40B4-BE49-F238E27FC236}">
                    <a16:creationId xmlns:a16="http://schemas.microsoft.com/office/drawing/2014/main" id="{0DFDD38C-E2D7-5BD6-EAB7-8535F0DD5DE8}"/>
                  </a:ext>
                </a:extLst>
              </p:cNvPr>
              <p:cNvSpPr txBox="1">
                <a:spLocks/>
              </p:cNvSpPr>
              <p:nvPr/>
            </p:nvSpPr>
            <p:spPr>
              <a:xfrm>
                <a:off x="5068530" y="1387478"/>
                <a:ext cx="672683" cy="523220"/>
              </a:xfrm>
              <a:prstGeom prst="rect">
                <a:avLst/>
              </a:prstGeom>
              <a:solidFill>
                <a:srgbClr val="9E9EA2">
                  <a:lumMod val="60000"/>
                  <a:lumOff val="40000"/>
                </a:srgbClr>
              </a:solidFill>
            </p:spPr>
            <p:txBody>
              <a:bodyPr wrap="square" rtlCol="0" anchor="ctr">
                <a:spAutoFit/>
              </a:bodyP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01820"/>
                    </a:solidFill>
                    <a:effectLst/>
                    <a:uLnTx/>
                    <a:uFillTx/>
                    <a:latin typeface="CiscoSansTT Light"/>
                    <a:cs typeface="CiscoSansTT ExtraLight" panose="020B0303020201020303" pitchFamily="34" charset="0"/>
                  </a:rPr>
                  <a:t>File types, behavioral indicators, sandboxing</a:t>
                </a:r>
              </a:p>
            </p:txBody>
          </p:sp>
        </p:grpSp>
        <p:grpSp>
          <p:nvGrpSpPr>
            <p:cNvPr id="611" name="Group 610">
              <a:extLst>
                <a:ext uri="{FF2B5EF4-FFF2-40B4-BE49-F238E27FC236}">
                  <a16:creationId xmlns:a16="http://schemas.microsoft.com/office/drawing/2014/main" id="{8EAED3F2-D895-E8CE-527A-B1B4E8B58244}"/>
                </a:ext>
              </a:extLst>
            </p:cNvPr>
            <p:cNvGrpSpPr>
              <a:grpSpLocks noChangeAspect="1"/>
            </p:cNvGrpSpPr>
            <p:nvPr/>
          </p:nvGrpSpPr>
          <p:grpSpPr>
            <a:xfrm>
              <a:off x="8059324" y="1818054"/>
              <a:ext cx="273987" cy="274320"/>
              <a:chOff x="5404871" y="2887579"/>
              <a:chExt cx="457200" cy="457200"/>
            </a:xfrm>
          </p:grpSpPr>
          <p:sp>
            <p:nvSpPr>
              <p:cNvPr id="612" name="Oval 611">
                <a:extLst>
                  <a:ext uri="{FF2B5EF4-FFF2-40B4-BE49-F238E27FC236}">
                    <a16:creationId xmlns:a16="http://schemas.microsoft.com/office/drawing/2014/main" id="{A8A96B3C-72CC-03F9-E676-FB90DB4CCE73}"/>
                  </a:ext>
                </a:extLst>
              </p:cNvPr>
              <p:cNvSpPr>
                <a:spLocks noChangeAspect="1"/>
              </p:cNvSpPr>
              <p:nvPr/>
            </p:nvSpPr>
            <p:spPr>
              <a:xfrm>
                <a:off x="5404871" y="2887579"/>
                <a:ext cx="457200" cy="457200"/>
              </a:xfrm>
              <a:prstGeom prst="ellipse">
                <a:avLst/>
              </a:prstGeom>
              <a:solidFill>
                <a:srgbClr val="74BF4B"/>
              </a:solidFill>
              <a:ln w="12700" cap="flat" cmpd="sng" algn="ctr">
                <a:solidFill>
                  <a:srgbClr val="10182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D274D"/>
                  </a:solidFill>
                  <a:effectLst/>
                  <a:uLnTx/>
                  <a:uFillTx/>
                  <a:latin typeface="CiscoSansTT Light"/>
                  <a:ea typeface="+mn-ea"/>
                  <a:cs typeface="+mn-cs"/>
                </a:endParaRPr>
              </a:p>
            </p:txBody>
          </p:sp>
          <p:pic>
            <p:nvPicPr>
              <p:cNvPr id="613" name="Picture 2">
                <a:extLst>
                  <a:ext uri="{FF2B5EF4-FFF2-40B4-BE49-F238E27FC236}">
                    <a16:creationId xmlns:a16="http://schemas.microsoft.com/office/drawing/2014/main" id="{83CEA035-D2D9-5F9F-57F2-F3603BBFA6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4871" y="2893738"/>
                <a:ext cx="411480" cy="41148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64" name="Group 663">
            <a:extLst>
              <a:ext uri="{FF2B5EF4-FFF2-40B4-BE49-F238E27FC236}">
                <a16:creationId xmlns:a16="http://schemas.microsoft.com/office/drawing/2014/main" id="{EAC6B7C2-625B-CBCC-2C8C-0ACB51A67979}"/>
              </a:ext>
            </a:extLst>
          </p:cNvPr>
          <p:cNvGrpSpPr/>
          <p:nvPr/>
        </p:nvGrpSpPr>
        <p:grpSpPr>
          <a:xfrm>
            <a:off x="6346139" y="2178215"/>
            <a:ext cx="1561845" cy="542047"/>
            <a:chOff x="5990807" y="1776223"/>
            <a:chExt cx="1561845" cy="542047"/>
          </a:xfrm>
        </p:grpSpPr>
        <p:pic>
          <p:nvPicPr>
            <p:cNvPr id="665" name="Picture 664" descr="Logo&#10;&#10;Description automatically generated">
              <a:extLst>
                <a:ext uri="{FF2B5EF4-FFF2-40B4-BE49-F238E27FC236}">
                  <a16:creationId xmlns:a16="http://schemas.microsoft.com/office/drawing/2014/main" id="{A0B942B0-4E06-0C22-F9DC-FD83553119EF}"/>
                </a:ext>
              </a:extLst>
            </p:cNvPr>
            <p:cNvPicPr>
              <a:picLocks noChangeAspect="1"/>
            </p:cNvPicPr>
            <p:nvPr/>
          </p:nvPicPr>
          <p:blipFill rotWithShape="1">
            <a:blip r:embed="rId4">
              <a:extLst>
                <a:ext uri="{28A0092B-C50C-407E-A947-70E740481C1C}">
                  <a14:useLocalDpi xmlns:a14="http://schemas.microsoft.com/office/drawing/2010/main"/>
                </a:ext>
              </a:extLst>
            </a:blip>
            <a:srcRect r="65205"/>
            <a:stretch/>
          </p:blipFill>
          <p:spPr>
            <a:xfrm>
              <a:off x="5990807" y="1776223"/>
              <a:ext cx="749124" cy="542047"/>
            </a:xfrm>
            <a:prstGeom prst="rect">
              <a:avLst/>
            </a:prstGeom>
          </p:spPr>
        </p:pic>
        <p:sp>
          <p:nvSpPr>
            <p:cNvPr id="666" name="TextBox 665">
              <a:extLst>
                <a:ext uri="{FF2B5EF4-FFF2-40B4-BE49-F238E27FC236}">
                  <a16:creationId xmlns:a16="http://schemas.microsoft.com/office/drawing/2014/main" id="{5A9F1A36-4175-31B4-B7FC-D2941BDD1CBD}"/>
                </a:ext>
              </a:extLst>
            </p:cNvPr>
            <p:cNvSpPr txBox="1"/>
            <p:nvPr/>
          </p:nvSpPr>
          <p:spPr>
            <a:xfrm>
              <a:off x="6739931" y="1862580"/>
              <a:ext cx="812721" cy="369332"/>
            </a:xfrm>
            <a:prstGeom prst="rect">
              <a:avLst/>
            </a:prstGeom>
            <a:noFill/>
          </p:spPr>
          <p:txBody>
            <a:bodyPr wrap="square" rtlCol="0">
              <a:spAutoFit/>
            </a:bodyPr>
            <a:lstStyle/>
            <a:p>
              <a:r>
                <a:rPr lang="en-US">
                  <a:solidFill>
                    <a:srgbClr val="FFFFFF"/>
                  </a:solidFill>
                  <a:latin typeface="CiscoSansTT Light"/>
                </a:rPr>
                <a:t>XDR</a:t>
              </a:r>
            </a:p>
          </p:txBody>
        </p:sp>
      </p:grpSp>
    </p:spTree>
    <p:extLst>
      <p:ext uri="{BB962C8B-B14F-4D97-AF65-F5344CB8AC3E}">
        <p14:creationId xmlns:p14="http://schemas.microsoft.com/office/powerpoint/2010/main" val="410045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nodePh="1">
                                  <p:stCondLst>
                                    <p:cond delay="0"/>
                                  </p:stCondLst>
                                  <p:endCondLst>
                                    <p:cond evt="begin" delay="0">
                                      <p:tn val="5"/>
                                    </p:cond>
                                  </p:endCondLst>
                                  <p:childTnLst>
                                    <p:animEffect transition="out" filter="fade">
                                      <p:cBhvr>
                                        <p:cTn id="6" dur="500" tmFilter="0, 0; .2, .5; .8, .5; 1, 0"/>
                                        <p:tgtEl>
                                          <p:spTgt spid="499"/>
                                        </p:tgtEl>
                                      </p:cBhvr>
                                    </p:animEffect>
                                    <p:animScale>
                                      <p:cBhvr>
                                        <p:cTn id="7" dur="250" autoRev="1" fill="hold"/>
                                        <p:tgtEl>
                                          <p:spTgt spid="49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g2f2cf7005bf_3_1399"/>
          <p:cNvSpPr txBox="1">
            <a:spLocks noGrp="1"/>
          </p:cNvSpPr>
          <p:nvPr>
            <p:ph type="body" idx="1"/>
          </p:nvPr>
        </p:nvSpPr>
        <p:spPr>
          <a:xfrm>
            <a:off x="540025" y="1200163"/>
            <a:ext cx="3782400" cy="2961300"/>
          </a:xfrm>
          <a:prstGeom prst="rect">
            <a:avLst/>
          </a:prstGeom>
        </p:spPr>
        <p:txBody>
          <a:bodyPr spcFirstLastPara="1" wrap="square" lIns="135000" tIns="135000" rIns="135000" bIns="135000" anchor="ctr" anchorCtr="0">
            <a:spAutoFit/>
          </a:bodyPr>
          <a:lstStyle/>
          <a:p>
            <a:pPr marL="0" lvl="0" indent="0" algn="l" rtl="0">
              <a:lnSpc>
                <a:spcPct val="115000"/>
              </a:lnSpc>
              <a:spcBef>
                <a:spcPts val="0"/>
              </a:spcBef>
              <a:spcAft>
                <a:spcPts val="0"/>
              </a:spcAft>
              <a:buNone/>
            </a:pPr>
            <a:r>
              <a:rPr lang="en-GB" b="1" dirty="0">
                <a:solidFill>
                  <a:srgbClr val="000000"/>
                </a:solidFill>
                <a:latin typeface="Arial"/>
                <a:ea typeface="Arial"/>
                <a:cs typeface="Arial"/>
                <a:sym typeface="Arial"/>
              </a:rPr>
              <a:t>WHAT DOES IT DO?</a:t>
            </a:r>
            <a:br>
              <a:rPr lang="en-GB" b="1" dirty="0">
                <a:solidFill>
                  <a:srgbClr val="000000"/>
                </a:solidFill>
                <a:latin typeface="Arial"/>
                <a:ea typeface="Arial"/>
                <a:cs typeface="Arial"/>
                <a:sym typeface="Arial"/>
              </a:rPr>
            </a:br>
            <a:r>
              <a:rPr lang="en-GB" dirty="0">
                <a:solidFill>
                  <a:srgbClr val="000000"/>
                </a:solidFill>
                <a:latin typeface="Arial"/>
                <a:ea typeface="Arial"/>
                <a:cs typeface="Arial"/>
                <a:sym typeface="Arial"/>
              </a:rPr>
              <a:t>Red Sift </a:t>
            </a:r>
            <a:r>
              <a:rPr lang="en-GB" dirty="0" err="1">
                <a:solidFill>
                  <a:srgbClr val="000000"/>
                </a:solidFill>
                <a:latin typeface="Arial"/>
                <a:ea typeface="Arial"/>
                <a:cs typeface="Arial"/>
                <a:sym typeface="Arial"/>
              </a:rPr>
              <a:t>OnDMARC</a:t>
            </a:r>
            <a:r>
              <a:rPr lang="en-GB" dirty="0">
                <a:solidFill>
                  <a:srgbClr val="000000"/>
                </a:solidFill>
                <a:latin typeface="Arial"/>
                <a:ea typeface="Arial"/>
                <a:cs typeface="Arial"/>
                <a:sym typeface="Arial"/>
              </a:rPr>
              <a:t> provides email and domain-based threat intelligence to Cisco XDR users to aid swift remediation of phishing and impersonation attacks. </a:t>
            </a:r>
            <a:endParaRPr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b="1" dirty="0">
                <a:solidFill>
                  <a:srgbClr val="000000"/>
                </a:solidFill>
                <a:latin typeface="Arial"/>
                <a:ea typeface="Arial"/>
                <a:cs typeface="Arial"/>
                <a:sym typeface="Arial"/>
              </a:rPr>
              <a:t>HOW DOES IT WORK?</a:t>
            </a:r>
            <a:endParaRPr dirty="0">
              <a:solidFill>
                <a:srgbClr val="000000"/>
              </a:solidFill>
              <a:latin typeface="Arial"/>
              <a:ea typeface="Arial"/>
              <a:cs typeface="Arial"/>
              <a:sym typeface="Arial"/>
            </a:endParaRPr>
          </a:p>
          <a:p>
            <a:pPr marL="0" lvl="0" indent="0" algn="l" rtl="0">
              <a:lnSpc>
                <a:spcPct val="115000"/>
              </a:lnSpc>
              <a:spcBef>
                <a:spcPts val="1000"/>
              </a:spcBef>
              <a:spcAft>
                <a:spcPts val="0"/>
              </a:spcAft>
              <a:buNone/>
            </a:pPr>
            <a:r>
              <a:rPr lang="en-GB" dirty="0">
                <a:solidFill>
                  <a:srgbClr val="000000"/>
                </a:solidFill>
                <a:latin typeface="Arial"/>
                <a:ea typeface="Arial"/>
                <a:cs typeface="Arial"/>
                <a:sym typeface="Arial"/>
              </a:rPr>
              <a:t>Red Sift </a:t>
            </a:r>
            <a:r>
              <a:rPr lang="en-GB" dirty="0" err="1">
                <a:solidFill>
                  <a:srgbClr val="000000"/>
                </a:solidFill>
                <a:latin typeface="Arial"/>
                <a:ea typeface="Arial"/>
                <a:cs typeface="Arial"/>
                <a:sym typeface="Arial"/>
              </a:rPr>
              <a:t>OnDMARC</a:t>
            </a:r>
            <a:r>
              <a:rPr lang="en-GB" dirty="0">
                <a:solidFill>
                  <a:srgbClr val="000000"/>
                </a:solidFill>
                <a:latin typeface="Arial"/>
                <a:ea typeface="Arial"/>
                <a:cs typeface="Arial"/>
                <a:sym typeface="Arial"/>
              </a:rPr>
              <a:t> leverages email threat data from </a:t>
            </a:r>
            <a:r>
              <a:rPr lang="en-GB" dirty="0" err="1">
                <a:solidFill>
                  <a:srgbClr val="000000"/>
                </a:solidFill>
                <a:latin typeface="Arial"/>
                <a:ea typeface="Arial"/>
                <a:cs typeface="Arial"/>
                <a:sym typeface="Arial"/>
              </a:rPr>
              <a:t>OnDMARC</a:t>
            </a:r>
            <a:r>
              <a:rPr lang="en-GB" dirty="0">
                <a:solidFill>
                  <a:srgbClr val="000000"/>
                </a:solidFill>
                <a:latin typeface="Arial"/>
                <a:ea typeface="Arial"/>
                <a:cs typeface="Arial"/>
                <a:sym typeface="Arial"/>
              </a:rPr>
              <a:t> to provide Cisco XDR with intelligence on unauthenticated traffic, spam and malicious IPs, and user-reported email threats.</a:t>
            </a:r>
            <a:endParaRPr dirty="0">
              <a:solidFill>
                <a:srgbClr val="000000"/>
              </a:solidFill>
              <a:latin typeface="Arial"/>
              <a:ea typeface="Arial"/>
              <a:cs typeface="Arial"/>
              <a:sym typeface="Arial"/>
            </a:endParaRPr>
          </a:p>
          <a:p>
            <a:pPr marL="0" lvl="0" indent="0" algn="l" rtl="0">
              <a:lnSpc>
                <a:spcPct val="115000"/>
              </a:lnSpc>
              <a:spcBef>
                <a:spcPts val="1000"/>
              </a:spcBef>
              <a:spcAft>
                <a:spcPts val="0"/>
              </a:spcAft>
              <a:buNone/>
            </a:pPr>
            <a:r>
              <a:rPr lang="en-GB" b="1" dirty="0">
                <a:solidFill>
                  <a:srgbClr val="000000"/>
                </a:solidFill>
                <a:latin typeface="Arial"/>
                <a:ea typeface="Arial"/>
                <a:cs typeface="Arial"/>
                <a:sym typeface="Arial"/>
              </a:rPr>
              <a:t>WHAT’S THE BENEFIT?</a:t>
            </a:r>
            <a:endParaRPr dirty="0">
              <a:solidFill>
                <a:srgbClr val="000000"/>
              </a:solidFill>
              <a:latin typeface="Arial"/>
              <a:ea typeface="Arial"/>
              <a:cs typeface="Arial"/>
              <a:sym typeface="Arial"/>
            </a:endParaRPr>
          </a:p>
          <a:p>
            <a:pPr marL="279400" lvl="0" indent="-165100" algn="l" rtl="0">
              <a:spcBef>
                <a:spcPts val="0"/>
              </a:spcBef>
              <a:spcAft>
                <a:spcPts val="0"/>
              </a:spcAft>
              <a:buSzPts val="1000"/>
              <a:buFont typeface="Arial"/>
              <a:buChar char="✓"/>
            </a:pPr>
            <a:r>
              <a:rPr lang="en-GB" dirty="0">
                <a:solidFill>
                  <a:srgbClr val="000000"/>
                </a:solidFill>
                <a:latin typeface="Arial"/>
                <a:ea typeface="Arial"/>
                <a:cs typeface="Arial"/>
                <a:sym typeface="Arial"/>
              </a:rPr>
              <a:t>Enriched threat intelligence</a:t>
            </a:r>
            <a:endParaRPr dirty="0">
              <a:solidFill>
                <a:srgbClr val="000000"/>
              </a:solidFill>
              <a:latin typeface="Arial"/>
              <a:ea typeface="Arial"/>
              <a:cs typeface="Arial"/>
              <a:sym typeface="Arial"/>
            </a:endParaRPr>
          </a:p>
          <a:p>
            <a:pPr marL="279400" lvl="0" indent="-165100" algn="l" rtl="0">
              <a:spcBef>
                <a:spcPts val="0"/>
              </a:spcBef>
              <a:spcAft>
                <a:spcPts val="0"/>
              </a:spcAft>
              <a:buSzPts val="1000"/>
              <a:buFont typeface="Arial"/>
              <a:buChar char="✓"/>
            </a:pPr>
            <a:r>
              <a:rPr lang="en-GB" dirty="0">
                <a:solidFill>
                  <a:srgbClr val="000000"/>
                </a:solidFill>
                <a:latin typeface="Arial"/>
                <a:ea typeface="Arial"/>
                <a:cs typeface="Arial"/>
                <a:sym typeface="Arial"/>
              </a:rPr>
              <a:t>Augmented and accelerated threat response </a:t>
            </a:r>
            <a:endParaRPr dirty="0">
              <a:solidFill>
                <a:srgbClr val="000000"/>
              </a:solidFill>
              <a:latin typeface="Arial"/>
              <a:ea typeface="Arial"/>
              <a:cs typeface="Arial"/>
              <a:sym typeface="Arial"/>
            </a:endParaRPr>
          </a:p>
          <a:p>
            <a:pPr marL="279400" marR="0" lvl="0" indent="-165100" algn="l" rtl="0">
              <a:lnSpc>
                <a:spcPct val="115000"/>
              </a:lnSpc>
              <a:spcBef>
                <a:spcPts val="0"/>
              </a:spcBef>
              <a:spcAft>
                <a:spcPts val="0"/>
              </a:spcAft>
              <a:buSzPts val="1000"/>
              <a:buFont typeface="Arial"/>
              <a:buChar char="✓"/>
            </a:pPr>
            <a:r>
              <a:rPr lang="en-GB" dirty="0">
                <a:solidFill>
                  <a:srgbClr val="000000"/>
                </a:solidFill>
                <a:latin typeface="Arial"/>
                <a:ea typeface="Arial"/>
                <a:cs typeface="Arial"/>
                <a:sym typeface="Arial"/>
              </a:rPr>
              <a:t>Scalable remediation efforts</a:t>
            </a:r>
            <a:endParaRPr dirty="0">
              <a:solidFill>
                <a:srgbClr val="000000"/>
              </a:solidFill>
              <a:latin typeface="Arial"/>
              <a:ea typeface="Arial"/>
              <a:cs typeface="Arial"/>
              <a:sym typeface="Arial"/>
            </a:endParaRPr>
          </a:p>
        </p:txBody>
      </p:sp>
      <p:sp>
        <p:nvSpPr>
          <p:cNvPr id="1797" name="Google Shape;1797;g2f2cf7005bf_3_1399"/>
          <p:cNvSpPr txBox="1">
            <a:spLocks noGrp="1"/>
          </p:cNvSpPr>
          <p:nvPr>
            <p:ph type="title" idx="4294967295"/>
          </p:nvPr>
        </p:nvSpPr>
        <p:spPr>
          <a:xfrm>
            <a:off x="470375" y="443027"/>
            <a:ext cx="8133600" cy="459300"/>
          </a:xfrm>
          <a:prstGeom prst="rect">
            <a:avLst/>
          </a:prstGeom>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500"/>
              <a:buFont typeface="Arial"/>
              <a:buNone/>
            </a:pPr>
            <a:r>
              <a:rPr lang="en-GB" sz="2800" b="1">
                <a:latin typeface="Arial"/>
                <a:ea typeface="Arial"/>
                <a:cs typeface="Arial"/>
                <a:sym typeface="Arial"/>
              </a:rPr>
              <a:t>New! Red Sift OnDMARC &amp; Cisco’s XDR integration</a:t>
            </a:r>
            <a:endParaRPr sz="2800" b="1">
              <a:latin typeface="Arial"/>
              <a:ea typeface="Arial"/>
              <a:cs typeface="Arial"/>
              <a:sym typeface="Arial"/>
            </a:endParaRPr>
          </a:p>
        </p:txBody>
      </p:sp>
      <p:pic>
        <p:nvPicPr>
          <p:cNvPr id="1798" name="Google Shape;1798;g2f2cf7005bf_3_1399"/>
          <p:cNvPicPr preferRelativeResize="0"/>
          <p:nvPr/>
        </p:nvPicPr>
        <p:blipFill rotWithShape="1">
          <a:blip r:embed="rId3">
            <a:alphaModFix/>
          </a:blip>
          <a:srcRect t="5705" b="5696"/>
          <a:stretch/>
        </p:blipFill>
        <p:spPr>
          <a:xfrm>
            <a:off x="4322425" y="1797374"/>
            <a:ext cx="4480876" cy="19438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sign&#10;&#10;Description automatically generated">
            <a:extLst>
              <a:ext uri="{FF2B5EF4-FFF2-40B4-BE49-F238E27FC236}">
                <a16:creationId xmlns:a16="http://schemas.microsoft.com/office/drawing/2014/main" id="{69EDD2CF-51BE-BD46-BAED-8367F028FD03}"/>
              </a:ext>
            </a:extLst>
          </p:cNvPr>
          <p:cNvPicPr>
            <a:picLocks noChangeAspect="1"/>
          </p:cNvPicPr>
          <p:nvPr/>
        </p:nvPicPr>
        <p:blipFill>
          <a:blip r:embed="rId3"/>
          <a:stretch>
            <a:fillRect/>
          </a:stretch>
        </p:blipFill>
        <p:spPr>
          <a:xfrm>
            <a:off x="1063906" y="2190689"/>
            <a:ext cx="3195966" cy="523250"/>
          </a:xfrm>
          <a:prstGeom prst="rect">
            <a:avLst/>
          </a:prstGeom>
        </p:spPr>
      </p:pic>
    </p:spTree>
    <p:extLst>
      <p:ext uri="{BB962C8B-B14F-4D97-AF65-F5344CB8AC3E}">
        <p14:creationId xmlns:p14="http://schemas.microsoft.com/office/powerpoint/2010/main" val="137121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58A517-CC24-4E2B-F0AF-3F1B410FEAA9}"/>
              </a:ext>
            </a:extLst>
          </p:cNvPr>
          <p:cNvPicPr>
            <a:picLocks noChangeAspect="1"/>
          </p:cNvPicPr>
          <p:nvPr/>
        </p:nvPicPr>
        <p:blipFill>
          <a:blip r:embed="rId2"/>
          <a:stretch>
            <a:fillRect/>
          </a:stretch>
        </p:blipFill>
        <p:spPr>
          <a:xfrm>
            <a:off x="685800" y="399899"/>
            <a:ext cx="7772400" cy="4343702"/>
          </a:xfrm>
          <a:prstGeom prst="rect">
            <a:avLst/>
          </a:prstGeom>
        </p:spPr>
      </p:pic>
    </p:spTree>
    <p:extLst>
      <p:ext uri="{BB962C8B-B14F-4D97-AF65-F5344CB8AC3E}">
        <p14:creationId xmlns:p14="http://schemas.microsoft.com/office/powerpoint/2010/main" val="27833071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844BC-FEA2-78F4-6C79-228FD53C98C8}"/>
              </a:ext>
            </a:extLst>
          </p:cNvPr>
          <p:cNvPicPr>
            <a:picLocks noChangeAspect="1"/>
          </p:cNvPicPr>
          <p:nvPr/>
        </p:nvPicPr>
        <p:blipFill>
          <a:blip r:embed="rId2"/>
          <a:stretch>
            <a:fillRect/>
          </a:stretch>
        </p:blipFill>
        <p:spPr>
          <a:xfrm>
            <a:off x="685800" y="226834"/>
            <a:ext cx="7772400" cy="4360647"/>
          </a:xfrm>
          <a:prstGeom prst="rect">
            <a:avLst/>
          </a:prstGeom>
        </p:spPr>
      </p:pic>
    </p:spTree>
    <p:extLst>
      <p:ext uri="{BB962C8B-B14F-4D97-AF65-F5344CB8AC3E}">
        <p14:creationId xmlns:p14="http://schemas.microsoft.com/office/powerpoint/2010/main" val="9593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48D461-FFD0-11BD-9FFB-4910B856BC57}"/>
              </a:ext>
            </a:extLst>
          </p:cNvPr>
          <p:cNvPicPr>
            <a:picLocks noChangeAspect="1"/>
          </p:cNvPicPr>
          <p:nvPr/>
        </p:nvPicPr>
        <p:blipFill>
          <a:blip r:embed="rId2"/>
          <a:stretch>
            <a:fillRect/>
          </a:stretch>
        </p:blipFill>
        <p:spPr>
          <a:xfrm>
            <a:off x="1069848" y="0"/>
            <a:ext cx="6784848" cy="4463559"/>
          </a:xfrm>
          <a:prstGeom prst="rect">
            <a:avLst/>
          </a:prstGeom>
        </p:spPr>
      </p:pic>
      <p:sp>
        <p:nvSpPr>
          <p:cNvPr id="4" name="TextBox 3">
            <a:extLst>
              <a:ext uri="{FF2B5EF4-FFF2-40B4-BE49-F238E27FC236}">
                <a16:creationId xmlns:a16="http://schemas.microsoft.com/office/drawing/2014/main" id="{1FA2195D-C880-E95C-4514-4E595A2BE3D0}"/>
              </a:ext>
            </a:extLst>
          </p:cNvPr>
          <p:cNvSpPr txBox="1"/>
          <p:nvPr/>
        </p:nvSpPr>
        <p:spPr>
          <a:xfrm>
            <a:off x="2523744" y="3887647"/>
            <a:ext cx="4572000" cy="923330"/>
          </a:xfrm>
          <a:prstGeom prst="rect">
            <a:avLst/>
          </a:prstGeom>
          <a:noFill/>
        </p:spPr>
        <p:txBody>
          <a:bodyPr wrap="square">
            <a:spAutoFit/>
          </a:bodyPr>
          <a:lstStyle/>
          <a:p>
            <a:r>
              <a:rPr lang="en-GB">
                <a:hlinkClick r:id="rId3"/>
              </a:rPr>
              <a:t>https://thetalake.com/resource-download-theta-lake-email-archiving/</a:t>
            </a:r>
            <a:endParaRPr lang="en-GB"/>
          </a:p>
          <a:p>
            <a:endParaRPr lang="en-PT"/>
          </a:p>
        </p:txBody>
      </p:sp>
    </p:spTree>
    <p:extLst>
      <p:ext uri="{BB962C8B-B14F-4D97-AF65-F5344CB8AC3E}">
        <p14:creationId xmlns:p14="http://schemas.microsoft.com/office/powerpoint/2010/main" val="464464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Licensing</a:t>
            </a:r>
          </a:p>
        </p:txBody>
      </p:sp>
    </p:spTree>
    <p:extLst>
      <p:ext uri="{BB962C8B-B14F-4D97-AF65-F5344CB8AC3E}">
        <p14:creationId xmlns:p14="http://schemas.microsoft.com/office/powerpoint/2010/main" val="286337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Gateways</a:t>
            </a:r>
            <a:br>
              <a:rPr lang="en-US"/>
            </a:br>
            <a:r>
              <a:rPr lang="en-US" sz="2400"/>
              <a:t>(On-prem and Cloud licensing)</a:t>
            </a:r>
            <a:endParaRPr lang="en-US"/>
          </a:p>
        </p:txBody>
      </p:sp>
    </p:spTree>
    <p:extLst>
      <p:ext uri="{BB962C8B-B14F-4D97-AF65-F5344CB8AC3E}">
        <p14:creationId xmlns:p14="http://schemas.microsoft.com/office/powerpoint/2010/main" val="5269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D1E1FA-324D-4692-907F-EF0B3298BE60}"/>
              </a:ext>
            </a:extLst>
          </p:cNvPr>
          <p:cNvSpPr>
            <a:spLocks noGrp="1"/>
          </p:cNvSpPr>
          <p:nvPr>
            <p:ph type="title"/>
          </p:nvPr>
        </p:nvSpPr>
        <p:spPr/>
        <p:txBody>
          <a:bodyPr/>
          <a:lstStyle/>
          <a:p>
            <a:r>
              <a:rPr lang="en-US" sz="2400"/>
              <a:t>Simplified Offers – Essentials, Advantage &amp; Premier</a:t>
            </a:r>
          </a:p>
        </p:txBody>
      </p:sp>
      <p:grpSp>
        <p:nvGrpSpPr>
          <p:cNvPr id="6" name="Group 5">
            <a:extLst>
              <a:ext uri="{FF2B5EF4-FFF2-40B4-BE49-F238E27FC236}">
                <a16:creationId xmlns:a16="http://schemas.microsoft.com/office/drawing/2014/main" id="{0E79AE02-D573-46DA-8630-095EC1AD54F7}"/>
              </a:ext>
            </a:extLst>
          </p:cNvPr>
          <p:cNvGrpSpPr/>
          <p:nvPr/>
        </p:nvGrpSpPr>
        <p:grpSpPr>
          <a:xfrm>
            <a:off x="540687" y="1108912"/>
            <a:ext cx="7824565" cy="3322124"/>
            <a:chOff x="614725" y="1191025"/>
            <a:chExt cx="6302351" cy="3288820"/>
          </a:xfrm>
        </p:grpSpPr>
        <p:sp>
          <p:nvSpPr>
            <p:cNvPr id="7" name="Rectangle 6">
              <a:extLst>
                <a:ext uri="{FF2B5EF4-FFF2-40B4-BE49-F238E27FC236}">
                  <a16:creationId xmlns:a16="http://schemas.microsoft.com/office/drawing/2014/main" id="{C6173DE4-D99F-4453-91E6-BBB15D0DDBD2}"/>
                </a:ext>
              </a:extLst>
            </p:cNvPr>
            <p:cNvSpPr/>
            <p:nvPr/>
          </p:nvSpPr>
          <p:spPr>
            <a:xfrm>
              <a:off x="614725" y="1191025"/>
              <a:ext cx="1398494" cy="669443"/>
            </a:xfrm>
            <a:prstGeom prst="rect">
              <a:avLst/>
            </a:prstGeom>
            <a:solidFill>
              <a:schemeClr val="accent1">
                <a:lumMod val="75000"/>
                <a:alpha val="73000"/>
              </a:schemeClr>
            </a:solidFill>
            <a:ln w="9525" cap="flat" cmpd="sng" algn="ctr">
              <a:solidFill>
                <a:srgbClr val="2828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Inbound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CiscoSansTT ExtraLight"/>
                  <a:ea typeface="+mn-ea"/>
                  <a:cs typeface="+mn-cs"/>
                </a:rPr>
                <a:t>Perimeter Defense</a:t>
              </a:r>
            </a:p>
          </p:txBody>
        </p:sp>
        <p:sp>
          <p:nvSpPr>
            <p:cNvPr id="8" name="Rectangle 7">
              <a:extLst>
                <a:ext uri="{FF2B5EF4-FFF2-40B4-BE49-F238E27FC236}">
                  <a16:creationId xmlns:a16="http://schemas.microsoft.com/office/drawing/2014/main" id="{5AF5CC14-2941-4B69-98AD-026929636B5F}"/>
                </a:ext>
              </a:extLst>
            </p:cNvPr>
            <p:cNvSpPr/>
            <p:nvPr/>
          </p:nvSpPr>
          <p:spPr>
            <a:xfrm>
              <a:off x="614725" y="1982448"/>
              <a:ext cx="1398494" cy="534021"/>
            </a:xfrm>
            <a:prstGeom prst="rect">
              <a:avLst/>
            </a:prstGeom>
            <a:solidFill>
              <a:schemeClr val="accent1"/>
            </a:solidFill>
            <a:ln w="9525" cap="flat" cmpd="sng" algn="ctr">
              <a:solidFill>
                <a:srgbClr val="2828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Outbound</a:t>
              </a:r>
              <a:r>
                <a:rPr kumimoji="0" lang="en-US" sz="1200" b="1" i="0" u="none" strike="noStrike" kern="0" cap="none" spc="0" normalizeH="0" baseline="0" noProof="0">
                  <a:ln>
                    <a:noFill/>
                  </a:ln>
                  <a:solidFill>
                    <a:schemeClr val="bg1"/>
                  </a:solidFill>
                  <a:effectLst/>
                  <a:uLnTx/>
                  <a:uFillTx/>
                  <a:latin typeface="CiscoSansTT ExtraLight"/>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CiscoSansTT ExtraLight"/>
                  <a:ea typeface="+mn-ea"/>
                  <a:cs typeface="+mn-cs"/>
                </a:rPr>
                <a:t>Perimeter Defense</a:t>
              </a:r>
            </a:p>
          </p:txBody>
        </p:sp>
        <p:sp>
          <p:nvSpPr>
            <p:cNvPr id="9" name="Rectangle 8">
              <a:extLst>
                <a:ext uri="{FF2B5EF4-FFF2-40B4-BE49-F238E27FC236}">
                  <a16:creationId xmlns:a16="http://schemas.microsoft.com/office/drawing/2014/main" id="{1101F87B-095D-4A29-840A-CEB355DFF3B0}"/>
                </a:ext>
              </a:extLst>
            </p:cNvPr>
            <p:cNvSpPr/>
            <p:nvPr/>
          </p:nvSpPr>
          <p:spPr>
            <a:xfrm>
              <a:off x="614725" y="2624767"/>
              <a:ext cx="1398494" cy="530037"/>
            </a:xfrm>
            <a:prstGeom prst="rect">
              <a:avLst/>
            </a:prstGeom>
            <a:solidFill>
              <a:schemeClr val="accent1">
                <a:lumMod val="75000"/>
                <a:alpha val="90000"/>
              </a:schemeClr>
            </a:solidFill>
            <a:ln w="9525" cap="flat" cmpd="sng" algn="ctr">
              <a:solidFill>
                <a:srgbClr val="2828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Internal</a:t>
              </a:r>
              <a:r>
                <a:rPr kumimoji="0" lang="en-US" sz="1200" b="1" i="0" u="none" strike="noStrike" kern="0" cap="none" spc="0" normalizeH="0" baseline="0" noProof="0">
                  <a:ln>
                    <a:noFill/>
                  </a:ln>
                  <a:solidFill>
                    <a:schemeClr val="bg1"/>
                  </a:solidFill>
                  <a:effectLst/>
                  <a:uLnTx/>
                  <a:uFillTx/>
                  <a:latin typeface="CiscoSansTT ExtraLight"/>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CiscoSansTT ExtraLight"/>
                  <a:ea typeface="+mn-ea"/>
                  <a:cs typeface="+mn-cs"/>
                </a:rPr>
                <a:t>Within Perimeter</a:t>
              </a:r>
            </a:p>
          </p:txBody>
        </p:sp>
        <p:sp>
          <p:nvSpPr>
            <p:cNvPr id="10" name="Rectangle 9">
              <a:extLst>
                <a:ext uri="{FF2B5EF4-FFF2-40B4-BE49-F238E27FC236}">
                  <a16:creationId xmlns:a16="http://schemas.microsoft.com/office/drawing/2014/main" id="{7D5D9E39-FFBE-414F-8FAE-E29A84764074}"/>
                </a:ext>
              </a:extLst>
            </p:cNvPr>
            <p:cNvSpPr/>
            <p:nvPr/>
          </p:nvSpPr>
          <p:spPr>
            <a:xfrm>
              <a:off x="2083383" y="1191026"/>
              <a:ext cx="1874794" cy="669444"/>
            </a:xfrm>
            <a:prstGeom prst="rect">
              <a:avLst/>
            </a:prstGeom>
            <a:solidFill>
              <a:schemeClr val="accent1">
                <a:lumMod val="75000"/>
                <a:alpha val="73000"/>
              </a:schemeClr>
            </a:solidFill>
            <a:ln w="9525" cap="flat" cmpd="sng" algn="ctr">
              <a:solidFill>
                <a:srgbClr val="282828"/>
              </a:solidFill>
              <a:prstDash val="solid"/>
            </a:ln>
            <a:effectLst/>
          </p:spPr>
          <p:txBody>
            <a:bodyPr lIns="91440" tIns="45720" rIns="91440" bIns="45720" rtlCol="0" anchor="ctr"/>
            <a:lstStyle/>
            <a:p>
              <a:pPr defTabSz="914400">
                <a:spcBef>
                  <a:spcPts val="0"/>
                </a:spcBef>
                <a:spcAft>
                  <a:spcPts val="0"/>
                </a:spcAft>
                <a:defRPr/>
              </a:pPr>
              <a:endParaRPr lang="en-US" sz="900" kern="0">
                <a:solidFill>
                  <a:schemeClr val="bg1"/>
                </a:solidFill>
                <a:latin typeface="CiscoSansTT ExtraLight"/>
                <a:ea typeface="+mn-ea"/>
                <a:cs typeface="+mn-cs"/>
              </a:endParaRPr>
            </a:p>
            <a:p>
              <a:pPr marL="170815" marR="0" lvl="0" indent="-170815" defTabSz="914400">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Inbound Email (ESI)</a:t>
              </a:r>
              <a:endParaRPr lang="en-US" sz="900" b="0" i="0" u="none" strike="noStrike" kern="0" cap="none" spc="0" normalizeH="0" baseline="0" noProof="0">
                <a:ln>
                  <a:noFill/>
                </a:ln>
                <a:solidFill>
                  <a:schemeClr val="bg1"/>
                </a:solidFill>
                <a:effectLst/>
                <a:uLnTx/>
                <a:uFillTx/>
                <a:latin typeface="CiscoSansTT ExtraLight"/>
                <a:ea typeface="+mn-ea"/>
                <a:cs typeface="+mn-cs"/>
              </a:endParaRPr>
            </a:p>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Malware Defense with file </a:t>
              </a:r>
              <a:r>
                <a:rPr lang="en-US" sz="900" kern="0">
                  <a:solidFill>
                    <a:schemeClr val="bg1"/>
                  </a:solidFill>
                  <a:latin typeface="CiscoSansTT ExtraLight"/>
                  <a:ea typeface="+mn-ea"/>
                  <a:cs typeface="+mn-cs"/>
                </a:rPr>
                <a:t>analysis</a:t>
              </a:r>
              <a:r>
                <a:rPr kumimoji="0" lang="en-US" sz="900" b="0" i="0" u="none" strike="noStrike" kern="0" cap="none" spc="0" normalizeH="0" baseline="0" noProof="0">
                  <a:ln>
                    <a:noFill/>
                  </a:ln>
                  <a:solidFill>
                    <a:schemeClr val="bg1"/>
                  </a:solidFill>
                  <a:effectLst/>
                  <a:uLnTx/>
                  <a:uFillTx/>
                  <a:latin typeface="CiscoSansTT ExtraLight"/>
                  <a:ea typeface="+mn-ea"/>
                  <a:cs typeface="+mn-cs"/>
                </a:rPr>
                <a:t> (AMP/TG)</a:t>
              </a:r>
            </a:p>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u="none" strike="noStrike" kern="0" cap="none" spc="0" normalizeH="0" baseline="0" noProof="0">
                <a:ln>
                  <a:noFill/>
                </a:ln>
                <a:solidFill>
                  <a:schemeClr val="bg1"/>
                </a:solidFill>
                <a:effectLst/>
                <a:uLnTx/>
                <a:uFillTx/>
                <a:latin typeface="CiscoSansTT ExtraLight"/>
                <a:ea typeface="+mn-ea"/>
                <a:cs typeface="+mn-cs"/>
              </a:endParaRPr>
            </a:p>
          </p:txBody>
        </p:sp>
        <p:sp>
          <p:nvSpPr>
            <p:cNvPr id="11" name="Rectangle 10">
              <a:extLst>
                <a:ext uri="{FF2B5EF4-FFF2-40B4-BE49-F238E27FC236}">
                  <a16:creationId xmlns:a16="http://schemas.microsoft.com/office/drawing/2014/main" id="{E968C948-5D28-4028-BE3F-6C4EBDD4C48F}"/>
                </a:ext>
              </a:extLst>
            </p:cNvPr>
            <p:cNvSpPr/>
            <p:nvPr/>
          </p:nvSpPr>
          <p:spPr>
            <a:xfrm>
              <a:off x="2083383" y="1982448"/>
              <a:ext cx="1874794" cy="534021"/>
            </a:xfrm>
            <a:prstGeom prst="rect">
              <a:avLst/>
            </a:prstGeom>
            <a:solidFill>
              <a:schemeClr val="accent1"/>
            </a:solidFill>
            <a:ln w="9525" cap="flat" cmpd="sng" algn="ctr">
              <a:solidFill>
                <a:srgbClr val="282828"/>
              </a:solidFill>
              <a:prstDash val="solid"/>
            </a:ln>
            <a:effectLst/>
          </p:spPr>
          <p:txBody>
            <a:bodyPr lIns="91440" tIns="45720" rIns="91440" bIns="45720" rtlCol="0" anchor="ctr"/>
            <a:lstStyle/>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Data Loss Prevention (DLP) </a:t>
              </a:r>
            </a:p>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Encryption (CRES)</a:t>
              </a:r>
            </a:p>
          </p:txBody>
        </p:sp>
        <p:sp>
          <p:nvSpPr>
            <p:cNvPr id="12" name="Rectangle 11">
              <a:extLst>
                <a:ext uri="{FF2B5EF4-FFF2-40B4-BE49-F238E27FC236}">
                  <a16:creationId xmlns:a16="http://schemas.microsoft.com/office/drawing/2014/main" id="{04655FFB-8B8D-4625-8A42-F16B0C389B84}"/>
                </a:ext>
              </a:extLst>
            </p:cNvPr>
            <p:cNvSpPr/>
            <p:nvPr/>
          </p:nvSpPr>
          <p:spPr>
            <a:xfrm>
              <a:off x="2083383" y="2624766"/>
              <a:ext cx="1874794" cy="530032"/>
            </a:xfrm>
            <a:prstGeom prst="rect">
              <a:avLst/>
            </a:prstGeom>
            <a:solidFill>
              <a:schemeClr val="accent1">
                <a:lumMod val="75000"/>
                <a:alpha val="90000"/>
              </a:schemeClr>
            </a:solidFill>
            <a:ln w="9525" cap="flat" cmpd="sng" algn="ctr">
              <a:solidFill>
                <a:srgbClr val="282828"/>
              </a:solidFill>
              <a:prstDash val="solid"/>
            </a:ln>
            <a:effectLst/>
          </p:spPr>
          <p:txBody>
            <a:bodyPr lIns="91440" tIns="45720" rIns="91440" bIns="45720" rtlCol="0" anchor="ctr"/>
            <a:lstStyle/>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Email Threat Defense (MS 365 only)</a:t>
              </a:r>
            </a:p>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Security Awareness Training* (CSA) </a:t>
              </a:r>
            </a:p>
          </p:txBody>
        </p:sp>
        <p:sp>
          <p:nvSpPr>
            <p:cNvPr id="13" name="Rectangle 12">
              <a:extLst>
                <a:ext uri="{FF2B5EF4-FFF2-40B4-BE49-F238E27FC236}">
                  <a16:creationId xmlns:a16="http://schemas.microsoft.com/office/drawing/2014/main" id="{D606B71D-90B2-4216-ACFD-B54B24D24495}"/>
                </a:ext>
              </a:extLst>
            </p:cNvPr>
            <p:cNvSpPr/>
            <p:nvPr/>
          </p:nvSpPr>
          <p:spPr>
            <a:xfrm>
              <a:off x="4031237" y="1191026"/>
              <a:ext cx="860029" cy="669444"/>
            </a:xfrm>
            <a:prstGeom prst="rect">
              <a:avLst/>
            </a:prstGeom>
            <a:solidFill>
              <a:schemeClr val="accent1">
                <a:lumMod val="75000"/>
                <a:alpha val="73000"/>
              </a:schemeClr>
            </a:solidFill>
            <a:ln w="6350" cap="flat" cmpd="sng" algn="ctr">
              <a:solidFill>
                <a:srgbClr val="282828"/>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Essentials</a:t>
              </a:r>
              <a:r>
                <a:rPr kumimoji="0" lang="en-US" sz="1100" b="0" i="0" u="none" strike="noStrike" kern="0" cap="none" spc="0" normalizeH="0" baseline="0" noProof="0">
                  <a:ln>
                    <a:noFill/>
                  </a:ln>
                  <a:solidFill>
                    <a:srgbClr val="FFFFFF"/>
                  </a:solidFill>
                  <a:effectLst/>
                  <a:uLnTx/>
                  <a:uFillTx/>
                  <a:latin typeface="CiscoSansTT ExtraLight"/>
                  <a:ea typeface="ＭＳ Ｐゴシック" charset="0"/>
                  <a:cs typeface="+mn-cs"/>
                </a:rPr>
                <a:t> </a:t>
              </a:r>
              <a:r>
                <a:rPr kumimoji="0" lang="en-US" sz="900" b="0" i="0" u="none" strike="noStrike" kern="0" cap="none" spc="0" normalizeH="0" baseline="0" noProof="0">
                  <a:ln>
                    <a:noFill/>
                  </a:ln>
                  <a:solidFill>
                    <a:srgbClr val="FFFFFF"/>
                  </a:solidFill>
                  <a:effectLst/>
                  <a:uLnTx/>
                  <a:uFillTx/>
                  <a:latin typeface="CiscoSansTT ExtraLight"/>
                  <a:ea typeface="ＭＳ Ｐゴシック" charset="0"/>
                  <a:cs typeface="+mn-cs"/>
                </a:rPr>
                <a:t>Limited File Samples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iscoSansTT ExtraLight"/>
                  <a:ea typeface="ＭＳ Ｐゴシック" charset="0"/>
                  <a:cs typeface="+mn-cs"/>
                </a:rPr>
                <a:t>(based on seat band)</a:t>
              </a:r>
              <a:endParaRPr kumimoji="0" lang="en-US" sz="600" b="1" i="0" u="none" strike="noStrike" kern="0" cap="none" spc="0" normalizeH="0" baseline="0" noProof="0">
                <a:ln>
                  <a:noFill/>
                </a:ln>
                <a:solidFill>
                  <a:schemeClr val="bg1"/>
                </a:solidFill>
                <a:effectLst/>
                <a:uLnTx/>
                <a:uFillTx/>
                <a:latin typeface="CiscoSansTT ExtraLight"/>
                <a:ea typeface="+mn-ea"/>
                <a:cs typeface="+mn-cs"/>
              </a:endParaRPr>
            </a:p>
          </p:txBody>
        </p:sp>
        <p:sp>
          <p:nvSpPr>
            <p:cNvPr id="14" name="Rectangle 13">
              <a:extLst>
                <a:ext uri="{FF2B5EF4-FFF2-40B4-BE49-F238E27FC236}">
                  <a16:creationId xmlns:a16="http://schemas.microsoft.com/office/drawing/2014/main" id="{5EA56502-D6ED-48ED-AFFE-0543B34E1F18}"/>
                </a:ext>
              </a:extLst>
            </p:cNvPr>
            <p:cNvSpPr/>
            <p:nvPr/>
          </p:nvSpPr>
          <p:spPr>
            <a:xfrm>
              <a:off x="4025225" y="1982448"/>
              <a:ext cx="866042" cy="534017"/>
            </a:xfrm>
            <a:prstGeom prst="rect">
              <a:avLst/>
            </a:prstGeom>
            <a:solidFill>
              <a:schemeClr val="accent1"/>
            </a:solidFill>
            <a:ln w="6350" cap="flat" cmpd="sng" algn="ctr">
              <a:solidFill>
                <a:srgbClr val="282828"/>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Add-Ons</a:t>
              </a:r>
            </a:p>
          </p:txBody>
        </p:sp>
        <p:cxnSp>
          <p:nvCxnSpPr>
            <p:cNvPr id="16" name="Straight Connector 15">
              <a:extLst>
                <a:ext uri="{FF2B5EF4-FFF2-40B4-BE49-F238E27FC236}">
                  <a16:creationId xmlns:a16="http://schemas.microsoft.com/office/drawing/2014/main" id="{CD8C31D3-797A-49FB-BC35-325481DE5DA3}"/>
                </a:ext>
              </a:extLst>
            </p:cNvPr>
            <p:cNvCxnSpPr>
              <a:cxnSpLocks/>
            </p:cNvCxnSpPr>
            <p:nvPr/>
          </p:nvCxnSpPr>
          <p:spPr>
            <a:xfrm>
              <a:off x="614725" y="1926225"/>
              <a:ext cx="5649042" cy="0"/>
            </a:xfrm>
            <a:prstGeom prst="line">
              <a:avLst/>
            </a:prstGeom>
            <a:noFill/>
            <a:ln w="9525" cap="flat" cmpd="sng" algn="ctr">
              <a:solidFill>
                <a:srgbClr val="00BCEB">
                  <a:shade val="95000"/>
                  <a:satMod val="105000"/>
                </a:srgbClr>
              </a:solidFill>
              <a:prstDash val="solid"/>
            </a:ln>
            <a:effectLst/>
          </p:spPr>
        </p:cxnSp>
        <p:cxnSp>
          <p:nvCxnSpPr>
            <p:cNvPr id="17" name="Straight Connector 16">
              <a:extLst>
                <a:ext uri="{FF2B5EF4-FFF2-40B4-BE49-F238E27FC236}">
                  <a16:creationId xmlns:a16="http://schemas.microsoft.com/office/drawing/2014/main" id="{46585328-B592-4A8D-9C86-3598CF236D90}"/>
                </a:ext>
              </a:extLst>
            </p:cNvPr>
            <p:cNvCxnSpPr>
              <a:cxnSpLocks/>
            </p:cNvCxnSpPr>
            <p:nvPr/>
          </p:nvCxnSpPr>
          <p:spPr>
            <a:xfrm>
              <a:off x="659550" y="2570102"/>
              <a:ext cx="6257525" cy="0"/>
            </a:xfrm>
            <a:prstGeom prst="line">
              <a:avLst/>
            </a:prstGeom>
            <a:noFill/>
            <a:ln w="9525" cap="flat" cmpd="sng" algn="ctr">
              <a:solidFill>
                <a:srgbClr val="00BCEB">
                  <a:shade val="95000"/>
                  <a:satMod val="105000"/>
                </a:srgbClr>
              </a:solidFill>
              <a:prstDash val="solid"/>
            </a:ln>
            <a:effectLst/>
          </p:spPr>
        </p:cxnSp>
        <p:sp>
          <p:nvSpPr>
            <p:cNvPr id="18" name="Rectangle 17">
              <a:extLst>
                <a:ext uri="{FF2B5EF4-FFF2-40B4-BE49-F238E27FC236}">
                  <a16:creationId xmlns:a16="http://schemas.microsoft.com/office/drawing/2014/main" id="{9129BB7A-7A7E-4C9B-B614-D5E58482DF4D}"/>
                </a:ext>
              </a:extLst>
            </p:cNvPr>
            <p:cNvSpPr/>
            <p:nvPr/>
          </p:nvSpPr>
          <p:spPr>
            <a:xfrm>
              <a:off x="4017541" y="2614793"/>
              <a:ext cx="1842102" cy="539379"/>
            </a:xfrm>
            <a:prstGeom prst="rect">
              <a:avLst/>
            </a:prstGeom>
            <a:solidFill>
              <a:schemeClr val="accent1">
                <a:lumMod val="75000"/>
                <a:alpha val="90000"/>
              </a:schemeClr>
            </a:solidFill>
            <a:ln w="6350" cap="flat" cmpd="sng" algn="ctr">
              <a:solidFill>
                <a:srgbClr val="282828"/>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Add-Ons</a:t>
              </a:r>
            </a:p>
          </p:txBody>
        </p:sp>
        <p:sp>
          <p:nvSpPr>
            <p:cNvPr id="19" name="Rectangle 18">
              <a:extLst>
                <a:ext uri="{FF2B5EF4-FFF2-40B4-BE49-F238E27FC236}">
                  <a16:creationId xmlns:a16="http://schemas.microsoft.com/office/drawing/2014/main" id="{6EED6061-EB29-4CB3-98DF-B9C377993E61}"/>
                </a:ext>
              </a:extLst>
            </p:cNvPr>
            <p:cNvSpPr/>
            <p:nvPr/>
          </p:nvSpPr>
          <p:spPr>
            <a:xfrm>
              <a:off x="614725" y="3272222"/>
              <a:ext cx="1398494" cy="407460"/>
            </a:xfrm>
            <a:prstGeom prst="rect">
              <a:avLst/>
            </a:prstGeom>
            <a:noFill/>
            <a:ln w="9525" cap="flat" cmpd="sng" algn="ctr">
              <a:solidFill>
                <a:srgbClr val="2828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iscoSansTT ExtraLight"/>
                  <a:ea typeface="+mn-ea"/>
                  <a:cs typeface="+mn-cs"/>
                </a:rPr>
                <a:t>Extend</a:t>
              </a:r>
              <a:r>
                <a:rPr kumimoji="0" lang="en-US" sz="1200" b="1" i="0" u="none" strike="noStrike" kern="0" cap="none" spc="0" normalizeH="0" baseline="0" noProof="0">
                  <a:ln>
                    <a:noFill/>
                  </a:ln>
                  <a:effectLst/>
                  <a:uLnTx/>
                  <a:uFillTx/>
                  <a:latin typeface="CiscoSansTT ExtraLight"/>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latin typeface="CiscoSansTT ExtraLight"/>
                  <a:ea typeface="+mn-ea"/>
                  <a:cs typeface="+mn-cs"/>
                </a:rPr>
                <a:t>Perimeter Defense</a:t>
              </a:r>
            </a:p>
          </p:txBody>
        </p:sp>
        <p:cxnSp>
          <p:nvCxnSpPr>
            <p:cNvPr id="20" name="Straight Connector 19">
              <a:extLst>
                <a:ext uri="{FF2B5EF4-FFF2-40B4-BE49-F238E27FC236}">
                  <a16:creationId xmlns:a16="http://schemas.microsoft.com/office/drawing/2014/main" id="{2E42B223-1114-473B-BF45-9D3BDD8AE3A0}"/>
                </a:ext>
              </a:extLst>
            </p:cNvPr>
            <p:cNvCxnSpPr>
              <a:cxnSpLocks/>
            </p:cNvCxnSpPr>
            <p:nvPr/>
          </p:nvCxnSpPr>
          <p:spPr>
            <a:xfrm>
              <a:off x="642902" y="3208438"/>
              <a:ext cx="6274173" cy="0"/>
            </a:xfrm>
            <a:prstGeom prst="line">
              <a:avLst/>
            </a:prstGeom>
            <a:noFill/>
            <a:ln w="9525" cap="flat" cmpd="sng" algn="ctr">
              <a:solidFill>
                <a:srgbClr val="00BCEB">
                  <a:shade val="95000"/>
                  <a:satMod val="105000"/>
                </a:srgbClr>
              </a:solidFill>
              <a:prstDash val="solid"/>
            </a:ln>
            <a:effectLst/>
          </p:spPr>
        </p:cxnSp>
        <p:sp>
          <p:nvSpPr>
            <p:cNvPr id="21" name="Rectangle 20">
              <a:extLst>
                <a:ext uri="{FF2B5EF4-FFF2-40B4-BE49-F238E27FC236}">
                  <a16:creationId xmlns:a16="http://schemas.microsoft.com/office/drawing/2014/main" id="{BB6C922D-648A-454F-97C7-36C72DF4FA4C}"/>
                </a:ext>
              </a:extLst>
            </p:cNvPr>
            <p:cNvSpPr/>
            <p:nvPr/>
          </p:nvSpPr>
          <p:spPr>
            <a:xfrm>
              <a:off x="2080914" y="3282434"/>
              <a:ext cx="1874794" cy="387604"/>
            </a:xfrm>
            <a:prstGeom prst="rect">
              <a:avLst/>
            </a:prstGeom>
            <a:noFill/>
            <a:ln w="9525" cap="flat" cmpd="sng" algn="ctr">
              <a:solidFill>
                <a:srgbClr val="282828"/>
              </a:solidFill>
              <a:prstDash val="solid"/>
            </a:ln>
            <a:effectLst/>
          </p:spPr>
          <p:txBody>
            <a:bodyPr rtlCol="0" anchor="ctr"/>
            <a:lstStyle/>
            <a:p>
              <a:pPr marL="171446" marR="0" lvl="0" indent="-17144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ExtraLight"/>
                  <a:ea typeface="+mn-ea"/>
                  <a:cs typeface="+mn-cs"/>
                </a:rPr>
                <a:t>Domain Protection* (DP) </a:t>
              </a:r>
            </a:p>
          </p:txBody>
        </p:sp>
        <p:sp>
          <p:nvSpPr>
            <p:cNvPr id="22" name="Rectangle 21">
              <a:extLst>
                <a:ext uri="{FF2B5EF4-FFF2-40B4-BE49-F238E27FC236}">
                  <a16:creationId xmlns:a16="http://schemas.microsoft.com/office/drawing/2014/main" id="{449066FC-FB31-43BA-9A00-E6EE1F99DF7E}"/>
                </a:ext>
              </a:extLst>
            </p:cNvPr>
            <p:cNvSpPr/>
            <p:nvPr/>
          </p:nvSpPr>
          <p:spPr>
            <a:xfrm>
              <a:off x="4017541" y="3277747"/>
              <a:ext cx="2899535" cy="394439"/>
            </a:xfrm>
            <a:prstGeom prst="rect">
              <a:avLst/>
            </a:prstGeom>
            <a:noFill/>
            <a:ln w="6350" cap="flat" cmpd="sng" algn="ctr">
              <a:solidFill>
                <a:srgbClr val="282828"/>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CiscoSansTT ExtraLight"/>
                  <a:ea typeface="+mn-ea"/>
                  <a:cs typeface="+mn-cs"/>
                </a:rPr>
                <a:t>Add-On </a:t>
              </a:r>
            </a:p>
          </p:txBody>
        </p:sp>
        <p:cxnSp>
          <p:nvCxnSpPr>
            <p:cNvPr id="25" name="Straight Connector 24">
              <a:extLst>
                <a:ext uri="{FF2B5EF4-FFF2-40B4-BE49-F238E27FC236}">
                  <a16:creationId xmlns:a16="http://schemas.microsoft.com/office/drawing/2014/main" id="{DC2E5B10-ED69-40F1-9B53-B8D1118FE192}"/>
                </a:ext>
              </a:extLst>
            </p:cNvPr>
            <p:cNvCxnSpPr>
              <a:cxnSpLocks/>
            </p:cNvCxnSpPr>
            <p:nvPr/>
          </p:nvCxnSpPr>
          <p:spPr>
            <a:xfrm>
              <a:off x="656990" y="3744804"/>
              <a:ext cx="6260086" cy="0"/>
            </a:xfrm>
            <a:prstGeom prst="line">
              <a:avLst/>
            </a:prstGeom>
            <a:noFill/>
            <a:ln w="9525" cap="flat" cmpd="sng" algn="ctr">
              <a:solidFill>
                <a:srgbClr val="00BCEB">
                  <a:shade val="95000"/>
                  <a:satMod val="105000"/>
                </a:srgbClr>
              </a:solidFill>
              <a:prstDash val="solid"/>
            </a:ln>
            <a:effectLst/>
          </p:spPr>
        </p:cxnSp>
        <p:sp>
          <p:nvSpPr>
            <p:cNvPr id="26" name="Rectangle 25">
              <a:extLst>
                <a:ext uri="{FF2B5EF4-FFF2-40B4-BE49-F238E27FC236}">
                  <a16:creationId xmlns:a16="http://schemas.microsoft.com/office/drawing/2014/main" id="{A8C480E4-DAF8-4AE2-A11E-7EE80CCFE791}"/>
                </a:ext>
              </a:extLst>
            </p:cNvPr>
            <p:cNvSpPr/>
            <p:nvPr/>
          </p:nvSpPr>
          <p:spPr>
            <a:xfrm>
              <a:off x="614725" y="3813980"/>
              <a:ext cx="1398494" cy="665865"/>
            </a:xfrm>
            <a:prstGeom prst="rect">
              <a:avLst/>
            </a:prstGeom>
            <a:noFill/>
            <a:ln w="9525" cap="flat" cmpd="sng" algn="ctr">
              <a:solidFill>
                <a:srgbClr val="2828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iscoSansTT ExtraLight"/>
                  <a:ea typeface="+mn-ea"/>
                  <a:cs typeface="+mn-cs"/>
                </a:rPr>
                <a:t>Specialized Capabilities</a:t>
              </a:r>
            </a:p>
          </p:txBody>
        </p:sp>
        <p:sp>
          <p:nvSpPr>
            <p:cNvPr id="27" name="Rectangle 26">
              <a:extLst>
                <a:ext uri="{FF2B5EF4-FFF2-40B4-BE49-F238E27FC236}">
                  <a16:creationId xmlns:a16="http://schemas.microsoft.com/office/drawing/2014/main" id="{3B89A736-9370-43D6-A9DA-F9E748E96B41}"/>
                </a:ext>
              </a:extLst>
            </p:cNvPr>
            <p:cNvSpPr/>
            <p:nvPr/>
          </p:nvSpPr>
          <p:spPr>
            <a:xfrm>
              <a:off x="2089933" y="3809039"/>
              <a:ext cx="1874794" cy="665857"/>
            </a:xfrm>
            <a:prstGeom prst="rect">
              <a:avLst/>
            </a:prstGeom>
            <a:noFill/>
            <a:ln w="9525" cap="flat" cmpd="sng" algn="ctr">
              <a:solidFill>
                <a:srgbClr val="282828"/>
              </a:solidFill>
              <a:prstDash val="solid"/>
            </a:ln>
            <a:effectLst/>
          </p:spPr>
          <p:txBody>
            <a:bodyPr lIns="91440" tIns="45720" rIns="91440" bIns="45720" rtlCol="0" anchor="ctr"/>
            <a:lstStyle/>
            <a:p>
              <a:pPr marL="170815" indent="-170815" defTabSz="914400" fontAlgn="auto">
                <a:spcBef>
                  <a:spcPts val="0"/>
                </a:spcBef>
                <a:spcAft>
                  <a:spcPts val="0"/>
                </a:spcAft>
                <a:buFont typeface="Arial" panose="020B0604020202020204" pitchFamily="34" charset="0"/>
                <a:buChar char="•"/>
                <a:defRPr/>
              </a:pPr>
              <a:r>
                <a:rPr kumimoji="0" lang="en-US" sz="900" b="0" i="0" u="none" strike="noStrike" kern="0" cap="none" spc="0" normalizeH="0" baseline="0" noProof="0">
                  <a:ln>
                    <a:noFill/>
                  </a:ln>
                  <a:effectLst/>
                  <a:uLnTx/>
                  <a:uFillTx/>
                  <a:latin typeface="CiscoSansTT ExtraLight"/>
                  <a:ea typeface="+mn-ea"/>
                  <a:cs typeface="+mn-cs"/>
                </a:rPr>
                <a:t>Intelligent Multi-scan</a:t>
              </a:r>
              <a:r>
                <a:rPr lang="en-US" sz="900" kern="0">
                  <a:latin typeface="CiscoSansTT ExtraLight"/>
                  <a:ea typeface="+mn-ea"/>
                  <a:cs typeface="+mn-cs"/>
                </a:rPr>
                <a:t> (IMS)</a:t>
              </a:r>
              <a:endParaRPr lang="en-US" sz="900" b="0" i="0" u="none" strike="noStrike" kern="0" cap="none" spc="0" normalizeH="0" baseline="0" noProof="0">
                <a:ln>
                  <a:noFill/>
                </a:ln>
                <a:effectLst/>
                <a:uLnTx/>
                <a:uFillTx/>
                <a:latin typeface="CiscoSansTT ExtraLight"/>
                <a:ea typeface="+mn-ea"/>
                <a:cs typeface="+mn-cs"/>
              </a:endParaRPr>
            </a:p>
            <a:p>
              <a:pPr marL="170815" indent="-170815" defTabSz="914400" fontAlgn="auto">
                <a:spcBef>
                  <a:spcPts val="0"/>
                </a:spcBef>
                <a:spcAft>
                  <a:spcPts val="0"/>
                </a:spcAft>
                <a:buFont typeface="Arial" panose="020B0604020202020204" pitchFamily="34" charset="0"/>
                <a:buChar char="•"/>
                <a:defRPr/>
              </a:pPr>
              <a:r>
                <a:rPr kumimoji="0" lang="en-US" sz="900" b="0" i="0" u="none" strike="noStrike" kern="0" cap="none" spc="0" normalizeH="0" baseline="0" noProof="0">
                  <a:ln>
                    <a:noFill/>
                  </a:ln>
                  <a:effectLst/>
                  <a:uLnTx/>
                  <a:uFillTx/>
                  <a:latin typeface="CiscoSansTT ExtraLight"/>
                  <a:ea typeface="+mn-ea"/>
                  <a:cs typeface="+mn-cs"/>
                </a:rPr>
                <a:t>McAfee Anti-Virus</a:t>
              </a:r>
              <a:endParaRPr lang="en-US" sz="900" b="0" i="0" u="none" strike="noStrike" kern="0" cap="none" spc="0" normalizeH="0" baseline="0" noProof="0">
                <a:ln>
                  <a:noFill/>
                </a:ln>
                <a:effectLst/>
                <a:uLnTx/>
                <a:uFillTx/>
                <a:latin typeface="CiscoSansTT ExtraLight"/>
                <a:ea typeface="+mn-ea"/>
                <a:cs typeface="+mn-cs"/>
              </a:endParaRPr>
            </a:p>
            <a:p>
              <a:pPr marL="170815" indent="-170815" defTabSz="914400">
                <a:spcBef>
                  <a:spcPts val="0"/>
                </a:spcBef>
                <a:spcAft>
                  <a:spcPts val="0"/>
                </a:spcAft>
                <a:buFont typeface="Arial" panose="020B0604020202020204" pitchFamily="34" charset="0"/>
                <a:buChar char="•"/>
                <a:defRPr/>
              </a:pPr>
              <a:r>
                <a:rPr lang="en-US" sz="900" kern="0">
                  <a:latin typeface="CiscoSansTT ExtraLight"/>
                  <a:ea typeface="+mn-ea"/>
                  <a:cs typeface="+mn-cs"/>
                </a:rPr>
                <a:t>Image Analyzer (IA)</a:t>
              </a:r>
            </a:p>
            <a:p>
              <a:pPr marL="170815" marR="0" lvl="0" indent="-17081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ExtraLight"/>
                  <a:ea typeface="+mn-ea"/>
                  <a:cs typeface="+mn-cs"/>
                </a:rPr>
                <a:t>Management Appliance (SMA)</a:t>
              </a:r>
              <a:endParaRPr lang="en-US" sz="900" b="0" i="0" u="none" strike="noStrike" kern="0" cap="none" spc="0" normalizeH="0" baseline="0" noProof="0">
                <a:ln>
                  <a:noFill/>
                </a:ln>
                <a:effectLst/>
                <a:uLnTx/>
                <a:uFillTx/>
                <a:latin typeface="CiscoSansTT ExtraLight"/>
                <a:ea typeface="+mn-ea"/>
                <a:cs typeface="+mn-cs"/>
              </a:endParaRPr>
            </a:p>
          </p:txBody>
        </p:sp>
        <p:sp>
          <p:nvSpPr>
            <p:cNvPr id="28" name="Rectangle 27">
              <a:extLst>
                <a:ext uri="{FF2B5EF4-FFF2-40B4-BE49-F238E27FC236}">
                  <a16:creationId xmlns:a16="http://schemas.microsoft.com/office/drawing/2014/main" id="{25BAEF0F-AEBB-49E5-BC2D-AB6D7223DFE2}"/>
                </a:ext>
              </a:extLst>
            </p:cNvPr>
            <p:cNvSpPr/>
            <p:nvPr/>
          </p:nvSpPr>
          <p:spPr>
            <a:xfrm>
              <a:off x="4016746" y="3816917"/>
              <a:ext cx="2900330" cy="660789"/>
            </a:xfrm>
            <a:prstGeom prst="rect">
              <a:avLst/>
            </a:prstGeom>
            <a:noFill/>
            <a:ln w="6350" cap="flat" cmpd="sng" algn="ctr">
              <a:solidFill>
                <a:srgbClr val="282828"/>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CiscoSansTT ExtraLight"/>
                  <a:ea typeface="+mn-ea"/>
                  <a:cs typeface="+mn-cs"/>
                </a:rPr>
                <a:t>Add-On </a:t>
              </a:r>
            </a:p>
          </p:txBody>
        </p:sp>
        <p:sp>
          <p:nvSpPr>
            <p:cNvPr id="31" name="Rectangle 30">
              <a:extLst>
                <a:ext uri="{FF2B5EF4-FFF2-40B4-BE49-F238E27FC236}">
                  <a16:creationId xmlns:a16="http://schemas.microsoft.com/office/drawing/2014/main" id="{3881BEF0-60C7-4126-8968-92EE7B64FFE1}"/>
                </a:ext>
              </a:extLst>
            </p:cNvPr>
            <p:cNvSpPr/>
            <p:nvPr/>
          </p:nvSpPr>
          <p:spPr>
            <a:xfrm>
              <a:off x="5021167" y="1191025"/>
              <a:ext cx="838475" cy="1325444"/>
            </a:xfrm>
            <a:prstGeom prst="rect">
              <a:avLst/>
            </a:prstGeom>
            <a:solidFill>
              <a:schemeClr val="accent1"/>
            </a:solidFill>
            <a:ln w="6350" cap="flat" cmpd="sng" algn="ctr">
              <a:solidFill>
                <a:srgbClr val="282828"/>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Advantage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1"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latin typeface="CiscoSansTT ExtraLight"/>
                  <a:ea typeface="+mn-ea"/>
                  <a:cs typeface="+mn-cs"/>
                </a:rPr>
                <a:t>(+GSU)</a:t>
              </a:r>
              <a:r>
                <a:rPr kumimoji="0" lang="en-US" sz="1100" b="0" i="0" u="none" strike="noStrike" kern="0" cap="none" spc="0" normalizeH="0" baseline="0" noProof="0">
                  <a:ln>
                    <a:noFill/>
                  </a:ln>
                  <a:solidFill>
                    <a:schemeClr val="bg1"/>
                  </a:solidFill>
                  <a:effectLst/>
                  <a:uLnTx/>
                  <a:uFillTx/>
                  <a:latin typeface="CiscoSansTT ExtraLight"/>
                  <a:ea typeface="+mn-ea"/>
                  <a:cs typeface="+mn-cs"/>
                </a:rPr>
                <a:t> </a:t>
              </a:r>
              <a:r>
                <a:rPr kumimoji="0" lang="en-US" sz="900" b="0" i="0" u="none" strike="noStrike" kern="0" cap="none" spc="0" normalizeH="0" baseline="0" noProof="0">
                  <a:ln>
                    <a:noFill/>
                  </a:ln>
                  <a:solidFill>
                    <a:schemeClr val="bg1"/>
                  </a:solidFill>
                  <a:effectLst/>
                  <a:uLnTx/>
                  <a:uFillTx/>
                  <a:latin typeface="CiscoSansTT ExtraLight"/>
                  <a:ea typeface="+mn-ea"/>
                  <a:cs typeface="+mn-cs"/>
                </a:rPr>
                <a:t>Unlimited File Samples</a:t>
              </a:r>
              <a:endParaRPr lang="en-US" sz="900" b="1" i="1"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chemeClr val="bg1"/>
                </a:solidFill>
                <a:effectLst/>
                <a:uLnTx/>
                <a:uFillTx/>
                <a:latin typeface="CiscoSansTT ExtraLight"/>
                <a:ea typeface="+mn-ea"/>
                <a:cs typeface="+mn-cs"/>
              </a:endParaRPr>
            </a:p>
          </p:txBody>
        </p:sp>
        <p:sp>
          <p:nvSpPr>
            <p:cNvPr id="32" name="Rectangle 31">
              <a:extLst>
                <a:ext uri="{FF2B5EF4-FFF2-40B4-BE49-F238E27FC236}">
                  <a16:creationId xmlns:a16="http://schemas.microsoft.com/office/drawing/2014/main" id="{C3C5F1BE-F37E-4EF1-B709-2B39C9E03B35}"/>
                </a:ext>
              </a:extLst>
            </p:cNvPr>
            <p:cNvSpPr/>
            <p:nvPr/>
          </p:nvSpPr>
          <p:spPr>
            <a:xfrm>
              <a:off x="5998388" y="1191028"/>
              <a:ext cx="918687" cy="1963776"/>
            </a:xfrm>
            <a:prstGeom prst="rect">
              <a:avLst/>
            </a:prstGeom>
            <a:solidFill>
              <a:schemeClr val="accent1">
                <a:lumMod val="75000"/>
                <a:alpha val="90000"/>
              </a:schemeClr>
            </a:solidFill>
            <a:ln w="6350" cap="flat" cmpd="sng" algn="ctr">
              <a:solidFill>
                <a:srgbClr val="282828"/>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CiscoSansTT ExtraLight"/>
                  <a:ea typeface="+mn-ea"/>
                  <a:cs typeface="+mn-cs"/>
                </a:rPr>
                <a:t>Premier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1"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latin typeface="CiscoSansTT ExtraLight"/>
                  <a:ea typeface="+mn-ea"/>
                  <a:cs typeface="+mn-cs"/>
                </a:rPr>
                <a:t>(+GSU)</a:t>
              </a:r>
              <a:endParaRPr lang="en-US" sz="1100" b="1" i="1" u="none" strike="noStrike" kern="0" cap="none" spc="0" normalizeH="0" baseline="0" noProof="0">
                <a:ln>
                  <a:noFill/>
                </a:ln>
                <a:solidFill>
                  <a:schemeClr val="bg1"/>
                </a:solidFill>
                <a:effectLst/>
                <a:uLnTx/>
                <a:uFillTx/>
                <a:latin typeface="CiscoSansTT ExtraLigh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CiscoSansTT ExtraLight"/>
                  <a:ea typeface="+mn-ea"/>
                  <a:cs typeface="+mn-cs"/>
                </a:rPr>
                <a:t>Unlimited File Samples</a:t>
              </a:r>
              <a:endParaRPr kumimoji="0" lang="en-US" sz="900" b="0" i="1" u="none" strike="noStrike" kern="0" cap="none" spc="0" normalizeH="0" baseline="0" noProof="0">
                <a:ln>
                  <a:noFill/>
                </a:ln>
                <a:solidFill>
                  <a:srgbClr val="282828"/>
                </a:solidFill>
                <a:effectLst/>
                <a:uLnTx/>
                <a:uFillTx/>
                <a:latin typeface="CiscoSansTT ExtraLight"/>
                <a:ea typeface="+mn-ea"/>
                <a:cs typeface="+mn-cs"/>
              </a:endParaRPr>
            </a:p>
          </p:txBody>
        </p:sp>
      </p:grpSp>
      <p:sp>
        <p:nvSpPr>
          <p:cNvPr id="33" name="TextBox 32">
            <a:extLst>
              <a:ext uri="{FF2B5EF4-FFF2-40B4-BE49-F238E27FC236}">
                <a16:creationId xmlns:a16="http://schemas.microsoft.com/office/drawing/2014/main" id="{A900C100-51C8-441B-921F-2322680BD597}"/>
              </a:ext>
            </a:extLst>
          </p:cNvPr>
          <p:cNvSpPr txBox="1"/>
          <p:nvPr/>
        </p:nvSpPr>
        <p:spPr>
          <a:xfrm>
            <a:off x="3135018" y="4484092"/>
            <a:ext cx="5245429" cy="338554"/>
          </a:xfrm>
          <a:prstGeom prst="rect">
            <a:avLst/>
          </a:prstGeom>
          <a:noFill/>
        </p:spPr>
        <p:txBody>
          <a:bodyPr wrap="square" lIns="91440" tIns="45720" rIns="91440" bIns="45720" rtlCol="0" anchor="t">
            <a:spAutoFit/>
          </a:bodyPr>
          <a:lstStyle/>
          <a:p>
            <a:pPr algn="r"/>
            <a:r>
              <a:rPr lang="en-US" sz="800" b="1">
                <a:solidFill>
                  <a:schemeClr val="tx1">
                    <a:lumMod val="75000"/>
                  </a:schemeClr>
                </a:solidFill>
                <a:latin typeface="+mn-lt"/>
                <a:ea typeface="ＭＳ Ｐゴシック"/>
              </a:rPr>
              <a:t>*Standalone Offers </a:t>
            </a:r>
            <a:r>
              <a:rPr lang="en-US" sz="800">
                <a:solidFill>
                  <a:schemeClr val="tx1">
                    <a:lumMod val="75000"/>
                  </a:schemeClr>
                </a:solidFill>
                <a:latin typeface="+mn-lt"/>
                <a:ea typeface="ＭＳ Ｐゴシック"/>
              </a:rPr>
              <a:t>(as offered today); 100% AMP/malware defense attach across all offers</a:t>
            </a:r>
          </a:p>
          <a:p>
            <a:pPr algn="r"/>
            <a:r>
              <a:rPr lang="en-US" sz="800" b="1">
                <a:solidFill>
                  <a:schemeClr val="tx1">
                    <a:lumMod val="75000"/>
                  </a:schemeClr>
                </a:solidFill>
                <a:latin typeface="+mn-lt"/>
                <a:ea typeface="ＭＳ Ｐゴシック"/>
              </a:rPr>
              <a:t>Note: </a:t>
            </a:r>
            <a:r>
              <a:rPr lang="en-US" sz="800">
                <a:solidFill>
                  <a:schemeClr val="tx1">
                    <a:lumMod val="75000"/>
                  </a:schemeClr>
                </a:solidFill>
                <a:latin typeface="+mn-lt"/>
                <a:ea typeface="ＭＳ Ｐゴシック"/>
              </a:rPr>
              <a:t>Premier is a new bundle offer with all TAC support levels</a:t>
            </a:r>
          </a:p>
        </p:txBody>
      </p:sp>
      <p:pic>
        <p:nvPicPr>
          <p:cNvPr id="30" name="Graphic 29">
            <a:extLst>
              <a:ext uri="{FF2B5EF4-FFF2-40B4-BE49-F238E27FC236}">
                <a16:creationId xmlns:a16="http://schemas.microsoft.com/office/drawing/2014/main" id="{DA8F4C22-8C55-4B5E-ADB2-40C4CD2229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5865" y="1694119"/>
            <a:ext cx="416030" cy="360560"/>
          </a:xfrm>
          <a:prstGeom prst="rect">
            <a:avLst/>
          </a:prstGeom>
        </p:spPr>
      </p:pic>
      <p:pic>
        <p:nvPicPr>
          <p:cNvPr id="34" name="Graphic 33">
            <a:extLst>
              <a:ext uri="{FF2B5EF4-FFF2-40B4-BE49-F238E27FC236}">
                <a16:creationId xmlns:a16="http://schemas.microsoft.com/office/drawing/2014/main" id="{464B8EB6-5A80-420C-9008-FCCAF37EEA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0755" y="2310179"/>
            <a:ext cx="416030" cy="360560"/>
          </a:xfrm>
          <a:prstGeom prst="rect">
            <a:avLst/>
          </a:prstGeom>
        </p:spPr>
      </p:pic>
      <p:sp>
        <p:nvSpPr>
          <p:cNvPr id="29" name="Rectangle 28">
            <a:extLst>
              <a:ext uri="{FF2B5EF4-FFF2-40B4-BE49-F238E27FC236}">
                <a16:creationId xmlns:a16="http://schemas.microsoft.com/office/drawing/2014/main" id="{92036A2D-65F2-48DD-A00A-9234FE2CCFD4}"/>
              </a:ext>
            </a:extLst>
          </p:cNvPr>
          <p:cNvSpPr/>
          <p:nvPr/>
        </p:nvSpPr>
        <p:spPr>
          <a:xfrm>
            <a:off x="4782393" y="898580"/>
            <a:ext cx="2270022" cy="189650"/>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iscoSansTT ExtraLight"/>
                <a:ea typeface="+mn-ea"/>
                <a:cs typeface="+mn-cs"/>
              </a:rPr>
              <a:t>Available in EA</a:t>
            </a:r>
          </a:p>
        </p:txBody>
      </p:sp>
    </p:spTree>
    <p:extLst>
      <p:ext uri="{BB962C8B-B14F-4D97-AF65-F5344CB8AC3E}">
        <p14:creationId xmlns:p14="http://schemas.microsoft.com/office/powerpoint/2010/main" val="3017531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06A9-0FB4-4767-8D05-88199D9EED46}"/>
              </a:ext>
            </a:extLst>
          </p:cNvPr>
          <p:cNvSpPr>
            <a:spLocks noGrp="1"/>
          </p:cNvSpPr>
          <p:nvPr>
            <p:ph type="title"/>
          </p:nvPr>
        </p:nvSpPr>
        <p:spPr/>
        <p:txBody>
          <a:bodyPr/>
          <a:lstStyle/>
          <a:p>
            <a:r>
              <a:rPr lang="en-US"/>
              <a:t>Position based on business needs</a:t>
            </a:r>
          </a:p>
        </p:txBody>
      </p:sp>
      <p:grpSp>
        <p:nvGrpSpPr>
          <p:cNvPr id="5" name="Group 4">
            <a:extLst>
              <a:ext uri="{FF2B5EF4-FFF2-40B4-BE49-F238E27FC236}">
                <a16:creationId xmlns:a16="http://schemas.microsoft.com/office/drawing/2014/main" id="{BE72D4AD-2C61-4885-923E-141FA566998C}"/>
              </a:ext>
            </a:extLst>
          </p:cNvPr>
          <p:cNvGrpSpPr/>
          <p:nvPr/>
        </p:nvGrpSpPr>
        <p:grpSpPr>
          <a:xfrm>
            <a:off x="7791135" y="4685980"/>
            <a:ext cx="809524" cy="232414"/>
            <a:chOff x="511441" y="3077962"/>
            <a:chExt cx="809524" cy="232414"/>
          </a:xfrm>
          <a:solidFill>
            <a:schemeClr val="accent1"/>
          </a:solidFill>
        </p:grpSpPr>
        <p:sp>
          <p:nvSpPr>
            <p:cNvPr id="6" name="Freeform 112">
              <a:extLst>
                <a:ext uri="{FF2B5EF4-FFF2-40B4-BE49-F238E27FC236}">
                  <a16:creationId xmlns:a16="http://schemas.microsoft.com/office/drawing/2014/main" id="{24186680-F4BB-4EB4-8B67-4CB8B3980B6A}"/>
                </a:ext>
              </a:extLst>
            </p:cNvPr>
            <p:cNvSpPr/>
            <p:nvPr/>
          </p:nvSpPr>
          <p:spPr>
            <a:xfrm rot="16200000">
              <a:off x="490085" y="3099395"/>
              <a:ext cx="232325" cy="189614"/>
            </a:xfrm>
            <a:custGeom>
              <a:avLst/>
              <a:gdLst>
                <a:gd name="connsiteX0" fmla="*/ 115346 w 232325"/>
                <a:gd name="connsiteY0" fmla="*/ 125073 h 189614"/>
                <a:gd name="connsiteX1" fmla="*/ 39881 w 232325"/>
                <a:gd name="connsiteY1" fmla="*/ 12417 h 189614"/>
                <a:gd name="connsiteX2" fmla="*/ 11822 w 232325"/>
                <a:gd name="connsiteY2" fmla="*/ 5383 h 189614"/>
                <a:gd name="connsiteX3" fmla="*/ 7494 w 232325"/>
                <a:gd name="connsiteY3" fmla="*/ 8853 h 189614"/>
                <a:gd name="connsiteX4" fmla="*/ 4628 w 232325"/>
                <a:gd name="connsiteY4" fmla="*/ 43796 h 189614"/>
                <a:gd name="connsiteX5" fmla="*/ 94814 w 232325"/>
                <a:gd name="connsiteY5" fmla="*/ 177991 h 189614"/>
                <a:gd name="connsiteX6" fmla="*/ 127784 w 232325"/>
                <a:gd name="connsiteY6" fmla="*/ 186163 h 189614"/>
                <a:gd name="connsiteX7" fmla="*/ 135956 w 232325"/>
                <a:gd name="connsiteY7" fmla="*/ 177991 h 189614"/>
                <a:gd name="connsiteX8" fmla="*/ 227615 w 232325"/>
                <a:gd name="connsiteY8" fmla="*/ 41317 h 189614"/>
                <a:gd name="connsiteX9" fmla="*/ 222656 w 232325"/>
                <a:gd name="connsiteY9" fmla="*/ 4514 h 189614"/>
                <a:gd name="connsiteX10" fmla="*/ 194108 w 232325"/>
                <a:gd name="connsiteY10" fmla="*/ 7539 h 189614"/>
                <a:gd name="connsiteX11" fmla="*/ 192439 w 232325"/>
                <a:gd name="connsiteY11" fmla="*/ 9938 h 18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325" h="189614">
                  <a:moveTo>
                    <a:pt x="115346" y="125073"/>
                  </a:moveTo>
                  <a:lnTo>
                    <a:pt x="39881" y="12417"/>
                  </a:lnTo>
                  <a:cubicBezTo>
                    <a:pt x="34075" y="2726"/>
                    <a:pt x="21512" y="-422"/>
                    <a:pt x="11822" y="5383"/>
                  </a:cubicBezTo>
                  <a:cubicBezTo>
                    <a:pt x="10229" y="6338"/>
                    <a:pt x="8773" y="7505"/>
                    <a:pt x="7494" y="8853"/>
                  </a:cubicBezTo>
                  <a:cubicBezTo>
                    <a:pt x="-1303" y="18491"/>
                    <a:pt x="-2481" y="32854"/>
                    <a:pt x="4628" y="43796"/>
                  </a:cubicBezTo>
                  <a:lnTo>
                    <a:pt x="94814" y="177991"/>
                  </a:lnTo>
                  <a:cubicBezTo>
                    <a:pt x="101662" y="189352"/>
                    <a:pt x="116423" y="193011"/>
                    <a:pt x="127784" y="186163"/>
                  </a:cubicBezTo>
                  <a:cubicBezTo>
                    <a:pt x="131133" y="184145"/>
                    <a:pt x="133938" y="181340"/>
                    <a:pt x="135956" y="177991"/>
                  </a:cubicBezTo>
                  <a:lnTo>
                    <a:pt x="227615" y="41317"/>
                  </a:lnTo>
                  <a:cubicBezTo>
                    <a:pt x="235446" y="29547"/>
                    <a:pt x="233324" y="13791"/>
                    <a:pt x="222656" y="4514"/>
                  </a:cubicBezTo>
                  <a:cubicBezTo>
                    <a:pt x="213937" y="-2534"/>
                    <a:pt x="201156" y="-1180"/>
                    <a:pt x="194108" y="7539"/>
                  </a:cubicBezTo>
                  <a:cubicBezTo>
                    <a:pt x="193494" y="8297"/>
                    <a:pt x="192937" y="9099"/>
                    <a:pt x="192439" y="9938"/>
                  </a:cubicBezTo>
                  <a:close/>
                </a:path>
              </a:pathLst>
            </a:custGeom>
            <a:grpFill/>
            <a:ln w="7739" cap="flat">
              <a:noFill/>
              <a:prstDash val="solid"/>
              <a:miter/>
            </a:ln>
          </p:spPr>
          <p:txBody>
            <a:bodyPr rtlCol="0" anchor="ctr"/>
            <a:lstStyle/>
            <a:p>
              <a:endParaRPr lang="en-US"/>
            </a:p>
          </p:txBody>
        </p:sp>
        <p:sp>
          <p:nvSpPr>
            <p:cNvPr id="7" name="Freeform 113">
              <a:extLst>
                <a:ext uri="{FF2B5EF4-FFF2-40B4-BE49-F238E27FC236}">
                  <a16:creationId xmlns:a16="http://schemas.microsoft.com/office/drawing/2014/main" id="{AFDA7814-FDB0-41C6-AA45-8536054F96F2}"/>
                </a:ext>
              </a:extLst>
            </p:cNvPr>
            <p:cNvSpPr/>
            <p:nvPr/>
          </p:nvSpPr>
          <p:spPr>
            <a:xfrm rot="16200000">
              <a:off x="696135" y="3099209"/>
              <a:ext cx="232336" cy="189997"/>
            </a:xfrm>
            <a:custGeom>
              <a:avLst/>
              <a:gdLst>
                <a:gd name="connsiteX0" fmla="*/ 115357 w 232336"/>
                <a:gd name="connsiteY0" fmla="*/ 125073 h 189997"/>
                <a:gd name="connsiteX1" fmla="*/ 39892 w 232336"/>
                <a:gd name="connsiteY1" fmla="*/ 12417 h 189997"/>
                <a:gd name="connsiteX2" fmla="*/ 11814 w 232336"/>
                <a:gd name="connsiteY2" fmla="*/ 5459 h 189997"/>
                <a:gd name="connsiteX3" fmla="*/ 7505 w 232336"/>
                <a:gd name="connsiteY3" fmla="*/ 8930 h 189997"/>
                <a:gd name="connsiteX4" fmla="*/ 4639 w 232336"/>
                <a:gd name="connsiteY4" fmla="*/ 43796 h 189997"/>
                <a:gd name="connsiteX5" fmla="*/ 94825 w 232336"/>
                <a:gd name="connsiteY5" fmla="*/ 178301 h 189997"/>
                <a:gd name="connsiteX6" fmla="*/ 127644 w 232336"/>
                <a:gd name="connsiteY6" fmla="*/ 186624 h 189997"/>
                <a:gd name="connsiteX7" fmla="*/ 135967 w 232336"/>
                <a:gd name="connsiteY7" fmla="*/ 178301 h 189997"/>
                <a:gd name="connsiteX8" fmla="*/ 227626 w 232336"/>
                <a:gd name="connsiteY8" fmla="*/ 41317 h 189997"/>
                <a:gd name="connsiteX9" fmla="*/ 222667 w 232336"/>
                <a:gd name="connsiteY9" fmla="*/ 4514 h 189997"/>
                <a:gd name="connsiteX10" fmla="*/ 194119 w 232336"/>
                <a:gd name="connsiteY10" fmla="*/ 7539 h 189997"/>
                <a:gd name="connsiteX11" fmla="*/ 192450 w 232336"/>
                <a:gd name="connsiteY11" fmla="*/ 9938 h 1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336" h="189997">
                  <a:moveTo>
                    <a:pt x="115357" y="125073"/>
                  </a:moveTo>
                  <a:lnTo>
                    <a:pt x="39892" y="12417"/>
                  </a:lnTo>
                  <a:cubicBezTo>
                    <a:pt x="34060" y="2742"/>
                    <a:pt x="21489" y="-373"/>
                    <a:pt x="11814" y="5459"/>
                  </a:cubicBezTo>
                  <a:cubicBezTo>
                    <a:pt x="10227" y="6416"/>
                    <a:pt x="8778" y="7584"/>
                    <a:pt x="7505" y="8930"/>
                  </a:cubicBezTo>
                  <a:cubicBezTo>
                    <a:pt x="-1306" y="18532"/>
                    <a:pt x="-2486" y="32885"/>
                    <a:pt x="4639" y="43796"/>
                  </a:cubicBezTo>
                  <a:lnTo>
                    <a:pt x="94825" y="178301"/>
                  </a:lnTo>
                  <a:cubicBezTo>
                    <a:pt x="101590" y="189662"/>
                    <a:pt x="116283" y="193388"/>
                    <a:pt x="127644" y="186624"/>
                  </a:cubicBezTo>
                  <a:cubicBezTo>
                    <a:pt x="131068" y="184586"/>
                    <a:pt x="133928" y="181724"/>
                    <a:pt x="135967" y="178301"/>
                  </a:cubicBezTo>
                  <a:lnTo>
                    <a:pt x="227626" y="41317"/>
                  </a:lnTo>
                  <a:cubicBezTo>
                    <a:pt x="235457" y="29547"/>
                    <a:pt x="233335" y="13791"/>
                    <a:pt x="222667" y="4514"/>
                  </a:cubicBezTo>
                  <a:cubicBezTo>
                    <a:pt x="213948" y="-2534"/>
                    <a:pt x="201167" y="-1180"/>
                    <a:pt x="194119" y="7539"/>
                  </a:cubicBezTo>
                  <a:cubicBezTo>
                    <a:pt x="193505" y="8297"/>
                    <a:pt x="192948" y="9099"/>
                    <a:pt x="192450" y="9938"/>
                  </a:cubicBezTo>
                  <a:close/>
                </a:path>
              </a:pathLst>
            </a:custGeom>
            <a:grpFill/>
            <a:ln w="7739" cap="flat">
              <a:noFill/>
              <a:prstDash val="solid"/>
              <a:miter/>
            </a:ln>
          </p:spPr>
          <p:txBody>
            <a:bodyPr rtlCol="0" anchor="ctr"/>
            <a:lstStyle/>
            <a:p>
              <a:endParaRPr lang="en-US"/>
            </a:p>
          </p:txBody>
        </p:sp>
        <p:sp>
          <p:nvSpPr>
            <p:cNvPr id="8" name="Freeform 114">
              <a:extLst>
                <a:ext uri="{FF2B5EF4-FFF2-40B4-BE49-F238E27FC236}">
                  <a16:creationId xmlns:a16="http://schemas.microsoft.com/office/drawing/2014/main" id="{FBD555ED-9F22-4612-884F-8832D3CF0D22}"/>
                </a:ext>
              </a:extLst>
            </p:cNvPr>
            <p:cNvSpPr/>
            <p:nvPr/>
          </p:nvSpPr>
          <p:spPr>
            <a:xfrm rot="16200000">
              <a:off x="903809" y="3099465"/>
              <a:ext cx="232207" cy="189614"/>
            </a:xfrm>
            <a:custGeom>
              <a:avLst/>
              <a:gdLst>
                <a:gd name="connsiteX0" fmla="*/ 115357 w 232207"/>
                <a:gd name="connsiteY0" fmla="*/ 124763 h 189614"/>
                <a:gd name="connsiteX1" fmla="*/ 39892 w 232207"/>
                <a:gd name="connsiteY1" fmla="*/ 12262 h 189614"/>
                <a:gd name="connsiteX2" fmla="*/ 11814 w 232207"/>
                <a:gd name="connsiteY2" fmla="*/ 5304 h 189614"/>
                <a:gd name="connsiteX3" fmla="*/ 7505 w 232207"/>
                <a:gd name="connsiteY3" fmla="*/ 8775 h 189614"/>
                <a:gd name="connsiteX4" fmla="*/ 4639 w 232207"/>
                <a:gd name="connsiteY4" fmla="*/ 43641 h 189614"/>
                <a:gd name="connsiteX5" fmla="*/ 94825 w 232207"/>
                <a:gd name="connsiteY5" fmla="*/ 177991 h 189614"/>
                <a:gd name="connsiteX6" fmla="*/ 127795 w 232207"/>
                <a:gd name="connsiteY6" fmla="*/ 186163 h 189614"/>
                <a:gd name="connsiteX7" fmla="*/ 135967 w 232207"/>
                <a:gd name="connsiteY7" fmla="*/ 177991 h 189614"/>
                <a:gd name="connsiteX8" fmla="*/ 227626 w 232207"/>
                <a:gd name="connsiteY8" fmla="*/ 41007 h 189614"/>
                <a:gd name="connsiteX9" fmla="*/ 222667 w 232207"/>
                <a:gd name="connsiteY9" fmla="*/ 4514 h 189614"/>
                <a:gd name="connsiteX10" fmla="*/ 194119 w 232207"/>
                <a:gd name="connsiteY10" fmla="*/ 7539 h 189614"/>
                <a:gd name="connsiteX11" fmla="*/ 192450 w 232207"/>
                <a:gd name="connsiteY11" fmla="*/ 9938 h 18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207" h="189614">
                  <a:moveTo>
                    <a:pt x="115357" y="124763"/>
                  </a:moveTo>
                  <a:lnTo>
                    <a:pt x="39892" y="12262"/>
                  </a:lnTo>
                  <a:cubicBezTo>
                    <a:pt x="34060" y="2587"/>
                    <a:pt x="21489" y="-528"/>
                    <a:pt x="11814" y="5304"/>
                  </a:cubicBezTo>
                  <a:cubicBezTo>
                    <a:pt x="10227" y="6261"/>
                    <a:pt x="8778" y="7429"/>
                    <a:pt x="7505" y="8775"/>
                  </a:cubicBezTo>
                  <a:cubicBezTo>
                    <a:pt x="-1306" y="18377"/>
                    <a:pt x="-2486" y="32730"/>
                    <a:pt x="4639" y="43641"/>
                  </a:cubicBezTo>
                  <a:lnTo>
                    <a:pt x="94825" y="177991"/>
                  </a:lnTo>
                  <a:cubicBezTo>
                    <a:pt x="101673" y="189352"/>
                    <a:pt x="116434" y="193011"/>
                    <a:pt x="127795" y="186163"/>
                  </a:cubicBezTo>
                  <a:cubicBezTo>
                    <a:pt x="131144" y="184145"/>
                    <a:pt x="133949" y="181340"/>
                    <a:pt x="135967" y="177991"/>
                  </a:cubicBezTo>
                  <a:lnTo>
                    <a:pt x="227626" y="41007"/>
                  </a:lnTo>
                  <a:cubicBezTo>
                    <a:pt x="235274" y="29301"/>
                    <a:pt x="233162" y="13754"/>
                    <a:pt x="222667" y="4514"/>
                  </a:cubicBezTo>
                  <a:cubicBezTo>
                    <a:pt x="213948" y="-2534"/>
                    <a:pt x="201167" y="-1180"/>
                    <a:pt x="194119" y="7539"/>
                  </a:cubicBezTo>
                  <a:cubicBezTo>
                    <a:pt x="193505" y="8297"/>
                    <a:pt x="192948" y="9099"/>
                    <a:pt x="192450" y="9938"/>
                  </a:cubicBezTo>
                  <a:close/>
                </a:path>
              </a:pathLst>
            </a:custGeom>
            <a:grpFill/>
            <a:ln w="7739" cap="flat">
              <a:noFill/>
              <a:prstDash val="solid"/>
              <a:miter/>
            </a:ln>
          </p:spPr>
          <p:txBody>
            <a:bodyPr rtlCol="0" anchor="ctr"/>
            <a:lstStyle/>
            <a:p>
              <a:endParaRPr lang="en-US"/>
            </a:p>
          </p:txBody>
        </p:sp>
        <p:sp>
          <p:nvSpPr>
            <p:cNvPr id="9" name="Freeform 130">
              <a:extLst>
                <a:ext uri="{FF2B5EF4-FFF2-40B4-BE49-F238E27FC236}">
                  <a16:creationId xmlns:a16="http://schemas.microsoft.com/office/drawing/2014/main" id="{B85D6140-8DB7-4D28-8DD7-0FF42AA7C32D}"/>
                </a:ext>
              </a:extLst>
            </p:cNvPr>
            <p:cNvSpPr/>
            <p:nvPr/>
          </p:nvSpPr>
          <p:spPr>
            <a:xfrm rot="16200000">
              <a:off x="1109773" y="3099183"/>
              <a:ext cx="232414" cy="189971"/>
            </a:xfrm>
            <a:custGeom>
              <a:avLst/>
              <a:gdLst>
                <a:gd name="connsiteX0" fmla="*/ 115357 w 232414"/>
                <a:gd name="connsiteY0" fmla="*/ 124815 h 189971"/>
                <a:gd name="connsiteX1" fmla="*/ 39892 w 232414"/>
                <a:gd name="connsiteY1" fmla="*/ 12159 h 189971"/>
                <a:gd name="connsiteX2" fmla="*/ 11974 w 232414"/>
                <a:gd name="connsiteY2" fmla="*/ 5012 h 189971"/>
                <a:gd name="connsiteX3" fmla="*/ 7505 w 232414"/>
                <a:gd name="connsiteY3" fmla="*/ 8595 h 189971"/>
                <a:gd name="connsiteX4" fmla="*/ 4639 w 232414"/>
                <a:gd name="connsiteY4" fmla="*/ 43461 h 189971"/>
                <a:gd name="connsiteX5" fmla="*/ 94825 w 232414"/>
                <a:gd name="connsiteY5" fmla="*/ 178276 h 189971"/>
                <a:gd name="connsiteX6" fmla="*/ 127644 w 232414"/>
                <a:gd name="connsiteY6" fmla="*/ 186598 h 189971"/>
                <a:gd name="connsiteX7" fmla="*/ 135967 w 232414"/>
                <a:gd name="connsiteY7" fmla="*/ 178276 h 189971"/>
                <a:gd name="connsiteX8" fmla="*/ 227703 w 232414"/>
                <a:gd name="connsiteY8" fmla="*/ 41292 h 189971"/>
                <a:gd name="connsiteX9" fmla="*/ 222744 w 232414"/>
                <a:gd name="connsiteY9" fmla="*/ 4489 h 189971"/>
                <a:gd name="connsiteX10" fmla="*/ 194202 w 232414"/>
                <a:gd name="connsiteY10" fmla="*/ 7569 h 189971"/>
                <a:gd name="connsiteX11" fmla="*/ 192527 w 232414"/>
                <a:gd name="connsiteY11" fmla="*/ 9990 h 18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414" h="189971">
                  <a:moveTo>
                    <a:pt x="115357" y="124815"/>
                  </a:moveTo>
                  <a:lnTo>
                    <a:pt x="39892" y="12159"/>
                  </a:lnTo>
                  <a:cubicBezTo>
                    <a:pt x="34156" y="2477"/>
                    <a:pt x="21657" y="-723"/>
                    <a:pt x="11974" y="5012"/>
                  </a:cubicBezTo>
                  <a:cubicBezTo>
                    <a:pt x="10323" y="5990"/>
                    <a:pt x="8819" y="7197"/>
                    <a:pt x="7505" y="8595"/>
                  </a:cubicBezTo>
                  <a:cubicBezTo>
                    <a:pt x="-1306" y="18195"/>
                    <a:pt x="-2486" y="32552"/>
                    <a:pt x="4639" y="43461"/>
                  </a:cubicBezTo>
                  <a:lnTo>
                    <a:pt x="94825" y="178276"/>
                  </a:lnTo>
                  <a:cubicBezTo>
                    <a:pt x="101590" y="189635"/>
                    <a:pt x="116283" y="193362"/>
                    <a:pt x="127644" y="186598"/>
                  </a:cubicBezTo>
                  <a:cubicBezTo>
                    <a:pt x="131068" y="184560"/>
                    <a:pt x="133928" y="181701"/>
                    <a:pt x="135967" y="178276"/>
                  </a:cubicBezTo>
                  <a:lnTo>
                    <a:pt x="227703" y="41292"/>
                  </a:lnTo>
                  <a:cubicBezTo>
                    <a:pt x="235535" y="29523"/>
                    <a:pt x="233413" y="13766"/>
                    <a:pt x="222744" y="4489"/>
                  </a:cubicBezTo>
                  <a:cubicBezTo>
                    <a:pt x="214012" y="-2542"/>
                    <a:pt x="201233" y="-1162"/>
                    <a:pt x="194202" y="7569"/>
                  </a:cubicBezTo>
                  <a:cubicBezTo>
                    <a:pt x="193586" y="8335"/>
                    <a:pt x="193026" y="9144"/>
                    <a:pt x="192527" y="9990"/>
                  </a:cubicBezTo>
                  <a:close/>
                </a:path>
              </a:pathLst>
            </a:custGeom>
            <a:grpFill/>
            <a:ln w="7739" cap="flat">
              <a:noFill/>
              <a:prstDash val="solid"/>
              <a:miter/>
            </a:ln>
          </p:spPr>
          <p:txBody>
            <a:bodyPr rtlCol="0" anchor="ctr"/>
            <a:lstStyle/>
            <a:p>
              <a:endParaRPr lang="en-US"/>
            </a:p>
          </p:txBody>
        </p:sp>
      </p:grpSp>
      <p:sp>
        <p:nvSpPr>
          <p:cNvPr id="25" name="Rectangle 3">
            <a:extLst>
              <a:ext uri="{FF2B5EF4-FFF2-40B4-BE49-F238E27FC236}">
                <a16:creationId xmlns:a16="http://schemas.microsoft.com/office/drawing/2014/main" id="{E0F4B45C-89CF-4709-A737-035F2A6226C8}"/>
              </a:ext>
            </a:extLst>
          </p:cNvPr>
          <p:cNvSpPr>
            <a:spLocks noChangeArrowheads="1"/>
          </p:cNvSpPr>
          <p:nvPr/>
        </p:nvSpPr>
        <p:spPr bwMode="auto">
          <a:xfrm>
            <a:off x="2909329" y="1655049"/>
            <a:ext cx="2578616" cy="669034"/>
          </a:xfrm>
          <a:prstGeom prst="rect">
            <a:avLst/>
          </a:prstGeom>
          <a:solidFill>
            <a:schemeClr val="accent2"/>
          </a:solidFill>
          <a:ln w="9525">
            <a:noFill/>
            <a:miter lim="800000"/>
            <a:headEnd/>
            <a:tailEnd/>
          </a:ln>
          <a:effectLst/>
        </p:spPr>
        <p:txBody>
          <a:bodyPr lIns="68589" tIns="34295" rIns="68589" bIns="34295" anchor="ctr" anchorCtr="1"/>
          <a:lstStyle/>
          <a:p>
            <a:pPr algn="ctr" defTabSz="610872"/>
            <a:r>
              <a:rPr lang="en-US">
                <a:solidFill>
                  <a:schemeClr val="bg1"/>
                </a:solidFill>
                <a:latin typeface="+mj-lt"/>
              </a:rPr>
              <a:t>Advantage</a:t>
            </a:r>
          </a:p>
        </p:txBody>
      </p:sp>
      <p:sp>
        <p:nvSpPr>
          <p:cNvPr id="26" name="Rectangle 3">
            <a:extLst>
              <a:ext uri="{FF2B5EF4-FFF2-40B4-BE49-F238E27FC236}">
                <a16:creationId xmlns:a16="http://schemas.microsoft.com/office/drawing/2014/main" id="{E9E67D0C-5F10-420B-9B5C-EA792EDAD6A1}"/>
              </a:ext>
            </a:extLst>
          </p:cNvPr>
          <p:cNvSpPr>
            <a:spLocks noChangeArrowheads="1"/>
          </p:cNvSpPr>
          <p:nvPr/>
        </p:nvSpPr>
        <p:spPr bwMode="auto">
          <a:xfrm>
            <a:off x="2909329" y="2382143"/>
            <a:ext cx="2578616" cy="1859238"/>
          </a:xfrm>
          <a:prstGeom prst="rect">
            <a:avLst/>
          </a:prstGeom>
          <a:solidFill>
            <a:schemeClr val="bg2">
              <a:lumMod val="85000"/>
            </a:schemeClr>
          </a:solidFill>
          <a:ln w="9525" algn="ctr">
            <a:noFill/>
            <a:miter lim="800000"/>
            <a:headEnd/>
            <a:tailEnd/>
          </a:ln>
          <a:effectLst/>
        </p:spPr>
        <p:txBody>
          <a:bodyPr lIns="36576" tIns="36576" rIns="68589" bIns="73152" anchor="ctr"/>
          <a:lstStyle/>
          <a:p>
            <a:pPr algn="ctr">
              <a:spcBef>
                <a:spcPts val="400"/>
              </a:spcBef>
              <a:buSzPct val="80000"/>
            </a:pPr>
            <a:r>
              <a:rPr lang="en-US" sz="1400">
                <a:latin typeface="+mn-lt"/>
                <a:cs typeface="Arial" charset="0"/>
              </a:rPr>
              <a:t>Inbound and Outbound protection</a:t>
            </a:r>
          </a:p>
          <a:p>
            <a:pPr algn="ctr">
              <a:spcBef>
                <a:spcPts val="400"/>
              </a:spcBef>
              <a:buSzPct val="80000"/>
            </a:pPr>
            <a:r>
              <a:rPr lang="en-US" sz="1400">
                <a:latin typeface="+mn-lt"/>
                <a:cs typeface="Arial" charset="0"/>
              </a:rPr>
              <a:t>with </a:t>
            </a:r>
          </a:p>
          <a:p>
            <a:pPr algn="ctr">
              <a:spcBef>
                <a:spcPts val="400"/>
              </a:spcBef>
              <a:buSzPct val="80000"/>
            </a:pPr>
            <a:r>
              <a:rPr lang="en-US" sz="1400">
                <a:latin typeface="+mn-lt"/>
                <a:cs typeface="Arial" charset="0"/>
              </a:rPr>
              <a:t>Un-limited malware defense samples</a:t>
            </a:r>
          </a:p>
          <a:p>
            <a:pPr algn="ctr">
              <a:spcBef>
                <a:spcPts val="400"/>
              </a:spcBef>
              <a:buSzPct val="80000"/>
            </a:pPr>
            <a:endParaRPr lang="en-US" sz="1000">
              <a:solidFill>
                <a:schemeClr val="bg1">
                  <a:lumMod val="50000"/>
                </a:schemeClr>
              </a:solidFill>
              <a:latin typeface="+mn-lt"/>
              <a:cs typeface="Arial" charset="0"/>
            </a:endParaRPr>
          </a:p>
          <a:p>
            <a:pPr algn="ctr">
              <a:spcBef>
                <a:spcPts val="400"/>
              </a:spcBef>
              <a:buSzPct val="80000"/>
            </a:pPr>
            <a:r>
              <a:rPr lang="en-US" sz="1000">
                <a:solidFill>
                  <a:schemeClr val="bg1">
                    <a:lumMod val="50000"/>
                  </a:schemeClr>
                </a:solidFill>
                <a:latin typeface="+mn-lt"/>
                <a:cs typeface="Arial" charset="0"/>
              </a:rPr>
              <a:t>(Essentials + Data Loss Prevention + Encryption + Graymail Safe Unsubscribe)</a:t>
            </a:r>
          </a:p>
        </p:txBody>
      </p:sp>
      <p:sp>
        <p:nvSpPr>
          <p:cNvPr id="27" name="Rectangle 4">
            <a:extLst>
              <a:ext uri="{FF2B5EF4-FFF2-40B4-BE49-F238E27FC236}">
                <a16:creationId xmlns:a16="http://schemas.microsoft.com/office/drawing/2014/main" id="{2CAEE750-E1D4-4235-8F55-F1F56BD90424}"/>
              </a:ext>
            </a:extLst>
          </p:cNvPr>
          <p:cNvSpPr>
            <a:spLocks noChangeArrowheads="1"/>
          </p:cNvSpPr>
          <p:nvPr/>
        </p:nvSpPr>
        <p:spPr bwMode="auto">
          <a:xfrm>
            <a:off x="5904618" y="957497"/>
            <a:ext cx="2967884" cy="883444"/>
          </a:xfrm>
          <a:prstGeom prst="rect">
            <a:avLst/>
          </a:prstGeom>
          <a:solidFill>
            <a:srgbClr val="1E4271"/>
          </a:solidFill>
          <a:ln w="9525">
            <a:noFill/>
            <a:miter lim="800000"/>
            <a:headEnd/>
            <a:tailEnd/>
          </a:ln>
          <a:effectLst/>
        </p:spPr>
        <p:txBody>
          <a:bodyPr lIns="68589" tIns="34295" rIns="68589" bIns="34295" anchor="ctr" anchorCtr="1"/>
          <a:lstStyle/>
          <a:p>
            <a:pPr algn="ctr" defTabSz="610872"/>
            <a:r>
              <a:rPr lang="en-US">
                <a:solidFill>
                  <a:schemeClr val="bg2"/>
                </a:solidFill>
                <a:latin typeface="+mj-lt"/>
              </a:rPr>
              <a:t>Premier</a:t>
            </a:r>
          </a:p>
        </p:txBody>
      </p:sp>
      <p:sp>
        <p:nvSpPr>
          <p:cNvPr id="28" name="Rectangle 4">
            <a:extLst>
              <a:ext uri="{FF2B5EF4-FFF2-40B4-BE49-F238E27FC236}">
                <a16:creationId xmlns:a16="http://schemas.microsoft.com/office/drawing/2014/main" id="{B7FADA5A-107A-4265-B204-F1AC8028C6E9}"/>
              </a:ext>
            </a:extLst>
          </p:cNvPr>
          <p:cNvSpPr>
            <a:spLocks noChangeArrowheads="1"/>
          </p:cNvSpPr>
          <p:nvPr/>
        </p:nvSpPr>
        <p:spPr bwMode="auto">
          <a:xfrm>
            <a:off x="5904618" y="1899281"/>
            <a:ext cx="2967884" cy="2342100"/>
          </a:xfrm>
          <a:prstGeom prst="rect">
            <a:avLst/>
          </a:prstGeom>
          <a:solidFill>
            <a:schemeClr val="bg2">
              <a:lumMod val="85000"/>
            </a:schemeClr>
          </a:solidFill>
          <a:ln w="9525" algn="ctr">
            <a:noFill/>
            <a:miter lim="800000"/>
            <a:headEnd/>
            <a:tailEnd/>
          </a:ln>
          <a:effectLst/>
        </p:spPr>
        <p:txBody>
          <a:bodyPr lIns="205767" tIns="274357" rIns="68589" bIns="34295"/>
          <a:lstStyle/>
          <a:p>
            <a:pPr lvl="0" algn="ctr">
              <a:spcBef>
                <a:spcPts val="400"/>
              </a:spcBef>
              <a:buSzPct val="80000"/>
            </a:pPr>
            <a:r>
              <a:rPr lang="en-US" sz="1400">
                <a:solidFill>
                  <a:srgbClr val="0D274D"/>
                </a:solidFill>
                <a:latin typeface="CiscoSansTT ExtraLight"/>
                <a:cs typeface="Arial" charset="0"/>
              </a:rPr>
              <a:t>Inbound, Outbound and Internal protection</a:t>
            </a:r>
          </a:p>
          <a:p>
            <a:pPr lvl="0" algn="ctr">
              <a:spcBef>
                <a:spcPts val="400"/>
              </a:spcBef>
              <a:buSzPct val="80000"/>
            </a:pPr>
            <a:r>
              <a:rPr lang="en-US" sz="1400">
                <a:solidFill>
                  <a:srgbClr val="0D274D"/>
                </a:solidFill>
                <a:latin typeface="CiscoSansTT ExtraLight"/>
                <a:cs typeface="Arial" charset="0"/>
              </a:rPr>
              <a:t>with </a:t>
            </a:r>
          </a:p>
          <a:p>
            <a:pPr lvl="0" algn="ctr">
              <a:spcBef>
                <a:spcPts val="400"/>
              </a:spcBef>
              <a:buSzPct val="80000"/>
            </a:pPr>
            <a:r>
              <a:rPr lang="en-US" sz="1400">
                <a:solidFill>
                  <a:srgbClr val="0D274D"/>
                </a:solidFill>
                <a:latin typeface="CiscoSansTT ExtraLight"/>
                <a:cs typeface="Arial" charset="0"/>
              </a:rPr>
              <a:t>Un-limited malware defense samples</a:t>
            </a:r>
          </a:p>
          <a:p>
            <a:pPr lvl="0" algn="ctr">
              <a:spcBef>
                <a:spcPts val="400"/>
              </a:spcBef>
              <a:buSzPct val="80000"/>
            </a:pPr>
            <a:endParaRPr lang="en-US" sz="1000">
              <a:solidFill>
                <a:schemeClr val="bg1">
                  <a:lumMod val="50000"/>
                </a:schemeClr>
              </a:solidFill>
              <a:latin typeface="CiscoSansTT ExtraLight"/>
              <a:cs typeface="Arial" charset="0"/>
            </a:endParaRPr>
          </a:p>
          <a:p>
            <a:pPr lvl="0" algn="ctr">
              <a:spcBef>
                <a:spcPts val="400"/>
              </a:spcBef>
              <a:buSzPct val="80000"/>
            </a:pPr>
            <a:endParaRPr lang="en-US" sz="1100">
              <a:solidFill>
                <a:schemeClr val="bg1">
                  <a:lumMod val="50000"/>
                </a:schemeClr>
              </a:solidFill>
              <a:latin typeface="CiscoSansTT ExtraLight"/>
              <a:cs typeface="Arial" charset="0"/>
            </a:endParaRPr>
          </a:p>
          <a:p>
            <a:pPr lvl="0" algn="ctr">
              <a:spcBef>
                <a:spcPts val="400"/>
              </a:spcBef>
              <a:buSzPct val="80000"/>
            </a:pPr>
            <a:r>
              <a:rPr lang="en-US" sz="1000">
                <a:solidFill>
                  <a:schemeClr val="bg1">
                    <a:lumMod val="50000"/>
                  </a:schemeClr>
                </a:solidFill>
                <a:latin typeface="CiscoSansTT ExtraLight"/>
                <a:cs typeface="Arial" charset="0"/>
              </a:rPr>
              <a:t>(Advantage + Security Awareness and Training + Internal Mail Scanning for MS365)</a:t>
            </a:r>
          </a:p>
        </p:txBody>
      </p:sp>
      <p:sp>
        <p:nvSpPr>
          <p:cNvPr id="29" name="Rectangle 5">
            <a:extLst>
              <a:ext uri="{FF2B5EF4-FFF2-40B4-BE49-F238E27FC236}">
                <a16:creationId xmlns:a16="http://schemas.microsoft.com/office/drawing/2014/main" id="{49B37673-FE12-45AE-98E7-7B8A5C24D48D}"/>
              </a:ext>
            </a:extLst>
          </p:cNvPr>
          <p:cNvSpPr>
            <a:spLocks noChangeArrowheads="1"/>
          </p:cNvSpPr>
          <p:nvPr/>
        </p:nvSpPr>
        <p:spPr bwMode="auto">
          <a:xfrm>
            <a:off x="538081" y="2668490"/>
            <a:ext cx="1924031" cy="423727"/>
          </a:xfrm>
          <a:prstGeom prst="rect">
            <a:avLst/>
          </a:prstGeom>
          <a:solidFill>
            <a:schemeClr val="accent1"/>
          </a:solidFill>
          <a:ln w="9525">
            <a:noFill/>
            <a:miter lim="800000"/>
            <a:headEnd/>
            <a:tailEnd/>
          </a:ln>
          <a:effectLst/>
        </p:spPr>
        <p:txBody>
          <a:bodyPr lIns="68589" tIns="34295" rIns="68589" bIns="34295" anchor="ctr" anchorCtr="1"/>
          <a:lstStyle/>
          <a:p>
            <a:pPr algn="ctr" defTabSz="610872"/>
            <a:r>
              <a:rPr lang="en-US">
                <a:solidFill>
                  <a:schemeClr val="bg1"/>
                </a:solidFill>
                <a:latin typeface="+mj-lt"/>
              </a:rPr>
              <a:t>Essentials</a:t>
            </a:r>
          </a:p>
        </p:txBody>
      </p:sp>
      <p:sp>
        <p:nvSpPr>
          <p:cNvPr id="30" name="Rectangle 5">
            <a:extLst>
              <a:ext uri="{FF2B5EF4-FFF2-40B4-BE49-F238E27FC236}">
                <a16:creationId xmlns:a16="http://schemas.microsoft.com/office/drawing/2014/main" id="{41D30662-849F-4951-8ECE-F0AD44A3DFA7}"/>
              </a:ext>
            </a:extLst>
          </p:cNvPr>
          <p:cNvSpPr>
            <a:spLocks noChangeArrowheads="1"/>
          </p:cNvSpPr>
          <p:nvPr/>
        </p:nvSpPr>
        <p:spPr bwMode="auto">
          <a:xfrm>
            <a:off x="538081" y="3149087"/>
            <a:ext cx="1924031" cy="1092294"/>
          </a:xfrm>
          <a:prstGeom prst="rect">
            <a:avLst/>
          </a:prstGeom>
          <a:solidFill>
            <a:schemeClr val="bg2">
              <a:lumMod val="85000"/>
            </a:schemeClr>
          </a:solidFill>
          <a:ln w="9525" algn="ctr">
            <a:noFill/>
            <a:miter lim="800000"/>
            <a:headEnd/>
            <a:tailEnd/>
          </a:ln>
          <a:effectLst/>
        </p:spPr>
        <p:txBody>
          <a:bodyPr lIns="36576" tIns="36576" rIns="68589" bIns="73152"/>
          <a:lstStyle/>
          <a:p>
            <a:pPr algn="ctr">
              <a:spcBef>
                <a:spcPts val="400"/>
              </a:spcBef>
              <a:buSzPct val="80000"/>
            </a:pPr>
            <a:r>
              <a:rPr lang="en-US" sz="1400">
                <a:latin typeface="+mn-lt"/>
                <a:cs typeface="Arial" charset="0"/>
              </a:rPr>
              <a:t>Inbound Protection </a:t>
            </a:r>
          </a:p>
          <a:p>
            <a:pPr algn="ctr">
              <a:spcBef>
                <a:spcPts val="400"/>
              </a:spcBef>
              <a:buSzPct val="80000"/>
            </a:pPr>
            <a:r>
              <a:rPr lang="en-US" sz="1400">
                <a:latin typeface="+mn-lt"/>
                <a:cs typeface="Arial" charset="0"/>
              </a:rPr>
              <a:t>With</a:t>
            </a:r>
          </a:p>
          <a:p>
            <a:pPr algn="ctr">
              <a:spcBef>
                <a:spcPts val="400"/>
              </a:spcBef>
              <a:buSzPct val="80000"/>
            </a:pPr>
            <a:r>
              <a:rPr lang="en-US" sz="1400">
                <a:latin typeface="+mn-lt"/>
                <a:cs typeface="Arial" charset="0"/>
              </a:rPr>
              <a:t>limited malware defense samples</a:t>
            </a:r>
          </a:p>
          <a:p>
            <a:pPr>
              <a:spcBef>
                <a:spcPct val="50000"/>
              </a:spcBef>
              <a:buSzPct val="80000"/>
            </a:pPr>
            <a:endParaRPr lang="en-US" sz="1400">
              <a:latin typeface="+mn-lt"/>
              <a:cs typeface="Arial" charset="0"/>
            </a:endParaRPr>
          </a:p>
        </p:txBody>
      </p:sp>
      <p:grpSp>
        <p:nvGrpSpPr>
          <p:cNvPr id="59" name="Group 58">
            <a:extLst>
              <a:ext uri="{FF2B5EF4-FFF2-40B4-BE49-F238E27FC236}">
                <a16:creationId xmlns:a16="http://schemas.microsoft.com/office/drawing/2014/main" id="{59C4822C-9B82-4CBD-AA78-195C87BFB9D8}"/>
              </a:ext>
            </a:extLst>
          </p:cNvPr>
          <p:cNvGrpSpPr/>
          <p:nvPr/>
        </p:nvGrpSpPr>
        <p:grpSpPr>
          <a:xfrm>
            <a:off x="2256045" y="2348158"/>
            <a:ext cx="562115" cy="583795"/>
            <a:chOff x="3640523" y="1330503"/>
            <a:chExt cx="562115" cy="583795"/>
          </a:xfrm>
          <a:solidFill>
            <a:schemeClr val="accent2"/>
          </a:solidFill>
        </p:grpSpPr>
        <p:sp>
          <p:nvSpPr>
            <p:cNvPr id="60" name="Freeform 3920">
              <a:extLst>
                <a:ext uri="{FF2B5EF4-FFF2-40B4-BE49-F238E27FC236}">
                  <a16:creationId xmlns:a16="http://schemas.microsoft.com/office/drawing/2014/main" id="{9C86FF05-0FD0-48DD-8B91-ED68E4D7F0FF}"/>
                </a:ext>
              </a:extLst>
            </p:cNvPr>
            <p:cNvSpPr/>
            <p:nvPr/>
          </p:nvSpPr>
          <p:spPr>
            <a:xfrm rot="5400000">
              <a:off x="4161347"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1" name="Freeform 3921">
              <a:extLst>
                <a:ext uri="{FF2B5EF4-FFF2-40B4-BE49-F238E27FC236}">
                  <a16:creationId xmlns:a16="http://schemas.microsoft.com/office/drawing/2014/main" id="{05F0E632-8F35-4E25-BFD6-3C1686F08951}"/>
                </a:ext>
              </a:extLst>
            </p:cNvPr>
            <p:cNvSpPr/>
            <p:nvPr/>
          </p:nvSpPr>
          <p:spPr>
            <a:xfrm rot="5400000">
              <a:off x="4052846"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2" name="Freeform 3922">
              <a:extLst>
                <a:ext uri="{FF2B5EF4-FFF2-40B4-BE49-F238E27FC236}">
                  <a16:creationId xmlns:a16="http://schemas.microsoft.com/office/drawing/2014/main" id="{C55B3769-CF7E-439F-A5B8-F651A481A35C}"/>
                </a:ext>
              </a:extLst>
            </p:cNvPr>
            <p:cNvSpPr/>
            <p:nvPr/>
          </p:nvSpPr>
          <p:spPr>
            <a:xfrm rot="5400000">
              <a:off x="3944345"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3" name="Freeform 3923">
              <a:extLst>
                <a:ext uri="{FF2B5EF4-FFF2-40B4-BE49-F238E27FC236}">
                  <a16:creationId xmlns:a16="http://schemas.microsoft.com/office/drawing/2014/main" id="{7E1C4791-7982-4259-9A68-76CC3313D409}"/>
                </a:ext>
              </a:extLst>
            </p:cNvPr>
            <p:cNvSpPr/>
            <p:nvPr/>
          </p:nvSpPr>
          <p:spPr>
            <a:xfrm rot="5400000">
              <a:off x="4161347"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4" name="Freeform 3924">
              <a:extLst>
                <a:ext uri="{FF2B5EF4-FFF2-40B4-BE49-F238E27FC236}">
                  <a16:creationId xmlns:a16="http://schemas.microsoft.com/office/drawing/2014/main" id="{F8B6B8DA-AFE8-4541-ADDC-371D2A6F66A4}"/>
                </a:ext>
              </a:extLst>
            </p:cNvPr>
            <p:cNvSpPr/>
            <p:nvPr/>
          </p:nvSpPr>
          <p:spPr>
            <a:xfrm rot="5400000">
              <a:off x="4052846"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5" name="Freeform 3925">
              <a:extLst>
                <a:ext uri="{FF2B5EF4-FFF2-40B4-BE49-F238E27FC236}">
                  <a16:creationId xmlns:a16="http://schemas.microsoft.com/office/drawing/2014/main" id="{BA7FC65B-17F7-4E10-90D7-DF358C8AD4DF}"/>
                </a:ext>
              </a:extLst>
            </p:cNvPr>
            <p:cNvSpPr/>
            <p:nvPr/>
          </p:nvSpPr>
          <p:spPr>
            <a:xfrm rot="5400000">
              <a:off x="3944345"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6" name="Freeform 3926">
              <a:extLst>
                <a:ext uri="{FF2B5EF4-FFF2-40B4-BE49-F238E27FC236}">
                  <a16:creationId xmlns:a16="http://schemas.microsoft.com/office/drawing/2014/main" id="{52357A74-2BB9-428D-8665-266A81F023B8}"/>
                </a:ext>
              </a:extLst>
            </p:cNvPr>
            <p:cNvSpPr/>
            <p:nvPr/>
          </p:nvSpPr>
          <p:spPr>
            <a:xfrm rot="5400000">
              <a:off x="4164993" y="1659652"/>
              <a:ext cx="33998" cy="33998"/>
            </a:xfrm>
            <a:custGeom>
              <a:avLst/>
              <a:gdLst>
                <a:gd name="connsiteX0" fmla="*/ 33999 w 33998"/>
                <a:gd name="connsiteY0" fmla="*/ 16999 h 33998"/>
                <a:gd name="connsiteX1" fmla="*/ 16999 w 33998"/>
                <a:gd name="connsiteY1" fmla="*/ 33999 h 33998"/>
                <a:gd name="connsiteX2" fmla="*/ 0 w 33998"/>
                <a:gd name="connsiteY2" fmla="*/ 16999 h 33998"/>
                <a:gd name="connsiteX3" fmla="*/ 16999 w 33998"/>
                <a:gd name="connsiteY3" fmla="*/ 0 h 33998"/>
                <a:gd name="connsiteX4" fmla="*/ 33999 w 33998"/>
                <a:gd name="connsiteY4" fmla="*/ 16999 h 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8" h="33998">
                  <a:moveTo>
                    <a:pt x="33999" y="16999"/>
                  </a:moveTo>
                  <a:cubicBezTo>
                    <a:pt x="33999" y="26388"/>
                    <a:pt x="26388" y="33999"/>
                    <a:pt x="16999" y="33999"/>
                  </a:cubicBezTo>
                  <a:cubicBezTo>
                    <a:pt x="7611" y="33999"/>
                    <a:pt x="0" y="26388"/>
                    <a:pt x="0" y="16999"/>
                  </a:cubicBezTo>
                  <a:cubicBezTo>
                    <a:pt x="0" y="7611"/>
                    <a:pt x="7611" y="0"/>
                    <a:pt x="16999" y="0"/>
                  </a:cubicBezTo>
                  <a:cubicBezTo>
                    <a:pt x="26388" y="0"/>
                    <a:pt x="33999" y="7611"/>
                    <a:pt x="33999" y="16999"/>
                  </a:cubicBezTo>
                  <a:close/>
                </a:path>
              </a:pathLst>
            </a:custGeom>
            <a:grpFill/>
            <a:ln w="4895" cap="flat">
              <a:noFill/>
              <a:prstDash val="solid"/>
              <a:miter/>
            </a:ln>
          </p:spPr>
          <p:txBody>
            <a:bodyPr rtlCol="0" anchor="ctr"/>
            <a:lstStyle/>
            <a:p>
              <a:endParaRPr lang="en-US"/>
            </a:p>
          </p:txBody>
        </p:sp>
        <p:sp>
          <p:nvSpPr>
            <p:cNvPr id="67" name="Freeform 3927">
              <a:extLst>
                <a:ext uri="{FF2B5EF4-FFF2-40B4-BE49-F238E27FC236}">
                  <a16:creationId xmlns:a16="http://schemas.microsoft.com/office/drawing/2014/main" id="{76BE4E98-9D6F-45E0-915D-5ADF3672E923}"/>
                </a:ext>
              </a:extLst>
            </p:cNvPr>
            <p:cNvSpPr/>
            <p:nvPr/>
          </p:nvSpPr>
          <p:spPr>
            <a:xfrm rot="5400000">
              <a:off x="4052846" y="1656006"/>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8" name="Freeform 3928">
              <a:extLst>
                <a:ext uri="{FF2B5EF4-FFF2-40B4-BE49-F238E27FC236}">
                  <a16:creationId xmlns:a16="http://schemas.microsoft.com/office/drawing/2014/main" id="{7B7FF81C-0409-4658-9412-F7158E493BE9}"/>
                </a:ext>
              </a:extLst>
            </p:cNvPr>
            <p:cNvSpPr/>
            <p:nvPr/>
          </p:nvSpPr>
          <p:spPr>
            <a:xfrm rot="5400000">
              <a:off x="3944345" y="1656006"/>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69" name="Freeform 3929">
              <a:extLst>
                <a:ext uri="{FF2B5EF4-FFF2-40B4-BE49-F238E27FC236}">
                  <a16:creationId xmlns:a16="http://schemas.microsoft.com/office/drawing/2014/main" id="{F1602262-8DE7-4D81-A62B-2E528572AA11}"/>
                </a:ext>
              </a:extLst>
            </p:cNvPr>
            <p:cNvSpPr/>
            <p:nvPr/>
          </p:nvSpPr>
          <p:spPr>
            <a:xfrm rot="5400000">
              <a:off x="4167407" y="1553566"/>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70" name="Freeform 3930">
              <a:extLst>
                <a:ext uri="{FF2B5EF4-FFF2-40B4-BE49-F238E27FC236}">
                  <a16:creationId xmlns:a16="http://schemas.microsoft.com/office/drawing/2014/main" id="{67B4461B-E1B1-468B-9383-C53849FF4F60}"/>
                </a:ext>
              </a:extLst>
            </p:cNvPr>
            <p:cNvSpPr/>
            <p:nvPr/>
          </p:nvSpPr>
          <p:spPr>
            <a:xfrm rot="5400000">
              <a:off x="4058906" y="1553566"/>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71" name="Freeform 3931">
              <a:extLst>
                <a:ext uri="{FF2B5EF4-FFF2-40B4-BE49-F238E27FC236}">
                  <a16:creationId xmlns:a16="http://schemas.microsoft.com/office/drawing/2014/main" id="{12FB8B3D-D6BD-4F8F-BF9C-35FFEEA5D6FF}"/>
                </a:ext>
              </a:extLst>
            </p:cNvPr>
            <p:cNvSpPr/>
            <p:nvPr/>
          </p:nvSpPr>
          <p:spPr>
            <a:xfrm rot="5400000">
              <a:off x="3944345"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2" name="Freeform 3932">
              <a:extLst>
                <a:ext uri="{FF2B5EF4-FFF2-40B4-BE49-F238E27FC236}">
                  <a16:creationId xmlns:a16="http://schemas.microsoft.com/office/drawing/2014/main" id="{0245189F-18C8-440E-ABD7-C9A8C4AF6C2B}"/>
                </a:ext>
              </a:extLst>
            </p:cNvPr>
            <p:cNvSpPr/>
            <p:nvPr/>
          </p:nvSpPr>
          <p:spPr>
            <a:xfrm rot="5400000">
              <a:off x="3835844"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3" name="Freeform 3933">
              <a:extLst>
                <a:ext uri="{FF2B5EF4-FFF2-40B4-BE49-F238E27FC236}">
                  <a16:creationId xmlns:a16="http://schemas.microsoft.com/office/drawing/2014/main" id="{2F084C5C-1C3B-439F-AEA2-61CCCED99FBF}"/>
                </a:ext>
              </a:extLst>
            </p:cNvPr>
            <p:cNvSpPr/>
            <p:nvPr/>
          </p:nvSpPr>
          <p:spPr>
            <a:xfrm rot="5400000">
              <a:off x="3749024"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4" name="Freeform 3934">
              <a:extLst>
                <a:ext uri="{FF2B5EF4-FFF2-40B4-BE49-F238E27FC236}">
                  <a16:creationId xmlns:a16="http://schemas.microsoft.com/office/drawing/2014/main" id="{D568A1D6-2245-4BE1-8CC4-AA6614CDAA5E}"/>
                </a:ext>
              </a:extLst>
            </p:cNvPr>
            <p:cNvSpPr/>
            <p:nvPr/>
          </p:nvSpPr>
          <p:spPr>
            <a:xfrm rot="5400000">
              <a:off x="3640523"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5" name="Freeform 3935">
              <a:extLst>
                <a:ext uri="{FF2B5EF4-FFF2-40B4-BE49-F238E27FC236}">
                  <a16:creationId xmlns:a16="http://schemas.microsoft.com/office/drawing/2014/main" id="{0B54131A-CE0C-47A6-9857-AD6F0648259B}"/>
                </a:ext>
              </a:extLst>
            </p:cNvPr>
            <p:cNvSpPr/>
            <p:nvPr/>
          </p:nvSpPr>
          <p:spPr>
            <a:xfrm rot="5400000">
              <a:off x="3950405" y="1445065"/>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76" name="Freeform 3936">
              <a:extLst>
                <a:ext uri="{FF2B5EF4-FFF2-40B4-BE49-F238E27FC236}">
                  <a16:creationId xmlns:a16="http://schemas.microsoft.com/office/drawing/2014/main" id="{CD16E95D-2C7A-48DB-BA7B-78EB49CAE021}"/>
                </a:ext>
              </a:extLst>
            </p:cNvPr>
            <p:cNvSpPr/>
            <p:nvPr/>
          </p:nvSpPr>
          <p:spPr>
            <a:xfrm rot="5400000">
              <a:off x="3835844"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7" name="Freeform 3937">
              <a:extLst>
                <a:ext uri="{FF2B5EF4-FFF2-40B4-BE49-F238E27FC236}">
                  <a16:creationId xmlns:a16="http://schemas.microsoft.com/office/drawing/2014/main" id="{03714039-CDD4-4BF5-A398-465627878281}"/>
                </a:ext>
              </a:extLst>
            </p:cNvPr>
            <p:cNvSpPr/>
            <p:nvPr/>
          </p:nvSpPr>
          <p:spPr>
            <a:xfrm rot="5400000">
              <a:off x="3749024"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8" name="Freeform 3938">
              <a:extLst>
                <a:ext uri="{FF2B5EF4-FFF2-40B4-BE49-F238E27FC236}">
                  <a16:creationId xmlns:a16="http://schemas.microsoft.com/office/drawing/2014/main" id="{5927E038-D3CD-4373-BD2F-F63A934710C3}"/>
                </a:ext>
              </a:extLst>
            </p:cNvPr>
            <p:cNvSpPr/>
            <p:nvPr/>
          </p:nvSpPr>
          <p:spPr>
            <a:xfrm rot="5400000">
              <a:off x="3640523"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79" name="Freeform 3939">
              <a:extLst>
                <a:ext uri="{FF2B5EF4-FFF2-40B4-BE49-F238E27FC236}">
                  <a16:creationId xmlns:a16="http://schemas.microsoft.com/office/drawing/2014/main" id="{532C7FA7-A59B-4D58-B184-B04FC23C6C78}"/>
                </a:ext>
              </a:extLst>
            </p:cNvPr>
            <p:cNvSpPr/>
            <p:nvPr/>
          </p:nvSpPr>
          <p:spPr>
            <a:xfrm rot="5400000">
              <a:off x="4174158" y="1343315"/>
              <a:ext cx="15669" cy="15669"/>
            </a:xfrm>
            <a:custGeom>
              <a:avLst/>
              <a:gdLst>
                <a:gd name="connsiteX0" fmla="*/ 15669 w 15669"/>
                <a:gd name="connsiteY0" fmla="*/ 7835 h 15669"/>
                <a:gd name="connsiteX1" fmla="*/ 7835 w 15669"/>
                <a:gd name="connsiteY1" fmla="*/ 15669 h 15669"/>
                <a:gd name="connsiteX2" fmla="*/ 0 w 15669"/>
                <a:gd name="connsiteY2" fmla="*/ 7835 h 15669"/>
                <a:gd name="connsiteX3" fmla="*/ 7835 w 15669"/>
                <a:gd name="connsiteY3" fmla="*/ 0 h 15669"/>
                <a:gd name="connsiteX4" fmla="*/ 15669 w 15669"/>
                <a:gd name="connsiteY4" fmla="*/ 7835 h 1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9" h="15669">
                  <a:moveTo>
                    <a:pt x="15669" y="7835"/>
                  </a:moveTo>
                  <a:cubicBezTo>
                    <a:pt x="15669" y="12161"/>
                    <a:pt x="12161" y="15669"/>
                    <a:pt x="7835" y="15669"/>
                  </a:cubicBezTo>
                  <a:cubicBezTo>
                    <a:pt x="3508" y="15669"/>
                    <a:pt x="0" y="12161"/>
                    <a:pt x="0" y="7835"/>
                  </a:cubicBezTo>
                  <a:cubicBezTo>
                    <a:pt x="0" y="3508"/>
                    <a:pt x="3508" y="0"/>
                    <a:pt x="7835" y="0"/>
                  </a:cubicBezTo>
                  <a:cubicBezTo>
                    <a:pt x="12161" y="0"/>
                    <a:pt x="15669" y="3508"/>
                    <a:pt x="15669" y="7835"/>
                  </a:cubicBezTo>
                  <a:close/>
                </a:path>
              </a:pathLst>
            </a:custGeom>
            <a:grpFill/>
            <a:ln w="4895" cap="flat">
              <a:noFill/>
              <a:prstDash val="solid"/>
              <a:miter/>
            </a:ln>
          </p:spPr>
          <p:txBody>
            <a:bodyPr rtlCol="0" anchor="ctr"/>
            <a:lstStyle/>
            <a:p>
              <a:endParaRPr lang="en-US"/>
            </a:p>
          </p:txBody>
        </p:sp>
        <p:sp>
          <p:nvSpPr>
            <p:cNvPr id="80" name="Freeform 3940">
              <a:extLst>
                <a:ext uri="{FF2B5EF4-FFF2-40B4-BE49-F238E27FC236}">
                  <a16:creationId xmlns:a16="http://schemas.microsoft.com/office/drawing/2014/main" id="{28C4BB04-C020-45AE-A2CC-D55EEBCCFE72}"/>
                </a:ext>
              </a:extLst>
            </p:cNvPr>
            <p:cNvSpPr/>
            <p:nvPr/>
          </p:nvSpPr>
          <p:spPr>
            <a:xfrm rot="5400000">
              <a:off x="4062405" y="13400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81" name="Freeform 3941">
              <a:extLst>
                <a:ext uri="{FF2B5EF4-FFF2-40B4-BE49-F238E27FC236}">
                  <a16:creationId xmlns:a16="http://schemas.microsoft.com/office/drawing/2014/main" id="{4895D510-F8F7-4BA1-9275-540B22709671}"/>
                </a:ext>
              </a:extLst>
            </p:cNvPr>
            <p:cNvSpPr/>
            <p:nvPr/>
          </p:nvSpPr>
          <p:spPr>
            <a:xfrm rot="5400000">
              <a:off x="4170906" y="14485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82" name="Freeform 3942">
              <a:extLst>
                <a:ext uri="{FF2B5EF4-FFF2-40B4-BE49-F238E27FC236}">
                  <a16:creationId xmlns:a16="http://schemas.microsoft.com/office/drawing/2014/main" id="{36A4F20A-7A8D-4BAA-9AB2-6C7B6025A5BC}"/>
                </a:ext>
              </a:extLst>
            </p:cNvPr>
            <p:cNvSpPr/>
            <p:nvPr/>
          </p:nvSpPr>
          <p:spPr>
            <a:xfrm rot="5400000">
              <a:off x="4062405" y="14485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83" name="Freeform 3943">
              <a:extLst>
                <a:ext uri="{FF2B5EF4-FFF2-40B4-BE49-F238E27FC236}">
                  <a16:creationId xmlns:a16="http://schemas.microsoft.com/office/drawing/2014/main" id="{9DC31B1D-E6CE-4590-932A-B7A36571023A}"/>
                </a:ext>
              </a:extLst>
            </p:cNvPr>
            <p:cNvSpPr/>
            <p:nvPr/>
          </p:nvSpPr>
          <p:spPr>
            <a:xfrm rot="5400000">
              <a:off x="3950405" y="1336564"/>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84" name="Freeform 3944">
              <a:extLst>
                <a:ext uri="{FF2B5EF4-FFF2-40B4-BE49-F238E27FC236}">
                  <a16:creationId xmlns:a16="http://schemas.microsoft.com/office/drawing/2014/main" id="{58CC7D8C-D1D6-49BD-B49F-B7A30DA9973C}"/>
                </a:ext>
              </a:extLst>
            </p:cNvPr>
            <p:cNvSpPr/>
            <p:nvPr/>
          </p:nvSpPr>
          <p:spPr>
            <a:xfrm rot="5400000">
              <a:off x="3839638" y="1334298"/>
              <a:ext cx="33703" cy="33703"/>
            </a:xfrm>
            <a:custGeom>
              <a:avLst/>
              <a:gdLst>
                <a:gd name="connsiteX0" fmla="*/ 33703 w 33703"/>
                <a:gd name="connsiteY0" fmla="*/ 16852 h 33703"/>
                <a:gd name="connsiteX1" fmla="*/ 16852 w 33703"/>
                <a:gd name="connsiteY1" fmla="*/ 33703 h 33703"/>
                <a:gd name="connsiteX2" fmla="*/ 0 w 33703"/>
                <a:gd name="connsiteY2" fmla="*/ 16852 h 33703"/>
                <a:gd name="connsiteX3" fmla="*/ 16852 w 33703"/>
                <a:gd name="connsiteY3" fmla="*/ 0 h 33703"/>
                <a:gd name="connsiteX4" fmla="*/ 33703 w 33703"/>
                <a:gd name="connsiteY4" fmla="*/ 16852 h 33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3" h="33703">
                  <a:moveTo>
                    <a:pt x="33703" y="16852"/>
                  </a:moveTo>
                  <a:cubicBezTo>
                    <a:pt x="33703" y="26159"/>
                    <a:pt x="26159" y="33703"/>
                    <a:pt x="16852" y="33703"/>
                  </a:cubicBezTo>
                  <a:cubicBezTo>
                    <a:pt x="7545" y="33703"/>
                    <a:pt x="0" y="26158"/>
                    <a:pt x="0" y="16852"/>
                  </a:cubicBezTo>
                  <a:cubicBezTo>
                    <a:pt x="0" y="7545"/>
                    <a:pt x="7545" y="0"/>
                    <a:pt x="16852" y="0"/>
                  </a:cubicBezTo>
                  <a:cubicBezTo>
                    <a:pt x="26159" y="0"/>
                    <a:pt x="33703" y="7545"/>
                    <a:pt x="33703" y="16852"/>
                  </a:cubicBezTo>
                  <a:close/>
                </a:path>
              </a:pathLst>
            </a:custGeom>
            <a:grpFill/>
            <a:ln w="4895" cap="flat">
              <a:noFill/>
              <a:prstDash val="solid"/>
              <a:miter/>
            </a:ln>
          </p:spPr>
          <p:txBody>
            <a:bodyPr rtlCol="0" anchor="ctr"/>
            <a:lstStyle/>
            <a:p>
              <a:endParaRPr lang="en-US"/>
            </a:p>
          </p:txBody>
        </p:sp>
        <p:sp>
          <p:nvSpPr>
            <p:cNvPr id="85" name="Freeform 3945">
              <a:extLst>
                <a:ext uri="{FF2B5EF4-FFF2-40B4-BE49-F238E27FC236}">
                  <a16:creationId xmlns:a16="http://schemas.microsoft.com/office/drawing/2014/main" id="{1D13732E-7384-4F76-B665-BB7E06E4AF93}"/>
                </a:ext>
              </a:extLst>
            </p:cNvPr>
            <p:cNvSpPr/>
            <p:nvPr/>
          </p:nvSpPr>
          <p:spPr>
            <a:xfrm rot="5400000">
              <a:off x="3749024" y="1330503"/>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86" name="Freeform 3946">
              <a:extLst>
                <a:ext uri="{FF2B5EF4-FFF2-40B4-BE49-F238E27FC236}">
                  <a16:creationId xmlns:a16="http://schemas.microsoft.com/office/drawing/2014/main" id="{BEF2991B-5633-4542-BA06-D24C406BF5D9}"/>
                </a:ext>
              </a:extLst>
            </p:cNvPr>
            <p:cNvSpPr/>
            <p:nvPr/>
          </p:nvSpPr>
          <p:spPr>
            <a:xfrm rot="5400000">
              <a:off x="3640523" y="1330503"/>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DF625160-616F-45C2-8D69-451DDDB41CBA}"/>
              </a:ext>
            </a:extLst>
          </p:cNvPr>
          <p:cNvGrpSpPr/>
          <p:nvPr/>
        </p:nvGrpSpPr>
        <p:grpSpPr>
          <a:xfrm>
            <a:off x="5263042" y="1346687"/>
            <a:ext cx="562115" cy="583795"/>
            <a:chOff x="3640523" y="1330503"/>
            <a:chExt cx="562115" cy="583795"/>
          </a:xfrm>
          <a:solidFill>
            <a:schemeClr val="tx2"/>
          </a:solidFill>
        </p:grpSpPr>
        <p:sp>
          <p:nvSpPr>
            <p:cNvPr id="88" name="Freeform 491">
              <a:extLst>
                <a:ext uri="{FF2B5EF4-FFF2-40B4-BE49-F238E27FC236}">
                  <a16:creationId xmlns:a16="http://schemas.microsoft.com/office/drawing/2014/main" id="{D6C77A19-E8BC-459C-BA7C-B704355DAC96}"/>
                </a:ext>
              </a:extLst>
            </p:cNvPr>
            <p:cNvSpPr/>
            <p:nvPr/>
          </p:nvSpPr>
          <p:spPr>
            <a:xfrm rot="5400000">
              <a:off x="4161347"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89" name="Freeform 492">
              <a:extLst>
                <a:ext uri="{FF2B5EF4-FFF2-40B4-BE49-F238E27FC236}">
                  <a16:creationId xmlns:a16="http://schemas.microsoft.com/office/drawing/2014/main" id="{C53EC0B5-E055-4FC0-B188-9A899AE5C04F}"/>
                </a:ext>
              </a:extLst>
            </p:cNvPr>
            <p:cNvSpPr/>
            <p:nvPr/>
          </p:nvSpPr>
          <p:spPr>
            <a:xfrm rot="5400000">
              <a:off x="4052846"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0" name="Freeform 493">
              <a:extLst>
                <a:ext uri="{FF2B5EF4-FFF2-40B4-BE49-F238E27FC236}">
                  <a16:creationId xmlns:a16="http://schemas.microsoft.com/office/drawing/2014/main" id="{FE18A939-B205-44D1-BB0E-1DF3DA4D910E}"/>
                </a:ext>
              </a:extLst>
            </p:cNvPr>
            <p:cNvSpPr/>
            <p:nvPr/>
          </p:nvSpPr>
          <p:spPr>
            <a:xfrm rot="5400000">
              <a:off x="3944345" y="18730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1" name="Freeform 494">
              <a:extLst>
                <a:ext uri="{FF2B5EF4-FFF2-40B4-BE49-F238E27FC236}">
                  <a16:creationId xmlns:a16="http://schemas.microsoft.com/office/drawing/2014/main" id="{6117537C-9422-4185-A3EF-9CA30BADB744}"/>
                </a:ext>
              </a:extLst>
            </p:cNvPr>
            <p:cNvSpPr/>
            <p:nvPr/>
          </p:nvSpPr>
          <p:spPr>
            <a:xfrm rot="5400000">
              <a:off x="4161347"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2" name="Freeform 495">
              <a:extLst>
                <a:ext uri="{FF2B5EF4-FFF2-40B4-BE49-F238E27FC236}">
                  <a16:creationId xmlns:a16="http://schemas.microsoft.com/office/drawing/2014/main" id="{921DE556-0BDA-485A-A9BC-E92DA9F021B0}"/>
                </a:ext>
              </a:extLst>
            </p:cNvPr>
            <p:cNvSpPr/>
            <p:nvPr/>
          </p:nvSpPr>
          <p:spPr>
            <a:xfrm rot="5400000">
              <a:off x="4052846"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3" name="Freeform 496">
              <a:extLst>
                <a:ext uri="{FF2B5EF4-FFF2-40B4-BE49-F238E27FC236}">
                  <a16:creationId xmlns:a16="http://schemas.microsoft.com/office/drawing/2014/main" id="{160760A3-34AE-4F6D-B0E6-079540DA9233}"/>
                </a:ext>
              </a:extLst>
            </p:cNvPr>
            <p:cNvSpPr/>
            <p:nvPr/>
          </p:nvSpPr>
          <p:spPr>
            <a:xfrm rot="5400000">
              <a:off x="3944345" y="1764507"/>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4" name="Freeform 497">
              <a:extLst>
                <a:ext uri="{FF2B5EF4-FFF2-40B4-BE49-F238E27FC236}">
                  <a16:creationId xmlns:a16="http://schemas.microsoft.com/office/drawing/2014/main" id="{C5BEB1F9-F9F2-4AFD-BB6E-C4FF4FB0A684}"/>
                </a:ext>
              </a:extLst>
            </p:cNvPr>
            <p:cNvSpPr/>
            <p:nvPr/>
          </p:nvSpPr>
          <p:spPr>
            <a:xfrm rot="5400000">
              <a:off x="4164993" y="1659652"/>
              <a:ext cx="33998" cy="33998"/>
            </a:xfrm>
            <a:custGeom>
              <a:avLst/>
              <a:gdLst>
                <a:gd name="connsiteX0" fmla="*/ 33999 w 33998"/>
                <a:gd name="connsiteY0" fmla="*/ 16999 h 33998"/>
                <a:gd name="connsiteX1" fmla="*/ 16999 w 33998"/>
                <a:gd name="connsiteY1" fmla="*/ 33999 h 33998"/>
                <a:gd name="connsiteX2" fmla="*/ 0 w 33998"/>
                <a:gd name="connsiteY2" fmla="*/ 16999 h 33998"/>
                <a:gd name="connsiteX3" fmla="*/ 16999 w 33998"/>
                <a:gd name="connsiteY3" fmla="*/ 0 h 33998"/>
                <a:gd name="connsiteX4" fmla="*/ 33999 w 33998"/>
                <a:gd name="connsiteY4" fmla="*/ 16999 h 3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8" h="33998">
                  <a:moveTo>
                    <a:pt x="33999" y="16999"/>
                  </a:moveTo>
                  <a:cubicBezTo>
                    <a:pt x="33999" y="26388"/>
                    <a:pt x="26388" y="33999"/>
                    <a:pt x="16999" y="33999"/>
                  </a:cubicBezTo>
                  <a:cubicBezTo>
                    <a:pt x="7611" y="33999"/>
                    <a:pt x="0" y="26388"/>
                    <a:pt x="0" y="16999"/>
                  </a:cubicBezTo>
                  <a:cubicBezTo>
                    <a:pt x="0" y="7611"/>
                    <a:pt x="7611" y="0"/>
                    <a:pt x="16999" y="0"/>
                  </a:cubicBezTo>
                  <a:cubicBezTo>
                    <a:pt x="26388" y="0"/>
                    <a:pt x="33999" y="7611"/>
                    <a:pt x="33999" y="16999"/>
                  </a:cubicBezTo>
                  <a:close/>
                </a:path>
              </a:pathLst>
            </a:custGeom>
            <a:grpFill/>
            <a:ln w="4895" cap="flat">
              <a:noFill/>
              <a:prstDash val="solid"/>
              <a:miter/>
            </a:ln>
          </p:spPr>
          <p:txBody>
            <a:bodyPr rtlCol="0" anchor="ctr"/>
            <a:lstStyle/>
            <a:p>
              <a:endParaRPr lang="en-US"/>
            </a:p>
          </p:txBody>
        </p:sp>
        <p:sp>
          <p:nvSpPr>
            <p:cNvPr id="95" name="Freeform 498">
              <a:extLst>
                <a:ext uri="{FF2B5EF4-FFF2-40B4-BE49-F238E27FC236}">
                  <a16:creationId xmlns:a16="http://schemas.microsoft.com/office/drawing/2014/main" id="{71B7A4E4-8FA3-41C4-B3AD-507A5CF40EE4}"/>
                </a:ext>
              </a:extLst>
            </p:cNvPr>
            <p:cNvSpPr/>
            <p:nvPr/>
          </p:nvSpPr>
          <p:spPr>
            <a:xfrm rot="5400000">
              <a:off x="4052846" y="1656006"/>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6" name="Freeform 499">
              <a:extLst>
                <a:ext uri="{FF2B5EF4-FFF2-40B4-BE49-F238E27FC236}">
                  <a16:creationId xmlns:a16="http://schemas.microsoft.com/office/drawing/2014/main" id="{82B3BC48-95C8-49D5-B91B-7E9CF9604CEE}"/>
                </a:ext>
              </a:extLst>
            </p:cNvPr>
            <p:cNvSpPr/>
            <p:nvPr/>
          </p:nvSpPr>
          <p:spPr>
            <a:xfrm rot="5400000">
              <a:off x="3944345" y="1656006"/>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97" name="Freeform 500">
              <a:extLst>
                <a:ext uri="{FF2B5EF4-FFF2-40B4-BE49-F238E27FC236}">
                  <a16:creationId xmlns:a16="http://schemas.microsoft.com/office/drawing/2014/main" id="{FFB484A4-C1A4-4B17-996C-9A518A6ADFDE}"/>
                </a:ext>
              </a:extLst>
            </p:cNvPr>
            <p:cNvSpPr/>
            <p:nvPr/>
          </p:nvSpPr>
          <p:spPr>
            <a:xfrm rot="5400000">
              <a:off x="4167407" y="1553566"/>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98" name="Freeform 501">
              <a:extLst>
                <a:ext uri="{FF2B5EF4-FFF2-40B4-BE49-F238E27FC236}">
                  <a16:creationId xmlns:a16="http://schemas.microsoft.com/office/drawing/2014/main" id="{A4FED7B4-94A5-496C-A71B-4C8F7AE078B0}"/>
                </a:ext>
              </a:extLst>
            </p:cNvPr>
            <p:cNvSpPr/>
            <p:nvPr/>
          </p:nvSpPr>
          <p:spPr>
            <a:xfrm rot="5400000">
              <a:off x="4058906" y="1553566"/>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99" name="Freeform 502">
              <a:extLst>
                <a:ext uri="{FF2B5EF4-FFF2-40B4-BE49-F238E27FC236}">
                  <a16:creationId xmlns:a16="http://schemas.microsoft.com/office/drawing/2014/main" id="{BFABAE2A-4C9D-47CD-9B40-58D6C10448F5}"/>
                </a:ext>
              </a:extLst>
            </p:cNvPr>
            <p:cNvSpPr/>
            <p:nvPr/>
          </p:nvSpPr>
          <p:spPr>
            <a:xfrm rot="5400000">
              <a:off x="3944345"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0" name="Freeform 503">
              <a:extLst>
                <a:ext uri="{FF2B5EF4-FFF2-40B4-BE49-F238E27FC236}">
                  <a16:creationId xmlns:a16="http://schemas.microsoft.com/office/drawing/2014/main" id="{C96A52B7-11D3-4C75-9C61-71DF6767AD0E}"/>
                </a:ext>
              </a:extLst>
            </p:cNvPr>
            <p:cNvSpPr/>
            <p:nvPr/>
          </p:nvSpPr>
          <p:spPr>
            <a:xfrm rot="5400000">
              <a:off x="3835844"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1" name="Freeform 504">
              <a:extLst>
                <a:ext uri="{FF2B5EF4-FFF2-40B4-BE49-F238E27FC236}">
                  <a16:creationId xmlns:a16="http://schemas.microsoft.com/office/drawing/2014/main" id="{14A74D2B-C0A9-4812-8645-03ECE48857FE}"/>
                </a:ext>
              </a:extLst>
            </p:cNvPr>
            <p:cNvSpPr/>
            <p:nvPr/>
          </p:nvSpPr>
          <p:spPr>
            <a:xfrm rot="5400000">
              <a:off x="3749024"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2" name="Freeform 505">
              <a:extLst>
                <a:ext uri="{FF2B5EF4-FFF2-40B4-BE49-F238E27FC236}">
                  <a16:creationId xmlns:a16="http://schemas.microsoft.com/office/drawing/2014/main" id="{C7CBC2B0-8813-4DBC-8217-0A493F243F0F}"/>
                </a:ext>
              </a:extLst>
            </p:cNvPr>
            <p:cNvSpPr/>
            <p:nvPr/>
          </p:nvSpPr>
          <p:spPr>
            <a:xfrm rot="5400000">
              <a:off x="3640523" y="1547505"/>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3" name="Freeform 506">
              <a:extLst>
                <a:ext uri="{FF2B5EF4-FFF2-40B4-BE49-F238E27FC236}">
                  <a16:creationId xmlns:a16="http://schemas.microsoft.com/office/drawing/2014/main" id="{0F852D7E-B967-4676-A844-6E386A1945F8}"/>
                </a:ext>
              </a:extLst>
            </p:cNvPr>
            <p:cNvSpPr/>
            <p:nvPr/>
          </p:nvSpPr>
          <p:spPr>
            <a:xfrm rot="5400000">
              <a:off x="3950405" y="1445065"/>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104" name="Freeform 507">
              <a:extLst>
                <a:ext uri="{FF2B5EF4-FFF2-40B4-BE49-F238E27FC236}">
                  <a16:creationId xmlns:a16="http://schemas.microsoft.com/office/drawing/2014/main" id="{82493C58-EAD5-402C-B56A-726429E36DA8}"/>
                </a:ext>
              </a:extLst>
            </p:cNvPr>
            <p:cNvSpPr/>
            <p:nvPr/>
          </p:nvSpPr>
          <p:spPr>
            <a:xfrm rot="5400000">
              <a:off x="3835844"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5" name="Freeform 508">
              <a:extLst>
                <a:ext uri="{FF2B5EF4-FFF2-40B4-BE49-F238E27FC236}">
                  <a16:creationId xmlns:a16="http://schemas.microsoft.com/office/drawing/2014/main" id="{487F1E52-6285-45F2-809F-07875B047AE7}"/>
                </a:ext>
              </a:extLst>
            </p:cNvPr>
            <p:cNvSpPr/>
            <p:nvPr/>
          </p:nvSpPr>
          <p:spPr>
            <a:xfrm rot="5400000">
              <a:off x="3749024"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6" name="Freeform 509">
              <a:extLst>
                <a:ext uri="{FF2B5EF4-FFF2-40B4-BE49-F238E27FC236}">
                  <a16:creationId xmlns:a16="http://schemas.microsoft.com/office/drawing/2014/main" id="{8D078983-B0DF-4D48-9A22-36850A17A7EF}"/>
                </a:ext>
              </a:extLst>
            </p:cNvPr>
            <p:cNvSpPr/>
            <p:nvPr/>
          </p:nvSpPr>
          <p:spPr>
            <a:xfrm rot="5400000">
              <a:off x="3640523" y="1439004"/>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07" name="Freeform 510">
              <a:extLst>
                <a:ext uri="{FF2B5EF4-FFF2-40B4-BE49-F238E27FC236}">
                  <a16:creationId xmlns:a16="http://schemas.microsoft.com/office/drawing/2014/main" id="{81ED6C8F-B18D-4A58-B079-B1ACFED0FA82}"/>
                </a:ext>
              </a:extLst>
            </p:cNvPr>
            <p:cNvSpPr/>
            <p:nvPr/>
          </p:nvSpPr>
          <p:spPr>
            <a:xfrm rot="5400000">
              <a:off x="4174158" y="1343315"/>
              <a:ext cx="15669" cy="15669"/>
            </a:xfrm>
            <a:custGeom>
              <a:avLst/>
              <a:gdLst>
                <a:gd name="connsiteX0" fmla="*/ 15669 w 15669"/>
                <a:gd name="connsiteY0" fmla="*/ 7835 h 15669"/>
                <a:gd name="connsiteX1" fmla="*/ 7835 w 15669"/>
                <a:gd name="connsiteY1" fmla="*/ 15669 h 15669"/>
                <a:gd name="connsiteX2" fmla="*/ 0 w 15669"/>
                <a:gd name="connsiteY2" fmla="*/ 7835 h 15669"/>
                <a:gd name="connsiteX3" fmla="*/ 7835 w 15669"/>
                <a:gd name="connsiteY3" fmla="*/ 0 h 15669"/>
                <a:gd name="connsiteX4" fmla="*/ 15669 w 15669"/>
                <a:gd name="connsiteY4" fmla="*/ 7835 h 1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9" h="15669">
                  <a:moveTo>
                    <a:pt x="15669" y="7835"/>
                  </a:moveTo>
                  <a:cubicBezTo>
                    <a:pt x="15669" y="12161"/>
                    <a:pt x="12161" y="15669"/>
                    <a:pt x="7835" y="15669"/>
                  </a:cubicBezTo>
                  <a:cubicBezTo>
                    <a:pt x="3508" y="15669"/>
                    <a:pt x="0" y="12161"/>
                    <a:pt x="0" y="7835"/>
                  </a:cubicBezTo>
                  <a:cubicBezTo>
                    <a:pt x="0" y="3508"/>
                    <a:pt x="3508" y="0"/>
                    <a:pt x="7835" y="0"/>
                  </a:cubicBezTo>
                  <a:cubicBezTo>
                    <a:pt x="12161" y="0"/>
                    <a:pt x="15669" y="3508"/>
                    <a:pt x="15669" y="7835"/>
                  </a:cubicBezTo>
                  <a:close/>
                </a:path>
              </a:pathLst>
            </a:custGeom>
            <a:grpFill/>
            <a:ln w="4895" cap="flat">
              <a:noFill/>
              <a:prstDash val="solid"/>
              <a:miter/>
            </a:ln>
          </p:spPr>
          <p:txBody>
            <a:bodyPr rtlCol="0" anchor="ctr"/>
            <a:lstStyle/>
            <a:p>
              <a:endParaRPr lang="en-US"/>
            </a:p>
          </p:txBody>
        </p:sp>
        <p:sp>
          <p:nvSpPr>
            <p:cNvPr id="108" name="Freeform 511">
              <a:extLst>
                <a:ext uri="{FF2B5EF4-FFF2-40B4-BE49-F238E27FC236}">
                  <a16:creationId xmlns:a16="http://schemas.microsoft.com/office/drawing/2014/main" id="{1653CCFD-3BE4-4FE8-8445-22A1A81236B4}"/>
                </a:ext>
              </a:extLst>
            </p:cNvPr>
            <p:cNvSpPr/>
            <p:nvPr/>
          </p:nvSpPr>
          <p:spPr>
            <a:xfrm rot="5400000">
              <a:off x="4062405" y="13400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109" name="Freeform 512">
              <a:extLst>
                <a:ext uri="{FF2B5EF4-FFF2-40B4-BE49-F238E27FC236}">
                  <a16:creationId xmlns:a16="http://schemas.microsoft.com/office/drawing/2014/main" id="{55E175C0-D0D5-474A-81AC-A0C0DB82ADDC}"/>
                </a:ext>
              </a:extLst>
            </p:cNvPr>
            <p:cNvSpPr/>
            <p:nvPr/>
          </p:nvSpPr>
          <p:spPr>
            <a:xfrm rot="5400000">
              <a:off x="4170906" y="14485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110" name="Freeform 513">
              <a:extLst>
                <a:ext uri="{FF2B5EF4-FFF2-40B4-BE49-F238E27FC236}">
                  <a16:creationId xmlns:a16="http://schemas.microsoft.com/office/drawing/2014/main" id="{3C0CBAF2-A1F0-4D7A-A45C-8F34B41ED3E1}"/>
                </a:ext>
              </a:extLst>
            </p:cNvPr>
            <p:cNvSpPr/>
            <p:nvPr/>
          </p:nvSpPr>
          <p:spPr>
            <a:xfrm rot="5400000">
              <a:off x="4062405" y="1448563"/>
              <a:ext cx="22173" cy="22173"/>
            </a:xfrm>
            <a:custGeom>
              <a:avLst/>
              <a:gdLst>
                <a:gd name="connsiteX0" fmla="*/ 22173 w 22173"/>
                <a:gd name="connsiteY0" fmla="*/ 11087 h 22173"/>
                <a:gd name="connsiteX1" fmla="*/ 11087 w 22173"/>
                <a:gd name="connsiteY1" fmla="*/ 22173 h 22173"/>
                <a:gd name="connsiteX2" fmla="*/ 0 w 22173"/>
                <a:gd name="connsiteY2" fmla="*/ 11087 h 22173"/>
                <a:gd name="connsiteX3" fmla="*/ 11087 w 22173"/>
                <a:gd name="connsiteY3" fmla="*/ 0 h 22173"/>
                <a:gd name="connsiteX4" fmla="*/ 22173 w 22173"/>
                <a:gd name="connsiteY4" fmla="*/ 11087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22173" y="11087"/>
                  </a:moveTo>
                  <a:cubicBezTo>
                    <a:pt x="22173" y="17210"/>
                    <a:pt x="17210" y="22173"/>
                    <a:pt x="11087" y="22173"/>
                  </a:cubicBezTo>
                  <a:cubicBezTo>
                    <a:pt x="4964" y="22173"/>
                    <a:pt x="0" y="17210"/>
                    <a:pt x="0" y="11087"/>
                  </a:cubicBezTo>
                  <a:cubicBezTo>
                    <a:pt x="0" y="4964"/>
                    <a:pt x="4964" y="0"/>
                    <a:pt x="11087" y="0"/>
                  </a:cubicBezTo>
                  <a:cubicBezTo>
                    <a:pt x="17210" y="0"/>
                    <a:pt x="22173" y="4964"/>
                    <a:pt x="22173" y="11087"/>
                  </a:cubicBezTo>
                  <a:close/>
                </a:path>
              </a:pathLst>
            </a:custGeom>
            <a:grpFill/>
            <a:ln w="4895" cap="flat">
              <a:noFill/>
              <a:prstDash val="solid"/>
              <a:miter/>
            </a:ln>
          </p:spPr>
          <p:txBody>
            <a:bodyPr rtlCol="0" anchor="ctr"/>
            <a:lstStyle/>
            <a:p>
              <a:endParaRPr lang="en-US"/>
            </a:p>
          </p:txBody>
        </p:sp>
        <p:sp>
          <p:nvSpPr>
            <p:cNvPr id="111" name="Freeform 514">
              <a:extLst>
                <a:ext uri="{FF2B5EF4-FFF2-40B4-BE49-F238E27FC236}">
                  <a16:creationId xmlns:a16="http://schemas.microsoft.com/office/drawing/2014/main" id="{F798BCB5-F1D4-4158-9950-C627AD89D20F}"/>
                </a:ext>
              </a:extLst>
            </p:cNvPr>
            <p:cNvSpPr/>
            <p:nvPr/>
          </p:nvSpPr>
          <p:spPr>
            <a:xfrm rot="5400000">
              <a:off x="3950405" y="1336564"/>
              <a:ext cx="29170" cy="29170"/>
            </a:xfrm>
            <a:custGeom>
              <a:avLst/>
              <a:gdLst>
                <a:gd name="connsiteX0" fmla="*/ 29170 w 29170"/>
                <a:gd name="connsiteY0" fmla="*/ 14585 h 29170"/>
                <a:gd name="connsiteX1" fmla="*/ 14585 w 29170"/>
                <a:gd name="connsiteY1" fmla="*/ 29170 h 29170"/>
                <a:gd name="connsiteX2" fmla="*/ 0 w 29170"/>
                <a:gd name="connsiteY2" fmla="*/ 14585 h 29170"/>
                <a:gd name="connsiteX3" fmla="*/ 14585 w 29170"/>
                <a:gd name="connsiteY3" fmla="*/ 0 h 29170"/>
                <a:gd name="connsiteX4" fmla="*/ 29170 w 29170"/>
                <a:gd name="connsiteY4" fmla="*/ 14585 h 2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 h="29170">
                  <a:moveTo>
                    <a:pt x="29170" y="14585"/>
                  </a:moveTo>
                  <a:cubicBezTo>
                    <a:pt x="29170" y="22640"/>
                    <a:pt x="22640" y="29170"/>
                    <a:pt x="14585" y="29170"/>
                  </a:cubicBezTo>
                  <a:cubicBezTo>
                    <a:pt x="6530" y="29170"/>
                    <a:pt x="0" y="22640"/>
                    <a:pt x="0" y="14585"/>
                  </a:cubicBezTo>
                  <a:cubicBezTo>
                    <a:pt x="0" y="6530"/>
                    <a:pt x="6530" y="0"/>
                    <a:pt x="14585" y="0"/>
                  </a:cubicBezTo>
                  <a:cubicBezTo>
                    <a:pt x="22640" y="0"/>
                    <a:pt x="29170" y="6530"/>
                    <a:pt x="29170" y="14585"/>
                  </a:cubicBezTo>
                  <a:close/>
                </a:path>
              </a:pathLst>
            </a:custGeom>
            <a:grpFill/>
            <a:ln w="4895" cap="flat">
              <a:noFill/>
              <a:prstDash val="solid"/>
              <a:miter/>
            </a:ln>
          </p:spPr>
          <p:txBody>
            <a:bodyPr rtlCol="0" anchor="ctr"/>
            <a:lstStyle/>
            <a:p>
              <a:endParaRPr lang="en-US"/>
            </a:p>
          </p:txBody>
        </p:sp>
        <p:sp>
          <p:nvSpPr>
            <p:cNvPr id="112" name="Freeform 515">
              <a:extLst>
                <a:ext uri="{FF2B5EF4-FFF2-40B4-BE49-F238E27FC236}">
                  <a16:creationId xmlns:a16="http://schemas.microsoft.com/office/drawing/2014/main" id="{3F9E9557-18E0-48F4-81AB-A95B2264149F}"/>
                </a:ext>
              </a:extLst>
            </p:cNvPr>
            <p:cNvSpPr/>
            <p:nvPr/>
          </p:nvSpPr>
          <p:spPr>
            <a:xfrm rot="5400000">
              <a:off x="3839638" y="1334298"/>
              <a:ext cx="33703" cy="33703"/>
            </a:xfrm>
            <a:custGeom>
              <a:avLst/>
              <a:gdLst>
                <a:gd name="connsiteX0" fmla="*/ 33703 w 33703"/>
                <a:gd name="connsiteY0" fmla="*/ 16852 h 33703"/>
                <a:gd name="connsiteX1" fmla="*/ 16852 w 33703"/>
                <a:gd name="connsiteY1" fmla="*/ 33703 h 33703"/>
                <a:gd name="connsiteX2" fmla="*/ 0 w 33703"/>
                <a:gd name="connsiteY2" fmla="*/ 16852 h 33703"/>
                <a:gd name="connsiteX3" fmla="*/ 16852 w 33703"/>
                <a:gd name="connsiteY3" fmla="*/ 0 h 33703"/>
                <a:gd name="connsiteX4" fmla="*/ 33703 w 33703"/>
                <a:gd name="connsiteY4" fmla="*/ 16852 h 33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3" h="33703">
                  <a:moveTo>
                    <a:pt x="33703" y="16852"/>
                  </a:moveTo>
                  <a:cubicBezTo>
                    <a:pt x="33703" y="26159"/>
                    <a:pt x="26159" y="33703"/>
                    <a:pt x="16852" y="33703"/>
                  </a:cubicBezTo>
                  <a:cubicBezTo>
                    <a:pt x="7545" y="33703"/>
                    <a:pt x="0" y="26158"/>
                    <a:pt x="0" y="16852"/>
                  </a:cubicBezTo>
                  <a:cubicBezTo>
                    <a:pt x="0" y="7545"/>
                    <a:pt x="7545" y="0"/>
                    <a:pt x="16852" y="0"/>
                  </a:cubicBezTo>
                  <a:cubicBezTo>
                    <a:pt x="26159" y="0"/>
                    <a:pt x="33703" y="7545"/>
                    <a:pt x="33703" y="16852"/>
                  </a:cubicBezTo>
                  <a:close/>
                </a:path>
              </a:pathLst>
            </a:custGeom>
            <a:grpFill/>
            <a:ln w="4895" cap="flat">
              <a:noFill/>
              <a:prstDash val="solid"/>
              <a:miter/>
            </a:ln>
          </p:spPr>
          <p:txBody>
            <a:bodyPr rtlCol="0" anchor="ctr"/>
            <a:lstStyle/>
            <a:p>
              <a:endParaRPr lang="en-US"/>
            </a:p>
          </p:txBody>
        </p:sp>
        <p:sp>
          <p:nvSpPr>
            <p:cNvPr id="113" name="Freeform 516">
              <a:extLst>
                <a:ext uri="{FF2B5EF4-FFF2-40B4-BE49-F238E27FC236}">
                  <a16:creationId xmlns:a16="http://schemas.microsoft.com/office/drawing/2014/main" id="{CF6B27A6-0C2B-44EA-A306-1577E78F0D50}"/>
                </a:ext>
              </a:extLst>
            </p:cNvPr>
            <p:cNvSpPr/>
            <p:nvPr/>
          </p:nvSpPr>
          <p:spPr>
            <a:xfrm rot="5400000">
              <a:off x="3749024" y="1330503"/>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sp>
          <p:nvSpPr>
            <p:cNvPr id="114" name="Freeform 517">
              <a:extLst>
                <a:ext uri="{FF2B5EF4-FFF2-40B4-BE49-F238E27FC236}">
                  <a16:creationId xmlns:a16="http://schemas.microsoft.com/office/drawing/2014/main" id="{AB0E31E7-E40F-457C-84D3-5D4F6F8132CA}"/>
                </a:ext>
              </a:extLst>
            </p:cNvPr>
            <p:cNvSpPr/>
            <p:nvPr/>
          </p:nvSpPr>
          <p:spPr>
            <a:xfrm rot="5400000">
              <a:off x="3640523" y="1330503"/>
              <a:ext cx="41291" cy="41291"/>
            </a:xfrm>
            <a:custGeom>
              <a:avLst/>
              <a:gdLst>
                <a:gd name="connsiteX0" fmla="*/ 41291 w 41291"/>
                <a:gd name="connsiteY0" fmla="*/ 20646 h 41291"/>
                <a:gd name="connsiteX1" fmla="*/ 20646 w 41291"/>
                <a:gd name="connsiteY1" fmla="*/ 41291 h 41291"/>
                <a:gd name="connsiteX2" fmla="*/ 0 w 41291"/>
                <a:gd name="connsiteY2" fmla="*/ 20646 h 41291"/>
                <a:gd name="connsiteX3" fmla="*/ 20646 w 41291"/>
                <a:gd name="connsiteY3" fmla="*/ 0 h 41291"/>
                <a:gd name="connsiteX4" fmla="*/ 41291 w 41291"/>
                <a:gd name="connsiteY4" fmla="*/ 20646 h 4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1" h="41291">
                  <a:moveTo>
                    <a:pt x="41291" y="20646"/>
                  </a:moveTo>
                  <a:cubicBezTo>
                    <a:pt x="41291" y="32048"/>
                    <a:pt x="32048" y="41291"/>
                    <a:pt x="20646" y="41291"/>
                  </a:cubicBezTo>
                  <a:cubicBezTo>
                    <a:pt x="9243" y="41291"/>
                    <a:pt x="0" y="32048"/>
                    <a:pt x="0" y="20646"/>
                  </a:cubicBezTo>
                  <a:cubicBezTo>
                    <a:pt x="0" y="9243"/>
                    <a:pt x="9243" y="0"/>
                    <a:pt x="20646" y="0"/>
                  </a:cubicBezTo>
                  <a:cubicBezTo>
                    <a:pt x="32048" y="0"/>
                    <a:pt x="41291" y="9243"/>
                    <a:pt x="41291" y="20646"/>
                  </a:cubicBezTo>
                  <a:close/>
                </a:path>
              </a:pathLst>
            </a:custGeom>
            <a:grpFill/>
            <a:ln w="4895" cap="flat">
              <a:noFill/>
              <a:prstDash val="solid"/>
              <a:miter/>
            </a:ln>
          </p:spPr>
          <p:txBody>
            <a:bodyPr rtlCol="0" anchor="ctr"/>
            <a:lstStyle/>
            <a:p>
              <a:endParaRPr lang="en-US"/>
            </a:p>
          </p:txBody>
        </p:sp>
      </p:grpSp>
      <p:sp>
        <p:nvSpPr>
          <p:cNvPr id="4" name="Up Arrow Callout 3">
            <a:extLst>
              <a:ext uri="{FF2B5EF4-FFF2-40B4-BE49-F238E27FC236}">
                <a16:creationId xmlns:a16="http://schemas.microsoft.com/office/drawing/2014/main" id="{EAFADBFC-EBAD-8049-8B31-BADB82FE1D80}"/>
              </a:ext>
            </a:extLst>
          </p:cNvPr>
          <p:cNvSpPr/>
          <p:nvPr/>
        </p:nvSpPr>
        <p:spPr>
          <a:xfrm>
            <a:off x="538081" y="4243685"/>
            <a:ext cx="4854107" cy="336472"/>
          </a:xfrm>
          <a:prstGeom prst="upArrowCallou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Available in EA</a:t>
            </a:r>
          </a:p>
        </p:txBody>
      </p:sp>
    </p:spTree>
    <p:extLst>
      <p:ext uri="{BB962C8B-B14F-4D97-AF65-F5344CB8AC3E}">
        <p14:creationId xmlns:p14="http://schemas.microsoft.com/office/powerpoint/2010/main" val="33421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0"/>
                            </p:stCondLst>
                            <p:childTnLst>
                              <p:par>
                                <p:cTn id="26" presetID="22" presetClass="entr" presetSubtype="1"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up)">
                                      <p:cBhvr>
                                        <p:cTn id="28" dur="500"/>
                                        <p:tgtEl>
                                          <p:spTgt spid="28"/>
                                        </p:tgtEl>
                                      </p:cBhvr>
                                    </p:animEffec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Email Threat Defense</a:t>
            </a:r>
            <a:br>
              <a:rPr lang="en-US"/>
            </a:br>
            <a:r>
              <a:rPr lang="en-US" sz="2400"/>
              <a:t>(licensing)</a:t>
            </a:r>
            <a:endParaRPr lang="en-US"/>
          </a:p>
        </p:txBody>
      </p:sp>
    </p:spTree>
    <p:extLst>
      <p:ext uri="{BB962C8B-B14F-4D97-AF65-F5344CB8AC3E}">
        <p14:creationId xmlns:p14="http://schemas.microsoft.com/office/powerpoint/2010/main" val="187586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F123-4E09-2899-6F59-EBABC1C17F15}"/>
              </a:ext>
            </a:extLst>
          </p:cNvPr>
          <p:cNvSpPr>
            <a:spLocks noGrp="1"/>
          </p:cNvSpPr>
          <p:nvPr>
            <p:ph type="title"/>
          </p:nvPr>
        </p:nvSpPr>
        <p:spPr/>
        <p:txBody>
          <a:bodyPr/>
          <a:lstStyle/>
          <a:p>
            <a:r>
              <a:rPr lang="en-US"/>
              <a:t>Complete visibility &amp; protection for all messages</a:t>
            </a:r>
          </a:p>
        </p:txBody>
      </p:sp>
      <p:cxnSp>
        <p:nvCxnSpPr>
          <p:cNvPr id="3" name="Straight Arrow Connector 2">
            <a:extLst>
              <a:ext uri="{FF2B5EF4-FFF2-40B4-BE49-F238E27FC236}">
                <a16:creationId xmlns:a16="http://schemas.microsoft.com/office/drawing/2014/main" id="{B0CB11DB-B371-F788-4A4D-B51D208CC466}"/>
              </a:ext>
            </a:extLst>
          </p:cNvPr>
          <p:cNvCxnSpPr>
            <a:cxnSpLocks/>
            <a:stCxn id="19" idx="3"/>
            <a:endCxn id="7" idx="1"/>
          </p:cNvCxnSpPr>
          <p:nvPr/>
        </p:nvCxnSpPr>
        <p:spPr>
          <a:xfrm>
            <a:off x="3396348" y="3419985"/>
            <a:ext cx="105623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C4355B97-6631-0A75-3E37-D5DCF81FCB41}"/>
              </a:ext>
            </a:extLst>
          </p:cNvPr>
          <p:cNvGrpSpPr/>
          <p:nvPr/>
        </p:nvGrpSpPr>
        <p:grpSpPr>
          <a:xfrm>
            <a:off x="4448269" y="2937358"/>
            <a:ext cx="1548721" cy="1228407"/>
            <a:chOff x="4170532" y="2096814"/>
            <a:chExt cx="1548721" cy="1228407"/>
          </a:xfrm>
        </p:grpSpPr>
        <p:grpSp>
          <p:nvGrpSpPr>
            <p:cNvPr id="5" name="Group 4">
              <a:extLst>
                <a:ext uri="{FF2B5EF4-FFF2-40B4-BE49-F238E27FC236}">
                  <a16:creationId xmlns:a16="http://schemas.microsoft.com/office/drawing/2014/main" id="{64AD4141-4B01-0BB3-5A0F-4FE015A94AE6}"/>
                </a:ext>
              </a:extLst>
            </p:cNvPr>
            <p:cNvGrpSpPr/>
            <p:nvPr/>
          </p:nvGrpSpPr>
          <p:grpSpPr>
            <a:xfrm>
              <a:off x="4170532" y="2096814"/>
              <a:ext cx="1548721" cy="1228407"/>
              <a:chOff x="4937338" y="2833412"/>
              <a:chExt cx="1449692" cy="1149860"/>
            </a:xfrm>
          </p:grpSpPr>
          <p:pic>
            <p:nvPicPr>
              <p:cNvPr id="7" name="Picture 6" descr="Shape, icon&#10;&#10;Description automatically generated">
                <a:extLst>
                  <a:ext uri="{FF2B5EF4-FFF2-40B4-BE49-F238E27FC236}">
                    <a16:creationId xmlns:a16="http://schemas.microsoft.com/office/drawing/2014/main" id="{AF6119EE-FA49-2925-1AF6-0BE9CA9F69D3}"/>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8" name="TextBox 7">
                <a:extLst>
                  <a:ext uri="{FF2B5EF4-FFF2-40B4-BE49-F238E27FC236}">
                    <a16:creationId xmlns:a16="http://schemas.microsoft.com/office/drawing/2014/main" id="{F4EFE06A-920A-0EDD-1745-16C051CF1880}"/>
                  </a:ext>
                </a:extLst>
              </p:cNvPr>
              <p:cNvSpPr txBox="1"/>
              <p:nvPr/>
            </p:nvSpPr>
            <p:spPr>
              <a:xfrm>
                <a:off x="4937338" y="3736947"/>
                <a:ext cx="1445656" cy="246325"/>
              </a:xfrm>
              <a:prstGeom prst="rect">
                <a:avLst/>
              </a:prstGeom>
              <a:noFill/>
            </p:spPr>
            <p:txBody>
              <a:bodyPr wrap="square" rtlCol="0">
                <a:normAutofit fontScale="77500" lnSpcReduction="20000"/>
              </a:bodyPr>
              <a:lstStyle/>
              <a:p>
                <a:pPr algn="ctr" defTabSz="457189"/>
                <a:r>
                  <a:rPr lang="en-US">
                    <a:ln w="0"/>
                    <a:solidFill>
                      <a:srgbClr val="0D274D"/>
                    </a:solidFill>
                    <a:effectLst>
                      <a:outerShdw blurRad="38100" dist="19050" dir="2700000" algn="tl" rotWithShape="0">
                        <a:srgbClr val="0D274D">
                          <a:alpha val="40000"/>
                        </a:srgbClr>
                      </a:outerShdw>
                    </a:effectLst>
                    <a:latin typeface="+mn-lt"/>
                    <a:cs typeface="+mn-cs"/>
                  </a:rPr>
                  <a:t>Microsoft 365</a:t>
                </a:r>
              </a:p>
            </p:txBody>
          </p:sp>
        </p:grpSp>
        <p:pic>
          <p:nvPicPr>
            <p:cNvPr id="6" name="Picture 4" descr="Microsoft's new logo is branding fail">
              <a:extLst>
                <a:ext uri="{FF2B5EF4-FFF2-40B4-BE49-F238E27FC236}">
                  <a16:creationId xmlns:a16="http://schemas.microsoft.com/office/drawing/2014/main" id="{60169849-B638-B0A9-4971-D11DCD8B6728}"/>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684273" y="2381546"/>
              <a:ext cx="507888" cy="5078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Arrow Connector 8">
            <a:extLst>
              <a:ext uri="{FF2B5EF4-FFF2-40B4-BE49-F238E27FC236}">
                <a16:creationId xmlns:a16="http://schemas.microsoft.com/office/drawing/2014/main" id="{5F0E7347-349D-F7CC-795F-8FC27346D7E2}"/>
              </a:ext>
            </a:extLst>
          </p:cNvPr>
          <p:cNvCxnSpPr>
            <a:cxnSpLocks/>
            <a:endCxn id="19" idx="1"/>
          </p:cNvCxnSpPr>
          <p:nvPr/>
        </p:nvCxnSpPr>
        <p:spPr>
          <a:xfrm>
            <a:off x="1359683" y="3419985"/>
            <a:ext cx="49225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5657EAF-01EB-38A4-B23B-19347112917D}"/>
              </a:ext>
            </a:extLst>
          </p:cNvPr>
          <p:cNvSpPr txBox="1"/>
          <p:nvPr/>
        </p:nvSpPr>
        <p:spPr>
          <a:xfrm>
            <a:off x="640457" y="3291582"/>
            <a:ext cx="759177" cy="263152"/>
          </a:xfrm>
          <a:prstGeom prst="rect">
            <a:avLst/>
          </a:prstGeom>
          <a:noFill/>
        </p:spPr>
        <p:txBody>
          <a:bodyPr wrap="square" rtlCol="0" anchor="ctr">
            <a:normAutofit fontScale="70000" lnSpcReduction="20000"/>
          </a:bodyPr>
          <a:lstStyle/>
          <a:p>
            <a:pPr algn="ctr" defTabSz="457189"/>
            <a:r>
              <a:rPr lang="en-US">
                <a:ln w="0"/>
                <a:solidFill>
                  <a:srgbClr val="0D274D"/>
                </a:solidFill>
                <a:effectLst>
                  <a:outerShdw blurRad="38100" dist="19050" dir="2700000" algn="tl" rotWithShape="0">
                    <a:srgbClr val="0D274D">
                      <a:alpha val="40000"/>
                    </a:srgbClr>
                  </a:outerShdw>
                </a:effectLst>
                <a:latin typeface="+mn-lt"/>
                <a:cs typeface="+mn-cs"/>
              </a:rPr>
              <a:t>Internet</a:t>
            </a:r>
          </a:p>
        </p:txBody>
      </p:sp>
      <p:grpSp>
        <p:nvGrpSpPr>
          <p:cNvPr id="11" name="Group 10">
            <a:extLst>
              <a:ext uri="{FF2B5EF4-FFF2-40B4-BE49-F238E27FC236}">
                <a16:creationId xmlns:a16="http://schemas.microsoft.com/office/drawing/2014/main" id="{E1680372-3CC7-2691-A1A3-D6D108196261}"/>
              </a:ext>
            </a:extLst>
          </p:cNvPr>
          <p:cNvGrpSpPr/>
          <p:nvPr/>
        </p:nvGrpSpPr>
        <p:grpSpPr>
          <a:xfrm>
            <a:off x="1847628" y="2937358"/>
            <a:ext cx="1548720" cy="1228407"/>
            <a:chOff x="2133871" y="2096814"/>
            <a:chExt cx="1548720" cy="1228407"/>
          </a:xfrm>
        </p:grpSpPr>
        <p:grpSp>
          <p:nvGrpSpPr>
            <p:cNvPr id="12" name="Group 11">
              <a:extLst>
                <a:ext uri="{FF2B5EF4-FFF2-40B4-BE49-F238E27FC236}">
                  <a16:creationId xmlns:a16="http://schemas.microsoft.com/office/drawing/2014/main" id="{E020A113-917D-507A-4C00-63D7851F8147}"/>
                </a:ext>
              </a:extLst>
            </p:cNvPr>
            <p:cNvGrpSpPr/>
            <p:nvPr/>
          </p:nvGrpSpPr>
          <p:grpSpPr>
            <a:xfrm>
              <a:off x="2133871" y="2096814"/>
              <a:ext cx="1548720" cy="1228407"/>
              <a:chOff x="4937339" y="2833412"/>
              <a:chExt cx="1449691" cy="1149860"/>
            </a:xfrm>
          </p:grpSpPr>
          <p:pic>
            <p:nvPicPr>
              <p:cNvPr id="19" name="Picture 18" descr="Shape, icon&#10;&#10;Description automatically generated">
                <a:extLst>
                  <a:ext uri="{FF2B5EF4-FFF2-40B4-BE49-F238E27FC236}">
                    <a16:creationId xmlns:a16="http://schemas.microsoft.com/office/drawing/2014/main" id="{5D0D1000-89AD-FC8A-E9A1-E60C82700267}"/>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20" name="TextBox 19">
                <a:extLst>
                  <a:ext uri="{FF2B5EF4-FFF2-40B4-BE49-F238E27FC236}">
                    <a16:creationId xmlns:a16="http://schemas.microsoft.com/office/drawing/2014/main" id="{5EBF5986-8E30-4C8C-B6D7-1AF0C60A1D43}"/>
                  </a:ext>
                </a:extLst>
              </p:cNvPr>
              <p:cNvSpPr txBox="1"/>
              <p:nvPr/>
            </p:nvSpPr>
            <p:spPr>
              <a:xfrm>
                <a:off x="4937339" y="3736947"/>
                <a:ext cx="1441622" cy="246325"/>
              </a:xfrm>
              <a:prstGeom prst="rect">
                <a:avLst/>
              </a:prstGeom>
              <a:noFill/>
            </p:spPr>
            <p:txBody>
              <a:bodyPr wrap="square" rtlCol="0">
                <a:normAutofit fontScale="77500" lnSpcReduction="20000"/>
              </a:bodyPr>
              <a:lstStyle/>
              <a:p>
                <a:pPr algn="ctr" defTabSz="457189"/>
                <a:r>
                  <a:rPr lang="en-US">
                    <a:ln w="0"/>
                    <a:solidFill>
                      <a:srgbClr val="0D274D"/>
                    </a:solidFill>
                    <a:effectLst>
                      <a:outerShdw blurRad="38100" dist="19050" dir="2700000" algn="tl" rotWithShape="0">
                        <a:srgbClr val="0D274D">
                          <a:alpha val="40000"/>
                        </a:srgbClr>
                      </a:outerShdw>
                    </a:effectLst>
                    <a:latin typeface="+mn-lt"/>
                    <a:cs typeface="+mn-cs"/>
                  </a:rPr>
                  <a:t>Email Gateway</a:t>
                </a:r>
              </a:p>
            </p:txBody>
          </p:sp>
        </p:grpSp>
        <p:pic>
          <p:nvPicPr>
            <p:cNvPr id="13" name="Picture 12" descr="Icon&#10;&#10;Description automatically generated">
              <a:extLst>
                <a:ext uri="{FF2B5EF4-FFF2-40B4-BE49-F238E27FC236}">
                  <a16:creationId xmlns:a16="http://schemas.microsoft.com/office/drawing/2014/main" id="{FDD2CE69-5D6C-5351-3C5D-F630204B722F}"/>
                </a:ext>
              </a:extLst>
            </p:cNvPr>
            <p:cNvPicPr>
              <a:picLocks noChangeAspect="1"/>
            </p:cNvPicPr>
            <p:nvPr/>
          </p:nvPicPr>
          <p:blipFill>
            <a:blip r:embed="rId5">
              <a:duotone>
                <a:schemeClr val="accent2">
                  <a:shade val="45000"/>
                  <a:satMod val="135000"/>
                </a:schemeClr>
                <a:prstClr val="white"/>
              </a:duotone>
              <a:alphaModFix/>
            </a:blip>
            <a:stretch>
              <a:fillRect/>
            </a:stretch>
          </p:blipFill>
          <p:spPr>
            <a:xfrm>
              <a:off x="2686920" y="2381546"/>
              <a:ext cx="447157" cy="511038"/>
            </a:xfrm>
            <a:prstGeom prst="rect">
              <a:avLst/>
            </a:prstGeom>
          </p:spPr>
        </p:pic>
      </p:grpSp>
      <p:grpSp>
        <p:nvGrpSpPr>
          <p:cNvPr id="21" name="Group 20">
            <a:extLst>
              <a:ext uri="{FF2B5EF4-FFF2-40B4-BE49-F238E27FC236}">
                <a16:creationId xmlns:a16="http://schemas.microsoft.com/office/drawing/2014/main" id="{1A9287F4-DCFC-39DC-9CA4-7791D97658F3}"/>
              </a:ext>
            </a:extLst>
          </p:cNvPr>
          <p:cNvGrpSpPr>
            <a:grpSpLocks noChangeAspect="1"/>
          </p:cNvGrpSpPr>
          <p:nvPr/>
        </p:nvGrpSpPr>
        <p:grpSpPr>
          <a:xfrm rot="5400000">
            <a:off x="4074564" y="2371429"/>
            <a:ext cx="2302246" cy="2366618"/>
            <a:chOff x="1087462" y="1820831"/>
            <a:chExt cx="2507027" cy="2577130"/>
          </a:xfrm>
        </p:grpSpPr>
        <p:sp>
          <p:nvSpPr>
            <p:cNvPr id="22" name="Arc 3">
              <a:extLst>
                <a:ext uri="{FF2B5EF4-FFF2-40B4-BE49-F238E27FC236}">
                  <a16:creationId xmlns:a16="http://schemas.microsoft.com/office/drawing/2014/main" id="{3D4634A8-4D84-AD6F-B4E3-9987B044D4ED}"/>
                </a:ext>
              </a:extLst>
            </p:cNvPr>
            <p:cNvSpPr>
              <a:spLocks noChangeAspect="1"/>
            </p:cNvSpPr>
            <p:nvPr/>
          </p:nvSpPr>
          <p:spPr>
            <a:xfrm rot="2706406">
              <a:off x="2680089" y="2652190"/>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sp>
          <p:nvSpPr>
            <p:cNvPr id="23" name="Arc 3">
              <a:extLst>
                <a:ext uri="{FF2B5EF4-FFF2-40B4-BE49-F238E27FC236}">
                  <a16:creationId xmlns:a16="http://schemas.microsoft.com/office/drawing/2014/main" id="{3B83EB8D-7B4E-E884-52BF-FBF529D4ABF6}"/>
                </a:ext>
              </a:extLst>
            </p:cNvPr>
            <p:cNvSpPr>
              <a:spLocks noChangeAspect="1"/>
            </p:cNvSpPr>
            <p:nvPr/>
          </p:nvSpPr>
          <p:spPr>
            <a:xfrm rot="18893594" flipH="1">
              <a:off x="1087462" y="2652188"/>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sp>
          <p:nvSpPr>
            <p:cNvPr id="24" name="Arc 3">
              <a:extLst>
                <a:ext uri="{FF2B5EF4-FFF2-40B4-BE49-F238E27FC236}">
                  <a16:creationId xmlns:a16="http://schemas.microsoft.com/office/drawing/2014/main" id="{3ED893F9-9EB8-7F03-9F6B-67F0F0F13779}"/>
                </a:ext>
              </a:extLst>
            </p:cNvPr>
            <p:cNvSpPr>
              <a:spLocks noChangeAspect="1"/>
            </p:cNvSpPr>
            <p:nvPr/>
          </p:nvSpPr>
          <p:spPr>
            <a:xfrm rot="13493594" flipH="1">
              <a:off x="1883777" y="3483560"/>
              <a:ext cx="914400" cy="914401"/>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sp>
          <p:nvSpPr>
            <p:cNvPr id="25" name="Arc 3">
              <a:extLst>
                <a:ext uri="{FF2B5EF4-FFF2-40B4-BE49-F238E27FC236}">
                  <a16:creationId xmlns:a16="http://schemas.microsoft.com/office/drawing/2014/main" id="{DCFD30C4-4235-FD6B-AA2B-B894711FAD93}"/>
                </a:ext>
              </a:extLst>
            </p:cNvPr>
            <p:cNvSpPr>
              <a:spLocks noChangeAspect="1"/>
            </p:cNvSpPr>
            <p:nvPr/>
          </p:nvSpPr>
          <p:spPr>
            <a:xfrm rot="8106406" flipH="1" flipV="1">
              <a:off x="1883778" y="1820831"/>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grpSp>
      <p:grpSp>
        <p:nvGrpSpPr>
          <p:cNvPr id="26" name="Group 25">
            <a:extLst>
              <a:ext uri="{FF2B5EF4-FFF2-40B4-BE49-F238E27FC236}">
                <a16:creationId xmlns:a16="http://schemas.microsoft.com/office/drawing/2014/main" id="{159340C5-317E-9A76-F889-54D9BF63296C}"/>
              </a:ext>
            </a:extLst>
          </p:cNvPr>
          <p:cNvGrpSpPr>
            <a:grpSpLocks noChangeAspect="1"/>
          </p:cNvGrpSpPr>
          <p:nvPr/>
        </p:nvGrpSpPr>
        <p:grpSpPr>
          <a:xfrm rot="5400000">
            <a:off x="2190358" y="2371426"/>
            <a:ext cx="839709" cy="2366616"/>
            <a:chOff x="1883776" y="1820826"/>
            <a:chExt cx="914400" cy="2577127"/>
          </a:xfrm>
        </p:grpSpPr>
        <p:sp>
          <p:nvSpPr>
            <p:cNvPr id="27" name="Arc 3">
              <a:extLst>
                <a:ext uri="{FF2B5EF4-FFF2-40B4-BE49-F238E27FC236}">
                  <a16:creationId xmlns:a16="http://schemas.microsoft.com/office/drawing/2014/main" id="{063F33AC-4DBA-AD4A-82BA-E89241EFD273}"/>
                </a:ext>
              </a:extLst>
            </p:cNvPr>
            <p:cNvSpPr>
              <a:spLocks noChangeAspect="1"/>
            </p:cNvSpPr>
            <p:nvPr/>
          </p:nvSpPr>
          <p:spPr>
            <a:xfrm rot="13493594" flipH="1">
              <a:off x="1883776" y="3483553"/>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sp>
          <p:nvSpPr>
            <p:cNvPr id="28" name="Arc 3">
              <a:extLst>
                <a:ext uri="{FF2B5EF4-FFF2-40B4-BE49-F238E27FC236}">
                  <a16:creationId xmlns:a16="http://schemas.microsoft.com/office/drawing/2014/main" id="{3944B286-235C-B6FF-7317-9BD8D513A26A}"/>
                </a:ext>
              </a:extLst>
            </p:cNvPr>
            <p:cNvSpPr>
              <a:spLocks noChangeAspect="1"/>
            </p:cNvSpPr>
            <p:nvPr/>
          </p:nvSpPr>
          <p:spPr>
            <a:xfrm rot="8106406" flipH="1" flipV="1">
              <a:off x="1883776" y="1820826"/>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grpSp>
      <p:grpSp>
        <p:nvGrpSpPr>
          <p:cNvPr id="29" name="Group 28">
            <a:extLst>
              <a:ext uri="{FF2B5EF4-FFF2-40B4-BE49-F238E27FC236}">
                <a16:creationId xmlns:a16="http://schemas.microsoft.com/office/drawing/2014/main" id="{814F1596-06D4-E31D-7380-9E755E68C666}"/>
              </a:ext>
            </a:extLst>
          </p:cNvPr>
          <p:cNvGrpSpPr/>
          <p:nvPr/>
        </p:nvGrpSpPr>
        <p:grpSpPr>
          <a:xfrm>
            <a:off x="715408" y="1434994"/>
            <a:ext cx="3259248" cy="899061"/>
            <a:chOff x="782315" y="1442427"/>
            <a:chExt cx="3259248" cy="899061"/>
          </a:xfrm>
        </p:grpSpPr>
        <p:sp>
          <p:nvSpPr>
            <p:cNvPr id="30" name="Google Shape;6289;p184" descr="© INSCALE GmbH, 26.05.2010&#10;http://www.presentationload.com/">
              <a:extLst>
                <a:ext uri="{FF2B5EF4-FFF2-40B4-BE49-F238E27FC236}">
                  <a16:creationId xmlns:a16="http://schemas.microsoft.com/office/drawing/2014/main" id="{7073F724-EEAF-FE85-CD1E-96445E4DBBE6}"/>
                </a:ext>
              </a:extLst>
            </p:cNvPr>
            <p:cNvSpPr txBox="1"/>
            <p:nvPr/>
          </p:nvSpPr>
          <p:spPr>
            <a:xfrm>
              <a:off x="782315" y="1442427"/>
              <a:ext cx="3259248" cy="814317"/>
            </a:xfrm>
            <a:prstGeom prst="rect">
              <a:avLst/>
            </a:prstGeom>
            <a:noFill/>
            <a:ln>
              <a:noFill/>
            </a:ln>
          </p:spPr>
          <p:txBody>
            <a:bodyPr spcFirstLastPara="1" wrap="square" lIns="67500" tIns="0" rIns="54000" bIns="34275" anchor="t" anchorCtr="0">
              <a:noAutofit/>
            </a:bodyPr>
            <a:lstStyle/>
            <a:p>
              <a:pPr defTabSz="457189">
                <a:spcBef>
                  <a:spcPts val="0"/>
                </a:spcBef>
                <a:spcAft>
                  <a:spcPts val="0"/>
                </a:spcAft>
              </a:pPr>
              <a:r>
                <a:rPr lang="en-US" b="1">
                  <a:solidFill>
                    <a:srgbClr val="00BCEB"/>
                  </a:solidFill>
                  <a:latin typeface="+mn-lt"/>
                  <a:ea typeface="Arial"/>
                  <a:cs typeface="Arial"/>
                  <a:sym typeface="Arial"/>
                </a:rPr>
                <a:t>Secure Email Gateway</a:t>
              </a:r>
              <a:endParaRPr b="1">
                <a:solidFill>
                  <a:srgbClr val="00BCEB"/>
                </a:solidFill>
                <a:latin typeface="+mn-lt"/>
                <a:ea typeface="Arial"/>
                <a:cs typeface="Arial"/>
                <a:sym typeface="Arial"/>
              </a:endParaRPr>
            </a:p>
            <a:p>
              <a:pPr defTabSz="457189">
                <a:spcBef>
                  <a:spcPts val="600"/>
                </a:spcBef>
                <a:spcAft>
                  <a:spcPts val="0"/>
                </a:spcAft>
              </a:pPr>
              <a:r>
                <a:rPr lang="en" sz="1200">
                  <a:solidFill>
                    <a:srgbClr val="0D274D"/>
                  </a:solidFill>
                  <a:latin typeface="+mn-lt"/>
                  <a:ea typeface="Arial"/>
                  <a:cs typeface="Arial"/>
                  <a:sym typeface="Arial"/>
                </a:rPr>
                <a:t>Modifies and filters </a:t>
              </a:r>
              <a:r>
                <a:rPr lang="en" sz="1200" b="1">
                  <a:solidFill>
                    <a:srgbClr val="00BCEB"/>
                  </a:solidFill>
                  <a:latin typeface="+mn-lt"/>
                  <a:ea typeface="Arial"/>
                  <a:cs typeface="Arial"/>
                  <a:sym typeface="Arial"/>
                </a:rPr>
                <a:t>inbound</a:t>
              </a:r>
              <a:r>
                <a:rPr lang="en" sz="1200">
                  <a:solidFill>
                    <a:srgbClr val="0D274D"/>
                  </a:solidFill>
                  <a:latin typeface="+mn-lt"/>
                  <a:ea typeface="Arial"/>
                  <a:cs typeface="Arial"/>
                  <a:sym typeface="Arial"/>
                </a:rPr>
                <a:t> and </a:t>
              </a:r>
              <a:r>
                <a:rPr lang="en" sz="1200" b="1">
                  <a:solidFill>
                    <a:srgbClr val="00BCEB"/>
                  </a:solidFill>
                  <a:latin typeface="+mn-lt"/>
                  <a:ea typeface="Arial"/>
                  <a:cs typeface="Arial"/>
                  <a:sym typeface="Arial"/>
                </a:rPr>
                <a:t>outbound</a:t>
              </a:r>
              <a:r>
                <a:rPr lang="en" sz="1200">
                  <a:solidFill>
                    <a:srgbClr val="0D274D"/>
                  </a:solidFill>
                  <a:latin typeface="+mn-lt"/>
                  <a:ea typeface="Arial"/>
                  <a:cs typeface="Arial"/>
                  <a:sym typeface="Arial"/>
                </a:rPr>
                <a:t> messages that cross the perimeter</a:t>
              </a:r>
              <a:endParaRPr b="1">
                <a:solidFill>
                  <a:srgbClr val="000000"/>
                </a:solidFill>
                <a:latin typeface="+mn-lt"/>
                <a:cs typeface="+mn-cs"/>
              </a:endParaRPr>
            </a:p>
          </p:txBody>
        </p:sp>
        <p:sp>
          <p:nvSpPr>
            <p:cNvPr id="31" name="Left Bracket 30">
              <a:extLst>
                <a:ext uri="{FF2B5EF4-FFF2-40B4-BE49-F238E27FC236}">
                  <a16:creationId xmlns:a16="http://schemas.microsoft.com/office/drawing/2014/main" id="{D08834AE-3AE0-CA2C-9794-760CF84F2F6F}"/>
                </a:ext>
              </a:extLst>
            </p:cNvPr>
            <p:cNvSpPr/>
            <p:nvPr/>
          </p:nvSpPr>
          <p:spPr>
            <a:xfrm rot="5400000">
              <a:off x="2332513" y="732918"/>
              <a:ext cx="64078" cy="3153061"/>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grpSp>
      <p:grpSp>
        <p:nvGrpSpPr>
          <p:cNvPr id="32" name="Group 31">
            <a:extLst>
              <a:ext uri="{FF2B5EF4-FFF2-40B4-BE49-F238E27FC236}">
                <a16:creationId xmlns:a16="http://schemas.microsoft.com/office/drawing/2014/main" id="{F14637D7-E623-CA3B-0E81-40602F3ABAD5}"/>
              </a:ext>
            </a:extLst>
          </p:cNvPr>
          <p:cNvGrpSpPr/>
          <p:nvPr/>
        </p:nvGrpSpPr>
        <p:grpSpPr>
          <a:xfrm>
            <a:off x="4133830" y="1434994"/>
            <a:ext cx="4235900" cy="3029214"/>
            <a:chOff x="4200736" y="1442428"/>
            <a:chExt cx="4235900" cy="3029214"/>
          </a:xfrm>
        </p:grpSpPr>
        <p:grpSp>
          <p:nvGrpSpPr>
            <p:cNvPr id="33" name="Group 32">
              <a:extLst>
                <a:ext uri="{FF2B5EF4-FFF2-40B4-BE49-F238E27FC236}">
                  <a16:creationId xmlns:a16="http://schemas.microsoft.com/office/drawing/2014/main" id="{573A922E-F87C-308D-F0B1-0D7CE343A42E}"/>
                </a:ext>
              </a:extLst>
            </p:cNvPr>
            <p:cNvGrpSpPr/>
            <p:nvPr/>
          </p:nvGrpSpPr>
          <p:grpSpPr>
            <a:xfrm>
              <a:off x="6291778" y="2944791"/>
              <a:ext cx="2144858" cy="1526851"/>
              <a:chOff x="5809794" y="2106066"/>
              <a:chExt cx="2144858" cy="1526851"/>
            </a:xfrm>
          </p:grpSpPr>
          <p:grpSp>
            <p:nvGrpSpPr>
              <p:cNvPr id="37" name="Group 36">
                <a:extLst>
                  <a:ext uri="{FF2B5EF4-FFF2-40B4-BE49-F238E27FC236}">
                    <a16:creationId xmlns:a16="http://schemas.microsoft.com/office/drawing/2014/main" id="{E063B0FD-FCAA-054C-6765-E0B7D89D6920}"/>
                  </a:ext>
                </a:extLst>
              </p:cNvPr>
              <p:cNvGrpSpPr/>
              <p:nvPr/>
            </p:nvGrpSpPr>
            <p:grpSpPr>
              <a:xfrm>
                <a:off x="6410243" y="2106068"/>
                <a:ext cx="1544409" cy="1526849"/>
                <a:chOff x="4941374" y="2833412"/>
                <a:chExt cx="1445656" cy="1429219"/>
              </a:xfrm>
            </p:grpSpPr>
            <p:pic>
              <p:nvPicPr>
                <p:cNvPr id="44" name="Picture 43" descr="Shape, icon&#10;&#10;Description automatically generated">
                  <a:extLst>
                    <a:ext uri="{FF2B5EF4-FFF2-40B4-BE49-F238E27FC236}">
                      <a16:creationId xmlns:a16="http://schemas.microsoft.com/office/drawing/2014/main" id="{11F58756-AB41-176C-8F81-16716C2C586B}"/>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45" name="TextBox 44">
                  <a:extLst>
                    <a:ext uri="{FF2B5EF4-FFF2-40B4-BE49-F238E27FC236}">
                      <a16:creationId xmlns:a16="http://schemas.microsoft.com/office/drawing/2014/main" id="{DBF5E23A-B360-5061-F222-A790D212649E}"/>
                    </a:ext>
                  </a:extLst>
                </p:cNvPr>
                <p:cNvSpPr txBox="1"/>
                <p:nvPr/>
              </p:nvSpPr>
              <p:spPr>
                <a:xfrm>
                  <a:off x="4941374" y="3736947"/>
                  <a:ext cx="1445655" cy="525684"/>
                </a:xfrm>
                <a:prstGeom prst="rect">
                  <a:avLst/>
                </a:prstGeom>
                <a:noFill/>
              </p:spPr>
              <p:txBody>
                <a:bodyPr wrap="square" rtlCol="0">
                  <a:normAutofit fontScale="62500" lnSpcReduction="20000"/>
                </a:bodyPr>
                <a:lstStyle/>
                <a:p>
                  <a:pPr algn="ctr" defTabSz="457189"/>
                  <a:r>
                    <a:rPr lang="en-US">
                      <a:ln w="0"/>
                      <a:solidFill>
                        <a:srgbClr val="0D274D"/>
                      </a:solidFill>
                      <a:effectLst>
                        <a:outerShdw blurRad="38100" dist="19050" dir="2700000" algn="tl" rotWithShape="0">
                          <a:srgbClr val="0D274D">
                            <a:alpha val="40000"/>
                          </a:srgbClr>
                        </a:outerShdw>
                      </a:effectLst>
                      <a:latin typeface="+mn-lt"/>
                      <a:cs typeface="+mn-cs"/>
                    </a:rPr>
                    <a:t>Cisco Secure Email Threat Defense</a:t>
                  </a:r>
                </a:p>
              </p:txBody>
            </p:sp>
          </p:grpSp>
          <p:cxnSp>
            <p:nvCxnSpPr>
              <p:cNvPr id="38" name="Straight Connector 37">
                <a:extLst>
                  <a:ext uri="{FF2B5EF4-FFF2-40B4-BE49-F238E27FC236}">
                    <a16:creationId xmlns:a16="http://schemas.microsoft.com/office/drawing/2014/main" id="{9CC27235-440C-F68B-AA21-7E14237FB8EC}"/>
                  </a:ext>
                </a:extLst>
              </p:cNvPr>
              <p:cNvCxnSpPr>
                <a:cxnSpLocks/>
              </p:cNvCxnSpPr>
              <p:nvPr/>
            </p:nvCxnSpPr>
            <p:spPr>
              <a:xfrm flipH="1">
                <a:off x="6200004" y="2588694"/>
                <a:ext cx="182970" cy="2"/>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6AE0986-3491-B09A-C30A-C1875015879A}"/>
                  </a:ext>
                </a:extLst>
              </p:cNvPr>
              <p:cNvCxnSpPr/>
              <p:nvPr/>
            </p:nvCxnSpPr>
            <p:spPr>
              <a:xfrm flipH="1" flipV="1">
                <a:off x="5913681" y="2378154"/>
                <a:ext cx="286322" cy="21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6AB15B9-5339-AAF0-9752-464950A40ECE}"/>
                  </a:ext>
                </a:extLst>
              </p:cNvPr>
              <p:cNvCxnSpPr>
                <a:cxnSpLocks/>
              </p:cNvCxnSpPr>
              <p:nvPr/>
            </p:nvCxnSpPr>
            <p:spPr>
              <a:xfrm flipH="1">
                <a:off x="5922304" y="2588695"/>
                <a:ext cx="286322" cy="21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F61355-BAFA-2963-B56C-365FE2253060}"/>
                  </a:ext>
                </a:extLst>
              </p:cNvPr>
              <p:cNvCxnSpPr>
                <a:cxnSpLocks/>
              </p:cNvCxnSpPr>
              <p:nvPr/>
            </p:nvCxnSpPr>
            <p:spPr>
              <a:xfrm flipH="1">
                <a:off x="5917992" y="2588695"/>
                <a:ext cx="282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Icon&#10;&#10;Description automatically generated">
                <a:extLst>
                  <a:ext uri="{FF2B5EF4-FFF2-40B4-BE49-F238E27FC236}">
                    <a16:creationId xmlns:a16="http://schemas.microsoft.com/office/drawing/2014/main" id="{99BFA7E7-8340-A091-9F39-D3FBAA523200}"/>
                  </a:ext>
                </a:extLst>
              </p:cNvPr>
              <p:cNvPicPr>
                <a:picLocks noChangeAspect="1"/>
              </p:cNvPicPr>
              <p:nvPr/>
            </p:nvPicPr>
            <p:blipFill>
              <a:blip r:embed="rId6"/>
              <a:stretch>
                <a:fillRect/>
              </a:stretch>
            </p:blipFill>
            <p:spPr>
              <a:xfrm>
                <a:off x="6816655" y="2106066"/>
                <a:ext cx="965257" cy="965257"/>
              </a:xfrm>
              <a:prstGeom prst="rect">
                <a:avLst/>
              </a:prstGeom>
            </p:spPr>
          </p:pic>
          <p:sp>
            <p:nvSpPr>
              <p:cNvPr id="43" name="TextBox 42">
                <a:extLst>
                  <a:ext uri="{FF2B5EF4-FFF2-40B4-BE49-F238E27FC236}">
                    <a16:creationId xmlns:a16="http://schemas.microsoft.com/office/drawing/2014/main" id="{A76B0158-6CE6-A0A0-DFBE-7C1FAB733D25}"/>
                  </a:ext>
                </a:extLst>
              </p:cNvPr>
              <p:cNvSpPr txBox="1"/>
              <p:nvPr/>
            </p:nvSpPr>
            <p:spPr>
              <a:xfrm>
                <a:off x="5809794" y="2314251"/>
                <a:ext cx="759177" cy="263152"/>
              </a:xfrm>
              <a:prstGeom prst="rect">
                <a:avLst/>
              </a:prstGeom>
              <a:noFill/>
            </p:spPr>
            <p:txBody>
              <a:bodyPr wrap="square" rtlCol="0" anchor="ctr">
                <a:noAutofit/>
              </a:bodyPr>
              <a:lstStyle/>
              <a:p>
                <a:pPr algn="ctr" defTabSz="457189"/>
                <a:r>
                  <a:rPr lang="en-US" sz="800">
                    <a:ln w="0"/>
                    <a:solidFill>
                      <a:srgbClr val="0D274D"/>
                    </a:solidFill>
                    <a:effectLst>
                      <a:outerShdw blurRad="38100" dist="19050" dir="2700000" algn="tl" rotWithShape="0">
                        <a:srgbClr val="0D274D">
                          <a:alpha val="40000"/>
                        </a:srgbClr>
                      </a:outerShdw>
                    </a:effectLst>
                    <a:latin typeface="+mn-lt"/>
                    <a:cs typeface="+mn-cs"/>
                  </a:rPr>
                  <a:t>API</a:t>
                </a:r>
                <a:endParaRPr lang="en-US">
                  <a:ln w="0"/>
                  <a:solidFill>
                    <a:srgbClr val="0D274D"/>
                  </a:solidFill>
                  <a:effectLst>
                    <a:outerShdw blurRad="38100" dist="19050" dir="2700000" algn="tl" rotWithShape="0">
                      <a:srgbClr val="0D274D">
                        <a:alpha val="40000"/>
                      </a:srgbClr>
                    </a:outerShdw>
                  </a:effectLst>
                  <a:latin typeface="+mn-lt"/>
                  <a:cs typeface="+mn-cs"/>
                </a:endParaRPr>
              </a:p>
            </p:txBody>
          </p:sp>
        </p:grpSp>
        <p:grpSp>
          <p:nvGrpSpPr>
            <p:cNvPr id="34" name="Group 33">
              <a:extLst>
                <a:ext uri="{FF2B5EF4-FFF2-40B4-BE49-F238E27FC236}">
                  <a16:creationId xmlns:a16="http://schemas.microsoft.com/office/drawing/2014/main" id="{B3C50852-1D01-60A8-0285-98D7B57D1D6A}"/>
                </a:ext>
              </a:extLst>
            </p:cNvPr>
            <p:cNvGrpSpPr/>
            <p:nvPr/>
          </p:nvGrpSpPr>
          <p:grpSpPr>
            <a:xfrm>
              <a:off x="4200736" y="1442428"/>
              <a:ext cx="4235899" cy="899061"/>
              <a:chOff x="4200736" y="1442428"/>
              <a:chExt cx="4235899" cy="899061"/>
            </a:xfrm>
          </p:grpSpPr>
          <p:sp>
            <p:nvSpPr>
              <p:cNvPr id="35" name="Google Shape;6289;p184" descr="© INSCALE GmbH, 26.05.2010&#10;http://www.presentationload.com/">
                <a:extLst>
                  <a:ext uri="{FF2B5EF4-FFF2-40B4-BE49-F238E27FC236}">
                    <a16:creationId xmlns:a16="http://schemas.microsoft.com/office/drawing/2014/main" id="{2287CE65-B631-14D9-ACA8-13823EB7965B}"/>
                  </a:ext>
                </a:extLst>
              </p:cNvPr>
              <p:cNvSpPr txBox="1"/>
              <p:nvPr/>
            </p:nvSpPr>
            <p:spPr>
              <a:xfrm>
                <a:off x="4200736" y="1442428"/>
                <a:ext cx="4235899" cy="814317"/>
              </a:xfrm>
              <a:prstGeom prst="rect">
                <a:avLst/>
              </a:prstGeom>
              <a:noFill/>
              <a:ln>
                <a:noFill/>
              </a:ln>
            </p:spPr>
            <p:txBody>
              <a:bodyPr spcFirstLastPara="1" wrap="square" lIns="67500" tIns="0" rIns="54000" bIns="34275" anchor="t" anchorCtr="0">
                <a:noAutofit/>
              </a:bodyPr>
              <a:lstStyle/>
              <a:p>
                <a:pPr algn="r" defTabSz="457189">
                  <a:spcBef>
                    <a:spcPts val="0"/>
                  </a:spcBef>
                  <a:spcAft>
                    <a:spcPts val="0"/>
                  </a:spcAft>
                </a:pPr>
                <a:r>
                  <a:rPr lang="en-US" b="1">
                    <a:solidFill>
                      <a:srgbClr val="6DBD49"/>
                    </a:solidFill>
                    <a:latin typeface="+mn-lt"/>
                    <a:ea typeface="Arial"/>
                    <a:cs typeface="Arial"/>
                    <a:sym typeface="Arial"/>
                  </a:rPr>
                  <a:t>Cisco Secure Email Threat Defense</a:t>
                </a:r>
                <a:endParaRPr b="1">
                  <a:solidFill>
                    <a:srgbClr val="6DBD49"/>
                  </a:solidFill>
                  <a:latin typeface="+mn-lt"/>
                  <a:ea typeface="Arial"/>
                  <a:cs typeface="Arial"/>
                  <a:sym typeface="Arial"/>
                </a:endParaRPr>
              </a:p>
              <a:p>
                <a:pPr algn="r" defTabSz="457189">
                  <a:spcBef>
                    <a:spcPts val="600"/>
                  </a:spcBef>
                  <a:spcAft>
                    <a:spcPts val="0"/>
                  </a:spcAft>
                </a:pPr>
                <a:r>
                  <a:rPr lang="en" sz="1200">
                    <a:solidFill>
                      <a:srgbClr val="0D274D"/>
                    </a:solidFill>
                    <a:latin typeface="+mn-lt"/>
                    <a:ea typeface="Arial"/>
                    <a:cs typeface="Arial"/>
                    <a:sym typeface="Arial"/>
                  </a:rPr>
                  <a:t>Has complete visibility of </a:t>
                </a:r>
                <a:r>
                  <a:rPr lang="en" sz="1200" b="1">
                    <a:solidFill>
                      <a:srgbClr val="6DBD49"/>
                    </a:solidFill>
                    <a:latin typeface="+mn-lt"/>
                    <a:ea typeface="Arial"/>
                    <a:cs typeface="Arial"/>
                    <a:sym typeface="Arial"/>
                  </a:rPr>
                  <a:t>inbound</a:t>
                </a:r>
                <a:r>
                  <a:rPr lang="en" sz="1200" b="1">
                    <a:solidFill>
                      <a:srgbClr val="0D274D"/>
                    </a:solidFill>
                    <a:latin typeface="+mn-lt"/>
                    <a:ea typeface="Arial"/>
                    <a:cs typeface="Arial"/>
                    <a:sym typeface="Arial"/>
                  </a:rPr>
                  <a:t>, </a:t>
                </a:r>
                <a:r>
                  <a:rPr lang="en" sz="1200" b="1">
                    <a:solidFill>
                      <a:srgbClr val="6DBD49"/>
                    </a:solidFill>
                    <a:latin typeface="+mn-lt"/>
                    <a:ea typeface="Arial"/>
                    <a:cs typeface="Arial"/>
                    <a:sym typeface="Arial"/>
                  </a:rPr>
                  <a:t>outbound and internal</a:t>
                </a:r>
                <a:r>
                  <a:rPr lang="en" sz="1200" b="1">
                    <a:solidFill>
                      <a:srgbClr val="0D274D"/>
                    </a:solidFill>
                    <a:latin typeface="+mn-lt"/>
                    <a:ea typeface="Arial"/>
                    <a:cs typeface="Arial"/>
                    <a:sym typeface="Arial"/>
                  </a:rPr>
                  <a:t> </a:t>
                </a:r>
                <a:r>
                  <a:rPr lang="en" sz="1200">
                    <a:solidFill>
                      <a:srgbClr val="0D274D"/>
                    </a:solidFill>
                    <a:latin typeface="+mn-lt"/>
                    <a:ea typeface="Arial"/>
                    <a:cs typeface="Arial"/>
                    <a:sym typeface="Arial"/>
                  </a:rPr>
                  <a:t>messages</a:t>
                </a:r>
                <a:endParaRPr>
                  <a:solidFill>
                    <a:srgbClr val="0D274D"/>
                  </a:solidFill>
                  <a:latin typeface="+mn-lt"/>
                  <a:cs typeface="+mn-cs"/>
                </a:endParaRPr>
              </a:p>
            </p:txBody>
          </p:sp>
          <p:sp>
            <p:nvSpPr>
              <p:cNvPr id="36" name="Left Bracket 35">
                <a:extLst>
                  <a:ext uri="{FF2B5EF4-FFF2-40B4-BE49-F238E27FC236}">
                    <a16:creationId xmlns:a16="http://schemas.microsoft.com/office/drawing/2014/main" id="{4B52FB03-1F42-AFAC-C69F-F0D98B0A53BB}"/>
                  </a:ext>
                </a:extLst>
              </p:cNvPr>
              <p:cNvSpPr/>
              <p:nvPr/>
            </p:nvSpPr>
            <p:spPr>
              <a:xfrm rot="5400000">
                <a:off x="6286646" y="191501"/>
                <a:ext cx="64078" cy="4235898"/>
              </a:xfrm>
              <a:prstGeom prst="lef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srgbClr val="0D274D"/>
                  </a:solidFill>
                </a:endParaRPr>
              </a:p>
            </p:txBody>
          </p:sp>
        </p:grpSp>
      </p:grpSp>
    </p:spTree>
    <p:extLst>
      <p:ext uri="{BB962C8B-B14F-4D97-AF65-F5344CB8AC3E}">
        <p14:creationId xmlns:p14="http://schemas.microsoft.com/office/powerpoint/2010/main" val="404575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0" fill="hold" nodeType="after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1+#ppt_w/2"/>
                                          </p:val>
                                        </p:tav>
                                        <p:tav tm="100000">
                                          <p:val>
                                            <p:strVal val="#ppt_x"/>
                                          </p:val>
                                        </p:tav>
                                      </p:tavLst>
                                    </p:anim>
                                    <p:anim calcmode="lin" valueType="num">
                                      <p:cBhvr additive="base">
                                        <p:cTn id="15" dur="5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1" presetClass="entr" presetSubtype="1" fill="hold" nodeType="after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wheel(1)">
                                      <p:cBhvr>
                                        <p:cTn id="19" dur="1000"/>
                                        <p:tgtEl>
                                          <p:spTgt spid="21"/>
                                        </p:tgtEl>
                                      </p:cBhvr>
                                    </p:animEffect>
                                  </p:childTnLst>
                                </p:cTn>
                              </p:par>
                            </p:childTnLst>
                          </p:cTn>
                        </p:par>
                        <p:par>
                          <p:cTn id="20" fill="hold">
                            <p:stCondLst>
                              <p:cond delay="2500"/>
                            </p:stCondLst>
                            <p:childTnLst>
                              <p:par>
                                <p:cTn id="21" presetID="26" presetClass="emph" presetSubtype="0" repeatCount="2000" fill="hold" nodeType="afterEffect">
                                  <p:stCondLst>
                                    <p:cond delay="0"/>
                                  </p:stCondLst>
                                  <p:childTnLst>
                                    <p:animEffect transition="out" filter="fade">
                                      <p:cBhvr>
                                        <p:cTn id="22" dur="500" tmFilter="0, 0; .2, .5; .8, .5; 1, 0"/>
                                        <p:tgtEl>
                                          <p:spTgt spid="21"/>
                                        </p:tgtEl>
                                      </p:cBhvr>
                                    </p:animEffect>
                                    <p:animScale>
                                      <p:cBhvr>
                                        <p:cTn id="23"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87BEF-D58D-1FE3-DC77-2515008629D9}"/>
              </a:ext>
            </a:extLst>
          </p:cNvPr>
          <p:cNvSpPr>
            <a:spLocks noGrp="1"/>
          </p:cNvSpPr>
          <p:nvPr>
            <p:ph type="title"/>
          </p:nvPr>
        </p:nvSpPr>
        <p:spPr/>
        <p:txBody>
          <a:bodyPr/>
          <a:lstStyle/>
          <a:p>
            <a:r>
              <a:rPr lang="en-PT"/>
              <a:t>Email Threat Defense License</a:t>
            </a:r>
          </a:p>
        </p:txBody>
      </p:sp>
      <p:sp>
        <p:nvSpPr>
          <p:cNvPr id="2" name="TextBox 1">
            <a:extLst>
              <a:ext uri="{FF2B5EF4-FFF2-40B4-BE49-F238E27FC236}">
                <a16:creationId xmlns:a16="http://schemas.microsoft.com/office/drawing/2014/main" id="{238D6377-9AE9-5F6F-EC20-08C454AF7876}"/>
              </a:ext>
            </a:extLst>
          </p:cNvPr>
          <p:cNvSpPr txBox="1"/>
          <p:nvPr/>
        </p:nvSpPr>
        <p:spPr>
          <a:xfrm>
            <a:off x="619593" y="2411482"/>
            <a:ext cx="3148619" cy="369332"/>
          </a:xfrm>
          <a:prstGeom prst="rect">
            <a:avLst/>
          </a:prstGeom>
          <a:noFill/>
        </p:spPr>
        <p:txBody>
          <a:bodyPr wrap="none" rtlCol="0">
            <a:spAutoFit/>
          </a:bodyPr>
          <a:lstStyle/>
          <a:p>
            <a:pPr algn="l"/>
            <a:r>
              <a:rPr lang="en-GB">
                <a:latin typeface="+mn-lt"/>
              </a:rPr>
              <a:t>S</a:t>
            </a:r>
            <a:r>
              <a:rPr lang="en-PT">
                <a:latin typeface="+mn-lt"/>
              </a:rPr>
              <a:t>ingle SKU: </a:t>
            </a:r>
            <a:r>
              <a:rPr lang="en-GB">
                <a:latin typeface="+mn-lt"/>
              </a:rPr>
              <a:t>CMD-SEC-SUB</a:t>
            </a:r>
            <a:endParaRPr lang="en-PT">
              <a:latin typeface="+mn-lt"/>
            </a:endParaRPr>
          </a:p>
        </p:txBody>
      </p:sp>
      <p:sp>
        <p:nvSpPr>
          <p:cNvPr id="9" name="TextBox 8">
            <a:extLst>
              <a:ext uri="{FF2B5EF4-FFF2-40B4-BE49-F238E27FC236}">
                <a16:creationId xmlns:a16="http://schemas.microsoft.com/office/drawing/2014/main" id="{EB913E72-2991-9580-F229-47CCA1885103}"/>
              </a:ext>
            </a:extLst>
          </p:cNvPr>
          <p:cNvSpPr txBox="1"/>
          <p:nvPr/>
        </p:nvSpPr>
        <p:spPr>
          <a:xfrm>
            <a:off x="5069454" y="2363727"/>
            <a:ext cx="1880643" cy="369332"/>
          </a:xfrm>
          <a:prstGeom prst="rect">
            <a:avLst/>
          </a:prstGeom>
          <a:noFill/>
        </p:spPr>
        <p:txBody>
          <a:bodyPr wrap="none" rtlCol="0">
            <a:spAutoFit/>
          </a:bodyPr>
          <a:lstStyle/>
          <a:p>
            <a:pPr algn="l"/>
            <a:r>
              <a:rPr lang="en-GB">
                <a:latin typeface="+mn-lt"/>
              </a:rPr>
              <a:t>Support Options</a:t>
            </a:r>
            <a:endParaRPr lang="en-PT">
              <a:latin typeface="+mn-lt"/>
            </a:endParaRPr>
          </a:p>
        </p:txBody>
      </p:sp>
      <p:sp>
        <p:nvSpPr>
          <p:cNvPr id="10" name="Left Brace 9">
            <a:extLst>
              <a:ext uri="{FF2B5EF4-FFF2-40B4-BE49-F238E27FC236}">
                <a16:creationId xmlns:a16="http://schemas.microsoft.com/office/drawing/2014/main" id="{D4B9D797-DD02-C153-071B-2BB03D25EB67}"/>
              </a:ext>
            </a:extLst>
          </p:cNvPr>
          <p:cNvSpPr/>
          <p:nvPr/>
        </p:nvSpPr>
        <p:spPr>
          <a:xfrm>
            <a:off x="6950097" y="1478943"/>
            <a:ext cx="485029" cy="21389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11" name="TextBox 10">
            <a:extLst>
              <a:ext uri="{FF2B5EF4-FFF2-40B4-BE49-F238E27FC236}">
                <a16:creationId xmlns:a16="http://schemas.microsoft.com/office/drawing/2014/main" id="{C0EDB27A-6348-D89F-DF6F-C030D4B25EB5}"/>
              </a:ext>
            </a:extLst>
          </p:cNvPr>
          <p:cNvSpPr txBox="1"/>
          <p:nvPr/>
        </p:nvSpPr>
        <p:spPr>
          <a:xfrm>
            <a:off x="7435126" y="1585824"/>
            <a:ext cx="742511" cy="369332"/>
          </a:xfrm>
          <a:prstGeom prst="rect">
            <a:avLst/>
          </a:prstGeom>
          <a:noFill/>
        </p:spPr>
        <p:txBody>
          <a:bodyPr wrap="none" rtlCol="0">
            <a:spAutoFit/>
          </a:bodyPr>
          <a:lstStyle/>
          <a:p>
            <a:pPr algn="l"/>
            <a:r>
              <a:rPr lang="en-GB">
                <a:latin typeface="+mn-lt"/>
              </a:rPr>
              <a:t>Basic</a:t>
            </a:r>
            <a:endParaRPr lang="en-PT">
              <a:latin typeface="+mn-lt"/>
            </a:endParaRPr>
          </a:p>
        </p:txBody>
      </p:sp>
      <p:sp>
        <p:nvSpPr>
          <p:cNvPr id="13" name="TextBox 12">
            <a:extLst>
              <a:ext uri="{FF2B5EF4-FFF2-40B4-BE49-F238E27FC236}">
                <a16:creationId xmlns:a16="http://schemas.microsoft.com/office/drawing/2014/main" id="{F2979840-4867-FE81-608B-EC156BBBA51B}"/>
              </a:ext>
            </a:extLst>
          </p:cNvPr>
          <p:cNvSpPr txBox="1"/>
          <p:nvPr/>
        </p:nvSpPr>
        <p:spPr>
          <a:xfrm>
            <a:off x="7435125" y="2121948"/>
            <a:ext cx="1019831" cy="369332"/>
          </a:xfrm>
          <a:prstGeom prst="rect">
            <a:avLst/>
          </a:prstGeom>
          <a:noFill/>
        </p:spPr>
        <p:txBody>
          <a:bodyPr wrap="none" rtlCol="0">
            <a:spAutoFit/>
          </a:bodyPr>
          <a:lstStyle/>
          <a:p>
            <a:pPr algn="l"/>
            <a:r>
              <a:rPr lang="en-GB">
                <a:latin typeface="+mn-lt"/>
              </a:rPr>
              <a:t>Solution</a:t>
            </a:r>
            <a:endParaRPr lang="en-PT">
              <a:latin typeface="+mn-lt"/>
            </a:endParaRPr>
          </a:p>
        </p:txBody>
      </p:sp>
      <p:sp>
        <p:nvSpPr>
          <p:cNvPr id="14" name="TextBox 13">
            <a:extLst>
              <a:ext uri="{FF2B5EF4-FFF2-40B4-BE49-F238E27FC236}">
                <a16:creationId xmlns:a16="http://schemas.microsoft.com/office/drawing/2014/main" id="{A001CC75-A94C-D2D9-A0E3-D8C77E5F15BF}"/>
              </a:ext>
            </a:extLst>
          </p:cNvPr>
          <p:cNvSpPr txBox="1"/>
          <p:nvPr/>
        </p:nvSpPr>
        <p:spPr>
          <a:xfrm>
            <a:off x="7410240" y="2684262"/>
            <a:ext cx="1212191" cy="369332"/>
          </a:xfrm>
          <a:prstGeom prst="rect">
            <a:avLst/>
          </a:prstGeom>
          <a:noFill/>
        </p:spPr>
        <p:txBody>
          <a:bodyPr wrap="none" rtlCol="0">
            <a:spAutoFit/>
          </a:bodyPr>
          <a:lstStyle/>
          <a:p>
            <a:pPr algn="l"/>
            <a:r>
              <a:rPr lang="en-GB">
                <a:latin typeface="+mn-lt"/>
              </a:rPr>
              <a:t>Enhanced</a:t>
            </a:r>
            <a:endParaRPr lang="en-PT">
              <a:latin typeface="+mn-lt"/>
            </a:endParaRPr>
          </a:p>
        </p:txBody>
      </p:sp>
      <p:sp>
        <p:nvSpPr>
          <p:cNvPr id="15" name="TextBox 14">
            <a:extLst>
              <a:ext uri="{FF2B5EF4-FFF2-40B4-BE49-F238E27FC236}">
                <a16:creationId xmlns:a16="http://schemas.microsoft.com/office/drawing/2014/main" id="{98AEA132-ABFE-62AA-EBEF-45492811E513}"/>
              </a:ext>
            </a:extLst>
          </p:cNvPr>
          <p:cNvSpPr txBox="1"/>
          <p:nvPr/>
        </p:nvSpPr>
        <p:spPr>
          <a:xfrm>
            <a:off x="7410240" y="3192036"/>
            <a:ext cx="1107996" cy="369332"/>
          </a:xfrm>
          <a:prstGeom prst="rect">
            <a:avLst/>
          </a:prstGeom>
          <a:noFill/>
        </p:spPr>
        <p:txBody>
          <a:bodyPr wrap="none" rtlCol="0">
            <a:spAutoFit/>
          </a:bodyPr>
          <a:lstStyle/>
          <a:p>
            <a:pPr algn="l"/>
            <a:r>
              <a:rPr lang="en-GB">
                <a:latin typeface="+mn-lt"/>
              </a:rPr>
              <a:t>Premium</a:t>
            </a:r>
            <a:endParaRPr lang="en-PT">
              <a:latin typeface="+mn-lt"/>
            </a:endParaRPr>
          </a:p>
        </p:txBody>
      </p:sp>
      <p:sp>
        <p:nvSpPr>
          <p:cNvPr id="16" name="Right Arrow 15">
            <a:extLst>
              <a:ext uri="{FF2B5EF4-FFF2-40B4-BE49-F238E27FC236}">
                <a16:creationId xmlns:a16="http://schemas.microsoft.com/office/drawing/2014/main" id="{1F9546DA-C2DD-C069-F731-DE3B4726F62A}"/>
              </a:ext>
            </a:extLst>
          </p:cNvPr>
          <p:cNvSpPr/>
          <p:nvPr/>
        </p:nvSpPr>
        <p:spPr>
          <a:xfrm>
            <a:off x="4130331" y="2411482"/>
            <a:ext cx="534764" cy="320535"/>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85953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err="1"/>
              <a:t>AsyncOS</a:t>
            </a:r>
            <a:r>
              <a:rPr lang="en-US"/>
              <a:t> 15.x Highlights</a:t>
            </a:r>
          </a:p>
        </p:txBody>
      </p:sp>
    </p:spTree>
    <p:extLst>
      <p:ext uri="{BB962C8B-B14F-4D97-AF65-F5344CB8AC3E}">
        <p14:creationId xmlns:p14="http://schemas.microsoft.com/office/powerpoint/2010/main" val="3534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1A5E2-314A-B208-9D30-B85E9D54ED4F}"/>
              </a:ext>
            </a:extLst>
          </p:cNvPr>
          <p:cNvSpPr>
            <a:spLocks noGrp="1"/>
          </p:cNvSpPr>
          <p:nvPr>
            <p:ph type="body" sz="quarter" idx="15"/>
          </p:nvPr>
        </p:nvSpPr>
        <p:spPr/>
        <p:txBody>
          <a:bodyPr/>
          <a:lstStyle/>
          <a:p>
            <a:r>
              <a:rPr lang="en-GB" sz="1200"/>
              <a:t>Extending the feature to ESA (already available to CES customers).</a:t>
            </a:r>
          </a:p>
          <a:p>
            <a:pPr marL="214313" indent="-214313">
              <a:buFont typeface="Arial" panose="020B0604020202020204" pitchFamily="34" charset="0"/>
              <a:buChar char="•"/>
            </a:pPr>
            <a:r>
              <a:rPr lang="en-GB" sz="1200"/>
              <a:t>The URLs with unknown reputation can turn malicious anytime, even after it has reached the user's mailbox. </a:t>
            </a:r>
          </a:p>
          <a:p>
            <a:pPr marL="214313" indent="-214313">
              <a:buFont typeface="Arial" panose="020B0604020202020204" pitchFamily="34" charset="0"/>
              <a:buChar char="•"/>
            </a:pPr>
            <a:r>
              <a:rPr lang="en-GB" sz="1200"/>
              <a:t>Configure the email gateway to perform auto-remedial actions on the messages in the user mailbox when the URL verdict changes from unknown to malicious.</a:t>
            </a:r>
            <a:endParaRPr lang="en-PT" sz="1200"/>
          </a:p>
        </p:txBody>
      </p:sp>
      <p:sp>
        <p:nvSpPr>
          <p:cNvPr id="3" name="Title 2">
            <a:extLst>
              <a:ext uri="{FF2B5EF4-FFF2-40B4-BE49-F238E27FC236}">
                <a16:creationId xmlns:a16="http://schemas.microsoft.com/office/drawing/2014/main" id="{B37AFC7A-9C4F-490F-A10A-26E98750F11A}"/>
              </a:ext>
            </a:extLst>
          </p:cNvPr>
          <p:cNvSpPr>
            <a:spLocks noGrp="1"/>
          </p:cNvSpPr>
          <p:nvPr>
            <p:ph type="title"/>
          </p:nvPr>
        </p:nvSpPr>
        <p:spPr/>
        <p:txBody>
          <a:bodyPr/>
          <a:lstStyle/>
          <a:p>
            <a:r>
              <a:rPr lang="en-GB">
                <a:latin typeface="+mn-lt"/>
              </a:rPr>
              <a:t>URL Retrospective Verdict and URL Remediation </a:t>
            </a:r>
            <a:br>
              <a:rPr lang="en-GB">
                <a:latin typeface="+mn-lt"/>
              </a:rPr>
            </a:br>
            <a:endParaRPr lang="en-PT">
              <a:latin typeface="+mn-lt"/>
            </a:endParaRPr>
          </a:p>
        </p:txBody>
      </p:sp>
    </p:spTree>
    <p:extLst>
      <p:ext uri="{BB962C8B-B14F-4D97-AF65-F5344CB8AC3E}">
        <p14:creationId xmlns:p14="http://schemas.microsoft.com/office/powerpoint/2010/main" val="331309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1A5E2-314A-B208-9D30-B85E9D54ED4F}"/>
              </a:ext>
            </a:extLst>
          </p:cNvPr>
          <p:cNvSpPr>
            <a:spLocks noGrp="1"/>
          </p:cNvSpPr>
          <p:nvPr>
            <p:ph type="body" sz="quarter" idx="15"/>
          </p:nvPr>
        </p:nvSpPr>
        <p:spPr/>
        <p:txBody>
          <a:bodyPr/>
          <a:lstStyle/>
          <a:p>
            <a:pPr marL="214313" indent="-214313">
              <a:buFont typeface="Arial" panose="020B0604020202020204" pitchFamily="34" charset="0"/>
              <a:buChar char="•"/>
            </a:pPr>
            <a:r>
              <a:rPr lang="en-GB" sz="1350"/>
              <a:t>A new version of the AMP engine</a:t>
            </a:r>
          </a:p>
          <a:p>
            <a:pPr marL="214313" indent="-214313">
              <a:buFont typeface="Arial" panose="020B0604020202020204" pitchFamily="34" charset="0"/>
              <a:buChar char="•"/>
            </a:pPr>
            <a:endParaRPr lang="en-GB" sz="1350"/>
          </a:p>
          <a:p>
            <a:pPr marL="214313" indent="-214313">
              <a:buFont typeface="Arial" panose="020B0604020202020204" pitchFamily="34" charset="0"/>
              <a:buChar char="•"/>
            </a:pPr>
            <a:r>
              <a:rPr lang="en-GB" sz="1350"/>
              <a:t>Utilizes HTTPS to connect to Secure Endpoint Cloud</a:t>
            </a:r>
          </a:p>
          <a:p>
            <a:endParaRPr lang="en-PT" sz="1350"/>
          </a:p>
        </p:txBody>
      </p:sp>
      <p:sp>
        <p:nvSpPr>
          <p:cNvPr id="3" name="Title 2">
            <a:extLst>
              <a:ext uri="{FF2B5EF4-FFF2-40B4-BE49-F238E27FC236}">
                <a16:creationId xmlns:a16="http://schemas.microsoft.com/office/drawing/2014/main" id="{B37AFC7A-9C4F-490F-A10A-26E98750F11A}"/>
              </a:ext>
            </a:extLst>
          </p:cNvPr>
          <p:cNvSpPr>
            <a:spLocks noGrp="1"/>
          </p:cNvSpPr>
          <p:nvPr>
            <p:ph type="title"/>
          </p:nvPr>
        </p:nvSpPr>
        <p:spPr/>
        <p:txBody>
          <a:bodyPr/>
          <a:lstStyle/>
          <a:p>
            <a:r>
              <a:rPr lang="en-GB">
                <a:latin typeface="+mn-lt"/>
              </a:rPr>
              <a:t>File Reputation Service Enhancement</a:t>
            </a:r>
            <a:br>
              <a:rPr lang="en-GB">
                <a:latin typeface="+mn-lt"/>
              </a:rPr>
            </a:br>
            <a:endParaRPr lang="en-PT">
              <a:latin typeface="+mn-lt"/>
            </a:endParaRPr>
          </a:p>
        </p:txBody>
      </p:sp>
      <p:pic>
        <p:nvPicPr>
          <p:cNvPr id="5" name="Picture 4">
            <a:extLst>
              <a:ext uri="{FF2B5EF4-FFF2-40B4-BE49-F238E27FC236}">
                <a16:creationId xmlns:a16="http://schemas.microsoft.com/office/drawing/2014/main" id="{73543F01-8D58-3312-7E3C-92FB8ACDDF97}"/>
              </a:ext>
            </a:extLst>
          </p:cNvPr>
          <p:cNvPicPr>
            <a:picLocks noChangeAspect="1"/>
          </p:cNvPicPr>
          <p:nvPr/>
        </p:nvPicPr>
        <p:blipFill>
          <a:blip r:embed="rId2"/>
          <a:stretch>
            <a:fillRect/>
          </a:stretch>
        </p:blipFill>
        <p:spPr>
          <a:xfrm>
            <a:off x="3183255" y="3495674"/>
            <a:ext cx="5400675" cy="1095375"/>
          </a:xfrm>
          <a:prstGeom prst="rect">
            <a:avLst/>
          </a:prstGeom>
          <a:ln>
            <a:solidFill>
              <a:schemeClr val="accent1"/>
            </a:solidFill>
          </a:ln>
        </p:spPr>
      </p:pic>
    </p:spTree>
    <p:extLst>
      <p:ext uri="{BB962C8B-B14F-4D97-AF65-F5344CB8AC3E}">
        <p14:creationId xmlns:p14="http://schemas.microsoft.com/office/powerpoint/2010/main" val="181462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1A5E2-314A-B208-9D30-B85E9D54ED4F}"/>
              </a:ext>
            </a:extLst>
          </p:cNvPr>
          <p:cNvSpPr>
            <a:spLocks noGrp="1"/>
          </p:cNvSpPr>
          <p:nvPr>
            <p:ph type="body" sz="quarter" idx="15"/>
          </p:nvPr>
        </p:nvSpPr>
        <p:spPr/>
        <p:txBody>
          <a:bodyPr/>
          <a:lstStyle/>
          <a:p>
            <a:r>
              <a:rPr lang="en-GB" sz="1350"/>
              <a:t>New set of API’s that will enable admins to dynamically modify the configuration</a:t>
            </a:r>
          </a:p>
          <a:p>
            <a:pPr marL="214313" indent="-214313">
              <a:buFont typeface="Arial" panose="020B0604020202020204" pitchFamily="34" charset="0"/>
              <a:buChar char="•"/>
            </a:pPr>
            <a:endParaRPr lang="en-GB" sz="1350"/>
          </a:p>
          <a:p>
            <a:pPr marL="214313" indent="-214313">
              <a:buFont typeface="Arial" panose="020B0604020202020204" pitchFamily="34" charset="0"/>
              <a:buChar char="•"/>
            </a:pPr>
            <a:r>
              <a:rPr lang="en-GB" sz="1350"/>
              <a:t>Authentication APIs</a:t>
            </a:r>
          </a:p>
          <a:p>
            <a:pPr marL="214313" indent="-214313">
              <a:buFont typeface="Arial" panose="020B0604020202020204" pitchFamily="34" charset="0"/>
              <a:buChar char="•"/>
            </a:pPr>
            <a:r>
              <a:rPr lang="en-GB" sz="1350"/>
              <a:t>URL Lists APIs</a:t>
            </a:r>
          </a:p>
          <a:p>
            <a:pPr marL="214313" indent="-214313">
              <a:buFont typeface="Arial" panose="020B0604020202020204" pitchFamily="34" charset="0"/>
              <a:buChar char="•"/>
            </a:pPr>
            <a:r>
              <a:rPr lang="en-GB" sz="1350"/>
              <a:t>Dictionary APIs</a:t>
            </a:r>
          </a:p>
          <a:p>
            <a:pPr marL="214313" indent="-214313">
              <a:buFont typeface="Arial" panose="020B0604020202020204" pitchFamily="34" charset="0"/>
              <a:buChar char="•"/>
            </a:pPr>
            <a:r>
              <a:rPr lang="en-GB" sz="1350"/>
              <a:t>Host Access Table (HAT) APIs</a:t>
            </a:r>
            <a:endParaRPr lang="en-PT" sz="1350"/>
          </a:p>
        </p:txBody>
      </p:sp>
      <p:sp>
        <p:nvSpPr>
          <p:cNvPr id="3" name="Title 2">
            <a:extLst>
              <a:ext uri="{FF2B5EF4-FFF2-40B4-BE49-F238E27FC236}">
                <a16:creationId xmlns:a16="http://schemas.microsoft.com/office/drawing/2014/main" id="{B37AFC7A-9C4F-490F-A10A-26E98750F11A}"/>
              </a:ext>
            </a:extLst>
          </p:cNvPr>
          <p:cNvSpPr>
            <a:spLocks noGrp="1"/>
          </p:cNvSpPr>
          <p:nvPr>
            <p:ph type="title"/>
          </p:nvPr>
        </p:nvSpPr>
        <p:spPr/>
        <p:txBody>
          <a:bodyPr/>
          <a:lstStyle/>
          <a:p>
            <a:r>
              <a:rPr lang="en-GB">
                <a:latin typeface="+mn-lt"/>
              </a:rPr>
              <a:t>Configuration API’s</a:t>
            </a:r>
            <a:br>
              <a:rPr lang="en-GB">
                <a:latin typeface="+mn-lt"/>
              </a:rPr>
            </a:br>
            <a:endParaRPr lang="en-PT">
              <a:latin typeface="+mn-lt"/>
            </a:endParaRPr>
          </a:p>
        </p:txBody>
      </p:sp>
    </p:spTree>
    <p:extLst>
      <p:ext uri="{BB962C8B-B14F-4D97-AF65-F5344CB8AC3E}">
        <p14:creationId xmlns:p14="http://schemas.microsoft.com/office/powerpoint/2010/main" val="342231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1A5E2-314A-B208-9D30-B85E9D54ED4F}"/>
              </a:ext>
            </a:extLst>
          </p:cNvPr>
          <p:cNvSpPr>
            <a:spLocks noGrp="1"/>
          </p:cNvSpPr>
          <p:nvPr>
            <p:ph type="body" sz="quarter" idx="15"/>
          </p:nvPr>
        </p:nvSpPr>
        <p:spPr/>
        <p:txBody>
          <a:bodyPr/>
          <a:lstStyle/>
          <a:p>
            <a:r>
              <a:rPr lang="en-GB" sz="1200"/>
              <a:t>customize the following settings of the Graymail Unsubscribe banner based on your organization’s requirements:</a:t>
            </a:r>
          </a:p>
          <a:p>
            <a:pPr marL="214313" indent="-214313">
              <a:buFont typeface="Arial" panose="020B0604020202020204" pitchFamily="34" charset="0"/>
              <a:buChar char="•"/>
            </a:pPr>
            <a:r>
              <a:rPr lang="en-GB" sz="1200"/>
              <a:t>Position of the banner</a:t>
            </a:r>
          </a:p>
          <a:p>
            <a:pPr marL="214313" indent="-214313">
              <a:buFont typeface="Arial" panose="020B0604020202020204" pitchFamily="34" charset="0"/>
              <a:buChar char="•"/>
            </a:pPr>
            <a:r>
              <a:rPr lang="en-GB" sz="1200" err="1"/>
              <a:t>Color</a:t>
            </a:r>
            <a:r>
              <a:rPr lang="en-GB" sz="1200"/>
              <a:t> of the banner</a:t>
            </a:r>
          </a:p>
          <a:p>
            <a:pPr marL="214313" indent="-214313">
              <a:buFont typeface="Arial" panose="020B0604020202020204" pitchFamily="34" charset="0"/>
              <a:buChar char="•"/>
            </a:pPr>
            <a:r>
              <a:rPr lang="en-GB" sz="1200"/>
              <a:t>Text </a:t>
            </a:r>
            <a:r>
              <a:rPr lang="en-GB" sz="1200" err="1"/>
              <a:t>color</a:t>
            </a:r>
            <a:r>
              <a:rPr lang="en-GB" sz="1200"/>
              <a:t> of the banner message • Contents of the banner message</a:t>
            </a:r>
          </a:p>
          <a:p>
            <a:pPr marL="214313" indent="-214313">
              <a:buFont typeface="Arial" panose="020B0604020202020204" pitchFamily="34" charset="0"/>
              <a:buChar char="•"/>
            </a:pPr>
            <a:endParaRPr lang="en-GB" sz="1200"/>
          </a:p>
          <a:p>
            <a:pPr marL="214313" indent="-214313">
              <a:buFont typeface="Arial" panose="020B0604020202020204" pitchFamily="34" charset="0"/>
              <a:buChar char="•"/>
            </a:pPr>
            <a:endParaRPr lang="en-GB" sz="1200"/>
          </a:p>
          <a:p>
            <a:pPr marL="214313" indent="-214313">
              <a:buFont typeface="Arial" panose="020B0604020202020204" pitchFamily="34" charset="0"/>
              <a:buChar char="•"/>
            </a:pPr>
            <a:endParaRPr lang="en-GB" sz="1200"/>
          </a:p>
          <a:p>
            <a:pPr marL="214313" indent="-214313">
              <a:buFont typeface="Arial" panose="020B0604020202020204" pitchFamily="34" charset="0"/>
              <a:buChar char="•"/>
            </a:pPr>
            <a:endParaRPr lang="en-PT" sz="1200"/>
          </a:p>
        </p:txBody>
      </p:sp>
      <p:sp>
        <p:nvSpPr>
          <p:cNvPr id="3" name="Title 2">
            <a:extLst>
              <a:ext uri="{FF2B5EF4-FFF2-40B4-BE49-F238E27FC236}">
                <a16:creationId xmlns:a16="http://schemas.microsoft.com/office/drawing/2014/main" id="{B37AFC7A-9C4F-490F-A10A-26E98750F11A}"/>
              </a:ext>
            </a:extLst>
          </p:cNvPr>
          <p:cNvSpPr>
            <a:spLocks noGrp="1"/>
          </p:cNvSpPr>
          <p:nvPr>
            <p:ph type="title"/>
          </p:nvPr>
        </p:nvSpPr>
        <p:spPr/>
        <p:txBody>
          <a:bodyPr/>
          <a:lstStyle/>
          <a:p>
            <a:r>
              <a:rPr lang="en-GB">
                <a:latin typeface="+mn-lt"/>
              </a:rPr>
              <a:t>Customizing Graymail Unsubscribe Banner</a:t>
            </a:r>
            <a:br>
              <a:rPr lang="en-GB">
                <a:latin typeface="+mn-lt"/>
              </a:rPr>
            </a:br>
            <a:endParaRPr lang="en-PT">
              <a:latin typeface="+mn-lt"/>
            </a:endParaRPr>
          </a:p>
        </p:txBody>
      </p:sp>
      <p:pic>
        <p:nvPicPr>
          <p:cNvPr id="4" name="Picture 3" descr="Graphical user interface, text, application, email&#10;&#10;Description automatically generated">
            <a:extLst>
              <a:ext uri="{FF2B5EF4-FFF2-40B4-BE49-F238E27FC236}">
                <a16:creationId xmlns:a16="http://schemas.microsoft.com/office/drawing/2014/main" id="{E60E49FE-71E1-371B-ECAF-C22A4826A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676" y="3043704"/>
            <a:ext cx="3941489" cy="1748411"/>
          </a:xfrm>
          <a:prstGeom prst="rect">
            <a:avLst/>
          </a:prstGeom>
        </p:spPr>
      </p:pic>
    </p:spTree>
    <p:extLst>
      <p:ext uri="{BB962C8B-B14F-4D97-AF65-F5344CB8AC3E}">
        <p14:creationId xmlns:p14="http://schemas.microsoft.com/office/powerpoint/2010/main" val="335838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1A5E2-314A-B208-9D30-B85E9D54ED4F}"/>
              </a:ext>
            </a:extLst>
          </p:cNvPr>
          <p:cNvSpPr>
            <a:spLocks noGrp="1"/>
          </p:cNvSpPr>
          <p:nvPr>
            <p:ph type="body" sz="quarter" idx="15"/>
          </p:nvPr>
        </p:nvSpPr>
        <p:spPr/>
        <p:txBody>
          <a:bodyPr/>
          <a:lstStyle/>
          <a:p>
            <a:pPr marL="214313" indent="-214313">
              <a:buFont typeface="Arial" panose="020B0604020202020204" pitchFamily="34" charset="0"/>
              <a:buChar char="•"/>
            </a:pPr>
            <a:r>
              <a:rPr lang="en-GB" sz="1200"/>
              <a:t>Removal of Old Splunk Database for Email Tracking Data</a:t>
            </a:r>
          </a:p>
          <a:p>
            <a:pPr marL="214313" indent="-214313">
              <a:buFont typeface="Arial" panose="020B0604020202020204" pitchFamily="34" charset="0"/>
              <a:buChar char="•"/>
            </a:pPr>
            <a:r>
              <a:rPr lang="en-GB" sz="1200"/>
              <a:t>FIPS Certification</a:t>
            </a:r>
          </a:p>
          <a:p>
            <a:pPr marL="214313" indent="-214313">
              <a:buFont typeface="Arial" panose="020B0604020202020204" pitchFamily="34" charset="0"/>
              <a:buChar char="•"/>
            </a:pPr>
            <a:r>
              <a:rPr lang="en-GB" sz="1200"/>
              <a:t>Deleting Log Files from Email Gateway</a:t>
            </a:r>
          </a:p>
          <a:p>
            <a:pPr marL="214313" indent="-214313">
              <a:buFont typeface="Arial" panose="020B0604020202020204" pitchFamily="34" charset="0"/>
              <a:buChar char="•"/>
            </a:pPr>
            <a:r>
              <a:rPr lang="en-GB" sz="1200"/>
              <a:t>Generation 2 Deployment Support for Hyper-V Models</a:t>
            </a:r>
          </a:p>
          <a:p>
            <a:pPr marL="214313" indent="-214313">
              <a:buFont typeface="Arial" panose="020B0604020202020204" pitchFamily="34" charset="0"/>
              <a:buChar char="•"/>
            </a:pPr>
            <a:r>
              <a:rPr lang="en-GB" sz="1200"/>
              <a:t>Generation 2 Deployment Support for Azure</a:t>
            </a:r>
          </a:p>
          <a:p>
            <a:pPr marL="214313" indent="-214313">
              <a:buFont typeface="Arial" panose="020B0604020202020204" pitchFamily="34" charset="0"/>
              <a:buChar char="•"/>
            </a:pPr>
            <a:r>
              <a:rPr lang="en-GB" sz="1200"/>
              <a:t>New RAM Values for Secure Email Gateway Virtual Appliance Models</a:t>
            </a:r>
          </a:p>
          <a:p>
            <a:pPr marL="214313" indent="-214313">
              <a:buFont typeface="Arial" panose="020B0604020202020204" pitchFamily="34" charset="0"/>
              <a:buChar char="•"/>
            </a:pPr>
            <a:r>
              <a:rPr lang="en-GB" sz="1200"/>
              <a:t>Several components upgrade(including Python)</a:t>
            </a:r>
            <a:endParaRPr lang="en-PT" sz="1200"/>
          </a:p>
        </p:txBody>
      </p:sp>
      <p:sp>
        <p:nvSpPr>
          <p:cNvPr id="3" name="Title 2">
            <a:extLst>
              <a:ext uri="{FF2B5EF4-FFF2-40B4-BE49-F238E27FC236}">
                <a16:creationId xmlns:a16="http://schemas.microsoft.com/office/drawing/2014/main" id="{B37AFC7A-9C4F-490F-A10A-26E98750F11A}"/>
              </a:ext>
            </a:extLst>
          </p:cNvPr>
          <p:cNvSpPr>
            <a:spLocks noGrp="1"/>
          </p:cNvSpPr>
          <p:nvPr>
            <p:ph type="title"/>
          </p:nvPr>
        </p:nvSpPr>
        <p:spPr/>
        <p:txBody>
          <a:bodyPr/>
          <a:lstStyle/>
          <a:p>
            <a:r>
              <a:rPr lang="en-GB">
                <a:latin typeface="+mn-lt"/>
              </a:rPr>
              <a:t>Platform updates</a:t>
            </a:r>
            <a:endParaRPr lang="en-PT">
              <a:latin typeface="+mn-lt"/>
            </a:endParaRPr>
          </a:p>
        </p:txBody>
      </p:sp>
    </p:spTree>
    <p:extLst>
      <p:ext uri="{BB962C8B-B14F-4D97-AF65-F5344CB8AC3E}">
        <p14:creationId xmlns:p14="http://schemas.microsoft.com/office/powerpoint/2010/main" val="19253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How to try</a:t>
            </a:r>
          </a:p>
        </p:txBody>
      </p:sp>
    </p:spTree>
    <p:extLst>
      <p:ext uri="{BB962C8B-B14F-4D97-AF65-F5344CB8AC3E}">
        <p14:creationId xmlns:p14="http://schemas.microsoft.com/office/powerpoint/2010/main" val="20228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8" name="Google Shape;2298;p4"/>
          <p:cNvSpPr txBox="1">
            <a:spLocks noGrp="1"/>
          </p:cNvSpPr>
          <p:nvPr>
            <p:ph type="title"/>
          </p:nvPr>
        </p:nvSpPr>
        <p:spPr>
          <a:xfrm>
            <a:off x="437766" y="676941"/>
            <a:ext cx="3686559" cy="914400"/>
          </a:xfrm>
        </p:spPr>
        <p:txBody>
          <a:bodyPr/>
          <a:lstStyle/>
          <a:p>
            <a:r>
              <a:rPr lang="en-US"/>
              <a:t>Email Threat Defense POV made easy</a:t>
            </a:r>
          </a:p>
        </p:txBody>
      </p:sp>
      <p:sp>
        <p:nvSpPr>
          <p:cNvPr id="8" name="Text Placeholder 7">
            <a:extLst>
              <a:ext uri="{FF2B5EF4-FFF2-40B4-BE49-F238E27FC236}">
                <a16:creationId xmlns:a16="http://schemas.microsoft.com/office/drawing/2014/main" id="{7090A26A-8392-0641-8812-77B1803EB799}"/>
              </a:ext>
            </a:extLst>
          </p:cNvPr>
          <p:cNvSpPr>
            <a:spLocks noGrp="1"/>
          </p:cNvSpPr>
          <p:nvPr>
            <p:ph type="body" sz="quarter" idx="12"/>
          </p:nvPr>
        </p:nvSpPr>
        <p:spPr>
          <a:xfrm>
            <a:off x="437766" y="1665182"/>
            <a:ext cx="3777395" cy="2849668"/>
          </a:xfrm>
        </p:spPr>
        <p:txBody>
          <a:bodyPr/>
          <a:lstStyle/>
          <a:p>
            <a:r>
              <a:rPr lang="en-US"/>
              <a:t>Fully functional in 5 minutes</a:t>
            </a:r>
          </a:p>
          <a:p>
            <a:r>
              <a:rPr lang="en-US"/>
              <a:t>No operational risk</a:t>
            </a:r>
          </a:p>
          <a:p>
            <a:r>
              <a:rPr lang="en-US"/>
              <a:t>No changes to mail flow or DNS</a:t>
            </a:r>
          </a:p>
          <a:p>
            <a:r>
              <a:rPr lang="en-US"/>
              <a:t>Track all messages, including internal</a:t>
            </a:r>
          </a:p>
          <a:p>
            <a:r>
              <a:rPr lang="en-US"/>
              <a:t>https://</a:t>
            </a:r>
            <a:r>
              <a:rPr lang="en-US" err="1"/>
              <a:t>cs.co</a:t>
            </a:r>
            <a:r>
              <a:rPr lang="en-US"/>
              <a:t>/</a:t>
            </a:r>
            <a:r>
              <a:rPr lang="en-US" err="1"/>
              <a:t>etd</a:t>
            </a:r>
            <a:r>
              <a:rPr lang="en-US"/>
              <a:t>-trial</a:t>
            </a:r>
          </a:p>
        </p:txBody>
      </p:sp>
      <p:sp>
        <p:nvSpPr>
          <p:cNvPr id="28" name="Google Shape;1225;p223"/>
          <p:cNvSpPr txBox="1"/>
          <p:nvPr/>
        </p:nvSpPr>
        <p:spPr>
          <a:xfrm>
            <a:off x="6277227" y="2172537"/>
            <a:ext cx="2333373" cy="800219"/>
          </a:xfrm>
          <a:prstGeom prst="rect">
            <a:avLst/>
          </a:prstGeom>
          <a:noFill/>
          <a:ln>
            <a:noFill/>
          </a:ln>
        </p:spPr>
        <p:txBody>
          <a:bodyPr spcFirstLastPara="1" wrap="square" lIns="91425" tIns="91440" rIns="91425" bIns="91440" anchor="ctr" anchorCtr="0">
            <a:spAutoFit/>
          </a:bodyPr>
          <a:lstStyle/>
          <a:p>
            <a:pPr defTabSz="914355" fontAlgn="auto">
              <a:spcBef>
                <a:spcPts val="0"/>
              </a:spcBef>
              <a:spcAft>
                <a:spcPts val="0"/>
              </a:spcAft>
              <a:buClr>
                <a:srgbClr val="000000"/>
              </a:buClr>
              <a:defRPr/>
            </a:pPr>
            <a:r>
              <a:rPr lang="en-US" sz="2000" kern="0">
                <a:latin typeface="CiscoSansTT Light" panose="020B0503020201020303" pitchFamily="34" charset="0"/>
                <a:ea typeface="Helvetica Neue Light"/>
                <a:cs typeface="CiscoSansTT Light" panose="020B0503020201020303" pitchFamily="34" charset="0"/>
                <a:sym typeface="Helvetica Neue Light"/>
              </a:rPr>
              <a:t>Instant tracking and reporting</a:t>
            </a:r>
            <a:endParaRPr sz="2000" kern="0">
              <a:latin typeface="CiscoSansTT Light" panose="020B0503020201020303" pitchFamily="34" charset="0"/>
              <a:ea typeface="Helvetica Neue Light"/>
              <a:cs typeface="CiscoSansTT Light" panose="020B0503020201020303" pitchFamily="34" charset="0"/>
              <a:sym typeface="Helvetica Neue Light"/>
            </a:endParaRPr>
          </a:p>
        </p:txBody>
      </p:sp>
      <p:sp>
        <p:nvSpPr>
          <p:cNvPr id="33" name="Google Shape;1233;p223"/>
          <p:cNvSpPr txBox="1"/>
          <p:nvPr/>
        </p:nvSpPr>
        <p:spPr>
          <a:xfrm>
            <a:off x="6277228" y="3405205"/>
            <a:ext cx="2140970" cy="800219"/>
          </a:xfrm>
          <a:prstGeom prst="rect">
            <a:avLst/>
          </a:prstGeom>
          <a:noFill/>
          <a:ln>
            <a:noFill/>
          </a:ln>
        </p:spPr>
        <p:txBody>
          <a:bodyPr spcFirstLastPara="1" wrap="square" lIns="91425" tIns="91440" rIns="91425" bIns="91440" anchor="ctr" anchorCtr="0">
            <a:spAutoFit/>
          </a:bodyPr>
          <a:lstStyle/>
          <a:p>
            <a:pPr defTabSz="914355" fontAlgn="auto">
              <a:spcBef>
                <a:spcPts val="0"/>
              </a:spcBef>
              <a:spcAft>
                <a:spcPts val="0"/>
              </a:spcAft>
              <a:buClr>
                <a:srgbClr val="000000"/>
              </a:buClr>
              <a:defRPr/>
            </a:pPr>
            <a:r>
              <a:rPr lang="en-US" sz="2000" kern="0">
                <a:latin typeface="CiscoSansTT Light" panose="020B0503020201020303" pitchFamily="34" charset="0"/>
                <a:ea typeface="Helvetica Neue Light"/>
                <a:cs typeface="CiscoSansTT Light" panose="020B0503020201020303" pitchFamily="34" charset="0"/>
                <a:sym typeface="Helvetica Neue Light"/>
              </a:rPr>
              <a:t>No risk to mail delivery</a:t>
            </a:r>
            <a:endParaRPr sz="2000" kern="0">
              <a:latin typeface="CiscoSansTT Light" panose="020B0503020201020303" pitchFamily="34" charset="0"/>
              <a:ea typeface="Helvetica Neue Light"/>
              <a:cs typeface="CiscoSansTT Light" panose="020B0503020201020303" pitchFamily="34" charset="0"/>
              <a:sym typeface="Helvetica Neue Light"/>
            </a:endParaRPr>
          </a:p>
        </p:txBody>
      </p:sp>
      <p:sp>
        <p:nvSpPr>
          <p:cNvPr id="29" name="Google Shape;1225;p223">
            <a:extLst>
              <a:ext uri="{FF2B5EF4-FFF2-40B4-BE49-F238E27FC236}">
                <a16:creationId xmlns:a16="http://schemas.microsoft.com/office/drawing/2014/main" id="{54E9429E-3B3F-436E-8A0C-9B2B76EF964C}"/>
              </a:ext>
            </a:extLst>
          </p:cNvPr>
          <p:cNvSpPr txBox="1"/>
          <p:nvPr/>
        </p:nvSpPr>
        <p:spPr>
          <a:xfrm>
            <a:off x="6277227" y="939869"/>
            <a:ext cx="2057595" cy="800219"/>
          </a:xfrm>
          <a:prstGeom prst="rect">
            <a:avLst/>
          </a:prstGeom>
          <a:noFill/>
          <a:ln>
            <a:noFill/>
          </a:ln>
        </p:spPr>
        <p:txBody>
          <a:bodyPr spcFirstLastPara="1" wrap="square" lIns="91425" tIns="91440" rIns="91425" bIns="91440" anchor="ctr" anchorCtr="0">
            <a:spAutoFit/>
          </a:bodyPr>
          <a:lstStyle/>
          <a:p>
            <a:pPr defTabSz="914355" fontAlgn="auto">
              <a:spcBef>
                <a:spcPts val="0"/>
              </a:spcBef>
              <a:spcAft>
                <a:spcPts val="0"/>
              </a:spcAft>
              <a:buClr>
                <a:srgbClr val="000000"/>
              </a:buClr>
              <a:defRPr/>
            </a:pPr>
            <a:r>
              <a:rPr lang="en-US" sz="2000" kern="0">
                <a:latin typeface="CiscoSansTT Light" panose="020B0503020201020303" pitchFamily="34" charset="0"/>
                <a:ea typeface="Helvetica Neue Light"/>
                <a:cs typeface="CiscoSansTT Light" panose="020B0503020201020303" pitchFamily="34" charset="0"/>
                <a:sym typeface="Helvetica Neue Light"/>
              </a:rPr>
              <a:t>Two-step deployment</a:t>
            </a:r>
            <a:endParaRPr sz="2000" kern="0">
              <a:latin typeface="CiscoSansTT Light" panose="020B0503020201020303" pitchFamily="34" charset="0"/>
              <a:ea typeface="Helvetica Neue Light"/>
              <a:cs typeface="CiscoSansTT Light" panose="020B0503020201020303" pitchFamily="34" charset="0"/>
              <a:sym typeface="Helvetica Neue Light"/>
            </a:endParaRPr>
          </a:p>
        </p:txBody>
      </p:sp>
      <p:pic>
        <p:nvPicPr>
          <p:cNvPr id="56" name="Graphic 55">
            <a:extLst>
              <a:ext uri="{FF2B5EF4-FFF2-40B4-BE49-F238E27FC236}">
                <a16:creationId xmlns:a16="http://schemas.microsoft.com/office/drawing/2014/main" id="{E7C22752-8F9D-C649-9FE1-F1E296FBEC0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1076" y="2305205"/>
            <a:ext cx="527890" cy="513814"/>
          </a:xfrm>
          <a:prstGeom prst="rect">
            <a:avLst/>
          </a:prstGeom>
        </p:spPr>
      </p:pic>
      <p:grpSp>
        <p:nvGrpSpPr>
          <p:cNvPr id="6" name="Group 5">
            <a:extLst>
              <a:ext uri="{FF2B5EF4-FFF2-40B4-BE49-F238E27FC236}">
                <a16:creationId xmlns:a16="http://schemas.microsoft.com/office/drawing/2014/main" id="{FAF40708-D83B-1140-8719-C172D980D0ED}"/>
              </a:ext>
            </a:extLst>
          </p:cNvPr>
          <p:cNvGrpSpPr/>
          <p:nvPr/>
        </p:nvGrpSpPr>
        <p:grpSpPr>
          <a:xfrm>
            <a:off x="5480052" y="3547690"/>
            <a:ext cx="629978" cy="544626"/>
            <a:chOff x="5060702" y="4223541"/>
            <a:chExt cx="713372" cy="616723"/>
          </a:xfrm>
        </p:grpSpPr>
        <p:pic>
          <p:nvPicPr>
            <p:cNvPr id="58" name="Graphic 57">
              <a:extLst>
                <a:ext uri="{FF2B5EF4-FFF2-40B4-BE49-F238E27FC236}">
                  <a16:creationId xmlns:a16="http://schemas.microsoft.com/office/drawing/2014/main" id="{B13A1849-5982-0E4C-8F2D-DE67D194DC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34754" y="4223541"/>
              <a:ext cx="639320" cy="453336"/>
            </a:xfrm>
            <a:prstGeom prst="rect">
              <a:avLst/>
            </a:prstGeom>
          </p:spPr>
        </p:pic>
        <p:pic>
          <p:nvPicPr>
            <p:cNvPr id="60" name="Graphic 59">
              <a:extLst>
                <a:ext uri="{FF2B5EF4-FFF2-40B4-BE49-F238E27FC236}">
                  <a16:creationId xmlns:a16="http://schemas.microsoft.com/office/drawing/2014/main" id="{C0EAE07B-9973-A845-A02F-B6D08685A6F3}"/>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26731" t="45084" r="26955"/>
            <a:stretch/>
          </p:blipFill>
          <p:spPr>
            <a:xfrm>
              <a:off x="5060702" y="4513490"/>
              <a:ext cx="333376" cy="326774"/>
            </a:xfrm>
            <a:prstGeom prst="rect">
              <a:avLst/>
            </a:prstGeom>
          </p:spPr>
        </p:pic>
      </p:grpSp>
      <p:pic>
        <p:nvPicPr>
          <p:cNvPr id="61" name="Graphic 60">
            <a:extLst>
              <a:ext uri="{FF2B5EF4-FFF2-40B4-BE49-F238E27FC236}">
                <a16:creationId xmlns:a16="http://schemas.microsoft.com/office/drawing/2014/main" id="{1BE4E06D-D862-DF46-8305-2A4B87FE7BC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42731" y="1134141"/>
            <a:ext cx="564580" cy="444136"/>
          </a:xfrm>
          <a:prstGeom prst="rect">
            <a:avLst/>
          </a:prstGeom>
        </p:spPr>
      </p:pic>
    </p:spTree>
    <p:extLst>
      <p:ext uri="{BB962C8B-B14F-4D97-AF65-F5344CB8AC3E}">
        <p14:creationId xmlns:p14="http://schemas.microsoft.com/office/powerpoint/2010/main" val="12999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2D49FA8-2FF4-5544-A24A-E30BDE84A18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l="195" r="195"/>
          <a:stretch/>
        </p:blipFill>
        <p:spPr/>
      </p:pic>
      <p:sp>
        <p:nvSpPr>
          <p:cNvPr id="9" name="Text Placeholder 2">
            <a:extLst>
              <a:ext uri="{FF2B5EF4-FFF2-40B4-BE49-F238E27FC236}">
                <a16:creationId xmlns:a16="http://schemas.microsoft.com/office/drawing/2014/main" id="{FC6CE3A4-3955-B3D0-91C8-88D2245001BD}"/>
              </a:ext>
            </a:extLst>
          </p:cNvPr>
          <p:cNvSpPr>
            <a:spLocks noGrp="1"/>
          </p:cNvSpPr>
          <p:nvPr>
            <p:ph type="body" sz="quarter" idx="11"/>
          </p:nvPr>
        </p:nvSpPr>
        <p:spPr>
          <a:xfrm>
            <a:off x="431029" y="3054518"/>
            <a:ext cx="8364236" cy="564257"/>
          </a:xfrm>
        </p:spPr>
        <p:txBody>
          <a:bodyPr/>
          <a:lstStyle/>
          <a:p>
            <a:r>
              <a:rPr lang="en-US"/>
              <a:t>Schedule a demo, evaluation or contact your Cisco account team</a:t>
            </a:r>
          </a:p>
        </p:txBody>
      </p:sp>
      <p:grpSp>
        <p:nvGrpSpPr>
          <p:cNvPr id="10" name="Group 9">
            <a:extLst>
              <a:ext uri="{FF2B5EF4-FFF2-40B4-BE49-F238E27FC236}">
                <a16:creationId xmlns:a16="http://schemas.microsoft.com/office/drawing/2014/main" id="{EAEFB80E-F0CD-D2E1-BF61-D644E123F8ED}"/>
              </a:ext>
            </a:extLst>
          </p:cNvPr>
          <p:cNvGrpSpPr/>
          <p:nvPr/>
        </p:nvGrpSpPr>
        <p:grpSpPr>
          <a:xfrm>
            <a:off x="5204289" y="4277740"/>
            <a:ext cx="3363978" cy="421584"/>
            <a:chOff x="5204289" y="4277740"/>
            <a:chExt cx="3363978" cy="421584"/>
          </a:xfrm>
        </p:grpSpPr>
        <p:sp>
          <p:nvSpPr>
            <p:cNvPr id="11" name="Round Same Side Corner Rectangle 10">
              <a:extLst>
                <a:ext uri="{FF2B5EF4-FFF2-40B4-BE49-F238E27FC236}">
                  <a16:creationId xmlns:a16="http://schemas.microsoft.com/office/drawing/2014/main" id="{B96CBE33-AEBB-E768-FF41-77F970F0CFB5}"/>
                </a:ext>
              </a:extLst>
            </p:cNvPr>
            <p:cNvSpPr/>
            <p:nvPr/>
          </p:nvSpPr>
          <p:spPr>
            <a:xfrm rot="16200000">
              <a:off x="6675486" y="2806543"/>
              <a:ext cx="421584" cy="3363978"/>
            </a:xfrm>
            <a:prstGeom prst="round2SameRect">
              <a:avLst>
                <a:gd name="adj1" fmla="val 50000"/>
                <a:gd name="adj2" fmla="val 50000"/>
              </a:avLst>
            </a:prstGeom>
            <a:solidFill>
              <a:schemeClr val="tx2">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2" name="Text Placeholder 2">
              <a:extLst>
                <a:ext uri="{FF2B5EF4-FFF2-40B4-BE49-F238E27FC236}">
                  <a16:creationId xmlns:a16="http://schemas.microsoft.com/office/drawing/2014/main" id="{5DC37EB5-AD62-5219-950E-56631FDEF7B4}"/>
                </a:ext>
              </a:extLst>
            </p:cNvPr>
            <p:cNvSpPr txBox="1">
              <a:spLocks/>
            </p:cNvSpPr>
            <p:nvPr/>
          </p:nvSpPr>
          <p:spPr>
            <a:xfrm>
              <a:off x="5373275" y="4340649"/>
              <a:ext cx="3026004" cy="296665"/>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2"/>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937" marR="0" lvl="0" indent="0" algn="ctr" defTabSz="684213" rtl="0" eaLnBrk="1" fontAlgn="base" latinLnBrk="0" hangingPunct="1">
                <a:lnSpc>
                  <a:spcPct val="95000"/>
                </a:lnSpc>
                <a:spcBef>
                  <a:spcPts val="1200"/>
                </a:spcBef>
                <a:spcAft>
                  <a:spcPct val="0"/>
                </a:spcAft>
                <a:buClr>
                  <a:srgbClr val="6EBE4A"/>
                </a:buClr>
                <a:buSzPct val="80000"/>
                <a:buFont typeface="Arial" charset="0"/>
                <a:buNone/>
                <a:tabLst/>
                <a:defRPr/>
              </a:pPr>
              <a:r>
                <a:rPr kumimoji="0" lang="en-US" sz="1400" b="0" i="0" u="none" strike="noStrike" kern="1200" cap="none" spc="0" normalizeH="0" baseline="0" noProof="0">
                  <a:ln>
                    <a:noFill/>
                  </a:ln>
                  <a:solidFill>
                    <a:srgbClr val="FFFFFF"/>
                  </a:solidFill>
                  <a:effectLst/>
                  <a:uLnTx/>
                  <a:uFillTx/>
                  <a:latin typeface="CiscoSansTT ExtraLight"/>
                  <a:ea typeface="ＭＳ Ｐゴシック" charset="0"/>
                </a:rPr>
                <a:t>cisco.com/go/emailsecurity</a:t>
              </a:r>
              <a:endParaRPr kumimoji="0" lang="en-US" sz="1400" b="0" i="0" u="sng" strike="noStrike" kern="1200" cap="none" spc="0" normalizeH="0" baseline="0" noProof="0">
                <a:ln>
                  <a:noFill/>
                </a:ln>
                <a:solidFill>
                  <a:srgbClr val="FFFFFF"/>
                </a:solidFill>
                <a:effectLst/>
                <a:uLnTx/>
                <a:uFillTx/>
                <a:latin typeface="CiscoSansTT ExtraLight"/>
                <a:ea typeface="ＭＳ Ｐゴシック" charset="0"/>
              </a:endParaRPr>
            </a:p>
          </p:txBody>
        </p:sp>
      </p:grpSp>
    </p:spTree>
    <p:extLst>
      <p:ext uri="{BB962C8B-B14F-4D97-AF65-F5344CB8AC3E}">
        <p14:creationId xmlns:p14="http://schemas.microsoft.com/office/powerpoint/2010/main" val="399875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Advanced Threat Detection with Email Threat Defense</a:t>
            </a:r>
          </a:p>
        </p:txBody>
      </p:sp>
    </p:spTree>
    <p:extLst>
      <p:ext uri="{BB962C8B-B14F-4D97-AF65-F5344CB8AC3E}">
        <p14:creationId xmlns:p14="http://schemas.microsoft.com/office/powerpoint/2010/main" val="3917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Additional resources</a:t>
            </a:r>
          </a:p>
        </p:txBody>
      </p:sp>
    </p:spTree>
    <p:extLst>
      <p:ext uri="{BB962C8B-B14F-4D97-AF65-F5344CB8AC3E}">
        <p14:creationId xmlns:p14="http://schemas.microsoft.com/office/powerpoint/2010/main" val="415090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76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61CA06-B08C-AC26-EB76-20DA4CEA797F}"/>
              </a:ext>
            </a:extLst>
          </p:cNvPr>
          <p:cNvGrpSpPr/>
          <p:nvPr/>
        </p:nvGrpSpPr>
        <p:grpSpPr>
          <a:xfrm>
            <a:off x="667829" y="1604550"/>
            <a:ext cx="7808343" cy="1921230"/>
            <a:chOff x="149157" y="1604550"/>
            <a:chExt cx="7808343" cy="1921230"/>
          </a:xfrm>
          <a:solidFill>
            <a:schemeClr val="tx1"/>
          </a:solidFill>
        </p:grpSpPr>
        <p:pic>
          <p:nvPicPr>
            <p:cNvPr id="9" name="Graphic 8">
              <a:extLst>
                <a:ext uri="{FF2B5EF4-FFF2-40B4-BE49-F238E27FC236}">
                  <a16:creationId xmlns:a16="http://schemas.microsoft.com/office/drawing/2014/main" id="{F1D13CEA-0B05-55A7-10F1-9B7A5A79D5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65826" y="1858666"/>
              <a:ext cx="1375961" cy="1375962"/>
            </a:xfrm>
            <a:prstGeom prst="rect">
              <a:avLst/>
            </a:prstGeom>
          </p:spPr>
        </p:pic>
        <p:grpSp>
          <p:nvGrpSpPr>
            <p:cNvPr id="3" name="Group 2">
              <a:extLst>
                <a:ext uri="{FF2B5EF4-FFF2-40B4-BE49-F238E27FC236}">
                  <a16:creationId xmlns:a16="http://schemas.microsoft.com/office/drawing/2014/main" id="{B9C57CC9-1FB0-935D-AAA3-3B8242F6E86E}"/>
                </a:ext>
              </a:extLst>
            </p:cNvPr>
            <p:cNvGrpSpPr/>
            <p:nvPr/>
          </p:nvGrpSpPr>
          <p:grpSpPr>
            <a:xfrm>
              <a:off x="5512906" y="1604550"/>
              <a:ext cx="2444594" cy="1921230"/>
              <a:chOff x="5512906" y="1604550"/>
              <a:chExt cx="2444594" cy="1921230"/>
            </a:xfrm>
            <a:grpFill/>
          </p:grpSpPr>
          <p:pic>
            <p:nvPicPr>
              <p:cNvPr id="11" name="Graphic 10">
                <a:extLst>
                  <a:ext uri="{FF2B5EF4-FFF2-40B4-BE49-F238E27FC236}">
                    <a16:creationId xmlns:a16="http://schemas.microsoft.com/office/drawing/2014/main" id="{33243605-CE65-3041-59CF-E5E0619E3FC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70936" y="2208394"/>
                <a:ext cx="704291" cy="704291"/>
              </a:xfrm>
              <a:prstGeom prst="rect">
                <a:avLst/>
              </a:prstGeom>
            </p:spPr>
          </p:pic>
          <p:pic>
            <p:nvPicPr>
              <p:cNvPr id="33" name="Graphic 32">
                <a:extLst>
                  <a:ext uri="{FF2B5EF4-FFF2-40B4-BE49-F238E27FC236}">
                    <a16:creationId xmlns:a16="http://schemas.microsoft.com/office/drawing/2014/main" id="{91F0B1B5-4309-0E3B-DCE7-8A0034C9988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12906" y="1604550"/>
                <a:ext cx="704291" cy="704291"/>
              </a:xfrm>
              <a:prstGeom prst="rect">
                <a:avLst/>
              </a:prstGeom>
            </p:spPr>
          </p:pic>
          <p:pic>
            <p:nvPicPr>
              <p:cNvPr id="34" name="Graphic 33">
                <a:extLst>
                  <a:ext uri="{FF2B5EF4-FFF2-40B4-BE49-F238E27FC236}">
                    <a16:creationId xmlns:a16="http://schemas.microsoft.com/office/drawing/2014/main" id="{D8C54C78-DA91-BED9-1F9C-B8562E39405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0835" y="1604550"/>
                <a:ext cx="704291" cy="704291"/>
              </a:xfrm>
              <a:prstGeom prst="rect">
                <a:avLst/>
              </a:prstGeom>
            </p:spPr>
          </p:pic>
          <p:pic>
            <p:nvPicPr>
              <p:cNvPr id="35" name="Graphic 34">
                <a:extLst>
                  <a:ext uri="{FF2B5EF4-FFF2-40B4-BE49-F238E27FC236}">
                    <a16:creationId xmlns:a16="http://schemas.microsoft.com/office/drawing/2014/main" id="{3BD73057-B777-2697-4C0D-81A01890A6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68763" y="1604550"/>
                <a:ext cx="704291" cy="704291"/>
              </a:xfrm>
              <a:prstGeom prst="rect">
                <a:avLst/>
              </a:prstGeom>
            </p:spPr>
          </p:pic>
          <p:pic>
            <p:nvPicPr>
              <p:cNvPr id="36" name="Graphic 35">
                <a:extLst>
                  <a:ext uri="{FF2B5EF4-FFF2-40B4-BE49-F238E27FC236}">
                    <a16:creationId xmlns:a16="http://schemas.microsoft.com/office/drawing/2014/main" id="{7C596682-6D1E-5F9A-466A-0A181D83AFA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12906" y="2208394"/>
                <a:ext cx="704291" cy="704291"/>
              </a:xfrm>
              <a:prstGeom prst="rect">
                <a:avLst/>
              </a:prstGeom>
            </p:spPr>
          </p:pic>
          <p:pic>
            <p:nvPicPr>
              <p:cNvPr id="37" name="Graphic 36">
                <a:extLst>
                  <a:ext uri="{FF2B5EF4-FFF2-40B4-BE49-F238E27FC236}">
                    <a16:creationId xmlns:a16="http://schemas.microsoft.com/office/drawing/2014/main" id="{9FB0CD03-56AB-31FF-1D66-6795C7C69AF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3007" y="2208394"/>
                <a:ext cx="704291" cy="704291"/>
              </a:xfrm>
              <a:prstGeom prst="rect">
                <a:avLst/>
              </a:prstGeom>
            </p:spPr>
          </p:pic>
          <p:pic>
            <p:nvPicPr>
              <p:cNvPr id="39" name="Graphic 38">
                <a:extLst>
                  <a:ext uri="{FF2B5EF4-FFF2-40B4-BE49-F238E27FC236}">
                    <a16:creationId xmlns:a16="http://schemas.microsoft.com/office/drawing/2014/main" id="{52E6A108-2778-4531-EE72-680450AF06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12906" y="2821489"/>
                <a:ext cx="704291" cy="704291"/>
              </a:xfrm>
              <a:prstGeom prst="rect">
                <a:avLst/>
              </a:prstGeom>
            </p:spPr>
          </p:pic>
          <p:pic>
            <p:nvPicPr>
              <p:cNvPr id="40" name="Graphic 39">
                <a:extLst>
                  <a:ext uri="{FF2B5EF4-FFF2-40B4-BE49-F238E27FC236}">
                    <a16:creationId xmlns:a16="http://schemas.microsoft.com/office/drawing/2014/main" id="{20222842-CD13-946E-FB46-6F3FCF2FC12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3007" y="2821489"/>
                <a:ext cx="704291" cy="704291"/>
              </a:xfrm>
              <a:prstGeom prst="rect">
                <a:avLst/>
              </a:prstGeom>
            </p:spPr>
          </p:pic>
          <p:pic>
            <p:nvPicPr>
              <p:cNvPr id="41" name="Graphic 40">
                <a:extLst>
                  <a:ext uri="{FF2B5EF4-FFF2-40B4-BE49-F238E27FC236}">
                    <a16:creationId xmlns:a16="http://schemas.microsoft.com/office/drawing/2014/main" id="{D2558F38-DAE3-F530-A1BB-A43484561CD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73108" y="2821489"/>
                <a:ext cx="704291" cy="704291"/>
              </a:xfrm>
              <a:prstGeom prst="rect">
                <a:avLst/>
              </a:prstGeom>
            </p:spPr>
          </p:pic>
          <p:pic>
            <p:nvPicPr>
              <p:cNvPr id="42" name="Graphic 41">
                <a:extLst>
                  <a:ext uri="{FF2B5EF4-FFF2-40B4-BE49-F238E27FC236}">
                    <a16:creationId xmlns:a16="http://schemas.microsoft.com/office/drawing/2014/main" id="{6D74A365-D91C-91CC-FC70-8D775BF8E83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53209" y="1604550"/>
                <a:ext cx="704291" cy="704291"/>
              </a:xfrm>
              <a:prstGeom prst="rect">
                <a:avLst/>
              </a:prstGeom>
            </p:spPr>
          </p:pic>
          <p:pic>
            <p:nvPicPr>
              <p:cNvPr id="43" name="Graphic 42">
                <a:extLst>
                  <a:ext uri="{FF2B5EF4-FFF2-40B4-BE49-F238E27FC236}">
                    <a16:creationId xmlns:a16="http://schemas.microsoft.com/office/drawing/2014/main" id="{68127442-C5A9-1997-DE06-6AE8CAE895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53209" y="2208394"/>
                <a:ext cx="704291" cy="704291"/>
              </a:xfrm>
              <a:prstGeom prst="rect">
                <a:avLst/>
              </a:prstGeom>
            </p:spPr>
          </p:pic>
          <p:pic>
            <p:nvPicPr>
              <p:cNvPr id="44" name="Graphic 43">
                <a:extLst>
                  <a:ext uri="{FF2B5EF4-FFF2-40B4-BE49-F238E27FC236}">
                    <a16:creationId xmlns:a16="http://schemas.microsoft.com/office/drawing/2014/main" id="{BB77D241-BB65-165F-D3AA-6EDBAA87BB3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53209" y="2821489"/>
                <a:ext cx="704291" cy="704291"/>
              </a:xfrm>
              <a:prstGeom prst="rect">
                <a:avLst/>
              </a:prstGeom>
            </p:spPr>
          </p:pic>
        </p:grpSp>
        <p:sp>
          <p:nvSpPr>
            <p:cNvPr id="2" name="TextBox 1">
              <a:extLst>
                <a:ext uri="{FF2B5EF4-FFF2-40B4-BE49-F238E27FC236}">
                  <a16:creationId xmlns:a16="http://schemas.microsoft.com/office/drawing/2014/main" id="{4E4A01BC-E2FA-8206-9903-BBA47440317A}"/>
                </a:ext>
              </a:extLst>
            </p:cNvPr>
            <p:cNvSpPr txBox="1"/>
            <p:nvPr/>
          </p:nvSpPr>
          <p:spPr>
            <a:xfrm>
              <a:off x="149157" y="1857890"/>
              <a:ext cx="3645550" cy="1338828"/>
            </a:xfrm>
            <a:prstGeom prst="rect">
              <a:avLst/>
            </a:prstGeom>
            <a:noFill/>
          </p:spPr>
          <p:txBody>
            <a:bodyPr wrap="none" rtlCol="0">
              <a:spAutoFit/>
            </a:bodyPr>
            <a:lstStyle/>
            <a:p>
              <a:pPr algn="ctr"/>
              <a:r>
                <a:rPr lang="en-FR" sz="2700">
                  <a:latin typeface="+mn-lt"/>
                </a:rPr>
                <a:t>Each email is checked</a:t>
              </a:r>
              <a:br>
                <a:rPr lang="en-FR" sz="2700">
                  <a:latin typeface="+mn-lt"/>
                </a:rPr>
              </a:br>
              <a:r>
                <a:rPr lang="en-FR" sz="2700">
                  <a:latin typeface="+mn-lt"/>
                </a:rPr>
                <a:t>for a variety of </a:t>
              </a:r>
              <a:br>
                <a:rPr lang="en-FR" sz="2700">
                  <a:latin typeface="+mn-lt"/>
                </a:rPr>
              </a:br>
              <a:r>
                <a:rPr lang="en-FR" sz="2700">
                  <a:latin typeface="+mn-lt"/>
                </a:rPr>
                <a:t>independent signals</a:t>
              </a:r>
            </a:p>
          </p:txBody>
        </p:sp>
      </p:grpSp>
    </p:spTree>
    <p:extLst>
      <p:ext uri="{BB962C8B-B14F-4D97-AF65-F5344CB8AC3E}">
        <p14:creationId xmlns:p14="http://schemas.microsoft.com/office/powerpoint/2010/main" val="220276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A01BC-E2FA-8206-9903-BBA47440317A}"/>
              </a:ext>
            </a:extLst>
          </p:cNvPr>
          <p:cNvSpPr txBox="1"/>
          <p:nvPr/>
        </p:nvSpPr>
        <p:spPr>
          <a:xfrm>
            <a:off x="2157717" y="3018676"/>
            <a:ext cx="4828566" cy="923330"/>
          </a:xfrm>
          <a:prstGeom prst="rect">
            <a:avLst/>
          </a:prstGeom>
          <a:noFill/>
        </p:spPr>
        <p:txBody>
          <a:bodyPr wrap="none" rtlCol="0">
            <a:spAutoFit/>
          </a:bodyPr>
          <a:lstStyle/>
          <a:p>
            <a:pPr algn="ctr"/>
            <a:r>
              <a:rPr lang="en-FR" sz="2700">
                <a:latin typeface="+mn-lt"/>
              </a:rPr>
              <a:t>The final verdict is then given </a:t>
            </a:r>
            <a:br>
              <a:rPr lang="en-FR" sz="2700">
                <a:latin typeface="+mn-lt"/>
              </a:rPr>
            </a:br>
            <a:r>
              <a:rPr lang="en-FR" sz="2700">
                <a:latin typeface="+mn-lt"/>
              </a:rPr>
              <a:t>by aggregating the signals</a:t>
            </a:r>
          </a:p>
        </p:txBody>
      </p:sp>
      <p:grpSp>
        <p:nvGrpSpPr>
          <p:cNvPr id="3" name="Group 2">
            <a:extLst>
              <a:ext uri="{FF2B5EF4-FFF2-40B4-BE49-F238E27FC236}">
                <a16:creationId xmlns:a16="http://schemas.microsoft.com/office/drawing/2014/main" id="{B5578912-FCE9-1FFB-714C-11C513A48BF2}"/>
              </a:ext>
            </a:extLst>
          </p:cNvPr>
          <p:cNvGrpSpPr/>
          <p:nvPr/>
        </p:nvGrpSpPr>
        <p:grpSpPr>
          <a:xfrm>
            <a:off x="625047" y="590812"/>
            <a:ext cx="7893906" cy="1925268"/>
            <a:chOff x="482253" y="590812"/>
            <a:chExt cx="7893906" cy="1925268"/>
          </a:xfrm>
        </p:grpSpPr>
        <p:pic>
          <p:nvPicPr>
            <p:cNvPr id="9" name="Graphic 8">
              <a:extLst>
                <a:ext uri="{FF2B5EF4-FFF2-40B4-BE49-F238E27FC236}">
                  <a16:creationId xmlns:a16="http://schemas.microsoft.com/office/drawing/2014/main" id="{F1D13CEA-0B05-55A7-10F1-9B7A5A79D5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253" y="832063"/>
              <a:ext cx="984033" cy="984033"/>
            </a:xfrm>
            <a:prstGeom prst="rect">
              <a:avLst/>
            </a:prstGeom>
          </p:spPr>
        </p:pic>
        <p:pic>
          <p:nvPicPr>
            <p:cNvPr id="4" name="Graphic 3">
              <a:extLst>
                <a:ext uri="{FF2B5EF4-FFF2-40B4-BE49-F238E27FC236}">
                  <a16:creationId xmlns:a16="http://schemas.microsoft.com/office/drawing/2014/main" id="{498C10BB-D59F-5183-FFFD-159D61A562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2550" y="590812"/>
              <a:ext cx="1480170" cy="1480169"/>
            </a:xfrm>
            <a:prstGeom prst="rect">
              <a:avLst/>
            </a:prstGeom>
          </p:spPr>
        </p:pic>
        <p:pic>
          <p:nvPicPr>
            <p:cNvPr id="7" name="Graphic 6">
              <a:extLst>
                <a:ext uri="{FF2B5EF4-FFF2-40B4-BE49-F238E27FC236}">
                  <a16:creationId xmlns:a16="http://schemas.microsoft.com/office/drawing/2014/main" id="{7D0C5C9C-2660-1027-5671-EDD747FE69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4860" y="832063"/>
              <a:ext cx="928140" cy="928140"/>
            </a:xfrm>
            <a:prstGeom prst="rect">
              <a:avLst/>
            </a:prstGeom>
          </p:spPr>
        </p:pic>
        <p:grpSp>
          <p:nvGrpSpPr>
            <p:cNvPr id="22" name="Group 21">
              <a:extLst>
                <a:ext uri="{FF2B5EF4-FFF2-40B4-BE49-F238E27FC236}">
                  <a16:creationId xmlns:a16="http://schemas.microsoft.com/office/drawing/2014/main" id="{0165E380-C701-44BC-E080-F69C420F0258}"/>
                </a:ext>
              </a:extLst>
            </p:cNvPr>
            <p:cNvGrpSpPr/>
            <p:nvPr/>
          </p:nvGrpSpPr>
          <p:grpSpPr>
            <a:xfrm>
              <a:off x="1635836" y="746150"/>
              <a:ext cx="1469474" cy="1154874"/>
              <a:chOff x="2994779" y="2541296"/>
              <a:chExt cx="3259458" cy="2561640"/>
            </a:xfrm>
          </p:grpSpPr>
          <p:pic>
            <p:nvPicPr>
              <p:cNvPr id="8" name="Graphic 7">
                <a:extLst>
                  <a:ext uri="{FF2B5EF4-FFF2-40B4-BE49-F238E27FC236}">
                    <a16:creationId xmlns:a16="http://schemas.microsoft.com/office/drawing/2014/main" id="{BCC92AE9-A9A7-C8BF-32E1-387030CEE29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538818" y="3346421"/>
                <a:ext cx="939054" cy="939054"/>
              </a:xfrm>
              <a:prstGeom prst="rect">
                <a:avLst/>
              </a:prstGeom>
            </p:spPr>
          </p:pic>
          <p:pic>
            <p:nvPicPr>
              <p:cNvPr id="10" name="Graphic 9">
                <a:extLst>
                  <a:ext uri="{FF2B5EF4-FFF2-40B4-BE49-F238E27FC236}">
                    <a16:creationId xmlns:a16="http://schemas.microsoft.com/office/drawing/2014/main" id="{9EB516FD-4DF7-DAB8-94EF-F32FF718EB2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994779" y="2541296"/>
                <a:ext cx="939054" cy="939054"/>
              </a:xfrm>
              <a:prstGeom prst="rect">
                <a:avLst/>
              </a:prstGeom>
            </p:spPr>
          </p:pic>
          <p:pic>
            <p:nvPicPr>
              <p:cNvPr id="12" name="Graphic 11">
                <a:extLst>
                  <a:ext uri="{FF2B5EF4-FFF2-40B4-BE49-F238E27FC236}">
                    <a16:creationId xmlns:a16="http://schemas.microsoft.com/office/drawing/2014/main" id="{98D76FC6-B347-4590-796F-A5C55D6FAF5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65350" y="2541296"/>
                <a:ext cx="939054" cy="939054"/>
              </a:xfrm>
              <a:prstGeom prst="rect">
                <a:avLst/>
              </a:prstGeom>
            </p:spPr>
          </p:pic>
          <p:pic>
            <p:nvPicPr>
              <p:cNvPr id="13" name="Graphic 12">
                <a:extLst>
                  <a:ext uri="{FF2B5EF4-FFF2-40B4-BE49-F238E27FC236}">
                    <a16:creationId xmlns:a16="http://schemas.microsoft.com/office/drawing/2014/main" id="{260DD482-504F-6D99-20AE-58B9E397FD5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535921" y="2541296"/>
                <a:ext cx="939054" cy="939054"/>
              </a:xfrm>
              <a:prstGeom prst="rect">
                <a:avLst/>
              </a:prstGeom>
            </p:spPr>
          </p:pic>
          <p:pic>
            <p:nvPicPr>
              <p:cNvPr id="14" name="Graphic 13">
                <a:extLst>
                  <a:ext uri="{FF2B5EF4-FFF2-40B4-BE49-F238E27FC236}">
                    <a16:creationId xmlns:a16="http://schemas.microsoft.com/office/drawing/2014/main" id="{2702B40D-D25E-AF11-ECA0-0AFF38F17D4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994779" y="3346421"/>
                <a:ext cx="939054" cy="939054"/>
              </a:xfrm>
              <a:prstGeom prst="rect">
                <a:avLst/>
              </a:prstGeom>
            </p:spPr>
          </p:pic>
          <p:pic>
            <p:nvPicPr>
              <p:cNvPr id="15" name="Graphic 14">
                <a:extLst>
                  <a:ext uri="{FF2B5EF4-FFF2-40B4-BE49-F238E27FC236}">
                    <a16:creationId xmlns:a16="http://schemas.microsoft.com/office/drawing/2014/main" id="{8240C9F0-AF8D-D255-5437-AC0139029A9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68247" y="3346421"/>
                <a:ext cx="939054" cy="939054"/>
              </a:xfrm>
              <a:prstGeom prst="rect">
                <a:avLst/>
              </a:prstGeom>
            </p:spPr>
          </p:pic>
          <p:pic>
            <p:nvPicPr>
              <p:cNvPr id="16" name="Graphic 15">
                <a:extLst>
                  <a:ext uri="{FF2B5EF4-FFF2-40B4-BE49-F238E27FC236}">
                    <a16:creationId xmlns:a16="http://schemas.microsoft.com/office/drawing/2014/main" id="{1EF6593C-E307-74DC-346C-F2303641FB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994779" y="4163882"/>
                <a:ext cx="939054" cy="939054"/>
              </a:xfrm>
              <a:prstGeom prst="rect">
                <a:avLst/>
              </a:prstGeom>
            </p:spPr>
          </p:pic>
          <p:pic>
            <p:nvPicPr>
              <p:cNvPr id="17" name="Graphic 16">
                <a:extLst>
                  <a:ext uri="{FF2B5EF4-FFF2-40B4-BE49-F238E27FC236}">
                    <a16:creationId xmlns:a16="http://schemas.microsoft.com/office/drawing/2014/main" id="{FE3B51AB-B6FB-3335-A85B-0754BEF37C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768247" y="4163882"/>
                <a:ext cx="939054" cy="939054"/>
              </a:xfrm>
              <a:prstGeom prst="rect">
                <a:avLst/>
              </a:prstGeom>
            </p:spPr>
          </p:pic>
          <p:pic>
            <p:nvPicPr>
              <p:cNvPr id="18" name="Graphic 17">
                <a:extLst>
                  <a:ext uri="{FF2B5EF4-FFF2-40B4-BE49-F238E27FC236}">
                    <a16:creationId xmlns:a16="http://schemas.microsoft.com/office/drawing/2014/main" id="{10552374-BB4F-9A28-E69A-16190FB8161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541715" y="4163882"/>
                <a:ext cx="939054" cy="939054"/>
              </a:xfrm>
              <a:prstGeom prst="rect">
                <a:avLst/>
              </a:prstGeom>
            </p:spPr>
          </p:pic>
          <p:pic>
            <p:nvPicPr>
              <p:cNvPr id="19" name="Graphic 18">
                <a:extLst>
                  <a:ext uri="{FF2B5EF4-FFF2-40B4-BE49-F238E27FC236}">
                    <a16:creationId xmlns:a16="http://schemas.microsoft.com/office/drawing/2014/main" id="{0ECDDC4E-FF1A-36B8-822A-0041AC99A62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315183" y="2541296"/>
                <a:ext cx="939054" cy="939054"/>
              </a:xfrm>
              <a:prstGeom prst="rect">
                <a:avLst/>
              </a:prstGeom>
            </p:spPr>
          </p:pic>
          <p:pic>
            <p:nvPicPr>
              <p:cNvPr id="20" name="Graphic 19">
                <a:extLst>
                  <a:ext uri="{FF2B5EF4-FFF2-40B4-BE49-F238E27FC236}">
                    <a16:creationId xmlns:a16="http://schemas.microsoft.com/office/drawing/2014/main" id="{361149C5-2960-D4CC-AD2C-BCC572100F7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315183" y="3346421"/>
                <a:ext cx="939054" cy="939054"/>
              </a:xfrm>
              <a:prstGeom prst="rect">
                <a:avLst/>
              </a:prstGeom>
            </p:spPr>
          </p:pic>
          <p:pic>
            <p:nvPicPr>
              <p:cNvPr id="21" name="Graphic 20">
                <a:extLst>
                  <a:ext uri="{FF2B5EF4-FFF2-40B4-BE49-F238E27FC236}">
                    <a16:creationId xmlns:a16="http://schemas.microsoft.com/office/drawing/2014/main" id="{57B96CE2-A329-98A7-4161-79F81DB1A4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315183" y="4163882"/>
                <a:ext cx="939054" cy="939054"/>
              </a:xfrm>
              <a:prstGeom prst="rect">
                <a:avLst/>
              </a:prstGeom>
            </p:spPr>
          </p:pic>
        </p:grpSp>
        <p:sp>
          <p:nvSpPr>
            <p:cNvPr id="24" name="TextBox 23">
              <a:extLst>
                <a:ext uri="{FF2B5EF4-FFF2-40B4-BE49-F238E27FC236}">
                  <a16:creationId xmlns:a16="http://schemas.microsoft.com/office/drawing/2014/main" id="{4A9A8CC3-CF06-EAA7-E56F-694D2B519B19}"/>
                </a:ext>
              </a:extLst>
            </p:cNvPr>
            <p:cNvSpPr txBox="1"/>
            <p:nvPr/>
          </p:nvSpPr>
          <p:spPr>
            <a:xfrm>
              <a:off x="1941560" y="2146748"/>
              <a:ext cx="930063" cy="369332"/>
            </a:xfrm>
            <a:prstGeom prst="rect">
              <a:avLst/>
            </a:prstGeom>
            <a:noFill/>
          </p:spPr>
          <p:txBody>
            <a:bodyPr wrap="none" rtlCol="0">
              <a:spAutoFit/>
            </a:bodyPr>
            <a:lstStyle/>
            <a:p>
              <a:pPr algn="l"/>
              <a:r>
                <a:rPr lang="en-FR">
                  <a:latin typeface="+mn-lt"/>
                </a:rPr>
                <a:t>Signals</a:t>
              </a:r>
            </a:p>
          </p:txBody>
        </p:sp>
        <p:sp>
          <p:nvSpPr>
            <p:cNvPr id="25" name="TextBox 24">
              <a:extLst>
                <a:ext uri="{FF2B5EF4-FFF2-40B4-BE49-F238E27FC236}">
                  <a16:creationId xmlns:a16="http://schemas.microsoft.com/office/drawing/2014/main" id="{A2F207EC-C8C8-069B-D47B-292E69D8DF9C}"/>
                </a:ext>
              </a:extLst>
            </p:cNvPr>
            <p:cNvSpPr txBox="1"/>
            <p:nvPr/>
          </p:nvSpPr>
          <p:spPr>
            <a:xfrm>
              <a:off x="4457428" y="2146748"/>
              <a:ext cx="1509772" cy="369332"/>
            </a:xfrm>
            <a:prstGeom prst="rect">
              <a:avLst/>
            </a:prstGeom>
            <a:noFill/>
          </p:spPr>
          <p:txBody>
            <a:bodyPr wrap="none" rtlCol="0">
              <a:spAutoFit/>
            </a:bodyPr>
            <a:lstStyle/>
            <a:p>
              <a:pPr algn="l"/>
              <a:r>
                <a:rPr lang="en-FR">
                  <a:latin typeface="+mn-lt"/>
                </a:rPr>
                <a:t>ML Classifier</a:t>
              </a:r>
            </a:p>
          </p:txBody>
        </p:sp>
        <p:pic>
          <p:nvPicPr>
            <p:cNvPr id="26" name="Graphic 25">
              <a:extLst>
                <a:ext uri="{FF2B5EF4-FFF2-40B4-BE49-F238E27FC236}">
                  <a16:creationId xmlns:a16="http://schemas.microsoft.com/office/drawing/2014/main" id="{38F35EF2-0E6B-FA81-A289-F5B679213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2270" y="832063"/>
              <a:ext cx="928140" cy="928140"/>
            </a:xfrm>
            <a:prstGeom prst="rect">
              <a:avLst/>
            </a:prstGeom>
          </p:spPr>
        </p:pic>
        <p:sp>
          <p:nvSpPr>
            <p:cNvPr id="27" name="TextBox 26">
              <a:extLst>
                <a:ext uri="{FF2B5EF4-FFF2-40B4-BE49-F238E27FC236}">
                  <a16:creationId xmlns:a16="http://schemas.microsoft.com/office/drawing/2014/main" id="{15064968-D120-7C3E-DFF8-58F596DB46A0}"/>
                </a:ext>
              </a:extLst>
            </p:cNvPr>
            <p:cNvSpPr txBox="1"/>
            <p:nvPr/>
          </p:nvSpPr>
          <p:spPr>
            <a:xfrm>
              <a:off x="7213298" y="2146748"/>
              <a:ext cx="1069524" cy="369332"/>
            </a:xfrm>
            <a:prstGeom prst="rect">
              <a:avLst/>
            </a:prstGeom>
            <a:noFill/>
          </p:spPr>
          <p:txBody>
            <a:bodyPr wrap="none" rtlCol="0">
              <a:spAutoFit/>
            </a:bodyPr>
            <a:lstStyle/>
            <a:p>
              <a:pPr algn="ctr"/>
              <a:r>
                <a:rPr lang="en-FR">
                  <a:latin typeface="+mn-lt"/>
                </a:rPr>
                <a:t>Decision</a:t>
              </a:r>
            </a:p>
          </p:txBody>
        </p:sp>
        <p:pic>
          <p:nvPicPr>
            <p:cNvPr id="29" name="Graphic 28">
              <a:extLst>
                <a:ext uri="{FF2B5EF4-FFF2-40B4-BE49-F238E27FC236}">
                  <a16:creationId xmlns:a16="http://schemas.microsoft.com/office/drawing/2014/main" id="{342E9E4F-E01C-7B9B-E828-C427E61890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19961" y="702800"/>
              <a:ext cx="1256198" cy="1256195"/>
            </a:xfrm>
            <a:prstGeom prst="rect">
              <a:avLst/>
            </a:prstGeom>
          </p:spPr>
        </p:pic>
      </p:grpSp>
    </p:spTree>
    <p:extLst>
      <p:ext uri="{BB962C8B-B14F-4D97-AF65-F5344CB8AC3E}">
        <p14:creationId xmlns:p14="http://schemas.microsoft.com/office/powerpoint/2010/main" val="159922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42B963-B4A8-D7C9-424F-729136425AF6}"/>
              </a:ext>
            </a:extLst>
          </p:cNvPr>
          <p:cNvGrpSpPr/>
          <p:nvPr/>
        </p:nvGrpSpPr>
        <p:grpSpPr>
          <a:xfrm>
            <a:off x="3424793" y="394768"/>
            <a:ext cx="2444594" cy="1921231"/>
            <a:chOff x="3347627" y="394768"/>
            <a:chExt cx="2444594" cy="1921231"/>
          </a:xfrm>
        </p:grpSpPr>
        <p:pic>
          <p:nvPicPr>
            <p:cNvPr id="11" name="Graphic 10">
              <a:extLst>
                <a:ext uri="{FF2B5EF4-FFF2-40B4-BE49-F238E27FC236}">
                  <a16:creationId xmlns:a16="http://schemas.microsoft.com/office/drawing/2014/main" id="{33243605-CE65-3041-59CF-E5E0619E3F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5656" y="984720"/>
              <a:ext cx="704291" cy="704291"/>
            </a:xfrm>
            <a:prstGeom prst="rect">
              <a:avLst/>
            </a:prstGeom>
          </p:spPr>
        </p:pic>
        <p:pic>
          <p:nvPicPr>
            <p:cNvPr id="33" name="Graphic 32">
              <a:extLst>
                <a:ext uri="{FF2B5EF4-FFF2-40B4-BE49-F238E27FC236}">
                  <a16:creationId xmlns:a16="http://schemas.microsoft.com/office/drawing/2014/main" id="{91F0B1B5-4309-0E3B-DCE7-8A0034C998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7627" y="413302"/>
              <a:ext cx="704291" cy="704291"/>
            </a:xfrm>
            <a:prstGeom prst="rect">
              <a:avLst/>
            </a:prstGeom>
          </p:spPr>
        </p:pic>
        <p:pic>
          <p:nvPicPr>
            <p:cNvPr id="34" name="Graphic 33">
              <a:extLst>
                <a:ext uri="{FF2B5EF4-FFF2-40B4-BE49-F238E27FC236}">
                  <a16:creationId xmlns:a16="http://schemas.microsoft.com/office/drawing/2014/main" id="{D8C54C78-DA91-BED9-1F9C-B8562E3940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5555" y="413302"/>
              <a:ext cx="704291" cy="704291"/>
            </a:xfrm>
            <a:prstGeom prst="rect">
              <a:avLst/>
            </a:prstGeom>
          </p:spPr>
        </p:pic>
        <p:pic>
          <p:nvPicPr>
            <p:cNvPr id="35" name="Graphic 34">
              <a:extLst>
                <a:ext uri="{FF2B5EF4-FFF2-40B4-BE49-F238E27FC236}">
                  <a16:creationId xmlns:a16="http://schemas.microsoft.com/office/drawing/2014/main" id="{3BD73057-B777-2697-4C0D-81A01890A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3484" y="404035"/>
              <a:ext cx="704291" cy="704291"/>
            </a:xfrm>
            <a:prstGeom prst="rect">
              <a:avLst/>
            </a:prstGeom>
          </p:spPr>
        </p:pic>
        <p:pic>
          <p:nvPicPr>
            <p:cNvPr id="36" name="Graphic 35">
              <a:extLst>
                <a:ext uri="{FF2B5EF4-FFF2-40B4-BE49-F238E27FC236}">
                  <a16:creationId xmlns:a16="http://schemas.microsoft.com/office/drawing/2014/main" id="{7C596682-6D1E-5F9A-466A-0A181D83AF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7627" y="1012505"/>
              <a:ext cx="704291" cy="704291"/>
            </a:xfrm>
            <a:prstGeom prst="rect">
              <a:avLst/>
            </a:prstGeom>
          </p:spPr>
        </p:pic>
        <p:pic>
          <p:nvPicPr>
            <p:cNvPr id="37" name="Graphic 36">
              <a:extLst>
                <a:ext uri="{FF2B5EF4-FFF2-40B4-BE49-F238E27FC236}">
                  <a16:creationId xmlns:a16="http://schemas.microsoft.com/office/drawing/2014/main" id="{9FB0CD03-56AB-31FF-1D66-6795C7C69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7728" y="1012505"/>
              <a:ext cx="704291" cy="704291"/>
            </a:xfrm>
            <a:prstGeom prst="rect">
              <a:avLst/>
            </a:prstGeom>
          </p:spPr>
        </p:pic>
        <p:pic>
          <p:nvPicPr>
            <p:cNvPr id="39" name="Graphic 38">
              <a:extLst>
                <a:ext uri="{FF2B5EF4-FFF2-40B4-BE49-F238E27FC236}">
                  <a16:creationId xmlns:a16="http://schemas.microsoft.com/office/drawing/2014/main" id="{52E6A108-2778-4531-EE72-680450AF06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7627" y="1611708"/>
              <a:ext cx="704291" cy="704291"/>
            </a:xfrm>
            <a:prstGeom prst="rect">
              <a:avLst/>
            </a:prstGeom>
          </p:spPr>
        </p:pic>
        <p:pic>
          <p:nvPicPr>
            <p:cNvPr id="40" name="Graphic 39">
              <a:extLst>
                <a:ext uri="{FF2B5EF4-FFF2-40B4-BE49-F238E27FC236}">
                  <a16:creationId xmlns:a16="http://schemas.microsoft.com/office/drawing/2014/main" id="{20222842-CD13-946E-FB46-6F3FCF2FC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7728" y="1611708"/>
              <a:ext cx="704291" cy="704291"/>
            </a:xfrm>
            <a:prstGeom prst="rect">
              <a:avLst/>
            </a:prstGeom>
          </p:spPr>
        </p:pic>
        <p:pic>
          <p:nvPicPr>
            <p:cNvPr id="41" name="Graphic 40">
              <a:extLst>
                <a:ext uri="{FF2B5EF4-FFF2-40B4-BE49-F238E27FC236}">
                  <a16:creationId xmlns:a16="http://schemas.microsoft.com/office/drawing/2014/main" id="{D2558F38-DAE3-F530-A1BB-A43484561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7829" y="1602441"/>
              <a:ext cx="704291" cy="704291"/>
            </a:xfrm>
            <a:prstGeom prst="rect">
              <a:avLst/>
            </a:prstGeom>
          </p:spPr>
        </p:pic>
        <p:pic>
          <p:nvPicPr>
            <p:cNvPr id="42" name="Graphic 41">
              <a:extLst>
                <a:ext uri="{FF2B5EF4-FFF2-40B4-BE49-F238E27FC236}">
                  <a16:creationId xmlns:a16="http://schemas.microsoft.com/office/drawing/2014/main" id="{6D74A365-D91C-91CC-FC70-8D775BF8E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413" y="394768"/>
              <a:ext cx="704291" cy="704291"/>
            </a:xfrm>
            <a:prstGeom prst="rect">
              <a:avLst/>
            </a:prstGeom>
          </p:spPr>
        </p:pic>
        <p:pic>
          <p:nvPicPr>
            <p:cNvPr id="43" name="Graphic 42">
              <a:extLst>
                <a:ext uri="{FF2B5EF4-FFF2-40B4-BE49-F238E27FC236}">
                  <a16:creationId xmlns:a16="http://schemas.microsoft.com/office/drawing/2014/main" id="{68127442-C5A9-1997-DE06-6AE8CAE89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7930" y="998605"/>
              <a:ext cx="704291" cy="704291"/>
            </a:xfrm>
            <a:prstGeom prst="rect">
              <a:avLst/>
            </a:prstGeom>
          </p:spPr>
        </p:pic>
        <p:pic>
          <p:nvPicPr>
            <p:cNvPr id="44" name="Graphic 43">
              <a:extLst>
                <a:ext uri="{FF2B5EF4-FFF2-40B4-BE49-F238E27FC236}">
                  <a16:creationId xmlns:a16="http://schemas.microsoft.com/office/drawing/2014/main" id="{BB77D241-BB65-165F-D3AA-6EDBAA87BB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7930" y="1602440"/>
              <a:ext cx="704291" cy="704291"/>
            </a:xfrm>
            <a:prstGeom prst="rect">
              <a:avLst/>
            </a:prstGeom>
          </p:spPr>
        </p:pic>
      </p:grpSp>
      <p:grpSp>
        <p:nvGrpSpPr>
          <p:cNvPr id="74" name="Group 73">
            <a:extLst>
              <a:ext uri="{FF2B5EF4-FFF2-40B4-BE49-F238E27FC236}">
                <a16:creationId xmlns:a16="http://schemas.microsoft.com/office/drawing/2014/main" id="{1E4DBCCF-178B-8D01-7EB2-BC1178E6E5D2}"/>
              </a:ext>
            </a:extLst>
          </p:cNvPr>
          <p:cNvGrpSpPr/>
          <p:nvPr/>
        </p:nvGrpSpPr>
        <p:grpSpPr>
          <a:xfrm>
            <a:off x="609834" y="604072"/>
            <a:ext cx="1681951" cy="1630444"/>
            <a:chOff x="1957328" y="841324"/>
            <a:chExt cx="2242601" cy="2173925"/>
          </a:xfrm>
        </p:grpSpPr>
        <p:pic>
          <p:nvPicPr>
            <p:cNvPr id="9" name="Graphic 8">
              <a:extLst>
                <a:ext uri="{FF2B5EF4-FFF2-40B4-BE49-F238E27FC236}">
                  <a16:creationId xmlns:a16="http://schemas.microsoft.com/office/drawing/2014/main" id="{F1D13CEA-0B05-55A7-10F1-9B7A5A79D5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95412" y="841324"/>
              <a:ext cx="1834615" cy="1834616"/>
            </a:xfrm>
            <a:prstGeom prst="rect">
              <a:avLst/>
            </a:prstGeom>
          </p:spPr>
        </p:pic>
        <p:sp>
          <p:nvSpPr>
            <p:cNvPr id="65" name="TextBox 64">
              <a:extLst>
                <a:ext uri="{FF2B5EF4-FFF2-40B4-BE49-F238E27FC236}">
                  <a16:creationId xmlns:a16="http://schemas.microsoft.com/office/drawing/2014/main" id="{790D6CA5-9803-797A-E610-9B847AA48682}"/>
                </a:ext>
              </a:extLst>
            </p:cNvPr>
            <p:cNvSpPr txBox="1"/>
            <p:nvPr/>
          </p:nvSpPr>
          <p:spPr>
            <a:xfrm>
              <a:off x="1957328" y="2522806"/>
              <a:ext cx="2242601" cy="492443"/>
            </a:xfrm>
            <a:prstGeom prst="rect">
              <a:avLst/>
            </a:prstGeom>
            <a:noFill/>
          </p:spPr>
          <p:txBody>
            <a:bodyPr wrap="square" rtlCol="0">
              <a:spAutoFit/>
            </a:bodyPr>
            <a:lstStyle/>
            <a:p>
              <a:pPr algn="ctr"/>
              <a:r>
                <a:rPr lang="en-FR">
                  <a:latin typeface="+mn-lt"/>
                </a:rPr>
                <a:t>benign email</a:t>
              </a:r>
            </a:p>
          </p:txBody>
        </p:sp>
      </p:grpSp>
      <p:grpSp>
        <p:nvGrpSpPr>
          <p:cNvPr id="4" name="Group 3">
            <a:extLst>
              <a:ext uri="{FF2B5EF4-FFF2-40B4-BE49-F238E27FC236}">
                <a16:creationId xmlns:a16="http://schemas.microsoft.com/office/drawing/2014/main" id="{F40559DD-4236-A645-742F-8F6EEAAE09EA}"/>
              </a:ext>
            </a:extLst>
          </p:cNvPr>
          <p:cNvGrpSpPr/>
          <p:nvPr/>
        </p:nvGrpSpPr>
        <p:grpSpPr>
          <a:xfrm>
            <a:off x="3435245" y="2759654"/>
            <a:ext cx="2461015" cy="1893355"/>
            <a:chOff x="3339995" y="2759654"/>
            <a:chExt cx="2461015" cy="1893355"/>
          </a:xfrm>
        </p:grpSpPr>
        <p:pic>
          <p:nvPicPr>
            <p:cNvPr id="47" name="Graphic 46">
              <a:extLst>
                <a:ext uri="{FF2B5EF4-FFF2-40B4-BE49-F238E27FC236}">
                  <a16:creationId xmlns:a16="http://schemas.microsoft.com/office/drawing/2014/main" id="{7B4AAAD8-F5CA-BB83-3542-2344386CC4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9995" y="2759655"/>
              <a:ext cx="704291" cy="704291"/>
            </a:xfrm>
            <a:prstGeom prst="rect">
              <a:avLst/>
            </a:prstGeom>
          </p:spPr>
        </p:pic>
        <p:pic>
          <p:nvPicPr>
            <p:cNvPr id="56" name="Graphic 55">
              <a:extLst>
                <a:ext uri="{FF2B5EF4-FFF2-40B4-BE49-F238E27FC236}">
                  <a16:creationId xmlns:a16="http://schemas.microsoft.com/office/drawing/2014/main" id="{D43927C5-5D9B-0A9E-2767-2929C57208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6719" y="3354186"/>
              <a:ext cx="704291" cy="704291"/>
            </a:xfrm>
            <a:prstGeom prst="rect">
              <a:avLst/>
            </a:prstGeom>
          </p:spPr>
        </p:pic>
        <p:pic>
          <p:nvPicPr>
            <p:cNvPr id="58" name="Graphic 57">
              <a:extLst>
                <a:ext uri="{FF2B5EF4-FFF2-40B4-BE49-F238E27FC236}">
                  <a16:creationId xmlns:a16="http://schemas.microsoft.com/office/drawing/2014/main" id="{278F9A0F-D23C-62C7-EB1C-BB2BFD7C4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1144" y="3347281"/>
              <a:ext cx="704291" cy="704291"/>
            </a:xfrm>
            <a:prstGeom prst="rect">
              <a:avLst/>
            </a:prstGeom>
          </p:spPr>
        </p:pic>
        <p:pic>
          <p:nvPicPr>
            <p:cNvPr id="59" name="Graphic 58">
              <a:extLst>
                <a:ext uri="{FF2B5EF4-FFF2-40B4-BE49-F238E27FC236}">
                  <a16:creationId xmlns:a16="http://schemas.microsoft.com/office/drawing/2014/main" id="{BAA9AACF-263E-BD61-9109-8D6E06D08C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9995" y="3934907"/>
              <a:ext cx="704291" cy="704291"/>
            </a:xfrm>
            <a:prstGeom prst="rect">
              <a:avLst/>
            </a:prstGeom>
          </p:spPr>
        </p:pic>
        <p:pic>
          <p:nvPicPr>
            <p:cNvPr id="60" name="Graphic 59">
              <a:extLst>
                <a:ext uri="{FF2B5EF4-FFF2-40B4-BE49-F238E27FC236}">
                  <a16:creationId xmlns:a16="http://schemas.microsoft.com/office/drawing/2014/main" id="{58954765-9BB9-F415-5C72-F47EC0CCFB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5570" y="3934907"/>
              <a:ext cx="704291" cy="704291"/>
            </a:xfrm>
            <a:prstGeom prst="rect">
              <a:avLst/>
            </a:prstGeom>
          </p:spPr>
        </p:pic>
        <p:pic>
          <p:nvPicPr>
            <p:cNvPr id="61" name="Graphic 60">
              <a:extLst>
                <a:ext uri="{FF2B5EF4-FFF2-40B4-BE49-F238E27FC236}">
                  <a16:creationId xmlns:a16="http://schemas.microsoft.com/office/drawing/2014/main" id="{CFB7BFE9-8642-D5E8-FFD5-73BD437E96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1144" y="3934907"/>
              <a:ext cx="704291" cy="704291"/>
            </a:xfrm>
            <a:prstGeom prst="rect">
              <a:avLst/>
            </a:prstGeom>
          </p:spPr>
        </p:pic>
        <p:pic>
          <p:nvPicPr>
            <p:cNvPr id="62" name="Graphic 61">
              <a:extLst>
                <a:ext uri="{FF2B5EF4-FFF2-40B4-BE49-F238E27FC236}">
                  <a16:creationId xmlns:a16="http://schemas.microsoft.com/office/drawing/2014/main" id="{09BF8691-B329-F888-6ECE-8138D475A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96719" y="2759654"/>
              <a:ext cx="704291" cy="704291"/>
            </a:xfrm>
            <a:prstGeom prst="rect">
              <a:avLst/>
            </a:prstGeom>
          </p:spPr>
        </p:pic>
        <p:pic>
          <p:nvPicPr>
            <p:cNvPr id="63" name="Graphic 62">
              <a:extLst>
                <a:ext uri="{FF2B5EF4-FFF2-40B4-BE49-F238E27FC236}">
                  <a16:creationId xmlns:a16="http://schemas.microsoft.com/office/drawing/2014/main" id="{176C9FCB-9316-3D3B-BF56-64E00ABF49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5570" y="2759655"/>
              <a:ext cx="704291" cy="704291"/>
            </a:xfrm>
            <a:prstGeom prst="rect">
              <a:avLst/>
            </a:prstGeom>
          </p:spPr>
        </p:pic>
        <p:pic>
          <p:nvPicPr>
            <p:cNvPr id="64" name="Graphic 63">
              <a:extLst>
                <a:ext uri="{FF2B5EF4-FFF2-40B4-BE49-F238E27FC236}">
                  <a16:creationId xmlns:a16="http://schemas.microsoft.com/office/drawing/2014/main" id="{02FE1571-E819-0559-22F1-4B400A797A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6719" y="3948718"/>
              <a:ext cx="704291" cy="704291"/>
            </a:xfrm>
            <a:prstGeom prst="rect">
              <a:avLst/>
            </a:prstGeom>
          </p:spPr>
        </p:pic>
        <p:pic>
          <p:nvPicPr>
            <p:cNvPr id="67" name="Graphic 66">
              <a:extLst>
                <a:ext uri="{FF2B5EF4-FFF2-40B4-BE49-F238E27FC236}">
                  <a16:creationId xmlns:a16="http://schemas.microsoft.com/office/drawing/2014/main" id="{12B88F56-553E-9EF1-F8D7-4935A20BB5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9995" y="3347281"/>
              <a:ext cx="704291" cy="704291"/>
            </a:xfrm>
            <a:prstGeom prst="rect">
              <a:avLst/>
            </a:prstGeom>
          </p:spPr>
        </p:pic>
        <p:pic>
          <p:nvPicPr>
            <p:cNvPr id="68" name="Graphic 67">
              <a:extLst>
                <a:ext uri="{FF2B5EF4-FFF2-40B4-BE49-F238E27FC236}">
                  <a16:creationId xmlns:a16="http://schemas.microsoft.com/office/drawing/2014/main" id="{0A3C1F5E-8F39-5771-D06D-307EBFFB3B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5570" y="3347281"/>
              <a:ext cx="704291" cy="704291"/>
            </a:xfrm>
            <a:prstGeom prst="rect">
              <a:avLst/>
            </a:prstGeom>
          </p:spPr>
        </p:pic>
        <p:pic>
          <p:nvPicPr>
            <p:cNvPr id="69" name="Graphic 68">
              <a:extLst>
                <a:ext uri="{FF2B5EF4-FFF2-40B4-BE49-F238E27FC236}">
                  <a16:creationId xmlns:a16="http://schemas.microsoft.com/office/drawing/2014/main" id="{3B9AB40A-C082-41A2-C335-68B4AED23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1144" y="2759655"/>
              <a:ext cx="704291" cy="704291"/>
            </a:xfrm>
            <a:prstGeom prst="rect">
              <a:avLst/>
            </a:prstGeom>
          </p:spPr>
        </p:pic>
      </p:grpSp>
      <p:grpSp>
        <p:nvGrpSpPr>
          <p:cNvPr id="75" name="Group 74">
            <a:extLst>
              <a:ext uri="{FF2B5EF4-FFF2-40B4-BE49-F238E27FC236}">
                <a16:creationId xmlns:a16="http://schemas.microsoft.com/office/drawing/2014/main" id="{5C1F518B-FEAF-A5A6-FABD-E554A80338B9}"/>
              </a:ext>
            </a:extLst>
          </p:cNvPr>
          <p:cNvGrpSpPr/>
          <p:nvPr/>
        </p:nvGrpSpPr>
        <p:grpSpPr>
          <a:xfrm>
            <a:off x="635128" y="2924849"/>
            <a:ext cx="1681951" cy="1618826"/>
            <a:chOff x="1991054" y="3935692"/>
            <a:chExt cx="2242601" cy="2158435"/>
          </a:xfrm>
        </p:grpSpPr>
        <p:pic>
          <p:nvPicPr>
            <p:cNvPr id="45" name="Graphic 44">
              <a:extLst>
                <a:ext uri="{FF2B5EF4-FFF2-40B4-BE49-F238E27FC236}">
                  <a16:creationId xmlns:a16="http://schemas.microsoft.com/office/drawing/2014/main" id="{73845074-C40B-8B67-0483-D98AA0E595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69" y="3935692"/>
              <a:ext cx="1834615" cy="1834616"/>
            </a:xfrm>
            <a:prstGeom prst="rect">
              <a:avLst/>
            </a:prstGeom>
          </p:spPr>
        </p:pic>
        <p:sp>
          <p:nvSpPr>
            <p:cNvPr id="2" name="TextBox 1">
              <a:extLst>
                <a:ext uri="{FF2B5EF4-FFF2-40B4-BE49-F238E27FC236}">
                  <a16:creationId xmlns:a16="http://schemas.microsoft.com/office/drawing/2014/main" id="{BD6F644B-BA9E-E4CC-BD44-2E60A3E39CDD}"/>
                </a:ext>
              </a:extLst>
            </p:cNvPr>
            <p:cNvSpPr txBox="1"/>
            <p:nvPr/>
          </p:nvSpPr>
          <p:spPr>
            <a:xfrm>
              <a:off x="1991054" y="5601684"/>
              <a:ext cx="2242601" cy="492443"/>
            </a:xfrm>
            <a:prstGeom prst="rect">
              <a:avLst/>
            </a:prstGeom>
            <a:noFill/>
          </p:spPr>
          <p:txBody>
            <a:bodyPr wrap="square" rtlCol="0">
              <a:spAutoFit/>
            </a:bodyPr>
            <a:lstStyle/>
            <a:p>
              <a:pPr algn="ctr"/>
              <a:r>
                <a:rPr lang="en-FR">
                  <a:latin typeface="+mn-lt"/>
                </a:rPr>
                <a:t>phishing email</a:t>
              </a:r>
            </a:p>
          </p:txBody>
        </p:sp>
      </p:grpSp>
      <p:grpSp>
        <p:nvGrpSpPr>
          <p:cNvPr id="79" name="Group 78">
            <a:extLst>
              <a:ext uri="{FF2B5EF4-FFF2-40B4-BE49-F238E27FC236}">
                <a16:creationId xmlns:a16="http://schemas.microsoft.com/office/drawing/2014/main" id="{5CE8327D-BFAB-C279-BB3F-55226C42F35B}"/>
              </a:ext>
            </a:extLst>
          </p:cNvPr>
          <p:cNvGrpSpPr/>
          <p:nvPr/>
        </p:nvGrpSpPr>
        <p:grpSpPr>
          <a:xfrm>
            <a:off x="7002393" y="797698"/>
            <a:ext cx="1681951" cy="1634344"/>
            <a:chOff x="8422296" y="1077120"/>
            <a:chExt cx="2242601" cy="2179124"/>
          </a:xfrm>
        </p:grpSpPr>
        <p:grpSp>
          <p:nvGrpSpPr>
            <p:cNvPr id="70" name="Group 69">
              <a:extLst>
                <a:ext uri="{FF2B5EF4-FFF2-40B4-BE49-F238E27FC236}">
                  <a16:creationId xmlns:a16="http://schemas.microsoft.com/office/drawing/2014/main" id="{81E90B44-07FD-AD1C-1FCF-3F8A9FF4712A}"/>
                </a:ext>
              </a:extLst>
            </p:cNvPr>
            <p:cNvGrpSpPr/>
            <p:nvPr/>
          </p:nvGrpSpPr>
          <p:grpSpPr>
            <a:xfrm>
              <a:off x="9060014" y="1077120"/>
              <a:ext cx="952616" cy="1287600"/>
              <a:chOff x="9854725" y="1130729"/>
              <a:chExt cx="952616" cy="1287600"/>
            </a:xfrm>
          </p:grpSpPr>
          <p:sp>
            <p:nvSpPr>
              <p:cNvPr id="6" name="Freeform 5">
                <a:extLst>
                  <a:ext uri="{FF2B5EF4-FFF2-40B4-BE49-F238E27FC236}">
                    <a16:creationId xmlns:a16="http://schemas.microsoft.com/office/drawing/2014/main" id="{A62723C2-B4DD-88D4-1277-D927B7F14AD0}"/>
                  </a:ext>
                </a:extLst>
              </p:cNvPr>
              <p:cNvSpPr/>
              <p:nvPr/>
            </p:nvSpPr>
            <p:spPr>
              <a:xfrm>
                <a:off x="9854725" y="1130729"/>
                <a:ext cx="952616" cy="1287600"/>
              </a:xfrm>
              <a:custGeom>
                <a:avLst/>
                <a:gdLst>
                  <a:gd name="connsiteX0" fmla="*/ 643801 w 952616"/>
                  <a:gd name="connsiteY0" fmla="*/ 0 h 1287600"/>
                  <a:gd name="connsiteX1" fmla="*/ 308815 w 952616"/>
                  <a:gd name="connsiteY1" fmla="*/ 0 h 1287600"/>
                  <a:gd name="connsiteX2" fmla="*/ 293113 w 952616"/>
                  <a:gd name="connsiteY2" fmla="*/ 15702 h 1287600"/>
                  <a:gd name="connsiteX3" fmla="*/ 293113 w 952616"/>
                  <a:gd name="connsiteY3" fmla="*/ 83746 h 1287600"/>
                  <a:gd name="connsiteX4" fmla="*/ 57576 w 952616"/>
                  <a:gd name="connsiteY4" fmla="*/ 83746 h 1287600"/>
                  <a:gd name="connsiteX5" fmla="*/ 0 w 952616"/>
                  <a:gd name="connsiteY5" fmla="*/ 141322 h 1287600"/>
                  <a:gd name="connsiteX6" fmla="*/ 0 w 952616"/>
                  <a:gd name="connsiteY6" fmla="*/ 1230025 h 1287600"/>
                  <a:gd name="connsiteX7" fmla="*/ 57576 w 952616"/>
                  <a:gd name="connsiteY7" fmla="*/ 1287600 h 1287600"/>
                  <a:gd name="connsiteX8" fmla="*/ 895041 w 952616"/>
                  <a:gd name="connsiteY8" fmla="*/ 1287600 h 1287600"/>
                  <a:gd name="connsiteX9" fmla="*/ 952616 w 952616"/>
                  <a:gd name="connsiteY9" fmla="*/ 1230025 h 1287600"/>
                  <a:gd name="connsiteX10" fmla="*/ 952616 w 952616"/>
                  <a:gd name="connsiteY10" fmla="*/ 141322 h 1287600"/>
                  <a:gd name="connsiteX11" fmla="*/ 895041 w 952616"/>
                  <a:gd name="connsiteY11" fmla="*/ 83746 h 1287600"/>
                  <a:gd name="connsiteX12" fmla="*/ 659504 w 952616"/>
                  <a:gd name="connsiteY12" fmla="*/ 83746 h 1287600"/>
                  <a:gd name="connsiteX13" fmla="*/ 659504 w 952616"/>
                  <a:gd name="connsiteY13" fmla="*/ 15702 h 1287600"/>
                  <a:gd name="connsiteX14" fmla="*/ 643801 w 952616"/>
                  <a:gd name="connsiteY14" fmla="*/ 0 h 1287600"/>
                  <a:gd name="connsiteX15" fmla="*/ 324518 w 952616"/>
                  <a:gd name="connsiteY15" fmla="*/ 31405 h 1287600"/>
                  <a:gd name="connsiteX16" fmla="*/ 628099 w 952616"/>
                  <a:gd name="connsiteY16" fmla="*/ 31405 h 1287600"/>
                  <a:gd name="connsiteX17" fmla="*/ 628099 w 952616"/>
                  <a:gd name="connsiteY17" fmla="*/ 125620 h 1287600"/>
                  <a:gd name="connsiteX18" fmla="*/ 324518 w 952616"/>
                  <a:gd name="connsiteY18" fmla="*/ 125620 h 1287600"/>
                  <a:gd name="connsiteX19" fmla="*/ 895041 w 952616"/>
                  <a:gd name="connsiteY19" fmla="*/ 115151 h 1287600"/>
                  <a:gd name="connsiteX20" fmla="*/ 921211 w 952616"/>
                  <a:gd name="connsiteY20" fmla="*/ 141322 h 1287600"/>
                  <a:gd name="connsiteX21" fmla="*/ 921211 w 952616"/>
                  <a:gd name="connsiteY21" fmla="*/ 1230025 h 1287600"/>
                  <a:gd name="connsiteX22" fmla="*/ 895041 w 952616"/>
                  <a:gd name="connsiteY22" fmla="*/ 1256195 h 1287600"/>
                  <a:gd name="connsiteX23" fmla="*/ 57576 w 952616"/>
                  <a:gd name="connsiteY23" fmla="*/ 1256195 h 1287600"/>
                  <a:gd name="connsiteX24" fmla="*/ 31405 w 952616"/>
                  <a:gd name="connsiteY24" fmla="*/ 1230025 h 1287600"/>
                  <a:gd name="connsiteX25" fmla="*/ 31405 w 952616"/>
                  <a:gd name="connsiteY25" fmla="*/ 141322 h 1287600"/>
                  <a:gd name="connsiteX26" fmla="*/ 57576 w 952616"/>
                  <a:gd name="connsiteY26" fmla="*/ 115151 h 1287600"/>
                  <a:gd name="connsiteX27" fmla="*/ 293113 w 952616"/>
                  <a:gd name="connsiteY27" fmla="*/ 115151 h 1287600"/>
                  <a:gd name="connsiteX28" fmla="*/ 293113 w 952616"/>
                  <a:gd name="connsiteY28" fmla="*/ 141322 h 1287600"/>
                  <a:gd name="connsiteX29" fmla="*/ 308815 w 952616"/>
                  <a:gd name="connsiteY29" fmla="*/ 157024 h 1287600"/>
                  <a:gd name="connsiteX30" fmla="*/ 643801 w 952616"/>
                  <a:gd name="connsiteY30" fmla="*/ 157024 h 1287600"/>
                  <a:gd name="connsiteX31" fmla="*/ 659504 w 952616"/>
                  <a:gd name="connsiteY31" fmla="*/ 141322 h 1287600"/>
                  <a:gd name="connsiteX32" fmla="*/ 659504 w 952616"/>
                  <a:gd name="connsiteY32" fmla="*/ 115151 h 12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52616" h="1287600">
                    <a:moveTo>
                      <a:pt x="643801" y="0"/>
                    </a:moveTo>
                    <a:lnTo>
                      <a:pt x="308815" y="0"/>
                    </a:lnTo>
                    <a:cubicBezTo>
                      <a:pt x="300143" y="2"/>
                      <a:pt x="293115" y="7031"/>
                      <a:pt x="293113" y="15702"/>
                    </a:cubicBezTo>
                    <a:lnTo>
                      <a:pt x="293113" y="83746"/>
                    </a:lnTo>
                    <a:lnTo>
                      <a:pt x="57576" y="83746"/>
                    </a:lnTo>
                    <a:cubicBezTo>
                      <a:pt x="25790" y="83778"/>
                      <a:pt x="31" y="109538"/>
                      <a:pt x="0" y="141322"/>
                    </a:cubicBezTo>
                    <a:lnTo>
                      <a:pt x="0" y="1230025"/>
                    </a:lnTo>
                    <a:cubicBezTo>
                      <a:pt x="31" y="1261808"/>
                      <a:pt x="25790" y="1287569"/>
                      <a:pt x="57576" y="1287600"/>
                    </a:cubicBezTo>
                    <a:lnTo>
                      <a:pt x="895041" y="1287600"/>
                    </a:lnTo>
                    <a:cubicBezTo>
                      <a:pt x="926825" y="1287569"/>
                      <a:pt x="952583" y="1261808"/>
                      <a:pt x="952616" y="1230025"/>
                    </a:cubicBezTo>
                    <a:lnTo>
                      <a:pt x="952616" y="141322"/>
                    </a:lnTo>
                    <a:cubicBezTo>
                      <a:pt x="952583" y="109538"/>
                      <a:pt x="926825" y="83778"/>
                      <a:pt x="895041" y="83746"/>
                    </a:cubicBezTo>
                    <a:lnTo>
                      <a:pt x="659504" y="83746"/>
                    </a:lnTo>
                    <a:lnTo>
                      <a:pt x="659504" y="15702"/>
                    </a:lnTo>
                    <a:cubicBezTo>
                      <a:pt x="659502" y="7031"/>
                      <a:pt x="652471" y="2"/>
                      <a:pt x="643801" y="0"/>
                    </a:cubicBezTo>
                    <a:close/>
                    <a:moveTo>
                      <a:pt x="324518" y="31405"/>
                    </a:moveTo>
                    <a:lnTo>
                      <a:pt x="628099" y="31405"/>
                    </a:lnTo>
                    <a:lnTo>
                      <a:pt x="628099" y="125620"/>
                    </a:lnTo>
                    <a:lnTo>
                      <a:pt x="324518" y="125620"/>
                    </a:lnTo>
                    <a:close/>
                    <a:moveTo>
                      <a:pt x="895041" y="115151"/>
                    </a:moveTo>
                    <a:cubicBezTo>
                      <a:pt x="909489" y="115164"/>
                      <a:pt x="921197" y="126874"/>
                      <a:pt x="921211" y="141322"/>
                    </a:cubicBezTo>
                    <a:lnTo>
                      <a:pt x="921211" y="1230025"/>
                    </a:lnTo>
                    <a:cubicBezTo>
                      <a:pt x="921197" y="1244473"/>
                      <a:pt x="909489" y="1256183"/>
                      <a:pt x="895041" y="1256195"/>
                    </a:cubicBezTo>
                    <a:lnTo>
                      <a:pt x="57576" y="1256195"/>
                    </a:lnTo>
                    <a:cubicBezTo>
                      <a:pt x="43127" y="1256183"/>
                      <a:pt x="31417" y="1244473"/>
                      <a:pt x="31405" y="1230025"/>
                    </a:cubicBezTo>
                    <a:lnTo>
                      <a:pt x="31405" y="141322"/>
                    </a:lnTo>
                    <a:cubicBezTo>
                      <a:pt x="31417" y="126874"/>
                      <a:pt x="43127" y="115164"/>
                      <a:pt x="57576" y="115151"/>
                    </a:cubicBezTo>
                    <a:lnTo>
                      <a:pt x="293113" y="115151"/>
                    </a:lnTo>
                    <a:lnTo>
                      <a:pt x="293113" y="141322"/>
                    </a:lnTo>
                    <a:cubicBezTo>
                      <a:pt x="293115" y="149994"/>
                      <a:pt x="300143" y="157022"/>
                      <a:pt x="308815" y="157024"/>
                    </a:cubicBezTo>
                    <a:lnTo>
                      <a:pt x="643801" y="157024"/>
                    </a:lnTo>
                    <a:cubicBezTo>
                      <a:pt x="652471" y="157022"/>
                      <a:pt x="659502" y="149994"/>
                      <a:pt x="659504" y="141322"/>
                    </a:cubicBezTo>
                    <a:lnTo>
                      <a:pt x="659504" y="115151"/>
                    </a:lnTo>
                    <a:close/>
                  </a:path>
                </a:pathLst>
              </a:custGeom>
              <a:solidFill>
                <a:srgbClr val="000000"/>
              </a:solidFill>
              <a:ln w="20836" cap="flat">
                <a:noFill/>
                <a:prstDash val="solid"/>
                <a:miter/>
              </a:ln>
            </p:spPr>
            <p:txBody>
              <a:bodyPr rtlCol="0" anchor="ctr"/>
              <a:lstStyle/>
              <a:p>
                <a:endParaRPr lang="en-FR">
                  <a:latin typeface="+mn-lt"/>
                </a:endParaRPr>
              </a:p>
            </p:txBody>
          </p:sp>
          <p:sp>
            <p:nvSpPr>
              <p:cNvPr id="7" name="Freeform 6">
                <a:extLst>
                  <a:ext uri="{FF2B5EF4-FFF2-40B4-BE49-F238E27FC236}">
                    <a16:creationId xmlns:a16="http://schemas.microsoft.com/office/drawing/2014/main" id="{D23175A5-4894-702F-FAC7-25DA02D8AFB5}"/>
                  </a:ext>
                </a:extLst>
              </p:cNvPr>
              <p:cNvSpPr/>
              <p:nvPr/>
            </p:nvSpPr>
            <p:spPr>
              <a:xfrm>
                <a:off x="10273458" y="1381968"/>
                <a:ext cx="366390" cy="366390"/>
              </a:xfrm>
              <a:custGeom>
                <a:avLst/>
                <a:gdLst>
                  <a:gd name="connsiteX0" fmla="*/ 0 w 366390"/>
                  <a:gd name="connsiteY0" fmla="*/ 183195 h 366390"/>
                  <a:gd name="connsiteX1" fmla="*/ 183195 w 366390"/>
                  <a:gd name="connsiteY1" fmla="*/ 366390 h 366390"/>
                  <a:gd name="connsiteX2" fmla="*/ 366391 w 366390"/>
                  <a:gd name="connsiteY2" fmla="*/ 183195 h 366390"/>
                  <a:gd name="connsiteX3" fmla="*/ 183195 w 366390"/>
                  <a:gd name="connsiteY3" fmla="*/ 0 h 366390"/>
                  <a:gd name="connsiteX4" fmla="*/ 0 w 366390"/>
                  <a:gd name="connsiteY4" fmla="*/ 183195 h 366390"/>
                  <a:gd name="connsiteX5" fmla="*/ 334986 w 366390"/>
                  <a:gd name="connsiteY5" fmla="*/ 183195 h 366390"/>
                  <a:gd name="connsiteX6" fmla="*/ 183195 w 366390"/>
                  <a:gd name="connsiteY6" fmla="*/ 334985 h 366390"/>
                  <a:gd name="connsiteX7" fmla="*/ 31405 w 366390"/>
                  <a:gd name="connsiteY7" fmla="*/ 183195 h 366390"/>
                  <a:gd name="connsiteX8" fmla="*/ 183195 w 366390"/>
                  <a:gd name="connsiteY8" fmla="*/ 31405 h 366390"/>
                  <a:gd name="connsiteX9" fmla="*/ 334986 w 366390"/>
                  <a:gd name="connsiteY9" fmla="*/ 183195 h 36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390" h="366390">
                    <a:moveTo>
                      <a:pt x="0" y="183195"/>
                    </a:moveTo>
                    <a:cubicBezTo>
                      <a:pt x="0" y="284371"/>
                      <a:pt x="82019" y="366390"/>
                      <a:pt x="183195" y="366390"/>
                    </a:cubicBezTo>
                    <a:cubicBezTo>
                      <a:pt x="284372" y="366390"/>
                      <a:pt x="366391" y="284371"/>
                      <a:pt x="366391" y="183195"/>
                    </a:cubicBezTo>
                    <a:cubicBezTo>
                      <a:pt x="366391" y="82019"/>
                      <a:pt x="284372" y="0"/>
                      <a:pt x="183195" y="0"/>
                    </a:cubicBezTo>
                    <a:cubicBezTo>
                      <a:pt x="82065" y="111"/>
                      <a:pt x="111" y="82065"/>
                      <a:pt x="0" y="183195"/>
                    </a:cubicBezTo>
                    <a:close/>
                    <a:moveTo>
                      <a:pt x="334986" y="183195"/>
                    </a:moveTo>
                    <a:cubicBezTo>
                      <a:pt x="334986" y="267027"/>
                      <a:pt x="267026" y="334985"/>
                      <a:pt x="183195" y="334985"/>
                    </a:cubicBezTo>
                    <a:cubicBezTo>
                      <a:pt x="99363" y="334985"/>
                      <a:pt x="31405" y="267027"/>
                      <a:pt x="31405" y="183195"/>
                    </a:cubicBezTo>
                    <a:cubicBezTo>
                      <a:pt x="31405" y="99363"/>
                      <a:pt x="99363" y="31405"/>
                      <a:pt x="183195" y="31405"/>
                    </a:cubicBezTo>
                    <a:cubicBezTo>
                      <a:pt x="266988" y="31497"/>
                      <a:pt x="334894" y="99403"/>
                      <a:pt x="334986" y="183195"/>
                    </a:cubicBezTo>
                    <a:close/>
                  </a:path>
                </a:pathLst>
              </a:custGeom>
              <a:solidFill>
                <a:schemeClr val="accent1"/>
              </a:solidFill>
              <a:ln w="20836" cap="flat">
                <a:noFill/>
                <a:prstDash val="solid"/>
                <a:miter/>
              </a:ln>
            </p:spPr>
            <p:txBody>
              <a:bodyPr rtlCol="0" anchor="ctr"/>
              <a:lstStyle/>
              <a:p>
                <a:endParaRPr lang="en-FR">
                  <a:latin typeface="+mn-lt"/>
                </a:endParaRPr>
              </a:p>
            </p:txBody>
          </p:sp>
          <p:sp>
            <p:nvSpPr>
              <p:cNvPr id="8" name="Freeform 7">
                <a:extLst>
                  <a:ext uri="{FF2B5EF4-FFF2-40B4-BE49-F238E27FC236}">
                    <a16:creationId xmlns:a16="http://schemas.microsoft.com/office/drawing/2014/main" id="{4B33FE8A-6FB5-3A51-C8EB-48A834D7498C}"/>
                  </a:ext>
                </a:extLst>
              </p:cNvPr>
              <p:cNvSpPr/>
              <p:nvPr/>
            </p:nvSpPr>
            <p:spPr>
              <a:xfrm>
                <a:off x="10357204" y="1565163"/>
                <a:ext cx="198897" cy="99448"/>
              </a:xfrm>
              <a:custGeom>
                <a:avLst/>
                <a:gdLst>
                  <a:gd name="connsiteX0" fmla="*/ 31405 w 198897"/>
                  <a:gd name="connsiteY0" fmla="*/ 0 h 99448"/>
                  <a:gd name="connsiteX1" fmla="*/ 0 w 198897"/>
                  <a:gd name="connsiteY1" fmla="*/ 0 h 99448"/>
                  <a:gd name="connsiteX2" fmla="*/ 99449 w 198897"/>
                  <a:gd name="connsiteY2" fmla="*/ 99449 h 99448"/>
                  <a:gd name="connsiteX3" fmla="*/ 198898 w 198897"/>
                  <a:gd name="connsiteY3" fmla="*/ 0 h 99448"/>
                  <a:gd name="connsiteX4" fmla="*/ 167493 w 198897"/>
                  <a:gd name="connsiteY4" fmla="*/ 0 h 99448"/>
                  <a:gd name="connsiteX5" fmla="*/ 99449 w 198897"/>
                  <a:gd name="connsiteY5" fmla="*/ 68044 h 99448"/>
                  <a:gd name="connsiteX6" fmla="*/ 31405 w 198897"/>
                  <a:gd name="connsiteY6" fmla="*/ 0 h 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97" h="99448">
                    <a:moveTo>
                      <a:pt x="31405" y="0"/>
                    </a:moveTo>
                    <a:lnTo>
                      <a:pt x="0" y="0"/>
                    </a:lnTo>
                    <a:cubicBezTo>
                      <a:pt x="0" y="54925"/>
                      <a:pt x="44524" y="99449"/>
                      <a:pt x="99449" y="99449"/>
                    </a:cubicBezTo>
                    <a:cubicBezTo>
                      <a:pt x="154372" y="99449"/>
                      <a:pt x="198898" y="54925"/>
                      <a:pt x="198898" y="0"/>
                    </a:cubicBezTo>
                    <a:lnTo>
                      <a:pt x="167493" y="0"/>
                    </a:lnTo>
                    <a:cubicBezTo>
                      <a:pt x="167493" y="37579"/>
                      <a:pt x="137028" y="68044"/>
                      <a:pt x="99449" y="68044"/>
                    </a:cubicBezTo>
                    <a:cubicBezTo>
                      <a:pt x="61868" y="68044"/>
                      <a:pt x="31405" y="37579"/>
                      <a:pt x="31405" y="0"/>
                    </a:cubicBezTo>
                    <a:close/>
                  </a:path>
                </a:pathLst>
              </a:custGeom>
              <a:solidFill>
                <a:schemeClr val="accent1"/>
              </a:solidFill>
              <a:ln w="20836" cap="flat">
                <a:noFill/>
                <a:prstDash val="solid"/>
                <a:miter/>
              </a:ln>
            </p:spPr>
            <p:txBody>
              <a:bodyPr rtlCol="0" anchor="ctr"/>
              <a:lstStyle/>
              <a:p>
                <a:endParaRPr lang="en-FR">
                  <a:latin typeface="+mn-lt"/>
                </a:endParaRPr>
              </a:p>
            </p:txBody>
          </p:sp>
          <p:sp>
            <p:nvSpPr>
              <p:cNvPr id="10" name="Freeform 9">
                <a:extLst>
                  <a:ext uri="{FF2B5EF4-FFF2-40B4-BE49-F238E27FC236}">
                    <a16:creationId xmlns:a16="http://schemas.microsoft.com/office/drawing/2014/main" id="{F7CCE2D3-DE3C-907A-5D13-79372D1496EA}"/>
                  </a:ext>
                </a:extLst>
              </p:cNvPr>
              <p:cNvSpPr/>
              <p:nvPr/>
            </p:nvSpPr>
            <p:spPr>
              <a:xfrm>
                <a:off x="10273458" y="1884446"/>
                <a:ext cx="366390" cy="366390"/>
              </a:xfrm>
              <a:custGeom>
                <a:avLst/>
                <a:gdLst>
                  <a:gd name="connsiteX0" fmla="*/ 183195 w 366390"/>
                  <a:gd name="connsiteY0" fmla="*/ 0 h 366390"/>
                  <a:gd name="connsiteX1" fmla="*/ 0 w 366390"/>
                  <a:gd name="connsiteY1" fmla="*/ 183195 h 366390"/>
                  <a:gd name="connsiteX2" fmla="*/ 183195 w 366390"/>
                  <a:gd name="connsiteY2" fmla="*/ 366390 h 366390"/>
                  <a:gd name="connsiteX3" fmla="*/ 366391 w 366390"/>
                  <a:gd name="connsiteY3" fmla="*/ 183195 h 366390"/>
                  <a:gd name="connsiteX4" fmla="*/ 183195 w 366390"/>
                  <a:gd name="connsiteY4" fmla="*/ 0 h 366390"/>
                  <a:gd name="connsiteX5" fmla="*/ 183195 w 366390"/>
                  <a:gd name="connsiteY5" fmla="*/ 334985 h 366390"/>
                  <a:gd name="connsiteX6" fmla="*/ 31405 w 366390"/>
                  <a:gd name="connsiteY6" fmla="*/ 183195 h 366390"/>
                  <a:gd name="connsiteX7" fmla="*/ 183195 w 366390"/>
                  <a:gd name="connsiteY7" fmla="*/ 31405 h 366390"/>
                  <a:gd name="connsiteX8" fmla="*/ 334986 w 366390"/>
                  <a:gd name="connsiteY8" fmla="*/ 183195 h 366390"/>
                  <a:gd name="connsiteX9" fmla="*/ 183195 w 366390"/>
                  <a:gd name="connsiteY9" fmla="*/ 334985 h 36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390" h="366390">
                    <a:moveTo>
                      <a:pt x="183195" y="0"/>
                    </a:moveTo>
                    <a:cubicBezTo>
                      <a:pt x="82019" y="0"/>
                      <a:pt x="0" y="82019"/>
                      <a:pt x="0" y="183195"/>
                    </a:cubicBezTo>
                    <a:cubicBezTo>
                      <a:pt x="0" y="284371"/>
                      <a:pt x="82019" y="366390"/>
                      <a:pt x="183195" y="366390"/>
                    </a:cubicBezTo>
                    <a:cubicBezTo>
                      <a:pt x="284372" y="366390"/>
                      <a:pt x="366391" y="284371"/>
                      <a:pt x="366391" y="183195"/>
                    </a:cubicBezTo>
                    <a:cubicBezTo>
                      <a:pt x="366278" y="82065"/>
                      <a:pt x="284326" y="111"/>
                      <a:pt x="183195" y="0"/>
                    </a:cubicBezTo>
                    <a:close/>
                    <a:moveTo>
                      <a:pt x="183195" y="334985"/>
                    </a:moveTo>
                    <a:cubicBezTo>
                      <a:pt x="99363" y="334985"/>
                      <a:pt x="31405" y="267027"/>
                      <a:pt x="31405" y="183195"/>
                    </a:cubicBezTo>
                    <a:cubicBezTo>
                      <a:pt x="31405" y="99363"/>
                      <a:pt x="99363" y="31405"/>
                      <a:pt x="183195" y="31405"/>
                    </a:cubicBezTo>
                    <a:cubicBezTo>
                      <a:pt x="267026" y="31405"/>
                      <a:pt x="334986" y="99363"/>
                      <a:pt x="334986" y="183195"/>
                    </a:cubicBezTo>
                    <a:cubicBezTo>
                      <a:pt x="334894" y="266988"/>
                      <a:pt x="266988" y="334893"/>
                      <a:pt x="183195" y="334985"/>
                    </a:cubicBezTo>
                    <a:close/>
                  </a:path>
                </a:pathLst>
              </a:custGeom>
              <a:solidFill>
                <a:srgbClr val="000000"/>
              </a:solidFill>
              <a:ln w="20836" cap="flat">
                <a:noFill/>
                <a:prstDash val="solid"/>
                <a:miter/>
              </a:ln>
            </p:spPr>
            <p:txBody>
              <a:bodyPr rtlCol="0" anchor="ctr"/>
              <a:lstStyle/>
              <a:p>
                <a:endParaRPr lang="en-FR">
                  <a:latin typeface="+mn-lt"/>
                </a:endParaRPr>
              </a:p>
            </p:txBody>
          </p:sp>
          <p:sp>
            <p:nvSpPr>
              <p:cNvPr id="12" name="Freeform 11">
                <a:extLst>
                  <a:ext uri="{FF2B5EF4-FFF2-40B4-BE49-F238E27FC236}">
                    <a16:creationId xmlns:a16="http://schemas.microsoft.com/office/drawing/2014/main" id="{906ED628-ECB0-0645-8051-349EC2FB4639}"/>
                  </a:ext>
                </a:extLst>
              </p:cNvPr>
              <p:cNvSpPr/>
              <p:nvPr/>
            </p:nvSpPr>
            <p:spPr>
              <a:xfrm>
                <a:off x="10357204" y="2051939"/>
                <a:ext cx="198897" cy="99448"/>
              </a:xfrm>
              <a:custGeom>
                <a:avLst/>
                <a:gdLst>
                  <a:gd name="connsiteX0" fmla="*/ 99449 w 198897"/>
                  <a:gd name="connsiteY0" fmla="*/ 0 h 99448"/>
                  <a:gd name="connsiteX1" fmla="*/ 0 w 198897"/>
                  <a:gd name="connsiteY1" fmla="*/ 99449 h 99448"/>
                  <a:gd name="connsiteX2" fmla="*/ 31405 w 198897"/>
                  <a:gd name="connsiteY2" fmla="*/ 99449 h 99448"/>
                  <a:gd name="connsiteX3" fmla="*/ 99449 w 198897"/>
                  <a:gd name="connsiteY3" fmla="*/ 31405 h 99448"/>
                  <a:gd name="connsiteX4" fmla="*/ 167493 w 198897"/>
                  <a:gd name="connsiteY4" fmla="*/ 99449 h 99448"/>
                  <a:gd name="connsiteX5" fmla="*/ 198898 w 198897"/>
                  <a:gd name="connsiteY5" fmla="*/ 99449 h 99448"/>
                  <a:gd name="connsiteX6" fmla="*/ 99449 w 198897"/>
                  <a:gd name="connsiteY6" fmla="*/ 0 h 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97" h="99448">
                    <a:moveTo>
                      <a:pt x="99449" y="0"/>
                    </a:moveTo>
                    <a:cubicBezTo>
                      <a:pt x="44551" y="63"/>
                      <a:pt x="61" y="44551"/>
                      <a:pt x="0" y="99449"/>
                    </a:cubicBezTo>
                    <a:lnTo>
                      <a:pt x="31405" y="99449"/>
                    </a:lnTo>
                    <a:cubicBezTo>
                      <a:pt x="31405" y="61870"/>
                      <a:pt x="61868" y="31405"/>
                      <a:pt x="99449" y="31405"/>
                    </a:cubicBezTo>
                    <a:cubicBezTo>
                      <a:pt x="137028" y="31405"/>
                      <a:pt x="167493" y="61870"/>
                      <a:pt x="167493" y="99449"/>
                    </a:cubicBezTo>
                    <a:lnTo>
                      <a:pt x="198898" y="99449"/>
                    </a:lnTo>
                    <a:cubicBezTo>
                      <a:pt x="198835" y="44551"/>
                      <a:pt x="154347" y="63"/>
                      <a:pt x="99449" y="0"/>
                    </a:cubicBezTo>
                    <a:close/>
                  </a:path>
                </a:pathLst>
              </a:custGeom>
              <a:solidFill>
                <a:srgbClr val="000000"/>
              </a:solidFill>
              <a:ln w="20836" cap="flat">
                <a:noFill/>
                <a:prstDash val="solid"/>
                <a:miter/>
              </a:ln>
            </p:spPr>
            <p:txBody>
              <a:bodyPr rtlCol="0" anchor="ctr"/>
              <a:lstStyle/>
              <a:p>
                <a:endParaRPr lang="en-FR">
                  <a:latin typeface="+mn-lt"/>
                </a:endParaRPr>
              </a:p>
            </p:txBody>
          </p:sp>
          <p:sp>
            <p:nvSpPr>
              <p:cNvPr id="13" name="Freeform 12">
                <a:extLst>
                  <a:ext uri="{FF2B5EF4-FFF2-40B4-BE49-F238E27FC236}">
                    <a16:creationId xmlns:a16="http://schemas.microsoft.com/office/drawing/2014/main" id="{5827AA52-50E3-F73A-23F7-1C8414BEF108}"/>
                  </a:ext>
                </a:extLst>
              </p:cNvPr>
              <p:cNvSpPr/>
              <p:nvPr/>
            </p:nvSpPr>
            <p:spPr>
              <a:xfrm>
                <a:off x="9980345" y="1465714"/>
                <a:ext cx="198897" cy="198897"/>
              </a:xfrm>
              <a:custGeom>
                <a:avLst/>
                <a:gdLst>
                  <a:gd name="connsiteX0" fmla="*/ 183195 w 198897"/>
                  <a:gd name="connsiteY0" fmla="*/ 0 h 198897"/>
                  <a:gd name="connsiteX1" fmla="*/ 15702 w 198897"/>
                  <a:gd name="connsiteY1" fmla="*/ 0 h 198897"/>
                  <a:gd name="connsiteX2" fmla="*/ 0 w 198897"/>
                  <a:gd name="connsiteY2" fmla="*/ 15702 h 198897"/>
                  <a:gd name="connsiteX3" fmla="*/ 0 w 198897"/>
                  <a:gd name="connsiteY3" fmla="*/ 183195 h 198897"/>
                  <a:gd name="connsiteX4" fmla="*/ 15702 w 198897"/>
                  <a:gd name="connsiteY4" fmla="*/ 198898 h 198897"/>
                  <a:gd name="connsiteX5" fmla="*/ 183195 w 198897"/>
                  <a:gd name="connsiteY5" fmla="*/ 198898 h 198897"/>
                  <a:gd name="connsiteX6" fmla="*/ 198898 w 198897"/>
                  <a:gd name="connsiteY6" fmla="*/ 183195 h 198897"/>
                  <a:gd name="connsiteX7" fmla="*/ 198898 w 198897"/>
                  <a:gd name="connsiteY7" fmla="*/ 15702 h 198897"/>
                  <a:gd name="connsiteX8" fmla="*/ 183195 w 198897"/>
                  <a:gd name="connsiteY8" fmla="*/ 0 h 198897"/>
                  <a:gd name="connsiteX9" fmla="*/ 167493 w 198897"/>
                  <a:gd name="connsiteY9" fmla="*/ 167493 h 198897"/>
                  <a:gd name="connsiteX10" fmla="*/ 31405 w 198897"/>
                  <a:gd name="connsiteY10" fmla="*/ 167493 h 198897"/>
                  <a:gd name="connsiteX11" fmla="*/ 31405 w 198897"/>
                  <a:gd name="connsiteY11" fmla="*/ 31405 h 198897"/>
                  <a:gd name="connsiteX12" fmla="*/ 167493 w 198897"/>
                  <a:gd name="connsiteY12" fmla="*/ 31405 h 19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897" h="198897">
                    <a:moveTo>
                      <a:pt x="183195" y="0"/>
                    </a:moveTo>
                    <a:lnTo>
                      <a:pt x="15702" y="0"/>
                    </a:lnTo>
                    <a:cubicBezTo>
                      <a:pt x="7031" y="2"/>
                      <a:pt x="2" y="7031"/>
                      <a:pt x="0" y="15702"/>
                    </a:cubicBezTo>
                    <a:lnTo>
                      <a:pt x="0" y="183195"/>
                    </a:lnTo>
                    <a:cubicBezTo>
                      <a:pt x="2" y="191867"/>
                      <a:pt x="7031" y="198896"/>
                      <a:pt x="15702" y="198898"/>
                    </a:cubicBezTo>
                    <a:lnTo>
                      <a:pt x="183195" y="198898"/>
                    </a:lnTo>
                    <a:cubicBezTo>
                      <a:pt x="191865" y="198896"/>
                      <a:pt x="198896" y="191867"/>
                      <a:pt x="198898" y="183195"/>
                    </a:cubicBezTo>
                    <a:lnTo>
                      <a:pt x="198898" y="15702"/>
                    </a:lnTo>
                    <a:cubicBezTo>
                      <a:pt x="198896" y="7031"/>
                      <a:pt x="191865" y="2"/>
                      <a:pt x="183195" y="0"/>
                    </a:cubicBezTo>
                    <a:close/>
                    <a:moveTo>
                      <a:pt x="167493" y="167493"/>
                    </a:moveTo>
                    <a:lnTo>
                      <a:pt x="31405" y="167493"/>
                    </a:lnTo>
                    <a:lnTo>
                      <a:pt x="31405" y="31405"/>
                    </a:lnTo>
                    <a:lnTo>
                      <a:pt x="167493" y="31405"/>
                    </a:lnTo>
                    <a:close/>
                  </a:path>
                </a:pathLst>
              </a:custGeom>
              <a:solidFill>
                <a:schemeClr val="accent1"/>
              </a:solidFill>
              <a:ln w="20836" cap="flat">
                <a:noFill/>
                <a:prstDash val="solid"/>
                <a:miter/>
              </a:ln>
            </p:spPr>
            <p:txBody>
              <a:bodyPr rtlCol="0" anchor="ctr"/>
              <a:lstStyle/>
              <a:p>
                <a:endParaRPr lang="en-FR">
                  <a:latin typeface="+mn-lt"/>
                </a:endParaRPr>
              </a:p>
            </p:txBody>
          </p:sp>
          <p:sp>
            <p:nvSpPr>
              <p:cNvPr id="14" name="Freeform 13">
                <a:extLst>
                  <a:ext uri="{FF2B5EF4-FFF2-40B4-BE49-F238E27FC236}">
                    <a16:creationId xmlns:a16="http://schemas.microsoft.com/office/drawing/2014/main" id="{C198FFFB-D277-ED54-0AC5-2F2A08CB2CA8}"/>
                  </a:ext>
                </a:extLst>
              </p:cNvPr>
              <p:cNvSpPr/>
              <p:nvPr/>
            </p:nvSpPr>
            <p:spPr>
              <a:xfrm>
                <a:off x="9980345" y="1968192"/>
                <a:ext cx="198897" cy="198897"/>
              </a:xfrm>
              <a:custGeom>
                <a:avLst/>
                <a:gdLst>
                  <a:gd name="connsiteX0" fmla="*/ 183195 w 198897"/>
                  <a:gd name="connsiteY0" fmla="*/ 0 h 198897"/>
                  <a:gd name="connsiteX1" fmla="*/ 15702 w 198897"/>
                  <a:gd name="connsiteY1" fmla="*/ 0 h 198897"/>
                  <a:gd name="connsiteX2" fmla="*/ 0 w 198897"/>
                  <a:gd name="connsiteY2" fmla="*/ 15702 h 198897"/>
                  <a:gd name="connsiteX3" fmla="*/ 0 w 198897"/>
                  <a:gd name="connsiteY3" fmla="*/ 183195 h 198897"/>
                  <a:gd name="connsiteX4" fmla="*/ 15702 w 198897"/>
                  <a:gd name="connsiteY4" fmla="*/ 198898 h 198897"/>
                  <a:gd name="connsiteX5" fmla="*/ 183195 w 198897"/>
                  <a:gd name="connsiteY5" fmla="*/ 198898 h 198897"/>
                  <a:gd name="connsiteX6" fmla="*/ 198898 w 198897"/>
                  <a:gd name="connsiteY6" fmla="*/ 183195 h 198897"/>
                  <a:gd name="connsiteX7" fmla="*/ 198898 w 198897"/>
                  <a:gd name="connsiteY7" fmla="*/ 15702 h 198897"/>
                  <a:gd name="connsiteX8" fmla="*/ 183195 w 198897"/>
                  <a:gd name="connsiteY8" fmla="*/ 0 h 198897"/>
                  <a:gd name="connsiteX9" fmla="*/ 167493 w 198897"/>
                  <a:gd name="connsiteY9" fmla="*/ 167493 h 198897"/>
                  <a:gd name="connsiteX10" fmla="*/ 31405 w 198897"/>
                  <a:gd name="connsiteY10" fmla="*/ 167493 h 198897"/>
                  <a:gd name="connsiteX11" fmla="*/ 31405 w 198897"/>
                  <a:gd name="connsiteY11" fmla="*/ 31405 h 198897"/>
                  <a:gd name="connsiteX12" fmla="*/ 167493 w 198897"/>
                  <a:gd name="connsiteY12" fmla="*/ 31405 h 19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897" h="198897">
                    <a:moveTo>
                      <a:pt x="183195" y="0"/>
                    </a:moveTo>
                    <a:lnTo>
                      <a:pt x="15702" y="0"/>
                    </a:lnTo>
                    <a:cubicBezTo>
                      <a:pt x="7031" y="2"/>
                      <a:pt x="2" y="7031"/>
                      <a:pt x="0" y="15702"/>
                    </a:cubicBezTo>
                    <a:lnTo>
                      <a:pt x="0" y="183195"/>
                    </a:lnTo>
                    <a:cubicBezTo>
                      <a:pt x="2" y="191867"/>
                      <a:pt x="7031" y="198896"/>
                      <a:pt x="15702" y="198898"/>
                    </a:cubicBezTo>
                    <a:lnTo>
                      <a:pt x="183195" y="198898"/>
                    </a:lnTo>
                    <a:cubicBezTo>
                      <a:pt x="191865" y="198896"/>
                      <a:pt x="198896" y="191867"/>
                      <a:pt x="198898" y="183195"/>
                    </a:cubicBezTo>
                    <a:lnTo>
                      <a:pt x="198898" y="15702"/>
                    </a:lnTo>
                    <a:cubicBezTo>
                      <a:pt x="198896" y="7031"/>
                      <a:pt x="191865" y="2"/>
                      <a:pt x="183195" y="0"/>
                    </a:cubicBezTo>
                    <a:close/>
                    <a:moveTo>
                      <a:pt x="167493" y="167493"/>
                    </a:moveTo>
                    <a:lnTo>
                      <a:pt x="31405" y="167493"/>
                    </a:lnTo>
                    <a:lnTo>
                      <a:pt x="31405" y="31405"/>
                    </a:lnTo>
                    <a:lnTo>
                      <a:pt x="167493" y="31405"/>
                    </a:lnTo>
                    <a:close/>
                  </a:path>
                </a:pathLst>
              </a:custGeom>
              <a:solidFill>
                <a:srgbClr val="000000"/>
              </a:solidFill>
              <a:ln w="20836" cap="flat">
                <a:noFill/>
                <a:prstDash val="solid"/>
                <a:miter/>
              </a:ln>
            </p:spPr>
            <p:txBody>
              <a:bodyPr rtlCol="0" anchor="ctr"/>
              <a:lstStyle/>
              <a:p>
                <a:endParaRPr lang="en-FR">
                  <a:latin typeface="+mn-lt"/>
                </a:endParaRPr>
              </a:p>
            </p:txBody>
          </p:sp>
          <p:sp>
            <p:nvSpPr>
              <p:cNvPr id="66" name="Freeform 65">
                <a:extLst>
                  <a:ext uri="{FF2B5EF4-FFF2-40B4-BE49-F238E27FC236}">
                    <a16:creationId xmlns:a16="http://schemas.microsoft.com/office/drawing/2014/main" id="{4E7FFD01-29B3-EFF2-5FA5-32B8EC0E66BA}"/>
                  </a:ext>
                </a:extLst>
              </p:cNvPr>
              <p:cNvSpPr/>
              <p:nvPr/>
            </p:nvSpPr>
            <p:spPr>
              <a:xfrm>
                <a:off x="10008173" y="1484442"/>
                <a:ext cx="140184" cy="154202"/>
              </a:xfrm>
              <a:custGeom>
                <a:avLst/>
                <a:gdLst>
                  <a:gd name="connsiteX0" fmla="*/ 23125 w 110388"/>
                  <a:gd name="connsiteY0" fmla="*/ 110388 h 110388"/>
                  <a:gd name="connsiteX1" fmla="*/ 55194 w 110388"/>
                  <a:gd name="connsiteY1" fmla="*/ 78341 h 110388"/>
                  <a:gd name="connsiteX2" fmla="*/ 87264 w 110388"/>
                  <a:gd name="connsiteY2" fmla="*/ 110388 h 110388"/>
                  <a:gd name="connsiteX3" fmla="*/ 110388 w 110388"/>
                  <a:gd name="connsiteY3" fmla="*/ 87264 h 110388"/>
                  <a:gd name="connsiteX4" fmla="*/ 78341 w 110388"/>
                  <a:gd name="connsiteY4" fmla="*/ 55194 h 110388"/>
                  <a:gd name="connsiteX5" fmla="*/ 110388 w 110388"/>
                  <a:gd name="connsiteY5" fmla="*/ 23125 h 110388"/>
                  <a:gd name="connsiteX6" fmla="*/ 87264 w 110388"/>
                  <a:gd name="connsiteY6" fmla="*/ 0 h 110388"/>
                  <a:gd name="connsiteX7" fmla="*/ 55194 w 110388"/>
                  <a:gd name="connsiteY7" fmla="*/ 32048 h 110388"/>
                  <a:gd name="connsiteX8" fmla="*/ 23125 w 110388"/>
                  <a:gd name="connsiteY8" fmla="*/ 0 h 110388"/>
                  <a:gd name="connsiteX9" fmla="*/ 0 w 110388"/>
                  <a:gd name="connsiteY9" fmla="*/ 23125 h 110388"/>
                  <a:gd name="connsiteX10" fmla="*/ 32048 w 110388"/>
                  <a:gd name="connsiteY10" fmla="*/ 55194 h 110388"/>
                  <a:gd name="connsiteX11" fmla="*/ 0 w 110388"/>
                  <a:gd name="connsiteY11" fmla="*/ 87264 h 110388"/>
                  <a:gd name="connsiteX12" fmla="*/ 23125 w 110388"/>
                  <a:gd name="connsiteY12" fmla="*/ 110388 h 1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88" h="110388">
                    <a:moveTo>
                      <a:pt x="23125" y="110388"/>
                    </a:moveTo>
                    <a:lnTo>
                      <a:pt x="55194" y="78341"/>
                    </a:lnTo>
                    <a:lnTo>
                      <a:pt x="87264" y="110388"/>
                    </a:lnTo>
                    <a:lnTo>
                      <a:pt x="110388" y="87264"/>
                    </a:lnTo>
                    <a:lnTo>
                      <a:pt x="78341" y="55194"/>
                    </a:lnTo>
                    <a:lnTo>
                      <a:pt x="110388" y="23125"/>
                    </a:lnTo>
                    <a:lnTo>
                      <a:pt x="87264" y="0"/>
                    </a:lnTo>
                    <a:lnTo>
                      <a:pt x="55194" y="32048"/>
                    </a:lnTo>
                    <a:lnTo>
                      <a:pt x="23125" y="0"/>
                    </a:lnTo>
                    <a:lnTo>
                      <a:pt x="0" y="23125"/>
                    </a:lnTo>
                    <a:lnTo>
                      <a:pt x="32048" y="55194"/>
                    </a:lnTo>
                    <a:lnTo>
                      <a:pt x="0" y="87264"/>
                    </a:lnTo>
                    <a:lnTo>
                      <a:pt x="23125" y="110388"/>
                    </a:lnTo>
                    <a:close/>
                  </a:path>
                </a:pathLst>
              </a:custGeom>
              <a:solidFill>
                <a:schemeClr val="accent1"/>
              </a:solidFill>
              <a:ln w="21788" cap="flat">
                <a:noFill/>
                <a:prstDash val="solid"/>
                <a:miter/>
              </a:ln>
            </p:spPr>
            <p:txBody>
              <a:bodyPr rtlCol="0" anchor="ctr"/>
              <a:lstStyle/>
              <a:p>
                <a:endParaRPr lang="en-FR">
                  <a:latin typeface="+mn-lt"/>
                </a:endParaRPr>
              </a:p>
            </p:txBody>
          </p:sp>
        </p:grpSp>
        <p:sp>
          <p:nvSpPr>
            <p:cNvPr id="72" name="TextBox 71">
              <a:extLst>
                <a:ext uri="{FF2B5EF4-FFF2-40B4-BE49-F238E27FC236}">
                  <a16:creationId xmlns:a16="http://schemas.microsoft.com/office/drawing/2014/main" id="{52B80F9C-A765-D4F1-DA93-FA052120B4E6}"/>
                </a:ext>
              </a:extLst>
            </p:cNvPr>
            <p:cNvSpPr txBox="1"/>
            <p:nvPr/>
          </p:nvSpPr>
          <p:spPr>
            <a:xfrm>
              <a:off x="8422296" y="2394470"/>
              <a:ext cx="2242601" cy="861774"/>
            </a:xfrm>
            <a:prstGeom prst="rect">
              <a:avLst/>
            </a:prstGeom>
            <a:noFill/>
          </p:spPr>
          <p:txBody>
            <a:bodyPr wrap="square" rtlCol="0">
              <a:spAutoFit/>
            </a:bodyPr>
            <a:lstStyle/>
            <a:p>
              <a:pPr algn="ctr"/>
              <a:r>
                <a:rPr lang="en-US">
                  <a:latin typeface="+mn-lt"/>
                </a:rPr>
                <a:t>D</a:t>
              </a:r>
              <a:r>
                <a:rPr lang="en-FR">
                  <a:latin typeface="+mn-lt"/>
                </a:rPr>
                <a:t>ecision: </a:t>
              </a:r>
              <a:r>
                <a:rPr lang="en-US" b="1">
                  <a:solidFill>
                    <a:schemeClr val="accent1"/>
                  </a:solidFill>
                  <a:latin typeface="+mn-lt"/>
                </a:rPr>
                <a:t>P</a:t>
              </a:r>
              <a:r>
                <a:rPr lang="en-FR" b="1">
                  <a:solidFill>
                    <a:schemeClr val="accent1"/>
                  </a:solidFill>
                  <a:latin typeface="+mn-lt"/>
                </a:rPr>
                <a:t>ass</a:t>
              </a:r>
            </a:p>
          </p:txBody>
        </p:sp>
      </p:grpSp>
      <p:grpSp>
        <p:nvGrpSpPr>
          <p:cNvPr id="78" name="Group 77">
            <a:extLst>
              <a:ext uri="{FF2B5EF4-FFF2-40B4-BE49-F238E27FC236}">
                <a16:creationId xmlns:a16="http://schemas.microsoft.com/office/drawing/2014/main" id="{B7DB4C15-C30A-9ABE-AA81-913F85C2B623}"/>
              </a:ext>
            </a:extLst>
          </p:cNvPr>
          <p:cNvGrpSpPr/>
          <p:nvPr/>
        </p:nvGrpSpPr>
        <p:grpSpPr>
          <a:xfrm>
            <a:off x="7014424" y="3146759"/>
            <a:ext cx="1681951" cy="1643473"/>
            <a:chOff x="8438338" y="4209200"/>
            <a:chExt cx="2242601" cy="2191296"/>
          </a:xfrm>
        </p:grpSpPr>
        <p:grpSp>
          <p:nvGrpSpPr>
            <p:cNvPr id="71" name="Group 70">
              <a:extLst>
                <a:ext uri="{FF2B5EF4-FFF2-40B4-BE49-F238E27FC236}">
                  <a16:creationId xmlns:a16="http://schemas.microsoft.com/office/drawing/2014/main" id="{865A9085-CF07-A244-4B65-99156F0840D0}"/>
                </a:ext>
              </a:extLst>
            </p:cNvPr>
            <p:cNvGrpSpPr/>
            <p:nvPr/>
          </p:nvGrpSpPr>
          <p:grpSpPr>
            <a:xfrm>
              <a:off x="9060014" y="4209200"/>
              <a:ext cx="952616" cy="1287600"/>
              <a:chOff x="9854725" y="4262809"/>
              <a:chExt cx="952616" cy="1287600"/>
            </a:xfrm>
          </p:grpSpPr>
          <p:sp>
            <p:nvSpPr>
              <p:cNvPr id="16" name="Freeform 15">
                <a:extLst>
                  <a:ext uri="{FF2B5EF4-FFF2-40B4-BE49-F238E27FC236}">
                    <a16:creationId xmlns:a16="http://schemas.microsoft.com/office/drawing/2014/main" id="{B6A111CA-9ECF-ADC2-B753-A8E22B1F0F80}"/>
                  </a:ext>
                </a:extLst>
              </p:cNvPr>
              <p:cNvSpPr/>
              <p:nvPr/>
            </p:nvSpPr>
            <p:spPr>
              <a:xfrm>
                <a:off x="9854725" y="4262809"/>
                <a:ext cx="952616" cy="1287600"/>
              </a:xfrm>
              <a:custGeom>
                <a:avLst/>
                <a:gdLst>
                  <a:gd name="connsiteX0" fmla="*/ 643801 w 952616"/>
                  <a:gd name="connsiteY0" fmla="*/ 0 h 1287600"/>
                  <a:gd name="connsiteX1" fmla="*/ 308815 w 952616"/>
                  <a:gd name="connsiteY1" fmla="*/ 0 h 1287600"/>
                  <a:gd name="connsiteX2" fmla="*/ 293113 w 952616"/>
                  <a:gd name="connsiteY2" fmla="*/ 15702 h 1287600"/>
                  <a:gd name="connsiteX3" fmla="*/ 293113 w 952616"/>
                  <a:gd name="connsiteY3" fmla="*/ 83746 h 1287600"/>
                  <a:gd name="connsiteX4" fmla="*/ 57576 w 952616"/>
                  <a:gd name="connsiteY4" fmla="*/ 83746 h 1287600"/>
                  <a:gd name="connsiteX5" fmla="*/ 0 w 952616"/>
                  <a:gd name="connsiteY5" fmla="*/ 141322 h 1287600"/>
                  <a:gd name="connsiteX6" fmla="*/ 0 w 952616"/>
                  <a:gd name="connsiteY6" fmla="*/ 1230025 h 1287600"/>
                  <a:gd name="connsiteX7" fmla="*/ 57576 w 952616"/>
                  <a:gd name="connsiteY7" fmla="*/ 1287600 h 1287600"/>
                  <a:gd name="connsiteX8" fmla="*/ 895041 w 952616"/>
                  <a:gd name="connsiteY8" fmla="*/ 1287600 h 1287600"/>
                  <a:gd name="connsiteX9" fmla="*/ 952616 w 952616"/>
                  <a:gd name="connsiteY9" fmla="*/ 1230025 h 1287600"/>
                  <a:gd name="connsiteX10" fmla="*/ 952616 w 952616"/>
                  <a:gd name="connsiteY10" fmla="*/ 141322 h 1287600"/>
                  <a:gd name="connsiteX11" fmla="*/ 895041 w 952616"/>
                  <a:gd name="connsiteY11" fmla="*/ 83746 h 1287600"/>
                  <a:gd name="connsiteX12" fmla="*/ 659504 w 952616"/>
                  <a:gd name="connsiteY12" fmla="*/ 83746 h 1287600"/>
                  <a:gd name="connsiteX13" fmla="*/ 659504 w 952616"/>
                  <a:gd name="connsiteY13" fmla="*/ 15702 h 1287600"/>
                  <a:gd name="connsiteX14" fmla="*/ 643801 w 952616"/>
                  <a:gd name="connsiteY14" fmla="*/ 0 h 1287600"/>
                  <a:gd name="connsiteX15" fmla="*/ 324518 w 952616"/>
                  <a:gd name="connsiteY15" fmla="*/ 31405 h 1287600"/>
                  <a:gd name="connsiteX16" fmla="*/ 628099 w 952616"/>
                  <a:gd name="connsiteY16" fmla="*/ 31405 h 1287600"/>
                  <a:gd name="connsiteX17" fmla="*/ 628099 w 952616"/>
                  <a:gd name="connsiteY17" fmla="*/ 125620 h 1287600"/>
                  <a:gd name="connsiteX18" fmla="*/ 324518 w 952616"/>
                  <a:gd name="connsiteY18" fmla="*/ 125620 h 1287600"/>
                  <a:gd name="connsiteX19" fmla="*/ 895041 w 952616"/>
                  <a:gd name="connsiteY19" fmla="*/ 115151 h 1287600"/>
                  <a:gd name="connsiteX20" fmla="*/ 921211 w 952616"/>
                  <a:gd name="connsiteY20" fmla="*/ 141322 h 1287600"/>
                  <a:gd name="connsiteX21" fmla="*/ 921211 w 952616"/>
                  <a:gd name="connsiteY21" fmla="*/ 1230025 h 1287600"/>
                  <a:gd name="connsiteX22" fmla="*/ 895041 w 952616"/>
                  <a:gd name="connsiteY22" fmla="*/ 1256195 h 1287600"/>
                  <a:gd name="connsiteX23" fmla="*/ 57576 w 952616"/>
                  <a:gd name="connsiteY23" fmla="*/ 1256195 h 1287600"/>
                  <a:gd name="connsiteX24" fmla="*/ 31405 w 952616"/>
                  <a:gd name="connsiteY24" fmla="*/ 1230025 h 1287600"/>
                  <a:gd name="connsiteX25" fmla="*/ 31405 w 952616"/>
                  <a:gd name="connsiteY25" fmla="*/ 141322 h 1287600"/>
                  <a:gd name="connsiteX26" fmla="*/ 57576 w 952616"/>
                  <a:gd name="connsiteY26" fmla="*/ 115151 h 1287600"/>
                  <a:gd name="connsiteX27" fmla="*/ 293113 w 952616"/>
                  <a:gd name="connsiteY27" fmla="*/ 115151 h 1287600"/>
                  <a:gd name="connsiteX28" fmla="*/ 293113 w 952616"/>
                  <a:gd name="connsiteY28" fmla="*/ 141322 h 1287600"/>
                  <a:gd name="connsiteX29" fmla="*/ 308815 w 952616"/>
                  <a:gd name="connsiteY29" fmla="*/ 157024 h 1287600"/>
                  <a:gd name="connsiteX30" fmla="*/ 643801 w 952616"/>
                  <a:gd name="connsiteY30" fmla="*/ 157024 h 1287600"/>
                  <a:gd name="connsiteX31" fmla="*/ 659504 w 952616"/>
                  <a:gd name="connsiteY31" fmla="*/ 141322 h 1287600"/>
                  <a:gd name="connsiteX32" fmla="*/ 659504 w 952616"/>
                  <a:gd name="connsiteY32" fmla="*/ 115151 h 12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52616" h="1287600">
                    <a:moveTo>
                      <a:pt x="643801" y="0"/>
                    </a:moveTo>
                    <a:lnTo>
                      <a:pt x="308815" y="0"/>
                    </a:lnTo>
                    <a:cubicBezTo>
                      <a:pt x="300143" y="2"/>
                      <a:pt x="293115" y="7031"/>
                      <a:pt x="293113" y="15702"/>
                    </a:cubicBezTo>
                    <a:lnTo>
                      <a:pt x="293113" y="83746"/>
                    </a:lnTo>
                    <a:lnTo>
                      <a:pt x="57576" y="83746"/>
                    </a:lnTo>
                    <a:cubicBezTo>
                      <a:pt x="25790" y="83778"/>
                      <a:pt x="31" y="109538"/>
                      <a:pt x="0" y="141322"/>
                    </a:cubicBezTo>
                    <a:lnTo>
                      <a:pt x="0" y="1230025"/>
                    </a:lnTo>
                    <a:cubicBezTo>
                      <a:pt x="31" y="1261808"/>
                      <a:pt x="25790" y="1287569"/>
                      <a:pt x="57576" y="1287600"/>
                    </a:cubicBezTo>
                    <a:lnTo>
                      <a:pt x="895041" y="1287600"/>
                    </a:lnTo>
                    <a:cubicBezTo>
                      <a:pt x="926825" y="1287569"/>
                      <a:pt x="952583" y="1261808"/>
                      <a:pt x="952616" y="1230025"/>
                    </a:cubicBezTo>
                    <a:lnTo>
                      <a:pt x="952616" y="141322"/>
                    </a:lnTo>
                    <a:cubicBezTo>
                      <a:pt x="952583" y="109538"/>
                      <a:pt x="926825" y="83778"/>
                      <a:pt x="895041" y="83746"/>
                    </a:cubicBezTo>
                    <a:lnTo>
                      <a:pt x="659504" y="83746"/>
                    </a:lnTo>
                    <a:lnTo>
                      <a:pt x="659504" y="15702"/>
                    </a:lnTo>
                    <a:cubicBezTo>
                      <a:pt x="659502" y="7031"/>
                      <a:pt x="652471" y="2"/>
                      <a:pt x="643801" y="0"/>
                    </a:cubicBezTo>
                    <a:close/>
                    <a:moveTo>
                      <a:pt x="324518" y="31405"/>
                    </a:moveTo>
                    <a:lnTo>
                      <a:pt x="628099" y="31405"/>
                    </a:lnTo>
                    <a:lnTo>
                      <a:pt x="628099" y="125620"/>
                    </a:lnTo>
                    <a:lnTo>
                      <a:pt x="324518" y="125620"/>
                    </a:lnTo>
                    <a:close/>
                    <a:moveTo>
                      <a:pt x="895041" y="115151"/>
                    </a:moveTo>
                    <a:cubicBezTo>
                      <a:pt x="909489" y="115164"/>
                      <a:pt x="921197" y="126874"/>
                      <a:pt x="921211" y="141322"/>
                    </a:cubicBezTo>
                    <a:lnTo>
                      <a:pt x="921211" y="1230025"/>
                    </a:lnTo>
                    <a:cubicBezTo>
                      <a:pt x="921197" y="1244473"/>
                      <a:pt x="909489" y="1256183"/>
                      <a:pt x="895041" y="1256195"/>
                    </a:cubicBezTo>
                    <a:lnTo>
                      <a:pt x="57576" y="1256195"/>
                    </a:lnTo>
                    <a:cubicBezTo>
                      <a:pt x="43127" y="1256183"/>
                      <a:pt x="31417" y="1244473"/>
                      <a:pt x="31405" y="1230025"/>
                    </a:cubicBezTo>
                    <a:lnTo>
                      <a:pt x="31405" y="141322"/>
                    </a:lnTo>
                    <a:cubicBezTo>
                      <a:pt x="31417" y="126874"/>
                      <a:pt x="43127" y="115164"/>
                      <a:pt x="57576" y="115151"/>
                    </a:cubicBezTo>
                    <a:lnTo>
                      <a:pt x="293113" y="115151"/>
                    </a:lnTo>
                    <a:lnTo>
                      <a:pt x="293113" y="141322"/>
                    </a:lnTo>
                    <a:cubicBezTo>
                      <a:pt x="293115" y="149994"/>
                      <a:pt x="300143" y="157022"/>
                      <a:pt x="308815" y="157024"/>
                    </a:cubicBezTo>
                    <a:lnTo>
                      <a:pt x="643801" y="157024"/>
                    </a:lnTo>
                    <a:cubicBezTo>
                      <a:pt x="652471" y="157022"/>
                      <a:pt x="659502" y="149994"/>
                      <a:pt x="659504" y="141322"/>
                    </a:cubicBezTo>
                    <a:lnTo>
                      <a:pt x="659504" y="115151"/>
                    </a:lnTo>
                    <a:close/>
                  </a:path>
                </a:pathLst>
              </a:custGeom>
              <a:solidFill>
                <a:srgbClr val="000000"/>
              </a:solidFill>
              <a:ln w="20836" cap="flat">
                <a:solidFill>
                  <a:schemeClr val="tx1"/>
                </a:solidFill>
                <a:prstDash val="solid"/>
                <a:miter/>
              </a:ln>
            </p:spPr>
            <p:txBody>
              <a:bodyPr rtlCol="0" anchor="ctr"/>
              <a:lstStyle/>
              <a:p>
                <a:endParaRPr lang="en-FR">
                  <a:latin typeface="+mn-lt"/>
                </a:endParaRPr>
              </a:p>
            </p:txBody>
          </p:sp>
          <p:sp>
            <p:nvSpPr>
              <p:cNvPr id="17" name="Freeform 16">
                <a:extLst>
                  <a:ext uri="{FF2B5EF4-FFF2-40B4-BE49-F238E27FC236}">
                    <a16:creationId xmlns:a16="http://schemas.microsoft.com/office/drawing/2014/main" id="{11A03A70-D360-48DA-2270-B956B4955C1E}"/>
                  </a:ext>
                </a:extLst>
              </p:cNvPr>
              <p:cNvSpPr/>
              <p:nvPr/>
            </p:nvSpPr>
            <p:spPr>
              <a:xfrm>
                <a:off x="10273458" y="4514048"/>
                <a:ext cx="366390" cy="366390"/>
              </a:xfrm>
              <a:custGeom>
                <a:avLst/>
                <a:gdLst>
                  <a:gd name="connsiteX0" fmla="*/ 0 w 366390"/>
                  <a:gd name="connsiteY0" fmla="*/ 183195 h 366390"/>
                  <a:gd name="connsiteX1" fmla="*/ 183195 w 366390"/>
                  <a:gd name="connsiteY1" fmla="*/ 366390 h 366390"/>
                  <a:gd name="connsiteX2" fmla="*/ 366391 w 366390"/>
                  <a:gd name="connsiteY2" fmla="*/ 183195 h 366390"/>
                  <a:gd name="connsiteX3" fmla="*/ 183195 w 366390"/>
                  <a:gd name="connsiteY3" fmla="*/ 0 h 366390"/>
                  <a:gd name="connsiteX4" fmla="*/ 0 w 366390"/>
                  <a:gd name="connsiteY4" fmla="*/ 183195 h 366390"/>
                  <a:gd name="connsiteX5" fmla="*/ 334986 w 366390"/>
                  <a:gd name="connsiteY5" fmla="*/ 183195 h 366390"/>
                  <a:gd name="connsiteX6" fmla="*/ 183195 w 366390"/>
                  <a:gd name="connsiteY6" fmla="*/ 334985 h 366390"/>
                  <a:gd name="connsiteX7" fmla="*/ 31405 w 366390"/>
                  <a:gd name="connsiteY7" fmla="*/ 183195 h 366390"/>
                  <a:gd name="connsiteX8" fmla="*/ 183195 w 366390"/>
                  <a:gd name="connsiteY8" fmla="*/ 31405 h 366390"/>
                  <a:gd name="connsiteX9" fmla="*/ 334986 w 366390"/>
                  <a:gd name="connsiteY9" fmla="*/ 183195 h 36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390" h="366390">
                    <a:moveTo>
                      <a:pt x="0" y="183195"/>
                    </a:moveTo>
                    <a:cubicBezTo>
                      <a:pt x="0" y="284371"/>
                      <a:pt x="82019" y="366390"/>
                      <a:pt x="183195" y="366390"/>
                    </a:cubicBezTo>
                    <a:cubicBezTo>
                      <a:pt x="284372" y="366390"/>
                      <a:pt x="366391" y="284371"/>
                      <a:pt x="366391" y="183195"/>
                    </a:cubicBezTo>
                    <a:cubicBezTo>
                      <a:pt x="366391" y="82019"/>
                      <a:pt x="284372" y="0"/>
                      <a:pt x="183195" y="0"/>
                    </a:cubicBezTo>
                    <a:cubicBezTo>
                      <a:pt x="82065" y="111"/>
                      <a:pt x="111" y="82065"/>
                      <a:pt x="0" y="183195"/>
                    </a:cubicBezTo>
                    <a:close/>
                    <a:moveTo>
                      <a:pt x="334986" y="183195"/>
                    </a:moveTo>
                    <a:cubicBezTo>
                      <a:pt x="334986" y="267027"/>
                      <a:pt x="267026" y="334985"/>
                      <a:pt x="183195" y="334985"/>
                    </a:cubicBezTo>
                    <a:cubicBezTo>
                      <a:pt x="99363" y="334985"/>
                      <a:pt x="31405" y="267027"/>
                      <a:pt x="31405" y="183195"/>
                    </a:cubicBezTo>
                    <a:cubicBezTo>
                      <a:pt x="31405" y="99363"/>
                      <a:pt x="99363" y="31405"/>
                      <a:pt x="183195" y="31405"/>
                    </a:cubicBezTo>
                    <a:cubicBezTo>
                      <a:pt x="266988" y="31497"/>
                      <a:pt x="334894" y="99403"/>
                      <a:pt x="334986" y="183195"/>
                    </a:cubicBezTo>
                    <a:close/>
                  </a:path>
                </a:pathLst>
              </a:custGeom>
              <a:solidFill>
                <a:srgbClr val="000000"/>
              </a:solidFill>
              <a:ln w="20836" cap="flat">
                <a:noFill/>
                <a:prstDash val="solid"/>
                <a:miter/>
              </a:ln>
            </p:spPr>
            <p:txBody>
              <a:bodyPr rtlCol="0" anchor="ctr"/>
              <a:lstStyle/>
              <a:p>
                <a:endParaRPr lang="en-FR">
                  <a:latin typeface="+mn-lt"/>
                </a:endParaRPr>
              </a:p>
            </p:txBody>
          </p:sp>
          <p:sp>
            <p:nvSpPr>
              <p:cNvPr id="18" name="Freeform 17">
                <a:extLst>
                  <a:ext uri="{FF2B5EF4-FFF2-40B4-BE49-F238E27FC236}">
                    <a16:creationId xmlns:a16="http://schemas.microsoft.com/office/drawing/2014/main" id="{AE9216B5-AF2E-1C4D-7ED6-A96E6FB1E23E}"/>
                  </a:ext>
                </a:extLst>
              </p:cNvPr>
              <p:cNvSpPr/>
              <p:nvPr/>
            </p:nvSpPr>
            <p:spPr>
              <a:xfrm>
                <a:off x="10357204" y="4697243"/>
                <a:ext cx="198897" cy="99448"/>
              </a:xfrm>
              <a:custGeom>
                <a:avLst/>
                <a:gdLst>
                  <a:gd name="connsiteX0" fmla="*/ 31405 w 198897"/>
                  <a:gd name="connsiteY0" fmla="*/ 0 h 99448"/>
                  <a:gd name="connsiteX1" fmla="*/ 0 w 198897"/>
                  <a:gd name="connsiteY1" fmla="*/ 0 h 99448"/>
                  <a:gd name="connsiteX2" fmla="*/ 99449 w 198897"/>
                  <a:gd name="connsiteY2" fmla="*/ 99449 h 99448"/>
                  <a:gd name="connsiteX3" fmla="*/ 198898 w 198897"/>
                  <a:gd name="connsiteY3" fmla="*/ 0 h 99448"/>
                  <a:gd name="connsiteX4" fmla="*/ 167493 w 198897"/>
                  <a:gd name="connsiteY4" fmla="*/ 0 h 99448"/>
                  <a:gd name="connsiteX5" fmla="*/ 99449 w 198897"/>
                  <a:gd name="connsiteY5" fmla="*/ 68044 h 99448"/>
                  <a:gd name="connsiteX6" fmla="*/ 31405 w 198897"/>
                  <a:gd name="connsiteY6" fmla="*/ 0 h 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97" h="99448">
                    <a:moveTo>
                      <a:pt x="31405" y="0"/>
                    </a:moveTo>
                    <a:lnTo>
                      <a:pt x="0" y="0"/>
                    </a:lnTo>
                    <a:cubicBezTo>
                      <a:pt x="0" y="54925"/>
                      <a:pt x="44524" y="99449"/>
                      <a:pt x="99449" y="99449"/>
                    </a:cubicBezTo>
                    <a:cubicBezTo>
                      <a:pt x="154372" y="99449"/>
                      <a:pt x="198898" y="54925"/>
                      <a:pt x="198898" y="0"/>
                    </a:cubicBezTo>
                    <a:lnTo>
                      <a:pt x="167493" y="0"/>
                    </a:lnTo>
                    <a:cubicBezTo>
                      <a:pt x="167493" y="37579"/>
                      <a:pt x="137028" y="68044"/>
                      <a:pt x="99449" y="68044"/>
                    </a:cubicBezTo>
                    <a:cubicBezTo>
                      <a:pt x="61868" y="68044"/>
                      <a:pt x="31405" y="37579"/>
                      <a:pt x="31405" y="0"/>
                    </a:cubicBezTo>
                    <a:close/>
                  </a:path>
                </a:pathLst>
              </a:custGeom>
              <a:solidFill>
                <a:srgbClr val="000000"/>
              </a:solidFill>
              <a:ln w="20836" cap="flat">
                <a:noFill/>
                <a:prstDash val="solid"/>
                <a:miter/>
              </a:ln>
            </p:spPr>
            <p:txBody>
              <a:bodyPr rtlCol="0" anchor="ctr"/>
              <a:lstStyle/>
              <a:p>
                <a:endParaRPr lang="en-FR">
                  <a:latin typeface="+mn-lt"/>
                </a:endParaRPr>
              </a:p>
            </p:txBody>
          </p:sp>
          <p:sp>
            <p:nvSpPr>
              <p:cNvPr id="19" name="Freeform 18">
                <a:extLst>
                  <a:ext uri="{FF2B5EF4-FFF2-40B4-BE49-F238E27FC236}">
                    <a16:creationId xmlns:a16="http://schemas.microsoft.com/office/drawing/2014/main" id="{A0CA844A-EC66-245F-057D-36CF1AA20754}"/>
                  </a:ext>
                </a:extLst>
              </p:cNvPr>
              <p:cNvSpPr/>
              <p:nvPr/>
            </p:nvSpPr>
            <p:spPr>
              <a:xfrm>
                <a:off x="10273458" y="5016526"/>
                <a:ext cx="366390" cy="366390"/>
              </a:xfrm>
              <a:custGeom>
                <a:avLst/>
                <a:gdLst>
                  <a:gd name="connsiteX0" fmla="*/ 183195 w 366390"/>
                  <a:gd name="connsiteY0" fmla="*/ 0 h 366390"/>
                  <a:gd name="connsiteX1" fmla="*/ 0 w 366390"/>
                  <a:gd name="connsiteY1" fmla="*/ 183195 h 366390"/>
                  <a:gd name="connsiteX2" fmla="*/ 183195 w 366390"/>
                  <a:gd name="connsiteY2" fmla="*/ 366390 h 366390"/>
                  <a:gd name="connsiteX3" fmla="*/ 366391 w 366390"/>
                  <a:gd name="connsiteY3" fmla="*/ 183195 h 366390"/>
                  <a:gd name="connsiteX4" fmla="*/ 183195 w 366390"/>
                  <a:gd name="connsiteY4" fmla="*/ 0 h 366390"/>
                  <a:gd name="connsiteX5" fmla="*/ 183195 w 366390"/>
                  <a:gd name="connsiteY5" fmla="*/ 334985 h 366390"/>
                  <a:gd name="connsiteX6" fmla="*/ 31405 w 366390"/>
                  <a:gd name="connsiteY6" fmla="*/ 183195 h 366390"/>
                  <a:gd name="connsiteX7" fmla="*/ 183195 w 366390"/>
                  <a:gd name="connsiteY7" fmla="*/ 31405 h 366390"/>
                  <a:gd name="connsiteX8" fmla="*/ 334986 w 366390"/>
                  <a:gd name="connsiteY8" fmla="*/ 183195 h 366390"/>
                  <a:gd name="connsiteX9" fmla="*/ 183195 w 366390"/>
                  <a:gd name="connsiteY9" fmla="*/ 334985 h 36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390" h="366390">
                    <a:moveTo>
                      <a:pt x="183195" y="0"/>
                    </a:moveTo>
                    <a:cubicBezTo>
                      <a:pt x="82019" y="0"/>
                      <a:pt x="0" y="82019"/>
                      <a:pt x="0" y="183195"/>
                    </a:cubicBezTo>
                    <a:cubicBezTo>
                      <a:pt x="0" y="284371"/>
                      <a:pt x="82019" y="366390"/>
                      <a:pt x="183195" y="366390"/>
                    </a:cubicBezTo>
                    <a:cubicBezTo>
                      <a:pt x="284372" y="366390"/>
                      <a:pt x="366391" y="284371"/>
                      <a:pt x="366391" y="183195"/>
                    </a:cubicBezTo>
                    <a:cubicBezTo>
                      <a:pt x="366278" y="82065"/>
                      <a:pt x="284326" y="111"/>
                      <a:pt x="183195" y="0"/>
                    </a:cubicBezTo>
                    <a:close/>
                    <a:moveTo>
                      <a:pt x="183195" y="334985"/>
                    </a:moveTo>
                    <a:cubicBezTo>
                      <a:pt x="99363" y="334985"/>
                      <a:pt x="31405" y="267027"/>
                      <a:pt x="31405" y="183195"/>
                    </a:cubicBezTo>
                    <a:cubicBezTo>
                      <a:pt x="31405" y="99363"/>
                      <a:pt x="99363" y="31405"/>
                      <a:pt x="183195" y="31405"/>
                    </a:cubicBezTo>
                    <a:cubicBezTo>
                      <a:pt x="267026" y="31405"/>
                      <a:pt x="334986" y="99363"/>
                      <a:pt x="334986" y="183195"/>
                    </a:cubicBezTo>
                    <a:cubicBezTo>
                      <a:pt x="334894" y="266988"/>
                      <a:pt x="266988" y="334893"/>
                      <a:pt x="183195" y="334985"/>
                    </a:cubicBezTo>
                    <a:close/>
                  </a:path>
                </a:pathLst>
              </a:custGeom>
              <a:solidFill>
                <a:srgbClr val="FF0000"/>
              </a:solidFill>
              <a:ln w="20836" cap="flat">
                <a:noFill/>
                <a:prstDash val="solid"/>
                <a:miter/>
              </a:ln>
            </p:spPr>
            <p:txBody>
              <a:bodyPr rtlCol="0" anchor="ctr"/>
              <a:lstStyle/>
              <a:p>
                <a:endParaRPr lang="en-FR">
                  <a:latin typeface="+mn-lt"/>
                </a:endParaRPr>
              </a:p>
            </p:txBody>
          </p:sp>
          <p:sp>
            <p:nvSpPr>
              <p:cNvPr id="20" name="Freeform 19">
                <a:extLst>
                  <a:ext uri="{FF2B5EF4-FFF2-40B4-BE49-F238E27FC236}">
                    <a16:creationId xmlns:a16="http://schemas.microsoft.com/office/drawing/2014/main" id="{5DBB7550-B81C-C594-826E-69F6ED90BCC9}"/>
                  </a:ext>
                </a:extLst>
              </p:cNvPr>
              <p:cNvSpPr/>
              <p:nvPr/>
            </p:nvSpPr>
            <p:spPr>
              <a:xfrm>
                <a:off x="10357204" y="5184019"/>
                <a:ext cx="198897" cy="99448"/>
              </a:xfrm>
              <a:custGeom>
                <a:avLst/>
                <a:gdLst>
                  <a:gd name="connsiteX0" fmla="*/ 99449 w 198897"/>
                  <a:gd name="connsiteY0" fmla="*/ 0 h 99448"/>
                  <a:gd name="connsiteX1" fmla="*/ 0 w 198897"/>
                  <a:gd name="connsiteY1" fmla="*/ 99449 h 99448"/>
                  <a:gd name="connsiteX2" fmla="*/ 31405 w 198897"/>
                  <a:gd name="connsiteY2" fmla="*/ 99449 h 99448"/>
                  <a:gd name="connsiteX3" fmla="*/ 99449 w 198897"/>
                  <a:gd name="connsiteY3" fmla="*/ 31405 h 99448"/>
                  <a:gd name="connsiteX4" fmla="*/ 167493 w 198897"/>
                  <a:gd name="connsiteY4" fmla="*/ 99449 h 99448"/>
                  <a:gd name="connsiteX5" fmla="*/ 198898 w 198897"/>
                  <a:gd name="connsiteY5" fmla="*/ 99449 h 99448"/>
                  <a:gd name="connsiteX6" fmla="*/ 99449 w 198897"/>
                  <a:gd name="connsiteY6" fmla="*/ 0 h 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97" h="99448">
                    <a:moveTo>
                      <a:pt x="99449" y="0"/>
                    </a:moveTo>
                    <a:cubicBezTo>
                      <a:pt x="44551" y="63"/>
                      <a:pt x="61" y="44551"/>
                      <a:pt x="0" y="99449"/>
                    </a:cubicBezTo>
                    <a:lnTo>
                      <a:pt x="31405" y="99449"/>
                    </a:lnTo>
                    <a:cubicBezTo>
                      <a:pt x="31405" y="61870"/>
                      <a:pt x="61868" y="31405"/>
                      <a:pt x="99449" y="31405"/>
                    </a:cubicBezTo>
                    <a:cubicBezTo>
                      <a:pt x="137028" y="31405"/>
                      <a:pt x="167493" y="61870"/>
                      <a:pt x="167493" y="99449"/>
                    </a:cubicBezTo>
                    <a:lnTo>
                      <a:pt x="198898" y="99449"/>
                    </a:lnTo>
                    <a:cubicBezTo>
                      <a:pt x="198835" y="44551"/>
                      <a:pt x="154347" y="63"/>
                      <a:pt x="99449" y="0"/>
                    </a:cubicBezTo>
                    <a:close/>
                  </a:path>
                </a:pathLst>
              </a:custGeom>
              <a:solidFill>
                <a:srgbClr val="FF0000"/>
              </a:solidFill>
              <a:ln w="20836" cap="flat">
                <a:noFill/>
                <a:prstDash val="solid"/>
                <a:miter/>
              </a:ln>
            </p:spPr>
            <p:txBody>
              <a:bodyPr rtlCol="0" anchor="ctr"/>
              <a:lstStyle/>
              <a:p>
                <a:endParaRPr lang="en-FR">
                  <a:latin typeface="+mn-lt"/>
                </a:endParaRPr>
              </a:p>
            </p:txBody>
          </p:sp>
          <p:sp>
            <p:nvSpPr>
              <p:cNvPr id="21" name="Freeform 20">
                <a:extLst>
                  <a:ext uri="{FF2B5EF4-FFF2-40B4-BE49-F238E27FC236}">
                    <a16:creationId xmlns:a16="http://schemas.microsoft.com/office/drawing/2014/main" id="{ECAADBF4-F44D-1663-7930-3DF64C8E9B7E}"/>
                  </a:ext>
                </a:extLst>
              </p:cNvPr>
              <p:cNvSpPr/>
              <p:nvPr/>
            </p:nvSpPr>
            <p:spPr>
              <a:xfrm>
                <a:off x="9980345" y="4597794"/>
                <a:ext cx="198897" cy="198897"/>
              </a:xfrm>
              <a:custGeom>
                <a:avLst/>
                <a:gdLst>
                  <a:gd name="connsiteX0" fmla="*/ 183195 w 198897"/>
                  <a:gd name="connsiteY0" fmla="*/ 0 h 198897"/>
                  <a:gd name="connsiteX1" fmla="*/ 15702 w 198897"/>
                  <a:gd name="connsiteY1" fmla="*/ 0 h 198897"/>
                  <a:gd name="connsiteX2" fmla="*/ 0 w 198897"/>
                  <a:gd name="connsiteY2" fmla="*/ 15702 h 198897"/>
                  <a:gd name="connsiteX3" fmla="*/ 0 w 198897"/>
                  <a:gd name="connsiteY3" fmla="*/ 183195 h 198897"/>
                  <a:gd name="connsiteX4" fmla="*/ 15702 w 198897"/>
                  <a:gd name="connsiteY4" fmla="*/ 198898 h 198897"/>
                  <a:gd name="connsiteX5" fmla="*/ 183195 w 198897"/>
                  <a:gd name="connsiteY5" fmla="*/ 198898 h 198897"/>
                  <a:gd name="connsiteX6" fmla="*/ 198898 w 198897"/>
                  <a:gd name="connsiteY6" fmla="*/ 183195 h 198897"/>
                  <a:gd name="connsiteX7" fmla="*/ 198898 w 198897"/>
                  <a:gd name="connsiteY7" fmla="*/ 15702 h 198897"/>
                  <a:gd name="connsiteX8" fmla="*/ 183195 w 198897"/>
                  <a:gd name="connsiteY8" fmla="*/ 0 h 198897"/>
                  <a:gd name="connsiteX9" fmla="*/ 167493 w 198897"/>
                  <a:gd name="connsiteY9" fmla="*/ 167493 h 198897"/>
                  <a:gd name="connsiteX10" fmla="*/ 31405 w 198897"/>
                  <a:gd name="connsiteY10" fmla="*/ 167493 h 198897"/>
                  <a:gd name="connsiteX11" fmla="*/ 31405 w 198897"/>
                  <a:gd name="connsiteY11" fmla="*/ 31405 h 198897"/>
                  <a:gd name="connsiteX12" fmla="*/ 167493 w 198897"/>
                  <a:gd name="connsiteY12" fmla="*/ 31405 h 19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897" h="198897">
                    <a:moveTo>
                      <a:pt x="183195" y="0"/>
                    </a:moveTo>
                    <a:lnTo>
                      <a:pt x="15702" y="0"/>
                    </a:lnTo>
                    <a:cubicBezTo>
                      <a:pt x="7031" y="2"/>
                      <a:pt x="2" y="7031"/>
                      <a:pt x="0" y="15702"/>
                    </a:cubicBezTo>
                    <a:lnTo>
                      <a:pt x="0" y="183195"/>
                    </a:lnTo>
                    <a:cubicBezTo>
                      <a:pt x="2" y="191867"/>
                      <a:pt x="7031" y="198896"/>
                      <a:pt x="15702" y="198898"/>
                    </a:cubicBezTo>
                    <a:lnTo>
                      <a:pt x="183195" y="198898"/>
                    </a:lnTo>
                    <a:cubicBezTo>
                      <a:pt x="191865" y="198896"/>
                      <a:pt x="198896" y="191867"/>
                      <a:pt x="198898" y="183195"/>
                    </a:cubicBezTo>
                    <a:lnTo>
                      <a:pt x="198898" y="15702"/>
                    </a:lnTo>
                    <a:cubicBezTo>
                      <a:pt x="198896" y="7031"/>
                      <a:pt x="191865" y="2"/>
                      <a:pt x="183195" y="0"/>
                    </a:cubicBezTo>
                    <a:close/>
                    <a:moveTo>
                      <a:pt x="167493" y="167493"/>
                    </a:moveTo>
                    <a:lnTo>
                      <a:pt x="31405" y="167493"/>
                    </a:lnTo>
                    <a:lnTo>
                      <a:pt x="31405" y="31405"/>
                    </a:lnTo>
                    <a:lnTo>
                      <a:pt x="167493" y="31405"/>
                    </a:lnTo>
                    <a:close/>
                  </a:path>
                </a:pathLst>
              </a:custGeom>
              <a:solidFill>
                <a:srgbClr val="000000"/>
              </a:solidFill>
              <a:ln w="20836" cap="flat">
                <a:noFill/>
                <a:prstDash val="solid"/>
                <a:miter/>
              </a:ln>
            </p:spPr>
            <p:txBody>
              <a:bodyPr rtlCol="0" anchor="ctr"/>
              <a:lstStyle/>
              <a:p>
                <a:endParaRPr lang="en-FR">
                  <a:latin typeface="+mn-lt"/>
                </a:endParaRPr>
              </a:p>
            </p:txBody>
          </p:sp>
          <p:sp>
            <p:nvSpPr>
              <p:cNvPr id="22" name="Freeform 21">
                <a:extLst>
                  <a:ext uri="{FF2B5EF4-FFF2-40B4-BE49-F238E27FC236}">
                    <a16:creationId xmlns:a16="http://schemas.microsoft.com/office/drawing/2014/main" id="{A80B7B43-F163-04C4-E337-936CC71F4FD1}"/>
                  </a:ext>
                </a:extLst>
              </p:cNvPr>
              <p:cNvSpPr/>
              <p:nvPr/>
            </p:nvSpPr>
            <p:spPr>
              <a:xfrm>
                <a:off x="9980345" y="5100272"/>
                <a:ext cx="198897" cy="198897"/>
              </a:xfrm>
              <a:custGeom>
                <a:avLst/>
                <a:gdLst>
                  <a:gd name="connsiteX0" fmla="*/ 183195 w 198897"/>
                  <a:gd name="connsiteY0" fmla="*/ 0 h 198897"/>
                  <a:gd name="connsiteX1" fmla="*/ 15702 w 198897"/>
                  <a:gd name="connsiteY1" fmla="*/ 0 h 198897"/>
                  <a:gd name="connsiteX2" fmla="*/ 0 w 198897"/>
                  <a:gd name="connsiteY2" fmla="*/ 15702 h 198897"/>
                  <a:gd name="connsiteX3" fmla="*/ 0 w 198897"/>
                  <a:gd name="connsiteY3" fmla="*/ 183195 h 198897"/>
                  <a:gd name="connsiteX4" fmla="*/ 15702 w 198897"/>
                  <a:gd name="connsiteY4" fmla="*/ 198898 h 198897"/>
                  <a:gd name="connsiteX5" fmla="*/ 183195 w 198897"/>
                  <a:gd name="connsiteY5" fmla="*/ 198898 h 198897"/>
                  <a:gd name="connsiteX6" fmla="*/ 198898 w 198897"/>
                  <a:gd name="connsiteY6" fmla="*/ 183195 h 198897"/>
                  <a:gd name="connsiteX7" fmla="*/ 198898 w 198897"/>
                  <a:gd name="connsiteY7" fmla="*/ 15702 h 198897"/>
                  <a:gd name="connsiteX8" fmla="*/ 183195 w 198897"/>
                  <a:gd name="connsiteY8" fmla="*/ 0 h 198897"/>
                  <a:gd name="connsiteX9" fmla="*/ 167493 w 198897"/>
                  <a:gd name="connsiteY9" fmla="*/ 167493 h 198897"/>
                  <a:gd name="connsiteX10" fmla="*/ 31405 w 198897"/>
                  <a:gd name="connsiteY10" fmla="*/ 167493 h 198897"/>
                  <a:gd name="connsiteX11" fmla="*/ 31405 w 198897"/>
                  <a:gd name="connsiteY11" fmla="*/ 31405 h 198897"/>
                  <a:gd name="connsiteX12" fmla="*/ 167493 w 198897"/>
                  <a:gd name="connsiteY12" fmla="*/ 31405 h 19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897" h="198897">
                    <a:moveTo>
                      <a:pt x="183195" y="0"/>
                    </a:moveTo>
                    <a:lnTo>
                      <a:pt x="15702" y="0"/>
                    </a:lnTo>
                    <a:cubicBezTo>
                      <a:pt x="7031" y="2"/>
                      <a:pt x="2" y="7031"/>
                      <a:pt x="0" y="15702"/>
                    </a:cubicBezTo>
                    <a:lnTo>
                      <a:pt x="0" y="183195"/>
                    </a:lnTo>
                    <a:cubicBezTo>
                      <a:pt x="2" y="191867"/>
                      <a:pt x="7031" y="198896"/>
                      <a:pt x="15702" y="198898"/>
                    </a:cubicBezTo>
                    <a:lnTo>
                      <a:pt x="183195" y="198898"/>
                    </a:lnTo>
                    <a:cubicBezTo>
                      <a:pt x="191865" y="198896"/>
                      <a:pt x="198896" y="191867"/>
                      <a:pt x="198898" y="183195"/>
                    </a:cubicBezTo>
                    <a:lnTo>
                      <a:pt x="198898" y="15702"/>
                    </a:lnTo>
                    <a:cubicBezTo>
                      <a:pt x="198896" y="7031"/>
                      <a:pt x="191865" y="2"/>
                      <a:pt x="183195" y="0"/>
                    </a:cubicBezTo>
                    <a:close/>
                    <a:moveTo>
                      <a:pt x="167493" y="167493"/>
                    </a:moveTo>
                    <a:lnTo>
                      <a:pt x="31405" y="167493"/>
                    </a:lnTo>
                    <a:lnTo>
                      <a:pt x="31405" y="31405"/>
                    </a:lnTo>
                    <a:lnTo>
                      <a:pt x="167493" y="31405"/>
                    </a:lnTo>
                    <a:close/>
                  </a:path>
                </a:pathLst>
              </a:custGeom>
              <a:solidFill>
                <a:srgbClr val="FF0000"/>
              </a:solidFill>
              <a:ln w="20836" cap="flat">
                <a:noFill/>
                <a:prstDash val="solid"/>
                <a:miter/>
              </a:ln>
            </p:spPr>
            <p:txBody>
              <a:bodyPr rtlCol="0" anchor="ctr"/>
              <a:lstStyle/>
              <a:p>
                <a:endParaRPr lang="en-FR">
                  <a:latin typeface="+mn-lt"/>
                </a:endParaRPr>
              </a:p>
            </p:txBody>
          </p:sp>
          <p:sp>
            <p:nvSpPr>
              <p:cNvPr id="57" name="Freeform 56">
                <a:extLst>
                  <a:ext uri="{FF2B5EF4-FFF2-40B4-BE49-F238E27FC236}">
                    <a16:creationId xmlns:a16="http://schemas.microsoft.com/office/drawing/2014/main" id="{F78A24D6-C3D4-673A-5638-F39596B9CBCE}"/>
                  </a:ext>
                </a:extLst>
              </p:cNvPr>
              <p:cNvSpPr/>
              <p:nvPr/>
            </p:nvSpPr>
            <p:spPr>
              <a:xfrm>
                <a:off x="10008173" y="5121705"/>
                <a:ext cx="140184" cy="154202"/>
              </a:xfrm>
              <a:custGeom>
                <a:avLst/>
                <a:gdLst>
                  <a:gd name="connsiteX0" fmla="*/ 23125 w 110388"/>
                  <a:gd name="connsiteY0" fmla="*/ 110388 h 110388"/>
                  <a:gd name="connsiteX1" fmla="*/ 55194 w 110388"/>
                  <a:gd name="connsiteY1" fmla="*/ 78341 h 110388"/>
                  <a:gd name="connsiteX2" fmla="*/ 87264 w 110388"/>
                  <a:gd name="connsiteY2" fmla="*/ 110388 h 110388"/>
                  <a:gd name="connsiteX3" fmla="*/ 110388 w 110388"/>
                  <a:gd name="connsiteY3" fmla="*/ 87264 h 110388"/>
                  <a:gd name="connsiteX4" fmla="*/ 78341 w 110388"/>
                  <a:gd name="connsiteY4" fmla="*/ 55194 h 110388"/>
                  <a:gd name="connsiteX5" fmla="*/ 110388 w 110388"/>
                  <a:gd name="connsiteY5" fmla="*/ 23125 h 110388"/>
                  <a:gd name="connsiteX6" fmla="*/ 87264 w 110388"/>
                  <a:gd name="connsiteY6" fmla="*/ 0 h 110388"/>
                  <a:gd name="connsiteX7" fmla="*/ 55194 w 110388"/>
                  <a:gd name="connsiteY7" fmla="*/ 32048 h 110388"/>
                  <a:gd name="connsiteX8" fmla="*/ 23125 w 110388"/>
                  <a:gd name="connsiteY8" fmla="*/ 0 h 110388"/>
                  <a:gd name="connsiteX9" fmla="*/ 0 w 110388"/>
                  <a:gd name="connsiteY9" fmla="*/ 23125 h 110388"/>
                  <a:gd name="connsiteX10" fmla="*/ 32048 w 110388"/>
                  <a:gd name="connsiteY10" fmla="*/ 55194 h 110388"/>
                  <a:gd name="connsiteX11" fmla="*/ 0 w 110388"/>
                  <a:gd name="connsiteY11" fmla="*/ 87264 h 110388"/>
                  <a:gd name="connsiteX12" fmla="*/ 23125 w 110388"/>
                  <a:gd name="connsiteY12" fmla="*/ 110388 h 1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88" h="110388">
                    <a:moveTo>
                      <a:pt x="23125" y="110388"/>
                    </a:moveTo>
                    <a:lnTo>
                      <a:pt x="55194" y="78341"/>
                    </a:lnTo>
                    <a:lnTo>
                      <a:pt x="87264" y="110388"/>
                    </a:lnTo>
                    <a:lnTo>
                      <a:pt x="110388" y="87264"/>
                    </a:lnTo>
                    <a:lnTo>
                      <a:pt x="78341" y="55194"/>
                    </a:lnTo>
                    <a:lnTo>
                      <a:pt x="110388" y="23125"/>
                    </a:lnTo>
                    <a:lnTo>
                      <a:pt x="87264" y="0"/>
                    </a:lnTo>
                    <a:lnTo>
                      <a:pt x="55194" y="32048"/>
                    </a:lnTo>
                    <a:lnTo>
                      <a:pt x="23125" y="0"/>
                    </a:lnTo>
                    <a:lnTo>
                      <a:pt x="0" y="23125"/>
                    </a:lnTo>
                    <a:lnTo>
                      <a:pt x="32048" y="55194"/>
                    </a:lnTo>
                    <a:lnTo>
                      <a:pt x="0" y="87264"/>
                    </a:lnTo>
                    <a:lnTo>
                      <a:pt x="23125" y="110388"/>
                    </a:lnTo>
                    <a:close/>
                  </a:path>
                </a:pathLst>
              </a:custGeom>
              <a:solidFill>
                <a:srgbClr val="FF0000"/>
              </a:solidFill>
              <a:ln w="21788" cap="flat">
                <a:noFill/>
                <a:prstDash val="solid"/>
                <a:miter/>
              </a:ln>
            </p:spPr>
            <p:txBody>
              <a:bodyPr rtlCol="0" anchor="ctr"/>
              <a:lstStyle/>
              <a:p>
                <a:endParaRPr lang="en-FR">
                  <a:solidFill>
                    <a:srgbClr val="000000"/>
                  </a:solidFill>
                  <a:latin typeface="+mn-lt"/>
                </a:endParaRPr>
              </a:p>
            </p:txBody>
          </p:sp>
        </p:grpSp>
        <p:sp>
          <p:nvSpPr>
            <p:cNvPr id="73" name="TextBox 72">
              <a:extLst>
                <a:ext uri="{FF2B5EF4-FFF2-40B4-BE49-F238E27FC236}">
                  <a16:creationId xmlns:a16="http://schemas.microsoft.com/office/drawing/2014/main" id="{50815328-BB67-DD7D-466A-482FA602EFBE}"/>
                </a:ext>
              </a:extLst>
            </p:cNvPr>
            <p:cNvSpPr txBox="1"/>
            <p:nvPr/>
          </p:nvSpPr>
          <p:spPr>
            <a:xfrm>
              <a:off x="8438338" y="5538722"/>
              <a:ext cx="2242601" cy="861774"/>
            </a:xfrm>
            <a:prstGeom prst="rect">
              <a:avLst/>
            </a:prstGeom>
            <a:noFill/>
          </p:spPr>
          <p:txBody>
            <a:bodyPr wrap="square" rtlCol="0">
              <a:spAutoFit/>
            </a:bodyPr>
            <a:lstStyle/>
            <a:p>
              <a:pPr algn="ctr"/>
              <a:r>
                <a:rPr lang="en-US">
                  <a:latin typeface="+mn-lt"/>
                </a:rPr>
                <a:t>D</a:t>
              </a:r>
              <a:r>
                <a:rPr lang="en-FR">
                  <a:latin typeface="+mn-lt"/>
                </a:rPr>
                <a:t>ecision: </a:t>
              </a:r>
              <a:r>
                <a:rPr lang="en-US" b="1">
                  <a:solidFill>
                    <a:srgbClr val="FF0000"/>
                  </a:solidFill>
                  <a:latin typeface="+mn-lt"/>
                </a:rPr>
                <a:t>B</a:t>
              </a:r>
              <a:r>
                <a:rPr lang="en-FR" b="1">
                  <a:solidFill>
                    <a:srgbClr val="FF0000"/>
                  </a:solidFill>
                  <a:latin typeface="+mn-lt"/>
                </a:rPr>
                <a:t>lock</a:t>
              </a:r>
            </a:p>
          </p:txBody>
        </p:sp>
      </p:grpSp>
      <p:pic>
        <p:nvPicPr>
          <p:cNvPr id="76" name="Graphic 75">
            <a:extLst>
              <a:ext uri="{FF2B5EF4-FFF2-40B4-BE49-F238E27FC236}">
                <a16:creationId xmlns:a16="http://schemas.microsoft.com/office/drawing/2014/main" id="{7A5FB1C9-9A11-7FE0-B987-B2B4BE4148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94219" y="937044"/>
            <a:ext cx="928140" cy="928140"/>
          </a:xfrm>
          <a:prstGeom prst="rect">
            <a:avLst/>
          </a:prstGeom>
        </p:spPr>
      </p:pic>
      <p:pic>
        <p:nvPicPr>
          <p:cNvPr id="77" name="Graphic 76">
            <a:extLst>
              <a:ext uri="{FF2B5EF4-FFF2-40B4-BE49-F238E27FC236}">
                <a16:creationId xmlns:a16="http://schemas.microsoft.com/office/drawing/2014/main" id="{F2AABD66-C4AC-B5A6-7D4C-4101A12BBF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12092" y="3235076"/>
            <a:ext cx="928140" cy="928140"/>
          </a:xfrm>
          <a:prstGeom prst="rect">
            <a:avLst/>
          </a:prstGeom>
        </p:spPr>
      </p:pic>
      <p:pic>
        <p:nvPicPr>
          <p:cNvPr id="80" name="Graphic 79">
            <a:extLst>
              <a:ext uri="{FF2B5EF4-FFF2-40B4-BE49-F238E27FC236}">
                <a16:creationId xmlns:a16="http://schemas.microsoft.com/office/drawing/2014/main" id="{C0E92E3B-FCF1-4C0A-77BC-BC5138C35A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1820" y="966134"/>
            <a:ext cx="928140" cy="928140"/>
          </a:xfrm>
          <a:prstGeom prst="rect">
            <a:avLst/>
          </a:prstGeom>
        </p:spPr>
      </p:pic>
      <p:pic>
        <p:nvPicPr>
          <p:cNvPr id="81" name="Graphic 80">
            <a:extLst>
              <a:ext uri="{FF2B5EF4-FFF2-40B4-BE49-F238E27FC236}">
                <a16:creationId xmlns:a16="http://schemas.microsoft.com/office/drawing/2014/main" id="{58D7BB8C-1029-0215-AF4E-DE0DC8E727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1272" y="3264166"/>
            <a:ext cx="928140" cy="928140"/>
          </a:xfrm>
          <a:prstGeom prst="rect">
            <a:avLst/>
          </a:prstGeom>
        </p:spPr>
      </p:pic>
    </p:spTree>
    <p:extLst>
      <p:ext uri="{BB962C8B-B14F-4D97-AF65-F5344CB8AC3E}">
        <p14:creationId xmlns:p14="http://schemas.microsoft.com/office/powerpoint/2010/main" val="273263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A0DAD7-4491-56D6-2192-8FB0ED1EDFB6}"/>
              </a:ext>
            </a:extLst>
          </p:cNvPr>
          <p:cNvSpPr txBox="1"/>
          <p:nvPr/>
        </p:nvSpPr>
        <p:spPr>
          <a:xfrm>
            <a:off x="2457479" y="246445"/>
            <a:ext cx="4229043" cy="923330"/>
          </a:xfrm>
          <a:prstGeom prst="rect">
            <a:avLst/>
          </a:prstGeom>
          <a:noFill/>
        </p:spPr>
        <p:txBody>
          <a:bodyPr wrap="none" rtlCol="0">
            <a:spAutoFit/>
          </a:bodyPr>
          <a:lstStyle/>
          <a:p>
            <a:pPr algn="ctr"/>
            <a:r>
              <a:rPr lang="en-FR" sz="2700">
                <a:latin typeface="+mn-lt"/>
              </a:rPr>
              <a:t>Why behavioral detection </a:t>
            </a:r>
            <a:br>
              <a:rPr lang="en-FR" sz="2700">
                <a:latin typeface="+mn-lt"/>
              </a:rPr>
            </a:br>
            <a:r>
              <a:rPr lang="en-FR" sz="2700">
                <a:latin typeface="+mn-lt"/>
              </a:rPr>
              <a:t>works in email security</a:t>
            </a:r>
          </a:p>
        </p:txBody>
      </p:sp>
      <p:grpSp>
        <p:nvGrpSpPr>
          <p:cNvPr id="27" name="Group 26">
            <a:extLst>
              <a:ext uri="{FF2B5EF4-FFF2-40B4-BE49-F238E27FC236}">
                <a16:creationId xmlns:a16="http://schemas.microsoft.com/office/drawing/2014/main" id="{9AFF5C68-23AD-3245-5481-B4A1EDDB96DF}"/>
              </a:ext>
            </a:extLst>
          </p:cNvPr>
          <p:cNvGrpSpPr/>
          <p:nvPr/>
        </p:nvGrpSpPr>
        <p:grpSpPr>
          <a:xfrm>
            <a:off x="6210546" y="1316217"/>
            <a:ext cx="1905577" cy="3184191"/>
            <a:chOff x="7993052" y="1857697"/>
            <a:chExt cx="2540769" cy="4245587"/>
          </a:xfrm>
        </p:grpSpPr>
        <p:sp>
          <p:nvSpPr>
            <p:cNvPr id="20" name="TextBox 19">
              <a:extLst>
                <a:ext uri="{FF2B5EF4-FFF2-40B4-BE49-F238E27FC236}">
                  <a16:creationId xmlns:a16="http://schemas.microsoft.com/office/drawing/2014/main" id="{6B528256-3FA2-57F7-B84E-5020034E30FE}"/>
                </a:ext>
              </a:extLst>
            </p:cNvPr>
            <p:cNvSpPr txBox="1"/>
            <p:nvPr/>
          </p:nvSpPr>
          <p:spPr>
            <a:xfrm>
              <a:off x="7993052" y="4225847"/>
              <a:ext cx="2540769" cy="1877437"/>
            </a:xfrm>
            <a:prstGeom prst="rect">
              <a:avLst/>
            </a:prstGeom>
            <a:noFill/>
          </p:spPr>
          <p:txBody>
            <a:bodyPr wrap="square" rtlCol="0">
              <a:spAutoFit/>
            </a:bodyPr>
            <a:lstStyle/>
            <a:p>
              <a:pPr algn="ctr">
                <a:lnSpc>
                  <a:spcPct val="150000"/>
                </a:lnSpc>
              </a:pPr>
              <a:r>
                <a:rPr lang="en-FR" sz="2100" b="1">
                  <a:latin typeface="+mn-lt"/>
                </a:rPr>
                <a:t>Interpretable</a:t>
              </a:r>
            </a:p>
            <a:p>
              <a:pPr algn="ctr"/>
              <a:r>
                <a:rPr lang="en-FR">
                  <a:latin typeface="+mn-lt"/>
                </a:rPr>
                <a:t>Tells you why </a:t>
              </a:r>
              <a:br>
                <a:rPr lang="en-FR">
                  <a:latin typeface="+mn-lt"/>
                </a:rPr>
              </a:br>
              <a:r>
                <a:rPr lang="en-FR">
                  <a:latin typeface="+mn-lt"/>
                </a:rPr>
                <a:t>an email was flagged</a:t>
              </a:r>
            </a:p>
          </p:txBody>
        </p:sp>
        <p:pic>
          <p:nvPicPr>
            <p:cNvPr id="24" name="Graphic 23">
              <a:extLst>
                <a:ext uri="{FF2B5EF4-FFF2-40B4-BE49-F238E27FC236}">
                  <a16:creationId xmlns:a16="http://schemas.microsoft.com/office/drawing/2014/main" id="{DD3BCAB0-263D-D2F6-C560-32A99F8A89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57507" y="1857697"/>
              <a:ext cx="2411858" cy="2411858"/>
            </a:xfrm>
            <a:prstGeom prst="rect">
              <a:avLst/>
            </a:prstGeom>
          </p:spPr>
        </p:pic>
      </p:grpSp>
      <p:pic>
        <p:nvPicPr>
          <p:cNvPr id="34" name="Picture 33">
            <a:extLst>
              <a:ext uri="{FF2B5EF4-FFF2-40B4-BE49-F238E27FC236}">
                <a16:creationId xmlns:a16="http://schemas.microsoft.com/office/drawing/2014/main" id="{7652DCF6-3D6F-B95E-3BC0-259F9E7137A2}"/>
              </a:ext>
            </a:extLst>
          </p:cNvPr>
          <p:cNvPicPr>
            <a:picLocks noChangeAspect="1"/>
          </p:cNvPicPr>
          <p:nvPr/>
        </p:nvPicPr>
        <p:blipFill>
          <a:blip r:embed="rId4"/>
          <a:stretch>
            <a:fillRect/>
          </a:stretch>
        </p:blipFill>
        <p:spPr>
          <a:xfrm>
            <a:off x="1113870" y="1342350"/>
            <a:ext cx="1626643" cy="1600741"/>
          </a:xfrm>
          <a:prstGeom prst="rect">
            <a:avLst/>
          </a:prstGeom>
          <a:solidFill>
            <a:schemeClr val="tx1"/>
          </a:solidFill>
        </p:spPr>
      </p:pic>
      <p:pic>
        <p:nvPicPr>
          <p:cNvPr id="38" name="Picture 37">
            <a:extLst>
              <a:ext uri="{FF2B5EF4-FFF2-40B4-BE49-F238E27FC236}">
                <a16:creationId xmlns:a16="http://schemas.microsoft.com/office/drawing/2014/main" id="{F6DF255C-3C3A-38A6-5133-6C59E4B1FDB8}"/>
              </a:ext>
            </a:extLst>
          </p:cNvPr>
          <p:cNvPicPr>
            <a:picLocks noChangeAspect="1"/>
          </p:cNvPicPr>
          <p:nvPr/>
        </p:nvPicPr>
        <p:blipFill>
          <a:blip r:embed="rId5"/>
          <a:stretch>
            <a:fillRect/>
          </a:stretch>
        </p:blipFill>
        <p:spPr>
          <a:xfrm>
            <a:off x="1118633" y="2033383"/>
            <a:ext cx="621030" cy="275457"/>
          </a:xfrm>
          <a:prstGeom prst="rect">
            <a:avLst/>
          </a:prstGeom>
          <a:solidFill>
            <a:schemeClr val="tx1"/>
          </a:solidFill>
        </p:spPr>
      </p:pic>
      <p:pic>
        <p:nvPicPr>
          <p:cNvPr id="40" name="Picture 39">
            <a:extLst>
              <a:ext uri="{FF2B5EF4-FFF2-40B4-BE49-F238E27FC236}">
                <a16:creationId xmlns:a16="http://schemas.microsoft.com/office/drawing/2014/main" id="{8185045B-0246-8F65-9361-5966E6D242C6}"/>
              </a:ext>
            </a:extLst>
          </p:cNvPr>
          <p:cNvPicPr>
            <a:picLocks noChangeAspect="1"/>
          </p:cNvPicPr>
          <p:nvPr/>
        </p:nvPicPr>
        <p:blipFill>
          <a:blip r:embed="rId6"/>
          <a:stretch>
            <a:fillRect/>
          </a:stretch>
        </p:blipFill>
        <p:spPr>
          <a:xfrm>
            <a:off x="2139983" y="2037476"/>
            <a:ext cx="519873" cy="271364"/>
          </a:xfrm>
          <a:prstGeom prst="rect">
            <a:avLst/>
          </a:prstGeom>
          <a:solidFill>
            <a:schemeClr val="tx1"/>
          </a:solidFill>
        </p:spPr>
      </p:pic>
      <p:pic>
        <p:nvPicPr>
          <p:cNvPr id="41" name="Picture 40">
            <a:extLst>
              <a:ext uri="{FF2B5EF4-FFF2-40B4-BE49-F238E27FC236}">
                <a16:creationId xmlns:a16="http://schemas.microsoft.com/office/drawing/2014/main" id="{F87341C8-6562-2244-AFA1-CE980E144D19}"/>
              </a:ext>
            </a:extLst>
          </p:cNvPr>
          <p:cNvPicPr>
            <a:picLocks noChangeAspect="1"/>
          </p:cNvPicPr>
          <p:nvPr/>
        </p:nvPicPr>
        <p:blipFill>
          <a:blip r:embed="rId6"/>
          <a:stretch>
            <a:fillRect/>
          </a:stretch>
        </p:blipFill>
        <p:spPr>
          <a:xfrm>
            <a:off x="1931194" y="2035095"/>
            <a:ext cx="173676" cy="271364"/>
          </a:xfrm>
          <a:prstGeom prst="rect">
            <a:avLst/>
          </a:prstGeom>
          <a:solidFill>
            <a:schemeClr val="tx1"/>
          </a:solidFill>
        </p:spPr>
      </p:pic>
      <p:sp>
        <p:nvSpPr>
          <p:cNvPr id="39" name="Freeform 38">
            <a:extLst>
              <a:ext uri="{FF2B5EF4-FFF2-40B4-BE49-F238E27FC236}">
                <a16:creationId xmlns:a16="http://schemas.microsoft.com/office/drawing/2014/main" id="{4C6EFDFA-DF44-BF78-8A6F-8ED40239C5F4}"/>
              </a:ext>
            </a:extLst>
          </p:cNvPr>
          <p:cNvSpPr/>
          <p:nvPr/>
        </p:nvSpPr>
        <p:spPr>
          <a:xfrm>
            <a:off x="1907026" y="2117673"/>
            <a:ext cx="95594" cy="106206"/>
          </a:xfrm>
          <a:custGeom>
            <a:avLst/>
            <a:gdLst>
              <a:gd name="connsiteX0" fmla="*/ 23125 w 110388"/>
              <a:gd name="connsiteY0" fmla="*/ 110388 h 110388"/>
              <a:gd name="connsiteX1" fmla="*/ 55194 w 110388"/>
              <a:gd name="connsiteY1" fmla="*/ 78341 h 110388"/>
              <a:gd name="connsiteX2" fmla="*/ 87264 w 110388"/>
              <a:gd name="connsiteY2" fmla="*/ 110388 h 110388"/>
              <a:gd name="connsiteX3" fmla="*/ 110388 w 110388"/>
              <a:gd name="connsiteY3" fmla="*/ 87264 h 110388"/>
              <a:gd name="connsiteX4" fmla="*/ 78341 w 110388"/>
              <a:gd name="connsiteY4" fmla="*/ 55194 h 110388"/>
              <a:gd name="connsiteX5" fmla="*/ 110388 w 110388"/>
              <a:gd name="connsiteY5" fmla="*/ 23125 h 110388"/>
              <a:gd name="connsiteX6" fmla="*/ 87264 w 110388"/>
              <a:gd name="connsiteY6" fmla="*/ 0 h 110388"/>
              <a:gd name="connsiteX7" fmla="*/ 55194 w 110388"/>
              <a:gd name="connsiteY7" fmla="*/ 32048 h 110388"/>
              <a:gd name="connsiteX8" fmla="*/ 23125 w 110388"/>
              <a:gd name="connsiteY8" fmla="*/ 0 h 110388"/>
              <a:gd name="connsiteX9" fmla="*/ 0 w 110388"/>
              <a:gd name="connsiteY9" fmla="*/ 23125 h 110388"/>
              <a:gd name="connsiteX10" fmla="*/ 32048 w 110388"/>
              <a:gd name="connsiteY10" fmla="*/ 55194 h 110388"/>
              <a:gd name="connsiteX11" fmla="*/ 0 w 110388"/>
              <a:gd name="connsiteY11" fmla="*/ 87264 h 110388"/>
              <a:gd name="connsiteX12" fmla="*/ 23125 w 110388"/>
              <a:gd name="connsiteY12" fmla="*/ 110388 h 1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88" h="110388">
                <a:moveTo>
                  <a:pt x="23125" y="110388"/>
                </a:moveTo>
                <a:lnTo>
                  <a:pt x="55194" y="78341"/>
                </a:lnTo>
                <a:lnTo>
                  <a:pt x="87264" y="110388"/>
                </a:lnTo>
                <a:lnTo>
                  <a:pt x="110388" y="87264"/>
                </a:lnTo>
                <a:lnTo>
                  <a:pt x="78341" y="55194"/>
                </a:lnTo>
                <a:lnTo>
                  <a:pt x="110388" y="23125"/>
                </a:lnTo>
                <a:lnTo>
                  <a:pt x="87264" y="0"/>
                </a:lnTo>
                <a:lnTo>
                  <a:pt x="55194" y="32048"/>
                </a:lnTo>
                <a:lnTo>
                  <a:pt x="23125" y="0"/>
                </a:lnTo>
                <a:lnTo>
                  <a:pt x="0" y="23125"/>
                </a:lnTo>
                <a:lnTo>
                  <a:pt x="32048" y="55194"/>
                </a:lnTo>
                <a:lnTo>
                  <a:pt x="0" y="87264"/>
                </a:lnTo>
                <a:lnTo>
                  <a:pt x="23125" y="110388"/>
                </a:lnTo>
                <a:close/>
              </a:path>
            </a:pathLst>
          </a:custGeom>
          <a:solidFill>
            <a:schemeClr val="tx1"/>
          </a:solidFill>
          <a:ln w="21788" cap="flat">
            <a:noFill/>
            <a:prstDash val="solid"/>
            <a:miter/>
          </a:ln>
        </p:spPr>
        <p:txBody>
          <a:bodyPr rtlCol="0" anchor="ctr"/>
          <a:lstStyle/>
          <a:p>
            <a:endParaRPr lang="en-FR">
              <a:latin typeface="+mn-lt"/>
            </a:endParaRPr>
          </a:p>
        </p:txBody>
      </p:sp>
      <p:grpSp>
        <p:nvGrpSpPr>
          <p:cNvPr id="6" name="Group 5">
            <a:extLst>
              <a:ext uri="{FF2B5EF4-FFF2-40B4-BE49-F238E27FC236}">
                <a16:creationId xmlns:a16="http://schemas.microsoft.com/office/drawing/2014/main" id="{C1DF9FD3-94EA-5F63-358F-6C7DC25D573B}"/>
              </a:ext>
            </a:extLst>
          </p:cNvPr>
          <p:cNvGrpSpPr/>
          <p:nvPr/>
        </p:nvGrpSpPr>
        <p:grpSpPr>
          <a:xfrm>
            <a:off x="3533128" y="1348998"/>
            <a:ext cx="2292788" cy="3428409"/>
            <a:chOff x="4710837" y="1798664"/>
            <a:chExt cx="3057050" cy="4571211"/>
          </a:xfrm>
        </p:grpSpPr>
        <p:pic>
          <p:nvPicPr>
            <p:cNvPr id="15" name="Graphic 14">
              <a:extLst>
                <a:ext uri="{FF2B5EF4-FFF2-40B4-BE49-F238E27FC236}">
                  <a16:creationId xmlns:a16="http://schemas.microsoft.com/office/drawing/2014/main" id="{EFDC5405-D1F5-0769-B9B1-EC9550CDFB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7141" y="1798664"/>
              <a:ext cx="2324442" cy="2324442"/>
            </a:xfrm>
            <a:prstGeom prst="rect">
              <a:avLst/>
            </a:prstGeom>
          </p:spPr>
        </p:pic>
        <p:sp>
          <p:nvSpPr>
            <p:cNvPr id="4" name="TextBox 3">
              <a:extLst>
                <a:ext uri="{FF2B5EF4-FFF2-40B4-BE49-F238E27FC236}">
                  <a16:creationId xmlns:a16="http://schemas.microsoft.com/office/drawing/2014/main" id="{B0A8F442-3D4A-DE6D-A13B-30C78E077FF3}"/>
                </a:ext>
              </a:extLst>
            </p:cNvPr>
            <p:cNvSpPr txBox="1"/>
            <p:nvPr/>
          </p:nvSpPr>
          <p:spPr>
            <a:xfrm>
              <a:off x="4710837" y="4123106"/>
              <a:ext cx="3057050" cy="2246769"/>
            </a:xfrm>
            <a:prstGeom prst="rect">
              <a:avLst/>
            </a:prstGeom>
            <a:noFill/>
          </p:spPr>
          <p:txBody>
            <a:bodyPr wrap="square" rtlCol="0">
              <a:spAutoFit/>
            </a:bodyPr>
            <a:lstStyle/>
            <a:p>
              <a:pPr algn="ctr">
                <a:lnSpc>
                  <a:spcPct val="150000"/>
                </a:lnSpc>
              </a:pPr>
              <a:r>
                <a:rPr lang="en-FR" sz="2100" b="1">
                  <a:latin typeface="+mn-lt"/>
                </a:rPr>
                <a:t>Evolutive</a:t>
              </a:r>
            </a:p>
            <a:p>
              <a:pPr algn="ctr"/>
              <a:r>
                <a:rPr lang="en-FR">
                  <a:latin typeface="+mn-lt"/>
                </a:rPr>
                <a:t>Catches ever-changing </a:t>
              </a:r>
              <a:br>
                <a:rPr lang="en-FR">
                  <a:latin typeface="+mn-lt"/>
                </a:rPr>
              </a:br>
              <a:r>
                <a:rPr lang="en-FR">
                  <a:latin typeface="+mn-lt"/>
                </a:rPr>
                <a:t>variations of attack patterns</a:t>
              </a:r>
            </a:p>
          </p:txBody>
        </p:sp>
      </p:grpSp>
      <p:sp>
        <p:nvSpPr>
          <p:cNvPr id="7" name="TextBox 6">
            <a:extLst>
              <a:ext uri="{FF2B5EF4-FFF2-40B4-BE49-F238E27FC236}">
                <a16:creationId xmlns:a16="http://schemas.microsoft.com/office/drawing/2014/main" id="{6E632889-5373-3C0E-336C-C07C8B0344B3}"/>
              </a:ext>
            </a:extLst>
          </p:cNvPr>
          <p:cNvSpPr txBox="1"/>
          <p:nvPr/>
        </p:nvSpPr>
        <p:spPr>
          <a:xfrm>
            <a:off x="660047" y="3110118"/>
            <a:ext cx="2684112" cy="1685077"/>
          </a:xfrm>
          <a:prstGeom prst="rect">
            <a:avLst/>
          </a:prstGeom>
          <a:noFill/>
        </p:spPr>
        <p:txBody>
          <a:bodyPr wrap="square" rtlCol="0">
            <a:spAutoFit/>
          </a:bodyPr>
          <a:lstStyle/>
          <a:p>
            <a:pPr algn="ctr">
              <a:lnSpc>
                <a:spcPct val="150000"/>
              </a:lnSpc>
            </a:pPr>
            <a:r>
              <a:rPr lang="en-FR" sz="2100" b="1">
                <a:latin typeface="+mn-lt"/>
              </a:rPr>
              <a:t>Precise</a:t>
            </a:r>
            <a:endParaRPr lang="en-FR" b="1">
              <a:latin typeface="+mn-lt"/>
            </a:endParaRPr>
          </a:p>
          <a:p>
            <a:pPr algn="ctr"/>
            <a:r>
              <a:rPr lang="en-FR">
                <a:latin typeface="+mn-lt"/>
              </a:rPr>
              <a:t>Blocks phishing attempts,</a:t>
            </a:r>
            <a:br>
              <a:rPr lang="en-FR">
                <a:latin typeface="+mn-lt"/>
              </a:rPr>
            </a:br>
            <a:r>
              <a:rPr lang="en-FR">
                <a:latin typeface="+mn-lt"/>
              </a:rPr>
              <a:t>yet allow legitimate emails</a:t>
            </a:r>
          </a:p>
        </p:txBody>
      </p:sp>
    </p:spTree>
    <p:extLst>
      <p:ext uri="{BB962C8B-B14F-4D97-AF65-F5344CB8AC3E}">
        <p14:creationId xmlns:p14="http://schemas.microsoft.com/office/powerpoint/2010/main" val="3689582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0CC0-4E7E-E7B8-936C-99A7EFB8E25C}"/>
              </a:ext>
            </a:extLst>
          </p:cNvPr>
          <p:cNvSpPr>
            <a:spLocks noGrp="1"/>
          </p:cNvSpPr>
          <p:nvPr>
            <p:ph type="title"/>
          </p:nvPr>
        </p:nvSpPr>
        <p:spPr/>
        <p:txBody>
          <a:bodyPr/>
          <a:lstStyle/>
          <a:p>
            <a:r>
              <a:rPr lang="en-US"/>
              <a:t>Layering Detections using Machine Learning</a:t>
            </a:r>
            <a:endParaRPr lang="en-CA"/>
          </a:p>
        </p:txBody>
      </p:sp>
      <p:sp>
        <p:nvSpPr>
          <p:cNvPr id="7" name="Text Placeholder 6">
            <a:extLst>
              <a:ext uri="{FF2B5EF4-FFF2-40B4-BE49-F238E27FC236}">
                <a16:creationId xmlns:a16="http://schemas.microsoft.com/office/drawing/2014/main" id="{6E65E109-931A-5CBB-6778-5B7C46011B71}"/>
              </a:ext>
            </a:extLst>
          </p:cNvPr>
          <p:cNvSpPr>
            <a:spLocks noGrp="1"/>
          </p:cNvSpPr>
          <p:nvPr>
            <p:ph type="body" sz="quarter" idx="4294967295"/>
          </p:nvPr>
        </p:nvSpPr>
        <p:spPr>
          <a:xfrm>
            <a:off x="396082" y="1073150"/>
            <a:ext cx="8351837" cy="3328988"/>
          </a:xfrm>
        </p:spPr>
        <p:txBody>
          <a:bodyPr vert="horz" lIns="68580" tIns="34290" rIns="68580" bIns="34290" rtlCol="0" anchor="t">
            <a:noAutofit/>
          </a:bodyPr>
          <a:lstStyle/>
          <a:p>
            <a:pPr marL="7620" indent="0">
              <a:buNone/>
            </a:pPr>
            <a:r>
              <a:rPr lang="en-US" sz="1388">
                <a:ea typeface="ＭＳ Ｐゴシック"/>
              </a:rPr>
              <a:t>The creation of </a:t>
            </a:r>
            <a:r>
              <a:rPr lang="en-US" sz="1388">
                <a:solidFill>
                  <a:schemeClr val="accent1"/>
                </a:solidFill>
                <a:ea typeface="ＭＳ Ｐゴシック"/>
              </a:rPr>
              <a:t>mini-engines</a:t>
            </a:r>
            <a:r>
              <a:rPr lang="en-US" sz="1388">
                <a:ea typeface="ＭＳ Ｐゴシック"/>
              </a:rPr>
              <a:t> or </a:t>
            </a:r>
            <a:r>
              <a:rPr lang="en-US" sz="1388" i="1">
                <a:solidFill>
                  <a:schemeClr val="accent1"/>
                </a:solidFill>
                <a:ea typeface="ＭＳ Ｐゴシック"/>
              </a:rPr>
              <a:t>detectors</a:t>
            </a:r>
            <a:r>
              <a:rPr lang="en-US" sz="1388">
                <a:ea typeface="ＭＳ Ｐゴシック"/>
              </a:rPr>
              <a:t> that identify techniques and behaviors using ML and NLP. </a:t>
            </a:r>
            <a:br>
              <a:rPr lang="en-US" sz="1388">
                <a:ea typeface="ＭＳ Ｐゴシック"/>
              </a:rPr>
            </a:br>
            <a:r>
              <a:rPr lang="en-US" sz="1388">
                <a:ea typeface="ＭＳ Ｐゴシック"/>
              </a:rPr>
              <a:t>The combination of detectors reveal the </a:t>
            </a:r>
            <a:r>
              <a:rPr lang="en-US" sz="1388" b="1">
                <a:solidFill>
                  <a:schemeClr val="accent1"/>
                </a:solidFill>
                <a:ea typeface="ＭＳ Ｐゴシック"/>
                <a:cs typeface="CiscoSansTT Heavy" panose="020B0903020201020303" pitchFamily="34" charset="0"/>
              </a:rPr>
              <a:t>intent</a:t>
            </a:r>
            <a:r>
              <a:rPr lang="en-US" sz="1388">
                <a:ea typeface="ＭＳ Ｐゴシック"/>
              </a:rPr>
              <a:t> of the message.</a:t>
            </a:r>
            <a:endParaRPr lang="en-CA" sz="1388">
              <a:ea typeface="ＭＳ Ｐゴシック"/>
            </a:endParaRPr>
          </a:p>
        </p:txBody>
      </p:sp>
      <p:grpSp>
        <p:nvGrpSpPr>
          <p:cNvPr id="101" name="Group 100">
            <a:extLst>
              <a:ext uri="{FF2B5EF4-FFF2-40B4-BE49-F238E27FC236}">
                <a16:creationId xmlns:a16="http://schemas.microsoft.com/office/drawing/2014/main" id="{F5C156A1-31B9-F411-E862-CACD8EE49C8B}"/>
              </a:ext>
            </a:extLst>
          </p:cNvPr>
          <p:cNvGrpSpPr/>
          <p:nvPr/>
        </p:nvGrpSpPr>
        <p:grpSpPr>
          <a:xfrm>
            <a:off x="516700" y="1686316"/>
            <a:ext cx="8231811" cy="3026582"/>
            <a:chOff x="1169383" y="2406651"/>
            <a:chExt cx="10514555" cy="3822777"/>
          </a:xfrm>
        </p:grpSpPr>
        <p:sp>
          <p:nvSpPr>
            <p:cNvPr id="3" name="Oval 2">
              <a:extLst>
                <a:ext uri="{FF2B5EF4-FFF2-40B4-BE49-F238E27FC236}">
                  <a16:creationId xmlns:a16="http://schemas.microsoft.com/office/drawing/2014/main" id="{21139431-9281-8FE3-F305-8FC805E4A0D0}"/>
                </a:ext>
              </a:extLst>
            </p:cNvPr>
            <p:cNvSpPr/>
            <p:nvPr/>
          </p:nvSpPr>
          <p:spPr>
            <a:xfrm>
              <a:off x="1169383" y="3294851"/>
              <a:ext cx="831753" cy="62190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Recently Registered Domain</a:t>
              </a:r>
            </a:p>
          </p:txBody>
        </p:sp>
        <p:sp>
          <p:nvSpPr>
            <p:cNvPr id="4" name="Oval 3">
              <a:extLst>
                <a:ext uri="{FF2B5EF4-FFF2-40B4-BE49-F238E27FC236}">
                  <a16:creationId xmlns:a16="http://schemas.microsoft.com/office/drawing/2014/main" id="{E8EA4A0B-BA7C-4F3A-E55F-A70A262C6E77}"/>
                </a:ext>
              </a:extLst>
            </p:cNvPr>
            <p:cNvSpPr/>
            <p:nvPr/>
          </p:nvSpPr>
          <p:spPr>
            <a:xfrm>
              <a:off x="1356353" y="2558086"/>
              <a:ext cx="1022437" cy="52354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900" b="1">
                  <a:solidFill>
                    <a:srgbClr val="FFFFFF"/>
                  </a:solidFill>
                </a:rPr>
                <a:t>Phishing</a:t>
              </a:r>
            </a:p>
          </p:txBody>
        </p:sp>
        <p:sp>
          <p:nvSpPr>
            <p:cNvPr id="5" name="Oval 4">
              <a:extLst>
                <a:ext uri="{FF2B5EF4-FFF2-40B4-BE49-F238E27FC236}">
                  <a16:creationId xmlns:a16="http://schemas.microsoft.com/office/drawing/2014/main" id="{9851A0D9-7D8F-4E62-2AE0-555F06A51C77}"/>
                </a:ext>
              </a:extLst>
            </p:cNvPr>
            <p:cNvSpPr/>
            <p:nvPr/>
          </p:nvSpPr>
          <p:spPr>
            <a:xfrm>
              <a:off x="1896014" y="3721294"/>
              <a:ext cx="868840" cy="627407"/>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Individual Name Imposter</a:t>
              </a:r>
            </a:p>
          </p:txBody>
        </p:sp>
        <p:sp>
          <p:nvSpPr>
            <p:cNvPr id="6" name="Oval 5">
              <a:extLst>
                <a:ext uri="{FF2B5EF4-FFF2-40B4-BE49-F238E27FC236}">
                  <a16:creationId xmlns:a16="http://schemas.microsoft.com/office/drawing/2014/main" id="{F176C55D-CE1F-8447-D997-BF0C8CEAECC6}"/>
                </a:ext>
              </a:extLst>
            </p:cNvPr>
            <p:cNvSpPr/>
            <p:nvPr/>
          </p:nvSpPr>
          <p:spPr>
            <a:xfrm>
              <a:off x="2574691" y="2406651"/>
              <a:ext cx="91516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Link Masquerade </a:t>
              </a:r>
            </a:p>
          </p:txBody>
        </p:sp>
        <p:sp>
          <p:nvSpPr>
            <p:cNvPr id="8" name="Oval 7">
              <a:extLst>
                <a:ext uri="{FF2B5EF4-FFF2-40B4-BE49-F238E27FC236}">
                  <a16:creationId xmlns:a16="http://schemas.microsoft.com/office/drawing/2014/main" id="{C1A70D31-93B5-F293-95AE-BF004E666E12}"/>
                </a:ext>
              </a:extLst>
            </p:cNvPr>
            <p:cNvSpPr/>
            <p:nvPr/>
          </p:nvSpPr>
          <p:spPr>
            <a:xfrm>
              <a:off x="2377532" y="3105735"/>
              <a:ext cx="831753"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Dash-Phishing Detector</a:t>
              </a:r>
            </a:p>
          </p:txBody>
        </p:sp>
        <p:sp>
          <p:nvSpPr>
            <p:cNvPr id="10" name="Oval 9">
              <a:extLst>
                <a:ext uri="{FF2B5EF4-FFF2-40B4-BE49-F238E27FC236}">
                  <a16:creationId xmlns:a16="http://schemas.microsoft.com/office/drawing/2014/main" id="{785BB208-BE76-4388-5819-A74BC0907BA6}"/>
                </a:ext>
              </a:extLst>
            </p:cNvPr>
            <p:cNvSpPr/>
            <p:nvPr/>
          </p:nvSpPr>
          <p:spPr>
            <a:xfrm>
              <a:off x="2063933" y="5607527"/>
              <a:ext cx="1035116" cy="62190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Identity and Relationship Checker</a:t>
              </a:r>
            </a:p>
          </p:txBody>
        </p:sp>
        <p:sp>
          <p:nvSpPr>
            <p:cNvPr id="11" name="Oval 10">
              <a:extLst>
                <a:ext uri="{FF2B5EF4-FFF2-40B4-BE49-F238E27FC236}">
                  <a16:creationId xmlns:a16="http://schemas.microsoft.com/office/drawing/2014/main" id="{AE7A7817-9331-0712-9F13-F5B935F0F2BB}"/>
                </a:ext>
              </a:extLst>
            </p:cNvPr>
            <p:cNvSpPr/>
            <p:nvPr/>
          </p:nvSpPr>
          <p:spPr>
            <a:xfrm>
              <a:off x="2224317" y="4774242"/>
              <a:ext cx="1202756" cy="62740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900" b="1">
                  <a:solidFill>
                    <a:srgbClr val="FFFFFF"/>
                  </a:solidFill>
                </a:rPr>
                <a:t>Relationship Mapping</a:t>
              </a:r>
            </a:p>
          </p:txBody>
        </p:sp>
        <p:sp>
          <p:nvSpPr>
            <p:cNvPr id="13" name="Oval 12">
              <a:extLst>
                <a:ext uri="{FF2B5EF4-FFF2-40B4-BE49-F238E27FC236}">
                  <a16:creationId xmlns:a16="http://schemas.microsoft.com/office/drawing/2014/main" id="{7A29AEDD-B8C2-047F-9FAD-78AF63583C52}"/>
                </a:ext>
              </a:extLst>
            </p:cNvPr>
            <p:cNvSpPr/>
            <p:nvPr/>
          </p:nvSpPr>
          <p:spPr>
            <a:xfrm>
              <a:off x="3489858" y="4514555"/>
              <a:ext cx="1110733" cy="49909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Rare Communication </a:t>
              </a:r>
            </a:p>
          </p:txBody>
        </p:sp>
        <p:sp>
          <p:nvSpPr>
            <p:cNvPr id="14" name="Oval 13">
              <a:extLst>
                <a:ext uri="{FF2B5EF4-FFF2-40B4-BE49-F238E27FC236}">
                  <a16:creationId xmlns:a16="http://schemas.microsoft.com/office/drawing/2014/main" id="{D7AF9FB9-CF9E-5C9C-396B-E0B17348A971}"/>
                </a:ext>
              </a:extLst>
            </p:cNvPr>
            <p:cNvSpPr/>
            <p:nvPr/>
          </p:nvSpPr>
          <p:spPr>
            <a:xfrm>
              <a:off x="3393213" y="5251993"/>
              <a:ext cx="831753"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US" sz="675">
                  <a:solidFill>
                    <a:srgbClr val="FFFFFF"/>
                  </a:solidFill>
                </a:rPr>
                <a:t>Call To Action and Urgency </a:t>
              </a:r>
              <a:endParaRPr lang="en-CA" sz="675">
                <a:solidFill>
                  <a:srgbClr val="FFFFFF"/>
                </a:solidFill>
              </a:endParaRPr>
            </a:p>
          </p:txBody>
        </p:sp>
        <p:cxnSp>
          <p:nvCxnSpPr>
            <p:cNvPr id="16" name="Straight Connector 15">
              <a:extLst>
                <a:ext uri="{FF2B5EF4-FFF2-40B4-BE49-F238E27FC236}">
                  <a16:creationId xmlns:a16="http://schemas.microsoft.com/office/drawing/2014/main" id="{8AAB1C42-FD34-B043-E175-E58267941032}"/>
                </a:ext>
              </a:extLst>
            </p:cNvPr>
            <p:cNvCxnSpPr>
              <a:cxnSpLocks/>
              <a:stCxn id="11" idx="7"/>
              <a:endCxn id="13" idx="2"/>
            </p:cNvCxnSpPr>
            <p:nvPr/>
          </p:nvCxnSpPr>
          <p:spPr>
            <a:xfrm flipV="1">
              <a:off x="3250934" y="4764102"/>
              <a:ext cx="238923" cy="10202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2648F3-03AE-4070-ED6F-520772CF45CB}"/>
                </a:ext>
              </a:extLst>
            </p:cNvPr>
            <p:cNvCxnSpPr>
              <a:cxnSpLocks/>
              <a:endCxn id="11" idx="5"/>
            </p:cNvCxnSpPr>
            <p:nvPr/>
          </p:nvCxnSpPr>
          <p:spPr>
            <a:xfrm flipH="1" flipV="1">
              <a:off x="3250934" y="5309768"/>
              <a:ext cx="176140" cy="868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BF542A-49CE-B197-9CA4-779DD9BA6797}"/>
                </a:ext>
              </a:extLst>
            </p:cNvPr>
            <p:cNvCxnSpPr>
              <a:cxnSpLocks/>
              <a:stCxn id="10" idx="0"/>
            </p:cNvCxnSpPr>
            <p:nvPr/>
          </p:nvCxnSpPr>
          <p:spPr>
            <a:xfrm flipV="1">
              <a:off x="2581492" y="5389514"/>
              <a:ext cx="76337" cy="21801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B442EE-94BC-C9CB-D043-C459524EAFBF}"/>
                </a:ext>
              </a:extLst>
            </p:cNvPr>
            <p:cNvCxnSpPr>
              <a:cxnSpLocks/>
              <a:endCxn id="3" idx="0"/>
            </p:cNvCxnSpPr>
            <p:nvPr/>
          </p:nvCxnSpPr>
          <p:spPr>
            <a:xfrm flipH="1">
              <a:off x="1585260" y="3081629"/>
              <a:ext cx="68463" cy="2132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202106-E7F9-0F33-DCA1-04243A5B586D}"/>
                </a:ext>
              </a:extLst>
            </p:cNvPr>
            <p:cNvCxnSpPr/>
            <p:nvPr/>
          </p:nvCxnSpPr>
          <p:spPr>
            <a:xfrm>
              <a:off x="2062538" y="3081629"/>
              <a:ext cx="119092" cy="6396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48EAC5-9BF6-B411-DEDF-663CD8428521}"/>
                </a:ext>
              </a:extLst>
            </p:cNvPr>
            <p:cNvCxnSpPr>
              <a:stCxn id="4" idx="5"/>
              <a:endCxn id="8" idx="1"/>
            </p:cNvCxnSpPr>
            <p:nvPr/>
          </p:nvCxnSpPr>
          <p:spPr>
            <a:xfrm>
              <a:off x="2229058" y="3004958"/>
              <a:ext cx="270281" cy="1845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C96ED5-CF43-D0C5-F857-DD4FD4E78664}"/>
                </a:ext>
              </a:extLst>
            </p:cNvPr>
            <p:cNvCxnSpPr>
              <a:cxnSpLocks/>
              <a:endCxn id="6" idx="2"/>
            </p:cNvCxnSpPr>
            <p:nvPr/>
          </p:nvCxnSpPr>
          <p:spPr>
            <a:xfrm flipV="1">
              <a:off x="2330434" y="2692524"/>
              <a:ext cx="244257" cy="112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FFF5004-FAC2-C7F0-EA40-0469DC11F8FC}"/>
                </a:ext>
              </a:extLst>
            </p:cNvPr>
            <p:cNvSpPr/>
            <p:nvPr/>
          </p:nvSpPr>
          <p:spPr>
            <a:xfrm>
              <a:off x="7475976" y="5074748"/>
              <a:ext cx="1022437" cy="62190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Email Account Compromise</a:t>
              </a:r>
            </a:p>
          </p:txBody>
        </p:sp>
        <p:sp>
          <p:nvSpPr>
            <p:cNvPr id="33" name="Oval 32">
              <a:extLst>
                <a:ext uri="{FF2B5EF4-FFF2-40B4-BE49-F238E27FC236}">
                  <a16:creationId xmlns:a16="http://schemas.microsoft.com/office/drawing/2014/main" id="{36C827FB-71D0-DC7A-5D8A-AA37ECF1AA91}"/>
                </a:ext>
              </a:extLst>
            </p:cNvPr>
            <p:cNvSpPr/>
            <p:nvPr/>
          </p:nvSpPr>
          <p:spPr>
            <a:xfrm>
              <a:off x="9803163" y="4584046"/>
              <a:ext cx="1106405" cy="61557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900" b="1">
                  <a:solidFill>
                    <a:srgbClr val="FFFFFF"/>
                  </a:solidFill>
                </a:rPr>
                <a:t>Message Indicators</a:t>
              </a:r>
            </a:p>
          </p:txBody>
        </p:sp>
        <p:sp>
          <p:nvSpPr>
            <p:cNvPr id="34" name="Oval 33">
              <a:extLst>
                <a:ext uri="{FF2B5EF4-FFF2-40B4-BE49-F238E27FC236}">
                  <a16:creationId xmlns:a16="http://schemas.microsoft.com/office/drawing/2014/main" id="{4A1CBAB5-79FF-7C9C-2FC2-619B09EC6025}"/>
                </a:ext>
              </a:extLst>
            </p:cNvPr>
            <p:cNvSpPr/>
            <p:nvPr/>
          </p:nvSpPr>
          <p:spPr>
            <a:xfrm>
              <a:off x="10596629" y="3913456"/>
              <a:ext cx="1087309" cy="52354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Sudden Burst Detector</a:t>
              </a:r>
            </a:p>
          </p:txBody>
        </p:sp>
        <p:sp>
          <p:nvSpPr>
            <p:cNvPr id="35" name="Oval 34">
              <a:extLst>
                <a:ext uri="{FF2B5EF4-FFF2-40B4-BE49-F238E27FC236}">
                  <a16:creationId xmlns:a16="http://schemas.microsoft.com/office/drawing/2014/main" id="{BA376942-3F1D-D955-FB35-264BC72026CA}"/>
                </a:ext>
              </a:extLst>
            </p:cNvPr>
            <p:cNvSpPr/>
            <p:nvPr/>
          </p:nvSpPr>
          <p:spPr>
            <a:xfrm>
              <a:off x="8861056" y="4028736"/>
              <a:ext cx="810877"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Victim-specific URL </a:t>
              </a:r>
            </a:p>
          </p:txBody>
        </p:sp>
        <p:sp>
          <p:nvSpPr>
            <p:cNvPr id="36" name="Oval 35">
              <a:extLst>
                <a:ext uri="{FF2B5EF4-FFF2-40B4-BE49-F238E27FC236}">
                  <a16:creationId xmlns:a16="http://schemas.microsoft.com/office/drawing/2014/main" id="{0EADF802-2780-FC53-0E99-05388A346115}"/>
                </a:ext>
              </a:extLst>
            </p:cNvPr>
            <p:cNvSpPr/>
            <p:nvPr/>
          </p:nvSpPr>
          <p:spPr>
            <a:xfrm>
              <a:off x="8498413" y="5437465"/>
              <a:ext cx="869963"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Unusual Masquerade </a:t>
              </a:r>
            </a:p>
          </p:txBody>
        </p:sp>
        <p:cxnSp>
          <p:nvCxnSpPr>
            <p:cNvPr id="37" name="Straight Connector 36">
              <a:extLst>
                <a:ext uri="{FF2B5EF4-FFF2-40B4-BE49-F238E27FC236}">
                  <a16:creationId xmlns:a16="http://schemas.microsoft.com/office/drawing/2014/main" id="{F5786DCD-170C-69B4-F99F-076B7FCF8138}"/>
                </a:ext>
              </a:extLst>
            </p:cNvPr>
            <p:cNvCxnSpPr>
              <a:cxnSpLocks/>
            </p:cNvCxnSpPr>
            <p:nvPr/>
          </p:nvCxnSpPr>
          <p:spPr>
            <a:xfrm>
              <a:off x="8629661" y="4575005"/>
              <a:ext cx="1224792" cy="235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72BC7C-EE37-7F8C-27CA-9DFBDD686F0B}"/>
                </a:ext>
              </a:extLst>
            </p:cNvPr>
            <p:cNvCxnSpPr>
              <a:cxnSpLocks/>
            </p:cNvCxnSpPr>
            <p:nvPr/>
          </p:nvCxnSpPr>
          <p:spPr>
            <a:xfrm flipV="1">
              <a:off x="8526246" y="4989503"/>
              <a:ext cx="1323845" cy="3641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5543E3-C604-CEEC-C8F5-2CEBB38E9C0F}"/>
                </a:ext>
              </a:extLst>
            </p:cNvPr>
            <p:cNvCxnSpPr>
              <a:cxnSpLocks/>
              <a:stCxn id="33" idx="3"/>
              <a:endCxn id="36" idx="7"/>
            </p:cNvCxnSpPr>
            <p:nvPr/>
          </p:nvCxnSpPr>
          <p:spPr>
            <a:xfrm flipH="1">
              <a:off x="9240973" y="5109471"/>
              <a:ext cx="724218" cy="4117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28B0A6-A40A-0FB4-E172-36C6A87C2E7F}"/>
                </a:ext>
              </a:extLst>
            </p:cNvPr>
            <p:cNvCxnSpPr>
              <a:cxnSpLocks/>
            </p:cNvCxnSpPr>
            <p:nvPr/>
          </p:nvCxnSpPr>
          <p:spPr>
            <a:xfrm flipH="1" flipV="1">
              <a:off x="9660415" y="4510892"/>
              <a:ext cx="311575" cy="1438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918DC84-17EA-B526-0DC4-570D54E774A6}"/>
                </a:ext>
              </a:extLst>
            </p:cNvPr>
            <p:cNvSpPr/>
            <p:nvPr/>
          </p:nvSpPr>
          <p:spPr>
            <a:xfrm>
              <a:off x="9548588" y="3429840"/>
              <a:ext cx="1202741"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Cryptocurrency Payment Request</a:t>
              </a:r>
            </a:p>
          </p:txBody>
        </p:sp>
        <p:sp>
          <p:nvSpPr>
            <p:cNvPr id="43" name="Oval 42">
              <a:extLst>
                <a:ext uri="{FF2B5EF4-FFF2-40B4-BE49-F238E27FC236}">
                  <a16:creationId xmlns:a16="http://schemas.microsoft.com/office/drawing/2014/main" id="{B98C0D4B-448D-95D2-7520-089A5A0AE184}"/>
                </a:ext>
              </a:extLst>
            </p:cNvPr>
            <p:cNvSpPr/>
            <p:nvPr/>
          </p:nvSpPr>
          <p:spPr>
            <a:xfrm>
              <a:off x="9850091" y="5553447"/>
              <a:ext cx="103511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Open Redirect Detector</a:t>
              </a:r>
            </a:p>
          </p:txBody>
        </p:sp>
        <p:sp>
          <p:nvSpPr>
            <p:cNvPr id="44" name="Oval 43">
              <a:extLst>
                <a:ext uri="{FF2B5EF4-FFF2-40B4-BE49-F238E27FC236}">
                  <a16:creationId xmlns:a16="http://schemas.microsoft.com/office/drawing/2014/main" id="{9C2A5992-AD94-575B-A77B-65086FE0906D}"/>
                </a:ext>
              </a:extLst>
            </p:cNvPr>
            <p:cNvSpPr/>
            <p:nvPr/>
          </p:nvSpPr>
          <p:spPr>
            <a:xfrm>
              <a:off x="7590183" y="4252172"/>
              <a:ext cx="103511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Victim Impersonation Detector</a:t>
              </a:r>
            </a:p>
          </p:txBody>
        </p:sp>
        <p:cxnSp>
          <p:nvCxnSpPr>
            <p:cNvPr id="57" name="Straight Connector 56">
              <a:extLst>
                <a:ext uri="{FF2B5EF4-FFF2-40B4-BE49-F238E27FC236}">
                  <a16:creationId xmlns:a16="http://schemas.microsoft.com/office/drawing/2014/main" id="{F283230B-1B6D-A823-7E3B-DE7393606224}"/>
                </a:ext>
              </a:extLst>
            </p:cNvPr>
            <p:cNvCxnSpPr>
              <a:cxnSpLocks/>
              <a:stCxn id="33" idx="0"/>
            </p:cNvCxnSpPr>
            <p:nvPr/>
          </p:nvCxnSpPr>
          <p:spPr>
            <a:xfrm flipH="1" flipV="1">
              <a:off x="10263463" y="4059320"/>
              <a:ext cx="92903" cy="5247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61F440-547C-6FF6-3A2D-FAE2F1D06534}"/>
                </a:ext>
              </a:extLst>
            </p:cNvPr>
            <p:cNvCxnSpPr/>
            <p:nvPr/>
          </p:nvCxnSpPr>
          <p:spPr>
            <a:xfrm flipV="1">
              <a:off x="10680285" y="4425673"/>
              <a:ext cx="177089" cy="24292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5A19BA0-B17A-A2DC-5BF0-F511DF4474A5}"/>
                </a:ext>
              </a:extLst>
            </p:cNvPr>
            <p:cNvCxnSpPr>
              <a:endCxn id="43" idx="0"/>
            </p:cNvCxnSpPr>
            <p:nvPr/>
          </p:nvCxnSpPr>
          <p:spPr>
            <a:xfrm>
              <a:off x="10331598" y="5183672"/>
              <a:ext cx="36051" cy="3697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E2ACEA9-DA7C-55E7-F699-475E7298CA14}"/>
                </a:ext>
              </a:extLst>
            </p:cNvPr>
            <p:cNvSpPr/>
            <p:nvPr/>
          </p:nvSpPr>
          <p:spPr>
            <a:xfrm>
              <a:off x="5571099" y="3325355"/>
              <a:ext cx="1022437" cy="52354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900" b="1">
                  <a:solidFill>
                    <a:srgbClr val="FFFFFF"/>
                  </a:solidFill>
                </a:rPr>
                <a:t>BEC</a:t>
              </a:r>
            </a:p>
          </p:txBody>
        </p:sp>
        <p:sp>
          <p:nvSpPr>
            <p:cNvPr id="67" name="Oval 66">
              <a:extLst>
                <a:ext uri="{FF2B5EF4-FFF2-40B4-BE49-F238E27FC236}">
                  <a16:creationId xmlns:a16="http://schemas.microsoft.com/office/drawing/2014/main" id="{0D48D24C-B175-1925-7C8A-2B335EC4BC84}"/>
                </a:ext>
              </a:extLst>
            </p:cNvPr>
            <p:cNvSpPr/>
            <p:nvPr/>
          </p:nvSpPr>
          <p:spPr>
            <a:xfrm>
              <a:off x="3984745" y="3404762"/>
              <a:ext cx="1022437" cy="62190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Payroll Scams Deception</a:t>
              </a:r>
            </a:p>
          </p:txBody>
        </p:sp>
        <p:sp>
          <p:nvSpPr>
            <p:cNvPr id="68" name="Oval 67">
              <a:extLst>
                <a:ext uri="{FF2B5EF4-FFF2-40B4-BE49-F238E27FC236}">
                  <a16:creationId xmlns:a16="http://schemas.microsoft.com/office/drawing/2014/main" id="{7FFA9DC2-E76C-A3F1-D59B-7AAEFD292A80}"/>
                </a:ext>
              </a:extLst>
            </p:cNvPr>
            <p:cNvSpPr/>
            <p:nvPr/>
          </p:nvSpPr>
          <p:spPr>
            <a:xfrm>
              <a:off x="7290131" y="2406651"/>
              <a:ext cx="1087309" cy="52354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Brand Impersonation</a:t>
              </a:r>
            </a:p>
          </p:txBody>
        </p:sp>
        <p:sp>
          <p:nvSpPr>
            <p:cNvPr id="70" name="Oval 69">
              <a:extLst>
                <a:ext uri="{FF2B5EF4-FFF2-40B4-BE49-F238E27FC236}">
                  <a16:creationId xmlns:a16="http://schemas.microsoft.com/office/drawing/2014/main" id="{943F2154-F2A0-F19C-B2CC-249566C6FE8D}"/>
                </a:ext>
              </a:extLst>
            </p:cNvPr>
            <p:cNvSpPr/>
            <p:nvPr/>
          </p:nvSpPr>
          <p:spPr>
            <a:xfrm>
              <a:off x="4787055" y="4030745"/>
              <a:ext cx="94360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Unusual Masquerade </a:t>
              </a:r>
            </a:p>
          </p:txBody>
        </p:sp>
        <p:sp>
          <p:nvSpPr>
            <p:cNvPr id="71" name="Oval 70">
              <a:extLst>
                <a:ext uri="{FF2B5EF4-FFF2-40B4-BE49-F238E27FC236}">
                  <a16:creationId xmlns:a16="http://schemas.microsoft.com/office/drawing/2014/main" id="{19359E49-20EC-820F-0F2C-AC1E5D6AFCF4}"/>
                </a:ext>
              </a:extLst>
            </p:cNvPr>
            <p:cNvSpPr/>
            <p:nvPr/>
          </p:nvSpPr>
          <p:spPr>
            <a:xfrm>
              <a:off x="5895364" y="2432582"/>
              <a:ext cx="1202741"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External Department Detector</a:t>
              </a:r>
            </a:p>
          </p:txBody>
        </p:sp>
        <p:sp>
          <p:nvSpPr>
            <p:cNvPr id="72" name="Oval 71">
              <a:extLst>
                <a:ext uri="{FF2B5EF4-FFF2-40B4-BE49-F238E27FC236}">
                  <a16:creationId xmlns:a16="http://schemas.microsoft.com/office/drawing/2014/main" id="{917393EA-723F-F0EA-7890-75EDA40E3272}"/>
                </a:ext>
              </a:extLst>
            </p:cNvPr>
            <p:cNvSpPr/>
            <p:nvPr/>
          </p:nvSpPr>
          <p:spPr>
            <a:xfrm>
              <a:off x="6008884" y="4139044"/>
              <a:ext cx="103511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Non-BEC Scams</a:t>
              </a:r>
            </a:p>
          </p:txBody>
        </p:sp>
        <p:sp>
          <p:nvSpPr>
            <p:cNvPr id="73" name="Oval 72">
              <a:extLst>
                <a:ext uri="{FF2B5EF4-FFF2-40B4-BE49-F238E27FC236}">
                  <a16:creationId xmlns:a16="http://schemas.microsoft.com/office/drawing/2014/main" id="{9446C03C-E465-A523-533B-BCBAF46A08DB}"/>
                </a:ext>
              </a:extLst>
            </p:cNvPr>
            <p:cNvSpPr/>
            <p:nvPr/>
          </p:nvSpPr>
          <p:spPr>
            <a:xfrm>
              <a:off x="4576707" y="2668422"/>
              <a:ext cx="1035116"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Fake Reply Detector</a:t>
              </a:r>
            </a:p>
          </p:txBody>
        </p:sp>
        <p:sp>
          <p:nvSpPr>
            <p:cNvPr id="74" name="Oval 73">
              <a:extLst>
                <a:ext uri="{FF2B5EF4-FFF2-40B4-BE49-F238E27FC236}">
                  <a16:creationId xmlns:a16="http://schemas.microsoft.com/office/drawing/2014/main" id="{7709E6CB-D5DA-797D-F6F4-19336428EC3B}"/>
                </a:ext>
              </a:extLst>
            </p:cNvPr>
            <p:cNvSpPr/>
            <p:nvPr/>
          </p:nvSpPr>
          <p:spPr>
            <a:xfrm>
              <a:off x="7833785" y="3071314"/>
              <a:ext cx="1087309" cy="52354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Email Address Masquerade </a:t>
              </a:r>
            </a:p>
          </p:txBody>
        </p:sp>
        <p:sp>
          <p:nvSpPr>
            <p:cNvPr id="75" name="Oval 74">
              <a:extLst>
                <a:ext uri="{FF2B5EF4-FFF2-40B4-BE49-F238E27FC236}">
                  <a16:creationId xmlns:a16="http://schemas.microsoft.com/office/drawing/2014/main" id="{9CF71554-88DB-C869-1896-08D8275A3973}"/>
                </a:ext>
              </a:extLst>
            </p:cNvPr>
            <p:cNvSpPr/>
            <p:nvPr/>
          </p:nvSpPr>
          <p:spPr>
            <a:xfrm>
              <a:off x="6846036" y="3611015"/>
              <a:ext cx="1035115" cy="42398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BEC Zero-Trust</a:t>
              </a:r>
            </a:p>
          </p:txBody>
        </p:sp>
        <p:sp>
          <p:nvSpPr>
            <p:cNvPr id="76" name="Oval 75">
              <a:extLst>
                <a:ext uri="{FF2B5EF4-FFF2-40B4-BE49-F238E27FC236}">
                  <a16:creationId xmlns:a16="http://schemas.microsoft.com/office/drawing/2014/main" id="{9D726DD6-D8D5-6FA4-3530-A2333FFECD03}"/>
                </a:ext>
              </a:extLst>
            </p:cNvPr>
            <p:cNvSpPr/>
            <p:nvPr/>
          </p:nvSpPr>
          <p:spPr>
            <a:xfrm>
              <a:off x="5254878" y="4949450"/>
              <a:ext cx="1202741" cy="571744"/>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fontAlgn="b">
                <a:defRPr/>
              </a:pPr>
              <a:r>
                <a:rPr lang="en-CA" sz="675">
                  <a:solidFill>
                    <a:srgbClr val="FFFFFF"/>
                  </a:solidFill>
                </a:rPr>
                <a:t>Sender Mismatch Detector</a:t>
              </a:r>
            </a:p>
          </p:txBody>
        </p:sp>
        <p:cxnSp>
          <p:nvCxnSpPr>
            <p:cNvPr id="78" name="Straight Connector 77">
              <a:extLst>
                <a:ext uri="{FF2B5EF4-FFF2-40B4-BE49-F238E27FC236}">
                  <a16:creationId xmlns:a16="http://schemas.microsoft.com/office/drawing/2014/main" id="{A84EACC4-39BF-241A-226E-F3D78ED668F2}"/>
                </a:ext>
              </a:extLst>
            </p:cNvPr>
            <p:cNvCxnSpPr/>
            <p:nvPr/>
          </p:nvCxnSpPr>
          <p:spPr>
            <a:xfrm flipV="1">
              <a:off x="6206647" y="3004326"/>
              <a:ext cx="87682" cy="32102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1C842C1-437D-E8A6-1F76-5BE34521D722}"/>
                </a:ext>
              </a:extLst>
            </p:cNvPr>
            <p:cNvCxnSpPr>
              <a:cxnSpLocks/>
            </p:cNvCxnSpPr>
            <p:nvPr/>
          </p:nvCxnSpPr>
          <p:spPr>
            <a:xfrm flipV="1">
              <a:off x="6461857" y="2868892"/>
              <a:ext cx="919789" cy="527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D1BAD86-B90E-C01C-C1D5-91D1D0BB23D5}"/>
                </a:ext>
              </a:extLst>
            </p:cNvPr>
            <p:cNvCxnSpPr>
              <a:cxnSpLocks/>
              <a:stCxn id="66" idx="6"/>
            </p:cNvCxnSpPr>
            <p:nvPr/>
          </p:nvCxnSpPr>
          <p:spPr>
            <a:xfrm flipV="1">
              <a:off x="6593536" y="3429840"/>
              <a:ext cx="1240249" cy="157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A7A4783-EE83-52C4-441F-163561C54928}"/>
                </a:ext>
              </a:extLst>
            </p:cNvPr>
            <p:cNvCxnSpPr>
              <a:stCxn id="66" idx="1"/>
              <a:endCxn id="73" idx="5"/>
            </p:cNvCxnSpPr>
            <p:nvPr/>
          </p:nvCxnSpPr>
          <p:spPr>
            <a:xfrm flipH="1" flipV="1">
              <a:off x="5460234" y="3156436"/>
              <a:ext cx="260597" cy="2455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1BE19CC-3F4F-9FEF-9749-3F2281E1E294}"/>
                </a:ext>
              </a:extLst>
            </p:cNvPr>
            <p:cNvCxnSpPr>
              <a:stCxn id="66" idx="2"/>
            </p:cNvCxnSpPr>
            <p:nvPr/>
          </p:nvCxnSpPr>
          <p:spPr>
            <a:xfrm flipH="1">
              <a:off x="5018654" y="3587127"/>
              <a:ext cx="552445" cy="62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5B5EE6-4BEF-7715-7917-B67BCCCEC331}"/>
                </a:ext>
              </a:extLst>
            </p:cNvPr>
            <p:cNvCxnSpPr/>
            <p:nvPr/>
          </p:nvCxnSpPr>
          <p:spPr>
            <a:xfrm flipH="1">
              <a:off x="5506227" y="3823006"/>
              <a:ext cx="214604" cy="2119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B120A5B-A816-9922-9769-9CDEFA144873}"/>
                </a:ext>
              </a:extLst>
            </p:cNvPr>
            <p:cNvCxnSpPr>
              <a:cxnSpLocks/>
            </p:cNvCxnSpPr>
            <p:nvPr/>
          </p:nvCxnSpPr>
          <p:spPr>
            <a:xfrm flipH="1">
              <a:off x="5866131" y="3889910"/>
              <a:ext cx="113313" cy="9997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0FBE3F7-4B47-44A1-559B-1B7CE3BE7976}"/>
                </a:ext>
              </a:extLst>
            </p:cNvPr>
            <p:cNvCxnSpPr/>
            <p:nvPr/>
          </p:nvCxnSpPr>
          <p:spPr>
            <a:xfrm>
              <a:off x="6262654" y="3848898"/>
              <a:ext cx="113810" cy="2901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C8BA575-F8E3-D1B9-DF59-DD2D34A3A327}"/>
                </a:ext>
              </a:extLst>
            </p:cNvPr>
            <p:cNvCxnSpPr>
              <a:cxnSpLocks/>
            </p:cNvCxnSpPr>
            <p:nvPr/>
          </p:nvCxnSpPr>
          <p:spPr>
            <a:xfrm>
              <a:off x="6570974" y="3715712"/>
              <a:ext cx="239323" cy="586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889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Deployment options</a:t>
            </a:r>
          </a:p>
        </p:txBody>
      </p:sp>
    </p:spTree>
    <p:extLst>
      <p:ext uri="{BB962C8B-B14F-4D97-AF65-F5344CB8AC3E}">
        <p14:creationId xmlns:p14="http://schemas.microsoft.com/office/powerpoint/2010/main" val="134941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Why Email Security?</a:t>
            </a:r>
          </a:p>
        </p:txBody>
      </p:sp>
    </p:spTree>
    <p:extLst>
      <p:ext uri="{BB962C8B-B14F-4D97-AF65-F5344CB8AC3E}">
        <p14:creationId xmlns:p14="http://schemas.microsoft.com/office/powerpoint/2010/main" val="271552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8355-6C2A-9D4E-B092-EC9C56D0CD26}"/>
              </a:ext>
            </a:extLst>
          </p:cNvPr>
          <p:cNvSpPr>
            <a:spLocks noGrp="1"/>
          </p:cNvSpPr>
          <p:nvPr>
            <p:ph type="title"/>
          </p:nvPr>
        </p:nvSpPr>
        <p:spPr/>
        <p:txBody>
          <a:bodyPr/>
          <a:lstStyle/>
          <a:p>
            <a:r>
              <a:rPr lang="en-US"/>
              <a:t>Secure Email deployment models</a:t>
            </a:r>
            <a:br>
              <a:rPr lang="en-US"/>
            </a:br>
            <a:r>
              <a:rPr lang="en-US" sz="1800">
                <a:solidFill>
                  <a:schemeClr val="accent2"/>
                </a:solidFill>
              </a:rPr>
              <a:t>Flexible to fit your environment</a:t>
            </a:r>
            <a:endParaRPr lang="en-US">
              <a:solidFill>
                <a:schemeClr val="accent2"/>
              </a:solidFill>
            </a:endParaRPr>
          </a:p>
        </p:txBody>
      </p:sp>
      <p:grpSp>
        <p:nvGrpSpPr>
          <p:cNvPr id="13" name="Group 12">
            <a:extLst>
              <a:ext uri="{FF2B5EF4-FFF2-40B4-BE49-F238E27FC236}">
                <a16:creationId xmlns:a16="http://schemas.microsoft.com/office/drawing/2014/main" id="{C1ED5A98-4EE4-5ABC-3E01-322100A958A7}"/>
              </a:ext>
            </a:extLst>
          </p:cNvPr>
          <p:cNvGrpSpPr/>
          <p:nvPr/>
        </p:nvGrpSpPr>
        <p:grpSpPr>
          <a:xfrm>
            <a:off x="620189" y="1959848"/>
            <a:ext cx="2074409" cy="2199496"/>
            <a:chOff x="620189" y="1959848"/>
            <a:chExt cx="2074409" cy="2199496"/>
          </a:xfrm>
        </p:grpSpPr>
        <p:sp>
          <p:nvSpPr>
            <p:cNvPr id="15" name="Google Shape;6289;p184" descr="© INSCALE GmbH, 26.05.2010&#10;http://www.presentationload.com/">
              <a:extLst>
                <a:ext uri="{FF2B5EF4-FFF2-40B4-BE49-F238E27FC236}">
                  <a16:creationId xmlns:a16="http://schemas.microsoft.com/office/drawing/2014/main" id="{F8A775E6-8E2E-724C-B253-4D3C6A9358F0}"/>
                </a:ext>
              </a:extLst>
            </p:cNvPr>
            <p:cNvSpPr txBox="1"/>
            <p:nvPr/>
          </p:nvSpPr>
          <p:spPr>
            <a:xfrm>
              <a:off x="704087" y="3324954"/>
              <a:ext cx="1906614" cy="485284"/>
            </a:xfrm>
            <a:prstGeom prst="rect">
              <a:avLst/>
            </a:prstGeom>
            <a:noFill/>
            <a:ln>
              <a:noFill/>
            </a:ln>
          </p:spPr>
          <p:txBody>
            <a:bodyPr spcFirstLastPara="1" wrap="square" lIns="67500" tIns="0" rIns="54000" bIns="34275" anchor="t" anchorCtr="0">
              <a:noAutofit/>
            </a:bodyPr>
            <a:lstStyle/>
            <a:p>
              <a:pPr algn="ctr"/>
              <a:r>
                <a:rPr lang="en-US" sz="1600">
                  <a:latin typeface="+mn-lt"/>
                  <a:ea typeface="Arial"/>
                  <a:cs typeface="Arial"/>
                  <a:sym typeface="Arial"/>
                </a:rPr>
                <a:t>On-Premise</a:t>
              </a:r>
            </a:p>
          </p:txBody>
        </p:sp>
        <p:sp>
          <p:nvSpPr>
            <p:cNvPr id="4" name="TextBox 3">
              <a:extLst>
                <a:ext uri="{FF2B5EF4-FFF2-40B4-BE49-F238E27FC236}">
                  <a16:creationId xmlns:a16="http://schemas.microsoft.com/office/drawing/2014/main" id="{44CE4DA1-EE29-994A-B433-D80F46CD7309}"/>
                </a:ext>
              </a:extLst>
            </p:cNvPr>
            <p:cNvSpPr txBox="1"/>
            <p:nvPr/>
          </p:nvSpPr>
          <p:spPr>
            <a:xfrm>
              <a:off x="620189" y="3636124"/>
              <a:ext cx="2074409" cy="523220"/>
            </a:xfrm>
            <a:prstGeom prst="rect">
              <a:avLst/>
            </a:prstGeom>
            <a:noFill/>
          </p:spPr>
          <p:txBody>
            <a:bodyPr wrap="square" rtlCol="0">
              <a:spAutoFit/>
            </a:bodyPr>
            <a:lstStyle/>
            <a:p>
              <a:pPr algn="ctr"/>
              <a:r>
                <a:rPr lang="en-US" sz="1400" b="1">
                  <a:solidFill>
                    <a:schemeClr val="accent1"/>
                  </a:solidFill>
                  <a:latin typeface="+mn-lt"/>
                </a:rPr>
                <a:t>Hardware or Virtual Machines</a:t>
              </a:r>
            </a:p>
          </p:txBody>
        </p:sp>
        <p:pic>
          <p:nvPicPr>
            <p:cNvPr id="7" name="Graphic 154">
              <a:extLst>
                <a:ext uri="{FF2B5EF4-FFF2-40B4-BE49-F238E27FC236}">
                  <a16:creationId xmlns:a16="http://schemas.microsoft.com/office/drawing/2014/main" id="{17FDF45F-E7D2-C97A-5841-327B551686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9394" y="1959848"/>
              <a:ext cx="1016000" cy="1016000"/>
            </a:xfrm>
            <a:prstGeom prst="rect">
              <a:avLst/>
            </a:prstGeom>
          </p:spPr>
        </p:pic>
      </p:grpSp>
      <p:grpSp>
        <p:nvGrpSpPr>
          <p:cNvPr id="14" name="Group 13">
            <a:extLst>
              <a:ext uri="{FF2B5EF4-FFF2-40B4-BE49-F238E27FC236}">
                <a16:creationId xmlns:a16="http://schemas.microsoft.com/office/drawing/2014/main" id="{C61C390F-A0F2-58B5-23BD-EF8B73872619}"/>
              </a:ext>
            </a:extLst>
          </p:cNvPr>
          <p:cNvGrpSpPr/>
          <p:nvPr/>
        </p:nvGrpSpPr>
        <p:grpSpPr>
          <a:xfrm>
            <a:off x="3672928" y="1965386"/>
            <a:ext cx="1781923" cy="1980636"/>
            <a:chOff x="3492671" y="1965386"/>
            <a:chExt cx="1781923" cy="1980636"/>
          </a:xfrm>
        </p:grpSpPr>
        <p:sp>
          <p:nvSpPr>
            <p:cNvPr id="47" name="Google Shape;6289;p184" descr="© INSCALE GmbH, 26.05.2010&#10;http://www.presentationload.com/">
              <a:extLst>
                <a:ext uri="{FF2B5EF4-FFF2-40B4-BE49-F238E27FC236}">
                  <a16:creationId xmlns:a16="http://schemas.microsoft.com/office/drawing/2014/main" id="{CDCC8675-13EF-1C4E-8B88-16524E79CE8D}"/>
                </a:ext>
              </a:extLst>
            </p:cNvPr>
            <p:cNvSpPr txBox="1"/>
            <p:nvPr/>
          </p:nvSpPr>
          <p:spPr>
            <a:xfrm>
              <a:off x="3614412" y="3324954"/>
              <a:ext cx="1538442" cy="485284"/>
            </a:xfrm>
            <a:prstGeom prst="rect">
              <a:avLst/>
            </a:prstGeom>
            <a:noFill/>
            <a:ln>
              <a:noFill/>
            </a:ln>
          </p:spPr>
          <p:txBody>
            <a:bodyPr spcFirstLastPara="1" wrap="square" lIns="67500" tIns="0" rIns="54000" bIns="34275" anchor="t" anchorCtr="0">
              <a:noAutofit/>
            </a:bodyPr>
            <a:lstStyle/>
            <a:p>
              <a:pPr algn="ctr"/>
              <a:r>
                <a:rPr lang="en-US" sz="1600">
                  <a:latin typeface="+mn-lt"/>
                  <a:ea typeface="Arial"/>
                  <a:cs typeface="Arial"/>
                  <a:sym typeface="Arial"/>
                </a:rPr>
                <a:t>Hybrid</a:t>
              </a:r>
            </a:p>
          </p:txBody>
        </p:sp>
        <p:sp>
          <p:nvSpPr>
            <p:cNvPr id="18" name="TextBox 17">
              <a:extLst>
                <a:ext uri="{FF2B5EF4-FFF2-40B4-BE49-F238E27FC236}">
                  <a16:creationId xmlns:a16="http://schemas.microsoft.com/office/drawing/2014/main" id="{37FBF240-BE4D-3642-A817-0CA26577314C}"/>
                </a:ext>
              </a:extLst>
            </p:cNvPr>
            <p:cNvSpPr txBox="1"/>
            <p:nvPr/>
          </p:nvSpPr>
          <p:spPr>
            <a:xfrm>
              <a:off x="3492671" y="3638245"/>
              <a:ext cx="1781923" cy="307777"/>
            </a:xfrm>
            <a:prstGeom prst="rect">
              <a:avLst/>
            </a:prstGeom>
            <a:noFill/>
          </p:spPr>
          <p:txBody>
            <a:bodyPr wrap="square" rtlCol="0">
              <a:spAutoFit/>
            </a:bodyPr>
            <a:lstStyle/>
            <a:p>
              <a:pPr algn="l"/>
              <a:r>
                <a:rPr lang="en-US" sz="1400" b="1">
                  <a:solidFill>
                    <a:schemeClr val="accent1"/>
                  </a:solidFill>
                  <a:latin typeface="+mn-lt"/>
                </a:rPr>
                <a:t>Best of both worlds</a:t>
              </a:r>
            </a:p>
          </p:txBody>
        </p:sp>
        <p:grpSp>
          <p:nvGrpSpPr>
            <p:cNvPr id="11" name="Group 10">
              <a:extLst>
                <a:ext uri="{FF2B5EF4-FFF2-40B4-BE49-F238E27FC236}">
                  <a16:creationId xmlns:a16="http://schemas.microsoft.com/office/drawing/2014/main" id="{EEE93633-CC6B-5986-4E18-39F139DD066F}"/>
                </a:ext>
              </a:extLst>
            </p:cNvPr>
            <p:cNvGrpSpPr/>
            <p:nvPr/>
          </p:nvGrpSpPr>
          <p:grpSpPr>
            <a:xfrm>
              <a:off x="3875633" y="1965386"/>
              <a:ext cx="1016000" cy="1016000"/>
              <a:chOff x="3875633" y="1965386"/>
              <a:chExt cx="1016000" cy="1016000"/>
            </a:xfrm>
          </p:grpSpPr>
          <p:pic>
            <p:nvPicPr>
              <p:cNvPr id="9" name="Graphic 238">
                <a:extLst>
                  <a:ext uri="{FF2B5EF4-FFF2-40B4-BE49-F238E27FC236}">
                    <a16:creationId xmlns:a16="http://schemas.microsoft.com/office/drawing/2014/main" id="{3A27D4F6-9E29-B33D-866E-B54F3F8258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5633" y="1965386"/>
                <a:ext cx="1016000" cy="1016000"/>
              </a:xfrm>
              <a:prstGeom prst="rect">
                <a:avLst/>
              </a:prstGeom>
            </p:spPr>
          </p:pic>
          <p:sp>
            <p:nvSpPr>
              <p:cNvPr id="10" name="Rectangle 9">
                <a:extLst>
                  <a:ext uri="{FF2B5EF4-FFF2-40B4-BE49-F238E27FC236}">
                    <a16:creationId xmlns:a16="http://schemas.microsoft.com/office/drawing/2014/main" id="{1CCA10CA-500D-61D4-07A8-D9AE2C630CDE}"/>
                  </a:ext>
                </a:extLst>
              </p:cNvPr>
              <p:cNvSpPr/>
              <p:nvPr/>
            </p:nvSpPr>
            <p:spPr>
              <a:xfrm>
                <a:off x="4678189" y="2047076"/>
                <a:ext cx="116594" cy="15197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5D956B4E-D645-EFE2-6094-3DA8F2E68D67}"/>
              </a:ext>
            </a:extLst>
          </p:cNvPr>
          <p:cNvGrpSpPr/>
          <p:nvPr/>
        </p:nvGrpSpPr>
        <p:grpSpPr>
          <a:xfrm>
            <a:off x="6433180" y="1959848"/>
            <a:ext cx="2044288" cy="1984053"/>
            <a:chOff x="6433180" y="1959848"/>
            <a:chExt cx="2044288" cy="1984053"/>
          </a:xfrm>
        </p:grpSpPr>
        <p:sp>
          <p:nvSpPr>
            <p:cNvPr id="54" name="Google Shape;6289;p184" descr="© INSCALE GmbH, 26.05.2010&#10;http://www.presentationload.com/">
              <a:extLst>
                <a:ext uri="{FF2B5EF4-FFF2-40B4-BE49-F238E27FC236}">
                  <a16:creationId xmlns:a16="http://schemas.microsoft.com/office/drawing/2014/main" id="{666E7A29-7BE7-0D42-B2F4-372C137E9DEB}"/>
                </a:ext>
              </a:extLst>
            </p:cNvPr>
            <p:cNvSpPr txBox="1"/>
            <p:nvPr/>
          </p:nvSpPr>
          <p:spPr>
            <a:xfrm>
              <a:off x="6500854" y="3288349"/>
              <a:ext cx="1908941" cy="558497"/>
            </a:xfrm>
            <a:prstGeom prst="rect">
              <a:avLst/>
            </a:prstGeom>
            <a:noFill/>
            <a:ln>
              <a:noFill/>
            </a:ln>
          </p:spPr>
          <p:txBody>
            <a:bodyPr spcFirstLastPara="1" wrap="square" lIns="67500" tIns="0" rIns="54000" bIns="34275" anchor="t" anchorCtr="0">
              <a:noAutofit/>
            </a:bodyPr>
            <a:lstStyle/>
            <a:p>
              <a:pPr algn="ctr"/>
              <a:r>
                <a:rPr lang="en-US" sz="1600">
                  <a:latin typeface="+mn-lt"/>
                  <a:cs typeface="Arial"/>
                  <a:sym typeface="Arial"/>
                </a:rPr>
                <a:t>Cloud</a:t>
              </a:r>
            </a:p>
          </p:txBody>
        </p:sp>
        <p:sp>
          <p:nvSpPr>
            <p:cNvPr id="19" name="TextBox 18">
              <a:extLst>
                <a:ext uri="{FF2B5EF4-FFF2-40B4-BE49-F238E27FC236}">
                  <a16:creationId xmlns:a16="http://schemas.microsoft.com/office/drawing/2014/main" id="{C9AC23B8-2918-A94F-A13A-FDDCFECA9CF8}"/>
                </a:ext>
              </a:extLst>
            </p:cNvPr>
            <p:cNvSpPr txBox="1"/>
            <p:nvPr/>
          </p:nvSpPr>
          <p:spPr>
            <a:xfrm>
              <a:off x="6433180" y="3636124"/>
              <a:ext cx="2044288" cy="307777"/>
            </a:xfrm>
            <a:prstGeom prst="rect">
              <a:avLst/>
            </a:prstGeom>
            <a:noFill/>
          </p:spPr>
          <p:txBody>
            <a:bodyPr wrap="square" rtlCol="0">
              <a:spAutoFit/>
            </a:bodyPr>
            <a:lstStyle/>
            <a:p>
              <a:pPr algn="l"/>
              <a:r>
                <a:rPr lang="en-US" sz="1400" b="1">
                  <a:solidFill>
                    <a:schemeClr val="accent1"/>
                  </a:solidFill>
                  <a:latin typeface="+mn-lt"/>
                </a:rPr>
                <a:t>Agile, Scalable, Secure</a:t>
              </a:r>
            </a:p>
          </p:txBody>
        </p:sp>
        <p:pic>
          <p:nvPicPr>
            <p:cNvPr id="12" name="Graphic 258">
              <a:extLst>
                <a:ext uri="{FF2B5EF4-FFF2-40B4-BE49-F238E27FC236}">
                  <a16:creationId xmlns:a16="http://schemas.microsoft.com/office/drawing/2014/main" id="{3C9E33B3-E505-B2EB-F22D-9A73CC2FEB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7324" y="1959848"/>
              <a:ext cx="1016000" cy="1016000"/>
            </a:xfrm>
            <a:prstGeom prst="rect">
              <a:avLst/>
            </a:prstGeom>
          </p:spPr>
        </p:pic>
      </p:grpSp>
      <p:sp>
        <p:nvSpPr>
          <p:cNvPr id="3" name="TextBox 2">
            <a:extLst>
              <a:ext uri="{FF2B5EF4-FFF2-40B4-BE49-F238E27FC236}">
                <a16:creationId xmlns:a16="http://schemas.microsoft.com/office/drawing/2014/main" id="{F0730B6B-7CD6-0F8A-95C2-22A527F89819}"/>
              </a:ext>
            </a:extLst>
          </p:cNvPr>
          <p:cNvSpPr txBox="1"/>
          <p:nvPr/>
        </p:nvSpPr>
        <p:spPr>
          <a:xfrm>
            <a:off x="704087" y="4159344"/>
            <a:ext cx="2074409" cy="523220"/>
          </a:xfrm>
          <a:prstGeom prst="rect">
            <a:avLst/>
          </a:prstGeom>
          <a:noFill/>
        </p:spPr>
        <p:txBody>
          <a:bodyPr wrap="square" rtlCol="0">
            <a:spAutoFit/>
          </a:bodyPr>
          <a:lstStyle/>
          <a:p>
            <a:pPr algn="ctr"/>
            <a:r>
              <a:rPr lang="en-US" sz="1400" b="1">
                <a:solidFill>
                  <a:schemeClr val="tx2"/>
                </a:solidFill>
                <a:latin typeface="+mn-lt"/>
              </a:rPr>
              <a:t>Cisco Secure Email Gateway</a:t>
            </a:r>
          </a:p>
        </p:txBody>
      </p:sp>
      <p:sp>
        <p:nvSpPr>
          <p:cNvPr id="5" name="TextBox 4">
            <a:extLst>
              <a:ext uri="{FF2B5EF4-FFF2-40B4-BE49-F238E27FC236}">
                <a16:creationId xmlns:a16="http://schemas.microsoft.com/office/drawing/2014/main" id="{1EAE710D-6DD3-B7E9-53AB-0D343FEDE736}"/>
              </a:ext>
            </a:extLst>
          </p:cNvPr>
          <p:cNvSpPr txBox="1"/>
          <p:nvPr/>
        </p:nvSpPr>
        <p:spPr>
          <a:xfrm>
            <a:off x="6365506" y="3933011"/>
            <a:ext cx="2074409" cy="523220"/>
          </a:xfrm>
          <a:prstGeom prst="rect">
            <a:avLst/>
          </a:prstGeom>
          <a:noFill/>
        </p:spPr>
        <p:txBody>
          <a:bodyPr wrap="square" rtlCol="0">
            <a:spAutoFit/>
          </a:bodyPr>
          <a:lstStyle/>
          <a:p>
            <a:pPr algn="ctr"/>
            <a:r>
              <a:rPr lang="en-US" sz="1400" b="1">
                <a:solidFill>
                  <a:schemeClr val="tx2"/>
                </a:solidFill>
                <a:latin typeface="+mn-lt"/>
              </a:rPr>
              <a:t>Cisco Secure Email Cloud Gateway</a:t>
            </a:r>
          </a:p>
        </p:txBody>
      </p:sp>
      <p:sp>
        <p:nvSpPr>
          <p:cNvPr id="6" name="TextBox 5">
            <a:extLst>
              <a:ext uri="{FF2B5EF4-FFF2-40B4-BE49-F238E27FC236}">
                <a16:creationId xmlns:a16="http://schemas.microsoft.com/office/drawing/2014/main" id="{AE1566AC-4A6D-26CF-5B4C-87C8B5732A01}"/>
              </a:ext>
            </a:extLst>
          </p:cNvPr>
          <p:cNvSpPr txBox="1"/>
          <p:nvPr/>
        </p:nvSpPr>
        <p:spPr>
          <a:xfrm>
            <a:off x="6403059" y="4420954"/>
            <a:ext cx="2074409" cy="523220"/>
          </a:xfrm>
          <a:prstGeom prst="rect">
            <a:avLst/>
          </a:prstGeom>
          <a:noFill/>
        </p:spPr>
        <p:txBody>
          <a:bodyPr wrap="square" rtlCol="0">
            <a:spAutoFit/>
          </a:bodyPr>
          <a:lstStyle/>
          <a:p>
            <a:pPr algn="ctr"/>
            <a:r>
              <a:rPr lang="en-US" sz="1400" b="1">
                <a:solidFill>
                  <a:schemeClr val="tx2"/>
                </a:solidFill>
                <a:latin typeface="+mn-lt"/>
              </a:rPr>
              <a:t>Cisco Email Threat Defense</a:t>
            </a:r>
          </a:p>
        </p:txBody>
      </p:sp>
    </p:spTree>
    <p:extLst>
      <p:ext uri="{BB962C8B-B14F-4D97-AF65-F5344CB8AC3E}">
        <p14:creationId xmlns:p14="http://schemas.microsoft.com/office/powerpoint/2010/main" val="243070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Cisco Secure Email Cloud Gateway</a:t>
            </a:r>
          </a:p>
        </p:txBody>
      </p:sp>
    </p:spTree>
    <p:extLst>
      <p:ext uri="{BB962C8B-B14F-4D97-AF65-F5344CB8AC3E}">
        <p14:creationId xmlns:p14="http://schemas.microsoft.com/office/powerpoint/2010/main" val="363149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 name="Group 551">
            <a:extLst>
              <a:ext uri="{FF2B5EF4-FFF2-40B4-BE49-F238E27FC236}">
                <a16:creationId xmlns:a16="http://schemas.microsoft.com/office/drawing/2014/main" id="{C2A0BB49-C881-72D1-22D9-08FBE64F3B90}"/>
              </a:ext>
            </a:extLst>
          </p:cNvPr>
          <p:cNvGrpSpPr/>
          <p:nvPr/>
        </p:nvGrpSpPr>
        <p:grpSpPr>
          <a:xfrm>
            <a:off x="550601" y="807504"/>
            <a:ext cx="8042798" cy="3874190"/>
            <a:chOff x="914432" y="807504"/>
            <a:chExt cx="8042798" cy="3874190"/>
          </a:xfrm>
        </p:grpSpPr>
        <p:grpSp>
          <p:nvGrpSpPr>
            <p:cNvPr id="553" name="Group 552">
              <a:extLst>
                <a:ext uri="{FF2B5EF4-FFF2-40B4-BE49-F238E27FC236}">
                  <a16:creationId xmlns:a16="http://schemas.microsoft.com/office/drawing/2014/main" id="{450F6FC7-05D5-FFBB-4B20-66AFB4757EDC}"/>
                </a:ext>
              </a:extLst>
            </p:cNvPr>
            <p:cNvGrpSpPr/>
            <p:nvPr/>
          </p:nvGrpSpPr>
          <p:grpSpPr>
            <a:xfrm>
              <a:off x="914432" y="807504"/>
              <a:ext cx="8042798" cy="3874190"/>
              <a:chOff x="914431" y="754087"/>
              <a:chExt cx="8153691" cy="3927607"/>
            </a:xfrm>
            <a:solidFill>
              <a:schemeClr val="accent2"/>
            </a:solidFill>
          </p:grpSpPr>
          <p:sp>
            <p:nvSpPr>
              <p:cNvPr id="610" name="Freeform 1688">
                <a:extLst>
                  <a:ext uri="{FF2B5EF4-FFF2-40B4-BE49-F238E27FC236}">
                    <a16:creationId xmlns:a16="http://schemas.microsoft.com/office/drawing/2014/main" id="{ED7634E7-17CD-B044-91BB-1EDF7D1E6377}"/>
                  </a:ext>
                </a:extLst>
              </p:cNvPr>
              <p:cNvSpPr>
                <a:spLocks noEditPoints="1"/>
              </p:cNvSpPr>
              <p:nvPr/>
            </p:nvSpPr>
            <p:spPr bwMode="auto">
              <a:xfrm>
                <a:off x="6120029" y="2425781"/>
                <a:ext cx="423878" cy="360375"/>
              </a:xfrm>
              <a:custGeom>
                <a:avLst/>
                <a:gdLst>
                  <a:gd name="T0" fmla="*/ 142 w 330"/>
                  <a:gd name="T1" fmla="*/ 288 h 288"/>
                  <a:gd name="T2" fmla="*/ 241 w 330"/>
                  <a:gd name="T3" fmla="*/ 125 h 288"/>
                  <a:gd name="T4" fmla="*/ 222 w 330"/>
                  <a:gd name="T5" fmla="*/ 143 h 288"/>
                  <a:gd name="T6" fmla="*/ 201 w 330"/>
                  <a:gd name="T7" fmla="*/ 171 h 288"/>
                  <a:gd name="T8" fmla="*/ 179 w 330"/>
                  <a:gd name="T9" fmla="*/ 185 h 288"/>
                  <a:gd name="T10" fmla="*/ 153 w 330"/>
                  <a:gd name="T11" fmla="*/ 201 h 288"/>
                  <a:gd name="T12" fmla="*/ 172 w 330"/>
                  <a:gd name="T13" fmla="*/ 231 h 288"/>
                  <a:gd name="T14" fmla="*/ 165 w 330"/>
                  <a:gd name="T15" fmla="*/ 251 h 288"/>
                  <a:gd name="T16" fmla="*/ 132 w 330"/>
                  <a:gd name="T17" fmla="*/ 263 h 288"/>
                  <a:gd name="T18" fmla="*/ 128 w 330"/>
                  <a:gd name="T19" fmla="*/ 262 h 288"/>
                  <a:gd name="T20" fmla="*/ 109 w 330"/>
                  <a:gd name="T21" fmla="*/ 243 h 288"/>
                  <a:gd name="T22" fmla="*/ 87 w 330"/>
                  <a:gd name="T23" fmla="*/ 230 h 288"/>
                  <a:gd name="T24" fmla="*/ 45 w 330"/>
                  <a:gd name="T25" fmla="*/ 232 h 288"/>
                  <a:gd name="T26" fmla="*/ 11 w 330"/>
                  <a:gd name="T27" fmla="*/ 230 h 288"/>
                  <a:gd name="T28" fmla="*/ 39 w 330"/>
                  <a:gd name="T29" fmla="*/ 207 h 288"/>
                  <a:gd name="T30" fmla="*/ 26 w 330"/>
                  <a:gd name="T31" fmla="*/ 174 h 288"/>
                  <a:gd name="T32" fmla="*/ 0 w 330"/>
                  <a:gd name="T33" fmla="*/ 149 h 288"/>
                  <a:gd name="T34" fmla="*/ 98 w 330"/>
                  <a:gd name="T35" fmla="*/ 143 h 288"/>
                  <a:gd name="T36" fmla="*/ 110 w 330"/>
                  <a:gd name="T37" fmla="*/ 117 h 288"/>
                  <a:gd name="T38" fmla="*/ 141 w 330"/>
                  <a:gd name="T39" fmla="*/ 108 h 288"/>
                  <a:gd name="T40" fmla="*/ 155 w 330"/>
                  <a:gd name="T41" fmla="*/ 81 h 288"/>
                  <a:gd name="T42" fmla="*/ 161 w 330"/>
                  <a:gd name="T43" fmla="*/ 63 h 288"/>
                  <a:gd name="T44" fmla="*/ 183 w 330"/>
                  <a:gd name="T45" fmla="*/ 49 h 288"/>
                  <a:gd name="T46" fmla="*/ 188 w 330"/>
                  <a:gd name="T47" fmla="*/ 26 h 288"/>
                  <a:gd name="T48" fmla="*/ 193 w 330"/>
                  <a:gd name="T49" fmla="*/ 16 h 288"/>
                  <a:gd name="T50" fmla="*/ 226 w 330"/>
                  <a:gd name="T51" fmla="*/ 6 h 288"/>
                  <a:gd name="T52" fmla="*/ 247 w 330"/>
                  <a:gd name="T53" fmla="*/ 3 h 288"/>
                  <a:gd name="T54" fmla="*/ 269 w 330"/>
                  <a:gd name="T55" fmla="*/ 15 h 288"/>
                  <a:gd name="T56" fmla="*/ 292 w 330"/>
                  <a:gd name="T57" fmla="*/ 33 h 288"/>
                  <a:gd name="T58" fmla="*/ 306 w 330"/>
                  <a:gd name="T59" fmla="*/ 41 h 288"/>
                  <a:gd name="T60" fmla="*/ 317 w 330"/>
                  <a:gd name="T61" fmla="*/ 70 h 288"/>
                  <a:gd name="T62" fmla="*/ 316 w 330"/>
                  <a:gd name="T63" fmla="*/ 91 h 288"/>
                  <a:gd name="T64" fmla="*/ 302 w 330"/>
                  <a:gd name="T65" fmla="*/ 85 h 288"/>
                  <a:gd name="T66" fmla="*/ 281 w 330"/>
                  <a:gd name="T67" fmla="*/ 80 h 288"/>
                  <a:gd name="T68" fmla="*/ 270 w 330"/>
                  <a:gd name="T69" fmla="*/ 93 h 288"/>
                  <a:gd name="T70" fmla="*/ 254 w 330"/>
                  <a:gd name="T71" fmla="*/ 9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0" h="288">
                    <a:moveTo>
                      <a:pt x="142" y="288"/>
                    </a:moveTo>
                    <a:cubicBezTo>
                      <a:pt x="142" y="288"/>
                      <a:pt x="142" y="288"/>
                      <a:pt x="142" y="288"/>
                    </a:cubicBezTo>
                    <a:moveTo>
                      <a:pt x="245" y="112"/>
                    </a:moveTo>
                    <a:cubicBezTo>
                      <a:pt x="244" y="118"/>
                      <a:pt x="245" y="125"/>
                      <a:pt x="241" y="125"/>
                    </a:cubicBezTo>
                    <a:cubicBezTo>
                      <a:pt x="237" y="126"/>
                      <a:pt x="233" y="127"/>
                      <a:pt x="233" y="135"/>
                    </a:cubicBezTo>
                    <a:cubicBezTo>
                      <a:pt x="233" y="143"/>
                      <a:pt x="224" y="141"/>
                      <a:pt x="222" y="143"/>
                    </a:cubicBezTo>
                    <a:cubicBezTo>
                      <a:pt x="221" y="146"/>
                      <a:pt x="217" y="160"/>
                      <a:pt x="215" y="162"/>
                    </a:cubicBezTo>
                    <a:cubicBezTo>
                      <a:pt x="213" y="164"/>
                      <a:pt x="201" y="165"/>
                      <a:pt x="201" y="171"/>
                    </a:cubicBezTo>
                    <a:cubicBezTo>
                      <a:pt x="200" y="178"/>
                      <a:pt x="195" y="185"/>
                      <a:pt x="191" y="185"/>
                    </a:cubicBezTo>
                    <a:cubicBezTo>
                      <a:pt x="188" y="184"/>
                      <a:pt x="181" y="181"/>
                      <a:pt x="179" y="185"/>
                    </a:cubicBezTo>
                    <a:cubicBezTo>
                      <a:pt x="177" y="189"/>
                      <a:pt x="168" y="182"/>
                      <a:pt x="166" y="184"/>
                    </a:cubicBezTo>
                    <a:cubicBezTo>
                      <a:pt x="164" y="186"/>
                      <a:pt x="153" y="195"/>
                      <a:pt x="153" y="201"/>
                    </a:cubicBezTo>
                    <a:cubicBezTo>
                      <a:pt x="153" y="206"/>
                      <a:pt x="165" y="206"/>
                      <a:pt x="164" y="213"/>
                    </a:cubicBezTo>
                    <a:cubicBezTo>
                      <a:pt x="163" y="220"/>
                      <a:pt x="168" y="228"/>
                      <a:pt x="172" y="231"/>
                    </a:cubicBezTo>
                    <a:cubicBezTo>
                      <a:pt x="175" y="235"/>
                      <a:pt x="181" y="243"/>
                      <a:pt x="178" y="247"/>
                    </a:cubicBezTo>
                    <a:cubicBezTo>
                      <a:pt x="175" y="251"/>
                      <a:pt x="171" y="252"/>
                      <a:pt x="165" y="251"/>
                    </a:cubicBezTo>
                    <a:cubicBezTo>
                      <a:pt x="158" y="249"/>
                      <a:pt x="159" y="254"/>
                      <a:pt x="148" y="251"/>
                    </a:cubicBezTo>
                    <a:cubicBezTo>
                      <a:pt x="137" y="249"/>
                      <a:pt x="136" y="258"/>
                      <a:pt x="132" y="263"/>
                    </a:cubicBezTo>
                    <a:cubicBezTo>
                      <a:pt x="132" y="263"/>
                      <a:pt x="131" y="263"/>
                      <a:pt x="131" y="264"/>
                    </a:cubicBezTo>
                    <a:cubicBezTo>
                      <a:pt x="130" y="263"/>
                      <a:pt x="129" y="263"/>
                      <a:pt x="128" y="262"/>
                    </a:cubicBezTo>
                    <a:cubicBezTo>
                      <a:pt x="120" y="259"/>
                      <a:pt x="115" y="260"/>
                      <a:pt x="113" y="255"/>
                    </a:cubicBezTo>
                    <a:cubicBezTo>
                      <a:pt x="110" y="251"/>
                      <a:pt x="113" y="247"/>
                      <a:pt x="109" y="243"/>
                    </a:cubicBezTo>
                    <a:cubicBezTo>
                      <a:pt x="105" y="240"/>
                      <a:pt x="101" y="238"/>
                      <a:pt x="101" y="234"/>
                    </a:cubicBezTo>
                    <a:cubicBezTo>
                      <a:pt x="101" y="230"/>
                      <a:pt x="95" y="225"/>
                      <a:pt x="87" y="230"/>
                    </a:cubicBezTo>
                    <a:cubicBezTo>
                      <a:pt x="80" y="233"/>
                      <a:pt x="62" y="232"/>
                      <a:pt x="58" y="230"/>
                    </a:cubicBezTo>
                    <a:cubicBezTo>
                      <a:pt x="54" y="227"/>
                      <a:pt x="48" y="229"/>
                      <a:pt x="45" y="232"/>
                    </a:cubicBezTo>
                    <a:cubicBezTo>
                      <a:pt x="43" y="234"/>
                      <a:pt x="26" y="235"/>
                      <a:pt x="12" y="234"/>
                    </a:cubicBezTo>
                    <a:cubicBezTo>
                      <a:pt x="12" y="232"/>
                      <a:pt x="11" y="231"/>
                      <a:pt x="11" y="230"/>
                    </a:cubicBezTo>
                    <a:cubicBezTo>
                      <a:pt x="11" y="221"/>
                      <a:pt x="17" y="215"/>
                      <a:pt x="23" y="212"/>
                    </a:cubicBezTo>
                    <a:cubicBezTo>
                      <a:pt x="28" y="209"/>
                      <a:pt x="33" y="208"/>
                      <a:pt x="39" y="207"/>
                    </a:cubicBezTo>
                    <a:cubicBezTo>
                      <a:pt x="44" y="206"/>
                      <a:pt x="39" y="195"/>
                      <a:pt x="34" y="194"/>
                    </a:cubicBezTo>
                    <a:cubicBezTo>
                      <a:pt x="30" y="192"/>
                      <a:pt x="34" y="178"/>
                      <a:pt x="26" y="174"/>
                    </a:cubicBezTo>
                    <a:cubicBezTo>
                      <a:pt x="18" y="171"/>
                      <a:pt x="10" y="165"/>
                      <a:pt x="8" y="159"/>
                    </a:cubicBezTo>
                    <a:cubicBezTo>
                      <a:pt x="7" y="156"/>
                      <a:pt x="3" y="152"/>
                      <a:pt x="0" y="149"/>
                    </a:cubicBezTo>
                    <a:cubicBezTo>
                      <a:pt x="8" y="150"/>
                      <a:pt x="18" y="151"/>
                      <a:pt x="27" y="152"/>
                    </a:cubicBezTo>
                    <a:cubicBezTo>
                      <a:pt x="38" y="154"/>
                      <a:pt x="97" y="146"/>
                      <a:pt x="98" y="143"/>
                    </a:cubicBezTo>
                    <a:cubicBezTo>
                      <a:pt x="99" y="141"/>
                      <a:pt x="96" y="128"/>
                      <a:pt x="96" y="126"/>
                    </a:cubicBezTo>
                    <a:cubicBezTo>
                      <a:pt x="97" y="123"/>
                      <a:pt x="104" y="117"/>
                      <a:pt x="110" y="117"/>
                    </a:cubicBezTo>
                    <a:cubicBezTo>
                      <a:pt x="116" y="118"/>
                      <a:pt x="122" y="119"/>
                      <a:pt x="122" y="114"/>
                    </a:cubicBezTo>
                    <a:cubicBezTo>
                      <a:pt x="122" y="110"/>
                      <a:pt x="139" y="104"/>
                      <a:pt x="141" y="108"/>
                    </a:cubicBezTo>
                    <a:cubicBezTo>
                      <a:pt x="143" y="112"/>
                      <a:pt x="149" y="111"/>
                      <a:pt x="149" y="100"/>
                    </a:cubicBezTo>
                    <a:cubicBezTo>
                      <a:pt x="150" y="90"/>
                      <a:pt x="149" y="82"/>
                      <a:pt x="155" y="81"/>
                    </a:cubicBezTo>
                    <a:cubicBezTo>
                      <a:pt x="161" y="81"/>
                      <a:pt x="168" y="77"/>
                      <a:pt x="167" y="74"/>
                    </a:cubicBezTo>
                    <a:cubicBezTo>
                      <a:pt x="166" y="71"/>
                      <a:pt x="159" y="65"/>
                      <a:pt x="161" y="63"/>
                    </a:cubicBezTo>
                    <a:cubicBezTo>
                      <a:pt x="163" y="61"/>
                      <a:pt x="179" y="68"/>
                      <a:pt x="181" y="63"/>
                    </a:cubicBezTo>
                    <a:cubicBezTo>
                      <a:pt x="183" y="58"/>
                      <a:pt x="180" y="53"/>
                      <a:pt x="183" y="49"/>
                    </a:cubicBezTo>
                    <a:cubicBezTo>
                      <a:pt x="185" y="45"/>
                      <a:pt x="192" y="41"/>
                      <a:pt x="191" y="37"/>
                    </a:cubicBezTo>
                    <a:cubicBezTo>
                      <a:pt x="190" y="32"/>
                      <a:pt x="192" y="30"/>
                      <a:pt x="188" y="26"/>
                    </a:cubicBezTo>
                    <a:cubicBezTo>
                      <a:pt x="184" y="22"/>
                      <a:pt x="186" y="18"/>
                      <a:pt x="190" y="17"/>
                    </a:cubicBezTo>
                    <a:cubicBezTo>
                      <a:pt x="191" y="17"/>
                      <a:pt x="192" y="17"/>
                      <a:pt x="193" y="16"/>
                    </a:cubicBezTo>
                    <a:cubicBezTo>
                      <a:pt x="197" y="15"/>
                      <a:pt x="200" y="15"/>
                      <a:pt x="202" y="13"/>
                    </a:cubicBezTo>
                    <a:cubicBezTo>
                      <a:pt x="209" y="8"/>
                      <a:pt x="221" y="4"/>
                      <a:pt x="226" y="6"/>
                    </a:cubicBezTo>
                    <a:cubicBezTo>
                      <a:pt x="230" y="7"/>
                      <a:pt x="239" y="6"/>
                      <a:pt x="244" y="0"/>
                    </a:cubicBezTo>
                    <a:cubicBezTo>
                      <a:pt x="245" y="1"/>
                      <a:pt x="246" y="2"/>
                      <a:pt x="247" y="3"/>
                    </a:cubicBezTo>
                    <a:cubicBezTo>
                      <a:pt x="250" y="2"/>
                      <a:pt x="252" y="2"/>
                      <a:pt x="253" y="1"/>
                    </a:cubicBezTo>
                    <a:cubicBezTo>
                      <a:pt x="259" y="7"/>
                      <a:pt x="269" y="12"/>
                      <a:pt x="269" y="15"/>
                    </a:cubicBezTo>
                    <a:cubicBezTo>
                      <a:pt x="269" y="17"/>
                      <a:pt x="269" y="24"/>
                      <a:pt x="278" y="28"/>
                    </a:cubicBezTo>
                    <a:cubicBezTo>
                      <a:pt x="292" y="33"/>
                      <a:pt x="292" y="33"/>
                      <a:pt x="292" y="33"/>
                    </a:cubicBezTo>
                    <a:cubicBezTo>
                      <a:pt x="299" y="33"/>
                      <a:pt x="299" y="33"/>
                      <a:pt x="299" y="33"/>
                    </a:cubicBezTo>
                    <a:cubicBezTo>
                      <a:pt x="299" y="33"/>
                      <a:pt x="305" y="36"/>
                      <a:pt x="306" y="41"/>
                    </a:cubicBezTo>
                    <a:cubicBezTo>
                      <a:pt x="307" y="46"/>
                      <a:pt x="312" y="50"/>
                      <a:pt x="316" y="53"/>
                    </a:cubicBezTo>
                    <a:cubicBezTo>
                      <a:pt x="321" y="56"/>
                      <a:pt x="317" y="66"/>
                      <a:pt x="317" y="70"/>
                    </a:cubicBezTo>
                    <a:cubicBezTo>
                      <a:pt x="317" y="73"/>
                      <a:pt x="323" y="79"/>
                      <a:pt x="327" y="85"/>
                    </a:cubicBezTo>
                    <a:cubicBezTo>
                      <a:pt x="330" y="91"/>
                      <a:pt x="321" y="95"/>
                      <a:pt x="316" y="91"/>
                    </a:cubicBezTo>
                    <a:cubicBezTo>
                      <a:pt x="311" y="92"/>
                      <a:pt x="311" y="92"/>
                      <a:pt x="311" y="92"/>
                    </a:cubicBezTo>
                    <a:cubicBezTo>
                      <a:pt x="302" y="85"/>
                      <a:pt x="302" y="85"/>
                      <a:pt x="302" y="85"/>
                    </a:cubicBezTo>
                    <a:cubicBezTo>
                      <a:pt x="291" y="85"/>
                      <a:pt x="291" y="85"/>
                      <a:pt x="291" y="85"/>
                    </a:cubicBezTo>
                    <a:cubicBezTo>
                      <a:pt x="281" y="80"/>
                      <a:pt x="281" y="80"/>
                      <a:pt x="281" y="80"/>
                    </a:cubicBezTo>
                    <a:cubicBezTo>
                      <a:pt x="272" y="85"/>
                      <a:pt x="272" y="85"/>
                      <a:pt x="272" y="85"/>
                    </a:cubicBezTo>
                    <a:cubicBezTo>
                      <a:pt x="270" y="93"/>
                      <a:pt x="270" y="93"/>
                      <a:pt x="270" y="93"/>
                    </a:cubicBezTo>
                    <a:cubicBezTo>
                      <a:pt x="255" y="98"/>
                      <a:pt x="255" y="98"/>
                      <a:pt x="255" y="98"/>
                    </a:cubicBezTo>
                    <a:cubicBezTo>
                      <a:pt x="254" y="99"/>
                      <a:pt x="254" y="99"/>
                      <a:pt x="254" y="99"/>
                    </a:cubicBezTo>
                    <a:cubicBezTo>
                      <a:pt x="248" y="100"/>
                      <a:pt x="245" y="107"/>
                      <a:pt x="245" y="112"/>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689">
                <a:extLst>
                  <a:ext uri="{FF2B5EF4-FFF2-40B4-BE49-F238E27FC236}">
                    <a16:creationId xmlns:a16="http://schemas.microsoft.com/office/drawing/2014/main" id="{DA86C57B-4B6E-41EF-A7B0-079FD1BC1BA7}"/>
                  </a:ext>
                </a:extLst>
              </p:cNvPr>
              <p:cNvSpPr>
                <a:spLocks/>
              </p:cNvSpPr>
              <p:nvPr/>
            </p:nvSpPr>
            <p:spPr bwMode="auto">
              <a:xfrm>
                <a:off x="6288310" y="2467057"/>
                <a:ext cx="630260" cy="649309"/>
              </a:xfrm>
              <a:custGeom>
                <a:avLst/>
                <a:gdLst>
                  <a:gd name="T0" fmla="*/ 114 w 491"/>
                  <a:gd name="T1" fmla="*/ 79 h 519"/>
                  <a:gd name="T2" fmla="*/ 102 w 491"/>
                  <a:gd name="T3" fmla="*/ 102 h 519"/>
                  <a:gd name="T4" fmla="*/ 84 w 491"/>
                  <a:gd name="T5" fmla="*/ 129 h 519"/>
                  <a:gd name="T6" fmla="*/ 60 w 491"/>
                  <a:gd name="T7" fmla="*/ 152 h 519"/>
                  <a:gd name="T8" fmla="*/ 35 w 491"/>
                  <a:gd name="T9" fmla="*/ 151 h 519"/>
                  <a:gd name="T10" fmla="*/ 33 w 491"/>
                  <a:gd name="T11" fmla="*/ 180 h 519"/>
                  <a:gd name="T12" fmla="*/ 47 w 491"/>
                  <a:gd name="T13" fmla="*/ 214 h 519"/>
                  <a:gd name="T14" fmla="*/ 17 w 491"/>
                  <a:gd name="T15" fmla="*/ 218 h 519"/>
                  <a:gd name="T16" fmla="*/ 0 w 491"/>
                  <a:gd name="T17" fmla="*/ 231 h 519"/>
                  <a:gd name="T18" fmla="*/ 35 w 491"/>
                  <a:gd name="T19" fmla="*/ 247 h 519"/>
                  <a:gd name="T20" fmla="*/ 48 w 491"/>
                  <a:gd name="T21" fmla="*/ 286 h 519"/>
                  <a:gd name="T22" fmla="*/ 72 w 491"/>
                  <a:gd name="T23" fmla="*/ 258 h 519"/>
                  <a:gd name="T24" fmla="*/ 77 w 491"/>
                  <a:gd name="T25" fmla="*/ 293 h 519"/>
                  <a:gd name="T26" fmla="*/ 88 w 491"/>
                  <a:gd name="T27" fmla="*/ 354 h 519"/>
                  <a:gd name="T28" fmla="*/ 122 w 491"/>
                  <a:gd name="T29" fmla="*/ 447 h 519"/>
                  <a:gd name="T30" fmla="*/ 156 w 491"/>
                  <a:gd name="T31" fmla="*/ 515 h 519"/>
                  <a:gd name="T32" fmla="*/ 189 w 491"/>
                  <a:gd name="T33" fmla="*/ 488 h 519"/>
                  <a:gd name="T34" fmla="*/ 200 w 491"/>
                  <a:gd name="T35" fmla="*/ 464 h 519"/>
                  <a:gd name="T36" fmla="*/ 208 w 491"/>
                  <a:gd name="T37" fmla="*/ 412 h 519"/>
                  <a:gd name="T38" fmla="*/ 216 w 491"/>
                  <a:gd name="T39" fmla="*/ 376 h 519"/>
                  <a:gd name="T40" fmla="*/ 260 w 491"/>
                  <a:gd name="T41" fmla="*/ 342 h 519"/>
                  <a:gd name="T42" fmla="*/ 315 w 491"/>
                  <a:gd name="T43" fmla="*/ 295 h 519"/>
                  <a:gd name="T44" fmla="*/ 352 w 491"/>
                  <a:gd name="T45" fmla="*/ 266 h 519"/>
                  <a:gd name="T46" fmla="*/ 350 w 491"/>
                  <a:gd name="T47" fmla="*/ 233 h 519"/>
                  <a:gd name="T48" fmla="*/ 356 w 491"/>
                  <a:gd name="T49" fmla="*/ 200 h 519"/>
                  <a:gd name="T50" fmla="*/ 359 w 491"/>
                  <a:gd name="T51" fmla="*/ 185 h 519"/>
                  <a:gd name="T52" fmla="*/ 379 w 491"/>
                  <a:gd name="T53" fmla="*/ 203 h 519"/>
                  <a:gd name="T54" fmla="*/ 412 w 491"/>
                  <a:gd name="T55" fmla="*/ 206 h 519"/>
                  <a:gd name="T56" fmla="*/ 397 w 491"/>
                  <a:gd name="T57" fmla="*/ 243 h 519"/>
                  <a:gd name="T58" fmla="*/ 417 w 491"/>
                  <a:gd name="T59" fmla="*/ 263 h 519"/>
                  <a:gd name="T60" fmla="*/ 424 w 491"/>
                  <a:gd name="T61" fmla="*/ 243 h 519"/>
                  <a:gd name="T62" fmla="*/ 442 w 491"/>
                  <a:gd name="T63" fmla="*/ 226 h 519"/>
                  <a:gd name="T64" fmla="*/ 453 w 491"/>
                  <a:gd name="T65" fmla="*/ 183 h 519"/>
                  <a:gd name="T66" fmla="*/ 479 w 491"/>
                  <a:gd name="T67" fmla="*/ 163 h 519"/>
                  <a:gd name="T68" fmla="*/ 486 w 491"/>
                  <a:gd name="T69" fmla="*/ 151 h 519"/>
                  <a:gd name="T70" fmla="*/ 479 w 491"/>
                  <a:gd name="T71" fmla="*/ 137 h 519"/>
                  <a:gd name="T72" fmla="*/ 463 w 491"/>
                  <a:gd name="T73" fmla="*/ 126 h 519"/>
                  <a:gd name="T74" fmla="*/ 427 w 491"/>
                  <a:gd name="T75" fmla="*/ 137 h 519"/>
                  <a:gd name="T76" fmla="*/ 412 w 491"/>
                  <a:gd name="T77" fmla="*/ 152 h 519"/>
                  <a:gd name="T78" fmla="*/ 405 w 491"/>
                  <a:gd name="T79" fmla="*/ 170 h 519"/>
                  <a:gd name="T80" fmla="*/ 371 w 491"/>
                  <a:gd name="T81" fmla="*/ 171 h 519"/>
                  <a:gd name="T82" fmla="*/ 353 w 491"/>
                  <a:gd name="T83" fmla="*/ 156 h 519"/>
                  <a:gd name="T84" fmla="*/ 341 w 491"/>
                  <a:gd name="T85" fmla="*/ 156 h 519"/>
                  <a:gd name="T86" fmla="*/ 309 w 491"/>
                  <a:gd name="T87" fmla="*/ 177 h 519"/>
                  <a:gd name="T88" fmla="*/ 277 w 491"/>
                  <a:gd name="T89" fmla="*/ 158 h 519"/>
                  <a:gd name="T90" fmla="*/ 245 w 491"/>
                  <a:gd name="T91" fmla="*/ 152 h 519"/>
                  <a:gd name="T92" fmla="*/ 218 w 491"/>
                  <a:gd name="T93" fmla="*/ 138 h 519"/>
                  <a:gd name="T94" fmla="*/ 212 w 491"/>
                  <a:gd name="T95" fmla="*/ 118 h 519"/>
                  <a:gd name="T96" fmla="*/ 213 w 491"/>
                  <a:gd name="T97" fmla="*/ 99 h 519"/>
                  <a:gd name="T98" fmla="*/ 187 w 491"/>
                  <a:gd name="T99" fmla="*/ 80 h 519"/>
                  <a:gd name="T100" fmla="*/ 185 w 491"/>
                  <a:gd name="T101" fmla="*/ 58 h 519"/>
                  <a:gd name="T102" fmla="*/ 186 w 491"/>
                  <a:gd name="T103" fmla="*/ 37 h 519"/>
                  <a:gd name="T104" fmla="*/ 175 w 491"/>
                  <a:gd name="T105" fmla="*/ 8 h 519"/>
                  <a:gd name="T106" fmla="*/ 161 w 491"/>
                  <a:gd name="T107" fmla="*/ 0 h 519"/>
                  <a:gd name="T108" fmla="*/ 154 w 491"/>
                  <a:gd name="T109" fmla="*/ 13 h 519"/>
                  <a:gd name="T110" fmla="*/ 110 w 491"/>
                  <a:gd name="T111" fmla="*/ 15 h 519"/>
                  <a:gd name="T112" fmla="*/ 104 w 491"/>
                  <a:gd name="T113" fmla="*/ 42 h 519"/>
                  <a:gd name="T114" fmla="*/ 123 w 491"/>
                  <a:gd name="T115" fmla="*/ 6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1" h="519">
                    <a:moveTo>
                      <a:pt x="123" y="66"/>
                    </a:moveTo>
                    <a:cubicBezTo>
                      <a:pt x="117" y="67"/>
                      <a:pt x="114" y="74"/>
                      <a:pt x="114" y="79"/>
                    </a:cubicBezTo>
                    <a:cubicBezTo>
                      <a:pt x="113" y="85"/>
                      <a:pt x="114" y="92"/>
                      <a:pt x="110" y="92"/>
                    </a:cubicBezTo>
                    <a:cubicBezTo>
                      <a:pt x="106" y="93"/>
                      <a:pt x="102" y="94"/>
                      <a:pt x="102" y="102"/>
                    </a:cubicBezTo>
                    <a:cubicBezTo>
                      <a:pt x="102" y="110"/>
                      <a:pt x="93" y="108"/>
                      <a:pt x="91" y="110"/>
                    </a:cubicBezTo>
                    <a:cubicBezTo>
                      <a:pt x="90" y="113"/>
                      <a:pt x="86" y="127"/>
                      <a:pt x="84" y="129"/>
                    </a:cubicBezTo>
                    <a:cubicBezTo>
                      <a:pt x="82" y="131"/>
                      <a:pt x="70" y="132"/>
                      <a:pt x="70" y="138"/>
                    </a:cubicBezTo>
                    <a:cubicBezTo>
                      <a:pt x="69" y="145"/>
                      <a:pt x="64" y="152"/>
                      <a:pt x="60" y="152"/>
                    </a:cubicBezTo>
                    <a:cubicBezTo>
                      <a:pt x="57" y="151"/>
                      <a:pt x="50" y="148"/>
                      <a:pt x="48" y="152"/>
                    </a:cubicBezTo>
                    <a:cubicBezTo>
                      <a:pt x="46" y="156"/>
                      <a:pt x="37" y="149"/>
                      <a:pt x="35" y="151"/>
                    </a:cubicBezTo>
                    <a:cubicBezTo>
                      <a:pt x="33" y="153"/>
                      <a:pt x="22" y="162"/>
                      <a:pt x="22" y="168"/>
                    </a:cubicBezTo>
                    <a:cubicBezTo>
                      <a:pt x="22" y="173"/>
                      <a:pt x="34" y="173"/>
                      <a:pt x="33" y="180"/>
                    </a:cubicBezTo>
                    <a:cubicBezTo>
                      <a:pt x="32" y="187"/>
                      <a:pt x="37" y="195"/>
                      <a:pt x="41" y="198"/>
                    </a:cubicBezTo>
                    <a:cubicBezTo>
                      <a:pt x="44" y="202"/>
                      <a:pt x="50" y="210"/>
                      <a:pt x="47" y="214"/>
                    </a:cubicBezTo>
                    <a:cubicBezTo>
                      <a:pt x="44" y="218"/>
                      <a:pt x="40" y="219"/>
                      <a:pt x="34" y="218"/>
                    </a:cubicBezTo>
                    <a:cubicBezTo>
                      <a:pt x="27" y="216"/>
                      <a:pt x="28" y="221"/>
                      <a:pt x="17" y="218"/>
                    </a:cubicBezTo>
                    <a:cubicBezTo>
                      <a:pt x="6" y="216"/>
                      <a:pt x="5" y="225"/>
                      <a:pt x="1" y="230"/>
                    </a:cubicBezTo>
                    <a:cubicBezTo>
                      <a:pt x="1" y="230"/>
                      <a:pt x="0" y="230"/>
                      <a:pt x="0" y="231"/>
                    </a:cubicBezTo>
                    <a:cubicBezTo>
                      <a:pt x="5" y="235"/>
                      <a:pt x="7" y="242"/>
                      <a:pt x="16" y="246"/>
                    </a:cubicBezTo>
                    <a:cubicBezTo>
                      <a:pt x="26" y="250"/>
                      <a:pt x="35" y="239"/>
                      <a:pt x="35" y="247"/>
                    </a:cubicBezTo>
                    <a:cubicBezTo>
                      <a:pt x="35" y="254"/>
                      <a:pt x="11" y="253"/>
                      <a:pt x="11" y="255"/>
                    </a:cubicBezTo>
                    <a:cubicBezTo>
                      <a:pt x="10" y="258"/>
                      <a:pt x="35" y="288"/>
                      <a:pt x="48" y="286"/>
                    </a:cubicBezTo>
                    <a:cubicBezTo>
                      <a:pt x="61" y="283"/>
                      <a:pt x="70" y="270"/>
                      <a:pt x="67" y="267"/>
                    </a:cubicBezTo>
                    <a:cubicBezTo>
                      <a:pt x="63" y="265"/>
                      <a:pt x="69" y="257"/>
                      <a:pt x="72" y="258"/>
                    </a:cubicBezTo>
                    <a:cubicBezTo>
                      <a:pt x="76" y="260"/>
                      <a:pt x="73" y="273"/>
                      <a:pt x="77" y="277"/>
                    </a:cubicBezTo>
                    <a:cubicBezTo>
                      <a:pt x="81" y="280"/>
                      <a:pt x="79" y="285"/>
                      <a:pt x="77" y="293"/>
                    </a:cubicBezTo>
                    <a:cubicBezTo>
                      <a:pt x="74" y="300"/>
                      <a:pt x="79" y="314"/>
                      <a:pt x="80" y="322"/>
                    </a:cubicBezTo>
                    <a:cubicBezTo>
                      <a:pt x="81" y="331"/>
                      <a:pt x="86" y="342"/>
                      <a:pt x="88" y="354"/>
                    </a:cubicBezTo>
                    <a:cubicBezTo>
                      <a:pt x="90" y="366"/>
                      <a:pt x="98" y="388"/>
                      <a:pt x="105" y="401"/>
                    </a:cubicBezTo>
                    <a:cubicBezTo>
                      <a:pt x="112" y="415"/>
                      <a:pt x="117" y="441"/>
                      <a:pt x="122" y="447"/>
                    </a:cubicBezTo>
                    <a:cubicBezTo>
                      <a:pt x="126" y="453"/>
                      <a:pt x="138" y="472"/>
                      <a:pt x="138" y="484"/>
                    </a:cubicBezTo>
                    <a:cubicBezTo>
                      <a:pt x="138" y="496"/>
                      <a:pt x="151" y="512"/>
                      <a:pt x="156" y="515"/>
                    </a:cubicBezTo>
                    <a:cubicBezTo>
                      <a:pt x="160" y="519"/>
                      <a:pt x="170" y="512"/>
                      <a:pt x="172" y="504"/>
                    </a:cubicBezTo>
                    <a:cubicBezTo>
                      <a:pt x="174" y="497"/>
                      <a:pt x="188" y="494"/>
                      <a:pt x="189" y="488"/>
                    </a:cubicBezTo>
                    <a:cubicBezTo>
                      <a:pt x="189" y="482"/>
                      <a:pt x="191" y="477"/>
                      <a:pt x="195" y="476"/>
                    </a:cubicBezTo>
                    <a:cubicBezTo>
                      <a:pt x="200" y="475"/>
                      <a:pt x="200" y="470"/>
                      <a:pt x="200" y="464"/>
                    </a:cubicBezTo>
                    <a:cubicBezTo>
                      <a:pt x="200" y="457"/>
                      <a:pt x="201" y="447"/>
                      <a:pt x="205" y="441"/>
                    </a:cubicBezTo>
                    <a:cubicBezTo>
                      <a:pt x="210" y="435"/>
                      <a:pt x="211" y="419"/>
                      <a:pt x="208" y="412"/>
                    </a:cubicBezTo>
                    <a:cubicBezTo>
                      <a:pt x="205" y="406"/>
                      <a:pt x="207" y="397"/>
                      <a:pt x="209" y="390"/>
                    </a:cubicBezTo>
                    <a:cubicBezTo>
                      <a:pt x="212" y="384"/>
                      <a:pt x="211" y="376"/>
                      <a:pt x="216" y="376"/>
                    </a:cubicBezTo>
                    <a:cubicBezTo>
                      <a:pt x="221" y="375"/>
                      <a:pt x="228" y="371"/>
                      <a:pt x="233" y="364"/>
                    </a:cubicBezTo>
                    <a:cubicBezTo>
                      <a:pt x="238" y="357"/>
                      <a:pt x="254" y="347"/>
                      <a:pt x="260" y="342"/>
                    </a:cubicBezTo>
                    <a:cubicBezTo>
                      <a:pt x="266" y="338"/>
                      <a:pt x="283" y="322"/>
                      <a:pt x="288" y="314"/>
                    </a:cubicBezTo>
                    <a:cubicBezTo>
                      <a:pt x="294" y="305"/>
                      <a:pt x="309" y="302"/>
                      <a:pt x="315" y="295"/>
                    </a:cubicBezTo>
                    <a:cubicBezTo>
                      <a:pt x="322" y="288"/>
                      <a:pt x="319" y="284"/>
                      <a:pt x="321" y="277"/>
                    </a:cubicBezTo>
                    <a:cubicBezTo>
                      <a:pt x="322" y="269"/>
                      <a:pt x="344" y="266"/>
                      <a:pt x="352" y="266"/>
                    </a:cubicBezTo>
                    <a:cubicBezTo>
                      <a:pt x="354" y="266"/>
                      <a:pt x="355" y="266"/>
                      <a:pt x="357" y="266"/>
                    </a:cubicBezTo>
                    <a:cubicBezTo>
                      <a:pt x="357" y="254"/>
                      <a:pt x="353" y="239"/>
                      <a:pt x="350" y="233"/>
                    </a:cubicBezTo>
                    <a:cubicBezTo>
                      <a:pt x="347" y="226"/>
                      <a:pt x="345" y="212"/>
                      <a:pt x="346" y="207"/>
                    </a:cubicBezTo>
                    <a:cubicBezTo>
                      <a:pt x="347" y="202"/>
                      <a:pt x="354" y="206"/>
                      <a:pt x="356" y="200"/>
                    </a:cubicBezTo>
                    <a:cubicBezTo>
                      <a:pt x="358" y="193"/>
                      <a:pt x="338" y="193"/>
                      <a:pt x="344" y="185"/>
                    </a:cubicBezTo>
                    <a:cubicBezTo>
                      <a:pt x="350" y="176"/>
                      <a:pt x="350" y="185"/>
                      <a:pt x="359" y="185"/>
                    </a:cubicBezTo>
                    <a:cubicBezTo>
                      <a:pt x="367" y="185"/>
                      <a:pt x="371" y="189"/>
                      <a:pt x="371" y="194"/>
                    </a:cubicBezTo>
                    <a:cubicBezTo>
                      <a:pt x="371" y="200"/>
                      <a:pt x="379" y="203"/>
                      <a:pt x="379" y="203"/>
                    </a:cubicBezTo>
                    <a:cubicBezTo>
                      <a:pt x="379" y="203"/>
                      <a:pt x="393" y="202"/>
                      <a:pt x="399" y="202"/>
                    </a:cubicBezTo>
                    <a:cubicBezTo>
                      <a:pt x="405" y="202"/>
                      <a:pt x="412" y="202"/>
                      <a:pt x="412" y="206"/>
                    </a:cubicBezTo>
                    <a:cubicBezTo>
                      <a:pt x="412" y="210"/>
                      <a:pt x="404" y="224"/>
                      <a:pt x="398" y="224"/>
                    </a:cubicBezTo>
                    <a:cubicBezTo>
                      <a:pt x="392" y="224"/>
                      <a:pt x="392" y="242"/>
                      <a:pt x="397" y="243"/>
                    </a:cubicBezTo>
                    <a:cubicBezTo>
                      <a:pt x="402" y="244"/>
                      <a:pt x="406" y="229"/>
                      <a:pt x="410" y="229"/>
                    </a:cubicBezTo>
                    <a:cubicBezTo>
                      <a:pt x="412" y="229"/>
                      <a:pt x="414" y="246"/>
                      <a:pt x="417" y="263"/>
                    </a:cubicBezTo>
                    <a:cubicBezTo>
                      <a:pt x="418" y="262"/>
                      <a:pt x="418" y="262"/>
                      <a:pt x="419" y="262"/>
                    </a:cubicBezTo>
                    <a:cubicBezTo>
                      <a:pt x="424" y="262"/>
                      <a:pt x="421" y="247"/>
                      <a:pt x="424" y="243"/>
                    </a:cubicBezTo>
                    <a:cubicBezTo>
                      <a:pt x="427" y="239"/>
                      <a:pt x="426" y="225"/>
                      <a:pt x="428" y="225"/>
                    </a:cubicBezTo>
                    <a:cubicBezTo>
                      <a:pt x="430" y="225"/>
                      <a:pt x="442" y="230"/>
                      <a:pt x="442" y="226"/>
                    </a:cubicBezTo>
                    <a:cubicBezTo>
                      <a:pt x="441" y="223"/>
                      <a:pt x="449" y="211"/>
                      <a:pt x="448" y="204"/>
                    </a:cubicBezTo>
                    <a:cubicBezTo>
                      <a:pt x="446" y="198"/>
                      <a:pt x="453" y="191"/>
                      <a:pt x="453" y="183"/>
                    </a:cubicBezTo>
                    <a:cubicBezTo>
                      <a:pt x="453" y="175"/>
                      <a:pt x="460" y="173"/>
                      <a:pt x="465" y="169"/>
                    </a:cubicBezTo>
                    <a:cubicBezTo>
                      <a:pt x="469" y="165"/>
                      <a:pt x="478" y="159"/>
                      <a:pt x="479" y="163"/>
                    </a:cubicBezTo>
                    <a:cubicBezTo>
                      <a:pt x="481" y="166"/>
                      <a:pt x="491" y="169"/>
                      <a:pt x="487" y="163"/>
                    </a:cubicBezTo>
                    <a:cubicBezTo>
                      <a:pt x="483" y="156"/>
                      <a:pt x="483" y="152"/>
                      <a:pt x="486" y="151"/>
                    </a:cubicBezTo>
                    <a:cubicBezTo>
                      <a:pt x="488" y="149"/>
                      <a:pt x="490" y="143"/>
                      <a:pt x="490" y="143"/>
                    </a:cubicBezTo>
                    <a:cubicBezTo>
                      <a:pt x="490" y="143"/>
                      <a:pt x="481" y="141"/>
                      <a:pt x="479" y="137"/>
                    </a:cubicBezTo>
                    <a:cubicBezTo>
                      <a:pt x="478" y="133"/>
                      <a:pt x="472" y="129"/>
                      <a:pt x="472" y="125"/>
                    </a:cubicBezTo>
                    <a:cubicBezTo>
                      <a:pt x="472" y="122"/>
                      <a:pt x="467" y="123"/>
                      <a:pt x="463" y="126"/>
                    </a:cubicBezTo>
                    <a:cubicBezTo>
                      <a:pt x="459" y="130"/>
                      <a:pt x="451" y="122"/>
                      <a:pt x="442" y="127"/>
                    </a:cubicBezTo>
                    <a:cubicBezTo>
                      <a:pt x="433" y="132"/>
                      <a:pt x="431" y="138"/>
                      <a:pt x="427" y="137"/>
                    </a:cubicBezTo>
                    <a:cubicBezTo>
                      <a:pt x="423" y="136"/>
                      <a:pt x="424" y="140"/>
                      <a:pt x="420" y="144"/>
                    </a:cubicBezTo>
                    <a:cubicBezTo>
                      <a:pt x="417" y="147"/>
                      <a:pt x="414" y="152"/>
                      <a:pt x="412" y="152"/>
                    </a:cubicBezTo>
                    <a:cubicBezTo>
                      <a:pt x="410" y="152"/>
                      <a:pt x="403" y="155"/>
                      <a:pt x="403" y="155"/>
                    </a:cubicBezTo>
                    <a:cubicBezTo>
                      <a:pt x="403" y="155"/>
                      <a:pt x="408" y="165"/>
                      <a:pt x="405" y="170"/>
                    </a:cubicBezTo>
                    <a:cubicBezTo>
                      <a:pt x="402" y="175"/>
                      <a:pt x="395" y="170"/>
                      <a:pt x="387" y="172"/>
                    </a:cubicBezTo>
                    <a:cubicBezTo>
                      <a:pt x="380" y="175"/>
                      <a:pt x="376" y="170"/>
                      <a:pt x="371" y="171"/>
                    </a:cubicBezTo>
                    <a:cubicBezTo>
                      <a:pt x="365" y="172"/>
                      <a:pt x="362" y="168"/>
                      <a:pt x="359" y="168"/>
                    </a:cubicBezTo>
                    <a:cubicBezTo>
                      <a:pt x="356" y="169"/>
                      <a:pt x="352" y="162"/>
                      <a:pt x="353" y="156"/>
                    </a:cubicBezTo>
                    <a:cubicBezTo>
                      <a:pt x="355" y="151"/>
                      <a:pt x="350" y="143"/>
                      <a:pt x="348" y="147"/>
                    </a:cubicBezTo>
                    <a:cubicBezTo>
                      <a:pt x="345" y="152"/>
                      <a:pt x="341" y="149"/>
                      <a:pt x="341" y="156"/>
                    </a:cubicBezTo>
                    <a:cubicBezTo>
                      <a:pt x="341" y="162"/>
                      <a:pt x="344" y="170"/>
                      <a:pt x="340" y="174"/>
                    </a:cubicBezTo>
                    <a:cubicBezTo>
                      <a:pt x="336" y="178"/>
                      <a:pt x="314" y="180"/>
                      <a:pt x="309" y="177"/>
                    </a:cubicBezTo>
                    <a:cubicBezTo>
                      <a:pt x="305" y="173"/>
                      <a:pt x="287" y="171"/>
                      <a:pt x="286" y="168"/>
                    </a:cubicBezTo>
                    <a:cubicBezTo>
                      <a:pt x="286" y="164"/>
                      <a:pt x="280" y="158"/>
                      <a:pt x="277" y="158"/>
                    </a:cubicBezTo>
                    <a:cubicBezTo>
                      <a:pt x="273" y="158"/>
                      <a:pt x="263" y="163"/>
                      <a:pt x="260" y="161"/>
                    </a:cubicBezTo>
                    <a:cubicBezTo>
                      <a:pt x="257" y="159"/>
                      <a:pt x="250" y="153"/>
                      <a:pt x="245" y="152"/>
                    </a:cubicBezTo>
                    <a:cubicBezTo>
                      <a:pt x="240" y="152"/>
                      <a:pt x="233" y="148"/>
                      <a:pt x="232" y="145"/>
                    </a:cubicBezTo>
                    <a:cubicBezTo>
                      <a:pt x="231" y="143"/>
                      <a:pt x="220" y="141"/>
                      <a:pt x="218" y="138"/>
                    </a:cubicBezTo>
                    <a:cubicBezTo>
                      <a:pt x="216" y="136"/>
                      <a:pt x="209" y="135"/>
                      <a:pt x="209" y="131"/>
                    </a:cubicBezTo>
                    <a:cubicBezTo>
                      <a:pt x="209" y="128"/>
                      <a:pt x="212" y="122"/>
                      <a:pt x="212" y="118"/>
                    </a:cubicBezTo>
                    <a:cubicBezTo>
                      <a:pt x="212" y="114"/>
                      <a:pt x="220" y="110"/>
                      <a:pt x="220" y="107"/>
                    </a:cubicBezTo>
                    <a:cubicBezTo>
                      <a:pt x="220" y="104"/>
                      <a:pt x="213" y="99"/>
                      <a:pt x="213" y="99"/>
                    </a:cubicBezTo>
                    <a:cubicBezTo>
                      <a:pt x="213" y="99"/>
                      <a:pt x="208" y="90"/>
                      <a:pt x="202" y="90"/>
                    </a:cubicBezTo>
                    <a:cubicBezTo>
                      <a:pt x="197" y="90"/>
                      <a:pt x="192" y="81"/>
                      <a:pt x="187" y="80"/>
                    </a:cubicBezTo>
                    <a:cubicBezTo>
                      <a:pt x="183" y="79"/>
                      <a:pt x="184" y="69"/>
                      <a:pt x="181" y="66"/>
                    </a:cubicBezTo>
                    <a:cubicBezTo>
                      <a:pt x="178" y="62"/>
                      <a:pt x="181" y="54"/>
                      <a:pt x="185" y="58"/>
                    </a:cubicBezTo>
                    <a:cubicBezTo>
                      <a:pt x="190" y="62"/>
                      <a:pt x="199" y="58"/>
                      <a:pt x="196" y="52"/>
                    </a:cubicBezTo>
                    <a:cubicBezTo>
                      <a:pt x="192" y="46"/>
                      <a:pt x="186" y="40"/>
                      <a:pt x="186" y="37"/>
                    </a:cubicBezTo>
                    <a:cubicBezTo>
                      <a:pt x="186" y="33"/>
                      <a:pt x="190" y="23"/>
                      <a:pt x="185" y="20"/>
                    </a:cubicBezTo>
                    <a:cubicBezTo>
                      <a:pt x="181" y="17"/>
                      <a:pt x="176" y="13"/>
                      <a:pt x="175" y="8"/>
                    </a:cubicBezTo>
                    <a:cubicBezTo>
                      <a:pt x="174" y="3"/>
                      <a:pt x="168" y="0"/>
                      <a:pt x="168" y="0"/>
                    </a:cubicBezTo>
                    <a:cubicBezTo>
                      <a:pt x="161" y="0"/>
                      <a:pt x="161" y="0"/>
                      <a:pt x="161" y="0"/>
                    </a:cubicBezTo>
                    <a:cubicBezTo>
                      <a:pt x="160" y="2"/>
                      <a:pt x="160" y="2"/>
                      <a:pt x="160" y="2"/>
                    </a:cubicBezTo>
                    <a:cubicBezTo>
                      <a:pt x="159" y="5"/>
                      <a:pt x="156" y="12"/>
                      <a:pt x="154" y="13"/>
                    </a:cubicBezTo>
                    <a:cubicBezTo>
                      <a:pt x="151" y="14"/>
                      <a:pt x="141" y="16"/>
                      <a:pt x="137" y="20"/>
                    </a:cubicBezTo>
                    <a:cubicBezTo>
                      <a:pt x="132" y="23"/>
                      <a:pt x="118" y="15"/>
                      <a:pt x="110" y="15"/>
                    </a:cubicBezTo>
                    <a:cubicBezTo>
                      <a:pt x="103" y="15"/>
                      <a:pt x="98" y="23"/>
                      <a:pt x="101" y="25"/>
                    </a:cubicBezTo>
                    <a:cubicBezTo>
                      <a:pt x="105" y="27"/>
                      <a:pt x="104" y="42"/>
                      <a:pt x="104" y="42"/>
                    </a:cubicBezTo>
                    <a:cubicBezTo>
                      <a:pt x="104" y="42"/>
                      <a:pt x="108" y="60"/>
                      <a:pt x="114" y="58"/>
                    </a:cubicBezTo>
                    <a:cubicBezTo>
                      <a:pt x="121" y="57"/>
                      <a:pt x="128" y="65"/>
                      <a:pt x="123" y="66"/>
                    </a:cubicBezTo>
                    <a:cubicBezTo>
                      <a:pt x="117" y="67"/>
                      <a:pt x="114" y="74"/>
                      <a:pt x="114" y="79"/>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604">
                <a:extLst>
                  <a:ext uri="{FF2B5EF4-FFF2-40B4-BE49-F238E27FC236}">
                    <a16:creationId xmlns:a16="http://schemas.microsoft.com/office/drawing/2014/main" id="{2A91CE92-E779-D342-076B-26BBDFDD72F8}"/>
                  </a:ext>
                </a:extLst>
              </p:cNvPr>
              <p:cNvSpPr>
                <a:spLocks/>
              </p:cNvSpPr>
              <p:nvPr/>
            </p:nvSpPr>
            <p:spPr bwMode="auto">
              <a:xfrm>
                <a:off x="5275449" y="2998887"/>
                <a:ext cx="266710" cy="211145"/>
              </a:xfrm>
              <a:custGeom>
                <a:avLst/>
                <a:gdLst>
                  <a:gd name="T0" fmla="*/ 172 w 208"/>
                  <a:gd name="T1" fmla="*/ 49 h 169"/>
                  <a:gd name="T2" fmla="*/ 166 w 208"/>
                  <a:gd name="T3" fmla="*/ 34 h 169"/>
                  <a:gd name="T4" fmla="*/ 159 w 208"/>
                  <a:gd name="T5" fmla="*/ 28 h 169"/>
                  <a:gd name="T6" fmla="*/ 158 w 208"/>
                  <a:gd name="T7" fmla="*/ 12 h 169"/>
                  <a:gd name="T8" fmla="*/ 158 w 208"/>
                  <a:gd name="T9" fmla="*/ 5 h 169"/>
                  <a:gd name="T10" fmla="*/ 152 w 208"/>
                  <a:gd name="T11" fmla="*/ 0 h 169"/>
                  <a:gd name="T12" fmla="*/ 142 w 208"/>
                  <a:gd name="T13" fmla="*/ 5 h 169"/>
                  <a:gd name="T14" fmla="*/ 145 w 208"/>
                  <a:gd name="T15" fmla="*/ 13 h 169"/>
                  <a:gd name="T16" fmla="*/ 143 w 208"/>
                  <a:gd name="T17" fmla="*/ 24 h 169"/>
                  <a:gd name="T18" fmla="*/ 129 w 208"/>
                  <a:gd name="T19" fmla="*/ 41 h 169"/>
                  <a:gd name="T20" fmla="*/ 117 w 208"/>
                  <a:gd name="T21" fmla="*/ 47 h 169"/>
                  <a:gd name="T22" fmla="*/ 109 w 208"/>
                  <a:gd name="T23" fmla="*/ 41 h 169"/>
                  <a:gd name="T24" fmla="*/ 95 w 208"/>
                  <a:gd name="T25" fmla="*/ 39 h 169"/>
                  <a:gd name="T26" fmla="*/ 85 w 208"/>
                  <a:gd name="T27" fmla="*/ 48 h 169"/>
                  <a:gd name="T28" fmla="*/ 59 w 208"/>
                  <a:gd name="T29" fmla="*/ 50 h 169"/>
                  <a:gd name="T30" fmla="*/ 42 w 208"/>
                  <a:gd name="T31" fmla="*/ 53 h 169"/>
                  <a:gd name="T32" fmla="*/ 34 w 208"/>
                  <a:gd name="T33" fmla="*/ 42 h 169"/>
                  <a:gd name="T34" fmla="*/ 31 w 208"/>
                  <a:gd name="T35" fmla="*/ 35 h 169"/>
                  <a:gd name="T36" fmla="*/ 18 w 208"/>
                  <a:gd name="T37" fmla="*/ 37 h 169"/>
                  <a:gd name="T38" fmla="*/ 15 w 208"/>
                  <a:gd name="T39" fmla="*/ 43 h 169"/>
                  <a:gd name="T40" fmla="*/ 4 w 208"/>
                  <a:gd name="T41" fmla="*/ 63 h 169"/>
                  <a:gd name="T42" fmla="*/ 0 w 208"/>
                  <a:gd name="T43" fmla="*/ 75 h 169"/>
                  <a:gd name="T44" fmla="*/ 16 w 208"/>
                  <a:gd name="T45" fmla="*/ 86 h 169"/>
                  <a:gd name="T46" fmla="*/ 34 w 208"/>
                  <a:gd name="T47" fmla="*/ 107 h 169"/>
                  <a:gd name="T48" fmla="*/ 53 w 208"/>
                  <a:gd name="T49" fmla="*/ 127 h 169"/>
                  <a:gd name="T50" fmla="*/ 62 w 208"/>
                  <a:gd name="T51" fmla="*/ 142 h 169"/>
                  <a:gd name="T52" fmla="*/ 80 w 208"/>
                  <a:gd name="T53" fmla="*/ 151 h 169"/>
                  <a:gd name="T54" fmla="*/ 99 w 208"/>
                  <a:gd name="T55" fmla="*/ 150 h 169"/>
                  <a:gd name="T56" fmla="*/ 132 w 208"/>
                  <a:gd name="T57" fmla="*/ 163 h 169"/>
                  <a:gd name="T58" fmla="*/ 156 w 208"/>
                  <a:gd name="T59" fmla="*/ 163 h 169"/>
                  <a:gd name="T60" fmla="*/ 173 w 208"/>
                  <a:gd name="T61" fmla="*/ 156 h 169"/>
                  <a:gd name="T62" fmla="*/ 189 w 208"/>
                  <a:gd name="T63" fmla="*/ 144 h 169"/>
                  <a:gd name="T64" fmla="*/ 204 w 208"/>
                  <a:gd name="T65" fmla="*/ 148 h 169"/>
                  <a:gd name="T66" fmla="*/ 188 w 208"/>
                  <a:gd name="T67" fmla="*/ 119 h 169"/>
                  <a:gd name="T68" fmla="*/ 156 w 208"/>
                  <a:gd name="T69" fmla="*/ 91 h 169"/>
                  <a:gd name="T70" fmla="*/ 174 w 208"/>
                  <a:gd name="T71" fmla="*/ 78 h 169"/>
                  <a:gd name="T72" fmla="*/ 177 w 208"/>
                  <a:gd name="T73" fmla="*/ 55 h 169"/>
                  <a:gd name="T74" fmla="*/ 171 w 208"/>
                  <a:gd name="T75" fmla="*/ 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69">
                    <a:moveTo>
                      <a:pt x="171" y="52"/>
                    </a:moveTo>
                    <a:cubicBezTo>
                      <a:pt x="171" y="52"/>
                      <a:pt x="170" y="50"/>
                      <a:pt x="172" y="49"/>
                    </a:cubicBezTo>
                    <a:cubicBezTo>
                      <a:pt x="173" y="47"/>
                      <a:pt x="174" y="42"/>
                      <a:pt x="173" y="40"/>
                    </a:cubicBezTo>
                    <a:cubicBezTo>
                      <a:pt x="172" y="39"/>
                      <a:pt x="167" y="36"/>
                      <a:pt x="166" y="34"/>
                    </a:cubicBezTo>
                    <a:cubicBezTo>
                      <a:pt x="165" y="33"/>
                      <a:pt x="163" y="29"/>
                      <a:pt x="162" y="29"/>
                    </a:cubicBezTo>
                    <a:cubicBezTo>
                      <a:pt x="161" y="29"/>
                      <a:pt x="159" y="28"/>
                      <a:pt x="159" y="28"/>
                    </a:cubicBezTo>
                    <a:cubicBezTo>
                      <a:pt x="158" y="28"/>
                      <a:pt x="158" y="20"/>
                      <a:pt x="159" y="18"/>
                    </a:cubicBezTo>
                    <a:cubicBezTo>
                      <a:pt x="159" y="16"/>
                      <a:pt x="158" y="13"/>
                      <a:pt x="158" y="12"/>
                    </a:cubicBezTo>
                    <a:cubicBezTo>
                      <a:pt x="158" y="11"/>
                      <a:pt x="159" y="10"/>
                      <a:pt x="159" y="9"/>
                    </a:cubicBezTo>
                    <a:cubicBezTo>
                      <a:pt x="159" y="8"/>
                      <a:pt x="158" y="6"/>
                      <a:pt x="158" y="5"/>
                    </a:cubicBezTo>
                    <a:cubicBezTo>
                      <a:pt x="159" y="4"/>
                      <a:pt x="159" y="0"/>
                      <a:pt x="159" y="0"/>
                    </a:cubicBezTo>
                    <a:cubicBezTo>
                      <a:pt x="152" y="0"/>
                      <a:pt x="152" y="0"/>
                      <a:pt x="152" y="0"/>
                    </a:cubicBezTo>
                    <a:cubicBezTo>
                      <a:pt x="152" y="5"/>
                      <a:pt x="152" y="5"/>
                      <a:pt x="152" y="5"/>
                    </a:cubicBezTo>
                    <a:cubicBezTo>
                      <a:pt x="142" y="5"/>
                      <a:pt x="142" y="5"/>
                      <a:pt x="142" y="5"/>
                    </a:cubicBezTo>
                    <a:cubicBezTo>
                      <a:pt x="142" y="6"/>
                      <a:pt x="144" y="8"/>
                      <a:pt x="144" y="8"/>
                    </a:cubicBezTo>
                    <a:cubicBezTo>
                      <a:pt x="145" y="8"/>
                      <a:pt x="145" y="11"/>
                      <a:pt x="145" y="13"/>
                    </a:cubicBezTo>
                    <a:cubicBezTo>
                      <a:pt x="145" y="15"/>
                      <a:pt x="145" y="18"/>
                      <a:pt x="146" y="20"/>
                    </a:cubicBezTo>
                    <a:cubicBezTo>
                      <a:pt x="147" y="21"/>
                      <a:pt x="145" y="23"/>
                      <a:pt x="143" y="24"/>
                    </a:cubicBezTo>
                    <a:cubicBezTo>
                      <a:pt x="140" y="26"/>
                      <a:pt x="138" y="27"/>
                      <a:pt x="136" y="31"/>
                    </a:cubicBezTo>
                    <a:cubicBezTo>
                      <a:pt x="135" y="34"/>
                      <a:pt x="131" y="39"/>
                      <a:pt x="129" y="41"/>
                    </a:cubicBezTo>
                    <a:cubicBezTo>
                      <a:pt x="128" y="43"/>
                      <a:pt x="126" y="46"/>
                      <a:pt x="124" y="47"/>
                    </a:cubicBezTo>
                    <a:cubicBezTo>
                      <a:pt x="123" y="48"/>
                      <a:pt x="118" y="47"/>
                      <a:pt x="117" y="47"/>
                    </a:cubicBezTo>
                    <a:cubicBezTo>
                      <a:pt x="117" y="47"/>
                      <a:pt x="114" y="44"/>
                      <a:pt x="113" y="44"/>
                    </a:cubicBezTo>
                    <a:cubicBezTo>
                      <a:pt x="111" y="43"/>
                      <a:pt x="110" y="41"/>
                      <a:pt x="109" y="41"/>
                    </a:cubicBezTo>
                    <a:cubicBezTo>
                      <a:pt x="108" y="40"/>
                      <a:pt x="103" y="36"/>
                      <a:pt x="102" y="36"/>
                    </a:cubicBezTo>
                    <a:cubicBezTo>
                      <a:pt x="102" y="36"/>
                      <a:pt x="96" y="39"/>
                      <a:pt x="95" y="39"/>
                    </a:cubicBezTo>
                    <a:cubicBezTo>
                      <a:pt x="94" y="39"/>
                      <a:pt x="95" y="46"/>
                      <a:pt x="94" y="47"/>
                    </a:cubicBezTo>
                    <a:cubicBezTo>
                      <a:pt x="94" y="48"/>
                      <a:pt x="87" y="48"/>
                      <a:pt x="85" y="48"/>
                    </a:cubicBezTo>
                    <a:cubicBezTo>
                      <a:pt x="66" y="50"/>
                      <a:pt x="66" y="50"/>
                      <a:pt x="66" y="50"/>
                    </a:cubicBezTo>
                    <a:cubicBezTo>
                      <a:pt x="66" y="50"/>
                      <a:pt x="63" y="50"/>
                      <a:pt x="59" y="50"/>
                    </a:cubicBezTo>
                    <a:cubicBezTo>
                      <a:pt x="55" y="49"/>
                      <a:pt x="53" y="50"/>
                      <a:pt x="51" y="51"/>
                    </a:cubicBezTo>
                    <a:cubicBezTo>
                      <a:pt x="50" y="52"/>
                      <a:pt x="45" y="54"/>
                      <a:pt x="42" y="53"/>
                    </a:cubicBezTo>
                    <a:cubicBezTo>
                      <a:pt x="39" y="53"/>
                      <a:pt x="38" y="50"/>
                      <a:pt x="37" y="46"/>
                    </a:cubicBezTo>
                    <a:cubicBezTo>
                      <a:pt x="36" y="43"/>
                      <a:pt x="35" y="43"/>
                      <a:pt x="34" y="42"/>
                    </a:cubicBezTo>
                    <a:cubicBezTo>
                      <a:pt x="32" y="41"/>
                      <a:pt x="31" y="40"/>
                      <a:pt x="31" y="39"/>
                    </a:cubicBezTo>
                    <a:cubicBezTo>
                      <a:pt x="31" y="38"/>
                      <a:pt x="31" y="35"/>
                      <a:pt x="31" y="35"/>
                    </a:cubicBezTo>
                    <a:cubicBezTo>
                      <a:pt x="30" y="36"/>
                      <a:pt x="28" y="35"/>
                      <a:pt x="26" y="36"/>
                    </a:cubicBezTo>
                    <a:cubicBezTo>
                      <a:pt x="25" y="36"/>
                      <a:pt x="20" y="37"/>
                      <a:pt x="18" y="37"/>
                    </a:cubicBezTo>
                    <a:cubicBezTo>
                      <a:pt x="16" y="37"/>
                      <a:pt x="16" y="39"/>
                      <a:pt x="16" y="40"/>
                    </a:cubicBezTo>
                    <a:cubicBezTo>
                      <a:pt x="15" y="41"/>
                      <a:pt x="15" y="43"/>
                      <a:pt x="15" y="43"/>
                    </a:cubicBezTo>
                    <a:cubicBezTo>
                      <a:pt x="14" y="44"/>
                      <a:pt x="6" y="54"/>
                      <a:pt x="6" y="54"/>
                    </a:cubicBezTo>
                    <a:cubicBezTo>
                      <a:pt x="4" y="63"/>
                      <a:pt x="4" y="63"/>
                      <a:pt x="4" y="63"/>
                    </a:cubicBezTo>
                    <a:cubicBezTo>
                      <a:pt x="1" y="68"/>
                      <a:pt x="1" y="68"/>
                      <a:pt x="1" y="68"/>
                    </a:cubicBezTo>
                    <a:cubicBezTo>
                      <a:pt x="0" y="75"/>
                      <a:pt x="0" y="75"/>
                      <a:pt x="0" y="75"/>
                    </a:cubicBezTo>
                    <a:cubicBezTo>
                      <a:pt x="2" y="80"/>
                      <a:pt x="2" y="80"/>
                      <a:pt x="2" y="80"/>
                    </a:cubicBezTo>
                    <a:cubicBezTo>
                      <a:pt x="2" y="80"/>
                      <a:pt x="10" y="80"/>
                      <a:pt x="16" y="86"/>
                    </a:cubicBezTo>
                    <a:cubicBezTo>
                      <a:pt x="21" y="93"/>
                      <a:pt x="24" y="94"/>
                      <a:pt x="24" y="97"/>
                    </a:cubicBezTo>
                    <a:cubicBezTo>
                      <a:pt x="24" y="100"/>
                      <a:pt x="28" y="101"/>
                      <a:pt x="34" y="107"/>
                    </a:cubicBezTo>
                    <a:cubicBezTo>
                      <a:pt x="41" y="112"/>
                      <a:pt x="41" y="115"/>
                      <a:pt x="41" y="119"/>
                    </a:cubicBezTo>
                    <a:cubicBezTo>
                      <a:pt x="41" y="122"/>
                      <a:pt x="53" y="127"/>
                      <a:pt x="53" y="127"/>
                    </a:cubicBezTo>
                    <a:cubicBezTo>
                      <a:pt x="57" y="138"/>
                      <a:pt x="57" y="138"/>
                      <a:pt x="57" y="138"/>
                    </a:cubicBezTo>
                    <a:cubicBezTo>
                      <a:pt x="59" y="139"/>
                      <a:pt x="61" y="140"/>
                      <a:pt x="62" y="142"/>
                    </a:cubicBezTo>
                    <a:cubicBezTo>
                      <a:pt x="64" y="148"/>
                      <a:pt x="69" y="151"/>
                      <a:pt x="69" y="151"/>
                    </a:cubicBezTo>
                    <a:cubicBezTo>
                      <a:pt x="69" y="151"/>
                      <a:pt x="76" y="155"/>
                      <a:pt x="80" y="151"/>
                    </a:cubicBezTo>
                    <a:cubicBezTo>
                      <a:pt x="84" y="147"/>
                      <a:pt x="90" y="152"/>
                      <a:pt x="90" y="152"/>
                    </a:cubicBezTo>
                    <a:cubicBezTo>
                      <a:pt x="90" y="152"/>
                      <a:pt x="95" y="148"/>
                      <a:pt x="99" y="150"/>
                    </a:cubicBezTo>
                    <a:cubicBezTo>
                      <a:pt x="101" y="151"/>
                      <a:pt x="111" y="159"/>
                      <a:pt x="119" y="167"/>
                    </a:cubicBezTo>
                    <a:cubicBezTo>
                      <a:pt x="120" y="167"/>
                      <a:pt x="128" y="164"/>
                      <a:pt x="132" y="163"/>
                    </a:cubicBezTo>
                    <a:cubicBezTo>
                      <a:pt x="136" y="163"/>
                      <a:pt x="141" y="169"/>
                      <a:pt x="143" y="167"/>
                    </a:cubicBezTo>
                    <a:cubicBezTo>
                      <a:pt x="145" y="165"/>
                      <a:pt x="153" y="161"/>
                      <a:pt x="156" y="163"/>
                    </a:cubicBezTo>
                    <a:cubicBezTo>
                      <a:pt x="159" y="164"/>
                      <a:pt x="166" y="165"/>
                      <a:pt x="167" y="162"/>
                    </a:cubicBezTo>
                    <a:cubicBezTo>
                      <a:pt x="167" y="160"/>
                      <a:pt x="170" y="158"/>
                      <a:pt x="173" y="156"/>
                    </a:cubicBezTo>
                    <a:cubicBezTo>
                      <a:pt x="174" y="155"/>
                      <a:pt x="175" y="154"/>
                      <a:pt x="175" y="153"/>
                    </a:cubicBezTo>
                    <a:cubicBezTo>
                      <a:pt x="176" y="150"/>
                      <a:pt x="185" y="145"/>
                      <a:pt x="189" y="144"/>
                    </a:cubicBezTo>
                    <a:cubicBezTo>
                      <a:pt x="193" y="143"/>
                      <a:pt x="198" y="143"/>
                      <a:pt x="200" y="145"/>
                    </a:cubicBezTo>
                    <a:cubicBezTo>
                      <a:pt x="201" y="146"/>
                      <a:pt x="202" y="147"/>
                      <a:pt x="204" y="148"/>
                    </a:cubicBezTo>
                    <a:cubicBezTo>
                      <a:pt x="205" y="138"/>
                      <a:pt x="208" y="132"/>
                      <a:pt x="204" y="132"/>
                    </a:cubicBezTo>
                    <a:cubicBezTo>
                      <a:pt x="200" y="132"/>
                      <a:pt x="191" y="128"/>
                      <a:pt x="188" y="119"/>
                    </a:cubicBezTo>
                    <a:cubicBezTo>
                      <a:pt x="185" y="111"/>
                      <a:pt x="175" y="105"/>
                      <a:pt x="173" y="100"/>
                    </a:cubicBezTo>
                    <a:cubicBezTo>
                      <a:pt x="171" y="94"/>
                      <a:pt x="159" y="95"/>
                      <a:pt x="156" y="91"/>
                    </a:cubicBezTo>
                    <a:cubicBezTo>
                      <a:pt x="154" y="87"/>
                      <a:pt x="160" y="87"/>
                      <a:pt x="160" y="81"/>
                    </a:cubicBezTo>
                    <a:cubicBezTo>
                      <a:pt x="160" y="76"/>
                      <a:pt x="173" y="79"/>
                      <a:pt x="174" y="78"/>
                    </a:cubicBezTo>
                    <a:cubicBezTo>
                      <a:pt x="175" y="77"/>
                      <a:pt x="176" y="65"/>
                      <a:pt x="176" y="58"/>
                    </a:cubicBezTo>
                    <a:cubicBezTo>
                      <a:pt x="176" y="57"/>
                      <a:pt x="176" y="56"/>
                      <a:pt x="177" y="55"/>
                    </a:cubicBezTo>
                    <a:cubicBezTo>
                      <a:pt x="174" y="54"/>
                      <a:pt x="174" y="54"/>
                      <a:pt x="174" y="54"/>
                    </a:cubicBezTo>
                    <a:lnTo>
                      <a:pt x="171"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605">
                <a:extLst>
                  <a:ext uri="{FF2B5EF4-FFF2-40B4-BE49-F238E27FC236}">
                    <a16:creationId xmlns:a16="http://schemas.microsoft.com/office/drawing/2014/main" id="{62CDA761-5F1E-731C-B060-AE5A379A72EB}"/>
                  </a:ext>
                </a:extLst>
              </p:cNvPr>
              <p:cNvSpPr>
                <a:spLocks/>
              </p:cNvSpPr>
              <p:nvPr/>
            </p:nvSpPr>
            <p:spPr bwMode="auto">
              <a:xfrm>
                <a:off x="5226235" y="2759167"/>
                <a:ext cx="374663" cy="333386"/>
              </a:xfrm>
              <a:custGeom>
                <a:avLst/>
                <a:gdLst>
                  <a:gd name="T0" fmla="*/ 271 w 292"/>
                  <a:gd name="T1" fmla="*/ 61 h 266"/>
                  <a:gd name="T2" fmla="*/ 251 w 292"/>
                  <a:gd name="T3" fmla="*/ 13 h 266"/>
                  <a:gd name="T4" fmla="*/ 241 w 292"/>
                  <a:gd name="T5" fmla="*/ 1 h 266"/>
                  <a:gd name="T6" fmla="*/ 220 w 292"/>
                  <a:gd name="T7" fmla="*/ 19 h 266"/>
                  <a:gd name="T8" fmla="*/ 200 w 292"/>
                  <a:gd name="T9" fmla="*/ 22 h 266"/>
                  <a:gd name="T10" fmla="*/ 169 w 292"/>
                  <a:gd name="T11" fmla="*/ 19 h 266"/>
                  <a:gd name="T12" fmla="*/ 55 w 292"/>
                  <a:gd name="T13" fmla="*/ 24 h 266"/>
                  <a:gd name="T14" fmla="*/ 39 w 292"/>
                  <a:gd name="T15" fmla="*/ 61 h 266"/>
                  <a:gd name="T16" fmla="*/ 36 w 292"/>
                  <a:gd name="T17" fmla="*/ 137 h 266"/>
                  <a:gd name="T18" fmla="*/ 15 w 292"/>
                  <a:gd name="T19" fmla="*/ 157 h 266"/>
                  <a:gd name="T20" fmla="*/ 6 w 292"/>
                  <a:gd name="T21" fmla="*/ 184 h 266"/>
                  <a:gd name="T22" fmla="*/ 11 w 292"/>
                  <a:gd name="T23" fmla="*/ 206 h 266"/>
                  <a:gd name="T24" fmla="*/ 18 w 292"/>
                  <a:gd name="T25" fmla="*/ 225 h 266"/>
                  <a:gd name="T26" fmla="*/ 32 w 292"/>
                  <a:gd name="T27" fmla="*/ 257 h 266"/>
                  <a:gd name="T28" fmla="*/ 38 w 292"/>
                  <a:gd name="T29" fmla="*/ 265 h 266"/>
                  <a:gd name="T30" fmla="*/ 39 w 292"/>
                  <a:gd name="T31" fmla="*/ 259 h 266"/>
                  <a:gd name="T32" fmla="*/ 44 w 292"/>
                  <a:gd name="T33" fmla="*/ 245 h 266"/>
                  <a:gd name="T34" fmla="*/ 54 w 292"/>
                  <a:gd name="T35" fmla="*/ 231 h 266"/>
                  <a:gd name="T36" fmla="*/ 64 w 292"/>
                  <a:gd name="T37" fmla="*/ 227 h 266"/>
                  <a:gd name="T38" fmla="*/ 69 w 292"/>
                  <a:gd name="T39" fmla="*/ 230 h 266"/>
                  <a:gd name="T40" fmla="*/ 75 w 292"/>
                  <a:gd name="T41" fmla="*/ 237 h 266"/>
                  <a:gd name="T42" fmla="*/ 89 w 292"/>
                  <a:gd name="T43" fmla="*/ 242 h 266"/>
                  <a:gd name="T44" fmla="*/ 104 w 292"/>
                  <a:gd name="T45" fmla="*/ 241 h 266"/>
                  <a:gd name="T46" fmla="*/ 132 w 292"/>
                  <a:gd name="T47" fmla="*/ 238 h 266"/>
                  <a:gd name="T48" fmla="*/ 140 w 292"/>
                  <a:gd name="T49" fmla="*/ 227 h 266"/>
                  <a:gd name="T50" fmla="*/ 151 w 292"/>
                  <a:gd name="T51" fmla="*/ 235 h 266"/>
                  <a:gd name="T52" fmla="*/ 162 w 292"/>
                  <a:gd name="T53" fmla="*/ 238 h 266"/>
                  <a:gd name="T54" fmla="*/ 174 w 292"/>
                  <a:gd name="T55" fmla="*/ 222 h 266"/>
                  <a:gd name="T56" fmla="*/ 184 w 292"/>
                  <a:gd name="T57" fmla="*/ 211 h 266"/>
                  <a:gd name="T58" fmla="*/ 182 w 292"/>
                  <a:gd name="T59" fmla="*/ 199 h 266"/>
                  <a:gd name="T60" fmla="*/ 190 w 292"/>
                  <a:gd name="T61" fmla="*/ 196 h 266"/>
                  <a:gd name="T62" fmla="*/ 197 w 292"/>
                  <a:gd name="T63" fmla="*/ 191 h 266"/>
                  <a:gd name="T64" fmla="*/ 197 w 292"/>
                  <a:gd name="T65" fmla="*/ 200 h 266"/>
                  <a:gd name="T66" fmla="*/ 197 w 292"/>
                  <a:gd name="T67" fmla="*/ 209 h 266"/>
                  <a:gd name="T68" fmla="*/ 200 w 292"/>
                  <a:gd name="T69" fmla="*/ 220 h 266"/>
                  <a:gd name="T70" fmla="*/ 211 w 292"/>
                  <a:gd name="T71" fmla="*/ 231 h 266"/>
                  <a:gd name="T72" fmla="*/ 209 w 292"/>
                  <a:gd name="T73" fmla="*/ 243 h 266"/>
                  <a:gd name="T74" fmla="*/ 215 w 292"/>
                  <a:gd name="T75" fmla="*/ 246 h 266"/>
                  <a:gd name="T76" fmla="*/ 227 w 292"/>
                  <a:gd name="T77" fmla="*/ 225 h 266"/>
                  <a:gd name="T78" fmla="*/ 243 w 292"/>
                  <a:gd name="T79" fmla="*/ 195 h 266"/>
                  <a:gd name="T80" fmla="*/ 258 w 292"/>
                  <a:gd name="T81" fmla="*/ 165 h 266"/>
                  <a:gd name="T82" fmla="*/ 265 w 292"/>
                  <a:gd name="T83" fmla="*/ 124 h 266"/>
                  <a:gd name="T84" fmla="*/ 292 w 292"/>
                  <a:gd name="T85" fmla="*/ 9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266">
                    <a:moveTo>
                      <a:pt x="281" y="88"/>
                    </a:moveTo>
                    <a:cubicBezTo>
                      <a:pt x="275" y="85"/>
                      <a:pt x="271" y="74"/>
                      <a:pt x="271" y="61"/>
                    </a:cubicBezTo>
                    <a:cubicBezTo>
                      <a:pt x="271" y="47"/>
                      <a:pt x="267" y="36"/>
                      <a:pt x="267" y="31"/>
                    </a:cubicBezTo>
                    <a:cubicBezTo>
                      <a:pt x="266" y="27"/>
                      <a:pt x="259" y="18"/>
                      <a:pt x="251" y="13"/>
                    </a:cubicBezTo>
                    <a:cubicBezTo>
                      <a:pt x="246" y="10"/>
                      <a:pt x="242" y="5"/>
                      <a:pt x="241" y="0"/>
                    </a:cubicBezTo>
                    <a:cubicBezTo>
                      <a:pt x="241" y="0"/>
                      <a:pt x="241" y="0"/>
                      <a:pt x="241" y="1"/>
                    </a:cubicBezTo>
                    <a:cubicBezTo>
                      <a:pt x="236" y="8"/>
                      <a:pt x="237" y="7"/>
                      <a:pt x="231" y="7"/>
                    </a:cubicBezTo>
                    <a:cubicBezTo>
                      <a:pt x="226" y="7"/>
                      <a:pt x="228" y="19"/>
                      <a:pt x="220" y="19"/>
                    </a:cubicBezTo>
                    <a:cubicBezTo>
                      <a:pt x="212" y="19"/>
                      <a:pt x="215" y="28"/>
                      <a:pt x="210" y="28"/>
                    </a:cubicBezTo>
                    <a:cubicBezTo>
                      <a:pt x="204" y="28"/>
                      <a:pt x="200" y="22"/>
                      <a:pt x="200" y="22"/>
                    </a:cubicBezTo>
                    <a:cubicBezTo>
                      <a:pt x="177" y="22"/>
                      <a:pt x="177" y="22"/>
                      <a:pt x="177" y="22"/>
                    </a:cubicBezTo>
                    <a:cubicBezTo>
                      <a:pt x="177" y="22"/>
                      <a:pt x="172" y="17"/>
                      <a:pt x="169" y="19"/>
                    </a:cubicBezTo>
                    <a:cubicBezTo>
                      <a:pt x="166" y="21"/>
                      <a:pt x="163" y="24"/>
                      <a:pt x="163" y="24"/>
                    </a:cubicBezTo>
                    <a:cubicBezTo>
                      <a:pt x="55" y="24"/>
                      <a:pt x="55" y="24"/>
                      <a:pt x="55" y="24"/>
                    </a:cubicBezTo>
                    <a:cubicBezTo>
                      <a:pt x="55" y="45"/>
                      <a:pt x="55" y="61"/>
                      <a:pt x="55" y="61"/>
                    </a:cubicBezTo>
                    <a:cubicBezTo>
                      <a:pt x="39" y="61"/>
                      <a:pt x="39" y="61"/>
                      <a:pt x="39" y="61"/>
                    </a:cubicBezTo>
                    <a:cubicBezTo>
                      <a:pt x="39" y="118"/>
                      <a:pt x="39" y="118"/>
                      <a:pt x="39" y="118"/>
                    </a:cubicBezTo>
                    <a:cubicBezTo>
                      <a:pt x="39" y="118"/>
                      <a:pt x="40" y="136"/>
                      <a:pt x="36" y="137"/>
                    </a:cubicBezTo>
                    <a:cubicBezTo>
                      <a:pt x="33" y="138"/>
                      <a:pt x="21" y="141"/>
                      <a:pt x="21" y="147"/>
                    </a:cubicBezTo>
                    <a:cubicBezTo>
                      <a:pt x="21" y="152"/>
                      <a:pt x="20" y="156"/>
                      <a:pt x="15" y="157"/>
                    </a:cubicBezTo>
                    <a:cubicBezTo>
                      <a:pt x="9" y="158"/>
                      <a:pt x="15" y="170"/>
                      <a:pt x="7" y="170"/>
                    </a:cubicBezTo>
                    <a:cubicBezTo>
                      <a:pt x="0" y="170"/>
                      <a:pt x="10" y="179"/>
                      <a:pt x="6" y="184"/>
                    </a:cubicBezTo>
                    <a:cubicBezTo>
                      <a:pt x="2" y="188"/>
                      <a:pt x="3" y="193"/>
                      <a:pt x="8" y="193"/>
                    </a:cubicBezTo>
                    <a:cubicBezTo>
                      <a:pt x="14" y="193"/>
                      <a:pt x="11" y="200"/>
                      <a:pt x="11" y="206"/>
                    </a:cubicBezTo>
                    <a:cubicBezTo>
                      <a:pt x="11" y="213"/>
                      <a:pt x="20" y="217"/>
                      <a:pt x="20" y="217"/>
                    </a:cubicBezTo>
                    <a:cubicBezTo>
                      <a:pt x="18" y="225"/>
                      <a:pt x="18" y="225"/>
                      <a:pt x="18" y="225"/>
                    </a:cubicBezTo>
                    <a:cubicBezTo>
                      <a:pt x="18" y="225"/>
                      <a:pt x="30" y="239"/>
                      <a:pt x="31" y="242"/>
                    </a:cubicBezTo>
                    <a:cubicBezTo>
                      <a:pt x="32" y="245"/>
                      <a:pt x="39" y="254"/>
                      <a:pt x="32" y="257"/>
                    </a:cubicBezTo>
                    <a:cubicBezTo>
                      <a:pt x="26" y="261"/>
                      <a:pt x="30" y="264"/>
                      <a:pt x="30" y="264"/>
                    </a:cubicBezTo>
                    <a:cubicBezTo>
                      <a:pt x="38" y="265"/>
                      <a:pt x="38" y="265"/>
                      <a:pt x="38" y="265"/>
                    </a:cubicBezTo>
                    <a:cubicBezTo>
                      <a:pt x="38" y="266"/>
                      <a:pt x="38" y="266"/>
                      <a:pt x="38" y="266"/>
                    </a:cubicBezTo>
                    <a:cubicBezTo>
                      <a:pt x="39" y="259"/>
                      <a:pt x="39" y="259"/>
                      <a:pt x="39" y="259"/>
                    </a:cubicBezTo>
                    <a:cubicBezTo>
                      <a:pt x="42" y="254"/>
                      <a:pt x="42" y="254"/>
                      <a:pt x="42" y="254"/>
                    </a:cubicBezTo>
                    <a:cubicBezTo>
                      <a:pt x="44" y="245"/>
                      <a:pt x="44" y="245"/>
                      <a:pt x="44" y="245"/>
                    </a:cubicBezTo>
                    <a:cubicBezTo>
                      <a:pt x="44" y="245"/>
                      <a:pt x="52" y="235"/>
                      <a:pt x="53" y="234"/>
                    </a:cubicBezTo>
                    <a:cubicBezTo>
                      <a:pt x="53" y="234"/>
                      <a:pt x="53" y="232"/>
                      <a:pt x="54" y="231"/>
                    </a:cubicBezTo>
                    <a:cubicBezTo>
                      <a:pt x="54" y="230"/>
                      <a:pt x="54" y="228"/>
                      <a:pt x="56" y="228"/>
                    </a:cubicBezTo>
                    <a:cubicBezTo>
                      <a:pt x="58" y="228"/>
                      <a:pt x="63" y="227"/>
                      <a:pt x="64" y="227"/>
                    </a:cubicBezTo>
                    <a:cubicBezTo>
                      <a:pt x="66" y="226"/>
                      <a:pt x="68" y="227"/>
                      <a:pt x="69" y="226"/>
                    </a:cubicBezTo>
                    <a:cubicBezTo>
                      <a:pt x="69" y="226"/>
                      <a:pt x="69" y="229"/>
                      <a:pt x="69" y="230"/>
                    </a:cubicBezTo>
                    <a:cubicBezTo>
                      <a:pt x="69" y="231"/>
                      <a:pt x="70" y="232"/>
                      <a:pt x="72" y="233"/>
                    </a:cubicBezTo>
                    <a:cubicBezTo>
                      <a:pt x="73" y="234"/>
                      <a:pt x="74" y="234"/>
                      <a:pt x="75" y="237"/>
                    </a:cubicBezTo>
                    <a:cubicBezTo>
                      <a:pt x="76" y="241"/>
                      <a:pt x="77" y="244"/>
                      <a:pt x="80" y="244"/>
                    </a:cubicBezTo>
                    <a:cubicBezTo>
                      <a:pt x="83" y="245"/>
                      <a:pt x="88" y="243"/>
                      <a:pt x="89" y="242"/>
                    </a:cubicBezTo>
                    <a:cubicBezTo>
                      <a:pt x="91" y="241"/>
                      <a:pt x="93" y="240"/>
                      <a:pt x="97" y="241"/>
                    </a:cubicBezTo>
                    <a:cubicBezTo>
                      <a:pt x="101" y="241"/>
                      <a:pt x="104" y="241"/>
                      <a:pt x="104" y="241"/>
                    </a:cubicBezTo>
                    <a:cubicBezTo>
                      <a:pt x="123" y="239"/>
                      <a:pt x="123" y="239"/>
                      <a:pt x="123" y="239"/>
                    </a:cubicBezTo>
                    <a:cubicBezTo>
                      <a:pt x="125" y="239"/>
                      <a:pt x="132" y="239"/>
                      <a:pt x="132" y="238"/>
                    </a:cubicBezTo>
                    <a:cubicBezTo>
                      <a:pt x="133" y="237"/>
                      <a:pt x="132" y="230"/>
                      <a:pt x="133" y="230"/>
                    </a:cubicBezTo>
                    <a:cubicBezTo>
                      <a:pt x="134" y="230"/>
                      <a:pt x="140" y="227"/>
                      <a:pt x="140" y="227"/>
                    </a:cubicBezTo>
                    <a:cubicBezTo>
                      <a:pt x="141" y="227"/>
                      <a:pt x="146" y="231"/>
                      <a:pt x="147" y="232"/>
                    </a:cubicBezTo>
                    <a:cubicBezTo>
                      <a:pt x="148" y="232"/>
                      <a:pt x="149" y="234"/>
                      <a:pt x="151" y="235"/>
                    </a:cubicBezTo>
                    <a:cubicBezTo>
                      <a:pt x="152" y="235"/>
                      <a:pt x="155" y="238"/>
                      <a:pt x="155" y="238"/>
                    </a:cubicBezTo>
                    <a:cubicBezTo>
                      <a:pt x="156" y="238"/>
                      <a:pt x="161" y="239"/>
                      <a:pt x="162" y="238"/>
                    </a:cubicBezTo>
                    <a:cubicBezTo>
                      <a:pt x="164" y="237"/>
                      <a:pt x="166" y="234"/>
                      <a:pt x="167" y="232"/>
                    </a:cubicBezTo>
                    <a:cubicBezTo>
                      <a:pt x="169" y="230"/>
                      <a:pt x="173" y="225"/>
                      <a:pt x="174" y="222"/>
                    </a:cubicBezTo>
                    <a:cubicBezTo>
                      <a:pt x="176" y="218"/>
                      <a:pt x="178" y="217"/>
                      <a:pt x="181" y="215"/>
                    </a:cubicBezTo>
                    <a:cubicBezTo>
                      <a:pt x="183" y="214"/>
                      <a:pt x="185" y="212"/>
                      <a:pt x="184" y="211"/>
                    </a:cubicBezTo>
                    <a:cubicBezTo>
                      <a:pt x="183" y="209"/>
                      <a:pt x="183" y="206"/>
                      <a:pt x="183" y="204"/>
                    </a:cubicBezTo>
                    <a:cubicBezTo>
                      <a:pt x="183" y="202"/>
                      <a:pt x="183" y="199"/>
                      <a:pt x="182" y="199"/>
                    </a:cubicBezTo>
                    <a:cubicBezTo>
                      <a:pt x="182" y="199"/>
                      <a:pt x="180" y="197"/>
                      <a:pt x="180" y="196"/>
                    </a:cubicBezTo>
                    <a:cubicBezTo>
                      <a:pt x="190" y="196"/>
                      <a:pt x="190" y="196"/>
                      <a:pt x="190" y="196"/>
                    </a:cubicBezTo>
                    <a:cubicBezTo>
                      <a:pt x="190" y="191"/>
                      <a:pt x="190" y="191"/>
                      <a:pt x="190" y="191"/>
                    </a:cubicBezTo>
                    <a:cubicBezTo>
                      <a:pt x="197" y="191"/>
                      <a:pt x="197" y="191"/>
                      <a:pt x="197" y="191"/>
                    </a:cubicBezTo>
                    <a:cubicBezTo>
                      <a:pt x="197" y="191"/>
                      <a:pt x="197" y="195"/>
                      <a:pt x="196" y="196"/>
                    </a:cubicBezTo>
                    <a:cubicBezTo>
                      <a:pt x="196" y="197"/>
                      <a:pt x="197" y="199"/>
                      <a:pt x="197" y="200"/>
                    </a:cubicBezTo>
                    <a:cubicBezTo>
                      <a:pt x="197" y="201"/>
                      <a:pt x="196" y="202"/>
                      <a:pt x="196" y="203"/>
                    </a:cubicBezTo>
                    <a:cubicBezTo>
                      <a:pt x="196" y="204"/>
                      <a:pt x="197" y="207"/>
                      <a:pt x="197" y="209"/>
                    </a:cubicBezTo>
                    <a:cubicBezTo>
                      <a:pt x="196" y="211"/>
                      <a:pt x="196" y="219"/>
                      <a:pt x="197" y="219"/>
                    </a:cubicBezTo>
                    <a:cubicBezTo>
                      <a:pt x="197" y="219"/>
                      <a:pt x="199" y="220"/>
                      <a:pt x="200" y="220"/>
                    </a:cubicBezTo>
                    <a:cubicBezTo>
                      <a:pt x="201" y="220"/>
                      <a:pt x="203" y="224"/>
                      <a:pt x="204" y="225"/>
                    </a:cubicBezTo>
                    <a:cubicBezTo>
                      <a:pt x="205" y="227"/>
                      <a:pt x="210" y="230"/>
                      <a:pt x="211" y="231"/>
                    </a:cubicBezTo>
                    <a:cubicBezTo>
                      <a:pt x="212" y="233"/>
                      <a:pt x="211" y="238"/>
                      <a:pt x="210" y="240"/>
                    </a:cubicBezTo>
                    <a:cubicBezTo>
                      <a:pt x="208" y="241"/>
                      <a:pt x="209" y="243"/>
                      <a:pt x="209" y="243"/>
                    </a:cubicBezTo>
                    <a:cubicBezTo>
                      <a:pt x="212" y="245"/>
                      <a:pt x="212" y="245"/>
                      <a:pt x="212" y="245"/>
                    </a:cubicBezTo>
                    <a:cubicBezTo>
                      <a:pt x="215" y="246"/>
                      <a:pt x="215" y="246"/>
                      <a:pt x="215" y="246"/>
                    </a:cubicBezTo>
                    <a:cubicBezTo>
                      <a:pt x="217" y="240"/>
                      <a:pt x="222" y="236"/>
                      <a:pt x="219" y="233"/>
                    </a:cubicBezTo>
                    <a:cubicBezTo>
                      <a:pt x="216" y="230"/>
                      <a:pt x="223" y="228"/>
                      <a:pt x="227" y="225"/>
                    </a:cubicBezTo>
                    <a:cubicBezTo>
                      <a:pt x="231" y="222"/>
                      <a:pt x="228" y="212"/>
                      <a:pt x="233" y="208"/>
                    </a:cubicBezTo>
                    <a:cubicBezTo>
                      <a:pt x="237" y="203"/>
                      <a:pt x="240" y="195"/>
                      <a:pt x="243" y="195"/>
                    </a:cubicBezTo>
                    <a:cubicBezTo>
                      <a:pt x="247" y="195"/>
                      <a:pt x="251" y="190"/>
                      <a:pt x="251" y="186"/>
                    </a:cubicBezTo>
                    <a:cubicBezTo>
                      <a:pt x="251" y="182"/>
                      <a:pt x="259" y="173"/>
                      <a:pt x="258" y="165"/>
                    </a:cubicBezTo>
                    <a:cubicBezTo>
                      <a:pt x="257" y="158"/>
                      <a:pt x="253" y="148"/>
                      <a:pt x="259" y="141"/>
                    </a:cubicBezTo>
                    <a:cubicBezTo>
                      <a:pt x="264" y="135"/>
                      <a:pt x="266" y="129"/>
                      <a:pt x="265" y="124"/>
                    </a:cubicBezTo>
                    <a:cubicBezTo>
                      <a:pt x="264" y="118"/>
                      <a:pt x="272" y="117"/>
                      <a:pt x="275" y="114"/>
                    </a:cubicBezTo>
                    <a:cubicBezTo>
                      <a:pt x="277" y="112"/>
                      <a:pt x="286" y="108"/>
                      <a:pt x="292" y="98"/>
                    </a:cubicBezTo>
                    <a:cubicBezTo>
                      <a:pt x="288" y="93"/>
                      <a:pt x="284" y="89"/>
                      <a:pt x="281" y="88"/>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561">
                <a:extLst>
                  <a:ext uri="{FF2B5EF4-FFF2-40B4-BE49-F238E27FC236}">
                    <a16:creationId xmlns:a16="http://schemas.microsoft.com/office/drawing/2014/main" id="{02E79A00-7DC5-DF97-DD65-6BC5FF846695}"/>
                  </a:ext>
                </a:extLst>
              </p:cNvPr>
              <p:cNvSpPr>
                <a:spLocks/>
              </p:cNvSpPr>
              <p:nvPr/>
            </p:nvSpPr>
            <p:spPr bwMode="auto">
              <a:xfrm>
                <a:off x="5504057" y="2516271"/>
                <a:ext cx="33339" cy="93666"/>
              </a:xfrm>
              <a:custGeom>
                <a:avLst/>
                <a:gdLst>
                  <a:gd name="T0" fmla="*/ 24 w 26"/>
                  <a:gd name="T1" fmla="*/ 16 h 74"/>
                  <a:gd name="T2" fmla="*/ 26 w 26"/>
                  <a:gd name="T3" fmla="*/ 4 h 74"/>
                  <a:gd name="T4" fmla="*/ 17 w 26"/>
                  <a:gd name="T5" fmla="*/ 0 h 74"/>
                  <a:gd name="T6" fmla="*/ 14 w 26"/>
                  <a:gd name="T7" fmla="*/ 9 h 74"/>
                  <a:gd name="T8" fmla="*/ 0 w 26"/>
                  <a:gd name="T9" fmla="*/ 40 h 74"/>
                  <a:gd name="T10" fmla="*/ 13 w 26"/>
                  <a:gd name="T11" fmla="*/ 71 h 74"/>
                  <a:gd name="T12" fmla="*/ 12 w 26"/>
                  <a:gd name="T13" fmla="*/ 73 h 74"/>
                  <a:gd name="T14" fmla="*/ 14 w 26"/>
                  <a:gd name="T15" fmla="*/ 74 h 74"/>
                  <a:gd name="T16" fmla="*/ 20 w 26"/>
                  <a:gd name="T17" fmla="*/ 49 h 74"/>
                  <a:gd name="T18" fmla="*/ 22 w 26"/>
                  <a:gd name="T19"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
                    <a:moveTo>
                      <a:pt x="24" y="16"/>
                    </a:moveTo>
                    <a:cubicBezTo>
                      <a:pt x="25" y="13"/>
                      <a:pt x="25" y="8"/>
                      <a:pt x="26" y="4"/>
                    </a:cubicBezTo>
                    <a:cubicBezTo>
                      <a:pt x="17" y="0"/>
                      <a:pt x="17" y="0"/>
                      <a:pt x="17" y="0"/>
                    </a:cubicBezTo>
                    <a:cubicBezTo>
                      <a:pt x="16" y="3"/>
                      <a:pt x="15" y="6"/>
                      <a:pt x="14" y="9"/>
                    </a:cubicBezTo>
                    <a:cubicBezTo>
                      <a:pt x="13" y="18"/>
                      <a:pt x="4" y="34"/>
                      <a:pt x="0" y="40"/>
                    </a:cubicBezTo>
                    <a:cubicBezTo>
                      <a:pt x="13" y="71"/>
                      <a:pt x="13" y="71"/>
                      <a:pt x="13" y="71"/>
                    </a:cubicBezTo>
                    <a:cubicBezTo>
                      <a:pt x="12" y="73"/>
                      <a:pt x="12" y="73"/>
                      <a:pt x="12" y="73"/>
                    </a:cubicBezTo>
                    <a:cubicBezTo>
                      <a:pt x="13" y="73"/>
                      <a:pt x="13" y="74"/>
                      <a:pt x="14" y="74"/>
                    </a:cubicBezTo>
                    <a:cubicBezTo>
                      <a:pt x="15" y="64"/>
                      <a:pt x="18" y="51"/>
                      <a:pt x="20" y="49"/>
                    </a:cubicBezTo>
                    <a:cubicBezTo>
                      <a:pt x="21" y="47"/>
                      <a:pt x="21" y="44"/>
                      <a:pt x="22" y="40"/>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562">
                <a:extLst>
                  <a:ext uri="{FF2B5EF4-FFF2-40B4-BE49-F238E27FC236}">
                    <a16:creationId xmlns:a16="http://schemas.microsoft.com/office/drawing/2014/main" id="{8B15652E-E172-0AF8-E5EC-0D2D1310DE3F}"/>
                  </a:ext>
                </a:extLst>
              </p:cNvPr>
              <p:cNvSpPr>
                <a:spLocks/>
              </p:cNvSpPr>
              <p:nvPr/>
            </p:nvSpPr>
            <p:spPr bwMode="auto">
              <a:xfrm>
                <a:off x="5526283" y="2479757"/>
                <a:ext cx="34926" cy="41276"/>
              </a:xfrm>
              <a:custGeom>
                <a:avLst/>
                <a:gdLst>
                  <a:gd name="T0" fmla="*/ 22 w 27"/>
                  <a:gd name="T1" fmla="*/ 14 h 33"/>
                  <a:gd name="T2" fmla="*/ 13 w 27"/>
                  <a:gd name="T3" fmla="*/ 1 h 33"/>
                  <a:gd name="T4" fmla="*/ 13 w 27"/>
                  <a:gd name="T5" fmla="*/ 3 h 33"/>
                  <a:gd name="T6" fmla="*/ 0 w 27"/>
                  <a:gd name="T7" fmla="*/ 29 h 33"/>
                  <a:gd name="T8" fmla="*/ 8 w 27"/>
                  <a:gd name="T9" fmla="*/ 33 h 33"/>
                  <a:gd name="T10" fmla="*/ 22 w 27"/>
                  <a:gd name="T11" fmla="*/ 14 h 33"/>
                </a:gdLst>
                <a:ahLst/>
                <a:cxnLst>
                  <a:cxn ang="0">
                    <a:pos x="T0" y="T1"/>
                  </a:cxn>
                  <a:cxn ang="0">
                    <a:pos x="T2" y="T3"/>
                  </a:cxn>
                  <a:cxn ang="0">
                    <a:pos x="T4" y="T5"/>
                  </a:cxn>
                  <a:cxn ang="0">
                    <a:pos x="T6" y="T7"/>
                  </a:cxn>
                  <a:cxn ang="0">
                    <a:pos x="T8" y="T9"/>
                  </a:cxn>
                  <a:cxn ang="0">
                    <a:pos x="T10" y="T11"/>
                  </a:cxn>
                </a:cxnLst>
                <a:rect l="0" t="0" r="r" b="b"/>
                <a:pathLst>
                  <a:path w="27" h="33">
                    <a:moveTo>
                      <a:pt x="22" y="14"/>
                    </a:moveTo>
                    <a:cubicBezTo>
                      <a:pt x="25" y="11"/>
                      <a:pt x="27" y="0"/>
                      <a:pt x="13" y="1"/>
                    </a:cubicBezTo>
                    <a:cubicBezTo>
                      <a:pt x="13" y="1"/>
                      <a:pt x="13" y="2"/>
                      <a:pt x="13" y="3"/>
                    </a:cubicBezTo>
                    <a:cubicBezTo>
                      <a:pt x="13" y="8"/>
                      <a:pt x="5" y="19"/>
                      <a:pt x="0" y="29"/>
                    </a:cubicBezTo>
                    <a:cubicBezTo>
                      <a:pt x="8" y="33"/>
                      <a:pt x="8" y="33"/>
                      <a:pt x="8" y="33"/>
                    </a:cubicBezTo>
                    <a:cubicBezTo>
                      <a:pt x="13" y="25"/>
                      <a:pt x="19" y="17"/>
                      <a:pt x="22"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563">
                <a:extLst>
                  <a:ext uri="{FF2B5EF4-FFF2-40B4-BE49-F238E27FC236}">
                    <a16:creationId xmlns:a16="http://schemas.microsoft.com/office/drawing/2014/main" id="{3C45C93D-121A-A106-AC34-3468CB2F3CB2}"/>
                  </a:ext>
                </a:extLst>
              </p:cNvPr>
              <p:cNvSpPr>
                <a:spLocks/>
              </p:cNvSpPr>
              <p:nvPr/>
            </p:nvSpPr>
            <p:spPr bwMode="auto">
              <a:xfrm>
                <a:off x="5523108" y="2536909"/>
                <a:ext cx="12700" cy="30164"/>
              </a:xfrm>
              <a:custGeom>
                <a:avLst/>
                <a:gdLst>
                  <a:gd name="T0" fmla="*/ 4 w 9"/>
                  <a:gd name="T1" fmla="*/ 0 h 24"/>
                  <a:gd name="T2" fmla="*/ 0 w 9"/>
                  <a:gd name="T3" fmla="*/ 13 h 24"/>
                  <a:gd name="T4" fmla="*/ 7 w 9"/>
                  <a:gd name="T5" fmla="*/ 24 h 24"/>
                  <a:gd name="T6" fmla="*/ 9 w 9"/>
                  <a:gd name="T7" fmla="*/ 3 h 24"/>
                  <a:gd name="T8" fmla="*/ 9 w 9"/>
                  <a:gd name="T9" fmla="*/ 0 h 24"/>
                  <a:gd name="T10" fmla="*/ 4 w 9"/>
                  <a:gd name="T11" fmla="*/ 0 h 24"/>
                </a:gdLst>
                <a:ahLst/>
                <a:cxnLst>
                  <a:cxn ang="0">
                    <a:pos x="T0" y="T1"/>
                  </a:cxn>
                  <a:cxn ang="0">
                    <a:pos x="T2" y="T3"/>
                  </a:cxn>
                  <a:cxn ang="0">
                    <a:pos x="T4" y="T5"/>
                  </a:cxn>
                  <a:cxn ang="0">
                    <a:pos x="T6" y="T7"/>
                  </a:cxn>
                  <a:cxn ang="0">
                    <a:pos x="T8" y="T9"/>
                  </a:cxn>
                  <a:cxn ang="0">
                    <a:pos x="T10" y="T11"/>
                  </a:cxn>
                </a:cxnLst>
                <a:rect l="0" t="0" r="r" b="b"/>
                <a:pathLst>
                  <a:path w="9" h="24">
                    <a:moveTo>
                      <a:pt x="4" y="0"/>
                    </a:moveTo>
                    <a:cubicBezTo>
                      <a:pt x="1" y="1"/>
                      <a:pt x="0" y="11"/>
                      <a:pt x="0" y="13"/>
                    </a:cubicBezTo>
                    <a:cubicBezTo>
                      <a:pt x="0" y="14"/>
                      <a:pt x="2" y="19"/>
                      <a:pt x="7" y="24"/>
                    </a:cubicBezTo>
                    <a:cubicBezTo>
                      <a:pt x="8" y="16"/>
                      <a:pt x="8" y="6"/>
                      <a:pt x="9" y="3"/>
                    </a:cubicBezTo>
                    <a:cubicBezTo>
                      <a:pt x="9" y="3"/>
                      <a:pt x="9" y="1"/>
                      <a:pt x="9" y="0"/>
                    </a:cubicBezTo>
                    <a:cubicBezTo>
                      <a:pt x="7" y="0"/>
                      <a:pt x="5" y="0"/>
                      <a:pt x="4"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564">
                <a:extLst>
                  <a:ext uri="{FF2B5EF4-FFF2-40B4-BE49-F238E27FC236}">
                    <a16:creationId xmlns:a16="http://schemas.microsoft.com/office/drawing/2014/main" id="{C522889B-4A4C-5EC3-8B9F-537BB93F2867}"/>
                  </a:ext>
                </a:extLst>
              </p:cNvPr>
              <p:cNvSpPr>
                <a:spLocks/>
              </p:cNvSpPr>
              <p:nvPr/>
            </p:nvSpPr>
            <p:spPr bwMode="auto">
              <a:xfrm>
                <a:off x="5523108" y="2516271"/>
                <a:ext cx="93666" cy="103191"/>
              </a:xfrm>
              <a:custGeom>
                <a:avLst/>
                <a:gdLst>
                  <a:gd name="T0" fmla="*/ 69 w 74"/>
                  <a:gd name="T1" fmla="*/ 0 h 83"/>
                  <a:gd name="T2" fmla="*/ 46 w 74"/>
                  <a:gd name="T3" fmla="*/ 11 h 83"/>
                  <a:gd name="T4" fmla="*/ 30 w 74"/>
                  <a:gd name="T5" fmla="*/ 20 h 83"/>
                  <a:gd name="T6" fmla="*/ 14 w 74"/>
                  <a:gd name="T7" fmla="*/ 12 h 83"/>
                  <a:gd name="T8" fmla="*/ 12 w 74"/>
                  <a:gd name="T9" fmla="*/ 5 h 83"/>
                  <a:gd name="T10" fmla="*/ 12 w 74"/>
                  <a:gd name="T11" fmla="*/ 5 h 83"/>
                  <a:gd name="T12" fmla="*/ 10 w 74"/>
                  <a:gd name="T13" fmla="*/ 20 h 83"/>
                  <a:gd name="T14" fmla="*/ 6 w 74"/>
                  <a:gd name="T15" fmla="*/ 50 h 83"/>
                  <a:gd name="T16" fmla="*/ 0 w 74"/>
                  <a:gd name="T17" fmla="*/ 75 h 83"/>
                  <a:gd name="T18" fmla="*/ 16 w 74"/>
                  <a:gd name="T19" fmla="*/ 82 h 83"/>
                  <a:gd name="T20" fmla="*/ 30 w 74"/>
                  <a:gd name="T21" fmla="*/ 71 h 83"/>
                  <a:gd name="T22" fmla="*/ 41 w 74"/>
                  <a:gd name="T23" fmla="*/ 67 h 83"/>
                  <a:gd name="T24" fmla="*/ 51 w 74"/>
                  <a:gd name="T25" fmla="*/ 58 h 83"/>
                  <a:gd name="T26" fmla="*/ 38 w 74"/>
                  <a:gd name="T27" fmla="*/ 43 h 83"/>
                  <a:gd name="T28" fmla="*/ 55 w 74"/>
                  <a:gd name="T29" fmla="*/ 32 h 83"/>
                  <a:gd name="T30" fmla="*/ 73 w 74"/>
                  <a:gd name="T31" fmla="*/ 26 h 83"/>
                  <a:gd name="T32" fmla="*/ 74 w 74"/>
                  <a:gd name="T33" fmla="*/ 26 h 83"/>
                  <a:gd name="T34" fmla="*/ 70 w 74"/>
                  <a:gd name="T35" fmla="*/ 9 h 83"/>
                  <a:gd name="T36" fmla="*/ 69 w 74"/>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83">
                    <a:moveTo>
                      <a:pt x="69" y="0"/>
                    </a:moveTo>
                    <a:cubicBezTo>
                      <a:pt x="58" y="6"/>
                      <a:pt x="48" y="11"/>
                      <a:pt x="46" y="11"/>
                    </a:cubicBezTo>
                    <a:cubicBezTo>
                      <a:pt x="41" y="12"/>
                      <a:pt x="30" y="20"/>
                      <a:pt x="30" y="20"/>
                    </a:cubicBezTo>
                    <a:cubicBezTo>
                      <a:pt x="14" y="12"/>
                      <a:pt x="14" y="12"/>
                      <a:pt x="14" y="12"/>
                    </a:cubicBezTo>
                    <a:cubicBezTo>
                      <a:pt x="12" y="5"/>
                      <a:pt x="12" y="5"/>
                      <a:pt x="12" y="5"/>
                    </a:cubicBezTo>
                    <a:cubicBezTo>
                      <a:pt x="12" y="5"/>
                      <a:pt x="12" y="5"/>
                      <a:pt x="12" y="5"/>
                    </a:cubicBezTo>
                    <a:cubicBezTo>
                      <a:pt x="11" y="11"/>
                      <a:pt x="10" y="18"/>
                      <a:pt x="10" y="20"/>
                    </a:cubicBezTo>
                    <a:cubicBezTo>
                      <a:pt x="9" y="25"/>
                      <a:pt x="9" y="45"/>
                      <a:pt x="6" y="50"/>
                    </a:cubicBezTo>
                    <a:cubicBezTo>
                      <a:pt x="4" y="52"/>
                      <a:pt x="1" y="65"/>
                      <a:pt x="0" y="75"/>
                    </a:cubicBezTo>
                    <a:cubicBezTo>
                      <a:pt x="6" y="78"/>
                      <a:pt x="12" y="82"/>
                      <a:pt x="16" y="82"/>
                    </a:cubicBezTo>
                    <a:cubicBezTo>
                      <a:pt x="22" y="83"/>
                      <a:pt x="30" y="76"/>
                      <a:pt x="30" y="71"/>
                    </a:cubicBezTo>
                    <a:cubicBezTo>
                      <a:pt x="30" y="67"/>
                      <a:pt x="35" y="67"/>
                      <a:pt x="41" y="67"/>
                    </a:cubicBezTo>
                    <a:cubicBezTo>
                      <a:pt x="46" y="67"/>
                      <a:pt x="47" y="60"/>
                      <a:pt x="51" y="58"/>
                    </a:cubicBezTo>
                    <a:cubicBezTo>
                      <a:pt x="55" y="56"/>
                      <a:pt x="42" y="44"/>
                      <a:pt x="38" y="43"/>
                    </a:cubicBezTo>
                    <a:cubicBezTo>
                      <a:pt x="34" y="42"/>
                      <a:pt x="41" y="32"/>
                      <a:pt x="55" y="32"/>
                    </a:cubicBezTo>
                    <a:cubicBezTo>
                      <a:pt x="69" y="31"/>
                      <a:pt x="66" y="26"/>
                      <a:pt x="73" y="26"/>
                    </a:cubicBezTo>
                    <a:cubicBezTo>
                      <a:pt x="74" y="26"/>
                      <a:pt x="74" y="26"/>
                      <a:pt x="74" y="26"/>
                    </a:cubicBezTo>
                    <a:cubicBezTo>
                      <a:pt x="73" y="20"/>
                      <a:pt x="71" y="13"/>
                      <a:pt x="70" y="9"/>
                    </a:cubicBezTo>
                    <a:cubicBezTo>
                      <a:pt x="70" y="7"/>
                      <a:pt x="69" y="3"/>
                      <a:pt x="69"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565">
                <a:extLst>
                  <a:ext uri="{FF2B5EF4-FFF2-40B4-BE49-F238E27FC236}">
                    <a16:creationId xmlns:a16="http://schemas.microsoft.com/office/drawing/2014/main" id="{E63F9CDE-A07D-82AA-EC3A-C15501402B12}"/>
                  </a:ext>
                </a:extLst>
              </p:cNvPr>
              <p:cNvSpPr>
                <a:spLocks/>
              </p:cNvSpPr>
              <p:nvPr/>
            </p:nvSpPr>
            <p:spPr bwMode="auto">
              <a:xfrm>
                <a:off x="4521360" y="2289251"/>
                <a:ext cx="85728" cy="138117"/>
              </a:xfrm>
              <a:custGeom>
                <a:avLst/>
                <a:gdLst>
                  <a:gd name="T0" fmla="*/ 48 w 66"/>
                  <a:gd name="T1" fmla="*/ 90 h 110"/>
                  <a:gd name="T2" fmla="*/ 44 w 66"/>
                  <a:gd name="T3" fmla="*/ 81 h 110"/>
                  <a:gd name="T4" fmla="*/ 49 w 66"/>
                  <a:gd name="T5" fmla="*/ 71 h 110"/>
                  <a:gd name="T6" fmla="*/ 44 w 66"/>
                  <a:gd name="T7" fmla="*/ 62 h 110"/>
                  <a:gd name="T8" fmla="*/ 48 w 66"/>
                  <a:gd name="T9" fmla="*/ 55 h 110"/>
                  <a:gd name="T10" fmla="*/ 51 w 66"/>
                  <a:gd name="T11" fmla="*/ 43 h 110"/>
                  <a:gd name="T12" fmla="*/ 50 w 66"/>
                  <a:gd name="T13" fmla="*/ 26 h 110"/>
                  <a:gd name="T14" fmla="*/ 61 w 66"/>
                  <a:gd name="T15" fmla="*/ 16 h 110"/>
                  <a:gd name="T16" fmla="*/ 57 w 66"/>
                  <a:gd name="T17" fmla="*/ 9 h 110"/>
                  <a:gd name="T18" fmla="*/ 46 w 66"/>
                  <a:gd name="T19" fmla="*/ 7 h 110"/>
                  <a:gd name="T20" fmla="*/ 39 w 66"/>
                  <a:gd name="T21" fmla="*/ 7 h 110"/>
                  <a:gd name="T22" fmla="*/ 28 w 66"/>
                  <a:gd name="T23" fmla="*/ 5 h 110"/>
                  <a:gd name="T24" fmla="*/ 22 w 66"/>
                  <a:gd name="T25" fmla="*/ 4 h 110"/>
                  <a:gd name="T26" fmla="*/ 17 w 66"/>
                  <a:gd name="T27" fmla="*/ 6 h 110"/>
                  <a:gd name="T28" fmla="*/ 18 w 66"/>
                  <a:gd name="T29" fmla="*/ 18 h 110"/>
                  <a:gd name="T30" fmla="*/ 7 w 66"/>
                  <a:gd name="T31" fmla="*/ 60 h 110"/>
                  <a:gd name="T32" fmla="*/ 14 w 66"/>
                  <a:gd name="T33" fmla="*/ 76 h 110"/>
                  <a:gd name="T34" fmla="*/ 16 w 66"/>
                  <a:gd name="T35" fmla="*/ 106 h 110"/>
                  <a:gd name="T36" fmla="*/ 29 w 66"/>
                  <a:gd name="T37" fmla="*/ 109 h 110"/>
                  <a:gd name="T38" fmla="*/ 44 w 66"/>
                  <a:gd name="T39" fmla="*/ 106 h 110"/>
                  <a:gd name="T40" fmla="*/ 41 w 66"/>
                  <a:gd name="T41" fmla="*/ 101 h 110"/>
                  <a:gd name="T42" fmla="*/ 48 w 66"/>
                  <a:gd name="T43"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0">
                    <a:moveTo>
                      <a:pt x="48" y="90"/>
                    </a:moveTo>
                    <a:cubicBezTo>
                      <a:pt x="55" y="88"/>
                      <a:pt x="46" y="83"/>
                      <a:pt x="44" y="81"/>
                    </a:cubicBezTo>
                    <a:cubicBezTo>
                      <a:pt x="42" y="79"/>
                      <a:pt x="45" y="71"/>
                      <a:pt x="49" y="71"/>
                    </a:cubicBezTo>
                    <a:cubicBezTo>
                      <a:pt x="52" y="71"/>
                      <a:pt x="49" y="67"/>
                      <a:pt x="44" y="62"/>
                    </a:cubicBezTo>
                    <a:cubicBezTo>
                      <a:pt x="38" y="57"/>
                      <a:pt x="44" y="55"/>
                      <a:pt x="48" y="55"/>
                    </a:cubicBezTo>
                    <a:cubicBezTo>
                      <a:pt x="52" y="55"/>
                      <a:pt x="47" y="47"/>
                      <a:pt x="51" y="43"/>
                    </a:cubicBezTo>
                    <a:cubicBezTo>
                      <a:pt x="56" y="38"/>
                      <a:pt x="50" y="30"/>
                      <a:pt x="50" y="26"/>
                    </a:cubicBezTo>
                    <a:cubicBezTo>
                      <a:pt x="50" y="22"/>
                      <a:pt x="56" y="21"/>
                      <a:pt x="61" y="16"/>
                    </a:cubicBezTo>
                    <a:cubicBezTo>
                      <a:pt x="66" y="11"/>
                      <a:pt x="57" y="13"/>
                      <a:pt x="57" y="9"/>
                    </a:cubicBezTo>
                    <a:cubicBezTo>
                      <a:pt x="57" y="5"/>
                      <a:pt x="50" y="4"/>
                      <a:pt x="46" y="7"/>
                    </a:cubicBezTo>
                    <a:cubicBezTo>
                      <a:pt x="42" y="10"/>
                      <a:pt x="43" y="7"/>
                      <a:pt x="39" y="7"/>
                    </a:cubicBezTo>
                    <a:cubicBezTo>
                      <a:pt x="35" y="7"/>
                      <a:pt x="28" y="9"/>
                      <a:pt x="28" y="5"/>
                    </a:cubicBezTo>
                    <a:cubicBezTo>
                      <a:pt x="28" y="1"/>
                      <a:pt x="25" y="0"/>
                      <a:pt x="22" y="4"/>
                    </a:cubicBezTo>
                    <a:cubicBezTo>
                      <a:pt x="21" y="5"/>
                      <a:pt x="19" y="6"/>
                      <a:pt x="17" y="6"/>
                    </a:cubicBezTo>
                    <a:cubicBezTo>
                      <a:pt x="17" y="11"/>
                      <a:pt x="16" y="16"/>
                      <a:pt x="18" y="18"/>
                    </a:cubicBezTo>
                    <a:cubicBezTo>
                      <a:pt x="21" y="24"/>
                      <a:pt x="14" y="52"/>
                      <a:pt x="7" y="60"/>
                    </a:cubicBezTo>
                    <a:cubicBezTo>
                      <a:pt x="0" y="68"/>
                      <a:pt x="7" y="70"/>
                      <a:pt x="14" y="76"/>
                    </a:cubicBezTo>
                    <a:cubicBezTo>
                      <a:pt x="21" y="81"/>
                      <a:pt x="16" y="101"/>
                      <a:pt x="16" y="106"/>
                    </a:cubicBezTo>
                    <a:cubicBezTo>
                      <a:pt x="16" y="110"/>
                      <a:pt x="22" y="109"/>
                      <a:pt x="29" y="109"/>
                    </a:cubicBezTo>
                    <a:cubicBezTo>
                      <a:pt x="34" y="109"/>
                      <a:pt x="39" y="107"/>
                      <a:pt x="44" y="106"/>
                    </a:cubicBezTo>
                    <a:cubicBezTo>
                      <a:pt x="42" y="104"/>
                      <a:pt x="41" y="102"/>
                      <a:pt x="41" y="101"/>
                    </a:cubicBezTo>
                    <a:cubicBezTo>
                      <a:pt x="41" y="97"/>
                      <a:pt x="41" y="91"/>
                      <a:pt x="48" y="9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566">
                <a:extLst>
                  <a:ext uri="{FF2B5EF4-FFF2-40B4-BE49-F238E27FC236}">
                    <a16:creationId xmlns:a16="http://schemas.microsoft.com/office/drawing/2014/main" id="{E913C3E1-7346-6F2B-139C-2596EBAB308E}"/>
                  </a:ext>
                </a:extLst>
              </p:cNvPr>
              <p:cNvSpPr>
                <a:spLocks/>
              </p:cNvSpPr>
              <p:nvPr/>
            </p:nvSpPr>
            <p:spPr bwMode="auto">
              <a:xfrm>
                <a:off x="4507072" y="1916176"/>
                <a:ext cx="101604" cy="111129"/>
              </a:xfrm>
              <a:custGeom>
                <a:avLst/>
                <a:gdLst>
                  <a:gd name="T0" fmla="*/ 71 w 80"/>
                  <a:gd name="T1" fmla="*/ 28 h 89"/>
                  <a:gd name="T2" fmla="*/ 65 w 80"/>
                  <a:gd name="T3" fmla="*/ 23 h 89"/>
                  <a:gd name="T4" fmla="*/ 55 w 80"/>
                  <a:gd name="T5" fmla="*/ 26 h 89"/>
                  <a:gd name="T6" fmla="*/ 44 w 80"/>
                  <a:gd name="T7" fmla="*/ 24 h 89"/>
                  <a:gd name="T8" fmla="*/ 48 w 80"/>
                  <a:gd name="T9" fmla="*/ 14 h 89"/>
                  <a:gd name="T10" fmla="*/ 53 w 80"/>
                  <a:gd name="T11" fmla="*/ 4 h 89"/>
                  <a:gd name="T12" fmla="*/ 51 w 80"/>
                  <a:gd name="T13" fmla="*/ 3 h 89"/>
                  <a:gd name="T14" fmla="*/ 33 w 80"/>
                  <a:gd name="T15" fmla="*/ 7 h 89"/>
                  <a:gd name="T16" fmla="*/ 41 w 80"/>
                  <a:gd name="T17" fmla="*/ 15 h 89"/>
                  <a:gd name="T18" fmla="*/ 27 w 80"/>
                  <a:gd name="T19" fmla="*/ 22 h 89"/>
                  <a:gd name="T20" fmla="*/ 8 w 80"/>
                  <a:gd name="T21" fmla="*/ 23 h 89"/>
                  <a:gd name="T22" fmla="*/ 10 w 80"/>
                  <a:gd name="T23" fmla="*/ 36 h 89"/>
                  <a:gd name="T24" fmla="*/ 18 w 80"/>
                  <a:gd name="T25" fmla="*/ 49 h 89"/>
                  <a:gd name="T26" fmla="*/ 14 w 80"/>
                  <a:gd name="T27" fmla="*/ 63 h 89"/>
                  <a:gd name="T28" fmla="*/ 2 w 80"/>
                  <a:gd name="T29" fmla="*/ 75 h 89"/>
                  <a:gd name="T30" fmla="*/ 19 w 80"/>
                  <a:gd name="T31" fmla="*/ 89 h 89"/>
                  <a:gd name="T32" fmla="*/ 50 w 80"/>
                  <a:gd name="T33" fmla="*/ 76 h 89"/>
                  <a:gd name="T34" fmla="*/ 71 w 80"/>
                  <a:gd name="T35" fmla="*/ 72 h 89"/>
                  <a:gd name="T36" fmla="*/ 71 w 80"/>
                  <a:gd name="T37" fmla="*/ 31 h 89"/>
                  <a:gd name="T38" fmla="*/ 71 w 80"/>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89">
                    <a:moveTo>
                      <a:pt x="71" y="28"/>
                    </a:moveTo>
                    <a:cubicBezTo>
                      <a:pt x="69" y="27"/>
                      <a:pt x="67" y="25"/>
                      <a:pt x="65" y="23"/>
                    </a:cubicBezTo>
                    <a:cubicBezTo>
                      <a:pt x="59" y="15"/>
                      <a:pt x="56" y="21"/>
                      <a:pt x="55" y="26"/>
                    </a:cubicBezTo>
                    <a:cubicBezTo>
                      <a:pt x="54" y="31"/>
                      <a:pt x="48" y="25"/>
                      <a:pt x="44" y="24"/>
                    </a:cubicBezTo>
                    <a:cubicBezTo>
                      <a:pt x="40" y="23"/>
                      <a:pt x="45" y="16"/>
                      <a:pt x="48" y="14"/>
                    </a:cubicBezTo>
                    <a:cubicBezTo>
                      <a:pt x="50" y="12"/>
                      <a:pt x="52" y="9"/>
                      <a:pt x="53" y="4"/>
                    </a:cubicBezTo>
                    <a:cubicBezTo>
                      <a:pt x="52" y="4"/>
                      <a:pt x="51" y="3"/>
                      <a:pt x="51" y="3"/>
                    </a:cubicBezTo>
                    <a:cubicBezTo>
                      <a:pt x="43" y="0"/>
                      <a:pt x="33" y="0"/>
                      <a:pt x="33" y="7"/>
                    </a:cubicBezTo>
                    <a:cubicBezTo>
                      <a:pt x="33" y="13"/>
                      <a:pt x="41" y="11"/>
                      <a:pt x="41" y="15"/>
                    </a:cubicBezTo>
                    <a:cubicBezTo>
                      <a:pt x="41" y="19"/>
                      <a:pt x="33" y="18"/>
                      <a:pt x="27" y="22"/>
                    </a:cubicBezTo>
                    <a:cubicBezTo>
                      <a:pt x="21" y="27"/>
                      <a:pt x="14" y="20"/>
                      <a:pt x="8" y="23"/>
                    </a:cubicBezTo>
                    <a:cubicBezTo>
                      <a:pt x="2" y="26"/>
                      <a:pt x="15" y="29"/>
                      <a:pt x="10" y="36"/>
                    </a:cubicBezTo>
                    <a:cubicBezTo>
                      <a:pt x="5" y="43"/>
                      <a:pt x="10" y="42"/>
                      <a:pt x="18" y="49"/>
                    </a:cubicBezTo>
                    <a:cubicBezTo>
                      <a:pt x="26" y="55"/>
                      <a:pt x="14" y="56"/>
                      <a:pt x="14" y="63"/>
                    </a:cubicBezTo>
                    <a:cubicBezTo>
                      <a:pt x="14" y="70"/>
                      <a:pt x="4" y="70"/>
                      <a:pt x="2" y="75"/>
                    </a:cubicBezTo>
                    <a:cubicBezTo>
                      <a:pt x="0" y="80"/>
                      <a:pt x="10" y="89"/>
                      <a:pt x="19" y="89"/>
                    </a:cubicBezTo>
                    <a:cubicBezTo>
                      <a:pt x="26" y="89"/>
                      <a:pt x="41" y="85"/>
                      <a:pt x="50" y="76"/>
                    </a:cubicBezTo>
                    <a:cubicBezTo>
                      <a:pt x="59" y="68"/>
                      <a:pt x="63" y="76"/>
                      <a:pt x="71" y="72"/>
                    </a:cubicBezTo>
                    <a:cubicBezTo>
                      <a:pt x="80" y="68"/>
                      <a:pt x="75" y="37"/>
                      <a:pt x="71" y="31"/>
                    </a:cubicBezTo>
                    <a:cubicBezTo>
                      <a:pt x="71" y="30"/>
                      <a:pt x="71" y="29"/>
                      <a:pt x="71" y="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567">
                <a:extLst>
                  <a:ext uri="{FF2B5EF4-FFF2-40B4-BE49-F238E27FC236}">
                    <a16:creationId xmlns:a16="http://schemas.microsoft.com/office/drawing/2014/main" id="{EEBA9B68-9936-38CD-BC41-A18818B82304}"/>
                  </a:ext>
                </a:extLst>
              </p:cNvPr>
              <p:cNvSpPr>
                <a:spLocks/>
              </p:cNvSpPr>
              <p:nvPr/>
            </p:nvSpPr>
            <p:spPr bwMode="auto">
              <a:xfrm>
                <a:off x="5008740" y="3672010"/>
                <a:ext cx="287348" cy="279409"/>
              </a:xfrm>
              <a:custGeom>
                <a:avLst/>
                <a:gdLst>
                  <a:gd name="T0" fmla="*/ 83 w 224"/>
                  <a:gd name="T1" fmla="*/ 214 h 224"/>
                  <a:gd name="T2" fmla="*/ 93 w 224"/>
                  <a:gd name="T3" fmla="*/ 209 h 224"/>
                  <a:gd name="T4" fmla="*/ 102 w 224"/>
                  <a:gd name="T5" fmla="*/ 222 h 224"/>
                  <a:gd name="T6" fmla="*/ 125 w 224"/>
                  <a:gd name="T7" fmla="*/ 221 h 224"/>
                  <a:gd name="T8" fmla="*/ 136 w 224"/>
                  <a:gd name="T9" fmla="*/ 210 h 224"/>
                  <a:gd name="T10" fmla="*/ 136 w 224"/>
                  <a:gd name="T11" fmla="*/ 93 h 224"/>
                  <a:gd name="T12" fmla="*/ 154 w 224"/>
                  <a:gd name="T13" fmla="*/ 87 h 224"/>
                  <a:gd name="T14" fmla="*/ 154 w 224"/>
                  <a:gd name="T15" fmla="*/ 26 h 224"/>
                  <a:gd name="T16" fmla="*/ 170 w 224"/>
                  <a:gd name="T17" fmla="*/ 24 h 224"/>
                  <a:gd name="T18" fmla="*/ 190 w 224"/>
                  <a:gd name="T19" fmla="*/ 18 h 224"/>
                  <a:gd name="T20" fmla="*/ 200 w 224"/>
                  <a:gd name="T21" fmla="*/ 25 h 224"/>
                  <a:gd name="T22" fmla="*/ 212 w 224"/>
                  <a:gd name="T23" fmla="*/ 17 h 224"/>
                  <a:gd name="T24" fmla="*/ 224 w 224"/>
                  <a:gd name="T25" fmla="*/ 15 h 224"/>
                  <a:gd name="T26" fmla="*/ 223 w 224"/>
                  <a:gd name="T27" fmla="*/ 11 h 224"/>
                  <a:gd name="T28" fmla="*/ 186 w 224"/>
                  <a:gd name="T29" fmla="*/ 14 h 224"/>
                  <a:gd name="T30" fmla="*/ 158 w 224"/>
                  <a:gd name="T31" fmla="*/ 15 h 224"/>
                  <a:gd name="T32" fmla="*/ 119 w 224"/>
                  <a:gd name="T33" fmla="*/ 15 h 224"/>
                  <a:gd name="T34" fmla="*/ 113 w 224"/>
                  <a:gd name="T35" fmla="*/ 9 h 224"/>
                  <a:gd name="T36" fmla="*/ 52 w 224"/>
                  <a:gd name="T37" fmla="*/ 9 h 224"/>
                  <a:gd name="T38" fmla="*/ 37 w 224"/>
                  <a:gd name="T39" fmla="*/ 5 h 224"/>
                  <a:gd name="T40" fmla="*/ 20 w 224"/>
                  <a:gd name="T41" fmla="*/ 4 h 224"/>
                  <a:gd name="T42" fmla="*/ 12 w 224"/>
                  <a:gd name="T43" fmla="*/ 0 h 224"/>
                  <a:gd name="T44" fmla="*/ 6 w 224"/>
                  <a:gd name="T45" fmla="*/ 5 h 224"/>
                  <a:gd name="T46" fmla="*/ 0 w 224"/>
                  <a:gd name="T47" fmla="*/ 6 h 224"/>
                  <a:gd name="T48" fmla="*/ 10 w 224"/>
                  <a:gd name="T49" fmla="*/ 29 h 224"/>
                  <a:gd name="T50" fmla="*/ 27 w 224"/>
                  <a:gd name="T51" fmla="*/ 65 h 224"/>
                  <a:gd name="T52" fmla="*/ 45 w 224"/>
                  <a:gd name="T53" fmla="*/ 102 h 224"/>
                  <a:gd name="T54" fmla="*/ 46 w 224"/>
                  <a:gd name="T55" fmla="*/ 132 h 224"/>
                  <a:gd name="T56" fmla="*/ 52 w 224"/>
                  <a:gd name="T57" fmla="*/ 159 h 224"/>
                  <a:gd name="T58" fmla="*/ 64 w 224"/>
                  <a:gd name="T59" fmla="*/ 202 h 224"/>
                  <a:gd name="T60" fmla="*/ 75 w 224"/>
                  <a:gd name="T61" fmla="*/ 216 h 224"/>
                  <a:gd name="T62" fmla="*/ 83 w 224"/>
                  <a:gd name="T63" fmla="*/ 21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224">
                    <a:moveTo>
                      <a:pt x="83" y="214"/>
                    </a:moveTo>
                    <a:cubicBezTo>
                      <a:pt x="83" y="211"/>
                      <a:pt x="89" y="204"/>
                      <a:pt x="93" y="209"/>
                    </a:cubicBezTo>
                    <a:cubicBezTo>
                      <a:pt x="96" y="214"/>
                      <a:pt x="95" y="222"/>
                      <a:pt x="102" y="222"/>
                    </a:cubicBezTo>
                    <a:cubicBezTo>
                      <a:pt x="109" y="222"/>
                      <a:pt x="122" y="224"/>
                      <a:pt x="125" y="221"/>
                    </a:cubicBezTo>
                    <a:cubicBezTo>
                      <a:pt x="127" y="218"/>
                      <a:pt x="136" y="215"/>
                      <a:pt x="136" y="210"/>
                    </a:cubicBezTo>
                    <a:cubicBezTo>
                      <a:pt x="136" y="204"/>
                      <a:pt x="136" y="98"/>
                      <a:pt x="136" y="93"/>
                    </a:cubicBezTo>
                    <a:cubicBezTo>
                      <a:pt x="136" y="89"/>
                      <a:pt x="154" y="93"/>
                      <a:pt x="154" y="87"/>
                    </a:cubicBezTo>
                    <a:cubicBezTo>
                      <a:pt x="154" y="80"/>
                      <a:pt x="154" y="26"/>
                      <a:pt x="154" y="26"/>
                    </a:cubicBezTo>
                    <a:cubicBezTo>
                      <a:pt x="154" y="26"/>
                      <a:pt x="167" y="25"/>
                      <a:pt x="170" y="24"/>
                    </a:cubicBezTo>
                    <a:cubicBezTo>
                      <a:pt x="174" y="23"/>
                      <a:pt x="187" y="16"/>
                      <a:pt x="190" y="18"/>
                    </a:cubicBezTo>
                    <a:cubicBezTo>
                      <a:pt x="193" y="20"/>
                      <a:pt x="198" y="28"/>
                      <a:pt x="200" y="25"/>
                    </a:cubicBezTo>
                    <a:cubicBezTo>
                      <a:pt x="202" y="23"/>
                      <a:pt x="207" y="17"/>
                      <a:pt x="212" y="17"/>
                    </a:cubicBezTo>
                    <a:cubicBezTo>
                      <a:pt x="215" y="17"/>
                      <a:pt x="220" y="16"/>
                      <a:pt x="224" y="15"/>
                    </a:cubicBezTo>
                    <a:cubicBezTo>
                      <a:pt x="223" y="13"/>
                      <a:pt x="223" y="12"/>
                      <a:pt x="223" y="11"/>
                    </a:cubicBezTo>
                    <a:cubicBezTo>
                      <a:pt x="223" y="7"/>
                      <a:pt x="191" y="12"/>
                      <a:pt x="186" y="14"/>
                    </a:cubicBezTo>
                    <a:cubicBezTo>
                      <a:pt x="180" y="15"/>
                      <a:pt x="164" y="18"/>
                      <a:pt x="158" y="15"/>
                    </a:cubicBezTo>
                    <a:cubicBezTo>
                      <a:pt x="153" y="13"/>
                      <a:pt x="119" y="15"/>
                      <a:pt x="119" y="15"/>
                    </a:cubicBezTo>
                    <a:cubicBezTo>
                      <a:pt x="113" y="9"/>
                      <a:pt x="113" y="9"/>
                      <a:pt x="113" y="9"/>
                    </a:cubicBezTo>
                    <a:cubicBezTo>
                      <a:pt x="113" y="9"/>
                      <a:pt x="59" y="9"/>
                      <a:pt x="52" y="9"/>
                    </a:cubicBezTo>
                    <a:cubicBezTo>
                      <a:pt x="46" y="9"/>
                      <a:pt x="42" y="8"/>
                      <a:pt x="37" y="5"/>
                    </a:cubicBezTo>
                    <a:cubicBezTo>
                      <a:pt x="31" y="1"/>
                      <a:pt x="26" y="1"/>
                      <a:pt x="20" y="4"/>
                    </a:cubicBezTo>
                    <a:cubicBezTo>
                      <a:pt x="14" y="7"/>
                      <a:pt x="16" y="0"/>
                      <a:pt x="12" y="0"/>
                    </a:cubicBezTo>
                    <a:cubicBezTo>
                      <a:pt x="7" y="0"/>
                      <a:pt x="6" y="5"/>
                      <a:pt x="6" y="5"/>
                    </a:cubicBezTo>
                    <a:cubicBezTo>
                      <a:pt x="0" y="6"/>
                      <a:pt x="0" y="6"/>
                      <a:pt x="0" y="6"/>
                    </a:cubicBezTo>
                    <a:cubicBezTo>
                      <a:pt x="0" y="12"/>
                      <a:pt x="4" y="22"/>
                      <a:pt x="10" y="29"/>
                    </a:cubicBezTo>
                    <a:cubicBezTo>
                      <a:pt x="16" y="37"/>
                      <a:pt x="23" y="52"/>
                      <a:pt x="27" y="65"/>
                    </a:cubicBezTo>
                    <a:cubicBezTo>
                      <a:pt x="31" y="78"/>
                      <a:pt x="42" y="92"/>
                      <a:pt x="45" y="102"/>
                    </a:cubicBezTo>
                    <a:cubicBezTo>
                      <a:pt x="48" y="112"/>
                      <a:pt x="43" y="126"/>
                      <a:pt x="46" y="132"/>
                    </a:cubicBezTo>
                    <a:cubicBezTo>
                      <a:pt x="49" y="138"/>
                      <a:pt x="51" y="149"/>
                      <a:pt x="52" y="159"/>
                    </a:cubicBezTo>
                    <a:cubicBezTo>
                      <a:pt x="54" y="170"/>
                      <a:pt x="55" y="193"/>
                      <a:pt x="64" y="202"/>
                    </a:cubicBezTo>
                    <a:cubicBezTo>
                      <a:pt x="68" y="206"/>
                      <a:pt x="72" y="211"/>
                      <a:pt x="75" y="216"/>
                    </a:cubicBezTo>
                    <a:cubicBezTo>
                      <a:pt x="80" y="217"/>
                      <a:pt x="83" y="217"/>
                      <a:pt x="83" y="2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568">
                <a:extLst>
                  <a:ext uri="{FF2B5EF4-FFF2-40B4-BE49-F238E27FC236}">
                    <a16:creationId xmlns:a16="http://schemas.microsoft.com/office/drawing/2014/main" id="{10B46C9F-C2FD-A6C6-4BB6-737D3B05E101}"/>
                  </a:ext>
                </a:extLst>
              </p:cNvPr>
              <p:cNvSpPr>
                <a:spLocks/>
              </p:cNvSpPr>
              <p:nvPr/>
            </p:nvSpPr>
            <p:spPr bwMode="auto">
              <a:xfrm>
                <a:off x="5296087" y="3641847"/>
                <a:ext cx="180981" cy="152405"/>
              </a:xfrm>
              <a:custGeom>
                <a:avLst/>
                <a:gdLst>
                  <a:gd name="T0" fmla="*/ 94 w 141"/>
                  <a:gd name="T1" fmla="*/ 5 h 122"/>
                  <a:gd name="T2" fmla="*/ 91 w 141"/>
                  <a:gd name="T3" fmla="*/ 0 h 122"/>
                  <a:gd name="T4" fmla="*/ 76 w 141"/>
                  <a:gd name="T5" fmla="*/ 0 h 122"/>
                  <a:gd name="T6" fmla="*/ 66 w 141"/>
                  <a:gd name="T7" fmla="*/ 9 h 122"/>
                  <a:gd name="T8" fmla="*/ 50 w 141"/>
                  <a:gd name="T9" fmla="*/ 21 h 122"/>
                  <a:gd name="T10" fmla="*/ 31 w 141"/>
                  <a:gd name="T11" fmla="*/ 41 h 122"/>
                  <a:gd name="T12" fmla="*/ 9 w 141"/>
                  <a:gd name="T13" fmla="*/ 38 h 122"/>
                  <a:gd name="T14" fmla="*/ 0 w 141"/>
                  <a:gd name="T15" fmla="*/ 39 h 122"/>
                  <a:gd name="T16" fmla="*/ 10 w 141"/>
                  <a:gd name="T17" fmla="*/ 49 h 122"/>
                  <a:gd name="T18" fmla="*/ 20 w 141"/>
                  <a:gd name="T19" fmla="*/ 70 h 122"/>
                  <a:gd name="T20" fmla="*/ 37 w 141"/>
                  <a:gd name="T21" fmla="*/ 83 h 122"/>
                  <a:gd name="T22" fmla="*/ 44 w 141"/>
                  <a:gd name="T23" fmla="*/ 96 h 122"/>
                  <a:gd name="T24" fmla="*/ 57 w 141"/>
                  <a:gd name="T25" fmla="*/ 108 h 122"/>
                  <a:gd name="T26" fmla="*/ 69 w 141"/>
                  <a:gd name="T27" fmla="*/ 116 h 122"/>
                  <a:gd name="T28" fmla="*/ 86 w 141"/>
                  <a:gd name="T29" fmla="*/ 119 h 122"/>
                  <a:gd name="T30" fmla="*/ 106 w 141"/>
                  <a:gd name="T31" fmla="*/ 122 h 122"/>
                  <a:gd name="T32" fmla="*/ 124 w 141"/>
                  <a:gd name="T33" fmla="*/ 105 h 122"/>
                  <a:gd name="T34" fmla="*/ 129 w 141"/>
                  <a:gd name="T35" fmla="*/ 87 h 122"/>
                  <a:gd name="T36" fmla="*/ 138 w 141"/>
                  <a:gd name="T37" fmla="*/ 74 h 122"/>
                  <a:gd name="T38" fmla="*/ 133 w 141"/>
                  <a:gd name="T39" fmla="*/ 61 h 122"/>
                  <a:gd name="T40" fmla="*/ 137 w 141"/>
                  <a:gd name="T41" fmla="*/ 45 h 122"/>
                  <a:gd name="T42" fmla="*/ 137 w 141"/>
                  <a:gd name="T43" fmla="*/ 18 h 122"/>
                  <a:gd name="T44" fmla="*/ 116 w 141"/>
                  <a:gd name="T45" fmla="*/ 11 h 122"/>
                  <a:gd name="T46" fmla="*/ 94 w 141"/>
                  <a:gd name="T47"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1" h="122">
                    <a:moveTo>
                      <a:pt x="94" y="5"/>
                    </a:moveTo>
                    <a:cubicBezTo>
                      <a:pt x="91" y="0"/>
                      <a:pt x="91" y="0"/>
                      <a:pt x="91" y="0"/>
                    </a:cubicBezTo>
                    <a:cubicBezTo>
                      <a:pt x="76" y="0"/>
                      <a:pt x="76" y="0"/>
                      <a:pt x="76" y="0"/>
                    </a:cubicBezTo>
                    <a:cubicBezTo>
                      <a:pt x="66" y="3"/>
                      <a:pt x="66" y="6"/>
                      <a:pt x="66" y="9"/>
                    </a:cubicBezTo>
                    <a:cubicBezTo>
                      <a:pt x="66" y="12"/>
                      <a:pt x="56" y="19"/>
                      <a:pt x="50" y="21"/>
                    </a:cubicBezTo>
                    <a:cubicBezTo>
                      <a:pt x="43" y="24"/>
                      <a:pt x="36" y="39"/>
                      <a:pt x="31" y="41"/>
                    </a:cubicBezTo>
                    <a:cubicBezTo>
                      <a:pt x="27" y="43"/>
                      <a:pt x="13" y="38"/>
                      <a:pt x="9" y="38"/>
                    </a:cubicBezTo>
                    <a:cubicBezTo>
                      <a:pt x="7" y="37"/>
                      <a:pt x="4" y="38"/>
                      <a:pt x="0" y="39"/>
                    </a:cubicBezTo>
                    <a:cubicBezTo>
                      <a:pt x="3" y="44"/>
                      <a:pt x="8" y="49"/>
                      <a:pt x="10" y="49"/>
                    </a:cubicBezTo>
                    <a:cubicBezTo>
                      <a:pt x="13" y="49"/>
                      <a:pt x="14" y="68"/>
                      <a:pt x="20" y="70"/>
                    </a:cubicBezTo>
                    <a:cubicBezTo>
                      <a:pt x="26" y="73"/>
                      <a:pt x="37" y="79"/>
                      <a:pt x="37" y="83"/>
                    </a:cubicBezTo>
                    <a:cubicBezTo>
                      <a:pt x="37" y="86"/>
                      <a:pt x="44" y="91"/>
                      <a:pt x="44" y="96"/>
                    </a:cubicBezTo>
                    <a:cubicBezTo>
                      <a:pt x="44" y="101"/>
                      <a:pt x="51" y="108"/>
                      <a:pt x="57" y="108"/>
                    </a:cubicBezTo>
                    <a:cubicBezTo>
                      <a:pt x="68" y="108"/>
                      <a:pt x="69" y="112"/>
                      <a:pt x="69" y="116"/>
                    </a:cubicBezTo>
                    <a:cubicBezTo>
                      <a:pt x="69" y="119"/>
                      <a:pt x="84" y="116"/>
                      <a:pt x="86" y="119"/>
                    </a:cubicBezTo>
                    <a:cubicBezTo>
                      <a:pt x="88" y="122"/>
                      <a:pt x="103" y="121"/>
                      <a:pt x="106" y="122"/>
                    </a:cubicBezTo>
                    <a:cubicBezTo>
                      <a:pt x="112" y="116"/>
                      <a:pt x="121" y="109"/>
                      <a:pt x="124" y="105"/>
                    </a:cubicBezTo>
                    <a:cubicBezTo>
                      <a:pt x="129" y="98"/>
                      <a:pt x="125" y="90"/>
                      <a:pt x="129" y="87"/>
                    </a:cubicBezTo>
                    <a:cubicBezTo>
                      <a:pt x="133" y="85"/>
                      <a:pt x="141" y="75"/>
                      <a:pt x="138" y="74"/>
                    </a:cubicBezTo>
                    <a:cubicBezTo>
                      <a:pt x="135" y="73"/>
                      <a:pt x="137" y="66"/>
                      <a:pt x="133" y="61"/>
                    </a:cubicBezTo>
                    <a:cubicBezTo>
                      <a:pt x="128" y="56"/>
                      <a:pt x="138" y="54"/>
                      <a:pt x="137" y="45"/>
                    </a:cubicBezTo>
                    <a:cubicBezTo>
                      <a:pt x="137" y="37"/>
                      <a:pt x="139" y="19"/>
                      <a:pt x="137" y="18"/>
                    </a:cubicBezTo>
                    <a:cubicBezTo>
                      <a:pt x="134" y="16"/>
                      <a:pt x="123" y="15"/>
                      <a:pt x="116" y="11"/>
                    </a:cubicBezTo>
                    <a:cubicBezTo>
                      <a:pt x="109" y="6"/>
                      <a:pt x="94" y="5"/>
                      <a:pt x="94"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569">
                <a:extLst>
                  <a:ext uri="{FF2B5EF4-FFF2-40B4-BE49-F238E27FC236}">
                    <a16:creationId xmlns:a16="http://schemas.microsoft.com/office/drawing/2014/main" id="{B5F5AFE1-38DD-3ED5-2C45-03EA677B0454}"/>
                  </a:ext>
                </a:extLst>
              </p:cNvPr>
              <p:cNvSpPr>
                <a:spLocks/>
              </p:cNvSpPr>
              <p:nvPr/>
            </p:nvSpPr>
            <p:spPr bwMode="auto">
              <a:xfrm>
                <a:off x="5183371" y="3691061"/>
                <a:ext cx="201620" cy="212732"/>
              </a:xfrm>
              <a:custGeom>
                <a:avLst/>
                <a:gdLst>
                  <a:gd name="T0" fmla="*/ 145 w 157"/>
                  <a:gd name="T1" fmla="*/ 69 h 171"/>
                  <a:gd name="T2" fmla="*/ 132 w 157"/>
                  <a:gd name="T3" fmla="*/ 57 h 171"/>
                  <a:gd name="T4" fmla="*/ 125 w 157"/>
                  <a:gd name="T5" fmla="*/ 44 h 171"/>
                  <a:gd name="T6" fmla="*/ 108 w 157"/>
                  <a:gd name="T7" fmla="*/ 31 h 171"/>
                  <a:gd name="T8" fmla="*/ 98 w 157"/>
                  <a:gd name="T9" fmla="*/ 10 h 171"/>
                  <a:gd name="T10" fmla="*/ 88 w 157"/>
                  <a:gd name="T11" fmla="*/ 0 h 171"/>
                  <a:gd name="T12" fmla="*/ 76 w 157"/>
                  <a:gd name="T13" fmla="*/ 2 h 171"/>
                  <a:gd name="T14" fmla="*/ 64 w 157"/>
                  <a:gd name="T15" fmla="*/ 10 h 171"/>
                  <a:gd name="T16" fmla="*/ 54 w 157"/>
                  <a:gd name="T17" fmla="*/ 3 h 171"/>
                  <a:gd name="T18" fmla="*/ 34 w 157"/>
                  <a:gd name="T19" fmla="*/ 9 h 171"/>
                  <a:gd name="T20" fmla="*/ 18 w 157"/>
                  <a:gd name="T21" fmla="*/ 11 h 171"/>
                  <a:gd name="T22" fmla="*/ 18 w 157"/>
                  <a:gd name="T23" fmla="*/ 72 h 171"/>
                  <a:gd name="T24" fmla="*/ 0 w 157"/>
                  <a:gd name="T25" fmla="*/ 78 h 171"/>
                  <a:gd name="T26" fmla="*/ 0 w 157"/>
                  <a:gd name="T27" fmla="*/ 130 h 171"/>
                  <a:gd name="T28" fmla="*/ 8 w 157"/>
                  <a:gd name="T29" fmla="*/ 136 h 171"/>
                  <a:gd name="T30" fmla="*/ 14 w 157"/>
                  <a:gd name="T31" fmla="*/ 156 h 171"/>
                  <a:gd name="T32" fmla="*/ 10 w 157"/>
                  <a:gd name="T33" fmla="*/ 160 h 171"/>
                  <a:gd name="T34" fmla="*/ 14 w 157"/>
                  <a:gd name="T35" fmla="*/ 168 h 171"/>
                  <a:gd name="T36" fmla="*/ 31 w 157"/>
                  <a:gd name="T37" fmla="*/ 167 h 171"/>
                  <a:gd name="T38" fmla="*/ 47 w 157"/>
                  <a:gd name="T39" fmla="*/ 148 h 171"/>
                  <a:gd name="T40" fmla="*/ 59 w 157"/>
                  <a:gd name="T41" fmla="*/ 139 h 171"/>
                  <a:gd name="T42" fmla="*/ 80 w 157"/>
                  <a:gd name="T43" fmla="*/ 146 h 171"/>
                  <a:gd name="T44" fmla="*/ 97 w 157"/>
                  <a:gd name="T45" fmla="*/ 138 h 171"/>
                  <a:gd name="T46" fmla="*/ 104 w 157"/>
                  <a:gd name="T47" fmla="*/ 125 h 171"/>
                  <a:gd name="T48" fmla="*/ 119 w 157"/>
                  <a:gd name="T49" fmla="*/ 114 h 171"/>
                  <a:gd name="T50" fmla="*/ 126 w 157"/>
                  <a:gd name="T51" fmla="*/ 102 h 171"/>
                  <a:gd name="T52" fmla="*/ 140 w 157"/>
                  <a:gd name="T53" fmla="*/ 91 h 171"/>
                  <a:gd name="T54" fmla="*/ 151 w 157"/>
                  <a:gd name="T55" fmla="*/ 85 h 171"/>
                  <a:gd name="T56" fmla="*/ 157 w 157"/>
                  <a:gd name="T57" fmla="*/ 77 h 171"/>
                  <a:gd name="T58" fmla="*/ 157 w 157"/>
                  <a:gd name="T59" fmla="*/ 77 h 171"/>
                  <a:gd name="T60" fmla="*/ 145 w 157"/>
                  <a:gd name="T6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1">
                    <a:moveTo>
                      <a:pt x="145" y="69"/>
                    </a:moveTo>
                    <a:cubicBezTo>
                      <a:pt x="139" y="69"/>
                      <a:pt x="132" y="62"/>
                      <a:pt x="132" y="57"/>
                    </a:cubicBezTo>
                    <a:cubicBezTo>
                      <a:pt x="132" y="52"/>
                      <a:pt x="125" y="47"/>
                      <a:pt x="125" y="44"/>
                    </a:cubicBezTo>
                    <a:cubicBezTo>
                      <a:pt x="125" y="40"/>
                      <a:pt x="114" y="34"/>
                      <a:pt x="108" y="31"/>
                    </a:cubicBezTo>
                    <a:cubicBezTo>
                      <a:pt x="102" y="29"/>
                      <a:pt x="101" y="10"/>
                      <a:pt x="98" y="10"/>
                    </a:cubicBezTo>
                    <a:cubicBezTo>
                      <a:pt x="96" y="10"/>
                      <a:pt x="91" y="5"/>
                      <a:pt x="88" y="0"/>
                    </a:cubicBezTo>
                    <a:cubicBezTo>
                      <a:pt x="84" y="1"/>
                      <a:pt x="79" y="2"/>
                      <a:pt x="76" y="2"/>
                    </a:cubicBezTo>
                    <a:cubicBezTo>
                      <a:pt x="71" y="2"/>
                      <a:pt x="66" y="8"/>
                      <a:pt x="64" y="10"/>
                    </a:cubicBezTo>
                    <a:cubicBezTo>
                      <a:pt x="62" y="13"/>
                      <a:pt x="57" y="5"/>
                      <a:pt x="54" y="3"/>
                    </a:cubicBezTo>
                    <a:cubicBezTo>
                      <a:pt x="51" y="1"/>
                      <a:pt x="38" y="8"/>
                      <a:pt x="34" y="9"/>
                    </a:cubicBezTo>
                    <a:cubicBezTo>
                      <a:pt x="31" y="10"/>
                      <a:pt x="18" y="11"/>
                      <a:pt x="18" y="11"/>
                    </a:cubicBezTo>
                    <a:cubicBezTo>
                      <a:pt x="18" y="11"/>
                      <a:pt x="18" y="65"/>
                      <a:pt x="18" y="72"/>
                    </a:cubicBezTo>
                    <a:cubicBezTo>
                      <a:pt x="18" y="78"/>
                      <a:pt x="0" y="74"/>
                      <a:pt x="0" y="78"/>
                    </a:cubicBezTo>
                    <a:cubicBezTo>
                      <a:pt x="0" y="80"/>
                      <a:pt x="0" y="104"/>
                      <a:pt x="0" y="130"/>
                    </a:cubicBezTo>
                    <a:cubicBezTo>
                      <a:pt x="4" y="132"/>
                      <a:pt x="7" y="134"/>
                      <a:pt x="8" y="136"/>
                    </a:cubicBezTo>
                    <a:cubicBezTo>
                      <a:pt x="10" y="141"/>
                      <a:pt x="15" y="152"/>
                      <a:pt x="14" y="156"/>
                    </a:cubicBezTo>
                    <a:cubicBezTo>
                      <a:pt x="13" y="159"/>
                      <a:pt x="10" y="157"/>
                      <a:pt x="10" y="160"/>
                    </a:cubicBezTo>
                    <a:cubicBezTo>
                      <a:pt x="10" y="163"/>
                      <a:pt x="8" y="168"/>
                      <a:pt x="14" y="168"/>
                    </a:cubicBezTo>
                    <a:cubicBezTo>
                      <a:pt x="19" y="168"/>
                      <a:pt x="28" y="171"/>
                      <a:pt x="31" y="167"/>
                    </a:cubicBezTo>
                    <a:cubicBezTo>
                      <a:pt x="35" y="162"/>
                      <a:pt x="47" y="153"/>
                      <a:pt x="47" y="148"/>
                    </a:cubicBezTo>
                    <a:cubicBezTo>
                      <a:pt x="48" y="144"/>
                      <a:pt x="51" y="133"/>
                      <a:pt x="59" y="139"/>
                    </a:cubicBezTo>
                    <a:cubicBezTo>
                      <a:pt x="68" y="145"/>
                      <a:pt x="69" y="146"/>
                      <a:pt x="80" y="146"/>
                    </a:cubicBezTo>
                    <a:cubicBezTo>
                      <a:pt x="92" y="146"/>
                      <a:pt x="95" y="145"/>
                      <a:pt x="97" y="138"/>
                    </a:cubicBezTo>
                    <a:cubicBezTo>
                      <a:pt x="99" y="131"/>
                      <a:pt x="97" y="125"/>
                      <a:pt x="104" y="125"/>
                    </a:cubicBezTo>
                    <a:cubicBezTo>
                      <a:pt x="111" y="125"/>
                      <a:pt x="119" y="119"/>
                      <a:pt x="119" y="114"/>
                    </a:cubicBezTo>
                    <a:cubicBezTo>
                      <a:pt x="119" y="109"/>
                      <a:pt x="122" y="102"/>
                      <a:pt x="126" y="102"/>
                    </a:cubicBezTo>
                    <a:cubicBezTo>
                      <a:pt x="130" y="102"/>
                      <a:pt x="139" y="97"/>
                      <a:pt x="140" y="91"/>
                    </a:cubicBezTo>
                    <a:cubicBezTo>
                      <a:pt x="141" y="86"/>
                      <a:pt x="149" y="88"/>
                      <a:pt x="151" y="85"/>
                    </a:cubicBezTo>
                    <a:cubicBezTo>
                      <a:pt x="153" y="84"/>
                      <a:pt x="155" y="80"/>
                      <a:pt x="157" y="77"/>
                    </a:cubicBezTo>
                    <a:cubicBezTo>
                      <a:pt x="157" y="77"/>
                      <a:pt x="157" y="77"/>
                      <a:pt x="157" y="77"/>
                    </a:cubicBezTo>
                    <a:cubicBezTo>
                      <a:pt x="157" y="73"/>
                      <a:pt x="156" y="69"/>
                      <a:pt x="145" y="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570">
                <a:extLst>
                  <a:ext uri="{FF2B5EF4-FFF2-40B4-BE49-F238E27FC236}">
                    <a16:creationId xmlns:a16="http://schemas.microsoft.com/office/drawing/2014/main" id="{9B60BADB-64B3-C0DE-29D6-9411F90928BB}"/>
                  </a:ext>
                </a:extLst>
              </p:cNvPr>
              <p:cNvSpPr>
                <a:spLocks/>
              </p:cNvSpPr>
              <p:nvPr/>
            </p:nvSpPr>
            <p:spPr bwMode="auto">
              <a:xfrm>
                <a:off x="5421504" y="3875217"/>
                <a:ext cx="30164" cy="36514"/>
              </a:xfrm>
              <a:custGeom>
                <a:avLst/>
                <a:gdLst>
                  <a:gd name="T0" fmla="*/ 12 w 24"/>
                  <a:gd name="T1" fmla="*/ 0 h 30"/>
                  <a:gd name="T2" fmla="*/ 0 w 24"/>
                  <a:gd name="T3" fmla="*/ 13 h 30"/>
                  <a:gd name="T4" fmla="*/ 11 w 24"/>
                  <a:gd name="T5" fmla="*/ 29 h 30"/>
                  <a:gd name="T6" fmla="*/ 21 w 24"/>
                  <a:gd name="T7" fmla="*/ 25 h 30"/>
                  <a:gd name="T8" fmla="*/ 24 w 24"/>
                  <a:gd name="T9" fmla="*/ 20 h 30"/>
                  <a:gd name="T10" fmla="*/ 22 w 24"/>
                  <a:gd name="T11" fmla="*/ 5 h 30"/>
                  <a:gd name="T12" fmla="*/ 12 w 24"/>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4" h="30">
                    <a:moveTo>
                      <a:pt x="12" y="0"/>
                    </a:moveTo>
                    <a:cubicBezTo>
                      <a:pt x="8" y="0"/>
                      <a:pt x="0" y="11"/>
                      <a:pt x="0" y="13"/>
                    </a:cubicBezTo>
                    <a:cubicBezTo>
                      <a:pt x="0" y="15"/>
                      <a:pt x="6" y="29"/>
                      <a:pt x="11" y="29"/>
                    </a:cubicBezTo>
                    <a:cubicBezTo>
                      <a:pt x="17" y="30"/>
                      <a:pt x="21" y="29"/>
                      <a:pt x="21" y="25"/>
                    </a:cubicBezTo>
                    <a:cubicBezTo>
                      <a:pt x="21" y="23"/>
                      <a:pt x="23" y="22"/>
                      <a:pt x="24" y="20"/>
                    </a:cubicBezTo>
                    <a:cubicBezTo>
                      <a:pt x="24" y="17"/>
                      <a:pt x="23" y="10"/>
                      <a:pt x="22" y="5"/>
                    </a:cubicBezTo>
                    <a:cubicBezTo>
                      <a:pt x="19" y="3"/>
                      <a:pt x="15" y="0"/>
                      <a:pt x="12"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571">
                <a:extLst>
                  <a:ext uri="{FF2B5EF4-FFF2-40B4-BE49-F238E27FC236}">
                    <a16:creationId xmlns:a16="http://schemas.microsoft.com/office/drawing/2014/main" id="{FCFE0461-ED78-FB31-5688-9F949447B422}"/>
                  </a:ext>
                </a:extLst>
              </p:cNvPr>
              <p:cNvSpPr>
                <a:spLocks/>
              </p:cNvSpPr>
              <p:nvPr/>
            </p:nvSpPr>
            <p:spPr bwMode="auto">
              <a:xfrm>
                <a:off x="5340539" y="3937131"/>
                <a:ext cx="49214" cy="53977"/>
              </a:xfrm>
              <a:custGeom>
                <a:avLst/>
                <a:gdLst>
                  <a:gd name="T0" fmla="*/ 28 w 39"/>
                  <a:gd name="T1" fmla="*/ 5 h 43"/>
                  <a:gd name="T2" fmla="*/ 10 w 39"/>
                  <a:gd name="T3" fmla="*/ 12 h 43"/>
                  <a:gd name="T4" fmla="*/ 0 w 39"/>
                  <a:gd name="T5" fmla="*/ 27 h 43"/>
                  <a:gd name="T6" fmla="*/ 10 w 39"/>
                  <a:gd name="T7" fmla="*/ 42 h 43"/>
                  <a:gd name="T8" fmla="*/ 17 w 39"/>
                  <a:gd name="T9" fmla="*/ 43 h 43"/>
                  <a:gd name="T10" fmla="*/ 21 w 39"/>
                  <a:gd name="T11" fmla="*/ 34 h 43"/>
                  <a:gd name="T12" fmla="*/ 33 w 39"/>
                  <a:gd name="T13" fmla="*/ 31 h 43"/>
                  <a:gd name="T14" fmla="*/ 39 w 39"/>
                  <a:gd name="T15" fmla="*/ 18 h 43"/>
                  <a:gd name="T16" fmla="*/ 28 w 39"/>
                  <a:gd name="T17"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3">
                    <a:moveTo>
                      <a:pt x="28" y="5"/>
                    </a:moveTo>
                    <a:cubicBezTo>
                      <a:pt x="26" y="0"/>
                      <a:pt x="12" y="8"/>
                      <a:pt x="10" y="12"/>
                    </a:cubicBezTo>
                    <a:cubicBezTo>
                      <a:pt x="8" y="16"/>
                      <a:pt x="0" y="27"/>
                      <a:pt x="0" y="27"/>
                    </a:cubicBezTo>
                    <a:cubicBezTo>
                      <a:pt x="10" y="42"/>
                      <a:pt x="10" y="42"/>
                      <a:pt x="10" y="42"/>
                    </a:cubicBezTo>
                    <a:cubicBezTo>
                      <a:pt x="17" y="43"/>
                      <a:pt x="17" y="43"/>
                      <a:pt x="17" y="43"/>
                    </a:cubicBezTo>
                    <a:cubicBezTo>
                      <a:pt x="17" y="43"/>
                      <a:pt x="19" y="38"/>
                      <a:pt x="21" y="34"/>
                    </a:cubicBezTo>
                    <a:cubicBezTo>
                      <a:pt x="24" y="30"/>
                      <a:pt x="33" y="35"/>
                      <a:pt x="33" y="31"/>
                    </a:cubicBezTo>
                    <a:cubicBezTo>
                      <a:pt x="33" y="26"/>
                      <a:pt x="39" y="22"/>
                      <a:pt x="39" y="18"/>
                    </a:cubicBezTo>
                    <a:cubicBezTo>
                      <a:pt x="39" y="14"/>
                      <a:pt x="30" y="9"/>
                      <a:pt x="28"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572">
                <a:extLst>
                  <a:ext uri="{FF2B5EF4-FFF2-40B4-BE49-F238E27FC236}">
                    <a16:creationId xmlns:a16="http://schemas.microsoft.com/office/drawing/2014/main" id="{4C473656-AFF1-1458-FCC3-A55CB28EF0EF}"/>
                  </a:ext>
                </a:extLst>
              </p:cNvPr>
              <p:cNvSpPr>
                <a:spLocks noEditPoints="1"/>
              </p:cNvSpPr>
              <p:nvPr/>
            </p:nvSpPr>
            <p:spPr bwMode="auto">
              <a:xfrm>
                <a:off x="5105581" y="3786314"/>
                <a:ext cx="363550" cy="312748"/>
              </a:xfrm>
              <a:custGeom>
                <a:avLst/>
                <a:gdLst>
                  <a:gd name="T0" fmla="*/ 270 w 283"/>
                  <a:gd name="T1" fmla="*/ 92 h 249"/>
                  <a:gd name="T2" fmla="*/ 270 w 283"/>
                  <a:gd name="T3" fmla="*/ 90 h 249"/>
                  <a:gd name="T4" fmla="*/ 267 w 283"/>
                  <a:gd name="T5" fmla="*/ 95 h 249"/>
                  <a:gd name="T6" fmla="*/ 257 w 283"/>
                  <a:gd name="T7" fmla="*/ 99 h 249"/>
                  <a:gd name="T8" fmla="*/ 246 w 283"/>
                  <a:gd name="T9" fmla="*/ 83 h 249"/>
                  <a:gd name="T10" fmla="*/ 258 w 283"/>
                  <a:gd name="T11" fmla="*/ 70 h 249"/>
                  <a:gd name="T12" fmla="*/ 268 w 283"/>
                  <a:gd name="T13" fmla="*/ 75 h 249"/>
                  <a:gd name="T14" fmla="*/ 268 w 283"/>
                  <a:gd name="T15" fmla="*/ 72 h 249"/>
                  <a:gd name="T16" fmla="*/ 267 w 283"/>
                  <a:gd name="T17" fmla="*/ 40 h 249"/>
                  <a:gd name="T18" fmla="*/ 256 w 283"/>
                  <a:gd name="T19" fmla="*/ 7 h 249"/>
                  <a:gd name="T20" fmla="*/ 235 w 283"/>
                  <a:gd name="T21" fmla="*/ 3 h 249"/>
                  <a:gd name="T22" fmla="*/ 218 w 283"/>
                  <a:gd name="T23" fmla="*/ 0 h 249"/>
                  <a:gd name="T24" fmla="*/ 212 w 283"/>
                  <a:gd name="T25" fmla="*/ 8 h 249"/>
                  <a:gd name="T26" fmla="*/ 201 w 283"/>
                  <a:gd name="T27" fmla="*/ 14 h 249"/>
                  <a:gd name="T28" fmla="*/ 187 w 283"/>
                  <a:gd name="T29" fmla="*/ 25 h 249"/>
                  <a:gd name="T30" fmla="*/ 180 w 283"/>
                  <a:gd name="T31" fmla="*/ 37 h 249"/>
                  <a:gd name="T32" fmla="*/ 165 w 283"/>
                  <a:gd name="T33" fmla="*/ 48 h 249"/>
                  <a:gd name="T34" fmla="*/ 158 w 283"/>
                  <a:gd name="T35" fmla="*/ 61 h 249"/>
                  <a:gd name="T36" fmla="*/ 141 w 283"/>
                  <a:gd name="T37" fmla="*/ 69 h 249"/>
                  <a:gd name="T38" fmla="*/ 120 w 283"/>
                  <a:gd name="T39" fmla="*/ 62 h 249"/>
                  <a:gd name="T40" fmla="*/ 108 w 283"/>
                  <a:gd name="T41" fmla="*/ 71 h 249"/>
                  <a:gd name="T42" fmla="*/ 92 w 283"/>
                  <a:gd name="T43" fmla="*/ 90 h 249"/>
                  <a:gd name="T44" fmla="*/ 75 w 283"/>
                  <a:gd name="T45" fmla="*/ 91 h 249"/>
                  <a:gd name="T46" fmla="*/ 71 w 283"/>
                  <a:gd name="T47" fmla="*/ 83 h 249"/>
                  <a:gd name="T48" fmla="*/ 75 w 283"/>
                  <a:gd name="T49" fmla="*/ 79 h 249"/>
                  <a:gd name="T50" fmla="*/ 69 w 283"/>
                  <a:gd name="T51" fmla="*/ 59 h 249"/>
                  <a:gd name="T52" fmla="*/ 61 w 283"/>
                  <a:gd name="T53" fmla="*/ 53 h 249"/>
                  <a:gd name="T54" fmla="*/ 61 w 283"/>
                  <a:gd name="T55" fmla="*/ 118 h 249"/>
                  <a:gd name="T56" fmla="*/ 50 w 283"/>
                  <a:gd name="T57" fmla="*/ 129 h 249"/>
                  <a:gd name="T58" fmla="*/ 27 w 283"/>
                  <a:gd name="T59" fmla="*/ 130 h 249"/>
                  <a:gd name="T60" fmla="*/ 18 w 283"/>
                  <a:gd name="T61" fmla="*/ 117 h 249"/>
                  <a:gd name="T62" fmla="*/ 8 w 283"/>
                  <a:gd name="T63" fmla="*/ 122 h 249"/>
                  <a:gd name="T64" fmla="*/ 0 w 283"/>
                  <a:gd name="T65" fmla="*/ 124 h 249"/>
                  <a:gd name="T66" fmla="*/ 14 w 283"/>
                  <a:gd name="T67" fmla="*/ 152 h 249"/>
                  <a:gd name="T68" fmla="*/ 31 w 283"/>
                  <a:gd name="T69" fmla="*/ 187 h 249"/>
                  <a:gd name="T70" fmla="*/ 31 w 283"/>
                  <a:gd name="T71" fmla="*/ 204 h 249"/>
                  <a:gd name="T72" fmla="*/ 31 w 283"/>
                  <a:gd name="T73" fmla="*/ 218 h 249"/>
                  <a:gd name="T74" fmla="*/ 37 w 283"/>
                  <a:gd name="T75" fmla="*/ 233 h 249"/>
                  <a:gd name="T76" fmla="*/ 44 w 283"/>
                  <a:gd name="T77" fmla="*/ 238 h 249"/>
                  <a:gd name="T78" fmla="*/ 53 w 283"/>
                  <a:gd name="T79" fmla="*/ 245 h 249"/>
                  <a:gd name="T80" fmla="*/ 65 w 283"/>
                  <a:gd name="T81" fmla="*/ 244 h 249"/>
                  <a:gd name="T82" fmla="*/ 86 w 283"/>
                  <a:gd name="T83" fmla="*/ 239 h 249"/>
                  <a:gd name="T84" fmla="*/ 102 w 283"/>
                  <a:gd name="T85" fmla="*/ 232 h 249"/>
                  <a:gd name="T86" fmla="*/ 129 w 283"/>
                  <a:gd name="T87" fmla="*/ 232 h 249"/>
                  <a:gd name="T88" fmla="*/ 146 w 283"/>
                  <a:gd name="T89" fmla="*/ 230 h 249"/>
                  <a:gd name="T90" fmla="*/ 157 w 283"/>
                  <a:gd name="T91" fmla="*/ 228 h 249"/>
                  <a:gd name="T92" fmla="*/ 172 w 283"/>
                  <a:gd name="T93" fmla="*/ 223 h 249"/>
                  <a:gd name="T94" fmla="*/ 208 w 283"/>
                  <a:gd name="T95" fmla="*/ 200 h 249"/>
                  <a:gd name="T96" fmla="*/ 250 w 283"/>
                  <a:gd name="T97" fmla="*/ 149 h 249"/>
                  <a:gd name="T98" fmla="*/ 275 w 283"/>
                  <a:gd name="T99" fmla="*/ 120 h 249"/>
                  <a:gd name="T100" fmla="*/ 283 w 283"/>
                  <a:gd name="T101" fmla="*/ 91 h 249"/>
                  <a:gd name="T102" fmla="*/ 270 w 283"/>
                  <a:gd name="T103" fmla="*/ 92 h 249"/>
                  <a:gd name="T104" fmla="*/ 216 w 283"/>
                  <a:gd name="T105" fmla="*/ 151 h 249"/>
                  <a:gd name="T106" fmla="*/ 204 w 283"/>
                  <a:gd name="T107" fmla="*/ 154 h 249"/>
                  <a:gd name="T108" fmla="*/ 200 w 283"/>
                  <a:gd name="T109" fmla="*/ 163 h 249"/>
                  <a:gd name="T110" fmla="*/ 193 w 283"/>
                  <a:gd name="T111" fmla="*/ 162 h 249"/>
                  <a:gd name="T112" fmla="*/ 183 w 283"/>
                  <a:gd name="T113" fmla="*/ 147 h 249"/>
                  <a:gd name="T114" fmla="*/ 193 w 283"/>
                  <a:gd name="T115" fmla="*/ 132 h 249"/>
                  <a:gd name="T116" fmla="*/ 211 w 283"/>
                  <a:gd name="T117" fmla="*/ 125 h 249"/>
                  <a:gd name="T118" fmla="*/ 222 w 283"/>
                  <a:gd name="T119" fmla="*/ 138 h 249"/>
                  <a:gd name="T120" fmla="*/ 216 w 283"/>
                  <a:gd name="T121" fmla="*/ 15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3" h="249">
                    <a:moveTo>
                      <a:pt x="270" y="92"/>
                    </a:moveTo>
                    <a:cubicBezTo>
                      <a:pt x="270" y="92"/>
                      <a:pt x="270" y="92"/>
                      <a:pt x="270" y="90"/>
                    </a:cubicBezTo>
                    <a:cubicBezTo>
                      <a:pt x="269" y="92"/>
                      <a:pt x="267" y="93"/>
                      <a:pt x="267" y="95"/>
                    </a:cubicBezTo>
                    <a:cubicBezTo>
                      <a:pt x="267" y="99"/>
                      <a:pt x="263" y="100"/>
                      <a:pt x="257" y="99"/>
                    </a:cubicBezTo>
                    <a:cubicBezTo>
                      <a:pt x="252" y="99"/>
                      <a:pt x="246" y="85"/>
                      <a:pt x="246" y="83"/>
                    </a:cubicBezTo>
                    <a:cubicBezTo>
                      <a:pt x="246" y="81"/>
                      <a:pt x="254" y="70"/>
                      <a:pt x="258" y="70"/>
                    </a:cubicBezTo>
                    <a:cubicBezTo>
                      <a:pt x="261" y="70"/>
                      <a:pt x="265" y="73"/>
                      <a:pt x="268" y="75"/>
                    </a:cubicBezTo>
                    <a:cubicBezTo>
                      <a:pt x="268" y="74"/>
                      <a:pt x="268" y="72"/>
                      <a:pt x="268" y="72"/>
                    </a:cubicBezTo>
                    <a:cubicBezTo>
                      <a:pt x="269" y="70"/>
                      <a:pt x="271" y="43"/>
                      <a:pt x="267" y="40"/>
                    </a:cubicBezTo>
                    <a:cubicBezTo>
                      <a:pt x="262" y="37"/>
                      <a:pt x="257" y="10"/>
                      <a:pt x="256" y="7"/>
                    </a:cubicBezTo>
                    <a:cubicBezTo>
                      <a:pt x="254" y="4"/>
                      <a:pt x="237" y="6"/>
                      <a:pt x="235" y="3"/>
                    </a:cubicBezTo>
                    <a:cubicBezTo>
                      <a:pt x="233" y="0"/>
                      <a:pt x="219" y="3"/>
                      <a:pt x="218" y="0"/>
                    </a:cubicBezTo>
                    <a:cubicBezTo>
                      <a:pt x="216" y="3"/>
                      <a:pt x="214" y="7"/>
                      <a:pt x="212" y="8"/>
                    </a:cubicBezTo>
                    <a:cubicBezTo>
                      <a:pt x="210" y="11"/>
                      <a:pt x="202" y="9"/>
                      <a:pt x="201" y="14"/>
                    </a:cubicBezTo>
                    <a:cubicBezTo>
                      <a:pt x="200" y="20"/>
                      <a:pt x="191" y="25"/>
                      <a:pt x="187" y="25"/>
                    </a:cubicBezTo>
                    <a:cubicBezTo>
                      <a:pt x="183" y="25"/>
                      <a:pt x="180" y="32"/>
                      <a:pt x="180" y="37"/>
                    </a:cubicBezTo>
                    <a:cubicBezTo>
                      <a:pt x="180" y="42"/>
                      <a:pt x="172" y="48"/>
                      <a:pt x="165" y="48"/>
                    </a:cubicBezTo>
                    <a:cubicBezTo>
                      <a:pt x="158" y="48"/>
                      <a:pt x="160" y="54"/>
                      <a:pt x="158" y="61"/>
                    </a:cubicBezTo>
                    <a:cubicBezTo>
                      <a:pt x="156" y="68"/>
                      <a:pt x="153" y="69"/>
                      <a:pt x="141" y="69"/>
                    </a:cubicBezTo>
                    <a:cubicBezTo>
                      <a:pt x="130" y="69"/>
                      <a:pt x="129" y="68"/>
                      <a:pt x="120" y="62"/>
                    </a:cubicBezTo>
                    <a:cubicBezTo>
                      <a:pt x="112" y="56"/>
                      <a:pt x="109" y="67"/>
                      <a:pt x="108" y="71"/>
                    </a:cubicBezTo>
                    <a:cubicBezTo>
                      <a:pt x="108" y="76"/>
                      <a:pt x="96" y="85"/>
                      <a:pt x="92" y="90"/>
                    </a:cubicBezTo>
                    <a:cubicBezTo>
                      <a:pt x="89" y="94"/>
                      <a:pt x="80" y="91"/>
                      <a:pt x="75" y="91"/>
                    </a:cubicBezTo>
                    <a:cubicBezTo>
                      <a:pt x="69" y="91"/>
                      <a:pt x="71" y="86"/>
                      <a:pt x="71" y="83"/>
                    </a:cubicBezTo>
                    <a:cubicBezTo>
                      <a:pt x="71" y="80"/>
                      <a:pt x="74" y="82"/>
                      <a:pt x="75" y="79"/>
                    </a:cubicBezTo>
                    <a:cubicBezTo>
                      <a:pt x="76" y="75"/>
                      <a:pt x="71" y="64"/>
                      <a:pt x="69" y="59"/>
                    </a:cubicBezTo>
                    <a:cubicBezTo>
                      <a:pt x="68" y="57"/>
                      <a:pt x="65" y="55"/>
                      <a:pt x="61" y="53"/>
                    </a:cubicBezTo>
                    <a:cubicBezTo>
                      <a:pt x="61" y="83"/>
                      <a:pt x="61" y="115"/>
                      <a:pt x="61" y="118"/>
                    </a:cubicBezTo>
                    <a:cubicBezTo>
                      <a:pt x="61" y="123"/>
                      <a:pt x="52" y="126"/>
                      <a:pt x="50" y="129"/>
                    </a:cubicBezTo>
                    <a:cubicBezTo>
                      <a:pt x="47" y="132"/>
                      <a:pt x="34" y="130"/>
                      <a:pt x="27" y="130"/>
                    </a:cubicBezTo>
                    <a:cubicBezTo>
                      <a:pt x="20" y="130"/>
                      <a:pt x="21" y="122"/>
                      <a:pt x="18" y="117"/>
                    </a:cubicBezTo>
                    <a:cubicBezTo>
                      <a:pt x="14" y="112"/>
                      <a:pt x="8" y="119"/>
                      <a:pt x="8" y="122"/>
                    </a:cubicBezTo>
                    <a:cubicBezTo>
                      <a:pt x="8" y="125"/>
                      <a:pt x="5" y="125"/>
                      <a:pt x="0" y="124"/>
                    </a:cubicBezTo>
                    <a:cubicBezTo>
                      <a:pt x="6" y="133"/>
                      <a:pt x="11" y="144"/>
                      <a:pt x="14" y="152"/>
                    </a:cubicBezTo>
                    <a:cubicBezTo>
                      <a:pt x="18" y="166"/>
                      <a:pt x="28" y="179"/>
                      <a:pt x="31" y="187"/>
                    </a:cubicBezTo>
                    <a:cubicBezTo>
                      <a:pt x="33" y="195"/>
                      <a:pt x="36" y="203"/>
                      <a:pt x="31" y="204"/>
                    </a:cubicBezTo>
                    <a:cubicBezTo>
                      <a:pt x="25" y="205"/>
                      <a:pt x="25" y="209"/>
                      <a:pt x="31" y="218"/>
                    </a:cubicBezTo>
                    <a:cubicBezTo>
                      <a:pt x="37" y="227"/>
                      <a:pt x="32" y="232"/>
                      <a:pt x="37" y="233"/>
                    </a:cubicBezTo>
                    <a:cubicBezTo>
                      <a:pt x="41" y="234"/>
                      <a:pt x="40" y="237"/>
                      <a:pt x="44" y="238"/>
                    </a:cubicBezTo>
                    <a:cubicBezTo>
                      <a:pt x="48" y="238"/>
                      <a:pt x="51" y="242"/>
                      <a:pt x="53" y="245"/>
                    </a:cubicBezTo>
                    <a:cubicBezTo>
                      <a:pt x="56" y="249"/>
                      <a:pt x="62" y="249"/>
                      <a:pt x="65" y="244"/>
                    </a:cubicBezTo>
                    <a:cubicBezTo>
                      <a:pt x="68" y="240"/>
                      <a:pt x="76" y="239"/>
                      <a:pt x="86" y="239"/>
                    </a:cubicBezTo>
                    <a:cubicBezTo>
                      <a:pt x="95" y="239"/>
                      <a:pt x="93" y="235"/>
                      <a:pt x="102" y="232"/>
                    </a:cubicBezTo>
                    <a:cubicBezTo>
                      <a:pt x="111" y="230"/>
                      <a:pt x="121" y="230"/>
                      <a:pt x="129" y="232"/>
                    </a:cubicBezTo>
                    <a:cubicBezTo>
                      <a:pt x="136" y="235"/>
                      <a:pt x="142" y="232"/>
                      <a:pt x="146" y="230"/>
                    </a:cubicBezTo>
                    <a:cubicBezTo>
                      <a:pt x="149" y="228"/>
                      <a:pt x="156" y="234"/>
                      <a:pt x="157" y="228"/>
                    </a:cubicBezTo>
                    <a:cubicBezTo>
                      <a:pt x="158" y="222"/>
                      <a:pt x="165" y="223"/>
                      <a:pt x="172" y="223"/>
                    </a:cubicBezTo>
                    <a:cubicBezTo>
                      <a:pt x="178" y="223"/>
                      <a:pt x="195" y="212"/>
                      <a:pt x="208" y="200"/>
                    </a:cubicBezTo>
                    <a:cubicBezTo>
                      <a:pt x="221" y="188"/>
                      <a:pt x="243" y="161"/>
                      <a:pt x="250" y="149"/>
                    </a:cubicBezTo>
                    <a:cubicBezTo>
                      <a:pt x="257" y="136"/>
                      <a:pt x="269" y="126"/>
                      <a:pt x="275" y="120"/>
                    </a:cubicBezTo>
                    <a:cubicBezTo>
                      <a:pt x="280" y="116"/>
                      <a:pt x="282" y="102"/>
                      <a:pt x="283" y="91"/>
                    </a:cubicBezTo>
                    <a:cubicBezTo>
                      <a:pt x="277" y="91"/>
                      <a:pt x="270" y="92"/>
                      <a:pt x="270" y="92"/>
                    </a:cubicBezTo>
                    <a:close/>
                    <a:moveTo>
                      <a:pt x="216" y="151"/>
                    </a:moveTo>
                    <a:cubicBezTo>
                      <a:pt x="216" y="155"/>
                      <a:pt x="207" y="150"/>
                      <a:pt x="204" y="154"/>
                    </a:cubicBezTo>
                    <a:cubicBezTo>
                      <a:pt x="202" y="158"/>
                      <a:pt x="200" y="163"/>
                      <a:pt x="200" y="163"/>
                    </a:cubicBezTo>
                    <a:cubicBezTo>
                      <a:pt x="193" y="162"/>
                      <a:pt x="193" y="162"/>
                      <a:pt x="193" y="162"/>
                    </a:cubicBezTo>
                    <a:cubicBezTo>
                      <a:pt x="183" y="147"/>
                      <a:pt x="183" y="147"/>
                      <a:pt x="183" y="147"/>
                    </a:cubicBezTo>
                    <a:cubicBezTo>
                      <a:pt x="183" y="147"/>
                      <a:pt x="191" y="136"/>
                      <a:pt x="193" y="132"/>
                    </a:cubicBezTo>
                    <a:cubicBezTo>
                      <a:pt x="195" y="128"/>
                      <a:pt x="209" y="120"/>
                      <a:pt x="211" y="125"/>
                    </a:cubicBezTo>
                    <a:cubicBezTo>
                      <a:pt x="213" y="129"/>
                      <a:pt x="222" y="134"/>
                      <a:pt x="222" y="138"/>
                    </a:cubicBezTo>
                    <a:cubicBezTo>
                      <a:pt x="222" y="142"/>
                      <a:pt x="216" y="146"/>
                      <a:pt x="216" y="15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573">
                <a:extLst>
                  <a:ext uri="{FF2B5EF4-FFF2-40B4-BE49-F238E27FC236}">
                    <a16:creationId xmlns:a16="http://schemas.microsoft.com/office/drawing/2014/main" id="{577C203D-CBBA-2EBC-BC76-AB2B62463C84}"/>
                  </a:ext>
                </a:extLst>
              </p:cNvPr>
              <p:cNvSpPr>
                <a:spLocks/>
              </p:cNvSpPr>
              <p:nvPr/>
            </p:nvSpPr>
            <p:spPr bwMode="auto">
              <a:xfrm>
                <a:off x="5008740" y="3419589"/>
                <a:ext cx="265122" cy="274647"/>
              </a:xfrm>
              <a:custGeom>
                <a:avLst/>
                <a:gdLst>
                  <a:gd name="T0" fmla="*/ 12 w 206"/>
                  <a:gd name="T1" fmla="*/ 201 h 219"/>
                  <a:gd name="T2" fmla="*/ 20 w 206"/>
                  <a:gd name="T3" fmla="*/ 205 h 219"/>
                  <a:gd name="T4" fmla="*/ 37 w 206"/>
                  <a:gd name="T5" fmla="*/ 206 h 219"/>
                  <a:gd name="T6" fmla="*/ 52 w 206"/>
                  <a:gd name="T7" fmla="*/ 210 h 219"/>
                  <a:gd name="T8" fmla="*/ 113 w 206"/>
                  <a:gd name="T9" fmla="*/ 210 h 219"/>
                  <a:gd name="T10" fmla="*/ 119 w 206"/>
                  <a:gd name="T11" fmla="*/ 216 h 219"/>
                  <a:gd name="T12" fmla="*/ 158 w 206"/>
                  <a:gd name="T13" fmla="*/ 216 h 219"/>
                  <a:gd name="T14" fmla="*/ 186 w 206"/>
                  <a:gd name="T15" fmla="*/ 215 h 219"/>
                  <a:gd name="T16" fmla="*/ 190 w 206"/>
                  <a:gd name="T17" fmla="*/ 213 h 219"/>
                  <a:gd name="T18" fmla="*/ 170 w 206"/>
                  <a:gd name="T19" fmla="*/ 186 h 219"/>
                  <a:gd name="T20" fmla="*/ 172 w 206"/>
                  <a:gd name="T21" fmla="*/ 127 h 219"/>
                  <a:gd name="T22" fmla="*/ 198 w 206"/>
                  <a:gd name="T23" fmla="*/ 128 h 219"/>
                  <a:gd name="T24" fmla="*/ 203 w 206"/>
                  <a:gd name="T25" fmla="*/ 124 h 219"/>
                  <a:gd name="T26" fmla="*/ 206 w 206"/>
                  <a:gd name="T27" fmla="*/ 89 h 219"/>
                  <a:gd name="T28" fmla="*/ 202 w 206"/>
                  <a:gd name="T29" fmla="*/ 88 h 219"/>
                  <a:gd name="T30" fmla="*/ 186 w 206"/>
                  <a:gd name="T31" fmla="*/ 90 h 219"/>
                  <a:gd name="T32" fmla="*/ 177 w 206"/>
                  <a:gd name="T33" fmla="*/ 95 h 219"/>
                  <a:gd name="T34" fmla="*/ 177 w 206"/>
                  <a:gd name="T35" fmla="*/ 81 h 219"/>
                  <a:gd name="T36" fmla="*/ 168 w 206"/>
                  <a:gd name="T37" fmla="*/ 67 h 219"/>
                  <a:gd name="T38" fmla="*/ 170 w 206"/>
                  <a:gd name="T39" fmla="*/ 42 h 219"/>
                  <a:gd name="T40" fmla="*/ 167 w 206"/>
                  <a:gd name="T41" fmla="*/ 27 h 219"/>
                  <a:gd name="T42" fmla="*/ 156 w 206"/>
                  <a:gd name="T43" fmla="*/ 25 h 219"/>
                  <a:gd name="T44" fmla="*/ 147 w 206"/>
                  <a:gd name="T45" fmla="*/ 21 h 219"/>
                  <a:gd name="T46" fmla="*/ 133 w 206"/>
                  <a:gd name="T47" fmla="*/ 21 h 219"/>
                  <a:gd name="T48" fmla="*/ 126 w 206"/>
                  <a:gd name="T49" fmla="*/ 37 h 219"/>
                  <a:gd name="T50" fmla="*/ 106 w 206"/>
                  <a:gd name="T51" fmla="*/ 40 h 219"/>
                  <a:gd name="T52" fmla="*/ 91 w 206"/>
                  <a:gd name="T53" fmla="*/ 29 h 219"/>
                  <a:gd name="T54" fmla="*/ 84 w 206"/>
                  <a:gd name="T55" fmla="*/ 16 h 219"/>
                  <a:gd name="T56" fmla="*/ 80 w 206"/>
                  <a:gd name="T57" fmla="*/ 1 h 219"/>
                  <a:gd name="T58" fmla="*/ 23 w 206"/>
                  <a:gd name="T59" fmla="*/ 1 h 219"/>
                  <a:gd name="T60" fmla="*/ 13 w 206"/>
                  <a:gd name="T61" fmla="*/ 6 h 219"/>
                  <a:gd name="T62" fmla="*/ 29 w 206"/>
                  <a:gd name="T63" fmla="*/ 43 h 219"/>
                  <a:gd name="T64" fmla="*/ 26 w 206"/>
                  <a:gd name="T65" fmla="*/ 62 h 219"/>
                  <a:gd name="T66" fmla="*/ 37 w 206"/>
                  <a:gd name="T67" fmla="*/ 99 h 219"/>
                  <a:gd name="T68" fmla="*/ 24 w 206"/>
                  <a:gd name="T69" fmla="*/ 124 h 219"/>
                  <a:gd name="T70" fmla="*/ 12 w 206"/>
                  <a:gd name="T71" fmla="*/ 158 h 219"/>
                  <a:gd name="T72" fmla="*/ 3 w 206"/>
                  <a:gd name="T73" fmla="*/ 183 h 219"/>
                  <a:gd name="T74" fmla="*/ 0 w 206"/>
                  <a:gd name="T75" fmla="*/ 207 h 219"/>
                  <a:gd name="T76" fmla="*/ 0 w 206"/>
                  <a:gd name="T77" fmla="*/ 207 h 219"/>
                  <a:gd name="T78" fmla="*/ 6 w 206"/>
                  <a:gd name="T79" fmla="*/ 206 h 219"/>
                  <a:gd name="T80" fmla="*/ 12 w 206"/>
                  <a:gd name="T81" fmla="*/ 20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19">
                    <a:moveTo>
                      <a:pt x="12" y="201"/>
                    </a:moveTo>
                    <a:cubicBezTo>
                      <a:pt x="16" y="201"/>
                      <a:pt x="14" y="208"/>
                      <a:pt x="20" y="205"/>
                    </a:cubicBezTo>
                    <a:cubicBezTo>
                      <a:pt x="26" y="202"/>
                      <a:pt x="31" y="202"/>
                      <a:pt x="37" y="206"/>
                    </a:cubicBezTo>
                    <a:cubicBezTo>
                      <a:pt x="42" y="209"/>
                      <a:pt x="46" y="210"/>
                      <a:pt x="52" y="210"/>
                    </a:cubicBezTo>
                    <a:cubicBezTo>
                      <a:pt x="59" y="210"/>
                      <a:pt x="113" y="210"/>
                      <a:pt x="113" y="210"/>
                    </a:cubicBezTo>
                    <a:cubicBezTo>
                      <a:pt x="119" y="216"/>
                      <a:pt x="119" y="216"/>
                      <a:pt x="119" y="216"/>
                    </a:cubicBezTo>
                    <a:cubicBezTo>
                      <a:pt x="119" y="216"/>
                      <a:pt x="153" y="214"/>
                      <a:pt x="158" y="216"/>
                    </a:cubicBezTo>
                    <a:cubicBezTo>
                      <a:pt x="164" y="219"/>
                      <a:pt x="180" y="216"/>
                      <a:pt x="186" y="215"/>
                    </a:cubicBezTo>
                    <a:cubicBezTo>
                      <a:pt x="186" y="214"/>
                      <a:pt x="188" y="214"/>
                      <a:pt x="190" y="213"/>
                    </a:cubicBezTo>
                    <a:cubicBezTo>
                      <a:pt x="170" y="186"/>
                      <a:pt x="170" y="186"/>
                      <a:pt x="170" y="186"/>
                    </a:cubicBezTo>
                    <a:cubicBezTo>
                      <a:pt x="172" y="127"/>
                      <a:pt x="172" y="127"/>
                      <a:pt x="172" y="127"/>
                    </a:cubicBezTo>
                    <a:cubicBezTo>
                      <a:pt x="198" y="128"/>
                      <a:pt x="198" y="128"/>
                      <a:pt x="198" y="128"/>
                    </a:cubicBezTo>
                    <a:cubicBezTo>
                      <a:pt x="203" y="124"/>
                      <a:pt x="203" y="124"/>
                      <a:pt x="203" y="124"/>
                    </a:cubicBezTo>
                    <a:cubicBezTo>
                      <a:pt x="206" y="89"/>
                      <a:pt x="206" y="89"/>
                      <a:pt x="206" y="89"/>
                    </a:cubicBezTo>
                    <a:cubicBezTo>
                      <a:pt x="205" y="88"/>
                      <a:pt x="204" y="88"/>
                      <a:pt x="202" y="88"/>
                    </a:cubicBezTo>
                    <a:cubicBezTo>
                      <a:pt x="196" y="91"/>
                      <a:pt x="192" y="90"/>
                      <a:pt x="186" y="90"/>
                    </a:cubicBezTo>
                    <a:cubicBezTo>
                      <a:pt x="181" y="90"/>
                      <a:pt x="180" y="95"/>
                      <a:pt x="177" y="95"/>
                    </a:cubicBezTo>
                    <a:cubicBezTo>
                      <a:pt x="174" y="94"/>
                      <a:pt x="176" y="85"/>
                      <a:pt x="177" y="81"/>
                    </a:cubicBezTo>
                    <a:cubicBezTo>
                      <a:pt x="177" y="77"/>
                      <a:pt x="172" y="70"/>
                      <a:pt x="168" y="67"/>
                    </a:cubicBezTo>
                    <a:cubicBezTo>
                      <a:pt x="164" y="63"/>
                      <a:pt x="173" y="44"/>
                      <a:pt x="170" y="42"/>
                    </a:cubicBezTo>
                    <a:cubicBezTo>
                      <a:pt x="168" y="39"/>
                      <a:pt x="167" y="33"/>
                      <a:pt x="167" y="27"/>
                    </a:cubicBezTo>
                    <a:cubicBezTo>
                      <a:pt x="167" y="22"/>
                      <a:pt x="163" y="25"/>
                      <a:pt x="156" y="25"/>
                    </a:cubicBezTo>
                    <a:cubicBezTo>
                      <a:pt x="148" y="25"/>
                      <a:pt x="147" y="21"/>
                      <a:pt x="147" y="21"/>
                    </a:cubicBezTo>
                    <a:cubicBezTo>
                      <a:pt x="147" y="21"/>
                      <a:pt x="138" y="19"/>
                      <a:pt x="133" y="21"/>
                    </a:cubicBezTo>
                    <a:cubicBezTo>
                      <a:pt x="128" y="24"/>
                      <a:pt x="129" y="38"/>
                      <a:pt x="126" y="37"/>
                    </a:cubicBezTo>
                    <a:cubicBezTo>
                      <a:pt x="123" y="36"/>
                      <a:pt x="113" y="38"/>
                      <a:pt x="106" y="40"/>
                    </a:cubicBezTo>
                    <a:cubicBezTo>
                      <a:pt x="98" y="42"/>
                      <a:pt x="95" y="38"/>
                      <a:pt x="91" y="29"/>
                    </a:cubicBezTo>
                    <a:cubicBezTo>
                      <a:pt x="87" y="20"/>
                      <a:pt x="82" y="23"/>
                      <a:pt x="84" y="16"/>
                    </a:cubicBezTo>
                    <a:cubicBezTo>
                      <a:pt x="85" y="9"/>
                      <a:pt x="80" y="1"/>
                      <a:pt x="80" y="1"/>
                    </a:cubicBezTo>
                    <a:cubicBezTo>
                      <a:pt x="80" y="1"/>
                      <a:pt x="29" y="0"/>
                      <a:pt x="23" y="1"/>
                    </a:cubicBezTo>
                    <a:cubicBezTo>
                      <a:pt x="21" y="1"/>
                      <a:pt x="17" y="4"/>
                      <a:pt x="13" y="6"/>
                    </a:cubicBezTo>
                    <a:cubicBezTo>
                      <a:pt x="17" y="18"/>
                      <a:pt x="27" y="38"/>
                      <a:pt x="29" y="43"/>
                    </a:cubicBezTo>
                    <a:cubicBezTo>
                      <a:pt x="31" y="48"/>
                      <a:pt x="26" y="52"/>
                      <a:pt x="26" y="62"/>
                    </a:cubicBezTo>
                    <a:cubicBezTo>
                      <a:pt x="26" y="71"/>
                      <a:pt x="36" y="87"/>
                      <a:pt x="37" y="99"/>
                    </a:cubicBezTo>
                    <a:cubicBezTo>
                      <a:pt x="38" y="110"/>
                      <a:pt x="31" y="117"/>
                      <a:pt x="24" y="124"/>
                    </a:cubicBezTo>
                    <a:cubicBezTo>
                      <a:pt x="18" y="131"/>
                      <a:pt x="12" y="148"/>
                      <a:pt x="12" y="158"/>
                    </a:cubicBezTo>
                    <a:cubicBezTo>
                      <a:pt x="12" y="168"/>
                      <a:pt x="2" y="178"/>
                      <a:pt x="3" y="183"/>
                    </a:cubicBezTo>
                    <a:cubicBezTo>
                      <a:pt x="3" y="188"/>
                      <a:pt x="1" y="201"/>
                      <a:pt x="0" y="207"/>
                    </a:cubicBezTo>
                    <a:cubicBezTo>
                      <a:pt x="0" y="207"/>
                      <a:pt x="0" y="207"/>
                      <a:pt x="0" y="207"/>
                    </a:cubicBezTo>
                    <a:cubicBezTo>
                      <a:pt x="6" y="206"/>
                      <a:pt x="6" y="206"/>
                      <a:pt x="6" y="206"/>
                    </a:cubicBezTo>
                    <a:cubicBezTo>
                      <a:pt x="6" y="206"/>
                      <a:pt x="7" y="201"/>
                      <a:pt x="12" y="20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74">
                <a:extLst>
                  <a:ext uri="{FF2B5EF4-FFF2-40B4-BE49-F238E27FC236}">
                    <a16:creationId xmlns:a16="http://schemas.microsoft.com/office/drawing/2014/main" id="{E97CCD1A-19C8-C241-862E-579BADA8FE6B}"/>
                  </a:ext>
                </a:extLst>
              </p:cNvPr>
              <p:cNvSpPr>
                <a:spLocks/>
              </p:cNvSpPr>
              <p:nvPr/>
            </p:nvSpPr>
            <p:spPr bwMode="auto">
              <a:xfrm>
                <a:off x="5227822" y="3471978"/>
                <a:ext cx="260359" cy="223845"/>
              </a:xfrm>
              <a:custGeom>
                <a:avLst/>
                <a:gdLst>
                  <a:gd name="T0" fmla="*/ 156 w 203"/>
                  <a:gd name="T1" fmla="*/ 8 h 179"/>
                  <a:gd name="T2" fmla="*/ 144 w 203"/>
                  <a:gd name="T3" fmla="*/ 0 h 179"/>
                  <a:gd name="T4" fmla="*/ 122 w 203"/>
                  <a:gd name="T5" fmla="*/ 4 h 179"/>
                  <a:gd name="T6" fmla="*/ 118 w 203"/>
                  <a:gd name="T7" fmla="*/ 15 h 179"/>
                  <a:gd name="T8" fmla="*/ 115 w 203"/>
                  <a:gd name="T9" fmla="*/ 25 h 179"/>
                  <a:gd name="T10" fmla="*/ 115 w 203"/>
                  <a:gd name="T11" fmla="*/ 44 h 179"/>
                  <a:gd name="T12" fmla="*/ 111 w 203"/>
                  <a:gd name="T13" fmla="*/ 61 h 179"/>
                  <a:gd name="T14" fmla="*/ 122 w 203"/>
                  <a:gd name="T15" fmla="*/ 75 h 179"/>
                  <a:gd name="T16" fmla="*/ 134 w 203"/>
                  <a:gd name="T17" fmla="*/ 71 h 179"/>
                  <a:gd name="T18" fmla="*/ 137 w 203"/>
                  <a:gd name="T19" fmla="*/ 83 h 179"/>
                  <a:gd name="T20" fmla="*/ 133 w 203"/>
                  <a:gd name="T21" fmla="*/ 91 h 179"/>
                  <a:gd name="T22" fmla="*/ 121 w 203"/>
                  <a:gd name="T23" fmla="*/ 91 h 179"/>
                  <a:gd name="T24" fmla="*/ 114 w 203"/>
                  <a:gd name="T25" fmla="*/ 76 h 179"/>
                  <a:gd name="T26" fmla="*/ 101 w 203"/>
                  <a:gd name="T27" fmla="*/ 73 h 179"/>
                  <a:gd name="T28" fmla="*/ 91 w 203"/>
                  <a:gd name="T29" fmla="*/ 63 h 179"/>
                  <a:gd name="T30" fmla="*/ 85 w 203"/>
                  <a:gd name="T31" fmla="*/ 66 h 179"/>
                  <a:gd name="T32" fmla="*/ 77 w 203"/>
                  <a:gd name="T33" fmla="*/ 69 h 179"/>
                  <a:gd name="T34" fmla="*/ 62 w 203"/>
                  <a:gd name="T35" fmla="*/ 64 h 179"/>
                  <a:gd name="T36" fmla="*/ 57 w 203"/>
                  <a:gd name="T37" fmla="*/ 55 h 179"/>
                  <a:gd name="T38" fmla="*/ 46 w 203"/>
                  <a:gd name="T39" fmla="*/ 56 h 179"/>
                  <a:gd name="T40" fmla="*/ 41 w 203"/>
                  <a:gd name="T41" fmla="*/ 52 h 179"/>
                  <a:gd name="T42" fmla="*/ 36 w 203"/>
                  <a:gd name="T43" fmla="*/ 48 h 179"/>
                  <a:gd name="T44" fmla="*/ 33 w 203"/>
                  <a:gd name="T45" fmla="*/ 83 h 179"/>
                  <a:gd name="T46" fmla="*/ 28 w 203"/>
                  <a:gd name="T47" fmla="*/ 87 h 179"/>
                  <a:gd name="T48" fmla="*/ 2 w 203"/>
                  <a:gd name="T49" fmla="*/ 86 h 179"/>
                  <a:gd name="T50" fmla="*/ 0 w 203"/>
                  <a:gd name="T51" fmla="*/ 145 h 179"/>
                  <a:gd name="T52" fmla="*/ 20 w 203"/>
                  <a:gd name="T53" fmla="*/ 172 h 179"/>
                  <a:gd name="T54" fmla="*/ 53 w 203"/>
                  <a:gd name="T55" fmla="*/ 171 h 179"/>
                  <a:gd name="T56" fmla="*/ 54 w 203"/>
                  <a:gd name="T57" fmla="*/ 175 h 179"/>
                  <a:gd name="T58" fmla="*/ 63 w 203"/>
                  <a:gd name="T59" fmla="*/ 174 h 179"/>
                  <a:gd name="T60" fmla="*/ 85 w 203"/>
                  <a:gd name="T61" fmla="*/ 177 h 179"/>
                  <a:gd name="T62" fmla="*/ 104 w 203"/>
                  <a:gd name="T63" fmla="*/ 157 h 179"/>
                  <a:gd name="T64" fmla="*/ 120 w 203"/>
                  <a:gd name="T65" fmla="*/ 145 h 179"/>
                  <a:gd name="T66" fmla="*/ 130 w 203"/>
                  <a:gd name="T67" fmla="*/ 136 h 179"/>
                  <a:gd name="T68" fmla="*/ 145 w 203"/>
                  <a:gd name="T69" fmla="*/ 136 h 179"/>
                  <a:gd name="T70" fmla="*/ 146 w 203"/>
                  <a:gd name="T71" fmla="*/ 136 h 179"/>
                  <a:gd name="T72" fmla="*/ 142 w 203"/>
                  <a:gd name="T73" fmla="*/ 123 h 179"/>
                  <a:gd name="T74" fmla="*/ 191 w 203"/>
                  <a:gd name="T75" fmla="*/ 105 h 179"/>
                  <a:gd name="T76" fmla="*/ 188 w 203"/>
                  <a:gd name="T77" fmla="*/ 97 h 179"/>
                  <a:gd name="T78" fmla="*/ 191 w 203"/>
                  <a:gd name="T79" fmla="*/ 80 h 179"/>
                  <a:gd name="T80" fmla="*/ 198 w 203"/>
                  <a:gd name="T81" fmla="*/ 75 h 179"/>
                  <a:gd name="T82" fmla="*/ 197 w 203"/>
                  <a:gd name="T83" fmla="*/ 47 h 179"/>
                  <a:gd name="T84" fmla="*/ 203 w 203"/>
                  <a:gd name="T85" fmla="*/ 43 h 179"/>
                  <a:gd name="T86" fmla="*/ 195 w 203"/>
                  <a:gd name="T87" fmla="*/ 24 h 179"/>
                  <a:gd name="T88" fmla="*/ 173 w 203"/>
                  <a:gd name="T89" fmla="*/ 14 h 179"/>
                  <a:gd name="T90" fmla="*/ 156 w 203"/>
                  <a:gd name="T91" fmla="*/ 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179">
                    <a:moveTo>
                      <a:pt x="156" y="8"/>
                    </a:moveTo>
                    <a:cubicBezTo>
                      <a:pt x="154" y="8"/>
                      <a:pt x="148" y="4"/>
                      <a:pt x="144" y="0"/>
                    </a:cubicBezTo>
                    <a:cubicBezTo>
                      <a:pt x="140" y="4"/>
                      <a:pt x="128" y="4"/>
                      <a:pt x="122" y="4"/>
                    </a:cubicBezTo>
                    <a:cubicBezTo>
                      <a:pt x="116" y="4"/>
                      <a:pt x="122" y="12"/>
                      <a:pt x="118" y="15"/>
                    </a:cubicBezTo>
                    <a:cubicBezTo>
                      <a:pt x="114" y="18"/>
                      <a:pt x="112" y="23"/>
                      <a:pt x="115" y="25"/>
                    </a:cubicBezTo>
                    <a:cubicBezTo>
                      <a:pt x="119" y="26"/>
                      <a:pt x="115" y="40"/>
                      <a:pt x="115" y="44"/>
                    </a:cubicBezTo>
                    <a:cubicBezTo>
                      <a:pt x="115" y="49"/>
                      <a:pt x="108" y="59"/>
                      <a:pt x="111" y="61"/>
                    </a:cubicBezTo>
                    <a:cubicBezTo>
                      <a:pt x="113" y="62"/>
                      <a:pt x="117" y="73"/>
                      <a:pt x="122" y="75"/>
                    </a:cubicBezTo>
                    <a:cubicBezTo>
                      <a:pt x="128" y="76"/>
                      <a:pt x="132" y="71"/>
                      <a:pt x="134" y="71"/>
                    </a:cubicBezTo>
                    <a:cubicBezTo>
                      <a:pt x="137" y="71"/>
                      <a:pt x="137" y="78"/>
                      <a:pt x="137" y="83"/>
                    </a:cubicBezTo>
                    <a:cubicBezTo>
                      <a:pt x="137" y="89"/>
                      <a:pt x="133" y="91"/>
                      <a:pt x="133" y="91"/>
                    </a:cubicBezTo>
                    <a:cubicBezTo>
                      <a:pt x="133" y="91"/>
                      <a:pt x="125" y="94"/>
                      <a:pt x="121" y="91"/>
                    </a:cubicBezTo>
                    <a:cubicBezTo>
                      <a:pt x="117" y="88"/>
                      <a:pt x="114" y="80"/>
                      <a:pt x="114" y="76"/>
                    </a:cubicBezTo>
                    <a:cubicBezTo>
                      <a:pt x="114" y="73"/>
                      <a:pt x="104" y="73"/>
                      <a:pt x="101" y="73"/>
                    </a:cubicBezTo>
                    <a:cubicBezTo>
                      <a:pt x="97" y="73"/>
                      <a:pt x="93" y="66"/>
                      <a:pt x="91" y="63"/>
                    </a:cubicBezTo>
                    <a:cubicBezTo>
                      <a:pt x="90" y="60"/>
                      <a:pt x="85" y="64"/>
                      <a:pt x="85" y="66"/>
                    </a:cubicBezTo>
                    <a:cubicBezTo>
                      <a:pt x="85" y="69"/>
                      <a:pt x="81" y="69"/>
                      <a:pt x="77" y="69"/>
                    </a:cubicBezTo>
                    <a:cubicBezTo>
                      <a:pt x="73" y="69"/>
                      <a:pt x="65" y="62"/>
                      <a:pt x="62" y="64"/>
                    </a:cubicBezTo>
                    <a:cubicBezTo>
                      <a:pt x="59" y="65"/>
                      <a:pt x="56" y="58"/>
                      <a:pt x="57" y="55"/>
                    </a:cubicBezTo>
                    <a:cubicBezTo>
                      <a:pt x="58" y="52"/>
                      <a:pt x="49" y="54"/>
                      <a:pt x="46" y="56"/>
                    </a:cubicBezTo>
                    <a:cubicBezTo>
                      <a:pt x="43" y="58"/>
                      <a:pt x="41" y="52"/>
                      <a:pt x="41" y="52"/>
                    </a:cubicBezTo>
                    <a:cubicBezTo>
                      <a:pt x="41" y="52"/>
                      <a:pt x="39" y="49"/>
                      <a:pt x="36" y="48"/>
                    </a:cubicBezTo>
                    <a:cubicBezTo>
                      <a:pt x="33" y="83"/>
                      <a:pt x="33" y="83"/>
                      <a:pt x="33" y="83"/>
                    </a:cubicBezTo>
                    <a:cubicBezTo>
                      <a:pt x="28" y="87"/>
                      <a:pt x="28" y="87"/>
                      <a:pt x="28" y="87"/>
                    </a:cubicBezTo>
                    <a:cubicBezTo>
                      <a:pt x="2" y="86"/>
                      <a:pt x="2" y="86"/>
                      <a:pt x="2" y="86"/>
                    </a:cubicBezTo>
                    <a:cubicBezTo>
                      <a:pt x="0" y="145"/>
                      <a:pt x="0" y="145"/>
                      <a:pt x="0" y="145"/>
                    </a:cubicBezTo>
                    <a:cubicBezTo>
                      <a:pt x="20" y="172"/>
                      <a:pt x="20" y="172"/>
                      <a:pt x="20" y="172"/>
                    </a:cubicBezTo>
                    <a:cubicBezTo>
                      <a:pt x="31" y="170"/>
                      <a:pt x="53" y="167"/>
                      <a:pt x="53" y="171"/>
                    </a:cubicBezTo>
                    <a:cubicBezTo>
                      <a:pt x="53" y="172"/>
                      <a:pt x="53" y="173"/>
                      <a:pt x="54" y="175"/>
                    </a:cubicBezTo>
                    <a:cubicBezTo>
                      <a:pt x="58" y="174"/>
                      <a:pt x="61" y="173"/>
                      <a:pt x="63" y="174"/>
                    </a:cubicBezTo>
                    <a:cubicBezTo>
                      <a:pt x="67" y="174"/>
                      <a:pt x="81" y="179"/>
                      <a:pt x="85" y="177"/>
                    </a:cubicBezTo>
                    <a:cubicBezTo>
                      <a:pt x="90" y="175"/>
                      <a:pt x="97" y="160"/>
                      <a:pt x="104" y="157"/>
                    </a:cubicBezTo>
                    <a:cubicBezTo>
                      <a:pt x="110" y="155"/>
                      <a:pt x="120" y="148"/>
                      <a:pt x="120" y="145"/>
                    </a:cubicBezTo>
                    <a:cubicBezTo>
                      <a:pt x="120" y="142"/>
                      <a:pt x="120" y="139"/>
                      <a:pt x="130" y="136"/>
                    </a:cubicBezTo>
                    <a:cubicBezTo>
                      <a:pt x="145" y="136"/>
                      <a:pt x="145" y="136"/>
                      <a:pt x="145" y="136"/>
                    </a:cubicBezTo>
                    <a:cubicBezTo>
                      <a:pt x="146" y="136"/>
                      <a:pt x="146" y="136"/>
                      <a:pt x="146" y="136"/>
                    </a:cubicBezTo>
                    <a:cubicBezTo>
                      <a:pt x="142" y="123"/>
                      <a:pt x="142" y="123"/>
                      <a:pt x="142" y="123"/>
                    </a:cubicBezTo>
                    <a:cubicBezTo>
                      <a:pt x="142" y="123"/>
                      <a:pt x="189" y="105"/>
                      <a:pt x="191" y="105"/>
                    </a:cubicBezTo>
                    <a:cubicBezTo>
                      <a:pt x="189" y="101"/>
                      <a:pt x="187" y="98"/>
                      <a:pt x="188" y="97"/>
                    </a:cubicBezTo>
                    <a:cubicBezTo>
                      <a:pt x="190" y="96"/>
                      <a:pt x="191" y="84"/>
                      <a:pt x="191" y="80"/>
                    </a:cubicBezTo>
                    <a:cubicBezTo>
                      <a:pt x="191" y="76"/>
                      <a:pt x="202" y="79"/>
                      <a:pt x="198" y="75"/>
                    </a:cubicBezTo>
                    <a:cubicBezTo>
                      <a:pt x="194" y="72"/>
                      <a:pt x="195" y="51"/>
                      <a:pt x="197" y="47"/>
                    </a:cubicBezTo>
                    <a:cubicBezTo>
                      <a:pt x="199" y="42"/>
                      <a:pt x="203" y="47"/>
                      <a:pt x="203" y="43"/>
                    </a:cubicBezTo>
                    <a:cubicBezTo>
                      <a:pt x="203" y="39"/>
                      <a:pt x="198" y="28"/>
                      <a:pt x="195" y="24"/>
                    </a:cubicBezTo>
                    <a:cubicBezTo>
                      <a:pt x="193" y="21"/>
                      <a:pt x="177" y="15"/>
                      <a:pt x="173" y="14"/>
                    </a:cubicBezTo>
                    <a:cubicBezTo>
                      <a:pt x="168" y="13"/>
                      <a:pt x="161" y="8"/>
                      <a:pt x="156" y="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575">
                <a:extLst>
                  <a:ext uri="{FF2B5EF4-FFF2-40B4-BE49-F238E27FC236}">
                    <a16:creationId xmlns:a16="http://schemas.microsoft.com/office/drawing/2014/main" id="{27F595A2-F7B2-AADF-7901-7337250777E2}"/>
                  </a:ext>
                </a:extLst>
              </p:cNvPr>
              <p:cNvSpPr>
                <a:spLocks/>
              </p:cNvSpPr>
              <p:nvPr/>
            </p:nvSpPr>
            <p:spPr bwMode="auto">
              <a:xfrm>
                <a:off x="5381815" y="3313223"/>
                <a:ext cx="46039" cy="38101"/>
              </a:xfrm>
              <a:custGeom>
                <a:avLst/>
                <a:gdLst>
                  <a:gd name="T0" fmla="*/ 28 w 35"/>
                  <a:gd name="T1" fmla="*/ 0 h 30"/>
                  <a:gd name="T2" fmla="*/ 18 w 35"/>
                  <a:gd name="T3" fmla="*/ 3 h 30"/>
                  <a:gd name="T4" fmla="*/ 9 w 35"/>
                  <a:gd name="T5" fmla="*/ 4 h 30"/>
                  <a:gd name="T6" fmla="*/ 7 w 35"/>
                  <a:gd name="T7" fmla="*/ 6 h 30"/>
                  <a:gd name="T8" fmla="*/ 4 w 35"/>
                  <a:gd name="T9" fmla="*/ 17 h 30"/>
                  <a:gd name="T10" fmla="*/ 0 w 35"/>
                  <a:gd name="T11" fmla="*/ 22 h 30"/>
                  <a:gd name="T12" fmla="*/ 3 w 35"/>
                  <a:gd name="T13" fmla="*/ 28 h 30"/>
                  <a:gd name="T14" fmla="*/ 9 w 35"/>
                  <a:gd name="T15" fmla="*/ 28 h 30"/>
                  <a:gd name="T16" fmla="*/ 18 w 35"/>
                  <a:gd name="T17" fmla="*/ 23 h 30"/>
                  <a:gd name="T18" fmla="*/ 34 w 35"/>
                  <a:gd name="T19" fmla="*/ 19 h 30"/>
                  <a:gd name="T20" fmla="*/ 31 w 35"/>
                  <a:gd name="T21" fmla="*/ 7 h 30"/>
                  <a:gd name="T22" fmla="*/ 28 w 3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0">
                    <a:moveTo>
                      <a:pt x="28" y="0"/>
                    </a:moveTo>
                    <a:cubicBezTo>
                      <a:pt x="24" y="1"/>
                      <a:pt x="20" y="2"/>
                      <a:pt x="18" y="3"/>
                    </a:cubicBezTo>
                    <a:cubicBezTo>
                      <a:pt x="16" y="4"/>
                      <a:pt x="14" y="5"/>
                      <a:pt x="9" y="4"/>
                    </a:cubicBezTo>
                    <a:cubicBezTo>
                      <a:pt x="9" y="5"/>
                      <a:pt x="8" y="6"/>
                      <a:pt x="7" y="6"/>
                    </a:cubicBezTo>
                    <a:cubicBezTo>
                      <a:pt x="3" y="8"/>
                      <a:pt x="4" y="17"/>
                      <a:pt x="4" y="17"/>
                    </a:cubicBezTo>
                    <a:cubicBezTo>
                      <a:pt x="4" y="17"/>
                      <a:pt x="0" y="18"/>
                      <a:pt x="0" y="22"/>
                    </a:cubicBezTo>
                    <a:cubicBezTo>
                      <a:pt x="0" y="26"/>
                      <a:pt x="2" y="27"/>
                      <a:pt x="3" y="28"/>
                    </a:cubicBezTo>
                    <a:cubicBezTo>
                      <a:pt x="6" y="28"/>
                      <a:pt x="8" y="28"/>
                      <a:pt x="9" y="28"/>
                    </a:cubicBezTo>
                    <a:cubicBezTo>
                      <a:pt x="19" y="30"/>
                      <a:pt x="18" y="23"/>
                      <a:pt x="18" y="23"/>
                    </a:cubicBezTo>
                    <a:cubicBezTo>
                      <a:pt x="18" y="23"/>
                      <a:pt x="33" y="24"/>
                      <a:pt x="34" y="19"/>
                    </a:cubicBezTo>
                    <a:cubicBezTo>
                      <a:pt x="35" y="15"/>
                      <a:pt x="31" y="7"/>
                      <a:pt x="31" y="7"/>
                    </a:cubicBezTo>
                    <a:lnTo>
                      <a:pt x="28"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576">
                <a:extLst>
                  <a:ext uri="{FF2B5EF4-FFF2-40B4-BE49-F238E27FC236}">
                    <a16:creationId xmlns:a16="http://schemas.microsoft.com/office/drawing/2014/main" id="{C3819267-5C7C-8784-8B64-5AF2614C6B16}"/>
                  </a:ext>
                </a:extLst>
              </p:cNvPr>
              <p:cNvSpPr>
                <a:spLocks/>
              </p:cNvSpPr>
              <p:nvPr/>
            </p:nvSpPr>
            <p:spPr bwMode="auto">
              <a:xfrm>
                <a:off x="5654875" y="3016351"/>
                <a:ext cx="234958" cy="307985"/>
              </a:xfrm>
              <a:custGeom>
                <a:avLst/>
                <a:gdLst>
                  <a:gd name="T0" fmla="*/ 43 w 183"/>
                  <a:gd name="T1" fmla="*/ 46 h 246"/>
                  <a:gd name="T2" fmla="*/ 55 w 183"/>
                  <a:gd name="T3" fmla="*/ 57 h 246"/>
                  <a:gd name="T4" fmla="*/ 90 w 183"/>
                  <a:gd name="T5" fmla="*/ 69 h 246"/>
                  <a:gd name="T6" fmla="*/ 114 w 183"/>
                  <a:gd name="T7" fmla="*/ 75 h 246"/>
                  <a:gd name="T8" fmla="*/ 121 w 183"/>
                  <a:gd name="T9" fmla="*/ 79 h 246"/>
                  <a:gd name="T10" fmla="*/ 74 w 183"/>
                  <a:gd name="T11" fmla="*/ 126 h 246"/>
                  <a:gd name="T12" fmla="*/ 54 w 183"/>
                  <a:gd name="T13" fmla="*/ 129 h 246"/>
                  <a:gd name="T14" fmla="*/ 31 w 183"/>
                  <a:gd name="T15" fmla="*/ 141 h 246"/>
                  <a:gd name="T16" fmla="*/ 17 w 183"/>
                  <a:gd name="T17" fmla="*/ 144 h 246"/>
                  <a:gd name="T18" fmla="*/ 8 w 183"/>
                  <a:gd name="T19" fmla="*/ 156 h 246"/>
                  <a:gd name="T20" fmla="*/ 0 w 183"/>
                  <a:gd name="T21" fmla="*/ 169 h 246"/>
                  <a:gd name="T22" fmla="*/ 1 w 183"/>
                  <a:gd name="T23" fmla="*/ 232 h 246"/>
                  <a:gd name="T24" fmla="*/ 10 w 183"/>
                  <a:gd name="T25" fmla="*/ 246 h 246"/>
                  <a:gd name="T26" fmla="*/ 49 w 183"/>
                  <a:gd name="T27" fmla="*/ 204 h 246"/>
                  <a:gd name="T28" fmla="*/ 80 w 183"/>
                  <a:gd name="T29" fmla="*/ 181 h 246"/>
                  <a:gd name="T30" fmla="*/ 124 w 183"/>
                  <a:gd name="T31" fmla="*/ 138 h 246"/>
                  <a:gd name="T32" fmla="*/ 144 w 183"/>
                  <a:gd name="T33" fmla="*/ 105 h 246"/>
                  <a:gd name="T34" fmla="*/ 160 w 183"/>
                  <a:gd name="T35" fmla="*/ 78 h 246"/>
                  <a:gd name="T36" fmla="*/ 176 w 183"/>
                  <a:gd name="T37" fmla="*/ 43 h 246"/>
                  <a:gd name="T38" fmla="*/ 182 w 183"/>
                  <a:gd name="T39" fmla="*/ 12 h 246"/>
                  <a:gd name="T40" fmla="*/ 171 w 183"/>
                  <a:gd name="T41" fmla="*/ 6 h 246"/>
                  <a:gd name="T42" fmla="*/ 131 w 183"/>
                  <a:gd name="T43" fmla="*/ 17 h 246"/>
                  <a:gd name="T44" fmla="*/ 103 w 183"/>
                  <a:gd name="T45" fmla="*/ 23 h 246"/>
                  <a:gd name="T46" fmla="*/ 80 w 183"/>
                  <a:gd name="T47" fmla="*/ 27 h 246"/>
                  <a:gd name="T48" fmla="*/ 51 w 183"/>
                  <a:gd name="T49" fmla="*/ 25 h 246"/>
                  <a:gd name="T50" fmla="*/ 42 w 183"/>
                  <a:gd name="T51" fmla="*/ 15 h 246"/>
                  <a:gd name="T52" fmla="*/ 32 w 183"/>
                  <a:gd name="T53" fmla="*/ 30 h 246"/>
                  <a:gd name="T54" fmla="*/ 43 w 183"/>
                  <a:gd name="T55" fmla="*/ 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3" h="246">
                    <a:moveTo>
                      <a:pt x="43" y="46"/>
                    </a:moveTo>
                    <a:cubicBezTo>
                      <a:pt x="46" y="48"/>
                      <a:pt x="51" y="56"/>
                      <a:pt x="55" y="57"/>
                    </a:cubicBezTo>
                    <a:cubicBezTo>
                      <a:pt x="58" y="58"/>
                      <a:pt x="78" y="64"/>
                      <a:pt x="90" y="69"/>
                    </a:cubicBezTo>
                    <a:cubicBezTo>
                      <a:pt x="103" y="74"/>
                      <a:pt x="111" y="75"/>
                      <a:pt x="114" y="75"/>
                    </a:cubicBezTo>
                    <a:cubicBezTo>
                      <a:pt x="118" y="75"/>
                      <a:pt x="124" y="76"/>
                      <a:pt x="121" y="79"/>
                    </a:cubicBezTo>
                    <a:cubicBezTo>
                      <a:pt x="117" y="81"/>
                      <a:pt x="79" y="120"/>
                      <a:pt x="74" y="126"/>
                    </a:cubicBezTo>
                    <a:cubicBezTo>
                      <a:pt x="69" y="131"/>
                      <a:pt x="66" y="129"/>
                      <a:pt x="54" y="129"/>
                    </a:cubicBezTo>
                    <a:cubicBezTo>
                      <a:pt x="43" y="129"/>
                      <a:pt x="34" y="142"/>
                      <a:pt x="31" y="141"/>
                    </a:cubicBezTo>
                    <a:cubicBezTo>
                      <a:pt x="29" y="141"/>
                      <a:pt x="23" y="142"/>
                      <a:pt x="17" y="144"/>
                    </a:cubicBezTo>
                    <a:cubicBezTo>
                      <a:pt x="8" y="156"/>
                      <a:pt x="8" y="156"/>
                      <a:pt x="8" y="156"/>
                    </a:cubicBezTo>
                    <a:cubicBezTo>
                      <a:pt x="0" y="169"/>
                      <a:pt x="0" y="169"/>
                      <a:pt x="0" y="169"/>
                    </a:cubicBezTo>
                    <a:cubicBezTo>
                      <a:pt x="1" y="232"/>
                      <a:pt x="1" y="232"/>
                      <a:pt x="1" y="232"/>
                    </a:cubicBezTo>
                    <a:cubicBezTo>
                      <a:pt x="10" y="246"/>
                      <a:pt x="10" y="246"/>
                      <a:pt x="10" y="246"/>
                    </a:cubicBezTo>
                    <a:cubicBezTo>
                      <a:pt x="17" y="236"/>
                      <a:pt x="35" y="219"/>
                      <a:pt x="49" y="204"/>
                    </a:cubicBezTo>
                    <a:cubicBezTo>
                      <a:pt x="64" y="189"/>
                      <a:pt x="72" y="185"/>
                      <a:pt x="80" y="181"/>
                    </a:cubicBezTo>
                    <a:cubicBezTo>
                      <a:pt x="88" y="177"/>
                      <a:pt x="109" y="156"/>
                      <a:pt x="124" y="138"/>
                    </a:cubicBezTo>
                    <a:cubicBezTo>
                      <a:pt x="133" y="126"/>
                      <a:pt x="143" y="113"/>
                      <a:pt x="144" y="105"/>
                    </a:cubicBezTo>
                    <a:cubicBezTo>
                      <a:pt x="145" y="97"/>
                      <a:pt x="154" y="86"/>
                      <a:pt x="160" y="78"/>
                    </a:cubicBezTo>
                    <a:cubicBezTo>
                      <a:pt x="166" y="70"/>
                      <a:pt x="177" y="49"/>
                      <a:pt x="176" y="43"/>
                    </a:cubicBezTo>
                    <a:cubicBezTo>
                      <a:pt x="176" y="37"/>
                      <a:pt x="182" y="23"/>
                      <a:pt x="182" y="12"/>
                    </a:cubicBezTo>
                    <a:cubicBezTo>
                      <a:pt x="183" y="1"/>
                      <a:pt x="174" y="0"/>
                      <a:pt x="171" y="6"/>
                    </a:cubicBezTo>
                    <a:cubicBezTo>
                      <a:pt x="168" y="12"/>
                      <a:pt x="146" y="16"/>
                      <a:pt x="131" y="17"/>
                    </a:cubicBezTo>
                    <a:cubicBezTo>
                      <a:pt x="117" y="17"/>
                      <a:pt x="108" y="18"/>
                      <a:pt x="103" y="23"/>
                    </a:cubicBezTo>
                    <a:cubicBezTo>
                      <a:pt x="98" y="28"/>
                      <a:pt x="85" y="22"/>
                      <a:pt x="80" y="27"/>
                    </a:cubicBezTo>
                    <a:cubicBezTo>
                      <a:pt x="76" y="33"/>
                      <a:pt x="57" y="38"/>
                      <a:pt x="51" y="25"/>
                    </a:cubicBezTo>
                    <a:cubicBezTo>
                      <a:pt x="48" y="20"/>
                      <a:pt x="45" y="17"/>
                      <a:pt x="42" y="15"/>
                    </a:cubicBezTo>
                    <a:cubicBezTo>
                      <a:pt x="37" y="20"/>
                      <a:pt x="31" y="28"/>
                      <a:pt x="32" y="30"/>
                    </a:cubicBezTo>
                    <a:cubicBezTo>
                      <a:pt x="34" y="34"/>
                      <a:pt x="40" y="45"/>
                      <a:pt x="43"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577">
                <a:extLst>
                  <a:ext uri="{FF2B5EF4-FFF2-40B4-BE49-F238E27FC236}">
                    <a16:creationId xmlns:a16="http://schemas.microsoft.com/office/drawing/2014/main" id="{F24233EE-9EF6-954D-DDA3-22B97ADD97C4}"/>
                  </a:ext>
                </a:extLst>
              </p:cNvPr>
              <p:cNvSpPr>
                <a:spLocks/>
              </p:cNvSpPr>
              <p:nvPr/>
            </p:nvSpPr>
            <p:spPr bwMode="auto">
              <a:xfrm>
                <a:off x="4446745" y="2454357"/>
                <a:ext cx="271472" cy="211145"/>
              </a:xfrm>
              <a:custGeom>
                <a:avLst/>
                <a:gdLst>
                  <a:gd name="T0" fmla="*/ 78 w 212"/>
                  <a:gd name="T1" fmla="*/ 169 h 169"/>
                  <a:gd name="T2" fmla="*/ 78 w 212"/>
                  <a:gd name="T3" fmla="*/ 145 h 169"/>
                  <a:gd name="T4" fmla="*/ 106 w 212"/>
                  <a:gd name="T5" fmla="*/ 126 h 169"/>
                  <a:gd name="T6" fmla="*/ 118 w 212"/>
                  <a:gd name="T7" fmla="*/ 123 h 169"/>
                  <a:gd name="T8" fmla="*/ 133 w 212"/>
                  <a:gd name="T9" fmla="*/ 120 h 169"/>
                  <a:gd name="T10" fmla="*/ 142 w 212"/>
                  <a:gd name="T11" fmla="*/ 109 h 169"/>
                  <a:gd name="T12" fmla="*/ 156 w 212"/>
                  <a:gd name="T13" fmla="*/ 105 h 169"/>
                  <a:gd name="T14" fmla="*/ 164 w 212"/>
                  <a:gd name="T15" fmla="*/ 99 h 169"/>
                  <a:gd name="T16" fmla="*/ 166 w 212"/>
                  <a:gd name="T17" fmla="*/ 89 h 169"/>
                  <a:gd name="T18" fmla="*/ 172 w 212"/>
                  <a:gd name="T19" fmla="*/ 84 h 169"/>
                  <a:gd name="T20" fmla="*/ 182 w 212"/>
                  <a:gd name="T21" fmla="*/ 78 h 169"/>
                  <a:gd name="T22" fmla="*/ 208 w 212"/>
                  <a:gd name="T23" fmla="*/ 76 h 169"/>
                  <a:gd name="T24" fmla="*/ 212 w 212"/>
                  <a:gd name="T25" fmla="*/ 70 h 169"/>
                  <a:gd name="T26" fmla="*/ 205 w 212"/>
                  <a:gd name="T27" fmla="*/ 57 h 169"/>
                  <a:gd name="T28" fmla="*/ 204 w 212"/>
                  <a:gd name="T29" fmla="*/ 41 h 169"/>
                  <a:gd name="T30" fmla="*/ 199 w 212"/>
                  <a:gd name="T31" fmla="*/ 23 h 169"/>
                  <a:gd name="T32" fmla="*/ 196 w 212"/>
                  <a:gd name="T33" fmla="*/ 18 h 169"/>
                  <a:gd name="T34" fmla="*/ 175 w 212"/>
                  <a:gd name="T35" fmla="*/ 13 h 169"/>
                  <a:gd name="T36" fmla="*/ 145 w 212"/>
                  <a:gd name="T37" fmla="*/ 10 h 169"/>
                  <a:gd name="T38" fmla="*/ 129 w 212"/>
                  <a:gd name="T39" fmla="*/ 2 h 169"/>
                  <a:gd name="T40" fmla="*/ 110 w 212"/>
                  <a:gd name="T41" fmla="*/ 38 h 169"/>
                  <a:gd name="T42" fmla="*/ 83 w 212"/>
                  <a:gd name="T43" fmla="*/ 51 h 169"/>
                  <a:gd name="T44" fmla="*/ 69 w 212"/>
                  <a:gd name="T45" fmla="*/ 66 h 169"/>
                  <a:gd name="T46" fmla="*/ 60 w 212"/>
                  <a:gd name="T47" fmla="*/ 83 h 169"/>
                  <a:gd name="T48" fmla="*/ 60 w 212"/>
                  <a:gd name="T49" fmla="*/ 110 h 169"/>
                  <a:gd name="T50" fmla="*/ 39 w 212"/>
                  <a:gd name="T51" fmla="*/ 138 h 169"/>
                  <a:gd name="T52" fmla="*/ 13 w 212"/>
                  <a:gd name="T53" fmla="*/ 156 h 169"/>
                  <a:gd name="T54" fmla="*/ 0 w 212"/>
                  <a:gd name="T55" fmla="*/ 162 h 169"/>
                  <a:gd name="T56" fmla="*/ 66 w 212"/>
                  <a:gd name="T57" fmla="*/ 162 h 169"/>
                  <a:gd name="T58" fmla="*/ 78 w 212"/>
                  <a:gd name="T5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169">
                    <a:moveTo>
                      <a:pt x="78" y="169"/>
                    </a:moveTo>
                    <a:cubicBezTo>
                      <a:pt x="78" y="157"/>
                      <a:pt x="78" y="146"/>
                      <a:pt x="78" y="145"/>
                    </a:cubicBezTo>
                    <a:cubicBezTo>
                      <a:pt x="78" y="143"/>
                      <a:pt x="102" y="129"/>
                      <a:pt x="106" y="126"/>
                    </a:cubicBezTo>
                    <a:cubicBezTo>
                      <a:pt x="110" y="124"/>
                      <a:pt x="118" y="128"/>
                      <a:pt x="118" y="123"/>
                    </a:cubicBezTo>
                    <a:cubicBezTo>
                      <a:pt x="118" y="118"/>
                      <a:pt x="127" y="121"/>
                      <a:pt x="133" y="120"/>
                    </a:cubicBezTo>
                    <a:cubicBezTo>
                      <a:pt x="139" y="118"/>
                      <a:pt x="142" y="114"/>
                      <a:pt x="142" y="109"/>
                    </a:cubicBezTo>
                    <a:cubicBezTo>
                      <a:pt x="142" y="104"/>
                      <a:pt x="150" y="105"/>
                      <a:pt x="156" y="105"/>
                    </a:cubicBezTo>
                    <a:cubicBezTo>
                      <a:pt x="161" y="104"/>
                      <a:pt x="160" y="99"/>
                      <a:pt x="164" y="99"/>
                    </a:cubicBezTo>
                    <a:cubicBezTo>
                      <a:pt x="167" y="99"/>
                      <a:pt x="165" y="94"/>
                      <a:pt x="166" y="89"/>
                    </a:cubicBezTo>
                    <a:cubicBezTo>
                      <a:pt x="166" y="83"/>
                      <a:pt x="166" y="84"/>
                      <a:pt x="172" y="84"/>
                    </a:cubicBezTo>
                    <a:cubicBezTo>
                      <a:pt x="177" y="84"/>
                      <a:pt x="182" y="81"/>
                      <a:pt x="182" y="78"/>
                    </a:cubicBezTo>
                    <a:cubicBezTo>
                      <a:pt x="182" y="74"/>
                      <a:pt x="204" y="76"/>
                      <a:pt x="208" y="76"/>
                    </a:cubicBezTo>
                    <a:cubicBezTo>
                      <a:pt x="211" y="76"/>
                      <a:pt x="212" y="72"/>
                      <a:pt x="212" y="70"/>
                    </a:cubicBezTo>
                    <a:cubicBezTo>
                      <a:pt x="211" y="67"/>
                      <a:pt x="208" y="58"/>
                      <a:pt x="205" y="57"/>
                    </a:cubicBezTo>
                    <a:cubicBezTo>
                      <a:pt x="202" y="57"/>
                      <a:pt x="204" y="48"/>
                      <a:pt x="204" y="41"/>
                    </a:cubicBezTo>
                    <a:cubicBezTo>
                      <a:pt x="204" y="34"/>
                      <a:pt x="203" y="28"/>
                      <a:pt x="199" y="23"/>
                    </a:cubicBezTo>
                    <a:cubicBezTo>
                      <a:pt x="198" y="22"/>
                      <a:pt x="197" y="20"/>
                      <a:pt x="196" y="18"/>
                    </a:cubicBezTo>
                    <a:cubicBezTo>
                      <a:pt x="189" y="18"/>
                      <a:pt x="182" y="13"/>
                      <a:pt x="175" y="13"/>
                    </a:cubicBezTo>
                    <a:cubicBezTo>
                      <a:pt x="166" y="13"/>
                      <a:pt x="152" y="17"/>
                      <a:pt x="145" y="10"/>
                    </a:cubicBezTo>
                    <a:cubicBezTo>
                      <a:pt x="139" y="2"/>
                      <a:pt x="134" y="0"/>
                      <a:pt x="129" y="2"/>
                    </a:cubicBezTo>
                    <a:cubicBezTo>
                      <a:pt x="124" y="4"/>
                      <a:pt x="115" y="30"/>
                      <a:pt x="110" y="38"/>
                    </a:cubicBezTo>
                    <a:cubicBezTo>
                      <a:pt x="104" y="46"/>
                      <a:pt x="90" y="51"/>
                      <a:pt x="83" y="51"/>
                    </a:cubicBezTo>
                    <a:cubicBezTo>
                      <a:pt x="76" y="51"/>
                      <a:pt x="75" y="62"/>
                      <a:pt x="69" y="66"/>
                    </a:cubicBezTo>
                    <a:cubicBezTo>
                      <a:pt x="64" y="70"/>
                      <a:pt x="66" y="77"/>
                      <a:pt x="60" y="83"/>
                    </a:cubicBezTo>
                    <a:cubicBezTo>
                      <a:pt x="53" y="88"/>
                      <a:pt x="56" y="104"/>
                      <a:pt x="60" y="110"/>
                    </a:cubicBezTo>
                    <a:cubicBezTo>
                      <a:pt x="63" y="115"/>
                      <a:pt x="48" y="133"/>
                      <a:pt x="39" y="138"/>
                    </a:cubicBezTo>
                    <a:cubicBezTo>
                      <a:pt x="30" y="144"/>
                      <a:pt x="27" y="154"/>
                      <a:pt x="13" y="156"/>
                    </a:cubicBezTo>
                    <a:cubicBezTo>
                      <a:pt x="7" y="157"/>
                      <a:pt x="3" y="159"/>
                      <a:pt x="0" y="162"/>
                    </a:cubicBezTo>
                    <a:cubicBezTo>
                      <a:pt x="22" y="162"/>
                      <a:pt x="55" y="162"/>
                      <a:pt x="66" y="162"/>
                    </a:cubicBezTo>
                    <a:cubicBezTo>
                      <a:pt x="79" y="162"/>
                      <a:pt x="76" y="165"/>
                      <a:pt x="78" y="1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578">
                <a:extLst>
                  <a:ext uri="{FF2B5EF4-FFF2-40B4-BE49-F238E27FC236}">
                    <a16:creationId xmlns:a16="http://schemas.microsoft.com/office/drawing/2014/main" id="{6065E05B-3B18-5F0E-367C-590F5DAD7C51}"/>
                  </a:ext>
                </a:extLst>
              </p:cNvPr>
              <p:cNvSpPr>
                <a:spLocks/>
              </p:cNvSpPr>
              <p:nvPr/>
            </p:nvSpPr>
            <p:spPr bwMode="auto">
              <a:xfrm>
                <a:off x="4910311" y="2414668"/>
                <a:ext cx="98429" cy="180981"/>
              </a:xfrm>
              <a:custGeom>
                <a:avLst/>
                <a:gdLst>
                  <a:gd name="T0" fmla="*/ 21 w 76"/>
                  <a:gd name="T1" fmla="*/ 37 h 144"/>
                  <a:gd name="T2" fmla="*/ 15 w 76"/>
                  <a:gd name="T3" fmla="*/ 56 h 144"/>
                  <a:gd name="T4" fmla="*/ 4 w 76"/>
                  <a:gd name="T5" fmla="*/ 67 h 144"/>
                  <a:gd name="T6" fmla="*/ 11 w 76"/>
                  <a:gd name="T7" fmla="*/ 86 h 144"/>
                  <a:gd name="T8" fmla="*/ 19 w 76"/>
                  <a:gd name="T9" fmla="*/ 97 h 144"/>
                  <a:gd name="T10" fmla="*/ 32 w 76"/>
                  <a:gd name="T11" fmla="*/ 108 h 144"/>
                  <a:gd name="T12" fmla="*/ 40 w 76"/>
                  <a:gd name="T13" fmla="*/ 139 h 144"/>
                  <a:gd name="T14" fmla="*/ 42 w 76"/>
                  <a:gd name="T15" fmla="*/ 144 h 144"/>
                  <a:gd name="T16" fmla="*/ 49 w 76"/>
                  <a:gd name="T17" fmla="*/ 137 h 144"/>
                  <a:gd name="T18" fmla="*/ 52 w 76"/>
                  <a:gd name="T19" fmla="*/ 123 h 144"/>
                  <a:gd name="T20" fmla="*/ 54 w 76"/>
                  <a:gd name="T21" fmla="*/ 115 h 144"/>
                  <a:gd name="T22" fmla="*/ 68 w 76"/>
                  <a:gd name="T23" fmla="*/ 102 h 144"/>
                  <a:gd name="T24" fmla="*/ 75 w 76"/>
                  <a:gd name="T25" fmla="*/ 97 h 144"/>
                  <a:gd name="T26" fmla="*/ 76 w 76"/>
                  <a:gd name="T27" fmla="*/ 88 h 144"/>
                  <a:gd name="T28" fmla="*/ 69 w 76"/>
                  <a:gd name="T29" fmla="*/ 80 h 144"/>
                  <a:gd name="T30" fmla="*/ 62 w 76"/>
                  <a:gd name="T31" fmla="*/ 74 h 144"/>
                  <a:gd name="T32" fmla="*/ 48 w 76"/>
                  <a:gd name="T33" fmla="*/ 68 h 144"/>
                  <a:gd name="T34" fmla="*/ 62 w 76"/>
                  <a:gd name="T35" fmla="*/ 56 h 144"/>
                  <a:gd name="T36" fmla="*/ 62 w 76"/>
                  <a:gd name="T37" fmla="*/ 32 h 144"/>
                  <a:gd name="T38" fmla="*/ 65 w 76"/>
                  <a:gd name="T39" fmla="*/ 17 h 144"/>
                  <a:gd name="T40" fmla="*/ 63 w 76"/>
                  <a:gd name="T41" fmla="*/ 11 h 144"/>
                  <a:gd name="T42" fmla="*/ 54 w 76"/>
                  <a:gd name="T43" fmla="*/ 8 h 144"/>
                  <a:gd name="T44" fmla="*/ 30 w 76"/>
                  <a:gd name="T45" fmla="*/ 6 h 144"/>
                  <a:gd name="T46" fmla="*/ 21 w 76"/>
                  <a:gd name="T47" fmla="*/ 9 h 144"/>
                  <a:gd name="T48" fmla="*/ 21 w 76"/>
                  <a:gd name="T49" fmla="*/ 3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44">
                    <a:moveTo>
                      <a:pt x="21" y="37"/>
                    </a:moveTo>
                    <a:cubicBezTo>
                      <a:pt x="25" y="43"/>
                      <a:pt x="20" y="53"/>
                      <a:pt x="15" y="56"/>
                    </a:cubicBezTo>
                    <a:cubicBezTo>
                      <a:pt x="11" y="58"/>
                      <a:pt x="8" y="67"/>
                      <a:pt x="4" y="67"/>
                    </a:cubicBezTo>
                    <a:cubicBezTo>
                      <a:pt x="0" y="67"/>
                      <a:pt x="4" y="83"/>
                      <a:pt x="11" y="86"/>
                    </a:cubicBezTo>
                    <a:cubicBezTo>
                      <a:pt x="19" y="89"/>
                      <a:pt x="19" y="94"/>
                      <a:pt x="19" y="97"/>
                    </a:cubicBezTo>
                    <a:cubicBezTo>
                      <a:pt x="19" y="100"/>
                      <a:pt x="29" y="103"/>
                      <a:pt x="32" y="108"/>
                    </a:cubicBezTo>
                    <a:cubicBezTo>
                      <a:pt x="35" y="112"/>
                      <a:pt x="40" y="132"/>
                      <a:pt x="40" y="139"/>
                    </a:cubicBezTo>
                    <a:cubicBezTo>
                      <a:pt x="40" y="141"/>
                      <a:pt x="41" y="142"/>
                      <a:pt x="42" y="144"/>
                    </a:cubicBezTo>
                    <a:cubicBezTo>
                      <a:pt x="45" y="142"/>
                      <a:pt x="48" y="140"/>
                      <a:pt x="49" y="137"/>
                    </a:cubicBezTo>
                    <a:cubicBezTo>
                      <a:pt x="52" y="133"/>
                      <a:pt x="53" y="125"/>
                      <a:pt x="52" y="123"/>
                    </a:cubicBezTo>
                    <a:cubicBezTo>
                      <a:pt x="51" y="121"/>
                      <a:pt x="52" y="117"/>
                      <a:pt x="54" y="115"/>
                    </a:cubicBezTo>
                    <a:cubicBezTo>
                      <a:pt x="56" y="113"/>
                      <a:pt x="66" y="103"/>
                      <a:pt x="68" y="102"/>
                    </a:cubicBezTo>
                    <a:cubicBezTo>
                      <a:pt x="69" y="102"/>
                      <a:pt x="75" y="103"/>
                      <a:pt x="75" y="97"/>
                    </a:cubicBezTo>
                    <a:cubicBezTo>
                      <a:pt x="75" y="95"/>
                      <a:pt x="75" y="91"/>
                      <a:pt x="76" y="88"/>
                    </a:cubicBezTo>
                    <a:cubicBezTo>
                      <a:pt x="71" y="85"/>
                      <a:pt x="69" y="82"/>
                      <a:pt x="69" y="80"/>
                    </a:cubicBezTo>
                    <a:cubicBezTo>
                      <a:pt x="69" y="77"/>
                      <a:pt x="64" y="71"/>
                      <a:pt x="62" y="74"/>
                    </a:cubicBezTo>
                    <a:cubicBezTo>
                      <a:pt x="59" y="77"/>
                      <a:pt x="49" y="75"/>
                      <a:pt x="48" y="68"/>
                    </a:cubicBezTo>
                    <a:cubicBezTo>
                      <a:pt x="46" y="62"/>
                      <a:pt x="54" y="62"/>
                      <a:pt x="62" y="56"/>
                    </a:cubicBezTo>
                    <a:cubicBezTo>
                      <a:pt x="69" y="50"/>
                      <a:pt x="70" y="39"/>
                      <a:pt x="62" y="32"/>
                    </a:cubicBezTo>
                    <a:cubicBezTo>
                      <a:pt x="54" y="26"/>
                      <a:pt x="60" y="23"/>
                      <a:pt x="65" y="17"/>
                    </a:cubicBezTo>
                    <a:cubicBezTo>
                      <a:pt x="71" y="11"/>
                      <a:pt x="66" y="8"/>
                      <a:pt x="63" y="11"/>
                    </a:cubicBezTo>
                    <a:cubicBezTo>
                      <a:pt x="60" y="13"/>
                      <a:pt x="55" y="14"/>
                      <a:pt x="54" y="8"/>
                    </a:cubicBezTo>
                    <a:cubicBezTo>
                      <a:pt x="54" y="2"/>
                      <a:pt x="37" y="0"/>
                      <a:pt x="30" y="6"/>
                    </a:cubicBezTo>
                    <a:cubicBezTo>
                      <a:pt x="28" y="9"/>
                      <a:pt x="24" y="9"/>
                      <a:pt x="21" y="9"/>
                    </a:cubicBezTo>
                    <a:cubicBezTo>
                      <a:pt x="19" y="20"/>
                      <a:pt x="18" y="33"/>
                      <a:pt x="21" y="3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579">
                <a:extLst>
                  <a:ext uri="{FF2B5EF4-FFF2-40B4-BE49-F238E27FC236}">
                    <a16:creationId xmlns:a16="http://schemas.microsoft.com/office/drawing/2014/main" id="{C934C14C-9963-2737-60F4-8BC5D31632FA}"/>
                  </a:ext>
                </a:extLst>
              </p:cNvPr>
              <p:cNvSpPr>
                <a:spLocks/>
              </p:cNvSpPr>
              <p:nvPr/>
            </p:nvSpPr>
            <p:spPr bwMode="auto">
              <a:xfrm>
                <a:off x="4546761" y="2421018"/>
                <a:ext cx="469917" cy="442927"/>
              </a:xfrm>
              <a:custGeom>
                <a:avLst/>
                <a:gdLst>
                  <a:gd name="T0" fmla="*/ 126 w 367"/>
                  <a:gd name="T1" fmla="*/ 67 h 353"/>
                  <a:gd name="T2" fmla="*/ 127 w 367"/>
                  <a:gd name="T3" fmla="*/ 83 h 353"/>
                  <a:gd name="T4" fmla="*/ 134 w 367"/>
                  <a:gd name="T5" fmla="*/ 96 h 353"/>
                  <a:gd name="T6" fmla="*/ 130 w 367"/>
                  <a:gd name="T7" fmla="*/ 102 h 353"/>
                  <a:gd name="T8" fmla="*/ 104 w 367"/>
                  <a:gd name="T9" fmla="*/ 104 h 353"/>
                  <a:gd name="T10" fmla="*/ 94 w 367"/>
                  <a:gd name="T11" fmla="*/ 110 h 353"/>
                  <a:gd name="T12" fmla="*/ 88 w 367"/>
                  <a:gd name="T13" fmla="*/ 115 h 353"/>
                  <a:gd name="T14" fmla="*/ 86 w 367"/>
                  <a:gd name="T15" fmla="*/ 125 h 353"/>
                  <a:gd name="T16" fmla="*/ 78 w 367"/>
                  <a:gd name="T17" fmla="*/ 131 h 353"/>
                  <a:gd name="T18" fmla="*/ 64 w 367"/>
                  <a:gd name="T19" fmla="*/ 135 h 353"/>
                  <a:gd name="T20" fmla="*/ 55 w 367"/>
                  <a:gd name="T21" fmla="*/ 146 h 353"/>
                  <a:gd name="T22" fmla="*/ 40 w 367"/>
                  <a:gd name="T23" fmla="*/ 149 h 353"/>
                  <a:gd name="T24" fmla="*/ 28 w 367"/>
                  <a:gd name="T25" fmla="*/ 152 h 353"/>
                  <a:gd name="T26" fmla="*/ 0 w 367"/>
                  <a:gd name="T27" fmla="*/ 171 h 353"/>
                  <a:gd name="T28" fmla="*/ 0 w 367"/>
                  <a:gd name="T29" fmla="*/ 195 h 353"/>
                  <a:gd name="T30" fmla="*/ 4 w 367"/>
                  <a:gd name="T31" fmla="*/ 198 h 353"/>
                  <a:gd name="T32" fmla="*/ 175 w 367"/>
                  <a:gd name="T33" fmla="*/ 312 h 353"/>
                  <a:gd name="T34" fmla="*/ 186 w 367"/>
                  <a:gd name="T35" fmla="*/ 328 h 353"/>
                  <a:gd name="T36" fmla="*/ 206 w 367"/>
                  <a:gd name="T37" fmla="*/ 334 h 353"/>
                  <a:gd name="T38" fmla="*/ 215 w 367"/>
                  <a:gd name="T39" fmla="*/ 353 h 353"/>
                  <a:gd name="T40" fmla="*/ 232 w 367"/>
                  <a:gd name="T41" fmla="*/ 349 h 353"/>
                  <a:gd name="T42" fmla="*/ 259 w 367"/>
                  <a:gd name="T43" fmla="*/ 341 h 353"/>
                  <a:gd name="T44" fmla="*/ 291 w 367"/>
                  <a:gd name="T45" fmla="*/ 315 h 353"/>
                  <a:gd name="T46" fmla="*/ 367 w 367"/>
                  <a:gd name="T47" fmla="*/ 268 h 353"/>
                  <a:gd name="T48" fmla="*/ 367 w 367"/>
                  <a:gd name="T49" fmla="*/ 268 h 353"/>
                  <a:gd name="T50" fmla="*/ 358 w 367"/>
                  <a:gd name="T51" fmla="*/ 252 h 353"/>
                  <a:gd name="T52" fmla="*/ 345 w 367"/>
                  <a:gd name="T53" fmla="*/ 249 h 353"/>
                  <a:gd name="T54" fmla="*/ 333 w 367"/>
                  <a:gd name="T55" fmla="*/ 241 h 353"/>
                  <a:gd name="T56" fmla="*/ 331 w 367"/>
                  <a:gd name="T57" fmla="*/ 228 h 353"/>
                  <a:gd name="T58" fmla="*/ 323 w 367"/>
                  <a:gd name="T59" fmla="*/ 217 h 353"/>
                  <a:gd name="T60" fmla="*/ 331 w 367"/>
                  <a:gd name="T61" fmla="*/ 208 h 353"/>
                  <a:gd name="T62" fmla="*/ 328 w 367"/>
                  <a:gd name="T63" fmla="*/ 200 h 353"/>
                  <a:gd name="T64" fmla="*/ 328 w 367"/>
                  <a:gd name="T65" fmla="*/ 189 h 353"/>
                  <a:gd name="T66" fmla="*/ 330 w 367"/>
                  <a:gd name="T67" fmla="*/ 177 h 353"/>
                  <a:gd name="T68" fmla="*/ 330 w 367"/>
                  <a:gd name="T69" fmla="*/ 158 h 353"/>
                  <a:gd name="T70" fmla="*/ 322 w 367"/>
                  <a:gd name="T71" fmla="*/ 142 h 353"/>
                  <a:gd name="T72" fmla="*/ 326 w 367"/>
                  <a:gd name="T73" fmla="*/ 139 h 353"/>
                  <a:gd name="T74" fmla="*/ 324 w 367"/>
                  <a:gd name="T75" fmla="*/ 134 h 353"/>
                  <a:gd name="T76" fmla="*/ 316 w 367"/>
                  <a:gd name="T77" fmla="*/ 103 h 353"/>
                  <a:gd name="T78" fmla="*/ 303 w 367"/>
                  <a:gd name="T79" fmla="*/ 92 h 353"/>
                  <a:gd name="T80" fmla="*/ 295 w 367"/>
                  <a:gd name="T81" fmla="*/ 81 h 353"/>
                  <a:gd name="T82" fmla="*/ 288 w 367"/>
                  <a:gd name="T83" fmla="*/ 62 h 353"/>
                  <a:gd name="T84" fmla="*/ 299 w 367"/>
                  <a:gd name="T85" fmla="*/ 51 h 353"/>
                  <a:gd name="T86" fmla="*/ 305 w 367"/>
                  <a:gd name="T87" fmla="*/ 32 h 353"/>
                  <a:gd name="T88" fmla="*/ 305 w 367"/>
                  <a:gd name="T89" fmla="*/ 4 h 353"/>
                  <a:gd name="T90" fmla="*/ 288 w 367"/>
                  <a:gd name="T91" fmla="*/ 1 h 353"/>
                  <a:gd name="T92" fmla="*/ 270 w 367"/>
                  <a:gd name="T93" fmla="*/ 3 h 353"/>
                  <a:gd name="T94" fmla="*/ 246 w 367"/>
                  <a:gd name="T95" fmla="*/ 8 h 353"/>
                  <a:gd name="T96" fmla="*/ 179 w 367"/>
                  <a:gd name="T97" fmla="*/ 12 h 353"/>
                  <a:gd name="T98" fmla="*/ 152 w 367"/>
                  <a:gd name="T99" fmla="*/ 26 h 353"/>
                  <a:gd name="T100" fmla="*/ 124 w 367"/>
                  <a:gd name="T101" fmla="*/ 41 h 353"/>
                  <a:gd name="T102" fmla="*/ 118 w 367"/>
                  <a:gd name="T103" fmla="*/ 44 h 353"/>
                  <a:gd name="T104" fmla="*/ 121 w 367"/>
                  <a:gd name="T105" fmla="*/ 49 h 353"/>
                  <a:gd name="T106" fmla="*/ 126 w 367"/>
                  <a:gd name="T107" fmla="*/ 6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353">
                    <a:moveTo>
                      <a:pt x="126" y="67"/>
                    </a:moveTo>
                    <a:cubicBezTo>
                      <a:pt x="126" y="74"/>
                      <a:pt x="124" y="83"/>
                      <a:pt x="127" y="83"/>
                    </a:cubicBezTo>
                    <a:cubicBezTo>
                      <a:pt x="130" y="84"/>
                      <a:pt x="133" y="93"/>
                      <a:pt x="134" y="96"/>
                    </a:cubicBezTo>
                    <a:cubicBezTo>
                      <a:pt x="134" y="98"/>
                      <a:pt x="133" y="102"/>
                      <a:pt x="130" y="102"/>
                    </a:cubicBezTo>
                    <a:cubicBezTo>
                      <a:pt x="126" y="102"/>
                      <a:pt x="104" y="100"/>
                      <a:pt x="104" y="104"/>
                    </a:cubicBezTo>
                    <a:cubicBezTo>
                      <a:pt x="104" y="107"/>
                      <a:pt x="99" y="110"/>
                      <a:pt x="94" y="110"/>
                    </a:cubicBezTo>
                    <a:cubicBezTo>
                      <a:pt x="88" y="110"/>
                      <a:pt x="88" y="109"/>
                      <a:pt x="88" y="115"/>
                    </a:cubicBezTo>
                    <a:cubicBezTo>
                      <a:pt x="87" y="120"/>
                      <a:pt x="89" y="125"/>
                      <a:pt x="86" y="125"/>
                    </a:cubicBezTo>
                    <a:cubicBezTo>
                      <a:pt x="82" y="125"/>
                      <a:pt x="83" y="130"/>
                      <a:pt x="78" y="131"/>
                    </a:cubicBezTo>
                    <a:cubicBezTo>
                      <a:pt x="72" y="131"/>
                      <a:pt x="64" y="130"/>
                      <a:pt x="64" y="135"/>
                    </a:cubicBezTo>
                    <a:cubicBezTo>
                      <a:pt x="64" y="140"/>
                      <a:pt x="61" y="144"/>
                      <a:pt x="55" y="146"/>
                    </a:cubicBezTo>
                    <a:cubicBezTo>
                      <a:pt x="49" y="147"/>
                      <a:pt x="40" y="144"/>
                      <a:pt x="40" y="149"/>
                    </a:cubicBezTo>
                    <a:cubicBezTo>
                      <a:pt x="40" y="154"/>
                      <a:pt x="32" y="150"/>
                      <a:pt x="28" y="152"/>
                    </a:cubicBezTo>
                    <a:cubicBezTo>
                      <a:pt x="24" y="155"/>
                      <a:pt x="0" y="169"/>
                      <a:pt x="0" y="171"/>
                    </a:cubicBezTo>
                    <a:cubicBezTo>
                      <a:pt x="0" y="172"/>
                      <a:pt x="0" y="183"/>
                      <a:pt x="0" y="195"/>
                    </a:cubicBezTo>
                    <a:cubicBezTo>
                      <a:pt x="1" y="196"/>
                      <a:pt x="2" y="197"/>
                      <a:pt x="4" y="198"/>
                    </a:cubicBezTo>
                    <a:cubicBezTo>
                      <a:pt x="12" y="203"/>
                      <a:pt x="170" y="307"/>
                      <a:pt x="175" y="312"/>
                    </a:cubicBezTo>
                    <a:cubicBezTo>
                      <a:pt x="180" y="317"/>
                      <a:pt x="186" y="328"/>
                      <a:pt x="186" y="328"/>
                    </a:cubicBezTo>
                    <a:cubicBezTo>
                      <a:pt x="186" y="328"/>
                      <a:pt x="197" y="330"/>
                      <a:pt x="206" y="334"/>
                    </a:cubicBezTo>
                    <a:cubicBezTo>
                      <a:pt x="215" y="339"/>
                      <a:pt x="215" y="353"/>
                      <a:pt x="215" y="353"/>
                    </a:cubicBezTo>
                    <a:cubicBezTo>
                      <a:pt x="215" y="353"/>
                      <a:pt x="226" y="351"/>
                      <a:pt x="232" y="349"/>
                    </a:cubicBezTo>
                    <a:cubicBezTo>
                      <a:pt x="238" y="348"/>
                      <a:pt x="259" y="341"/>
                      <a:pt x="259" y="341"/>
                    </a:cubicBezTo>
                    <a:cubicBezTo>
                      <a:pt x="291" y="315"/>
                      <a:pt x="291" y="315"/>
                      <a:pt x="291" y="315"/>
                    </a:cubicBezTo>
                    <a:cubicBezTo>
                      <a:pt x="367" y="268"/>
                      <a:pt x="367" y="268"/>
                      <a:pt x="367" y="268"/>
                    </a:cubicBezTo>
                    <a:cubicBezTo>
                      <a:pt x="367" y="268"/>
                      <a:pt x="367" y="268"/>
                      <a:pt x="367" y="268"/>
                    </a:cubicBezTo>
                    <a:cubicBezTo>
                      <a:pt x="365" y="259"/>
                      <a:pt x="362" y="252"/>
                      <a:pt x="358" y="252"/>
                    </a:cubicBezTo>
                    <a:cubicBezTo>
                      <a:pt x="354" y="252"/>
                      <a:pt x="351" y="249"/>
                      <a:pt x="345" y="249"/>
                    </a:cubicBezTo>
                    <a:cubicBezTo>
                      <a:pt x="340" y="249"/>
                      <a:pt x="334" y="246"/>
                      <a:pt x="333" y="241"/>
                    </a:cubicBezTo>
                    <a:cubicBezTo>
                      <a:pt x="332" y="237"/>
                      <a:pt x="335" y="234"/>
                      <a:pt x="331" y="228"/>
                    </a:cubicBezTo>
                    <a:cubicBezTo>
                      <a:pt x="327" y="222"/>
                      <a:pt x="323" y="219"/>
                      <a:pt x="323" y="217"/>
                    </a:cubicBezTo>
                    <a:cubicBezTo>
                      <a:pt x="323" y="214"/>
                      <a:pt x="330" y="209"/>
                      <a:pt x="331" y="208"/>
                    </a:cubicBezTo>
                    <a:cubicBezTo>
                      <a:pt x="332" y="207"/>
                      <a:pt x="328" y="203"/>
                      <a:pt x="328" y="200"/>
                    </a:cubicBezTo>
                    <a:cubicBezTo>
                      <a:pt x="328" y="197"/>
                      <a:pt x="326" y="192"/>
                      <a:pt x="328" y="189"/>
                    </a:cubicBezTo>
                    <a:cubicBezTo>
                      <a:pt x="331" y="186"/>
                      <a:pt x="332" y="183"/>
                      <a:pt x="330" y="177"/>
                    </a:cubicBezTo>
                    <a:cubicBezTo>
                      <a:pt x="327" y="171"/>
                      <a:pt x="334" y="166"/>
                      <a:pt x="330" y="158"/>
                    </a:cubicBezTo>
                    <a:cubicBezTo>
                      <a:pt x="327" y="151"/>
                      <a:pt x="322" y="145"/>
                      <a:pt x="322" y="142"/>
                    </a:cubicBezTo>
                    <a:cubicBezTo>
                      <a:pt x="322" y="141"/>
                      <a:pt x="324" y="140"/>
                      <a:pt x="326" y="139"/>
                    </a:cubicBezTo>
                    <a:cubicBezTo>
                      <a:pt x="325" y="137"/>
                      <a:pt x="324" y="136"/>
                      <a:pt x="324" y="134"/>
                    </a:cubicBezTo>
                    <a:cubicBezTo>
                      <a:pt x="324" y="127"/>
                      <a:pt x="319" y="107"/>
                      <a:pt x="316" y="103"/>
                    </a:cubicBezTo>
                    <a:cubicBezTo>
                      <a:pt x="313" y="98"/>
                      <a:pt x="303" y="95"/>
                      <a:pt x="303" y="92"/>
                    </a:cubicBezTo>
                    <a:cubicBezTo>
                      <a:pt x="303" y="89"/>
                      <a:pt x="303" y="84"/>
                      <a:pt x="295" y="81"/>
                    </a:cubicBezTo>
                    <a:cubicBezTo>
                      <a:pt x="288" y="78"/>
                      <a:pt x="284" y="62"/>
                      <a:pt x="288" y="62"/>
                    </a:cubicBezTo>
                    <a:cubicBezTo>
                      <a:pt x="292" y="62"/>
                      <a:pt x="295" y="53"/>
                      <a:pt x="299" y="51"/>
                    </a:cubicBezTo>
                    <a:cubicBezTo>
                      <a:pt x="304" y="48"/>
                      <a:pt x="309" y="38"/>
                      <a:pt x="305" y="32"/>
                    </a:cubicBezTo>
                    <a:cubicBezTo>
                      <a:pt x="302" y="28"/>
                      <a:pt x="303" y="15"/>
                      <a:pt x="305" y="4"/>
                    </a:cubicBezTo>
                    <a:cubicBezTo>
                      <a:pt x="298" y="4"/>
                      <a:pt x="290" y="2"/>
                      <a:pt x="288" y="1"/>
                    </a:cubicBezTo>
                    <a:cubicBezTo>
                      <a:pt x="285" y="0"/>
                      <a:pt x="276" y="3"/>
                      <a:pt x="270" y="3"/>
                    </a:cubicBezTo>
                    <a:cubicBezTo>
                      <a:pt x="264" y="3"/>
                      <a:pt x="250" y="12"/>
                      <a:pt x="246" y="8"/>
                    </a:cubicBezTo>
                    <a:cubicBezTo>
                      <a:pt x="241" y="3"/>
                      <a:pt x="193" y="11"/>
                      <a:pt x="179" y="12"/>
                    </a:cubicBezTo>
                    <a:cubicBezTo>
                      <a:pt x="166" y="12"/>
                      <a:pt x="160" y="26"/>
                      <a:pt x="152" y="26"/>
                    </a:cubicBezTo>
                    <a:cubicBezTo>
                      <a:pt x="144" y="26"/>
                      <a:pt x="131" y="33"/>
                      <a:pt x="124" y="41"/>
                    </a:cubicBezTo>
                    <a:cubicBezTo>
                      <a:pt x="123" y="43"/>
                      <a:pt x="120" y="43"/>
                      <a:pt x="118" y="44"/>
                    </a:cubicBezTo>
                    <a:cubicBezTo>
                      <a:pt x="119" y="46"/>
                      <a:pt x="120" y="48"/>
                      <a:pt x="121" y="49"/>
                    </a:cubicBezTo>
                    <a:cubicBezTo>
                      <a:pt x="125" y="54"/>
                      <a:pt x="126" y="60"/>
                      <a:pt x="126"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580">
                <a:extLst>
                  <a:ext uri="{FF2B5EF4-FFF2-40B4-BE49-F238E27FC236}">
                    <a16:creationId xmlns:a16="http://schemas.microsoft.com/office/drawing/2014/main" id="{CF54BDFD-CDD3-82BE-3008-278C4A3181B3}"/>
                  </a:ext>
                </a:extLst>
              </p:cNvPr>
              <p:cNvSpPr>
                <a:spLocks/>
              </p:cNvSpPr>
              <p:nvPr/>
            </p:nvSpPr>
            <p:spPr bwMode="auto">
              <a:xfrm>
                <a:off x="4959525" y="2525797"/>
                <a:ext cx="342912" cy="322273"/>
              </a:xfrm>
              <a:custGeom>
                <a:avLst/>
                <a:gdLst>
                  <a:gd name="T0" fmla="*/ 30 w 268"/>
                  <a:gd name="T1" fmla="*/ 14 h 257"/>
                  <a:gd name="T2" fmla="*/ 16 w 268"/>
                  <a:gd name="T3" fmla="*/ 27 h 257"/>
                  <a:gd name="T4" fmla="*/ 14 w 268"/>
                  <a:gd name="T5" fmla="*/ 35 h 257"/>
                  <a:gd name="T6" fmla="*/ 11 w 268"/>
                  <a:gd name="T7" fmla="*/ 49 h 257"/>
                  <a:gd name="T8" fmla="*/ 0 w 268"/>
                  <a:gd name="T9" fmla="*/ 59 h 257"/>
                  <a:gd name="T10" fmla="*/ 8 w 268"/>
                  <a:gd name="T11" fmla="*/ 75 h 257"/>
                  <a:gd name="T12" fmla="*/ 8 w 268"/>
                  <a:gd name="T13" fmla="*/ 94 h 257"/>
                  <a:gd name="T14" fmla="*/ 6 w 268"/>
                  <a:gd name="T15" fmla="*/ 106 h 257"/>
                  <a:gd name="T16" fmla="*/ 6 w 268"/>
                  <a:gd name="T17" fmla="*/ 117 h 257"/>
                  <a:gd name="T18" fmla="*/ 9 w 268"/>
                  <a:gd name="T19" fmla="*/ 125 h 257"/>
                  <a:gd name="T20" fmla="*/ 1 w 268"/>
                  <a:gd name="T21" fmla="*/ 134 h 257"/>
                  <a:gd name="T22" fmla="*/ 9 w 268"/>
                  <a:gd name="T23" fmla="*/ 145 h 257"/>
                  <a:gd name="T24" fmla="*/ 11 w 268"/>
                  <a:gd name="T25" fmla="*/ 158 h 257"/>
                  <a:gd name="T26" fmla="*/ 23 w 268"/>
                  <a:gd name="T27" fmla="*/ 166 h 257"/>
                  <a:gd name="T28" fmla="*/ 36 w 268"/>
                  <a:gd name="T29" fmla="*/ 169 h 257"/>
                  <a:gd name="T30" fmla="*/ 45 w 268"/>
                  <a:gd name="T31" fmla="*/ 185 h 257"/>
                  <a:gd name="T32" fmla="*/ 71 w 268"/>
                  <a:gd name="T33" fmla="*/ 190 h 257"/>
                  <a:gd name="T34" fmla="*/ 82 w 268"/>
                  <a:gd name="T35" fmla="*/ 201 h 257"/>
                  <a:gd name="T36" fmla="*/ 112 w 268"/>
                  <a:gd name="T37" fmla="*/ 185 h 257"/>
                  <a:gd name="T38" fmla="*/ 247 w 268"/>
                  <a:gd name="T39" fmla="*/ 257 h 257"/>
                  <a:gd name="T40" fmla="*/ 247 w 268"/>
                  <a:gd name="T41" fmla="*/ 248 h 257"/>
                  <a:gd name="T42" fmla="*/ 263 w 268"/>
                  <a:gd name="T43" fmla="*/ 248 h 257"/>
                  <a:gd name="T44" fmla="*/ 263 w 268"/>
                  <a:gd name="T45" fmla="*/ 75 h 257"/>
                  <a:gd name="T46" fmla="*/ 263 w 268"/>
                  <a:gd name="T47" fmla="*/ 49 h 257"/>
                  <a:gd name="T48" fmla="*/ 265 w 268"/>
                  <a:gd name="T49" fmla="*/ 27 h 257"/>
                  <a:gd name="T50" fmla="*/ 267 w 268"/>
                  <a:gd name="T51" fmla="*/ 22 h 257"/>
                  <a:gd name="T52" fmla="*/ 266 w 268"/>
                  <a:gd name="T53" fmla="*/ 22 h 257"/>
                  <a:gd name="T54" fmla="*/ 243 w 268"/>
                  <a:gd name="T55" fmla="*/ 15 h 257"/>
                  <a:gd name="T56" fmla="*/ 216 w 268"/>
                  <a:gd name="T57" fmla="*/ 2 h 257"/>
                  <a:gd name="T58" fmla="*/ 176 w 268"/>
                  <a:gd name="T59" fmla="*/ 22 h 257"/>
                  <a:gd name="T60" fmla="*/ 179 w 268"/>
                  <a:gd name="T61" fmla="*/ 45 h 257"/>
                  <a:gd name="T62" fmla="*/ 152 w 268"/>
                  <a:gd name="T63" fmla="*/ 45 h 257"/>
                  <a:gd name="T64" fmla="*/ 119 w 268"/>
                  <a:gd name="T65" fmla="*/ 33 h 257"/>
                  <a:gd name="T66" fmla="*/ 101 w 268"/>
                  <a:gd name="T67" fmla="*/ 21 h 257"/>
                  <a:gd name="T68" fmla="*/ 90 w 268"/>
                  <a:gd name="T69" fmla="*/ 11 h 257"/>
                  <a:gd name="T70" fmla="*/ 58 w 268"/>
                  <a:gd name="T71" fmla="*/ 4 h 257"/>
                  <a:gd name="T72" fmla="*/ 38 w 268"/>
                  <a:gd name="T73" fmla="*/ 0 h 257"/>
                  <a:gd name="T74" fmla="*/ 37 w 268"/>
                  <a:gd name="T75" fmla="*/ 9 h 257"/>
                  <a:gd name="T76" fmla="*/ 30 w 268"/>
                  <a:gd name="T77" fmla="*/ 1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 h="257">
                    <a:moveTo>
                      <a:pt x="30" y="14"/>
                    </a:moveTo>
                    <a:cubicBezTo>
                      <a:pt x="28" y="15"/>
                      <a:pt x="18" y="25"/>
                      <a:pt x="16" y="27"/>
                    </a:cubicBezTo>
                    <a:cubicBezTo>
                      <a:pt x="14" y="29"/>
                      <a:pt x="13" y="33"/>
                      <a:pt x="14" y="35"/>
                    </a:cubicBezTo>
                    <a:cubicBezTo>
                      <a:pt x="15" y="37"/>
                      <a:pt x="14" y="45"/>
                      <a:pt x="11" y="49"/>
                    </a:cubicBezTo>
                    <a:cubicBezTo>
                      <a:pt x="9" y="54"/>
                      <a:pt x="1" y="57"/>
                      <a:pt x="0" y="59"/>
                    </a:cubicBezTo>
                    <a:cubicBezTo>
                      <a:pt x="0" y="62"/>
                      <a:pt x="5" y="68"/>
                      <a:pt x="8" y="75"/>
                    </a:cubicBezTo>
                    <a:cubicBezTo>
                      <a:pt x="12" y="83"/>
                      <a:pt x="5" y="88"/>
                      <a:pt x="8" y="94"/>
                    </a:cubicBezTo>
                    <a:cubicBezTo>
                      <a:pt x="10" y="100"/>
                      <a:pt x="9" y="103"/>
                      <a:pt x="6" y="106"/>
                    </a:cubicBezTo>
                    <a:cubicBezTo>
                      <a:pt x="4" y="109"/>
                      <a:pt x="6" y="114"/>
                      <a:pt x="6" y="117"/>
                    </a:cubicBezTo>
                    <a:cubicBezTo>
                      <a:pt x="6" y="120"/>
                      <a:pt x="10" y="124"/>
                      <a:pt x="9" y="125"/>
                    </a:cubicBezTo>
                    <a:cubicBezTo>
                      <a:pt x="8" y="126"/>
                      <a:pt x="1" y="131"/>
                      <a:pt x="1" y="134"/>
                    </a:cubicBezTo>
                    <a:cubicBezTo>
                      <a:pt x="1" y="136"/>
                      <a:pt x="5" y="139"/>
                      <a:pt x="9" y="145"/>
                    </a:cubicBezTo>
                    <a:cubicBezTo>
                      <a:pt x="13" y="151"/>
                      <a:pt x="10" y="154"/>
                      <a:pt x="11" y="158"/>
                    </a:cubicBezTo>
                    <a:cubicBezTo>
                      <a:pt x="12" y="163"/>
                      <a:pt x="18" y="166"/>
                      <a:pt x="23" y="166"/>
                    </a:cubicBezTo>
                    <a:cubicBezTo>
                      <a:pt x="29" y="166"/>
                      <a:pt x="32" y="169"/>
                      <a:pt x="36" y="169"/>
                    </a:cubicBezTo>
                    <a:cubicBezTo>
                      <a:pt x="40" y="169"/>
                      <a:pt x="43" y="176"/>
                      <a:pt x="45" y="185"/>
                    </a:cubicBezTo>
                    <a:cubicBezTo>
                      <a:pt x="47" y="185"/>
                      <a:pt x="64" y="185"/>
                      <a:pt x="71" y="190"/>
                    </a:cubicBezTo>
                    <a:cubicBezTo>
                      <a:pt x="79" y="194"/>
                      <a:pt x="82" y="201"/>
                      <a:pt x="82" y="201"/>
                    </a:cubicBezTo>
                    <a:cubicBezTo>
                      <a:pt x="112" y="185"/>
                      <a:pt x="112" y="185"/>
                      <a:pt x="112" y="185"/>
                    </a:cubicBezTo>
                    <a:cubicBezTo>
                      <a:pt x="247" y="257"/>
                      <a:pt x="247" y="257"/>
                      <a:pt x="247" y="257"/>
                    </a:cubicBezTo>
                    <a:cubicBezTo>
                      <a:pt x="247" y="248"/>
                      <a:pt x="247" y="248"/>
                      <a:pt x="247" y="248"/>
                    </a:cubicBezTo>
                    <a:cubicBezTo>
                      <a:pt x="263" y="248"/>
                      <a:pt x="263" y="248"/>
                      <a:pt x="263" y="248"/>
                    </a:cubicBezTo>
                    <a:cubicBezTo>
                      <a:pt x="263" y="248"/>
                      <a:pt x="263" y="87"/>
                      <a:pt x="263" y="75"/>
                    </a:cubicBezTo>
                    <a:cubicBezTo>
                      <a:pt x="263" y="63"/>
                      <a:pt x="258" y="55"/>
                      <a:pt x="263" y="49"/>
                    </a:cubicBezTo>
                    <a:cubicBezTo>
                      <a:pt x="268" y="42"/>
                      <a:pt x="261" y="39"/>
                      <a:pt x="265" y="27"/>
                    </a:cubicBezTo>
                    <a:cubicBezTo>
                      <a:pt x="266" y="25"/>
                      <a:pt x="266" y="24"/>
                      <a:pt x="267" y="22"/>
                    </a:cubicBezTo>
                    <a:cubicBezTo>
                      <a:pt x="267" y="22"/>
                      <a:pt x="266" y="22"/>
                      <a:pt x="266" y="22"/>
                    </a:cubicBezTo>
                    <a:cubicBezTo>
                      <a:pt x="265" y="18"/>
                      <a:pt x="258" y="18"/>
                      <a:pt x="243" y="15"/>
                    </a:cubicBezTo>
                    <a:cubicBezTo>
                      <a:pt x="227" y="13"/>
                      <a:pt x="233" y="3"/>
                      <a:pt x="216" y="2"/>
                    </a:cubicBezTo>
                    <a:cubicBezTo>
                      <a:pt x="198" y="1"/>
                      <a:pt x="177" y="14"/>
                      <a:pt x="176" y="22"/>
                    </a:cubicBezTo>
                    <a:cubicBezTo>
                      <a:pt x="176" y="29"/>
                      <a:pt x="184" y="37"/>
                      <a:pt x="179" y="45"/>
                    </a:cubicBezTo>
                    <a:cubicBezTo>
                      <a:pt x="173" y="52"/>
                      <a:pt x="160" y="53"/>
                      <a:pt x="152" y="45"/>
                    </a:cubicBezTo>
                    <a:cubicBezTo>
                      <a:pt x="143" y="37"/>
                      <a:pt x="130" y="33"/>
                      <a:pt x="119" y="33"/>
                    </a:cubicBezTo>
                    <a:cubicBezTo>
                      <a:pt x="108" y="33"/>
                      <a:pt x="101" y="26"/>
                      <a:pt x="101" y="21"/>
                    </a:cubicBezTo>
                    <a:cubicBezTo>
                      <a:pt x="102" y="15"/>
                      <a:pt x="99" y="12"/>
                      <a:pt x="90" y="11"/>
                    </a:cubicBezTo>
                    <a:cubicBezTo>
                      <a:pt x="81" y="9"/>
                      <a:pt x="74" y="1"/>
                      <a:pt x="58" y="4"/>
                    </a:cubicBezTo>
                    <a:cubicBezTo>
                      <a:pt x="50" y="5"/>
                      <a:pt x="42" y="3"/>
                      <a:pt x="38" y="0"/>
                    </a:cubicBezTo>
                    <a:cubicBezTo>
                      <a:pt x="37" y="3"/>
                      <a:pt x="37" y="7"/>
                      <a:pt x="37" y="9"/>
                    </a:cubicBezTo>
                    <a:cubicBezTo>
                      <a:pt x="37" y="15"/>
                      <a:pt x="31" y="14"/>
                      <a:pt x="30"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581">
                <a:extLst>
                  <a:ext uri="{FF2B5EF4-FFF2-40B4-BE49-F238E27FC236}">
                    <a16:creationId xmlns:a16="http://schemas.microsoft.com/office/drawing/2014/main" id="{2B305CE6-7973-A965-1EF6-31012992533B}"/>
                  </a:ext>
                </a:extLst>
              </p:cNvPr>
              <p:cNvSpPr>
                <a:spLocks/>
              </p:cNvSpPr>
              <p:nvPr/>
            </p:nvSpPr>
            <p:spPr bwMode="auto">
              <a:xfrm>
                <a:off x="4365779" y="2975074"/>
                <a:ext cx="65090" cy="22226"/>
              </a:xfrm>
              <a:custGeom>
                <a:avLst/>
                <a:gdLst>
                  <a:gd name="T0" fmla="*/ 25 w 51"/>
                  <a:gd name="T1" fmla="*/ 11 h 18"/>
                  <a:gd name="T2" fmla="*/ 40 w 51"/>
                  <a:gd name="T3" fmla="*/ 15 h 18"/>
                  <a:gd name="T4" fmla="*/ 51 w 51"/>
                  <a:gd name="T5" fmla="*/ 12 h 18"/>
                  <a:gd name="T6" fmla="*/ 41 w 51"/>
                  <a:gd name="T7" fmla="*/ 11 h 18"/>
                  <a:gd name="T8" fmla="*/ 25 w 51"/>
                  <a:gd name="T9" fmla="*/ 3 h 18"/>
                  <a:gd name="T10" fmla="*/ 2 w 51"/>
                  <a:gd name="T11" fmla="*/ 7 h 18"/>
                  <a:gd name="T12" fmla="*/ 0 w 51"/>
                  <a:gd name="T13" fmla="*/ 18 h 18"/>
                  <a:gd name="T14" fmla="*/ 5 w 51"/>
                  <a:gd name="T15" fmla="*/ 17 h 18"/>
                  <a:gd name="T16" fmla="*/ 25 w 51"/>
                  <a:gd name="T1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8">
                    <a:moveTo>
                      <a:pt x="25" y="11"/>
                    </a:moveTo>
                    <a:cubicBezTo>
                      <a:pt x="29" y="8"/>
                      <a:pt x="35" y="14"/>
                      <a:pt x="40" y="15"/>
                    </a:cubicBezTo>
                    <a:cubicBezTo>
                      <a:pt x="45" y="16"/>
                      <a:pt x="51" y="12"/>
                      <a:pt x="51" y="12"/>
                    </a:cubicBezTo>
                    <a:cubicBezTo>
                      <a:pt x="51" y="12"/>
                      <a:pt x="50" y="11"/>
                      <a:pt x="41" y="11"/>
                    </a:cubicBezTo>
                    <a:cubicBezTo>
                      <a:pt x="33" y="10"/>
                      <a:pt x="32" y="0"/>
                      <a:pt x="25" y="3"/>
                    </a:cubicBezTo>
                    <a:cubicBezTo>
                      <a:pt x="17" y="7"/>
                      <a:pt x="12" y="8"/>
                      <a:pt x="2" y="7"/>
                    </a:cubicBezTo>
                    <a:cubicBezTo>
                      <a:pt x="2" y="10"/>
                      <a:pt x="1" y="14"/>
                      <a:pt x="0" y="18"/>
                    </a:cubicBezTo>
                    <a:cubicBezTo>
                      <a:pt x="2" y="17"/>
                      <a:pt x="4" y="17"/>
                      <a:pt x="5" y="17"/>
                    </a:cubicBezTo>
                    <a:cubicBezTo>
                      <a:pt x="10" y="16"/>
                      <a:pt x="22" y="14"/>
                      <a:pt x="25"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582">
                <a:extLst>
                  <a:ext uri="{FF2B5EF4-FFF2-40B4-BE49-F238E27FC236}">
                    <a16:creationId xmlns:a16="http://schemas.microsoft.com/office/drawing/2014/main" id="{A04D61DC-9E34-280F-7BBF-071CACB74D6D}"/>
                  </a:ext>
                </a:extLst>
              </p:cNvPr>
              <p:cNvSpPr>
                <a:spLocks/>
              </p:cNvSpPr>
              <p:nvPr/>
            </p:nvSpPr>
            <p:spPr bwMode="auto">
              <a:xfrm>
                <a:off x="4351491" y="2914747"/>
                <a:ext cx="133355" cy="103191"/>
              </a:xfrm>
              <a:custGeom>
                <a:avLst/>
                <a:gdLst>
                  <a:gd name="T0" fmla="*/ 24 w 104"/>
                  <a:gd name="T1" fmla="*/ 79 h 82"/>
                  <a:gd name="T2" fmla="*/ 34 w 104"/>
                  <a:gd name="T3" fmla="*/ 75 h 82"/>
                  <a:gd name="T4" fmla="*/ 59 w 104"/>
                  <a:gd name="T5" fmla="*/ 73 h 82"/>
                  <a:gd name="T6" fmla="*/ 64 w 104"/>
                  <a:gd name="T7" fmla="*/ 74 h 82"/>
                  <a:gd name="T8" fmla="*/ 64 w 104"/>
                  <a:gd name="T9" fmla="*/ 72 h 82"/>
                  <a:gd name="T10" fmla="*/ 76 w 104"/>
                  <a:gd name="T11" fmla="*/ 77 h 82"/>
                  <a:gd name="T12" fmla="*/ 102 w 104"/>
                  <a:gd name="T13" fmla="*/ 79 h 82"/>
                  <a:gd name="T14" fmla="*/ 104 w 104"/>
                  <a:gd name="T15" fmla="*/ 78 h 82"/>
                  <a:gd name="T16" fmla="*/ 104 w 104"/>
                  <a:gd name="T17" fmla="*/ 67 h 82"/>
                  <a:gd name="T18" fmla="*/ 95 w 104"/>
                  <a:gd name="T19" fmla="*/ 55 h 82"/>
                  <a:gd name="T20" fmla="*/ 92 w 104"/>
                  <a:gd name="T21" fmla="*/ 45 h 82"/>
                  <a:gd name="T22" fmla="*/ 89 w 104"/>
                  <a:gd name="T23" fmla="*/ 40 h 82"/>
                  <a:gd name="T24" fmla="*/ 79 w 104"/>
                  <a:gd name="T25" fmla="*/ 27 h 82"/>
                  <a:gd name="T26" fmla="*/ 66 w 104"/>
                  <a:gd name="T27" fmla="*/ 11 h 82"/>
                  <a:gd name="T28" fmla="*/ 60 w 104"/>
                  <a:gd name="T29" fmla="*/ 11 h 82"/>
                  <a:gd name="T30" fmla="*/ 50 w 104"/>
                  <a:gd name="T31" fmla="*/ 3 h 82"/>
                  <a:gd name="T32" fmla="*/ 37 w 104"/>
                  <a:gd name="T33" fmla="*/ 4 h 82"/>
                  <a:gd name="T34" fmla="*/ 21 w 104"/>
                  <a:gd name="T35" fmla="*/ 4 h 82"/>
                  <a:gd name="T36" fmla="*/ 11 w 104"/>
                  <a:gd name="T37" fmla="*/ 12 h 82"/>
                  <a:gd name="T38" fmla="*/ 10 w 104"/>
                  <a:gd name="T39" fmla="*/ 13 h 82"/>
                  <a:gd name="T40" fmla="*/ 6 w 104"/>
                  <a:gd name="T41" fmla="*/ 27 h 82"/>
                  <a:gd name="T42" fmla="*/ 12 w 104"/>
                  <a:gd name="T43" fmla="*/ 52 h 82"/>
                  <a:gd name="T44" fmla="*/ 13 w 104"/>
                  <a:gd name="T45" fmla="*/ 55 h 82"/>
                  <a:gd name="T46" fmla="*/ 36 w 104"/>
                  <a:gd name="T47" fmla="*/ 51 h 82"/>
                  <a:gd name="T48" fmla="*/ 52 w 104"/>
                  <a:gd name="T49" fmla="*/ 59 h 82"/>
                  <a:gd name="T50" fmla="*/ 62 w 104"/>
                  <a:gd name="T51" fmla="*/ 60 h 82"/>
                  <a:gd name="T52" fmla="*/ 51 w 104"/>
                  <a:gd name="T53" fmla="*/ 63 h 82"/>
                  <a:gd name="T54" fmla="*/ 36 w 104"/>
                  <a:gd name="T55" fmla="*/ 59 h 82"/>
                  <a:gd name="T56" fmla="*/ 16 w 104"/>
                  <a:gd name="T57" fmla="*/ 65 h 82"/>
                  <a:gd name="T58" fmla="*/ 11 w 104"/>
                  <a:gd name="T59" fmla="*/ 66 h 82"/>
                  <a:gd name="T60" fmla="*/ 13 w 104"/>
                  <a:gd name="T61" fmla="*/ 74 h 82"/>
                  <a:gd name="T62" fmla="*/ 15 w 104"/>
                  <a:gd name="T63" fmla="*/ 76 h 82"/>
                  <a:gd name="T64" fmla="*/ 24 w 104"/>
                  <a:gd name="T65" fmla="*/ 7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82">
                    <a:moveTo>
                      <a:pt x="24" y="79"/>
                    </a:moveTo>
                    <a:cubicBezTo>
                      <a:pt x="27" y="79"/>
                      <a:pt x="34" y="75"/>
                      <a:pt x="34" y="75"/>
                    </a:cubicBezTo>
                    <a:cubicBezTo>
                      <a:pt x="34" y="75"/>
                      <a:pt x="56" y="73"/>
                      <a:pt x="59" y="73"/>
                    </a:cubicBezTo>
                    <a:cubicBezTo>
                      <a:pt x="61" y="72"/>
                      <a:pt x="62" y="73"/>
                      <a:pt x="64" y="74"/>
                    </a:cubicBezTo>
                    <a:cubicBezTo>
                      <a:pt x="64" y="73"/>
                      <a:pt x="64" y="72"/>
                      <a:pt x="64" y="72"/>
                    </a:cubicBezTo>
                    <a:cubicBezTo>
                      <a:pt x="64" y="72"/>
                      <a:pt x="76" y="75"/>
                      <a:pt x="76" y="77"/>
                    </a:cubicBezTo>
                    <a:cubicBezTo>
                      <a:pt x="77" y="80"/>
                      <a:pt x="93" y="82"/>
                      <a:pt x="102" y="79"/>
                    </a:cubicBezTo>
                    <a:cubicBezTo>
                      <a:pt x="103" y="79"/>
                      <a:pt x="104" y="78"/>
                      <a:pt x="104" y="78"/>
                    </a:cubicBezTo>
                    <a:cubicBezTo>
                      <a:pt x="104" y="75"/>
                      <a:pt x="104" y="69"/>
                      <a:pt x="104" y="67"/>
                    </a:cubicBezTo>
                    <a:cubicBezTo>
                      <a:pt x="104" y="64"/>
                      <a:pt x="98" y="59"/>
                      <a:pt x="95" y="55"/>
                    </a:cubicBezTo>
                    <a:cubicBezTo>
                      <a:pt x="92" y="52"/>
                      <a:pt x="92" y="45"/>
                      <a:pt x="92" y="45"/>
                    </a:cubicBezTo>
                    <a:cubicBezTo>
                      <a:pt x="89" y="40"/>
                      <a:pt x="89" y="40"/>
                      <a:pt x="89" y="40"/>
                    </a:cubicBezTo>
                    <a:cubicBezTo>
                      <a:pt x="89" y="40"/>
                      <a:pt x="86" y="30"/>
                      <a:pt x="79" y="27"/>
                    </a:cubicBezTo>
                    <a:cubicBezTo>
                      <a:pt x="71" y="25"/>
                      <a:pt x="66" y="11"/>
                      <a:pt x="66" y="11"/>
                    </a:cubicBezTo>
                    <a:cubicBezTo>
                      <a:pt x="60" y="11"/>
                      <a:pt x="60" y="11"/>
                      <a:pt x="60" y="11"/>
                    </a:cubicBezTo>
                    <a:cubicBezTo>
                      <a:pt x="60" y="11"/>
                      <a:pt x="55" y="5"/>
                      <a:pt x="50" y="3"/>
                    </a:cubicBezTo>
                    <a:cubicBezTo>
                      <a:pt x="45" y="0"/>
                      <a:pt x="37" y="4"/>
                      <a:pt x="37" y="4"/>
                    </a:cubicBezTo>
                    <a:cubicBezTo>
                      <a:pt x="37" y="4"/>
                      <a:pt x="27" y="5"/>
                      <a:pt x="21" y="4"/>
                    </a:cubicBezTo>
                    <a:cubicBezTo>
                      <a:pt x="14" y="3"/>
                      <a:pt x="16" y="11"/>
                      <a:pt x="11" y="12"/>
                    </a:cubicBezTo>
                    <a:cubicBezTo>
                      <a:pt x="10" y="12"/>
                      <a:pt x="10" y="13"/>
                      <a:pt x="10" y="13"/>
                    </a:cubicBezTo>
                    <a:cubicBezTo>
                      <a:pt x="9" y="18"/>
                      <a:pt x="8" y="23"/>
                      <a:pt x="6" y="27"/>
                    </a:cubicBezTo>
                    <a:cubicBezTo>
                      <a:pt x="0" y="35"/>
                      <a:pt x="8" y="48"/>
                      <a:pt x="12" y="52"/>
                    </a:cubicBezTo>
                    <a:cubicBezTo>
                      <a:pt x="13" y="53"/>
                      <a:pt x="13" y="54"/>
                      <a:pt x="13" y="55"/>
                    </a:cubicBezTo>
                    <a:cubicBezTo>
                      <a:pt x="23" y="56"/>
                      <a:pt x="28" y="55"/>
                      <a:pt x="36" y="51"/>
                    </a:cubicBezTo>
                    <a:cubicBezTo>
                      <a:pt x="43" y="48"/>
                      <a:pt x="44" y="58"/>
                      <a:pt x="52" y="59"/>
                    </a:cubicBezTo>
                    <a:cubicBezTo>
                      <a:pt x="61" y="59"/>
                      <a:pt x="62" y="60"/>
                      <a:pt x="62" y="60"/>
                    </a:cubicBezTo>
                    <a:cubicBezTo>
                      <a:pt x="62" y="60"/>
                      <a:pt x="56" y="64"/>
                      <a:pt x="51" y="63"/>
                    </a:cubicBezTo>
                    <a:cubicBezTo>
                      <a:pt x="46" y="62"/>
                      <a:pt x="40" y="56"/>
                      <a:pt x="36" y="59"/>
                    </a:cubicBezTo>
                    <a:cubicBezTo>
                      <a:pt x="33" y="62"/>
                      <a:pt x="21" y="64"/>
                      <a:pt x="16" y="65"/>
                    </a:cubicBezTo>
                    <a:cubicBezTo>
                      <a:pt x="15" y="65"/>
                      <a:pt x="13" y="65"/>
                      <a:pt x="11" y="66"/>
                    </a:cubicBezTo>
                    <a:cubicBezTo>
                      <a:pt x="11" y="69"/>
                      <a:pt x="11" y="72"/>
                      <a:pt x="13" y="74"/>
                    </a:cubicBezTo>
                    <a:cubicBezTo>
                      <a:pt x="14" y="75"/>
                      <a:pt x="14" y="75"/>
                      <a:pt x="15" y="76"/>
                    </a:cubicBezTo>
                    <a:cubicBezTo>
                      <a:pt x="24" y="74"/>
                      <a:pt x="21" y="78"/>
                      <a:pt x="24" y="7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583">
                <a:extLst>
                  <a:ext uri="{FF2B5EF4-FFF2-40B4-BE49-F238E27FC236}">
                    <a16:creationId xmlns:a16="http://schemas.microsoft.com/office/drawing/2014/main" id="{A89CE4FB-C105-B680-EBB0-89B1BE3C397E}"/>
                  </a:ext>
                </a:extLst>
              </p:cNvPr>
              <p:cNvSpPr>
                <a:spLocks/>
              </p:cNvSpPr>
              <p:nvPr/>
            </p:nvSpPr>
            <p:spPr bwMode="auto">
              <a:xfrm>
                <a:off x="4370542" y="3005238"/>
                <a:ext cx="63502" cy="38101"/>
              </a:xfrm>
              <a:custGeom>
                <a:avLst/>
                <a:gdLst>
                  <a:gd name="T0" fmla="*/ 25 w 49"/>
                  <a:gd name="T1" fmla="*/ 28 h 30"/>
                  <a:gd name="T2" fmla="*/ 40 w 49"/>
                  <a:gd name="T3" fmla="*/ 19 h 30"/>
                  <a:gd name="T4" fmla="*/ 46 w 49"/>
                  <a:gd name="T5" fmla="*/ 17 h 30"/>
                  <a:gd name="T6" fmla="*/ 45 w 49"/>
                  <a:gd name="T7" fmla="*/ 8 h 30"/>
                  <a:gd name="T8" fmla="*/ 49 w 49"/>
                  <a:gd name="T9" fmla="*/ 2 h 30"/>
                  <a:gd name="T10" fmla="*/ 44 w 49"/>
                  <a:gd name="T11" fmla="*/ 1 h 30"/>
                  <a:gd name="T12" fmla="*/ 19 w 49"/>
                  <a:gd name="T13" fmla="*/ 3 h 30"/>
                  <a:gd name="T14" fmla="*/ 9 w 49"/>
                  <a:gd name="T15" fmla="*/ 7 h 30"/>
                  <a:gd name="T16" fmla="*/ 0 w 49"/>
                  <a:gd name="T17" fmla="*/ 4 h 30"/>
                  <a:gd name="T18" fmla="*/ 14 w 49"/>
                  <a:gd name="T19" fmla="*/ 15 h 30"/>
                  <a:gd name="T20" fmla="*/ 22 w 49"/>
                  <a:gd name="T21" fmla="*/ 28 h 30"/>
                  <a:gd name="T22" fmla="*/ 24 w 49"/>
                  <a:gd name="T23" fmla="*/ 30 h 30"/>
                  <a:gd name="T24" fmla="*/ 25 w 49"/>
                  <a:gd name="T2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0">
                    <a:moveTo>
                      <a:pt x="25" y="28"/>
                    </a:moveTo>
                    <a:cubicBezTo>
                      <a:pt x="29" y="25"/>
                      <a:pt x="37" y="18"/>
                      <a:pt x="40" y="19"/>
                    </a:cubicBezTo>
                    <a:cubicBezTo>
                      <a:pt x="43" y="20"/>
                      <a:pt x="46" y="18"/>
                      <a:pt x="46" y="17"/>
                    </a:cubicBezTo>
                    <a:cubicBezTo>
                      <a:pt x="46" y="15"/>
                      <a:pt x="41" y="10"/>
                      <a:pt x="45" y="8"/>
                    </a:cubicBezTo>
                    <a:cubicBezTo>
                      <a:pt x="48" y="7"/>
                      <a:pt x="49" y="4"/>
                      <a:pt x="49" y="2"/>
                    </a:cubicBezTo>
                    <a:cubicBezTo>
                      <a:pt x="47" y="1"/>
                      <a:pt x="46" y="0"/>
                      <a:pt x="44" y="1"/>
                    </a:cubicBezTo>
                    <a:cubicBezTo>
                      <a:pt x="41" y="1"/>
                      <a:pt x="19" y="3"/>
                      <a:pt x="19" y="3"/>
                    </a:cubicBezTo>
                    <a:cubicBezTo>
                      <a:pt x="19" y="3"/>
                      <a:pt x="12" y="7"/>
                      <a:pt x="9" y="7"/>
                    </a:cubicBezTo>
                    <a:cubicBezTo>
                      <a:pt x="6" y="6"/>
                      <a:pt x="9" y="2"/>
                      <a:pt x="0" y="4"/>
                    </a:cubicBezTo>
                    <a:cubicBezTo>
                      <a:pt x="4" y="10"/>
                      <a:pt x="5" y="12"/>
                      <a:pt x="14" y="15"/>
                    </a:cubicBezTo>
                    <a:cubicBezTo>
                      <a:pt x="24" y="18"/>
                      <a:pt x="13" y="23"/>
                      <a:pt x="22" y="28"/>
                    </a:cubicBezTo>
                    <a:cubicBezTo>
                      <a:pt x="22" y="29"/>
                      <a:pt x="23" y="29"/>
                      <a:pt x="24" y="30"/>
                    </a:cubicBezTo>
                    <a:cubicBezTo>
                      <a:pt x="24" y="29"/>
                      <a:pt x="25" y="28"/>
                      <a:pt x="25" y="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584">
                <a:extLst>
                  <a:ext uri="{FF2B5EF4-FFF2-40B4-BE49-F238E27FC236}">
                    <a16:creationId xmlns:a16="http://schemas.microsoft.com/office/drawing/2014/main" id="{BFA0B420-09B0-40E1-F6F4-5334BC6359B3}"/>
                  </a:ext>
                </a:extLst>
              </p:cNvPr>
              <p:cNvSpPr>
                <a:spLocks/>
              </p:cNvSpPr>
              <p:nvPr/>
            </p:nvSpPr>
            <p:spPr bwMode="auto">
              <a:xfrm>
                <a:off x="5070654" y="3038576"/>
                <a:ext cx="277822" cy="192094"/>
              </a:xfrm>
              <a:custGeom>
                <a:avLst/>
                <a:gdLst>
                  <a:gd name="T0" fmla="*/ 200 w 216"/>
                  <a:gd name="T1" fmla="*/ 87 h 153"/>
                  <a:gd name="T2" fmla="*/ 193 w 216"/>
                  <a:gd name="T3" fmla="*/ 75 h 153"/>
                  <a:gd name="T4" fmla="*/ 183 w 216"/>
                  <a:gd name="T5" fmla="*/ 65 h 153"/>
                  <a:gd name="T6" fmla="*/ 175 w 216"/>
                  <a:gd name="T7" fmla="*/ 54 h 153"/>
                  <a:gd name="T8" fmla="*/ 161 w 216"/>
                  <a:gd name="T9" fmla="*/ 48 h 153"/>
                  <a:gd name="T10" fmla="*/ 159 w 216"/>
                  <a:gd name="T11" fmla="*/ 42 h 153"/>
                  <a:gd name="T12" fmla="*/ 151 w 216"/>
                  <a:gd name="T13" fmla="*/ 41 h 153"/>
                  <a:gd name="T14" fmla="*/ 153 w 216"/>
                  <a:gd name="T15" fmla="*/ 34 h 153"/>
                  <a:gd name="T16" fmla="*/ 152 w 216"/>
                  <a:gd name="T17" fmla="*/ 19 h 153"/>
                  <a:gd name="T18" fmla="*/ 140 w 216"/>
                  <a:gd name="T19" fmla="*/ 2 h 153"/>
                  <a:gd name="T20" fmla="*/ 137 w 216"/>
                  <a:gd name="T21" fmla="*/ 2 h 153"/>
                  <a:gd name="T22" fmla="*/ 122 w 216"/>
                  <a:gd name="T23" fmla="*/ 8 h 153"/>
                  <a:gd name="T24" fmla="*/ 118 w 216"/>
                  <a:gd name="T25" fmla="*/ 16 h 153"/>
                  <a:gd name="T26" fmla="*/ 101 w 216"/>
                  <a:gd name="T27" fmla="*/ 34 h 153"/>
                  <a:gd name="T28" fmla="*/ 76 w 216"/>
                  <a:gd name="T29" fmla="*/ 39 h 153"/>
                  <a:gd name="T30" fmla="*/ 75 w 216"/>
                  <a:gd name="T31" fmla="*/ 48 h 153"/>
                  <a:gd name="T32" fmla="*/ 59 w 216"/>
                  <a:gd name="T33" fmla="*/ 57 h 153"/>
                  <a:gd name="T34" fmla="*/ 40 w 216"/>
                  <a:gd name="T35" fmla="*/ 62 h 153"/>
                  <a:gd name="T36" fmla="*/ 29 w 216"/>
                  <a:gd name="T37" fmla="*/ 62 h 153"/>
                  <a:gd name="T38" fmla="*/ 19 w 216"/>
                  <a:gd name="T39" fmla="*/ 66 h 153"/>
                  <a:gd name="T40" fmla="*/ 17 w 216"/>
                  <a:gd name="T41" fmla="*/ 65 h 153"/>
                  <a:gd name="T42" fmla="*/ 8 w 216"/>
                  <a:gd name="T43" fmla="*/ 76 h 153"/>
                  <a:gd name="T44" fmla="*/ 0 w 216"/>
                  <a:gd name="T45" fmla="*/ 93 h 153"/>
                  <a:gd name="T46" fmla="*/ 2 w 216"/>
                  <a:gd name="T47" fmla="*/ 108 h 153"/>
                  <a:gd name="T48" fmla="*/ 7 w 216"/>
                  <a:gd name="T49" fmla="*/ 122 h 153"/>
                  <a:gd name="T50" fmla="*/ 10 w 216"/>
                  <a:gd name="T51" fmla="*/ 132 h 153"/>
                  <a:gd name="T52" fmla="*/ 14 w 216"/>
                  <a:gd name="T53" fmla="*/ 138 h 153"/>
                  <a:gd name="T54" fmla="*/ 25 w 216"/>
                  <a:gd name="T55" fmla="*/ 150 h 153"/>
                  <a:gd name="T56" fmla="*/ 28 w 216"/>
                  <a:gd name="T57" fmla="*/ 153 h 153"/>
                  <a:gd name="T58" fmla="*/ 29 w 216"/>
                  <a:gd name="T59" fmla="*/ 151 h 153"/>
                  <a:gd name="T60" fmla="*/ 32 w 216"/>
                  <a:gd name="T61" fmla="*/ 138 h 153"/>
                  <a:gd name="T62" fmla="*/ 42 w 216"/>
                  <a:gd name="T63" fmla="*/ 136 h 153"/>
                  <a:gd name="T64" fmla="*/ 50 w 216"/>
                  <a:gd name="T65" fmla="*/ 133 h 153"/>
                  <a:gd name="T66" fmla="*/ 65 w 216"/>
                  <a:gd name="T67" fmla="*/ 136 h 153"/>
                  <a:gd name="T68" fmla="*/ 65 w 216"/>
                  <a:gd name="T69" fmla="*/ 124 h 153"/>
                  <a:gd name="T70" fmla="*/ 84 w 216"/>
                  <a:gd name="T71" fmla="*/ 110 h 153"/>
                  <a:gd name="T72" fmla="*/ 98 w 216"/>
                  <a:gd name="T73" fmla="*/ 119 h 153"/>
                  <a:gd name="T74" fmla="*/ 131 w 216"/>
                  <a:gd name="T75" fmla="*/ 126 h 153"/>
                  <a:gd name="T76" fmla="*/ 137 w 216"/>
                  <a:gd name="T77" fmla="*/ 114 h 153"/>
                  <a:gd name="T78" fmla="*/ 151 w 216"/>
                  <a:gd name="T79" fmla="*/ 114 h 153"/>
                  <a:gd name="T80" fmla="*/ 169 w 216"/>
                  <a:gd name="T81" fmla="*/ 108 h 153"/>
                  <a:gd name="T82" fmla="*/ 184 w 216"/>
                  <a:gd name="T83" fmla="*/ 106 h 153"/>
                  <a:gd name="T84" fmla="*/ 203 w 216"/>
                  <a:gd name="T85" fmla="*/ 108 h 153"/>
                  <a:gd name="T86" fmla="*/ 216 w 216"/>
                  <a:gd name="T87" fmla="*/ 106 h 153"/>
                  <a:gd name="T88" fmla="*/ 212 w 216"/>
                  <a:gd name="T89" fmla="*/ 95 h 153"/>
                  <a:gd name="T90" fmla="*/ 200 w 216"/>
                  <a:gd name="T91" fmla="*/ 8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6" h="153">
                    <a:moveTo>
                      <a:pt x="200" y="87"/>
                    </a:moveTo>
                    <a:cubicBezTo>
                      <a:pt x="200" y="83"/>
                      <a:pt x="200" y="80"/>
                      <a:pt x="193" y="75"/>
                    </a:cubicBezTo>
                    <a:cubicBezTo>
                      <a:pt x="187" y="69"/>
                      <a:pt x="183" y="68"/>
                      <a:pt x="183" y="65"/>
                    </a:cubicBezTo>
                    <a:cubicBezTo>
                      <a:pt x="183" y="62"/>
                      <a:pt x="180" y="61"/>
                      <a:pt x="175" y="54"/>
                    </a:cubicBezTo>
                    <a:cubicBezTo>
                      <a:pt x="169" y="48"/>
                      <a:pt x="161" y="48"/>
                      <a:pt x="161" y="48"/>
                    </a:cubicBezTo>
                    <a:cubicBezTo>
                      <a:pt x="159" y="42"/>
                      <a:pt x="159" y="42"/>
                      <a:pt x="159" y="42"/>
                    </a:cubicBezTo>
                    <a:cubicBezTo>
                      <a:pt x="151" y="41"/>
                      <a:pt x="151" y="41"/>
                      <a:pt x="151" y="41"/>
                    </a:cubicBezTo>
                    <a:cubicBezTo>
                      <a:pt x="151" y="41"/>
                      <a:pt x="147" y="38"/>
                      <a:pt x="153" y="34"/>
                    </a:cubicBezTo>
                    <a:cubicBezTo>
                      <a:pt x="160" y="31"/>
                      <a:pt x="153" y="22"/>
                      <a:pt x="152" y="19"/>
                    </a:cubicBezTo>
                    <a:cubicBezTo>
                      <a:pt x="151" y="16"/>
                      <a:pt x="142" y="5"/>
                      <a:pt x="140" y="2"/>
                    </a:cubicBezTo>
                    <a:cubicBezTo>
                      <a:pt x="138" y="2"/>
                      <a:pt x="137" y="2"/>
                      <a:pt x="137" y="2"/>
                    </a:cubicBezTo>
                    <a:cubicBezTo>
                      <a:pt x="133" y="0"/>
                      <a:pt x="126" y="4"/>
                      <a:pt x="122" y="8"/>
                    </a:cubicBezTo>
                    <a:cubicBezTo>
                      <a:pt x="118" y="11"/>
                      <a:pt x="121" y="13"/>
                      <a:pt x="118" y="16"/>
                    </a:cubicBezTo>
                    <a:cubicBezTo>
                      <a:pt x="116" y="19"/>
                      <a:pt x="107" y="26"/>
                      <a:pt x="101" y="34"/>
                    </a:cubicBezTo>
                    <a:cubicBezTo>
                      <a:pt x="95" y="41"/>
                      <a:pt x="81" y="36"/>
                      <a:pt x="76" y="39"/>
                    </a:cubicBezTo>
                    <a:cubicBezTo>
                      <a:pt x="71" y="41"/>
                      <a:pt x="78" y="46"/>
                      <a:pt x="75" y="48"/>
                    </a:cubicBezTo>
                    <a:cubicBezTo>
                      <a:pt x="72" y="51"/>
                      <a:pt x="62" y="55"/>
                      <a:pt x="59" y="57"/>
                    </a:cubicBezTo>
                    <a:cubicBezTo>
                      <a:pt x="56" y="58"/>
                      <a:pt x="44" y="58"/>
                      <a:pt x="40" y="62"/>
                    </a:cubicBezTo>
                    <a:cubicBezTo>
                      <a:pt x="36" y="67"/>
                      <a:pt x="32" y="57"/>
                      <a:pt x="29" y="62"/>
                    </a:cubicBezTo>
                    <a:cubicBezTo>
                      <a:pt x="25" y="68"/>
                      <a:pt x="21" y="68"/>
                      <a:pt x="19" y="66"/>
                    </a:cubicBezTo>
                    <a:cubicBezTo>
                      <a:pt x="18" y="66"/>
                      <a:pt x="18" y="65"/>
                      <a:pt x="17" y="65"/>
                    </a:cubicBezTo>
                    <a:cubicBezTo>
                      <a:pt x="14" y="68"/>
                      <a:pt x="10" y="71"/>
                      <a:pt x="8" y="76"/>
                    </a:cubicBezTo>
                    <a:cubicBezTo>
                      <a:pt x="6" y="83"/>
                      <a:pt x="0" y="90"/>
                      <a:pt x="0" y="93"/>
                    </a:cubicBezTo>
                    <a:cubicBezTo>
                      <a:pt x="0" y="97"/>
                      <a:pt x="2" y="101"/>
                      <a:pt x="2" y="108"/>
                    </a:cubicBezTo>
                    <a:cubicBezTo>
                      <a:pt x="2" y="114"/>
                      <a:pt x="4" y="117"/>
                      <a:pt x="7" y="122"/>
                    </a:cubicBezTo>
                    <a:cubicBezTo>
                      <a:pt x="11" y="126"/>
                      <a:pt x="10" y="132"/>
                      <a:pt x="10" y="132"/>
                    </a:cubicBezTo>
                    <a:cubicBezTo>
                      <a:pt x="10" y="132"/>
                      <a:pt x="11" y="135"/>
                      <a:pt x="14" y="138"/>
                    </a:cubicBezTo>
                    <a:cubicBezTo>
                      <a:pt x="16" y="142"/>
                      <a:pt x="24" y="147"/>
                      <a:pt x="25" y="150"/>
                    </a:cubicBezTo>
                    <a:cubicBezTo>
                      <a:pt x="25" y="151"/>
                      <a:pt x="27" y="152"/>
                      <a:pt x="28" y="153"/>
                    </a:cubicBezTo>
                    <a:cubicBezTo>
                      <a:pt x="28" y="152"/>
                      <a:pt x="29" y="151"/>
                      <a:pt x="29" y="151"/>
                    </a:cubicBezTo>
                    <a:cubicBezTo>
                      <a:pt x="34" y="145"/>
                      <a:pt x="32" y="138"/>
                      <a:pt x="32" y="138"/>
                    </a:cubicBezTo>
                    <a:cubicBezTo>
                      <a:pt x="42" y="136"/>
                      <a:pt x="42" y="136"/>
                      <a:pt x="42" y="136"/>
                    </a:cubicBezTo>
                    <a:cubicBezTo>
                      <a:pt x="50" y="133"/>
                      <a:pt x="50" y="133"/>
                      <a:pt x="50" y="133"/>
                    </a:cubicBezTo>
                    <a:cubicBezTo>
                      <a:pt x="65" y="136"/>
                      <a:pt x="65" y="136"/>
                      <a:pt x="65" y="136"/>
                    </a:cubicBezTo>
                    <a:cubicBezTo>
                      <a:pt x="65" y="124"/>
                      <a:pt x="65" y="124"/>
                      <a:pt x="65" y="124"/>
                    </a:cubicBezTo>
                    <a:cubicBezTo>
                      <a:pt x="65" y="124"/>
                      <a:pt x="76" y="110"/>
                      <a:pt x="84" y="110"/>
                    </a:cubicBezTo>
                    <a:cubicBezTo>
                      <a:pt x="91" y="110"/>
                      <a:pt x="98" y="119"/>
                      <a:pt x="98" y="119"/>
                    </a:cubicBezTo>
                    <a:cubicBezTo>
                      <a:pt x="131" y="126"/>
                      <a:pt x="131" y="126"/>
                      <a:pt x="131" y="126"/>
                    </a:cubicBezTo>
                    <a:cubicBezTo>
                      <a:pt x="131" y="126"/>
                      <a:pt x="134" y="116"/>
                      <a:pt x="137" y="114"/>
                    </a:cubicBezTo>
                    <a:cubicBezTo>
                      <a:pt x="140" y="112"/>
                      <a:pt x="147" y="116"/>
                      <a:pt x="151" y="114"/>
                    </a:cubicBezTo>
                    <a:cubicBezTo>
                      <a:pt x="155" y="112"/>
                      <a:pt x="162" y="108"/>
                      <a:pt x="169" y="108"/>
                    </a:cubicBezTo>
                    <a:cubicBezTo>
                      <a:pt x="177" y="108"/>
                      <a:pt x="180" y="113"/>
                      <a:pt x="184" y="106"/>
                    </a:cubicBezTo>
                    <a:cubicBezTo>
                      <a:pt x="187" y="100"/>
                      <a:pt x="203" y="108"/>
                      <a:pt x="203" y="108"/>
                    </a:cubicBezTo>
                    <a:cubicBezTo>
                      <a:pt x="216" y="106"/>
                      <a:pt x="216" y="106"/>
                      <a:pt x="216" y="106"/>
                    </a:cubicBezTo>
                    <a:cubicBezTo>
                      <a:pt x="212" y="95"/>
                      <a:pt x="212" y="95"/>
                      <a:pt x="212" y="95"/>
                    </a:cubicBezTo>
                    <a:cubicBezTo>
                      <a:pt x="212" y="95"/>
                      <a:pt x="200" y="90"/>
                      <a:pt x="200" y="8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585">
                <a:extLst>
                  <a:ext uri="{FF2B5EF4-FFF2-40B4-BE49-F238E27FC236}">
                    <a16:creationId xmlns:a16="http://schemas.microsoft.com/office/drawing/2014/main" id="{F1DB13D3-98DD-CBE2-2376-77462DD74CE6}"/>
                  </a:ext>
                </a:extLst>
              </p:cNvPr>
              <p:cNvSpPr>
                <a:spLocks/>
              </p:cNvSpPr>
              <p:nvPr/>
            </p:nvSpPr>
            <p:spPr bwMode="auto">
              <a:xfrm>
                <a:off x="4807120" y="2976662"/>
                <a:ext cx="268297" cy="217495"/>
              </a:xfrm>
              <a:custGeom>
                <a:avLst/>
                <a:gdLst>
                  <a:gd name="T0" fmla="*/ 129 w 210"/>
                  <a:gd name="T1" fmla="*/ 127 h 174"/>
                  <a:gd name="T2" fmla="*/ 139 w 210"/>
                  <a:gd name="T3" fmla="*/ 125 h 174"/>
                  <a:gd name="T4" fmla="*/ 152 w 210"/>
                  <a:gd name="T5" fmla="*/ 134 h 174"/>
                  <a:gd name="T6" fmla="*/ 159 w 210"/>
                  <a:gd name="T7" fmla="*/ 126 h 174"/>
                  <a:gd name="T8" fmla="*/ 172 w 210"/>
                  <a:gd name="T9" fmla="*/ 99 h 174"/>
                  <a:gd name="T10" fmla="*/ 180 w 210"/>
                  <a:gd name="T11" fmla="*/ 89 h 174"/>
                  <a:gd name="T12" fmla="*/ 182 w 210"/>
                  <a:gd name="T13" fmla="*/ 79 h 174"/>
                  <a:gd name="T14" fmla="*/ 187 w 210"/>
                  <a:gd name="T15" fmla="*/ 68 h 174"/>
                  <a:gd name="T16" fmla="*/ 197 w 210"/>
                  <a:gd name="T17" fmla="*/ 49 h 174"/>
                  <a:gd name="T18" fmla="*/ 207 w 210"/>
                  <a:gd name="T19" fmla="*/ 43 h 174"/>
                  <a:gd name="T20" fmla="*/ 206 w 210"/>
                  <a:gd name="T21" fmla="*/ 32 h 174"/>
                  <a:gd name="T22" fmla="*/ 199 w 210"/>
                  <a:gd name="T23" fmla="*/ 25 h 174"/>
                  <a:gd name="T24" fmla="*/ 200 w 210"/>
                  <a:gd name="T25" fmla="*/ 15 h 174"/>
                  <a:gd name="T26" fmla="*/ 193 w 210"/>
                  <a:gd name="T27" fmla="*/ 8 h 174"/>
                  <a:gd name="T28" fmla="*/ 187 w 210"/>
                  <a:gd name="T29" fmla="*/ 4 h 174"/>
                  <a:gd name="T30" fmla="*/ 175 w 210"/>
                  <a:gd name="T31" fmla="*/ 16 h 174"/>
                  <a:gd name="T32" fmla="*/ 160 w 210"/>
                  <a:gd name="T33" fmla="*/ 12 h 174"/>
                  <a:gd name="T34" fmla="*/ 138 w 210"/>
                  <a:gd name="T35" fmla="*/ 12 h 174"/>
                  <a:gd name="T36" fmla="*/ 125 w 210"/>
                  <a:gd name="T37" fmla="*/ 20 h 174"/>
                  <a:gd name="T38" fmla="*/ 107 w 210"/>
                  <a:gd name="T39" fmla="*/ 20 h 174"/>
                  <a:gd name="T40" fmla="*/ 94 w 210"/>
                  <a:gd name="T41" fmla="*/ 13 h 174"/>
                  <a:gd name="T42" fmla="*/ 79 w 210"/>
                  <a:gd name="T43" fmla="*/ 17 h 174"/>
                  <a:gd name="T44" fmla="*/ 69 w 210"/>
                  <a:gd name="T45" fmla="*/ 8 h 174"/>
                  <a:gd name="T46" fmla="*/ 55 w 210"/>
                  <a:gd name="T47" fmla="*/ 3 h 174"/>
                  <a:gd name="T48" fmla="*/ 45 w 210"/>
                  <a:gd name="T49" fmla="*/ 7 h 174"/>
                  <a:gd name="T50" fmla="*/ 29 w 210"/>
                  <a:gd name="T51" fmla="*/ 7 h 174"/>
                  <a:gd name="T52" fmla="*/ 24 w 210"/>
                  <a:gd name="T53" fmla="*/ 21 h 174"/>
                  <a:gd name="T54" fmla="*/ 17 w 210"/>
                  <a:gd name="T55" fmla="*/ 34 h 174"/>
                  <a:gd name="T56" fmla="*/ 15 w 210"/>
                  <a:gd name="T57" fmla="*/ 37 h 174"/>
                  <a:gd name="T58" fmla="*/ 17 w 210"/>
                  <a:gd name="T59" fmla="*/ 49 h 174"/>
                  <a:gd name="T60" fmla="*/ 15 w 210"/>
                  <a:gd name="T61" fmla="*/ 74 h 174"/>
                  <a:gd name="T62" fmla="*/ 8 w 210"/>
                  <a:gd name="T63" fmla="*/ 84 h 174"/>
                  <a:gd name="T64" fmla="*/ 1 w 210"/>
                  <a:gd name="T65" fmla="*/ 97 h 174"/>
                  <a:gd name="T66" fmla="*/ 1 w 210"/>
                  <a:gd name="T67" fmla="*/ 118 h 174"/>
                  <a:gd name="T68" fmla="*/ 6 w 210"/>
                  <a:gd name="T69" fmla="*/ 132 h 174"/>
                  <a:gd name="T70" fmla="*/ 7 w 210"/>
                  <a:gd name="T71" fmla="*/ 132 h 174"/>
                  <a:gd name="T72" fmla="*/ 33 w 210"/>
                  <a:gd name="T73" fmla="*/ 139 h 174"/>
                  <a:gd name="T74" fmla="*/ 50 w 210"/>
                  <a:gd name="T75" fmla="*/ 157 h 174"/>
                  <a:gd name="T76" fmla="*/ 59 w 210"/>
                  <a:gd name="T77" fmla="*/ 172 h 174"/>
                  <a:gd name="T78" fmla="*/ 77 w 210"/>
                  <a:gd name="T79" fmla="*/ 168 h 174"/>
                  <a:gd name="T80" fmla="*/ 101 w 210"/>
                  <a:gd name="T81" fmla="*/ 165 h 174"/>
                  <a:gd name="T82" fmla="*/ 103 w 210"/>
                  <a:gd name="T83" fmla="*/ 165 h 174"/>
                  <a:gd name="T84" fmla="*/ 109 w 210"/>
                  <a:gd name="T85" fmla="*/ 146 h 174"/>
                  <a:gd name="T86" fmla="*/ 129 w 210"/>
                  <a:gd name="T87"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74">
                    <a:moveTo>
                      <a:pt x="129" y="127"/>
                    </a:moveTo>
                    <a:cubicBezTo>
                      <a:pt x="131" y="126"/>
                      <a:pt x="135" y="128"/>
                      <a:pt x="139" y="125"/>
                    </a:cubicBezTo>
                    <a:cubicBezTo>
                      <a:pt x="143" y="123"/>
                      <a:pt x="151" y="129"/>
                      <a:pt x="152" y="134"/>
                    </a:cubicBezTo>
                    <a:cubicBezTo>
                      <a:pt x="153" y="139"/>
                      <a:pt x="156" y="132"/>
                      <a:pt x="159" y="126"/>
                    </a:cubicBezTo>
                    <a:cubicBezTo>
                      <a:pt x="162" y="121"/>
                      <a:pt x="172" y="103"/>
                      <a:pt x="172" y="99"/>
                    </a:cubicBezTo>
                    <a:cubicBezTo>
                      <a:pt x="172" y="95"/>
                      <a:pt x="180" y="91"/>
                      <a:pt x="180" y="89"/>
                    </a:cubicBezTo>
                    <a:cubicBezTo>
                      <a:pt x="180" y="86"/>
                      <a:pt x="180" y="81"/>
                      <a:pt x="182" y="79"/>
                    </a:cubicBezTo>
                    <a:cubicBezTo>
                      <a:pt x="185" y="78"/>
                      <a:pt x="187" y="71"/>
                      <a:pt x="187" y="68"/>
                    </a:cubicBezTo>
                    <a:cubicBezTo>
                      <a:pt x="186" y="65"/>
                      <a:pt x="195" y="51"/>
                      <a:pt x="197" y="49"/>
                    </a:cubicBezTo>
                    <a:cubicBezTo>
                      <a:pt x="199" y="47"/>
                      <a:pt x="207" y="48"/>
                      <a:pt x="207" y="43"/>
                    </a:cubicBezTo>
                    <a:cubicBezTo>
                      <a:pt x="208" y="38"/>
                      <a:pt x="210" y="33"/>
                      <a:pt x="206" y="32"/>
                    </a:cubicBezTo>
                    <a:cubicBezTo>
                      <a:pt x="203" y="31"/>
                      <a:pt x="199" y="27"/>
                      <a:pt x="199" y="25"/>
                    </a:cubicBezTo>
                    <a:cubicBezTo>
                      <a:pt x="199" y="23"/>
                      <a:pt x="199" y="19"/>
                      <a:pt x="200" y="15"/>
                    </a:cubicBezTo>
                    <a:cubicBezTo>
                      <a:pt x="196" y="15"/>
                      <a:pt x="196" y="10"/>
                      <a:pt x="193" y="8"/>
                    </a:cubicBezTo>
                    <a:cubicBezTo>
                      <a:pt x="191" y="5"/>
                      <a:pt x="191" y="3"/>
                      <a:pt x="187" y="4"/>
                    </a:cubicBezTo>
                    <a:cubicBezTo>
                      <a:pt x="183" y="5"/>
                      <a:pt x="179" y="14"/>
                      <a:pt x="175" y="16"/>
                    </a:cubicBezTo>
                    <a:cubicBezTo>
                      <a:pt x="170" y="17"/>
                      <a:pt x="163" y="14"/>
                      <a:pt x="160" y="12"/>
                    </a:cubicBezTo>
                    <a:cubicBezTo>
                      <a:pt x="157" y="11"/>
                      <a:pt x="142" y="12"/>
                      <a:pt x="138" y="12"/>
                    </a:cubicBezTo>
                    <a:cubicBezTo>
                      <a:pt x="133" y="11"/>
                      <a:pt x="128" y="18"/>
                      <a:pt x="125" y="20"/>
                    </a:cubicBezTo>
                    <a:cubicBezTo>
                      <a:pt x="121" y="22"/>
                      <a:pt x="110" y="21"/>
                      <a:pt x="107" y="20"/>
                    </a:cubicBezTo>
                    <a:cubicBezTo>
                      <a:pt x="104" y="19"/>
                      <a:pt x="97" y="13"/>
                      <a:pt x="94" y="13"/>
                    </a:cubicBezTo>
                    <a:cubicBezTo>
                      <a:pt x="91" y="13"/>
                      <a:pt x="84" y="14"/>
                      <a:pt x="79" y="17"/>
                    </a:cubicBezTo>
                    <a:cubicBezTo>
                      <a:pt x="74" y="20"/>
                      <a:pt x="72" y="11"/>
                      <a:pt x="69" y="8"/>
                    </a:cubicBezTo>
                    <a:cubicBezTo>
                      <a:pt x="66" y="4"/>
                      <a:pt x="59" y="7"/>
                      <a:pt x="55" y="3"/>
                    </a:cubicBezTo>
                    <a:cubicBezTo>
                      <a:pt x="51" y="0"/>
                      <a:pt x="48" y="8"/>
                      <a:pt x="45" y="7"/>
                    </a:cubicBezTo>
                    <a:cubicBezTo>
                      <a:pt x="41" y="6"/>
                      <a:pt x="32" y="4"/>
                      <a:pt x="29" y="7"/>
                    </a:cubicBezTo>
                    <a:cubicBezTo>
                      <a:pt x="25" y="10"/>
                      <a:pt x="26" y="19"/>
                      <a:pt x="24" y="21"/>
                    </a:cubicBezTo>
                    <a:cubicBezTo>
                      <a:pt x="23" y="23"/>
                      <a:pt x="17" y="30"/>
                      <a:pt x="17" y="34"/>
                    </a:cubicBezTo>
                    <a:cubicBezTo>
                      <a:pt x="17" y="35"/>
                      <a:pt x="16" y="36"/>
                      <a:pt x="15" y="37"/>
                    </a:cubicBezTo>
                    <a:cubicBezTo>
                      <a:pt x="16" y="41"/>
                      <a:pt x="16" y="47"/>
                      <a:pt x="17" y="49"/>
                    </a:cubicBezTo>
                    <a:cubicBezTo>
                      <a:pt x="17" y="52"/>
                      <a:pt x="19" y="70"/>
                      <a:pt x="15" y="74"/>
                    </a:cubicBezTo>
                    <a:cubicBezTo>
                      <a:pt x="11" y="78"/>
                      <a:pt x="8" y="84"/>
                      <a:pt x="8" y="84"/>
                    </a:cubicBezTo>
                    <a:cubicBezTo>
                      <a:pt x="8" y="84"/>
                      <a:pt x="2" y="88"/>
                      <a:pt x="1" y="97"/>
                    </a:cubicBezTo>
                    <a:cubicBezTo>
                      <a:pt x="0" y="106"/>
                      <a:pt x="1" y="111"/>
                      <a:pt x="1" y="118"/>
                    </a:cubicBezTo>
                    <a:cubicBezTo>
                      <a:pt x="1" y="123"/>
                      <a:pt x="5" y="126"/>
                      <a:pt x="6" y="132"/>
                    </a:cubicBezTo>
                    <a:cubicBezTo>
                      <a:pt x="7" y="132"/>
                      <a:pt x="7" y="132"/>
                      <a:pt x="7" y="132"/>
                    </a:cubicBezTo>
                    <a:cubicBezTo>
                      <a:pt x="10" y="136"/>
                      <a:pt x="25" y="137"/>
                      <a:pt x="33" y="139"/>
                    </a:cubicBezTo>
                    <a:cubicBezTo>
                      <a:pt x="41" y="140"/>
                      <a:pt x="50" y="152"/>
                      <a:pt x="50" y="157"/>
                    </a:cubicBezTo>
                    <a:cubicBezTo>
                      <a:pt x="49" y="161"/>
                      <a:pt x="55" y="170"/>
                      <a:pt x="59" y="172"/>
                    </a:cubicBezTo>
                    <a:cubicBezTo>
                      <a:pt x="63" y="174"/>
                      <a:pt x="73" y="168"/>
                      <a:pt x="77" y="168"/>
                    </a:cubicBezTo>
                    <a:cubicBezTo>
                      <a:pt x="82" y="168"/>
                      <a:pt x="97" y="168"/>
                      <a:pt x="101" y="165"/>
                    </a:cubicBezTo>
                    <a:cubicBezTo>
                      <a:pt x="101" y="164"/>
                      <a:pt x="102" y="165"/>
                      <a:pt x="103" y="165"/>
                    </a:cubicBezTo>
                    <a:cubicBezTo>
                      <a:pt x="107" y="155"/>
                      <a:pt x="109" y="146"/>
                      <a:pt x="109" y="146"/>
                    </a:cubicBezTo>
                    <a:cubicBezTo>
                      <a:pt x="109" y="146"/>
                      <a:pt x="127" y="127"/>
                      <a:pt x="129" y="12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1586">
                <a:extLst>
                  <a:ext uri="{FF2B5EF4-FFF2-40B4-BE49-F238E27FC236}">
                    <a16:creationId xmlns:a16="http://schemas.microsoft.com/office/drawing/2014/main" id="{508504C4-D10A-17ED-FCB1-1E00282D6AC3}"/>
                  </a:ext>
                </a:extLst>
              </p:cNvPr>
              <p:cNvSpPr>
                <a:spLocks/>
              </p:cNvSpPr>
              <p:nvPr/>
            </p:nvSpPr>
            <p:spPr bwMode="auto">
              <a:xfrm>
                <a:off x="4761081" y="3010000"/>
                <a:ext cx="69852" cy="138117"/>
              </a:xfrm>
              <a:custGeom>
                <a:avLst/>
                <a:gdLst>
                  <a:gd name="T0" fmla="*/ 36 w 54"/>
                  <a:gd name="T1" fmla="*/ 70 h 110"/>
                  <a:gd name="T2" fmla="*/ 43 w 54"/>
                  <a:gd name="T3" fmla="*/ 57 h 110"/>
                  <a:gd name="T4" fmla="*/ 50 w 54"/>
                  <a:gd name="T5" fmla="*/ 47 h 110"/>
                  <a:gd name="T6" fmla="*/ 52 w 54"/>
                  <a:gd name="T7" fmla="*/ 22 h 110"/>
                  <a:gd name="T8" fmla="*/ 50 w 54"/>
                  <a:gd name="T9" fmla="*/ 10 h 110"/>
                  <a:gd name="T10" fmla="*/ 44 w 54"/>
                  <a:gd name="T11" fmla="*/ 10 h 110"/>
                  <a:gd name="T12" fmla="*/ 39 w 54"/>
                  <a:gd name="T13" fmla="*/ 1 h 110"/>
                  <a:gd name="T14" fmla="*/ 32 w 54"/>
                  <a:gd name="T15" fmla="*/ 10 h 110"/>
                  <a:gd name="T16" fmla="*/ 28 w 54"/>
                  <a:gd name="T17" fmla="*/ 16 h 110"/>
                  <a:gd name="T18" fmla="*/ 13 w 54"/>
                  <a:gd name="T19" fmla="*/ 20 h 110"/>
                  <a:gd name="T20" fmla="*/ 3 w 54"/>
                  <a:gd name="T21" fmla="*/ 26 h 110"/>
                  <a:gd name="T22" fmla="*/ 0 w 54"/>
                  <a:gd name="T23" fmla="*/ 27 h 110"/>
                  <a:gd name="T24" fmla="*/ 10 w 54"/>
                  <a:gd name="T25" fmla="*/ 43 h 110"/>
                  <a:gd name="T26" fmla="*/ 13 w 54"/>
                  <a:gd name="T27" fmla="*/ 56 h 110"/>
                  <a:gd name="T28" fmla="*/ 16 w 54"/>
                  <a:gd name="T29" fmla="*/ 77 h 110"/>
                  <a:gd name="T30" fmla="*/ 18 w 54"/>
                  <a:gd name="T31" fmla="*/ 110 h 110"/>
                  <a:gd name="T32" fmla="*/ 29 w 54"/>
                  <a:gd name="T33" fmla="*/ 109 h 110"/>
                  <a:gd name="T34" fmla="*/ 41 w 54"/>
                  <a:gd name="T35" fmla="*/ 105 h 110"/>
                  <a:gd name="T36" fmla="*/ 36 w 54"/>
                  <a:gd name="T37" fmla="*/ 91 h 110"/>
                  <a:gd name="T38" fmla="*/ 36 w 54"/>
                  <a:gd name="T39" fmla="*/ 7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10">
                    <a:moveTo>
                      <a:pt x="36" y="70"/>
                    </a:moveTo>
                    <a:cubicBezTo>
                      <a:pt x="37" y="61"/>
                      <a:pt x="43" y="57"/>
                      <a:pt x="43" y="57"/>
                    </a:cubicBezTo>
                    <a:cubicBezTo>
                      <a:pt x="43" y="57"/>
                      <a:pt x="46" y="51"/>
                      <a:pt x="50" y="47"/>
                    </a:cubicBezTo>
                    <a:cubicBezTo>
                      <a:pt x="54" y="43"/>
                      <a:pt x="52" y="25"/>
                      <a:pt x="52" y="22"/>
                    </a:cubicBezTo>
                    <a:cubicBezTo>
                      <a:pt x="51" y="20"/>
                      <a:pt x="51" y="14"/>
                      <a:pt x="50" y="10"/>
                    </a:cubicBezTo>
                    <a:cubicBezTo>
                      <a:pt x="49" y="11"/>
                      <a:pt x="47" y="11"/>
                      <a:pt x="44" y="10"/>
                    </a:cubicBezTo>
                    <a:cubicBezTo>
                      <a:pt x="40" y="8"/>
                      <a:pt x="44" y="3"/>
                      <a:pt x="39" y="1"/>
                    </a:cubicBezTo>
                    <a:cubicBezTo>
                      <a:pt x="33" y="0"/>
                      <a:pt x="31" y="6"/>
                      <a:pt x="32" y="10"/>
                    </a:cubicBezTo>
                    <a:cubicBezTo>
                      <a:pt x="33" y="14"/>
                      <a:pt x="30" y="14"/>
                      <a:pt x="28" y="16"/>
                    </a:cubicBezTo>
                    <a:cubicBezTo>
                      <a:pt x="25" y="19"/>
                      <a:pt x="16" y="20"/>
                      <a:pt x="13" y="20"/>
                    </a:cubicBezTo>
                    <a:cubicBezTo>
                      <a:pt x="10" y="20"/>
                      <a:pt x="6" y="25"/>
                      <a:pt x="3" y="26"/>
                    </a:cubicBezTo>
                    <a:cubicBezTo>
                      <a:pt x="2" y="27"/>
                      <a:pt x="1" y="27"/>
                      <a:pt x="0" y="27"/>
                    </a:cubicBezTo>
                    <a:cubicBezTo>
                      <a:pt x="1" y="40"/>
                      <a:pt x="3" y="39"/>
                      <a:pt x="10" y="43"/>
                    </a:cubicBezTo>
                    <a:cubicBezTo>
                      <a:pt x="17" y="47"/>
                      <a:pt x="10" y="53"/>
                      <a:pt x="13" y="56"/>
                    </a:cubicBezTo>
                    <a:cubicBezTo>
                      <a:pt x="17" y="60"/>
                      <a:pt x="15" y="67"/>
                      <a:pt x="16" y="77"/>
                    </a:cubicBezTo>
                    <a:cubicBezTo>
                      <a:pt x="17" y="83"/>
                      <a:pt x="17" y="98"/>
                      <a:pt x="18" y="110"/>
                    </a:cubicBezTo>
                    <a:cubicBezTo>
                      <a:pt x="22" y="109"/>
                      <a:pt x="26" y="109"/>
                      <a:pt x="29" y="109"/>
                    </a:cubicBezTo>
                    <a:cubicBezTo>
                      <a:pt x="35" y="109"/>
                      <a:pt x="38" y="101"/>
                      <a:pt x="41" y="105"/>
                    </a:cubicBezTo>
                    <a:cubicBezTo>
                      <a:pt x="40" y="99"/>
                      <a:pt x="36" y="96"/>
                      <a:pt x="36" y="91"/>
                    </a:cubicBezTo>
                    <a:cubicBezTo>
                      <a:pt x="36" y="84"/>
                      <a:pt x="35" y="79"/>
                      <a:pt x="36" y="7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1587">
                <a:extLst>
                  <a:ext uri="{FF2B5EF4-FFF2-40B4-BE49-F238E27FC236}">
                    <a16:creationId xmlns:a16="http://schemas.microsoft.com/office/drawing/2014/main" id="{8BB567F3-1326-90A4-2C6A-FC64912DB595}"/>
                  </a:ext>
                </a:extLst>
              </p:cNvPr>
              <p:cNvSpPr>
                <a:spLocks/>
              </p:cNvSpPr>
              <p:nvPr/>
            </p:nvSpPr>
            <p:spPr bwMode="auto">
              <a:xfrm>
                <a:off x="4742030" y="3040164"/>
                <a:ext cx="42864" cy="115891"/>
              </a:xfrm>
              <a:custGeom>
                <a:avLst/>
                <a:gdLst>
                  <a:gd name="T0" fmla="*/ 28 w 33"/>
                  <a:gd name="T1" fmla="*/ 32 h 92"/>
                  <a:gd name="T2" fmla="*/ 25 w 33"/>
                  <a:gd name="T3" fmla="*/ 19 h 92"/>
                  <a:gd name="T4" fmla="*/ 15 w 33"/>
                  <a:gd name="T5" fmla="*/ 3 h 92"/>
                  <a:gd name="T6" fmla="*/ 2 w 33"/>
                  <a:gd name="T7" fmla="*/ 0 h 92"/>
                  <a:gd name="T8" fmla="*/ 0 w 33"/>
                  <a:gd name="T9" fmla="*/ 1 h 92"/>
                  <a:gd name="T10" fmla="*/ 3 w 33"/>
                  <a:gd name="T11" fmla="*/ 12 h 92"/>
                  <a:gd name="T12" fmla="*/ 8 w 33"/>
                  <a:gd name="T13" fmla="*/ 23 h 92"/>
                  <a:gd name="T14" fmla="*/ 8 w 33"/>
                  <a:gd name="T15" fmla="*/ 47 h 92"/>
                  <a:gd name="T16" fmla="*/ 13 w 33"/>
                  <a:gd name="T17" fmla="*/ 72 h 92"/>
                  <a:gd name="T18" fmla="*/ 19 w 33"/>
                  <a:gd name="T19" fmla="*/ 92 h 92"/>
                  <a:gd name="T20" fmla="*/ 23 w 33"/>
                  <a:gd name="T21" fmla="*/ 89 h 92"/>
                  <a:gd name="T22" fmla="*/ 33 w 33"/>
                  <a:gd name="T23" fmla="*/ 86 h 92"/>
                  <a:gd name="T24" fmla="*/ 31 w 33"/>
                  <a:gd name="T25" fmla="*/ 53 h 92"/>
                  <a:gd name="T26" fmla="*/ 28 w 33"/>
                  <a:gd name="T27"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2">
                    <a:moveTo>
                      <a:pt x="28" y="32"/>
                    </a:moveTo>
                    <a:cubicBezTo>
                      <a:pt x="25" y="29"/>
                      <a:pt x="32" y="23"/>
                      <a:pt x="25" y="19"/>
                    </a:cubicBezTo>
                    <a:cubicBezTo>
                      <a:pt x="18" y="15"/>
                      <a:pt x="16" y="16"/>
                      <a:pt x="15" y="3"/>
                    </a:cubicBezTo>
                    <a:cubicBezTo>
                      <a:pt x="12" y="2"/>
                      <a:pt x="6" y="1"/>
                      <a:pt x="2" y="0"/>
                    </a:cubicBezTo>
                    <a:cubicBezTo>
                      <a:pt x="1" y="0"/>
                      <a:pt x="0" y="0"/>
                      <a:pt x="0" y="1"/>
                    </a:cubicBezTo>
                    <a:cubicBezTo>
                      <a:pt x="1" y="6"/>
                      <a:pt x="2" y="11"/>
                      <a:pt x="3" y="12"/>
                    </a:cubicBezTo>
                    <a:cubicBezTo>
                      <a:pt x="6" y="14"/>
                      <a:pt x="8" y="17"/>
                      <a:pt x="8" y="23"/>
                    </a:cubicBezTo>
                    <a:cubicBezTo>
                      <a:pt x="7" y="28"/>
                      <a:pt x="6" y="41"/>
                      <a:pt x="8" y="47"/>
                    </a:cubicBezTo>
                    <a:cubicBezTo>
                      <a:pt x="10" y="53"/>
                      <a:pt x="13" y="62"/>
                      <a:pt x="13" y="72"/>
                    </a:cubicBezTo>
                    <a:cubicBezTo>
                      <a:pt x="13" y="77"/>
                      <a:pt x="16" y="85"/>
                      <a:pt x="19" y="92"/>
                    </a:cubicBezTo>
                    <a:cubicBezTo>
                      <a:pt x="21" y="91"/>
                      <a:pt x="22" y="90"/>
                      <a:pt x="23" y="89"/>
                    </a:cubicBezTo>
                    <a:cubicBezTo>
                      <a:pt x="25" y="88"/>
                      <a:pt x="29" y="86"/>
                      <a:pt x="33" y="86"/>
                    </a:cubicBezTo>
                    <a:cubicBezTo>
                      <a:pt x="32" y="74"/>
                      <a:pt x="32" y="59"/>
                      <a:pt x="31" y="53"/>
                    </a:cubicBezTo>
                    <a:cubicBezTo>
                      <a:pt x="30" y="43"/>
                      <a:pt x="32" y="36"/>
                      <a:pt x="28" y="3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1588">
                <a:extLst>
                  <a:ext uri="{FF2B5EF4-FFF2-40B4-BE49-F238E27FC236}">
                    <a16:creationId xmlns:a16="http://schemas.microsoft.com/office/drawing/2014/main" id="{866DCD83-9BF3-044A-B5E2-90814AC5F2B3}"/>
                  </a:ext>
                </a:extLst>
              </p:cNvPr>
              <p:cNvSpPr>
                <a:spLocks/>
              </p:cNvSpPr>
              <p:nvPr/>
            </p:nvSpPr>
            <p:spPr bwMode="auto">
              <a:xfrm>
                <a:off x="4938887" y="2995712"/>
                <a:ext cx="168281" cy="254009"/>
              </a:xfrm>
              <a:custGeom>
                <a:avLst/>
                <a:gdLst>
                  <a:gd name="T0" fmla="*/ 55 w 131"/>
                  <a:gd name="T1" fmla="*/ 193 h 203"/>
                  <a:gd name="T2" fmla="*/ 102 w 131"/>
                  <a:gd name="T3" fmla="*/ 195 h 203"/>
                  <a:gd name="T4" fmla="*/ 127 w 131"/>
                  <a:gd name="T5" fmla="*/ 203 h 203"/>
                  <a:gd name="T6" fmla="*/ 131 w 131"/>
                  <a:gd name="T7" fmla="*/ 188 h 203"/>
                  <a:gd name="T8" fmla="*/ 128 w 131"/>
                  <a:gd name="T9" fmla="*/ 185 h 203"/>
                  <a:gd name="T10" fmla="*/ 117 w 131"/>
                  <a:gd name="T11" fmla="*/ 173 h 203"/>
                  <a:gd name="T12" fmla="*/ 113 w 131"/>
                  <a:gd name="T13" fmla="*/ 167 h 203"/>
                  <a:gd name="T14" fmla="*/ 110 w 131"/>
                  <a:gd name="T15" fmla="*/ 157 h 203"/>
                  <a:gd name="T16" fmla="*/ 105 w 131"/>
                  <a:gd name="T17" fmla="*/ 143 h 203"/>
                  <a:gd name="T18" fmla="*/ 103 w 131"/>
                  <a:gd name="T19" fmla="*/ 128 h 203"/>
                  <a:gd name="T20" fmla="*/ 111 w 131"/>
                  <a:gd name="T21" fmla="*/ 111 h 203"/>
                  <a:gd name="T22" fmla="*/ 120 w 131"/>
                  <a:gd name="T23" fmla="*/ 100 h 203"/>
                  <a:gd name="T24" fmla="*/ 115 w 131"/>
                  <a:gd name="T25" fmla="*/ 87 h 203"/>
                  <a:gd name="T26" fmla="*/ 100 w 131"/>
                  <a:gd name="T27" fmla="*/ 72 h 203"/>
                  <a:gd name="T28" fmla="*/ 96 w 131"/>
                  <a:gd name="T29" fmla="*/ 59 h 203"/>
                  <a:gd name="T30" fmla="*/ 111 w 131"/>
                  <a:gd name="T31" fmla="*/ 57 h 203"/>
                  <a:gd name="T32" fmla="*/ 119 w 131"/>
                  <a:gd name="T33" fmla="*/ 55 h 203"/>
                  <a:gd name="T34" fmla="*/ 111 w 131"/>
                  <a:gd name="T35" fmla="*/ 33 h 203"/>
                  <a:gd name="T36" fmla="*/ 109 w 131"/>
                  <a:gd name="T37" fmla="*/ 17 h 203"/>
                  <a:gd name="T38" fmla="*/ 98 w 131"/>
                  <a:gd name="T39" fmla="*/ 0 h 203"/>
                  <a:gd name="T40" fmla="*/ 97 w 131"/>
                  <a:gd name="T41" fmla="*/ 0 h 203"/>
                  <a:gd name="T42" fmla="*/ 96 w 131"/>
                  <a:gd name="T43" fmla="*/ 10 h 203"/>
                  <a:gd name="T44" fmla="*/ 103 w 131"/>
                  <a:gd name="T45" fmla="*/ 17 h 203"/>
                  <a:gd name="T46" fmla="*/ 104 w 131"/>
                  <a:gd name="T47" fmla="*/ 28 h 203"/>
                  <a:gd name="T48" fmla="*/ 94 w 131"/>
                  <a:gd name="T49" fmla="*/ 34 h 203"/>
                  <a:gd name="T50" fmla="*/ 84 w 131"/>
                  <a:gd name="T51" fmla="*/ 53 h 203"/>
                  <a:gd name="T52" fmla="*/ 79 w 131"/>
                  <a:gd name="T53" fmla="*/ 64 h 203"/>
                  <a:gd name="T54" fmla="*/ 77 w 131"/>
                  <a:gd name="T55" fmla="*/ 74 h 203"/>
                  <a:gd name="T56" fmla="*/ 69 w 131"/>
                  <a:gd name="T57" fmla="*/ 84 h 203"/>
                  <a:gd name="T58" fmla="*/ 56 w 131"/>
                  <a:gd name="T59" fmla="*/ 111 h 203"/>
                  <a:gd name="T60" fmla="*/ 49 w 131"/>
                  <a:gd name="T61" fmla="*/ 119 h 203"/>
                  <a:gd name="T62" fmla="*/ 36 w 131"/>
                  <a:gd name="T63" fmla="*/ 110 h 203"/>
                  <a:gd name="T64" fmla="*/ 26 w 131"/>
                  <a:gd name="T65" fmla="*/ 112 h 203"/>
                  <a:gd name="T66" fmla="*/ 6 w 131"/>
                  <a:gd name="T67" fmla="*/ 131 h 203"/>
                  <a:gd name="T68" fmla="*/ 0 w 131"/>
                  <a:gd name="T69" fmla="*/ 150 h 203"/>
                  <a:gd name="T70" fmla="*/ 8 w 131"/>
                  <a:gd name="T71" fmla="*/ 160 h 203"/>
                  <a:gd name="T72" fmla="*/ 21 w 131"/>
                  <a:gd name="T73" fmla="*/ 163 h 203"/>
                  <a:gd name="T74" fmla="*/ 26 w 131"/>
                  <a:gd name="T75" fmla="*/ 180 h 203"/>
                  <a:gd name="T76" fmla="*/ 23 w 131"/>
                  <a:gd name="T77" fmla="*/ 196 h 203"/>
                  <a:gd name="T78" fmla="*/ 47 w 131"/>
                  <a:gd name="T79" fmla="*/ 196 h 203"/>
                  <a:gd name="T80" fmla="*/ 55 w 131"/>
                  <a:gd name="T81" fmla="*/ 19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 h="203">
                    <a:moveTo>
                      <a:pt x="55" y="193"/>
                    </a:moveTo>
                    <a:cubicBezTo>
                      <a:pt x="55" y="193"/>
                      <a:pt x="96" y="196"/>
                      <a:pt x="102" y="195"/>
                    </a:cubicBezTo>
                    <a:cubicBezTo>
                      <a:pt x="107" y="193"/>
                      <a:pt x="127" y="203"/>
                      <a:pt x="127" y="203"/>
                    </a:cubicBezTo>
                    <a:cubicBezTo>
                      <a:pt x="127" y="203"/>
                      <a:pt x="128" y="193"/>
                      <a:pt x="131" y="188"/>
                    </a:cubicBezTo>
                    <a:cubicBezTo>
                      <a:pt x="130" y="187"/>
                      <a:pt x="128" y="186"/>
                      <a:pt x="128" y="185"/>
                    </a:cubicBezTo>
                    <a:cubicBezTo>
                      <a:pt x="127" y="182"/>
                      <a:pt x="119" y="177"/>
                      <a:pt x="117" y="173"/>
                    </a:cubicBezTo>
                    <a:cubicBezTo>
                      <a:pt x="114" y="170"/>
                      <a:pt x="113" y="167"/>
                      <a:pt x="113" y="167"/>
                    </a:cubicBezTo>
                    <a:cubicBezTo>
                      <a:pt x="113" y="167"/>
                      <a:pt x="114" y="161"/>
                      <a:pt x="110" y="157"/>
                    </a:cubicBezTo>
                    <a:cubicBezTo>
                      <a:pt x="107" y="152"/>
                      <a:pt x="105" y="149"/>
                      <a:pt x="105" y="143"/>
                    </a:cubicBezTo>
                    <a:cubicBezTo>
                      <a:pt x="105" y="136"/>
                      <a:pt x="103" y="132"/>
                      <a:pt x="103" y="128"/>
                    </a:cubicBezTo>
                    <a:cubicBezTo>
                      <a:pt x="103" y="125"/>
                      <a:pt x="109" y="118"/>
                      <a:pt x="111" y="111"/>
                    </a:cubicBezTo>
                    <a:cubicBezTo>
                      <a:pt x="113" y="106"/>
                      <a:pt x="117" y="103"/>
                      <a:pt x="120" y="100"/>
                    </a:cubicBezTo>
                    <a:cubicBezTo>
                      <a:pt x="118" y="97"/>
                      <a:pt x="116" y="92"/>
                      <a:pt x="115" y="87"/>
                    </a:cubicBezTo>
                    <a:cubicBezTo>
                      <a:pt x="113" y="80"/>
                      <a:pt x="107" y="78"/>
                      <a:pt x="100" y="72"/>
                    </a:cubicBezTo>
                    <a:cubicBezTo>
                      <a:pt x="94" y="66"/>
                      <a:pt x="96" y="62"/>
                      <a:pt x="96" y="59"/>
                    </a:cubicBezTo>
                    <a:cubicBezTo>
                      <a:pt x="96" y="57"/>
                      <a:pt x="105" y="57"/>
                      <a:pt x="111" y="57"/>
                    </a:cubicBezTo>
                    <a:cubicBezTo>
                      <a:pt x="117" y="58"/>
                      <a:pt x="121" y="56"/>
                      <a:pt x="119" y="55"/>
                    </a:cubicBezTo>
                    <a:cubicBezTo>
                      <a:pt x="116" y="53"/>
                      <a:pt x="111" y="41"/>
                      <a:pt x="111" y="33"/>
                    </a:cubicBezTo>
                    <a:cubicBezTo>
                      <a:pt x="112" y="24"/>
                      <a:pt x="109" y="22"/>
                      <a:pt x="109" y="17"/>
                    </a:cubicBezTo>
                    <a:cubicBezTo>
                      <a:pt x="110" y="12"/>
                      <a:pt x="103" y="0"/>
                      <a:pt x="98" y="0"/>
                    </a:cubicBezTo>
                    <a:cubicBezTo>
                      <a:pt x="98" y="0"/>
                      <a:pt x="98" y="0"/>
                      <a:pt x="97" y="0"/>
                    </a:cubicBezTo>
                    <a:cubicBezTo>
                      <a:pt x="96" y="4"/>
                      <a:pt x="96" y="8"/>
                      <a:pt x="96" y="10"/>
                    </a:cubicBezTo>
                    <a:cubicBezTo>
                      <a:pt x="96" y="12"/>
                      <a:pt x="100" y="16"/>
                      <a:pt x="103" y="17"/>
                    </a:cubicBezTo>
                    <a:cubicBezTo>
                      <a:pt x="107" y="18"/>
                      <a:pt x="105" y="23"/>
                      <a:pt x="104" y="28"/>
                    </a:cubicBezTo>
                    <a:cubicBezTo>
                      <a:pt x="104" y="33"/>
                      <a:pt x="96" y="32"/>
                      <a:pt x="94" y="34"/>
                    </a:cubicBezTo>
                    <a:cubicBezTo>
                      <a:pt x="92" y="36"/>
                      <a:pt x="83" y="50"/>
                      <a:pt x="84" y="53"/>
                    </a:cubicBezTo>
                    <a:cubicBezTo>
                      <a:pt x="84" y="56"/>
                      <a:pt x="82" y="63"/>
                      <a:pt x="79" y="64"/>
                    </a:cubicBezTo>
                    <a:cubicBezTo>
                      <a:pt x="77" y="66"/>
                      <a:pt x="77" y="71"/>
                      <a:pt x="77" y="74"/>
                    </a:cubicBezTo>
                    <a:cubicBezTo>
                      <a:pt x="77" y="76"/>
                      <a:pt x="69" y="80"/>
                      <a:pt x="69" y="84"/>
                    </a:cubicBezTo>
                    <a:cubicBezTo>
                      <a:pt x="69" y="88"/>
                      <a:pt x="59" y="106"/>
                      <a:pt x="56" y="111"/>
                    </a:cubicBezTo>
                    <a:cubicBezTo>
                      <a:pt x="53" y="117"/>
                      <a:pt x="50" y="124"/>
                      <a:pt x="49" y="119"/>
                    </a:cubicBezTo>
                    <a:cubicBezTo>
                      <a:pt x="48" y="114"/>
                      <a:pt x="40" y="108"/>
                      <a:pt x="36" y="110"/>
                    </a:cubicBezTo>
                    <a:cubicBezTo>
                      <a:pt x="32" y="113"/>
                      <a:pt x="28" y="111"/>
                      <a:pt x="26" y="112"/>
                    </a:cubicBezTo>
                    <a:cubicBezTo>
                      <a:pt x="24" y="112"/>
                      <a:pt x="6" y="131"/>
                      <a:pt x="6" y="131"/>
                    </a:cubicBezTo>
                    <a:cubicBezTo>
                      <a:pt x="6" y="131"/>
                      <a:pt x="4" y="140"/>
                      <a:pt x="0" y="150"/>
                    </a:cubicBezTo>
                    <a:cubicBezTo>
                      <a:pt x="3" y="152"/>
                      <a:pt x="5" y="156"/>
                      <a:pt x="8" y="160"/>
                    </a:cubicBezTo>
                    <a:cubicBezTo>
                      <a:pt x="11" y="165"/>
                      <a:pt x="18" y="161"/>
                      <a:pt x="21" y="163"/>
                    </a:cubicBezTo>
                    <a:cubicBezTo>
                      <a:pt x="24" y="164"/>
                      <a:pt x="27" y="177"/>
                      <a:pt x="26" y="180"/>
                    </a:cubicBezTo>
                    <a:cubicBezTo>
                      <a:pt x="25" y="183"/>
                      <a:pt x="21" y="192"/>
                      <a:pt x="23" y="196"/>
                    </a:cubicBezTo>
                    <a:cubicBezTo>
                      <a:pt x="47" y="196"/>
                      <a:pt x="47" y="196"/>
                      <a:pt x="47" y="196"/>
                    </a:cubicBezTo>
                    <a:lnTo>
                      <a:pt x="55" y="193"/>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1589">
                <a:extLst>
                  <a:ext uri="{FF2B5EF4-FFF2-40B4-BE49-F238E27FC236}">
                    <a16:creationId xmlns:a16="http://schemas.microsoft.com/office/drawing/2014/main" id="{BAC1EFEA-2A63-971A-CF65-81040DFAFD39}"/>
                  </a:ext>
                </a:extLst>
              </p:cNvPr>
              <p:cNvSpPr>
                <a:spLocks/>
              </p:cNvSpPr>
              <p:nvPr/>
            </p:nvSpPr>
            <p:spPr bwMode="auto">
              <a:xfrm>
                <a:off x="4546761" y="3049689"/>
                <a:ext cx="141293" cy="139705"/>
              </a:xfrm>
              <a:custGeom>
                <a:avLst/>
                <a:gdLst>
                  <a:gd name="T0" fmla="*/ 104 w 110"/>
                  <a:gd name="T1" fmla="*/ 94 h 112"/>
                  <a:gd name="T2" fmla="*/ 96 w 110"/>
                  <a:gd name="T3" fmla="*/ 74 h 112"/>
                  <a:gd name="T4" fmla="*/ 103 w 110"/>
                  <a:gd name="T5" fmla="*/ 57 h 112"/>
                  <a:gd name="T6" fmla="*/ 110 w 110"/>
                  <a:gd name="T7" fmla="*/ 45 h 112"/>
                  <a:gd name="T8" fmla="*/ 103 w 110"/>
                  <a:gd name="T9" fmla="*/ 18 h 112"/>
                  <a:gd name="T10" fmla="*/ 100 w 110"/>
                  <a:gd name="T11" fmla="*/ 16 h 112"/>
                  <a:gd name="T12" fmla="*/ 79 w 110"/>
                  <a:gd name="T13" fmla="*/ 19 h 112"/>
                  <a:gd name="T14" fmla="*/ 64 w 110"/>
                  <a:gd name="T15" fmla="*/ 12 h 112"/>
                  <a:gd name="T16" fmla="*/ 50 w 110"/>
                  <a:gd name="T17" fmla="*/ 7 h 112"/>
                  <a:gd name="T18" fmla="*/ 44 w 110"/>
                  <a:gd name="T19" fmla="*/ 5 h 112"/>
                  <a:gd name="T20" fmla="*/ 35 w 110"/>
                  <a:gd name="T21" fmla="*/ 6 h 112"/>
                  <a:gd name="T22" fmla="*/ 25 w 110"/>
                  <a:gd name="T23" fmla="*/ 11 h 112"/>
                  <a:gd name="T24" fmla="*/ 16 w 110"/>
                  <a:gd name="T25" fmla="*/ 8 h 112"/>
                  <a:gd name="T26" fmla="*/ 10 w 110"/>
                  <a:gd name="T27" fmla="*/ 9 h 112"/>
                  <a:gd name="T28" fmla="*/ 10 w 110"/>
                  <a:gd name="T29" fmla="*/ 23 h 112"/>
                  <a:gd name="T30" fmla="*/ 13 w 110"/>
                  <a:gd name="T31" fmla="*/ 32 h 112"/>
                  <a:gd name="T32" fmla="*/ 16 w 110"/>
                  <a:gd name="T33" fmla="*/ 43 h 112"/>
                  <a:gd name="T34" fmla="*/ 8 w 110"/>
                  <a:gd name="T35" fmla="*/ 44 h 112"/>
                  <a:gd name="T36" fmla="*/ 10 w 110"/>
                  <a:gd name="T37" fmla="*/ 54 h 112"/>
                  <a:gd name="T38" fmla="*/ 5 w 110"/>
                  <a:gd name="T39" fmla="*/ 64 h 112"/>
                  <a:gd name="T40" fmla="*/ 3 w 110"/>
                  <a:gd name="T41" fmla="*/ 77 h 112"/>
                  <a:gd name="T42" fmla="*/ 9 w 110"/>
                  <a:gd name="T43" fmla="*/ 82 h 112"/>
                  <a:gd name="T44" fmla="*/ 22 w 110"/>
                  <a:gd name="T45" fmla="*/ 95 h 112"/>
                  <a:gd name="T46" fmla="*/ 17 w 110"/>
                  <a:gd name="T47" fmla="*/ 112 h 112"/>
                  <a:gd name="T48" fmla="*/ 69 w 110"/>
                  <a:gd name="T49" fmla="*/ 100 h 112"/>
                  <a:gd name="T50" fmla="*/ 103 w 110"/>
                  <a:gd name="T51" fmla="*/ 102 h 112"/>
                  <a:gd name="T52" fmla="*/ 104 w 110"/>
                  <a:gd name="T53"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12">
                    <a:moveTo>
                      <a:pt x="104" y="94"/>
                    </a:moveTo>
                    <a:cubicBezTo>
                      <a:pt x="101" y="91"/>
                      <a:pt x="96" y="77"/>
                      <a:pt x="96" y="74"/>
                    </a:cubicBezTo>
                    <a:cubicBezTo>
                      <a:pt x="97" y="71"/>
                      <a:pt x="103" y="62"/>
                      <a:pt x="103" y="57"/>
                    </a:cubicBezTo>
                    <a:cubicBezTo>
                      <a:pt x="103" y="52"/>
                      <a:pt x="110" y="49"/>
                      <a:pt x="110" y="45"/>
                    </a:cubicBezTo>
                    <a:cubicBezTo>
                      <a:pt x="110" y="42"/>
                      <a:pt x="108" y="28"/>
                      <a:pt x="103" y="18"/>
                    </a:cubicBezTo>
                    <a:cubicBezTo>
                      <a:pt x="103" y="18"/>
                      <a:pt x="101" y="18"/>
                      <a:pt x="100" y="16"/>
                    </a:cubicBezTo>
                    <a:cubicBezTo>
                      <a:pt x="97" y="13"/>
                      <a:pt x="84" y="14"/>
                      <a:pt x="79" y="19"/>
                    </a:cubicBezTo>
                    <a:cubicBezTo>
                      <a:pt x="75" y="24"/>
                      <a:pt x="65" y="14"/>
                      <a:pt x="64" y="12"/>
                    </a:cubicBezTo>
                    <a:cubicBezTo>
                      <a:pt x="62" y="9"/>
                      <a:pt x="55" y="3"/>
                      <a:pt x="50" y="7"/>
                    </a:cubicBezTo>
                    <a:cubicBezTo>
                      <a:pt x="45" y="11"/>
                      <a:pt x="43" y="9"/>
                      <a:pt x="44" y="5"/>
                    </a:cubicBezTo>
                    <a:cubicBezTo>
                      <a:pt x="44" y="0"/>
                      <a:pt x="36" y="2"/>
                      <a:pt x="35" y="6"/>
                    </a:cubicBezTo>
                    <a:cubicBezTo>
                      <a:pt x="34" y="10"/>
                      <a:pt x="27" y="14"/>
                      <a:pt x="25" y="11"/>
                    </a:cubicBezTo>
                    <a:cubicBezTo>
                      <a:pt x="23" y="7"/>
                      <a:pt x="18" y="3"/>
                      <a:pt x="16" y="8"/>
                    </a:cubicBezTo>
                    <a:cubicBezTo>
                      <a:pt x="15" y="11"/>
                      <a:pt x="12" y="11"/>
                      <a:pt x="10" y="9"/>
                    </a:cubicBezTo>
                    <a:cubicBezTo>
                      <a:pt x="9" y="15"/>
                      <a:pt x="7" y="22"/>
                      <a:pt x="10" y="23"/>
                    </a:cubicBezTo>
                    <a:cubicBezTo>
                      <a:pt x="14" y="25"/>
                      <a:pt x="14" y="29"/>
                      <a:pt x="13" y="32"/>
                    </a:cubicBezTo>
                    <a:cubicBezTo>
                      <a:pt x="13" y="34"/>
                      <a:pt x="19" y="40"/>
                      <a:pt x="16" y="43"/>
                    </a:cubicBezTo>
                    <a:cubicBezTo>
                      <a:pt x="14" y="45"/>
                      <a:pt x="10" y="40"/>
                      <a:pt x="8" y="44"/>
                    </a:cubicBezTo>
                    <a:cubicBezTo>
                      <a:pt x="6" y="48"/>
                      <a:pt x="12" y="51"/>
                      <a:pt x="10" y="54"/>
                    </a:cubicBezTo>
                    <a:cubicBezTo>
                      <a:pt x="7" y="57"/>
                      <a:pt x="4" y="58"/>
                      <a:pt x="5" y="64"/>
                    </a:cubicBezTo>
                    <a:cubicBezTo>
                      <a:pt x="6" y="70"/>
                      <a:pt x="5" y="75"/>
                      <a:pt x="3" y="77"/>
                    </a:cubicBezTo>
                    <a:cubicBezTo>
                      <a:pt x="0" y="79"/>
                      <a:pt x="3" y="79"/>
                      <a:pt x="9" y="82"/>
                    </a:cubicBezTo>
                    <a:cubicBezTo>
                      <a:pt x="14" y="86"/>
                      <a:pt x="23" y="90"/>
                      <a:pt x="22" y="95"/>
                    </a:cubicBezTo>
                    <a:cubicBezTo>
                      <a:pt x="22" y="101"/>
                      <a:pt x="19" y="102"/>
                      <a:pt x="17" y="112"/>
                    </a:cubicBezTo>
                    <a:cubicBezTo>
                      <a:pt x="28" y="112"/>
                      <a:pt x="47" y="104"/>
                      <a:pt x="69" y="100"/>
                    </a:cubicBezTo>
                    <a:cubicBezTo>
                      <a:pt x="83" y="98"/>
                      <a:pt x="95" y="100"/>
                      <a:pt x="103" y="102"/>
                    </a:cubicBezTo>
                    <a:cubicBezTo>
                      <a:pt x="104" y="99"/>
                      <a:pt x="105" y="95"/>
                      <a:pt x="104" y="9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1590">
                <a:extLst>
                  <a:ext uri="{FF2B5EF4-FFF2-40B4-BE49-F238E27FC236}">
                    <a16:creationId xmlns:a16="http://schemas.microsoft.com/office/drawing/2014/main" id="{24AD6C4A-EE89-E18F-97D5-F4C680F16AB1}"/>
                  </a:ext>
                </a:extLst>
              </p:cNvPr>
              <p:cNvSpPr>
                <a:spLocks/>
              </p:cNvSpPr>
              <p:nvPr/>
            </p:nvSpPr>
            <p:spPr bwMode="auto">
              <a:xfrm>
                <a:off x="4670590" y="3041751"/>
                <a:ext cx="96841" cy="142880"/>
              </a:xfrm>
              <a:custGeom>
                <a:avLst/>
                <a:gdLst>
                  <a:gd name="T0" fmla="*/ 64 w 75"/>
                  <a:gd name="T1" fmla="*/ 46 h 114"/>
                  <a:gd name="T2" fmla="*/ 64 w 75"/>
                  <a:gd name="T3" fmla="*/ 22 h 114"/>
                  <a:gd name="T4" fmla="*/ 59 w 75"/>
                  <a:gd name="T5" fmla="*/ 11 h 114"/>
                  <a:gd name="T6" fmla="*/ 56 w 75"/>
                  <a:gd name="T7" fmla="*/ 0 h 114"/>
                  <a:gd name="T8" fmla="*/ 51 w 75"/>
                  <a:gd name="T9" fmla="*/ 4 h 114"/>
                  <a:gd name="T10" fmla="*/ 7 w 75"/>
                  <a:gd name="T11" fmla="*/ 3 h 114"/>
                  <a:gd name="T12" fmla="*/ 10 w 75"/>
                  <a:gd name="T13" fmla="*/ 21 h 114"/>
                  <a:gd name="T14" fmla="*/ 7 w 75"/>
                  <a:gd name="T15" fmla="*/ 24 h 114"/>
                  <a:gd name="T16" fmla="*/ 14 w 75"/>
                  <a:gd name="T17" fmla="*/ 51 h 114"/>
                  <a:gd name="T18" fmla="*/ 7 w 75"/>
                  <a:gd name="T19" fmla="*/ 63 h 114"/>
                  <a:gd name="T20" fmla="*/ 0 w 75"/>
                  <a:gd name="T21" fmla="*/ 80 h 114"/>
                  <a:gd name="T22" fmla="*/ 8 w 75"/>
                  <a:gd name="T23" fmla="*/ 100 h 114"/>
                  <a:gd name="T24" fmla="*/ 7 w 75"/>
                  <a:gd name="T25" fmla="*/ 108 h 114"/>
                  <a:gd name="T26" fmla="*/ 21 w 75"/>
                  <a:gd name="T27" fmla="*/ 113 h 114"/>
                  <a:gd name="T28" fmla="*/ 55 w 75"/>
                  <a:gd name="T29" fmla="*/ 99 h 114"/>
                  <a:gd name="T30" fmla="*/ 75 w 75"/>
                  <a:gd name="T31" fmla="*/ 91 h 114"/>
                  <a:gd name="T32" fmla="*/ 69 w 75"/>
                  <a:gd name="T33" fmla="*/ 71 h 114"/>
                  <a:gd name="T34" fmla="*/ 64 w 75"/>
                  <a:gd name="T3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14">
                    <a:moveTo>
                      <a:pt x="64" y="46"/>
                    </a:moveTo>
                    <a:cubicBezTo>
                      <a:pt x="62" y="40"/>
                      <a:pt x="63" y="27"/>
                      <a:pt x="64" y="22"/>
                    </a:cubicBezTo>
                    <a:cubicBezTo>
                      <a:pt x="64" y="16"/>
                      <a:pt x="62" y="13"/>
                      <a:pt x="59" y="11"/>
                    </a:cubicBezTo>
                    <a:cubicBezTo>
                      <a:pt x="58" y="10"/>
                      <a:pt x="57" y="5"/>
                      <a:pt x="56" y="0"/>
                    </a:cubicBezTo>
                    <a:cubicBezTo>
                      <a:pt x="53" y="1"/>
                      <a:pt x="52" y="6"/>
                      <a:pt x="51" y="4"/>
                    </a:cubicBezTo>
                    <a:cubicBezTo>
                      <a:pt x="50" y="1"/>
                      <a:pt x="9" y="0"/>
                      <a:pt x="7" y="3"/>
                    </a:cubicBezTo>
                    <a:cubicBezTo>
                      <a:pt x="5" y="6"/>
                      <a:pt x="10" y="18"/>
                      <a:pt x="10" y="21"/>
                    </a:cubicBezTo>
                    <a:cubicBezTo>
                      <a:pt x="10" y="23"/>
                      <a:pt x="9" y="24"/>
                      <a:pt x="7" y="24"/>
                    </a:cubicBezTo>
                    <a:cubicBezTo>
                      <a:pt x="12" y="34"/>
                      <a:pt x="14" y="48"/>
                      <a:pt x="14" y="51"/>
                    </a:cubicBezTo>
                    <a:cubicBezTo>
                      <a:pt x="14" y="55"/>
                      <a:pt x="7" y="58"/>
                      <a:pt x="7" y="63"/>
                    </a:cubicBezTo>
                    <a:cubicBezTo>
                      <a:pt x="7" y="68"/>
                      <a:pt x="1" y="77"/>
                      <a:pt x="0" y="80"/>
                    </a:cubicBezTo>
                    <a:cubicBezTo>
                      <a:pt x="0" y="83"/>
                      <a:pt x="5" y="97"/>
                      <a:pt x="8" y="100"/>
                    </a:cubicBezTo>
                    <a:cubicBezTo>
                      <a:pt x="9" y="101"/>
                      <a:pt x="8" y="105"/>
                      <a:pt x="7" y="108"/>
                    </a:cubicBezTo>
                    <a:cubicBezTo>
                      <a:pt x="15" y="111"/>
                      <a:pt x="19" y="113"/>
                      <a:pt x="21" y="113"/>
                    </a:cubicBezTo>
                    <a:cubicBezTo>
                      <a:pt x="24" y="114"/>
                      <a:pt x="46" y="104"/>
                      <a:pt x="55" y="99"/>
                    </a:cubicBezTo>
                    <a:cubicBezTo>
                      <a:pt x="62" y="96"/>
                      <a:pt x="70" y="94"/>
                      <a:pt x="75" y="91"/>
                    </a:cubicBezTo>
                    <a:cubicBezTo>
                      <a:pt x="72" y="84"/>
                      <a:pt x="69" y="76"/>
                      <a:pt x="69" y="71"/>
                    </a:cubicBezTo>
                    <a:cubicBezTo>
                      <a:pt x="69" y="61"/>
                      <a:pt x="66" y="52"/>
                      <a:pt x="64"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1591">
                <a:extLst>
                  <a:ext uri="{FF2B5EF4-FFF2-40B4-BE49-F238E27FC236}">
                    <a16:creationId xmlns:a16="http://schemas.microsoft.com/office/drawing/2014/main" id="{90BF6A03-C959-830F-9562-6384258D374C}"/>
                  </a:ext>
                </a:extLst>
              </p:cNvPr>
              <p:cNvSpPr>
                <a:spLocks/>
              </p:cNvSpPr>
              <p:nvPr/>
            </p:nvSpPr>
            <p:spPr bwMode="auto">
              <a:xfrm>
                <a:off x="4400705" y="3005238"/>
                <a:ext cx="171456" cy="127004"/>
              </a:xfrm>
              <a:custGeom>
                <a:avLst/>
                <a:gdLst>
                  <a:gd name="T0" fmla="*/ 44 w 133"/>
                  <a:gd name="T1" fmla="*/ 54 h 101"/>
                  <a:gd name="T2" fmla="*/ 52 w 133"/>
                  <a:gd name="T3" fmla="*/ 52 h 101"/>
                  <a:gd name="T4" fmla="*/ 66 w 133"/>
                  <a:gd name="T5" fmla="*/ 49 h 101"/>
                  <a:gd name="T6" fmla="*/ 80 w 133"/>
                  <a:gd name="T7" fmla="*/ 67 h 101"/>
                  <a:gd name="T8" fmla="*/ 82 w 133"/>
                  <a:gd name="T9" fmla="*/ 77 h 101"/>
                  <a:gd name="T10" fmla="*/ 83 w 133"/>
                  <a:gd name="T11" fmla="*/ 78 h 101"/>
                  <a:gd name="T12" fmla="*/ 95 w 133"/>
                  <a:gd name="T13" fmla="*/ 76 h 101"/>
                  <a:gd name="T14" fmla="*/ 100 w 133"/>
                  <a:gd name="T15" fmla="*/ 91 h 101"/>
                  <a:gd name="T16" fmla="*/ 109 w 133"/>
                  <a:gd name="T17" fmla="*/ 97 h 101"/>
                  <a:gd name="T18" fmla="*/ 116 w 133"/>
                  <a:gd name="T19" fmla="*/ 92 h 101"/>
                  <a:gd name="T20" fmla="*/ 119 w 133"/>
                  <a:gd name="T21" fmla="*/ 95 h 101"/>
                  <a:gd name="T22" fmla="*/ 124 w 133"/>
                  <a:gd name="T23" fmla="*/ 89 h 101"/>
                  <a:gd name="T24" fmla="*/ 122 w 133"/>
                  <a:gd name="T25" fmla="*/ 79 h 101"/>
                  <a:gd name="T26" fmla="*/ 130 w 133"/>
                  <a:gd name="T27" fmla="*/ 78 h 101"/>
                  <a:gd name="T28" fmla="*/ 127 w 133"/>
                  <a:gd name="T29" fmla="*/ 67 h 101"/>
                  <a:gd name="T30" fmla="*/ 124 w 133"/>
                  <a:gd name="T31" fmla="*/ 58 h 101"/>
                  <a:gd name="T32" fmla="*/ 124 w 133"/>
                  <a:gd name="T33" fmla="*/ 44 h 101"/>
                  <a:gd name="T34" fmla="*/ 122 w 133"/>
                  <a:gd name="T35" fmla="*/ 42 h 101"/>
                  <a:gd name="T36" fmla="*/ 118 w 133"/>
                  <a:gd name="T37" fmla="*/ 32 h 101"/>
                  <a:gd name="T38" fmla="*/ 118 w 133"/>
                  <a:gd name="T39" fmla="*/ 26 h 101"/>
                  <a:gd name="T40" fmla="*/ 111 w 133"/>
                  <a:gd name="T41" fmla="*/ 17 h 101"/>
                  <a:gd name="T42" fmla="*/ 105 w 133"/>
                  <a:gd name="T43" fmla="*/ 4 h 101"/>
                  <a:gd name="T44" fmla="*/ 92 w 133"/>
                  <a:gd name="T45" fmla="*/ 13 h 101"/>
                  <a:gd name="T46" fmla="*/ 80 w 133"/>
                  <a:gd name="T47" fmla="*/ 12 h 101"/>
                  <a:gd name="T48" fmla="*/ 70 w 133"/>
                  <a:gd name="T49" fmla="*/ 14 h 101"/>
                  <a:gd name="T50" fmla="*/ 65 w 133"/>
                  <a:gd name="T51" fmla="*/ 9 h 101"/>
                  <a:gd name="T52" fmla="*/ 65 w 133"/>
                  <a:gd name="T53" fmla="*/ 6 h 101"/>
                  <a:gd name="T54" fmla="*/ 63 w 133"/>
                  <a:gd name="T55" fmla="*/ 7 h 101"/>
                  <a:gd name="T56" fmla="*/ 37 w 133"/>
                  <a:gd name="T57" fmla="*/ 5 h 101"/>
                  <a:gd name="T58" fmla="*/ 25 w 133"/>
                  <a:gd name="T59" fmla="*/ 0 h 101"/>
                  <a:gd name="T60" fmla="*/ 21 w 133"/>
                  <a:gd name="T61" fmla="*/ 8 h 101"/>
                  <a:gd name="T62" fmla="*/ 22 w 133"/>
                  <a:gd name="T63" fmla="*/ 17 h 101"/>
                  <a:gd name="T64" fmla="*/ 16 w 133"/>
                  <a:gd name="T65" fmla="*/ 19 h 101"/>
                  <a:gd name="T66" fmla="*/ 1 w 133"/>
                  <a:gd name="T67" fmla="*/ 28 h 101"/>
                  <a:gd name="T68" fmla="*/ 0 w 133"/>
                  <a:gd name="T69" fmla="*/ 30 h 101"/>
                  <a:gd name="T70" fmla="*/ 12 w 133"/>
                  <a:gd name="T71" fmla="*/ 45 h 101"/>
                  <a:gd name="T72" fmla="*/ 32 w 133"/>
                  <a:gd name="T73" fmla="*/ 67 h 101"/>
                  <a:gd name="T74" fmla="*/ 44 w 133"/>
                  <a:gd name="T75"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01">
                    <a:moveTo>
                      <a:pt x="44" y="54"/>
                    </a:moveTo>
                    <a:cubicBezTo>
                      <a:pt x="44" y="49"/>
                      <a:pt x="48" y="51"/>
                      <a:pt x="52" y="52"/>
                    </a:cubicBezTo>
                    <a:cubicBezTo>
                      <a:pt x="57" y="53"/>
                      <a:pt x="62" y="49"/>
                      <a:pt x="66" y="49"/>
                    </a:cubicBezTo>
                    <a:cubicBezTo>
                      <a:pt x="69" y="49"/>
                      <a:pt x="80" y="63"/>
                      <a:pt x="80" y="67"/>
                    </a:cubicBezTo>
                    <a:cubicBezTo>
                      <a:pt x="80" y="71"/>
                      <a:pt x="80" y="74"/>
                      <a:pt x="82" y="77"/>
                    </a:cubicBezTo>
                    <a:cubicBezTo>
                      <a:pt x="82" y="78"/>
                      <a:pt x="82" y="78"/>
                      <a:pt x="83" y="78"/>
                    </a:cubicBezTo>
                    <a:cubicBezTo>
                      <a:pt x="89" y="77"/>
                      <a:pt x="94" y="76"/>
                      <a:pt x="95" y="76"/>
                    </a:cubicBezTo>
                    <a:cubicBezTo>
                      <a:pt x="97" y="76"/>
                      <a:pt x="101" y="85"/>
                      <a:pt x="100" y="91"/>
                    </a:cubicBezTo>
                    <a:cubicBezTo>
                      <a:pt x="100" y="97"/>
                      <a:pt x="106" y="101"/>
                      <a:pt x="109" y="97"/>
                    </a:cubicBezTo>
                    <a:cubicBezTo>
                      <a:pt x="111" y="94"/>
                      <a:pt x="115" y="89"/>
                      <a:pt x="116" y="92"/>
                    </a:cubicBezTo>
                    <a:cubicBezTo>
                      <a:pt x="116" y="93"/>
                      <a:pt x="117" y="94"/>
                      <a:pt x="119" y="95"/>
                    </a:cubicBezTo>
                    <a:cubicBezTo>
                      <a:pt x="120" y="92"/>
                      <a:pt x="122" y="91"/>
                      <a:pt x="124" y="89"/>
                    </a:cubicBezTo>
                    <a:cubicBezTo>
                      <a:pt x="126" y="86"/>
                      <a:pt x="120" y="83"/>
                      <a:pt x="122" y="79"/>
                    </a:cubicBezTo>
                    <a:cubicBezTo>
                      <a:pt x="124" y="75"/>
                      <a:pt x="128" y="80"/>
                      <a:pt x="130" y="78"/>
                    </a:cubicBezTo>
                    <a:cubicBezTo>
                      <a:pt x="133" y="75"/>
                      <a:pt x="127" y="69"/>
                      <a:pt x="127" y="67"/>
                    </a:cubicBezTo>
                    <a:cubicBezTo>
                      <a:pt x="128" y="64"/>
                      <a:pt x="128" y="60"/>
                      <a:pt x="124" y="58"/>
                    </a:cubicBezTo>
                    <a:cubicBezTo>
                      <a:pt x="121" y="57"/>
                      <a:pt x="123" y="50"/>
                      <a:pt x="124" y="44"/>
                    </a:cubicBezTo>
                    <a:cubicBezTo>
                      <a:pt x="123" y="44"/>
                      <a:pt x="123" y="43"/>
                      <a:pt x="122" y="42"/>
                    </a:cubicBezTo>
                    <a:cubicBezTo>
                      <a:pt x="120" y="39"/>
                      <a:pt x="121" y="32"/>
                      <a:pt x="118" y="32"/>
                    </a:cubicBezTo>
                    <a:cubicBezTo>
                      <a:pt x="114" y="32"/>
                      <a:pt x="115" y="27"/>
                      <a:pt x="118" y="26"/>
                    </a:cubicBezTo>
                    <a:cubicBezTo>
                      <a:pt x="121" y="25"/>
                      <a:pt x="111" y="21"/>
                      <a:pt x="111" y="17"/>
                    </a:cubicBezTo>
                    <a:cubicBezTo>
                      <a:pt x="111" y="14"/>
                      <a:pt x="107" y="5"/>
                      <a:pt x="105" y="4"/>
                    </a:cubicBezTo>
                    <a:cubicBezTo>
                      <a:pt x="103" y="4"/>
                      <a:pt x="95" y="13"/>
                      <a:pt x="92" y="13"/>
                    </a:cubicBezTo>
                    <a:cubicBezTo>
                      <a:pt x="89" y="13"/>
                      <a:pt x="82" y="7"/>
                      <a:pt x="80" y="12"/>
                    </a:cubicBezTo>
                    <a:cubicBezTo>
                      <a:pt x="78" y="17"/>
                      <a:pt x="73" y="10"/>
                      <a:pt x="70" y="14"/>
                    </a:cubicBezTo>
                    <a:cubicBezTo>
                      <a:pt x="67" y="18"/>
                      <a:pt x="65" y="9"/>
                      <a:pt x="65" y="9"/>
                    </a:cubicBezTo>
                    <a:cubicBezTo>
                      <a:pt x="65" y="9"/>
                      <a:pt x="65" y="8"/>
                      <a:pt x="65" y="6"/>
                    </a:cubicBezTo>
                    <a:cubicBezTo>
                      <a:pt x="65" y="6"/>
                      <a:pt x="64" y="7"/>
                      <a:pt x="63" y="7"/>
                    </a:cubicBezTo>
                    <a:cubicBezTo>
                      <a:pt x="54" y="10"/>
                      <a:pt x="38" y="8"/>
                      <a:pt x="37" y="5"/>
                    </a:cubicBezTo>
                    <a:cubicBezTo>
                      <a:pt x="37" y="3"/>
                      <a:pt x="25" y="0"/>
                      <a:pt x="25" y="0"/>
                    </a:cubicBezTo>
                    <a:cubicBezTo>
                      <a:pt x="25" y="0"/>
                      <a:pt x="25" y="7"/>
                      <a:pt x="21" y="8"/>
                    </a:cubicBezTo>
                    <a:cubicBezTo>
                      <a:pt x="17" y="10"/>
                      <a:pt x="22" y="15"/>
                      <a:pt x="22" y="17"/>
                    </a:cubicBezTo>
                    <a:cubicBezTo>
                      <a:pt x="22" y="18"/>
                      <a:pt x="19" y="20"/>
                      <a:pt x="16" y="19"/>
                    </a:cubicBezTo>
                    <a:cubicBezTo>
                      <a:pt x="13" y="18"/>
                      <a:pt x="5" y="25"/>
                      <a:pt x="1" y="28"/>
                    </a:cubicBezTo>
                    <a:cubicBezTo>
                      <a:pt x="1" y="28"/>
                      <a:pt x="0" y="29"/>
                      <a:pt x="0" y="30"/>
                    </a:cubicBezTo>
                    <a:cubicBezTo>
                      <a:pt x="6" y="35"/>
                      <a:pt x="5" y="40"/>
                      <a:pt x="12" y="45"/>
                    </a:cubicBezTo>
                    <a:cubicBezTo>
                      <a:pt x="19" y="50"/>
                      <a:pt x="27" y="57"/>
                      <a:pt x="32" y="67"/>
                    </a:cubicBezTo>
                    <a:cubicBezTo>
                      <a:pt x="37" y="63"/>
                      <a:pt x="44" y="57"/>
                      <a:pt x="44" y="5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1592">
                <a:extLst>
                  <a:ext uri="{FF2B5EF4-FFF2-40B4-BE49-F238E27FC236}">
                    <a16:creationId xmlns:a16="http://schemas.microsoft.com/office/drawing/2014/main" id="{6057D342-6AAD-356A-C68D-CBFEE0CB6AC9}"/>
                  </a:ext>
                </a:extLst>
              </p:cNvPr>
              <p:cNvSpPr>
                <a:spLocks/>
              </p:cNvSpPr>
              <p:nvPr/>
            </p:nvSpPr>
            <p:spPr bwMode="auto">
              <a:xfrm>
                <a:off x="4481671" y="3100491"/>
                <a:ext cx="95253" cy="88903"/>
              </a:xfrm>
              <a:custGeom>
                <a:avLst/>
                <a:gdLst>
                  <a:gd name="T0" fmla="*/ 60 w 74"/>
                  <a:gd name="T1" fmla="*/ 41 h 71"/>
                  <a:gd name="T2" fmla="*/ 54 w 74"/>
                  <a:gd name="T3" fmla="*/ 36 h 71"/>
                  <a:gd name="T4" fmla="*/ 56 w 74"/>
                  <a:gd name="T5" fmla="*/ 23 h 71"/>
                  <a:gd name="T6" fmla="*/ 56 w 74"/>
                  <a:gd name="T7" fmla="*/ 19 h 71"/>
                  <a:gd name="T8" fmla="*/ 53 w 74"/>
                  <a:gd name="T9" fmla="*/ 16 h 71"/>
                  <a:gd name="T10" fmla="*/ 46 w 74"/>
                  <a:gd name="T11" fmla="*/ 21 h 71"/>
                  <a:gd name="T12" fmla="*/ 37 w 74"/>
                  <a:gd name="T13" fmla="*/ 15 h 71"/>
                  <a:gd name="T14" fmla="*/ 32 w 74"/>
                  <a:gd name="T15" fmla="*/ 0 h 71"/>
                  <a:gd name="T16" fmla="*/ 20 w 74"/>
                  <a:gd name="T17" fmla="*/ 2 h 71"/>
                  <a:gd name="T18" fmla="*/ 18 w 74"/>
                  <a:gd name="T19" fmla="*/ 11 h 71"/>
                  <a:gd name="T20" fmla="*/ 4 w 74"/>
                  <a:gd name="T21" fmla="*/ 23 h 71"/>
                  <a:gd name="T22" fmla="*/ 0 w 74"/>
                  <a:gd name="T23" fmla="*/ 29 h 71"/>
                  <a:gd name="T24" fmla="*/ 23 w 74"/>
                  <a:gd name="T25" fmla="*/ 44 h 71"/>
                  <a:gd name="T26" fmla="*/ 64 w 74"/>
                  <a:gd name="T27" fmla="*/ 70 h 71"/>
                  <a:gd name="T28" fmla="*/ 68 w 74"/>
                  <a:gd name="T29" fmla="*/ 71 h 71"/>
                  <a:gd name="T30" fmla="*/ 73 w 74"/>
                  <a:gd name="T31" fmla="*/ 54 h 71"/>
                  <a:gd name="T32" fmla="*/ 60 w 74"/>
                  <a:gd name="T3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1">
                    <a:moveTo>
                      <a:pt x="60" y="41"/>
                    </a:moveTo>
                    <a:cubicBezTo>
                      <a:pt x="54" y="38"/>
                      <a:pt x="51" y="38"/>
                      <a:pt x="54" y="36"/>
                    </a:cubicBezTo>
                    <a:cubicBezTo>
                      <a:pt x="56" y="34"/>
                      <a:pt x="57" y="29"/>
                      <a:pt x="56" y="23"/>
                    </a:cubicBezTo>
                    <a:cubicBezTo>
                      <a:pt x="56" y="21"/>
                      <a:pt x="56" y="20"/>
                      <a:pt x="56" y="19"/>
                    </a:cubicBezTo>
                    <a:cubicBezTo>
                      <a:pt x="54" y="18"/>
                      <a:pt x="53" y="17"/>
                      <a:pt x="53" y="16"/>
                    </a:cubicBezTo>
                    <a:cubicBezTo>
                      <a:pt x="52" y="13"/>
                      <a:pt x="48" y="18"/>
                      <a:pt x="46" y="21"/>
                    </a:cubicBezTo>
                    <a:cubicBezTo>
                      <a:pt x="43" y="25"/>
                      <a:pt x="37" y="21"/>
                      <a:pt x="37" y="15"/>
                    </a:cubicBezTo>
                    <a:cubicBezTo>
                      <a:pt x="38" y="9"/>
                      <a:pt x="34" y="0"/>
                      <a:pt x="32" y="0"/>
                    </a:cubicBezTo>
                    <a:cubicBezTo>
                      <a:pt x="31" y="0"/>
                      <a:pt x="26" y="1"/>
                      <a:pt x="20" y="2"/>
                    </a:cubicBezTo>
                    <a:cubicBezTo>
                      <a:pt x="20" y="5"/>
                      <a:pt x="19" y="8"/>
                      <a:pt x="18" y="11"/>
                    </a:cubicBezTo>
                    <a:cubicBezTo>
                      <a:pt x="17" y="15"/>
                      <a:pt x="8" y="20"/>
                      <a:pt x="4" y="23"/>
                    </a:cubicBezTo>
                    <a:cubicBezTo>
                      <a:pt x="3" y="24"/>
                      <a:pt x="1" y="26"/>
                      <a:pt x="0" y="29"/>
                    </a:cubicBezTo>
                    <a:cubicBezTo>
                      <a:pt x="7" y="34"/>
                      <a:pt x="16" y="39"/>
                      <a:pt x="23" y="44"/>
                    </a:cubicBezTo>
                    <a:cubicBezTo>
                      <a:pt x="35" y="54"/>
                      <a:pt x="55" y="67"/>
                      <a:pt x="64" y="70"/>
                    </a:cubicBezTo>
                    <a:cubicBezTo>
                      <a:pt x="65" y="71"/>
                      <a:pt x="67" y="71"/>
                      <a:pt x="68" y="71"/>
                    </a:cubicBezTo>
                    <a:cubicBezTo>
                      <a:pt x="70" y="61"/>
                      <a:pt x="73" y="60"/>
                      <a:pt x="73" y="54"/>
                    </a:cubicBezTo>
                    <a:cubicBezTo>
                      <a:pt x="74" y="49"/>
                      <a:pt x="65" y="45"/>
                      <a:pt x="60" y="4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1593">
                <a:extLst>
                  <a:ext uri="{FF2B5EF4-FFF2-40B4-BE49-F238E27FC236}">
                    <a16:creationId xmlns:a16="http://schemas.microsoft.com/office/drawing/2014/main" id="{60060AF9-B3CB-5699-EA57-597A9C35A1D7}"/>
                  </a:ext>
                </a:extLst>
              </p:cNvPr>
              <p:cNvSpPr>
                <a:spLocks/>
              </p:cNvSpPr>
              <p:nvPr/>
            </p:nvSpPr>
            <p:spPr bwMode="auto">
              <a:xfrm>
                <a:off x="4441982" y="3067152"/>
                <a:ext cx="66677" cy="69852"/>
              </a:xfrm>
              <a:custGeom>
                <a:avLst/>
                <a:gdLst>
                  <a:gd name="T0" fmla="*/ 49 w 52"/>
                  <a:gd name="T1" fmla="*/ 38 h 56"/>
                  <a:gd name="T2" fmla="*/ 50 w 52"/>
                  <a:gd name="T3" fmla="*/ 28 h 56"/>
                  <a:gd name="T4" fmla="*/ 48 w 52"/>
                  <a:gd name="T5" fmla="*/ 18 h 56"/>
                  <a:gd name="T6" fmla="*/ 34 w 52"/>
                  <a:gd name="T7" fmla="*/ 0 h 56"/>
                  <a:gd name="T8" fmla="*/ 20 w 52"/>
                  <a:gd name="T9" fmla="*/ 3 h 56"/>
                  <a:gd name="T10" fmla="*/ 12 w 52"/>
                  <a:gd name="T11" fmla="*/ 5 h 56"/>
                  <a:gd name="T12" fmla="*/ 0 w 52"/>
                  <a:gd name="T13" fmla="*/ 18 h 56"/>
                  <a:gd name="T14" fmla="*/ 3 w 52"/>
                  <a:gd name="T15" fmla="*/ 24 h 56"/>
                  <a:gd name="T16" fmla="*/ 17 w 52"/>
                  <a:gd name="T17" fmla="*/ 47 h 56"/>
                  <a:gd name="T18" fmla="*/ 31 w 52"/>
                  <a:gd name="T19" fmla="*/ 56 h 56"/>
                  <a:gd name="T20" fmla="*/ 35 w 52"/>
                  <a:gd name="T21" fmla="*/ 50 h 56"/>
                  <a:gd name="T22" fmla="*/ 49 w 52"/>
                  <a:gd name="T23"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49" y="38"/>
                    </a:moveTo>
                    <a:cubicBezTo>
                      <a:pt x="50" y="35"/>
                      <a:pt x="52" y="31"/>
                      <a:pt x="50" y="28"/>
                    </a:cubicBezTo>
                    <a:cubicBezTo>
                      <a:pt x="48" y="25"/>
                      <a:pt x="48" y="22"/>
                      <a:pt x="48" y="18"/>
                    </a:cubicBezTo>
                    <a:cubicBezTo>
                      <a:pt x="48" y="14"/>
                      <a:pt x="37" y="0"/>
                      <a:pt x="34" y="0"/>
                    </a:cubicBezTo>
                    <a:cubicBezTo>
                      <a:pt x="30" y="0"/>
                      <a:pt x="25" y="4"/>
                      <a:pt x="20" y="3"/>
                    </a:cubicBezTo>
                    <a:cubicBezTo>
                      <a:pt x="16" y="2"/>
                      <a:pt x="12" y="0"/>
                      <a:pt x="12" y="5"/>
                    </a:cubicBezTo>
                    <a:cubicBezTo>
                      <a:pt x="12" y="8"/>
                      <a:pt x="5" y="14"/>
                      <a:pt x="0" y="18"/>
                    </a:cubicBezTo>
                    <a:cubicBezTo>
                      <a:pt x="1" y="20"/>
                      <a:pt x="2" y="22"/>
                      <a:pt x="3" y="24"/>
                    </a:cubicBezTo>
                    <a:cubicBezTo>
                      <a:pt x="7" y="39"/>
                      <a:pt x="11" y="42"/>
                      <a:pt x="17" y="47"/>
                    </a:cubicBezTo>
                    <a:cubicBezTo>
                      <a:pt x="19" y="49"/>
                      <a:pt x="25" y="52"/>
                      <a:pt x="31" y="56"/>
                    </a:cubicBezTo>
                    <a:cubicBezTo>
                      <a:pt x="32" y="53"/>
                      <a:pt x="34" y="51"/>
                      <a:pt x="35" y="50"/>
                    </a:cubicBezTo>
                    <a:cubicBezTo>
                      <a:pt x="39" y="47"/>
                      <a:pt x="48" y="42"/>
                      <a:pt x="49" y="3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1594">
                <a:extLst>
                  <a:ext uri="{FF2B5EF4-FFF2-40B4-BE49-F238E27FC236}">
                    <a16:creationId xmlns:a16="http://schemas.microsoft.com/office/drawing/2014/main" id="{BF12C392-D3E9-B699-F1ED-72C2E729A937}"/>
                  </a:ext>
                </a:extLst>
              </p:cNvPr>
              <p:cNvSpPr>
                <a:spLocks/>
              </p:cNvSpPr>
              <p:nvPr/>
            </p:nvSpPr>
            <p:spPr bwMode="auto">
              <a:xfrm>
                <a:off x="4357841" y="2657563"/>
                <a:ext cx="188919" cy="149230"/>
              </a:xfrm>
              <a:custGeom>
                <a:avLst/>
                <a:gdLst>
                  <a:gd name="T0" fmla="*/ 69 w 148"/>
                  <a:gd name="T1" fmla="*/ 93 h 120"/>
                  <a:gd name="T2" fmla="*/ 88 w 148"/>
                  <a:gd name="T3" fmla="*/ 79 h 120"/>
                  <a:gd name="T4" fmla="*/ 88 w 148"/>
                  <a:gd name="T5" fmla="*/ 32 h 120"/>
                  <a:gd name="T6" fmla="*/ 147 w 148"/>
                  <a:gd name="T7" fmla="*/ 32 h 120"/>
                  <a:gd name="T8" fmla="*/ 147 w 148"/>
                  <a:gd name="T9" fmla="*/ 7 h 120"/>
                  <a:gd name="T10" fmla="*/ 135 w 148"/>
                  <a:gd name="T11" fmla="*/ 0 h 120"/>
                  <a:gd name="T12" fmla="*/ 69 w 148"/>
                  <a:gd name="T13" fmla="*/ 0 h 120"/>
                  <a:gd name="T14" fmla="*/ 59 w 148"/>
                  <a:gd name="T15" fmla="*/ 16 h 120"/>
                  <a:gd name="T16" fmla="*/ 36 w 148"/>
                  <a:gd name="T17" fmla="*/ 49 h 120"/>
                  <a:gd name="T18" fmla="*/ 5 w 148"/>
                  <a:gd name="T19" fmla="*/ 104 h 120"/>
                  <a:gd name="T20" fmla="*/ 0 w 148"/>
                  <a:gd name="T21" fmla="*/ 120 h 120"/>
                  <a:gd name="T22" fmla="*/ 69 w 148"/>
                  <a:gd name="T23" fmla="*/ 120 h 120"/>
                  <a:gd name="T24" fmla="*/ 69 w 148"/>
                  <a:gd name="T25" fmla="*/ 9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20">
                    <a:moveTo>
                      <a:pt x="69" y="93"/>
                    </a:moveTo>
                    <a:cubicBezTo>
                      <a:pt x="69" y="89"/>
                      <a:pt x="88" y="84"/>
                      <a:pt x="88" y="79"/>
                    </a:cubicBezTo>
                    <a:cubicBezTo>
                      <a:pt x="88" y="75"/>
                      <a:pt x="88" y="32"/>
                      <a:pt x="88" y="32"/>
                    </a:cubicBezTo>
                    <a:cubicBezTo>
                      <a:pt x="88" y="32"/>
                      <a:pt x="145" y="33"/>
                      <a:pt x="147" y="32"/>
                    </a:cubicBezTo>
                    <a:cubicBezTo>
                      <a:pt x="148" y="32"/>
                      <a:pt x="148" y="19"/>
                      <a:pt x="147" y="7"/>
                    </a:cubicBezTo>
                    <a:cubicBezTo>
                      <a:pt x="145" y="3"/>
                      <a:pt x="148" y="0"/>
                      <a:pt x="135" y="0"/>
                    </a:cubicBezTo>
                    <a:cubicBezTo>
                      <a:pt x="124" y="0"/>
                      <a:pt x="91" y="0"/>
                      <a:pt x="69" y="0"/>
                    </a:cubicBezTo>
                    <a:cubicBezTo>
                      <a:pt x="64" y="5"/>
                      <a:pt x="61" y="11"/>
                      <a:pt x="59" y="16"/>
                    </a:cubicBezTo>
                    <a:cubicBezTo>
                      <a:pt x="56" y="25"/>
                      <a:pt x="37" y="37"/>
                      <a:pt x="36" y="49"/>
                    </a:cubicBezTo>
                    <a:cubicBezTo>
                      <a:pt x="35" y="60"/>
                      <a:pt x="17" y="79"/>
                      <a:pt x="5" y="104"/>
                    </a:cubicBezTo>
                    <a:cubicBezTo>
                      <a:pt x="2" y="111"/>
                      <a:pt x="0" y="116"/>
                      <a:pt x="0" y="120"/>
                    </a:cubicBezTo>
                    <a:cubicBezTo>
                      <a:pt x="69" y="120"/>
                      <a:pt x="69" y="120"/>
                      <a:pt x="69" y="120"/>
                    </a:cubicBezTo>
                    <a:cubicBezTo>
                      <a:pt x="69" y="120"/>
                      <a:pt x="69" y="97"/>
                      <a:pt x="69" y="9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1595">
                <a:extLst>
                  <a:ext uri="{FF2B5EF4-FFF2-40B4-BE49-F238E27FC236}">
                    <a16:creationId xmlns:a16="http://schemas.microsoft.com/office/drawing/2014/main" id="{616C7BB4-E9FC-07FE-865A-EFE471326D21}"/>
                  </a:ext>
                </a:extLst>
              </p:cNvPr>
              <p:cNvSpPr>
                <a:spLocks/>
              </p:cNvSpPr>
              <p:nvPr/>
            </p:nvSpPr>
            <p:spPr bwMode="auto">
              <a:xfrm>
                <a:off x="4356254" y="2665501"/>
                <a:ext cx="274647" cy="295285"/>
              </a:xfrm>
              <a:custGeom>
                <a:avLst/>
                <a:gdLst>
                  <a:gd name="T0" fmla="*/ 17 w 214"/>
                  <a:gd name="T1" fmla="*/ 203 h 235"/>
                  <a:gd name="T2" fmla="*/ 33 w 214"/>
                  <a:gd name="T3" fmla="*/ 203 h 235"/>
                  <a:gd name="T4" fmla="*/ 46 w 214"/>
                  <a:gd name="T5" fmla="*/ 202 h 235"/>
                  <a:gd name="T6" fmla="*/ 56 w 214"/>
                  <a:gd name="T7" fmla="*/ 210 h 235"/>
                  <a:gd name="T8" fmla="*/ 62 w 214"/>
                  <a:gd name="T9" fmla="*/ 210 h 235"/>
                  <a:gd name="T10" fmla="*/ 75 w 214"/>
                  <a:gd name="T11" fmla="*/ 226 h 235"/>
                  <a:gd name="T12" fmla="*/ 83 w 214"/>
                  <a:gd name="T13" fmla="*/ 235 h 235"/>
                  <a:gd name="T14" fmla="*/ 93 w 214"/>
                  <a:gd name="T15" fmla="*/ 229 h 235"/>
                  <a:gd name="T16" fmla="*/ 103 w 214"/>
                  <a:gd name="T17" fmla="*/ 225 h 235"/>
                  <a:gd name="T18" fmla="*/ 112 w 214"/>
                  <a:gd name="T19" fmla="*/ 223 h 235"/>
                  <a:gd name="T20" fmla="*/ 124 w 214"/>
                  <a:gd name="T21" fmla="*/ 224 h 235"/>
                  <a:gd name="T22" fmla="*/ 135 w 214"/>
                  <a:gd name="T23" fmla="*/ 221 h 235"/>
                  <a:gd name="T24" fmla="*/ 204 w 214"/>
                  <a:gd name="T25" fmla="*/ 220 h 235"/>
                  <a:gd name="T26" fmla="*/ 207 w 214"/>
                  <a:gd name="T27" fmla="*/ 205 h 235"/>
                  <a:gd name="T28" fmla="*/ 201 w 214"/>
                  <a:gd name="T29" fmla="*/ 200 h 235"/>
                  <a:gd name="T30" fmla="*/ 184 w 214"/>
                  <a:gd name="T31" fmla="*/ 44 h 235"/>
                  <a:gd name="T32" fmla="*/ 214 w 214"/>
                  <a:gd name="T33" fmla="*/ 44 h 235"/>
                  <a:gd name="T34" fmla="*/ 152 w 214"/>
                  <a:gd name="T35" fmla="*/ 3 h 235"/>
                  <a:gd name="T36" fmla="*/ 148 w 214"/>
                  <a:gd name="T37" fmla="*/ 0 h 235"/>
                  <a:gd name="T38" fmla="*/ 148 w 214"/>
                  <a:gd name="T39" fmla="*/ 25 h 235"/>
                  <a:gd name="T40" fmla="*/ 89 w 214"/>
                  <a:gd name="T41" fmla="*/ 25 h 235"/>
                  <a:gd name="T42" fmla="*/ 89 w 214"/>
                  <a:gd name="T43" fmla="*/ 72 h 235"/>
                  <a:gd name="T44" fmla="*/ 70 w 214"/>
                  <a:gd name="T45" fmla="*/ 86 h 235"/>
                  <a:gd name="T46" fmla="*/ 70 w 214"/>
                  <a:gd name="T47" fmla="*/ 113 h 235"/>
                  <a:gd name="T48" fmla="*/ 1 w 214"/>
                  <a:gd name="T49" fmla="*/ 113 h 235"/>
                  <a:gd name="T50" fmla="*/ 11 w 214"/>
                  <a:gd name="T51" fmla="*/ 133 h 235"/>
                  <a:gd name="T52" fmla="*/ 15 w 214"/>
                  <a:gd name="T53" fmla="*/ 162 h 235"/>
                  <a:gd name="T54" fmla="*/ 9 w 214"/>
                  <a:gd name="T55" fmla="*/ 196 h 235"/>
                  <a:gd name="T56" fmla="*/ 6 w 214"/>
                  <a:gd name="T57" fmla="*/ 212 h 235"/>
                  <a:gd name="T58" fmla="*/ 7 w 214"/>
                  <a:gd name="T59" fmla="*/ 211 h 235"/>
                  <a:gd name="T60" fmla="*/ 17 w 214"/>
                  <a:gd name="T61" fmla="*/ 20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35">
                    <a:moveTo>
                      <a:pt x="17" y="203"/>
                    </a:moveTo>
                    <a:cubicBezTo>
                      <a:pt x="23" y="204"/>
                      <a:pt x="33" y="203"/>
                      <a:pt x="33" y="203"/>
                    </a:cubicBezTo>
                    <a:cubicBezTo>
                      <a:pt x="33" y="203"/>
                      <a:pt x="41" y="199"/>
                      <a:pt x="46" y="202"/>
                    </a:cubicBezTo>
                    <a:cubicBezTo>
                      <a:pt x="51" y="204"/>
                      <a:pt x="56" y="210"/>
                      <a:pt x="56" y="210"/>
                    </a:cubicBezTo>
                    <a:cubicBezTo>
                      <a:pt x="62" y="210"/>
                      <a:pt x="62" y="210"/>
                      <a:pt x="62" y="210"/>
                    </a:cubicBezTo>
                    <a:cubicBezTo>
                      <a:pt x="62" y="210"/>
                      <a:pt x="67" y="224"/>
                      <a:pt x="75" y="226"/>
                    </a:cubicBezTo>
                    <a:cubicBezTo>
                      <a:pt x="79" y="228"/>
                      <a:pt x="82" y="232"/>
                      <a:pt x="83" y="235"/>
                    </a:cubicBezTo>
                    <a:cubicBezTo>
                      <a:pt x="89" y="234"/>
                      <a:pt x="93" y="233"/>
                      <a:pt x="93" y="229"/>
                    </a:cubicBezTo>
                    <a:cubicBezTo>
                      <a:pt x="93" y="224"/>
                      <a:pt x="95" y="218"/>
                      <a:pt x="103" y="225"/>
                    </a:cubicBezTo>
                    <a:cubicBezTo>
                      <a:pt x="111" y="232"/>
                      <a:pt x="111" y="226"/>
                      <a:pt x="112" y="223"/>
                    </a:cubicBezTo>
                    <a:cubicBezTo>
                      <a:pt x="114" y="221"/>
                      <a:pt x="120" y="224"/>
                      <a:pt x="124" y="224"/>
                    </a:cubicBezTo>
                    <a:cubicBezTo>
                      <a:pt x="129" y="224"/>
                      <a:pt x="135" y="221"/>
                      <a:pt x="135" y="221"/>
                    </a:cubicBezTo>
                    <a:cubicBezTo>
                      <a:pt x="135" y="221"/>
                      <a:pt x="201" y="222"/>
                      <a:pt x="204" y="220"/>
                    </a:cubicBezTo>
                    <a:cubicBezTo>
                      <a:pt x="207" y="219"/>
                      <a:pt x="207" y="205"/>
                      <a:pt x="207" y="205"/>
                    </a:cubicBezTo>
                    <a:cubicBezTo>
                      <a:pt x="201" y="200"/>
                      <a:pt x="201" y="200"/>
                      <a:pt x="201" y="200"/>
                    </a:cubicBezTo>
                    <a:cubicBezTo>
                      <a:pt x="184" y="44"/>
                      <a:pt x="184" y="44"/>
                      <a:pt x="184" y="44"/>
                    </a:cubicBezTo>
                    <a:cubicBezTo>
                      <a:pt x="214" y="44"/>
                      <a:pt x="214" y="44"/>
                      <a:pt x="214" y="44"/>
                    </a:cubicBezTo>
                    <a:cubicBezTo>
                      <a:pt x="182" y="23"/>
                      <a:pt x="155" y="5"/>
                      <a:pt x="152" y="3"/>
                    </a:cubicBezTo>
                    <a:cubicBezTo>
                      <a:pt x="150" y="2"/>
                      <a:pt x="149" y="1"/>
                      <a:pt x="148" y="0"/>
                    </a:cubicBezTo>
                    <a:cubicBezTo>
                      <a:pt x="149" y="12"/>
                      <a:pt x="149" y="25"/>
                      <a:pt x="148" y="25"/>
                    </a:cubicBezTo>
                    <a:cubicBezTo>
                      <a:pt x="146" y="26"/>
                      <a:pt x="89" y="25"/>
                      <a:pt x="89" y="25"/>
                    </a:cubicBezTo>
                    <a:cubicBezTo>
                      <a:pt x="89" y="25"/>
                      <a:pt x="89" y="68"/>
                      <a:pt x="89" y="72"/>
                    </a:cubicBezTo>
                    <a:cubicBezTo>
                      <a:pt x="89" y="77"/>
                      <a:pt x="70" y="82"/>
                      <a:pt x="70" y="86"/>
                    </a:cubicBezTo>
                    <a:cubicBezTo>
                      <a:pt x="70" y="90"/>
                      <a:pt x="70" y="113"/>
                      <a:pt x="70" y="113"/>
                    </a:cubicBezTo>
                    <a:cubicBezTo>
                      <a:pt x="1" y="113"/>
                      <a:pt x="1" y="113"/>
                      <a:pt x="1" y="113"/>
                    </a:cubicBezTo>
                    <a:cubicBezTo>
                      <a:pt x="0" y="125"/>
                      <a:pt x="7" y="129"/>
                      <a:pt x="11" y="133"/>
                    </a:cubicBezTo>
                    <a:cubicBezTo>
                      <a:pt x="16" y="139"/>
                      <a:pt x="6" y="150"/>
                      <a:pt x="15" y="162"/>
                    </a:cubicBezTo>
                    <a:cubicBezTo>
                      <a:pt x="23" y="173"/>
                      <a:pt x="13" y="190"/>
                      <a:pt x="9" y="196"/>
                    </a:cubicBezTo>
                    <a:cubicBezTo>
                      <a:pt x="7" y="200"/>
                      <a:pt x="6" y="206"/>
                      <a:pt x="6" y="212"/>
                    </a:cubicBezTo>
                    <a:cubicBezTo>
                      <a:pt x="6" y="212"/>
                      <a:pt x="6" y="211"/>
                      <a:pt x="7" y="211"/>
                    </a:cubicBezTo>
                    <a:cubicBezTo>
                      <a:pt x="12" y="210"/>
                      <a:pt x="10" y="202"/>
                      <a:pt x="17" y="20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1596">
                <a:extLst>
                  <a:ext uri="{FF2B5EF4-FFF2-40B4-BE49-F238E27FC236}">
                    <a16:creationId xmlns:a16="http://schemas.microsoft.com/office/drawing/2014/main" id="{99083753-2E75-9BDE-706B-CB3AA42D6294}"/>
                  </a:ext>
                </a:extLst>
              </p:cNvPr>
              <p:cNvSpPr>
                <a:spLocks/>
              </p:cNvSpPr>
              <p:nvPr/>
            </p:nvSpPr>
            <p:spPr bwMode="auto">
              <a:xfrm>
                <a:off x="4462620" y="2721066"/>
                <a:ext cx="377838" cy="346087"/>
              </a:xfrm>
              <a:custGeom>
                <a:avLst/>
                <a:gdLst>
                  <a:gd name="T0" fmla="*/ 280 w 295"/>
                  <a:gd name="T1" fmla="*/ 114 h 276"/>
                  <a:gd name="T2" fmla="*/ 271 w 295"/>
                  <a:gd name="T3" fmla="*/ 95 h 276"/>
                  <a:gd name="T4" fmla="*/ 251 w 295"/>
                  <a:gd name="T5" fmla="*/ 89 h 276"/>
                  <a:gd name="T6" fmla="*/ 240 w 295"/>
                  <a:gd name="T7" fmla="*/ 73 h 276"/>
                  <a:gd name="T8" fmla="*/ 131 w 295"/>
                  <a:gd name="T9" fmla="*/ 0 h 276"/>
                  <a:gd name="T10" fmla="*/ 101 w 295"/>
                  <a:gd name="T11" fmla="*/ 0 h 276"/>
                  <a:gd name="T12" fmla="*/ 118 w 295"/>
                  <a:gd name="T13" fmla="*/ 156 h 276"/>
                  <a:gd name="T14" fmla="*/ 124 w 295"/>
                  <a:gd name="T15" fmla="*/ 161 h 276"/>
                  <a:gd name="T16" fmla="*/ 121 w 295"/>
                  <a:gd name="T17" fmla="*/ 176 h 276"/>
                  <a:gd name="T18" fmla="*/ 52 w 295"/>
                  <a:gd name="T19" fmla="*/ 177 h 276"/>
                  <a:gd name="T20" fmla="*/ 41 w 295"/>
                  <a:gd name="T21" fmla="*/ 180 h 276"/>
                  <a:gd name="T22" fmla="*/ 29 w 295"/>
                  <a:gd name="T23" fmla="*/ 179 h 276"/>
                  <a:gd name="T24" fmla="*/ 20 w 295"/>
                  <a:gd name="T25" fmla="*/ 181 h 276"/>
                  <a:gd name="T26" fmla="*/ 10 w 295"/>
                  <a:gd name="T27" fmla="*/ 185 h 276"/>
                  <a:gd name="T28" fmla="*/ 0 w 295"/>
                  <a:gd name="T29" fmla="*/ 191 h 276"/>
                  <a:gd name="T30" fmla="*/ 2 w 295"/>
                  <a:gd name="T31" fmla="*/ 195 h 276"/>
                  <a:gd name="T32" fmla="*/ 5 w 295"/>
                  <a:gd name="T33" fmla="*/ 200 h 276"/>
                  <a:gd name="T34" fmla="*/ 8 w 295"/>
                  <a:gd name="T35" fmla="*/ 210 h 276"/>
                  <a:gd name="T36" fmla="*/ 17 w 295"/>
                  <a:gd name="T37" fmla="*/ 222 h 276"/>
                  <a:gd name="T38" fmla="*/ 17 w 295"/>
                  <a:gd name="T39" fmla="*/ 236 h 276"/>
                  <a:gd name="T40" fmla="*/ 22 w 295"/>
                  <a:gd name="T41" fmla="*/ 241 h 276"/>
                  <a:gd name="T42" fmla="*/ 32 w 295"/>
                  <a:gd name="T43" fmla="*/ 239 h 276"/>
                  <a:gd name="T44" fmla="*/ 44 w 295"/>
                  <a:gd name="T45" fmla="*/ 240 h 276"/>
                  <a:gd name="T46" fmla="*/ 57 w 295"/>
                  <a:gd name="T47" fmla="*/ 231 h 276"/>
                  <a:gd name="T48" fmla="*/ 63 w 295"/>
                  <a:gd name="T49" fmla="*/ 244 h 276"/>
                  <a:gd name="T50" fmla="*/ 70 w 295"/>
                  <a:gd name="T51" fmla="*/ 253 h 276"/>
                  <a:gd name="T52" fmla="*/ 70 w 295"/>
                  <a:gd name="T53" fmla="*/ 259 h 276"/>
                  <a:gd name="T54" fmla="*/ 74 w 295"/>
                  <a:gd name="T55" fmla="*/ 269 h 276"/>
                  <a:gd name="T56" fmla="*/ 82 w 295"/>
                  <a:gd name="T57" fmla="*/ 270 h 276"/>
                  <a:gd name="T58" fmla="*/ 91 w 295"/>
                  <a:gd name="T59" fmla="*/ 273 h 276"/>
                  <a:gd name="T60" fmla="*/ 101 w 295"/>
                  <a:gd name="T61" fmla="*/ 268 h 276"/>
                  <a:gd name="T62" fmla="*/ 110 w 295"/>
                  <a:gd name="T63" fmla="*/ 267 h 276"/>
                  <a:gd name="T64" fmla="*/ 116 w 295"/>
                  <a:gd name="T65" fmla="*/ 269 h 276"/>
                  <a:gd name="T66" fmla="*/ 121 w 295"/>
                  <a:gd name="T67" fmla="*/ 268 h 276"/>
                  <a:gd name="T68" fmla="*/ 126 w 295"/>
                  <a:gd name="T69" fmla="*/ 254 h 276"/>
                  <a:gd name="T70" fmla="*/ 125 w 295"/>
                  <a:gd name="T71" fmla="*/ 243 h 276"/>
                  <a:gd name="T72" fmla="*/ 139 w 295"/>
                  <a:gd name="T73" fmla="*/ 237 h 276"/>
                  <a:gd name="T74" fmla="*/ 145 w 295"/>
                  <a:gd name="T75" fmla="*/ 226 h 276"/>
                  <a:gd name="T76" fmla="*/ 151 w 295"/>
                  <a:gd name="T77" fmla="*/ 213 h 276"/>
                  <a:gd name="T78" fmla="*/ 161 w 295"/>
                  <a:gd name="T79" fmla="*/ 213 h 276"/>
                  <a:gd name="T80" fmla="*/ 169 w 295"/>
                  <a:gd name="T81" fmla="*/ 205 h 276"/>
                  <a:gd name="T82" fmla="*/ 178 w 295"/>
                  <a:gd name="T83" fmla="*/ 201 h 276"/>
                  <a:gd name="T84" fmla="*/ 184 w 295"/>
                  <a:gd name="T85" fmla="*/ 197 h 276"/>
                  <a:gd name="T86" fmla="*/ 200 w 295"/>
                  <a:gd name="T87" fmla="*/ 191 h 276"/>
                  <a:gd name="T88" fmla="*/ 213 w 295"/>
                  <a:gd name="T89" fmla="*/ 185 h 276"/>
                  <a:gd name="T90" fmla="*/ 235 w 295"/>
                  <a:gd name="T91" fmla="*/ 186 h 276"/>
                  <a:gd name="T92" fmla="*/ 249 w 295"/>
                  <a:gd name="T93" fmla="*/ 181 h 276"/>
                  <a:gd name="T94" fmla="*/ 277 w 295"/>
                  <a:gd name="T95" fmla="*/ 179 h 276"/>
                  <a:gd name="T96" fmla="*/ 288 w 295"/>
                  <a:gd name="T97" fmla="*/ 171 h 276"/>
                  <a:gd name="T98" fmla="*/ 293 w 295"/>
                  <a:gd name="T99" fmla="*/ 158 h 276"/>
                  <a:gd name="T100" fmla="*/ 295 w 295"/>
                  <a:gd name="T101" fmla="*/ 111 h 276"/>
                  <a:gd name="T102" fmla="*/ 280 w 295"/>
                  <a:gd name="T103" fmla="*/ 11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5" h="276">
                    <a:moveTo>
                      <a:pt x="280" y="114"/>
                    </a:moveTo>
                    <a:cubicBezTo>
                      <a:pt x="280" y="114"/>
                      <a:pt x="280" y="100"/>
                      <a:pt x="271" y="95"/>
                    </a:cubicBezTo>
                    <a:cubicBezTo>
                      <a:pt x="262" y="91"/>
                      <a:pt x="251" y="89"/>
                      <a:pt x="251" y="89"/>
                    </a:cubicBezTo>
                    <a:cubicBezTo>
                      <a:pt x="251" y="89"/>
                      <a:pt x="245" y="78"/>
                      <a:pt x="240" y="73"/>
                    </a:cubicBezTo>
                    <a:cubicBezTo>
                      <a:pt x="237" y="70"/>
                      <a:pt x="179" y="31"/>
                      <a:pt x="131" y="0"/>
                    </a:cubicBezTo>
                    <a:cubicBezTo>
                      <a:pt x="101" y="0"/>
                      <a:pt x="101" y="0"/>
                      <a:pt x="101" y="0"/>
                    </a:cubicBezTo>
                    <a:cubicBezTo>
                      <a:pt x="118" y="156"/>
                      <a:pt x="118" y="156"/>
                      <a:pt x="118" y="156"/>
                    </a:cubicBezTo>
                    <a:cubicBezTo>
                      <a:pt x="124" y="161"/>
                      <a:pt x="124" y="161"/>
                      <a:pt x="124" y="161"/>
                    </a:cubicBezTo>
                    <a:cubicBezTo>
                      <a:pt x="124" y="161"/>
                      <a:pt x="124" y="175"/>
                      <a:pt x="121" y="176"/>
                    </a:cubicBezTo>
                    <a:cubicBezTo>
                      <a:pt x="118" y="178"/>
                      <a:pt x="52" y="177"/>
                      <a:pt x="52" y="177"/>
                    </a:cubicBezTo>
                    <a:cubicBezTo>
                      <a:pt x="52" y="177"/>
                      <a:pt x="46" y="180"/>
                      <a:pt x="41" y="180"/>
                    </a:cubicBezTo>
                    <a:cubicBezTo>
                      <a:pt x="37" y="180"/>
                      <a:pt x="31" y="177"/>
                      <a:pt x="29" y="179"/>
                    </a:cubicBezTo>
                    <a:cubicBezTo>
                      <a:pt x="28" y="182"/>
                      <a:pt x="28" y="188"/>
                      <a:pt x="20" y="181"/>
                    </a:cubicBezTo>
                    <a:cubicBezTo>
                      <a:pt x="12" y="174"/>
                      <a:pt x="10" y="180"/>
                      <a:pt x="10" y="185"/>
                    </a:cubicBezTo>
                    <a:cubicBezTo>
                      <a:pt x="10" y="189"/>
                      <a:pt x="6" y="190"/>
                      <a:pt x="0" y="191"/>
                    </a:cubicBezTo>
                    <a:cubicBezTo>
                      <a:pt x="1" y="193"/>
                      <a:pt x="2" y="195"/>
                      <a:pt x="2" y="195"/>
                    </a:cubicBezTo>
                    <a:cubicBezTo>
                      <a:pt x="5" y="200"/>
                      <a:pt x="5" y="200"/>
                      <a:pt x="5" y="200"/>
                    </a:cubicBezTo>
                    <a:cubicBezTo>
                      <a:pt x="5" y="200"/>
                      <a:pt x="5" y="207"/>
                      <a:pt x="8" y="210"/>
                    </a:cubicBezTo>
                    <a:cubicBezTo>
                      <a:pt x="11" y="214"/>
                      <a:pt x="17" y="219"/>
                      <a:pt x="17" y="222"/>
                    </a:cubicBezTo>
                    <a:cubicBezTo>
                      <a:pt x="18" y="225"/>
                      <a:pt x="17" y="236"/>
                      <a:pt x="17" y="236"/>
                    </a:cubicBezTo>
                    <a:cubicBezTo>
                      <a:pt x="17" y="236"/>
                      <a:pt x="19" y="245"/>
                      <a:pt x="22" y="241"/>
                    </a:cubicBezTo>
                    <a:cubicBezTo>
                      <a:pt x="25" y="237"/>
                      <a:pt x="30" y="244"/>
                      <a:pt x="32" y="239"/>
                    </a:cubicBezTo>
                    <a:cubicBezTo>
                      <a:pt x="34" y="234"/>
                      <a:pt x="41" y="240"/>
                      <a:pt x="44" y="240"/>
                    </a:cubicBezTo>
                    <a:cubicBezTo>
                      <a:pt x="47" y="240"/>
                      <a:pt x="55" y="231"/>
                      <a:pt x="57" y="231"/>
                    </a:cubicBezTo>
                    <a:cubicBezTo>
                      <a:pt x="59" y="232"/>
                      <a:pt x="63" y="241"/>
                      <a:pt x="63" y="244"/>
                    </a:cubicBezTo>
                    <a:cubicBezTo>
                      <a:pt x="63" y="248"/>
                      <a:pt x="73" y="252"/>
                      <a:pt x="70" y="253"/>
                    </a:cubicBezTo>
                    <a:cubicBezTo>
                      <a:pt x="67" y="254"/>
                      <a:pt x="66" y="259"/>
                      <a:pt x="70" y="259"/>
                    </a:cubicBezTo>
                    <a:cubicBezTo>
                      <a:pt x="73" y="259"/>
                      <a:pt x="72" y="266"/>
                      <a:pt x="74" y="269"/>
                    </a:cubicBezTo>
                    <a:cubicBezTo>
                      <a:pt x="76" y="272"/>
                      <a:pt x="80" y="275"/>
                      <a:pt x="82" y="270"/>
                    </a:cubicBezTo>
                    <a:cubicBezTo>
                      <a:pt x="84" y="265"/>
                      <a:pt x="89" y="269"/>
                      <a:pt x="91" y="273"/>
                    </a:cubicBezTo>
                    <a:cubicBezTo>
                      <a:pt x="93" y="276"/>
                      <a:pt x="100" y="272"/>
                      <a:pt x="101" y="268"/>
                    </a:cubicBezTo>
                    <a:cubicBezTo>
                      <a:pt x="102" y="264"/>
                      <a:pt x="110" y="262"/>
                      <a:pt x="110" y="267"/>
                    </a:cubicBezTo>
                    <a:cubicBezTo>
                      <a:pt x="109" y="271"/>
                      <a:pt x="111" y="273"/>
                      <a:pt x="116" y="269"/>
                    </a:cubicBezTo>
                    <a:cubicBezTo>
                      <a:pt x="118" y="268"/>
                      <a:pt x="119" y="268"/>
                      <a:pt x="121" y="268"/>
                    </a:cubicBezTo>
                    <a:cubicBezTo>
                      <a:pt x="123" y="262"/>
                      <a:pt x="125" y="256"/>
                      <a:pt x="126" y="254"/>
                    </a:cubicBezTo>
                    <a:cubicBezTo>
                      <a:pt x="128" y="251"/>
                      <a:pt x="122" y="244"/>
                      <a:pt x="125" y="243"/>
                    </a:cubicBezTo>
                    <a:cubicBezTo>
                      <a:pt x="128" y="242"/>
                      <a:pt x="136" y="244"/>
                      <a:pt x="139" y="237"/>
                    </a:cubicBezTo>
                    <a:cubicBezTo>
                      <a:pt x="142" y="229"/>
                      <a:pt x="145" y="226"/>
                      <a:pt x="145" y="226"/>
                    </a:cubicBezTo>
                    <a:cubicBezTo>
                      <a:pt x="145" y="226"/>
                      <a:pt x="146" y="210"/>
                      <a:pt x="151" y="213"/>
                    </a:cubicBezTo>
                    <a:cubicBezTo>
                      <a:pt x="155" y="215"/>
                      <a:pt x="161" y="219"/>
                      <a:pt x="161" y="213"/>
                    </a:cubicBezTo>
                    <a:cubicBezTo>
                      <a:pt x="162" y="207"/>
                      <a:pt x="168" y="210"/>
                      <a:pt x="169" y="205"/>
                    </a:cubicBezTo>
                    <a:cubicBezTo>
                      <a:pt x="171" y="199"/>
                      <a:pt x="174" y="200"/>
                      <a:pt x="178" y="201"/>
                    </a:cubicBezTo>
                    <a:cubicBezTo>
                      <a:pt x="181" y="202"/>
                      <a:pt x="184" y="200"/>
                      <a:pt x="184" y="197"/>
                    </a:cubicBezTo>
                    <a:cubicBezTo>
                      <a:pt x="184" y="194"/>
                      <a:pt x="193" y="195"/>
                      <a:pt x="200" y="191"/>
                    </a:cubicBezTo>
                    <a:cubicBezTo>
                      <a:pt x="206" y="186"/>
                      <a:pt x="210" y="182"/>
                      <a:pt x="213" y="185"/>
                    </a:cubicBezTo>
                    <a:cubicBezTo>
                      <a:pt x="215" y="188"/>
                      <a:pt x="232" y="187"/>
                      <a:pt x="235" y="186"/>
                    </a:cubicBezTo>
                    <a:cubicBezTo>
                      <a:pt x="238" y="185"/>
                      <a:pt x="243" y="180"/>
                      <a:pt x="249" y="181"/>
                    </a:cubicBezTo>
                    <a:cubicBezTo>
                      <a:pt x="255" y="182"/>
                      <a:pt x="271" y="179"/>
                      <a:pt x="277" y="179"/>
                    </a:cubicBezTo>
                    <a:cubicBezTo>
                      <a:pt x="283" y="179"/>
                      <a:pt x="286" y="173"/>
                      <a:pt x="288" y="171"/>
                    </a:cubicBezTo>
                    <a:cubicBezTo>
                      <a:pt x="290" y="169"/>
                      <a:pt x="291" y="159"/>
                      <a:pt x="293" y="158"/>
                    </a:cubicBezTo>
                    <a:cubicBezTo>
                      <a:pt x="295" y="157"/>
                      <a:pt x="295" y="124"/>
                      <a:pt x="295" y="111"/>
                    </a:cubicBezTo>
                    <a:cubicBezTo>
                      <a:pt x="288" y="112"/>
                      <a:pt x="280" y="114"/>
                      <a:pt x="280" y="1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1597">
                <a:extLst>
                  <a:ext uri="{FF2B5EF4-FFF2-40B4-BE49-F238E27FC236}">
                    <a16:creationId xmlns:a16="http://schemas.microsoft.com/office/drawing/2014/main" id="{A59ACB64-32D3-A7E5-2891-E15E862239DD}"/>
                  </a:ext>
                </a:extLst>
              </p:cNvPr>
              <p:cNvSpPr>
                <a:spLocks/>
              </p:cNvSpPr>
              <p:nvPr/>
            </p:nvSpPr>
            <p:spPr bwMode="auto">
              <a:xfrm>
                <a:off x="4618201" y="2949673"/>
                <a:ext cx="185744" cy="130179"/>
              </a:xfrm>
              <a:custGeom>
                <a:avLst/>
                <a:gdLst>
                  <a:gd name="T0" fmla="*/ 144 w 145"/>
                  <a:gd name="T1" fmla="*/ 59 h 104"/>
                  <a:gd name="T2" fmla="*/ 137 w 145"/>
                  <a:gd name="T3" fmla="*/ 55 h 104"/>
                  <a:gd name="T4" fmla="*/ 136 w 145"/>
                  <a:gd name="T5" fmla="*/ 46 h 104"/>
                  <a:gd name="T6" fmla="*/ 127 w 145"/>
                  <a:gd name="T7" fmla="*/ 47 h 104"/>
                  <a:gd name="T8" fmla="*/ 120 w 145"/>
                  <a:gd name="T9" fmla="*/ 40 h 104"/>
                  <a:gd name="T10" fmla="*/ 117 w 145"/>
                  <a:gd name="T11" fmla="*/ 34 h 104"/>
                  <a:gd name="T12" fmla="*/ 109 w 145"/>
                  <a:gd name="T13" fmla="*/ 24 h 104"/>
                  <a:gd name="T14" fmla="*/ 103 w 145"/>
                  <a:gd name="T15" fmla="*/ 14 h 104"/>
                  <a:gd name="T16" fmla="*/ 103 w 145"/>
                  <a:gd name="T17" fmla="*/ 5 h 104"/>
                  <a:gd name="T18" fmla="*/ 92 w 145"/>
                  <a:gd name="T19" fmla="*/ 3 h 104"/>
                  <a:gd name="T20" fmla="*/ 79 w 145"/>
                  <a:gd name="T21" fmla="*/ 9 h 104"/>
                  <a:gd name="T22" fmla="*/ 63 w 145"/>
                  <a:gd name="T23" fmla="*/ 15 h 104"/>
                  <a:gd name="T24" fmla="*/ 57 w 145"/>
                  <a:gd name="T25" fmla="*/ 19 h 104"/>
                  <a:gd name="T26" fmla="*/ 48 w 145"/>
                  <a:gd name="T27" fmla="*/ 23 h 104"/>
                  <a:gd name="T28" fmla="*/ 40 w 145"/>
                  <a:gd name="T29" fmla="*/ 31 h 104"/>
                  <a:gd name="T30" fmla="*/ 30 w 145"/>
                  <a:gd name="T31" fmla="*/ 31 h 104"/>
                  <a:gd name="T32" fmla="*/ 24 w 145"/>
                  <a:gd name="T33" fmla="*/ 44 h 104"/>
                  <a:gd name="T34" fmla="*/ 18 w 145"/>
                  <a:gd name="T35" fmla="*/ 55 h 104"/>
                  <a:gd name="T36" fmla="*/ 4 w 145"/>
                  <a:gd name="T37" fmla="*/ 61 h 104"/>
                  <a:gd name="T38" fmla="*/ 5 w 145"/>
                  <a:gd name="T39" fmla="*/ 72 h 104"/>
                  <a:gd name="T40" fmla="*/ 0 w 145"/>
                  <a:gd name="T41" fmla="*/ 86 h 104"/>
                  <a:gd name="T42" fmla="*/ 9 w 145"/>
                  <a:gd name="T43" fmla="*/ 92 h 104"/>
                  <a:gd name="T44" fmla="*/ 24 w 145"/>
                  <a:gd name="T45" fmla="*/ 99 h 104"/>
                  <a:gd name="T46" fmla="*/ 45 w 145"/>
                  <a:gd name="T47" fmla="*/ 96 h 104"/>
                  <a:gd name="T48" fmla="*/ 51 w 145"/>
                  <a:gd name="T49" fmla="*/ 95 h 104"/>
                  <a:gd name="T50" fmla="*/ 48 w 145"/>
                  <a:gd name="T51" fmla="*/ 77 h 104"/>
                  <a:gd name="T52" fmla="*/ 92 w 145"/>
                  <a:gd name="T53" fmla="*/ 78 h 104"/>
                  <a:gd name="T54" fmla="*/ 99 w 145"/>
                  <a:gd name="T55" fmla="*/ 73 h 104"/>
                  <a:gd name="T56" fmla="*/ 115 w 145"/>
                  <a:gd name="T57" fmla="*/ 75 h 104"/>
                  <a:gd name="T58" fmla="*/ 125 w 145"/>
                  <a:gd name="T59" fmla="*/ 69 h 104"/>
                  <a:gd name="T60" fmla="*/ 140 w 145"/>
                  <a:gd name="T61" fmla="*/ 65 h 104"/>
                  <a:gd name="T62" fmla="*/ 144 w 145"/>
                  <a:gd name="T63" fmla="*/ 59 h 104"/>
                  <a:gd name="T64" fmla="*/ 144 w 145"/>
                  <a:gd name="T65" fmla="*/ 5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 h="104">
                    <a:moveTo>
                      <a:pt x="144" y="59"/>
                    </a:moveTo>
                    <a:cubicBezTo>
                      <a:pt x="142" y="56"/>
                      <a:pt x="138" y="55"/>
                      <a:pt x="137" y="55"/>
                    </a:cubicBezTo>
                    <a:cubicBezTo>
                      <a:pt x="136" y="55"/>
                      <a:pt x="137" y="47"/>
                      <a:pt x="136" y="46"/>
                    </a:cubicBezTo>
                    <a:cubicBezTo>
                      <a:pt x="135" y="44"/>
                      <a:pt x="130" y="48"/>
                      <a:pt x="127" y="47"/>
                    </a:cubicBezTo>
                    <a:cubicBezTo>
                      <a:pt x="124" y="46"/>
                      <a:pt x="123" y="40"/>
                      <a:pt x="120" y="40"/>
                    </a:cubicBezTo>
                    <a:cubicBezTo>
                      <a:pt x="117" y="40"/>
                      <a:pt x="117" y="37"/>
                      <a:pt x="117" y="34"/>
                    </a:cubicBezTo>
                    <a:cubicBezTo>
                      <a:pt x="117" y="30"/>
                      <a:pt x="112" y="27"/>
                      <a:pt x="109" y="24"/>
                    </a:cubicBezTo>
                    <a:cubicBezTo>
                      <a:pt x="105" y="22"/>
                      <a:pt x="105" y="15"/>
                      <a:pt x="103" y="14"/>
                    </a:cubicBezTo>
                    <a:cubicBezTo>
                      <a:pt x="102" y="14"/>
                      <a:pt x="102" y="9"/>
                      <a:pt x="103" y="5"/>
                    </a:cubicBezTo>
                    <a:cubicBezTo>
                      <a:pt x="98" y="5"/>
                      <a:pt x="93" y="4"/>
                      <a:pt x="92" y="3"/>
                    </a:cubicBezTo>
                    <a:cubicBezTo>
                      <a:pt x="89" y="0"/>
                      <a:pt x="85" y="4"/>
                      <a:pt x="79" y="9"/>
                    </a:cubicBezTo>
                    <a:cubicBezTo>
                      <a:pt x="72" y="13"/>
                      <a:pt x="63" y="12"/>
                      <a:pt x="63" y="15"/>
                    </a:cubicBezTo>
                    <a:cubicBezTo>
                      <a:pt x="63" y="18"/>
                      <a:pt x="60" y="20"/>
                      <a:pt x="57" y="19"/>
                    </a:cubicBezTo>
                    <a:cubicBezTo>
                      <a:pt x="53" y="18"/>
                      <a:pt x="50" y="17"/>
                      <a:pt x="48" y="23"/>
                    </a:cubicBezTo>
                    <a:cubicBezTo>
                      <a:pt x="47" y="28"/>
                      <a:pt x="41" y="25"/>
                      <a:pt x="40" y="31"/>
                    </a:cubicBezTo>
                    <a:cubicBezTo>
                      <a:pt x="40" y="37"/>
                      <a:pt x="34" y="33"/>
                      <a:pt x="30" y="31"/>
                    </a:cubicBezTo>
                    <a:cubicBezTo>
                      <a:pt x="25" y="28"/>
                      <a:pt x="24" y="44"/>
                      <a:pt x="24" y="44"/>
                    </a:cubicBezTo>
                    <a:cubicBezTo>
                      <a:pt x="24" y="44"/>
                      <a:pt x="21" y="47"/>
                      <a:pt x="18" y="55"/>
                    </a:cubicBezTo>
                    <a:cubicBezTo>
                      <a:pt x="15" y="62"/>
                      <a:pt x="7" y="60"/>
                      <a:pt x="4" y="61"/>
                    </a:cubicBezTo>
                    <a:cubicBezTo>
                      <a:pt x="1" y="62"/>
                      <a:pt x="7" y="69"/>
                      <a:pt x="5" y="72"/>
                    </a:cubicBezTo>
                    <a:cubicBezTo>
                      <a:pt x="4" y="74"/>
                      <a:pt x="2" y="80"/>
                      <a:pt x="0" y="86"/>
                    </a:cubicBezTo>
                    <a:cubicBezTo>
                      <a:pt x="4" y="86"/>
                      <a:pt x="8" y="90"/>
                      <a:pt x="9" y="92"/>
                    </a:cubicBezTo>
                    <a:cubicBezTo>
                      <a:pt x="10" y="94"/>
                      <a:pt x="20" y="104"/>
                      <a:pt x="24" y="99"/>
                    </a:cubicBezTo>
                    <a:cubicBezTo>
                      <a:pt x="29" y="94"/>
                      <a:pt x="42" y="93"/>
                      <a:pt x="45" y="96"/>
                    </a:cubicBezTo>
                    <a:cubicBezTo>
                      <a:pt x="48" y="99"/>
                      <a:pt x="50" y="98"/>
                      <a:pt x="51" y="95"/>
                    </a:cubicBezTo>
                    <a:cubicBezTo>
                      <a:pt x="51" y="92"/>
                      <a:pt x="46" y="80"/>
                      <a:pt x="48" y="77"/>
                    </a:cubicBezTo>
                    <a:cubicBezTo>
                      <a:pt x="50" y="74"/>
                      <a:pt x="91" y="75"/>
                      <a:pt x="92" y="78"/>
                    </a:cubicBezTo>
                    <a:cubicBezTo>
                      <a:pt x="94" y="81"/>
                      <a:pt x="94" y="73"/>
                      <a:pt x="99" y="73"/>
                    </a:cubicBezTo>
                    <a:cubicBezTo>
                      <a:pt x="104" y="74"/>
                      <a:pt x="112" y="76"/>
                      <a:pt x="115" y="75"/>
                    </a:cubicBezTo>
                    <a:cubicBezTo>
                      <a:pt x="118" y="74"/>
                      <a:pt x="122" y="69"/>
                      <a:pt x="125" y="69"/>
                    </a:cubicBezTo>
                    <a:cubicBezTo>
                      <a:pt x="128" y="69"/>
                      <a:pt x="137" y="68"/>
                      <a:pt x="140" y="65"/>
                    </a:cubicBezTo>
                    <a:cubicBezTo>
                      <a:pt x="142" y="63"/>
                      <a:pt x="145" y="63"/>
                      <a:pt x="144" y="59"/>
                    </a:cubicBezTo>
                    <a:cubicBezTo>
                      <a:pt x="144" y="59"/>
                      <a:pt x="144" y="59"/>
                      <a:pt x="144" y="5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598">
                <a:extLst>
                  <a:ext uri="{FF2B5EF4-FFF2-40B4-BE49-F238E27FC236}">
                    <a16:creationId xmlns:a16="http://schemas.microsoft.com/office/drawing/2014/main" id="{3D6CDA97-4F17-795C-BF96-28AE345284FE}"/>
                  </a:ext>
                </a:extLst>
              </p:cNvPr>
              <p:cNvSpPr>
                <a:spLocks/>
              </p:cNvSpPr>
              <p:nvPr/>
            </p:nvSpPr>
            <p:spPr bwMode="auto">
              <a:xfrm>
                <a:off x="4748380" y="2757579"/>
                <a:ext cx="352438" cy="268297"/>
              </a:xfrm>
              <a:custGeom>
                <a:avLst/>
                <a:gdLst>
                  <a:gd name="T0" fmla="*/ 261 w 274"/>
                  <a:gd name="T1" fmla="*/ 31 h 214"/>
                  <a:gd name="T2" fmla="*/ 260 w 274"/>
                  <a:gd name="T3" fmla="*/ 8 h 214"/>
                  <a:gd name="T4" fmla="*/ 246 w 274"/>
                  <a:gd name="T5" fmla="*/ 16 h 214"/>
                  <a:gd name="T6" fmla="*/ 235 w 274"/>
                  <a:gd name="T7" fmla="*/ 5 h 214"/>
                  <a:gd name="T8" fmla="*/ 209 w 274"/>
                  <a:gd name="T9" fmla="*/ 0 h 214"/>
                  <a:gd name="T10" fmla="*/ 133 w 274"/>
                  <a:gd name="T11" fmla="*/ 47 h 214"/>
                  <a:gd name="T12" fmla="*/ 101 w 274"/>
                  <a:gd name="T13" fmla="*/ 73 h 214"/>
                  <a:gd name="T14" fmla="*/ 74 w 274"/>
                  <a:gd name="T15" fmla="*/ 81 h 214"/>
                  <a:gd name="T16" fmla="*/ 72 w 274"/>
                  <a:gd name="T17" fmla="*/ 82 h 214"/>
                  <a:gd name="T18" fmla="*/ 70 w 274"/>
                  <a:gd name="T19" fmla="*/ 129 h 214"/>
                  <a:gd name="T20" fmla="*/ 65 w 274"/>
                  <a:gd name="T21" fmla="*/ 142 h 214"/>
                  <a:gd name="T22" fmla="*/ 54 w 274"/>
                  <a:gd name="T23" fmla="*/ 150 h 214"/>
                  <a:gd name="T24" fmla="*/ 26 w 274"/>
                  <a:gd name="T25" fmla="*/ 152 h 214"/>
                  <a:gd name="T26" fmla="*/ 12 w 274"/>
                  <a:gd name="T27" fmla="*/ 157 h 214"/>
                  <a:gd name="T28" fmla="*/ 1 w 274"/>
                  <a:gd name="T29" fmla="*/ 158 h 214"/>
                  <a:gd name="T30" fmla="*/ 1 w 274"/>
                  <a:gd name="T31" fmla="*/ 167 h 214"/>
                  <a:gd name="T32" fmla="*/ 7 w 274"/>
                  <a:gd name="T33" fmla="*/ 177 h 214"/>
                  <a:gd name="T34" fmla="*/ 15 w 274"/>
                  <a:gd name="T35" fmla="*/ 187 h 214"/>
                  <a:gd name="T36" fmla="*/ 18 w 274"/>
                  <a:gd name="T37" fmla="*/ 193 h 214"/>
                  <a:gd name="T38" fmla="*/ 25 w 274"/>
                  <a:gd name="T39" fmla="*/ 200 h 214"/>
                  <a:gd name="T40" fmla="*/ 34 w 274"/>
                  <a:gd name="T41" fmla="*/ 199 h 214"/>
                  <a:gd name="T42" fmla="*/ 35 w 274"/>
                  <a:gd name="T43" fmla="*/ 208 h 214"/>
                  <a:gd name="T44" fmla="*/ 42 w 274"/>
                  <a:gd name="T45" fmla="*/ 212 h 214"/>
                  <a:gd name="T46" fmla="*/ 49 w 274"/>
                  <a:gd name="T47" fmla="*/ 203 h 214"/>
                  <a:gd name="T48" fmla="*/ 54 w 274"/>
                  <a:gd name="T49" fmla="*/ 212 h 214"/>
                  <a:gd name="T50" fmla="*/ 62 w 274"/>
                  <a:gd name="T51" fmla="*/ 209 h 214"/>
                  <a:gd name="T52" fmla="*/ 69 w 274"/>
                  <a:gd name="T53" fmla="*/ 196 h 214"/>
                  <a:gd name="T54" fmla="*/ 74 w 274"/>
                  <a:gd name="T55" fmla="*/ 182 h 214"/>
                  <a:gd name="T56" fmla="*/ 90 w 274"/>
                  <a:gd name="T57" fmla="*/ 182 h 214"/>
                  <a:gd name="T58" fmla="*/ 100 w 274"/>
                  <a:gd name="T59" fmla="*/ 178 h 214"/>
                  <a:gd name="T60" fmla="*/ 114 w 274"/>
                  <a:gd name="T61" fmla="*/ 183 h 214"/>
                  <a:gd name="T62" fmla="*/ 124 w 274"/>
                  <a:gd name="T63" fmla="*/ 192 h 214"/>
                  <a:gd name="T64" fmla="*/ 139 w 274"/>
                  <a:gd name="T65" fmla="*/ 188 h 214"/>
                  <a:gd name="T66" fmla="*/ 152 w 274"/>
                  <a:gd name="T67" fmla="*/ 195 h 214"/>
                  <a:gd name="T68" fmla="*/ 170 w 274"/>
                  <a:gd name="T69" fmla="*/ 195 h 214"/>
                  <a:gd name="T70" fmla="*/ 183 w 274"/>
                  <a:gd name="T71" fmla="*/ 187 h 214"/>
                  <a:gd name="T72" fmla="*/ 205 w 274"/>
                  <a:gd name="T73" fmla="*/ 187 h 214"/>
                  <a:gd name="T74" fmla="*/ 220 w 274"/>
                  <a:gd name="T75" fmla="*/ 191 h 214"/>
                  <a:gd name="T76" fmla="*/ 232 w 274"/>
                  <a:gd name="T77" fmla="*/ 179 h 214"/>
                  <a:gd name="T78" fmla="*/ 235 w 274"/>
                  <a:gd name="T79" fmla="*/ 179 h 214"/>
                  <a:gd name="T80" fmla="*/ 235 w 274"/>
                  <a:gd name="T81" fmla="*/ 174 h 214"/>
                  <a:gd name="T82" fmla="*/ 238 w 274"/>
                  <a:gd name="T83" fmla="*/ 159 h 214"/>
                  <a:gd name="T84" fmla="*/ 267 w 274"/>
                  <a:gd name="T85" fmla="*/ 123 h 214"/>
                  <a:gd name="T86" fmla="*/ 269 w 274"/>
                  <a:gd name="T87" fmla="*/ 79 h 214"/>
                  <a:gd name="T88" fmla="*/ 272 w 274"/>
                  <a:gd name="T89" fmla="*/ 60 h 214"/>
                  <a:gd name="T90" fmla="*/ 269 w 274"/>
                  <a:gd name="T91" fmla="*/ 47 h 214"/>
                  <a:gd name="T92" fmla="*/ 261 w 274"/>
                  <a:gd name="T93"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4" h="214">
                    <a:moveTo>
                      <a:pt x="261" y="31"/>
                    </a:moveTo>
                    <a:cubicBezTo>
                      <a:pt x="261" y="28"/>
                      <a:pt x="261" y="17"/>
                      <a:pt x="260" y="8"/>
                    </a:cubicBezTo>
                    <a:cubicBezTo>
                      <a:pt x="246" y="16"/>
                      <a:pt x="246" y="16"/>
                      <a:pt x="246" y="16"/>
                    </a:cubicBezTo>
                    <a:cubicBezTo>
                      <a:pt x="246" y="16"/>
                      <a:pt x="243" y="9"/>
                      <a:pt x="235" y="5"/>
                    </a:cubicBezTo>
                    <a:cubicBezTo>
                      <a:pt x="228" y="0"/>
                      <a:pt x="209" y="0"/>
                      <a:pt x="209" y="0"/>
                    </a:cubicBezTo>
                    <a:cubicBezTo>
                      <a:pt x="133" y="47"/>
                      <a:pt x="133" y="47"/>
                      <a:pt x="133" y="47"/>
                    </a:cubicBezTo>
                    <a:cubicBezTo>
                      <a:pt x="101" y="73"/>
                      <a:pt x="101" y="73"/>
                      <a:pt x="101" y="73"/>
                    </a:cubicBezTo>
                    <a:cubicBezTo>
                      <a:pt x="101" y="73"/>
                      <a:pt x="80" y="80"/>
                      <a:pt x="74" y="81"/>
                    </a:cubicBezTo>
                    <a:cubicBezTo>
                      <a:pt x="73" y="82"/>
                      <a:pt x="72" y="82"/>
                      <a:pt x="72" y="82"/>
                    </a:cubicBezTo>
                    <a:cubicBezTo>
                      <a:pt x="72" y="95"/>
                      <a:pt x="72" y="128"/>
                      <a:pt x="70" y="129"/>
                    </a:cubicBezTo>
                    <a:cubicBezTo>
                      <a:pt x="68" y="130"/>
                      <a:pt x="67" y="140"/>
                      <a:pt x="65" y="142"/>
                    </a:cubicBezTo>
                    <a:cubicBezTo>
                      <a:pt x="63" y="144"/>
                      <a:pt x="60" y="150"/>
                      <a:pt x="54" y="150"/>
                    </a:cubicBezTo>
                    <a:cubicBezTo>
                      <a:pt x="48" y="150"/>
                      <a:pt x="32" y="153"/>
                      <a:pt x="26" y="152"/>
                    </a:cubicBezTo>
                    <a:cubicBezTo>
                      <a:pt x="20" y="151"/>
                      <a:pt x="15" y="156"/>
                      <a:pt x="12" y="157"/>
                    </a:cubicBezTo>
                    <a:cubicBezTo>
                      <a:pt x="11" y="157"/>
                      <a:pt x="6" y="158"/>
                      <a:pt x="1" y="158"/>
                    </a:cubicBezTo>
                    <a:cubicBezTo>
                      <a:pt x="0" y="162"/>
                      <a:pt x="0" y="167"/>
                      <a:pt x="1" y="167"/>
                    </a:cubicBezTo>
                    <a:cubicBezTo>
                      <a:pt x="3" y="168"/>
                      <a:pt x="3" y="175"/>
                      <a:pt x="7" y="177"/>
                    </a:cubicBezTo>
                    <a:cubicBezTo>
                      <a:pt x="10" y="180"/>
                      <a:pt x="15" y="183"/>
                      <a:pt x="15" y="187"/>
                    </a:cubicBezTo>
                    <a:cubicBezTo>
                      <a:pt x="15" y="190"/>
                      <a:pt x="15" y="193"/>
                      <a:pt x="18" y="193"/>
                    </a:cubicBezTo>
                    <a:cubicBezTo>
                      <a:pt x="21" y="193"/>
                      <a:pt x="22" y="199"/>
                      <a:pt x="25" y="200"/>
                    </a:cubicBezTo>
                    <a:cubicBezTo>
                      <a:pt x="28" y="201"/>
                      <a:pt x="33" y="197"/>
                      <a:pt x="34" y="199"/>
                    </a:cubicBezTo>
                    <a:cubicBezTo>
                      <a:pt x="35" y="200"/>
                      <a:pt x="34" y="208"/>
                      <a:pt x="35" y="208"/>
                    </a:cubicBezTo>
                    <a:cubicBezTo>
                      <a:pt x="36" y="208"/>
                      <a:pt x="40" y="209"/>
                      <a:pt x="42" y="212"/>
                    </a:cubicBezTo>
                    <a:cubicBezTo>
                      <a:pt x="41" y="207"/>
                      <a:pt x="43" y="202"/>
                      <a:pt x="49" y="203"/>
                    </a:cubicBezTo>
                    <a:cubicBezTo>
                      <a:pt x="54" y="205"/>
                      <a:pt x="50" y="210"/>
                      <a:pt x="54" y="212"/>
                    </a:cubicBezTo>
                    <a:cubicBezTo>
                      <a:pt x="59" y="214"/>
                      <a:pt x="62" y="212"/>
                      <a:pt x="62" y="209"/>
                    </a:cubicBezTo>
                    <a:cubicBezTo>
                      <a:pt x="62" y="205"/>
                      <a:pt x="68" y="198"/>
                      <a:pt x="69" y="196"/>
                    </a:cubicBezTo>
                    <a:cubicBezTo>
                      <a:pt x="71" y="194"/>
                      <a:pt x="70" y="185"/>
                      <a:pt x="74" y="182"/>
                    </a:cubicBezTo>
                    <a:cubicBezTo>
                      <a:pt x="77" y="179"/>
                      <a:pt x="86" y="181"/>
                      <a:pt x="90" y="182"/>
                    </a:cubicBezTo>
                    <a:cubicBezTo>
                      <a:pt x="93" y="183"/>
                      <a:pt x="96" y="175"/>
                      <a:pt x="100" y="178"/>
                    </a:cubicBezTo>
                    <a:cubicBezTo>
                      <a:pt x="104" y="182"/>
                      <a:pt x="111" y="179"/>
                      <a:pt x="114" y="183"/>
                    </a:cubicBezTo>
                    <a:cubicBezTo>
                      <a:pt x="117" y="186"/>
                      <a:pt x="119" y="195"/>
                      <a:pt x="124" y="192"/>
                    </a:cubicBezTo>
                    <a:cubicBezTo>
                      <a:pt x="129" y="189"/>
                      <a:pt x="136" y="188"/>
                      <a:pt x="139" y="188"/>
                    </a:cubicBezTo>
                    <a:cubicBezTo>
                      <a:pt x="142" y="188"/>
                      <a:pt x="149" y="194"/>
                      <a:pt x="152" y="195"/>
                    </a:cubicBezTo>
                    <a:cubicBezTo>
                      <a:pt x="155" y="196"/>
                      <a:pt x="166" y="197"/>
                      <a:pt x="170" y="195"/>
                    </a:cubicBezTo>
                    <a:cubicBezTo>
                      <a:pt x="173" y="193"/>
                      <a:pt x="178" y="186"/>
                      <a:pt x="183" y="187"/>
                    </a:cubicBezTo>
                    <a:cubicBezTo>
                      <a:pt x="187" y="187"/>
                      <a:pt x="202" y="186"/>
                      <a:pt x="205" y="187"/>
                    </a:cubicBezTo>
                    <a:cubicBezTo>
                      <a:pt x="208" y="189"/>
                      <a:pt x="215" y="192"/>
                      <a:pt x="220" y="191"/>
                    </a:cubicBezTo>
                    <a:cubicBezTo>
                      <a:pt x="224" y="189"/>
                      <a:pt x="228" y="180"/>
                      <a:pt x="232" y="179"/>
                    </a:cubicBezTo>
                    <a:cubicBezTo>
                      <a:pt x="233" y="179"/>
                      <a:pt x="234" y="179"/>
                      <a:pt x="235" y="179"/>
                    </a:cubicBezTo>
                    <a:cubicBezTo>
                      <a:pt x="235" y="177"/>
                      <a:pt x="235" y="175"/>
                      <a:pt x="235" y="174"/>
                    </a:cubicBezTo>
                    <a:cubicBezTo>
                      <a:pt x="235" y="164"/>
                      <a:pt x="237" y="168"/>
                      <a:pt x="238" y="159"/>
                    </a:cubicBezTo>
                    <a:cubicBezTo>
                      <a:pt x="240" y="149"/>
                      <a:pt x="264" y="125"/>
                      <a:pt x="267" y="123"/>
                    </a:cubicBezTo>
                    <a:cubicBezTo>
                      <a:pt x="269" y="121"/>
                      <a:pt x="269" y="84"/>
                      <a:pt x="269" y="79"/>
                    </a:cubicBezTo>
                    <a:cubicBezTo>
                      <a:pt x="269" y="74"/>
                      <a:pt x="270" y="68"/>
                      <a:pt x="272" y="60"/>
                    </a:cubicBezTo>
                    <a:cubicBezTo>
                      <a:pt x="274" y="53"/>
                      <a:pt x="268" y="54"/>
                      <a:pt x="269" y="47"/>
                    </a:cubicBezTo>
                    <a:cubicBezTo>
                      <a:pt x="269" y="40"/>
                      <a:pt x="261" y="35"/>
                      <a:pt x="261" y="3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599">
                <a:extLst>
                  <a:ext uri="{FF2B5EF4-FFF2-40B4-BE49-F238E27FC236}">
                    <a16:creationId xmlns:a16="http://schemas.microsoft.com/office/drawing/2014/main" id="{DB307418-A4EA-5719-0D8E-1BCA00FBE759}"/>
                  </a:ext>
                </a:extLst>
              </p:cNvPr>
              <p:cNvSpPr>
                <a:spLocks/>
              </p:cNvSpPr>
              <p:nvPr/>
            </p:nvSpPr>
            <p:spPr bwMode="auto">
              <a:xfrm>
                <a:off x="5050016" y="2757579"/>
                <a:ext cx="227021" cy="366725"/>
              </a:xfrm>
              <a:custGeom>
                <a:avLst/>
                <a:gdLst>
                  <a:gd name="T0" fmla="*/ 176 w 177"/>
                  <a:gd name="T1" fmla="*/ 72 h 293"/>
                  <a:gd name="T2" fmla="*/ 41 w 177"/>
                  <a:gd name="T3" fmla="*/ 0 h 293"/>
                  <a:gd name="T4" fmla="*/ 25 w 177"/>
                  <a:gd name="T5" fmla="*/ 8 h 293"/>
                  <a:gd name="T6" fmla="*/ 26 w 177"/>
                  <a:gd name="T7" fmla="*/ 31 h 293"/>
                  <a:gd name="T8" fmla="*/ 34 w 177"/>
                  <a:gd name="T9" fmla="*/ 47 h 293"/>
                  <a:gd name="T10" fmla="*/ 37 w 177"/>
                  <a:gd name="T11" fmla="*/ 60 h 293"/>
                  <a:gd name="T12" fmla="*/ 34 w 177"/>
                  <a:gd name="T13" fmla="*/ 79 h 293"/>
                  <a:gd name="T14" fmla="*/ 32 w 177"/>
                  <a:gd name="T15" fmla="*/ 123 h 293"/>
                  <a:gd name="T16" fmla="*/ 3 w 177"/>
                  <a:gd name="T17" fmla="*/ 159 h 293"/>
                  <a:gd name="T18" fmla="*/ 0 w 177"/>
                  <a:gd name="T19" fmla="*/ 174 h 293"/>
                  <a:gd name="T20" fmla="*/ 0 w 177"/>
                  <a:gd name="T21" fmla="*/ 179 h 293"/>
                  <a:gd name="T22" fmla="*/ 3 w 177"/>
                  <a:gd name="T23" fmla="*/ 183 h 293"/>
                  <a:gd name="T24" fmla="*/ 11 w 177"/>
                  <a:gd name="T25" fmla="*/ 190 h 293"/>
                  <a:gd name="T26" fmla="*/ 22 w 177"/>
                  <a:gd name="T27" fmla="*/ 207 h 293"/>
                  <a:gd name="T28" fmla="*/ 24 w 177"/>
                  <a:gd name="T29" fmla="*/ 223 h 293"/>
                  <a:gd name="T30" fmla="*/ 32 w 177"/>
                  <a:gd name="T31" fmla="*/ 245 h 293"/>
                  <a:gd name="T32" fmla="*/ 24 w 177"/>
                  <a:gd name="T33" fmla="*/ 247 h 293"/>
                  <a:gd name="T34" fmla="*/ 9 w 177"/>
                  <a:gd name="T35" fmla="*/ 249 h 293"/>
                  <a:gd name="T36" fmla="*/ 13 w 177"/>
                  <a:gd name="T37" fmla="*/ 262 h 293"/>
                  <a:gd name="T38" fmla="*/ 28 w 177"/>
                  <a:gd name="T39" fmla="*/ 277 h 293"/>
                  <a:gd name="T40" fmla="*/ 35 w 177"/>
                  <a:gd name="T41" fmla="*/ 291 h 293"/>
                  <a:gd name="T42" fmla="*/ 45 w 177"/>
                  <a:gd name="T43" fmla="*/ 287 h 293"/>
                  <a:gd name="T44" fmla="*/ 56 w 177"/>
                  <a:gd name="T45" fmla="*/ 287 h 293"/>
                  <a:gd name="T46" fmla="*/ 75 w 177"/>
                  <a:gd name="T47" fmla="*/ 282 h 293"/>
                  <a:gd name="T48" fmla="*/ 91 w 177"/>
                  <a:gd name="T49" fmla="*/ 273 h 293"/>
                  <a:gd name="T50" fmla="*/ 92 w 177"/>
                  <a:gd name="T51" fmla="*/ 264 h 293"/>
                  <a:gd name="T52" fmla="*/ 117 w 177"/>
                  <a:gd name="T53" fmla="*/ 259 h 293"/>
                  <a:gd name="T54" fmla="*/ 134 w 177"/>
                  <a:gd name="T55" fmla="*/ 241 h 293"/>
                  <a:gd name="T56" fmla="*/ 138 w 177"/>
                  <a:gd name="T57" fmla="*/ 233 h 293"/>
                  <a:gd name="T58" fmla="*/ 153 w 177"/>
                  <a:gd name="T59" fmla="*/ 227 h 293"/>
                  <a:gd name="T60" fmla="*/ 156 w 177"/>
                  <a:gd name="T61" fmla="*/ 227 h 293"/>
                  <a:gd name="T62" fmla="*/ 155 w 177"/>
                  <a:gd name="T63" fmla="*/ 227 h 293"/>
                  <a:gd name="T64" fmla="*/ 157 w 177"/>
                  <a:gd name="T65" fmla="*/ 219 h 293"/>
                  <a:gd name="T66" fmla="*/ 148 w 177"/>
                  <a:gd name="T67" fmla="*/ 208 h 293"/>
                  <a:gd name="T68" fmla="*/ 145 w 177"/>
                  <a:gd name="T69" fmla="*/ 195 h 293"/>
                  <a:gd name="T70" fmla="*/ 143 w 177"/>
                  <a:gd name="T71" fmla="*/ 186 h 293"/>
                  <a:gd name="T72" fmla="*/ 144 w 177"/>
                  <a:gd name="T73" fmla="*/ 172 h 293"/>
                  <a:gd name="T74" fmla="*/ 152 w 177"/>
                  <a:gd name="T75" fmla="*/ 159 h 293"/>
                  <a:gd name="T76" fmla="*/ 158 w 177"/>
                  <a:gd name="T77" fmla="*/ 149 h 293"/>
                  <a:gd name="T78" fmla="*/ 173 w 177"/>
                  <a:gd name="T79" fmla="*/ 139 h 293"/>
                  <a:gd name="T80" fmla="*/ 176 w 177"/>
                  <a:gd name="T81" fmla="*/ 120 h 293"/>
                  <a:gd name="T82" fmla="*/ 176 w 177"/>
                  <a:gd name="T83" fmla="*/ 7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293">
                    <a:moveTo>
                      <a:pt x="176" y="72"/>
                    </a:moveTo>
                    <a:cubicBezTo>
                      <a:pt x="41" y="0"/>
                      <a:pt x="41" y="0"/>
                      <a:pt x="41" y="0"/>
                    </a:cubicBezTo>
                    <a:cubicBezTo>
                      <a:pt x="25" y="8"/>
                      <a:pt x="25" y="8"/>
                      <a:pt x="25" y="8"/>
                    </a:cubicBezTo>
                    <a:cubicBezTo>
                      <a:pt x="26" y="17"/>
                      <a:pt x="26" y="28"/>
                      <a:pt x="26" y="31"/>
                    </a:cubicBezTo>
                    <a:cubicBezTo>
                      <a:pt x="26" y="35"/>
                      <a:pt x="34" y="40"/>
                      <a:pt x="34" y="47"/>
                    </a:cubicBezTo>
                    <a:cubicBezTo>
                      <a:pt x="33" y="54"/>
                      <a:pt x="39" y="53"/>
                      <a:pt x="37" y="60"/>
                    </a:cubicBezTo>
                    <a:cubicBezTo>
                      <a:pt x="35" y="68"/>
                      <a:pt x="34" y="74"/>
                      <a:pt x="34" y="79"/>
                    </a:cubicBezTo>
                    <a:cubicBezTo>
                      <a:pt x="34" y="84"/>
                      <a:pt x="34" y="121"/>
                      <a:pt x="32" y="123"/>
                    </a:cubicBezTo>
                    <a:cubicBezTo>
                      <a:pt x="29" y="125"/>
                      <a:pt x="5" y="149"/>
                      <a:pt x="3" y="159"/>
                    </a:cubicBezTo>
                    <a:cubicBezTo>
                      <a:pt x="2" y="168"/>
                      <a:pt x="0" y="164"/>
                      <a:pt x="0" y="174"/>
                    </a:cubicBezTo>
                    <a:cubicBezTo>
                      <a:pt x="0" y="175"/>
                      <a:pt x="0" y="177"/>
                      <a:pt x="0" y="179"/>
                    </a:cubicBezTo>
                    <a:cubicBezTo>
                      <a:pt x="1" y="180"/>
                      <a:pt x="2" y="181"/>
                      <a:pt x="3" y="183"/>
                    </a:cubicBezTo>
                    <a:cubicBezTo>
                      <a:pt x="6" y="186"/>
                      <a:pt x="6" y="190"/>
                      <a:pt x="11" y="190"/>
                    </a:cubicBezTo>
                    <a:cubicBezTo>
                      <a:pt x="16" y="190"/>
                      <a:pt x="23" y="202"/>
                      <a:pt x="22" y="207"/>
                    </a:cubicBezTo>
                    <a:cubicBezTo>
                      <a:pt x="22" y="212"/>
                      <a:pt x="25" y="214"/>
                      <a:pt x="24" y="223"/>
                    </a:cubicBezTo>
                    <a:cubicBezTo>
                      <a:pt x="24" y="231"/>
                      <a:pt x="29" y="243"/>
                      <a:pt x="32" y="245"/>
                    </a:cubicBezTo>
                    <a:cubicBezTo>
                      <a:pt x="34" y="246"/>
                      <a:pt x="30" y="248"/>
                      <a:pt x="24" y="247"/>
                    </a:cubicBezTo>
                    <a:cubicBezTo>
                      <a:pt x="18" y="247"/>
                      <a:pt x="9" y="247"/>
                      <a:pt x="9" y="249"/>
                    </a:cubicBezTo>
                    <a:cubicBezTo>
                      <a:pt x="9" y="252"/>
                      <a:pt x="7" y="256"/>
                      <a:pt x="13" y="262"/>
                    </a:cubicBezTo>
                    <a:cubicBezTo>
                      <a:pt x="20" y="268"/>
                      <a:pt x="26" y="270"/>
                      <a:pt x="28" y="277"/>
                    </a:cubicBezTo>
                    <a:cubicBezTo>
                      <a:pt x="30" y="284"/>
                      <a:pt x="33" y="290"/>
                      <a:pt x="35" y="291"/>
                    </a:cubicBezTo>
                    <a:cubicBezTo>
                      <a:pt x="37" y="293"/>
                      <a:pt x="41" y="293"/>
                      <a:pt x="45" y="287"/>
                    </a:cubicBezTo>
                    <a:cubicBezTo>
                      <a:pt x="48" y="282"/>
                      <a:pt x="52" y="292"/>
                      <a:pt x="56" y="287"/>
                    </a:cubicBezTo>
                    <a:cubicBezTo>
                      <a:pt x="60" y="283"/>
                      <a:pt x="72" y="283"/>
                      <a:pt x="75" y="282"/>
                    </a:cubicBezTo>
                    <a:cubicBezTo>
                      <a:pt x="78" y="280"/>
                      <a:pt x="88" y="276"/>
                      <a:pt x="91" y="273"/>
                    </a:cubicBezTo>
                    <a:cubicBezTo>
                      <a:pt x="94" y="271"/>
                      <a:pt x="87" y="266"/>
                      <a:pt x="92" y="264"/>
                    </a:cubicBezTo>
                    <a:cubicBezTo>
                      <a:pt x="97" y="261"/>
                      <a:pt x="111" y="266"/>
                      <a:pt x="117" y="259"/>
                    </a:cubicBezTo>
                    <a:cubicBezTo>
                      <a:pt x="123" y="251"/>
                      <a:pt x="132" y="244"/>
                      <a:pt x="134" y="241"/>
                    </a:cubicBezTo>
                    <a:cubicBezTo>
                      <a:pt x="137" y="238"/>
                      <a:pt x="134" y="236"/>
                      <a:pt x="138" y="233"/>
                    </a:cubicBezTo>
                    <a:cubicBezTo>
                      <a:pt x="142" y="229"/>
                      <a:pt x="149" y="225"/>
                      <a:pt x="153" y="227"/>
                    </a:cubicBezTo>
                    <a:cubicBezTo>
                      <a:pt x="153" y="227"/>
                      <a:pt x="154" y="227"/>
                      <a:pt x="156" y="227"/>
                    </a:cubicBezTo>
                    <a:cubicBezTo>
                      <a:pt x="155" y="227"/>
                      <a:pt x="155" y="227"/>
                      <a:pt x="155" y="227"/>
                    </a:cubicBezTo>
                    <a:cubicBezTo>
                      <a:pt x="157" y="219"/>
                      <a:pt x="157" y="219"/>
                      <a:pt x="157" y="219"/>
                    </a:cubicBezTo>
                    <a:cubicBezTo>
                      <a:pt x="157" y="219"/>
                      <a:pt x="148" y="215"/>
                      <a:pt x="148" y="208"/>
                    </a:cubicBezTo>
                    <a:cubicBezTo>
                      <a:pt x="148" y="202"/>
                      <a:pt x="151" y="195"/>
                      <a:pt x="145" y="195"/>
                    </a:cubicBezTo>
                    <a:cubicBezTo>
                      <a:pt x="140" y="195"/>
                      <a:pt x="139" y="190"/>
                      <a:pt x="143" y="186"/>
                    </a:cubicBezTo>
                    <a:cubicBezTo>
                      <a:pt x="147" y="181"/>
                      <a:pt x="137" y="172"/>
                      <a:pt x="144" y="172"/>
                    </a:cubicBezTo>
                    <a:cubicBezTo>
                      <a:pt x="152" y="172"/>
                      <a:pt x="146" y="160"/>
                      <a:pt x="152" y="159"/>
                    </a:cubicBezTo>
                    <a:cubicBezTo>
                      <a:pt x="157" y="158"/>
                      <a:pt x="158" y="154"/>
                      <a:pt x="158" y="149"/>
                    </a:cubicBezTo>
                    <a:cubicBezTo>
                      <a:pt x="158" y="143"/>
                      <a:pt x="170" y="140"/>
                      <a:pt x="173" y="139"/>
                    </a:cubicBezTo>
                    <a:cubicBezTo>
                      <a:pt x="177" y="138"/>
                      <a:pt x="176" y="120"/>
                      <a:pt x="176" y="120"/>
                    </a:cubicBezTo>
                    <a:lnTo>
                      <a:pt x="176" y="7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600">
                <a:extLst>
                  <a:ext uri="{FF2B5EF4-FFF2-40B4-BE49-F238E27FC236}">
                    <a16:creationId xmlns:a16="http://schemas.microsoft.com/office/drawing/2014/main" id="{F98E3C67-6B6A-2ED3-7A2B-6FE7E80C7C2A}"/>
                  </a:ext>
                </a:extLst>
              </p:cNvPr>
              <p:cNvSpPr>
                <a:spLocks/>
              </p:cNvSpPr>
              <p:nvPr/>
            </p:nvSpPr>
            <p:spPr bwMode="auto">
              <a:xfrm>
                <a:off x="5289737" y="2552785"/>
                <a:ext cx="247659" cy="241308"/>
              </a:xfrm>
              <a:custGeom>
                <a:avLst/>
                <a:gdLst>
                  <a:gd name="T0" fmla="*/ 180 w 193"/>
                  <a:gd name="T1" fmla="*/ 42 h 193"/>
                  <a:gd name="T2" fmla="*/ 167 w 193"/>
                  <a:gd name="T3" fmla="*/ 11 h 193"/>
                  <a:gd name="T4" fmla="*/ 165 w 193"/>
                  <a:gd name="T5" fmla="*/ 14 h 193"/>
                  <a:gd name="T6" fmla="*/ 146 w 193"/>
                  <a:gd name="T7" fmla="*/ 13 h 193"/>
                  <a:gd name="T8" fmla="*/ 124 w 193"/>
                  <a:gd name="T9" fmla="*/ 8 h 193"/>
                  <a:gd name="T10" fmla="*/ 88 w 193"/>
                  <a:gd name="T11" fmla="*/ 14 h 193"/>
                  <a:gd name="T12" fmla="*/ 68 w 193"/>
                  <a:gd name="T13" fmla="*/ 16 h 193"/>
                  <a:gd name="T14" fmla="*/ 35 w 193"/>
                  <a:gd name="T15" fmla="*/ 7 h 193"/>
                  <a:gd name="T16" fmla="*/ 9 w 193"/>
                  <a:gd name="T17" fmla="*/ 0 h 193"/>
                  <a:gd name="T18" fmla="*/ 7 w 193"/>
                  <a:gd name="T19" fmla="*/ 5 h 193"/>
                  <a:gd name="T20" fmla="*/ 5 w 193"/>
                  <a:gd name="T21" fmla="*/ 27 h 193"/>
                  <a:gd name="T22" fmla="*/ 5 w 193"/>
                  <a:gd name="T23" fmla="*/ 53 h 193"/>
                  <a:gd name="T24" fmla="*/ 5 w 193"/>
                  <a:gd name="T25" fmla="*/ 189 h 193"/>
                  <a:gd name="T26" fmla="*/ 113 w 193"/>
                  <a:gd name="T27" fmla="*/ 189 h 193"/>
                  <a:gd name="T28" fmla="*/ 119 w 193"/>
                  <a:gd name="T29" fmla="*/ 184 h 193"/>
                  <a:gd name="T30" fmla="*/ 127 w 193"/>
                  <a:gd name="T31" fmla="*/ 187 h 193"/>
                  <a:gd name="T32" fmla="*/ 150 w 193"/>
                  <a:gd name="T33" fmla="*/ 187 h 193"/>
                  <a:gd name="T34" fmla="*/ 160 w 193"/>
                  <a:gd name="T35" fmla="*/ 193 h 193"/>
                  <a:gd name="T36" fmla="*/ 170 w 193"/>
                  <a:gd name="T37" fmla="*/ 184 h 193"/>
                  <a:gd name="T38" fmla="*/ 181 w 193"/>
                  <a:gd name="T39" fmla="*/ 172 h 193"/>
                  <a:gd name="T40" fmla="*/ 191 w 193"/>
                  <a:gd name="T41" fmla="*/ 166 h 193"/>
                  <a:gd name="T42" fmla="*/ 191 w 193"/>
                  <a:gd name="T43" fmla="*/ 165 h 193"/>
                  <a:gd name="T44" fmla="*/ 191 w 193"/>
                  <a:gd name="T45" fmla="*/ 158 h 193"/>
                  <a:gd name="T46" fmla="*/ 183 w 193"/>
                  <a:gd name="T47" fmla="*/ 138 h 193"/>
                  <a:gd name="T48" fmla="*/ 164 w 193"/>
                  <a:gd name="T49" fmla="*/ 102 h 193"/>
                  <a:gd name="T50" fmla="*/ 156 w 193"/>
                  <a:gd name="T51" fmla="*/ 84 h 193"/>
                  <a:gd name="T52" fmla="*/ 144 w 193"/>
                  <a:gd name="T53" fmla="*/ 65 h 193"/>
                  <a:gd name="T54" fmla="*/ 136 w 193"/>
                  <a:gd name="T55" fmla="*/ 32 h 193"/>
                  <a:gd name="T56" fmla="*/ 148 w 193"/>
                  <a:gd name="T57" fmla="*/ 55 h 193"/>
                  <a:gd name="T58" fmla="*/ 169 w 193"/>
                  <a:gd name="T59" fmla="*/ 78 h 193"/>
                  <a:gd name="T60" fmla="*/ 176 w 193"/>
                  <a:gd name="T61" fmla="*/ 53 h 193"/>
                  <a:gd name="T62" fmla="*/ 177 w 193"/>
                  <a:gd name="T63" fmla="*/ 54 h 193"/>
                  <a:gd name="T64" fmla="*/ 177 w 193"/>
                  <a:gd name="T65" fmla="*/ 49 h 193"/>
                  <a:gd name="T66" fmla="*/ 180 w 193"/>
                  <a:gd name="T67" fmla="*/ 4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93">
                    <a:moveTo>
                      <a:pt x="180" y="42"/>
                    </a:moveTo>
                    <a:cubicBezTo>
                      <a:pt x="167" y="11"/>
                      <a:pt x="167" y="11"/>
                      <a:pt x="167" y="11"/>
                    </a:cubicBezTo>
                    <a:cubicBezTo>
                      <a:pt x="166" y="12"/>
                      <a:pt x="166" y="13"/>
                      <a:pt x="165" y="14"/>
                    </a:cubicBezTo>
                    <a:cubicBezTo>
                      <a:pt x="163" y="16"/>
                      <a:pt x="155" y="11"/>
                      <a:pt x="146" y="13"/>
                    </a:cubicBezTo>
                    <a:cubicBezTo>
                      <a:pt x="138" y="15"/>
                      <a:pt x="132" y="12"/>
                      <a:pt x="124" y="8"/>
                    </a:cubicBezTo>
                    <a:cubicBezTo>
                      <a:pt x="117" y="4"/>
                      <a:pt x="91" y="9"/>
                      <a:pt x="88" y="14"/>
                    </a:cubicBezTo>
                    <a:cubicBezTo>
                      <a:pt x="84" y="19"/>
                      <a:pt x="76" y="19"/>
                      <a:pt x="68" y="16"/>
                    </a:cubicBezTo>
                    <a:cubicBezTo>
                      <a:pt x="60" y="13"/>
                      <a:pt x="50" y="8"/>
                      <a:pt x="35" y="7"/>
                    </a:cubicBezTo>
                    <a:cubicBezTo>
                      <a:pt x="22" y="6"/>
                      <a:pt x="11" y="4"/>
                      <a:pt x="9" y="0"/>
                    </a:cubicBezTo>
                    <a:cubicBezTo>
                      <a:pt x="8" y="2"/>
                      <a:pt x="8" y="3"/>
                      <a:pt x="7" y="5"/>
                    </a:cubicBezTo>
                    <a:cubicBezTo>
                      <a:pt x="3" y="17"/>
                      <a:pt x="10" y="20"/>
                      <a:pt x="5" y="27"/>
                    </a:cubicBezTo>
                    <a:cubicBezTo>
                      <a:pt x="0" y="33"/>
                      <a:pt x="5" y="41"/>
                      <a:pt x="5" y="53"/>
                    </a:cubicBezTo>
                    <a:cubicBezTo>
                      <a:pt x="5" y="61"/>
                      <a:pt x="5" y="140"/>
                      <a:pt x="5" y="189"/>
                    </a:cubicBezTo>
                    <a:cubicBezTo>
                      <a:pt x="113" y="189"/>
                      <a:pt x="113" y="189"/>
                      <a:pt x="113" y="189"/>
                    </a:cubicBezTo>
                    <a:cubicBezTo>
                      <a:pt x="113" y="189"/>
                      <a:pt x="116" y="186"/>
                      <a:pt x="119" y="184"/>
                    </a:cubicBezTo>
                    <a:cubicBezTo>
                      <a:pt x="122" y="182"/>
                      <a:pt x="127" y="187"/>
                      <a:pt x="127" y="187"/>
                    </a:cubicBezTo>
                    <a:cubicBezTo>
                      <a:pt x="150" y="187"/>
                      <a:pt x="150" y="187"/>
                      <a:pt x="150" y="187"/>
                    </a:cubicBezTo>
                    <a:cubicBezTo>
                      <a:pt x="150" y="187"/>
                      <a:pt x="154" y="193"/>
                      <a:pt x="160" y="193"/>
                    </a:cubicBezTo>
                    <a:cubicBezTo>
                      <a:pt x="165" y="193"/>
                      <a:pt x="162" y="184"/>
                      <a:pt x="170" y="184"/>
                    </a:cubicBezTo>
                    <a:cubicBezTo>
                      <a:pt x="178" y="184"/>
                      <a:pt x="176" y="172"/>
                      <a:pt x="181" y="172"/>
                    </a:cubicBezTo>
                    <a:cubicBezTo>
                      <a:pt x="187" y="172"/>
                      <a:pt x="186" y="173"/>
                      <a:pt x="191" y="166"/>
                    </a:cubicBezTo>
                    <a:cubicBezTo>
                      <a:pt x="191" y="165"/>
                      <a:pt x="191" y="165"/>
                      <a:pt x="191" y="165"/>
                    </a:cubicBezTo>
                    <a:cubicBezTo>
                      <a:pt x="191" y="163"/>
                      <a:pt x="191" y="160"/>
                      <a:pt x="191" y="158"/>
                    </a:cubicBezTo>
                    <a:cubicBezTo>
                      <a:pt x="193" y="149"/>
                      <a:pt x="187" y="150"/>
                      <a:pt x="183" y="138"/>
                    </a:cubicBezTo>
                    <a:cubicBezTo>
                      <a:pt x="180" y="126"/>
                      <a:pt x="165" y="109"/>
                      <a:pt x="164" y="102"/>
                    </a:cubicBezTo>
                    <a:cubicBezTo>
                      <a:pt x="164" y="95"/>
                      <a:pt x="156" y="92"/>
                      <a:pt x="156" y="84"/>
                    </a:cubicBezTo>
                    <a:cubicBezTo>
                      <a:pt x="156" y="77"/>
                      <a:pt x="152" y="76"/>
                      <a:pt x="144" y="65"/>
                    </a:cubicBezTo>
                    <a:cubicBezTo>
                      <a:pt x="136" y="53"/>
                      <a:pt x="134" y="33"/>
                      <a:pt x="136" y="32"/>
                    </a:cubicBezTo>
                    <a:cubicBezTo>
                      <a:pt x="138" y="32"/>
                      <a:pt x="145" y="49"/>
                      <a:pt x="148" y="55"/>
                    </a:cubicBezTo>
                    <a:cubicBezTo>
                      <a:pt x="150" y="61"/>
                      <a:pt x="166" y="78"/>
                      <a:pt x="169" y="78"/>
                    </a:cubicBezTo>
                    <a:cubicBezTo>
                      <a:pt x="175" y="77"/>
                      <a:pt x="174" y="52"/>
                      <a:pt x="176" y="53"/>
                    </a:cubicBezTo>
                    <a:cubicBezTo>
                      <a:pt x="176" y="53"/>
                      <a:pt x="177" y="54"/>
                      <a:pt x="177" y="54"/>
                    </a:cubicBezTo>
                    <a:cubicBezTo>
                      <a:pt x="177" y="49"/>
                      <a:pt x="177" y="49"/>
                      <a:pt x="177" y="49"/>
                    </a:cubicBezTo>
                    <a:lnTo>
                      <a:pt x="180" y="4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601">
                <a:extLst>
                  <a:ext uri="{FF2B5EF4-FFF2-40B4-BE49-F238E27FC236}">
                    <a16:creationId xmlns:a16="http://schemas.microsoft.com/office/drawing/2014/main" id="{60814785-B9F3-5B82-791B-57BFB95F6F5F}"/>
                  </a:ext>
                </a:extLst>
              </p:cNvPr>
              <p:cNvSpPr>
                <a:spLocks/>
              </p:cNvSpPr>
              <p:nvPr/>
            </p:nvSpPr>
            <p:spPr bwMode="auto">
              <a:xfrm>
                <a:off x="4942062" y="3237020"/>
                <a:ext cx="128592" cy="139705"/>
              </a:xfrm>
              <a:custGeom>
                <a:avLst/>
                <a:gdLst>
                  <a:gd name="T0" fmla="*/ 50 w 100"/>
                  <a:gd name="T1" fmla="*/ 106 h 111"/>
                  <a:gd name="T2" fmla="*/ 52 w 100"/>
                  <a:gd name="T3" fmla="*/ 92 h 111"/>
                  <a:gd name="T4" fmla="*/ 63 w 100"/>
                  <a:gd name="T5" fmla="*/ 84 h 111"/>
                  <a:gd name="T6" fmla="*/ 71 w 100"/>
                  <a:gd name="T7" fmla="*/ 74 h 111"/>
                  <a:gd name="T8" fmla="*/ 81 w 100"/>
                  <a:gd name="T9" fmla="*/ 85 h 111"/>
                  <a:gd name="T10" fmla="*/ 94 w 100"/>
                  <a:gd name="T11" fmla="*/ 87 h 111"/>
                  <a:gd name="T12" fmla="*/ 99 w 100"/>
                  <a:gd name="T13" fmla="*/ 67 h 111"/>
                  <a:gd name="T14" fmla="*/ 95 w 100"/>
                  <a:gd name="T15" fmla="*/ 48 h 111"/>
                  <a:gd name="T16" fmla="*/ 92 w 100"/>
                  <a:gd name="T17" fmla="*/ 34 h 111"/>
                  <a:gd name="T18" fmla="*/ 94 w 100"/>
                  <a:gd name="T19" fmla="*/ 20 h 111"/>
                  <a:gd name="T20" fmla="*/ 76 w 100"/>
                  <a:gd name="T21" fmla="*/ 20 h 111"/>
                  <a:gd name="T22" fmla="*/ 78 w 100"/>
                  <a:gd name="T23" fmla="*/ 2 h 111"/>
                  <a:gd name="T24" fmla="*/ 52 w 100"/>
                  <a:gd name="T25" fmla="*/ 0 h 111"/>
                  <a:gd name="T26" fmla="*/ 49 w 100"/>
                  <a:gd name="T27" fmla="*/ 1 h 111"/>
                  <a:gd name="T28" fmla="*/ 48 w 100"/>
                  <a:gd name="T29" fmla="*/ 24 h 111"/>
                  <a:gd name="T30" fmla="*/ 24 w 100"/>
                  <a:gd name="T31" fmla="*/ 25 h 111"/>
                  <a:gd name="T32" fmla="*/ 16 w 100"/>
                  <a:gd name="T33" fmla="*/ 26 h 111"/>
                  <a:gd name="T34" fmla="*/ 13 w 100"/>
                  <a:gd name="T35" fmla="*/ 30 h 111"/>
                  <a:gd name="T36" fmla="*/ 20 w 100"/>
                  <a:gd name="T37" fmla="*/ 39 h 111"/>
                  <a:gd name="T38" fmla="*/ 10 w 100"/>
                  <a:gd name="T39" fmla="*/ 46 h 111"/>
                  <a:gd name="T40" fmla="*/ 3 w 100"/>
                  <a:gd name="T41" fmla="*/ 57 h 111"/>
                  <a:gd name="T42" fmla="*/ 11 w 100"/>
                  <a:gd name="T43" fmla="*/ 73 h 111"/>
                  <a:gd name="T44" fmla="*/ 24 w 100"/>
                  <a:gd name="T45" fmla="*/ 89 h 111"/>
                  <a:gd name="T46" fmla="*/ 42 w 100"/>
                  <a:gd name="T47" fmla="*/ 111 h 111"/>
                  <a:gd name="T48" fmla="*/ 50 w 100"/>
                  <a:gd name="T49"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11">
                    <a:moveTo>
                      <a:pt x="50" y="106"/>
                    </a:moveTo>
                    <a:cubicBezTo>
                      <a:pt x="59" y="106"/>
                      <a:pt x="56" y="100"/>
                      <a:pt x="52" y="92"/>
                    </a:cubicBezTo>
                    <a:cubicBezTo>
                      <a:pt x="49" y="83"/>
                      <a:pt x="58" y="84"/>
                      <a:pt x="63" y="84"/>
                    </a:cubicBezTo>
                    <a:cubicBezTo>
                      <a:pt x="69" y="84"/>
                      <a:pt x="66" y="74"/>
                      <a:pt x="71" y="74"/>
                    </a:cubicBezTo>
                    <a:cubicBezTo>
                      <a:pt x="75" y="74"/>
                      <a:pt x="76" y="86"/>
                      <a:pt x="81" y="85"/>
                    </a:cubicBezTo>
                    <a:cubicBezTo>
                      <a:pt x="85" y="84"/>
                      <a:pt x="88" y="88"/>
                      <a:pt x="94" y="87"/>
                    </a:cubicBezTo>
                    <a:cubicBezTo>
                      <a:pt x="99" y="86"/>
                      <a:pt x="99" y="75"/>
                      <a:pt x="99" y="67"/>
                    </a:cubicBezTo>
                    <a:cubicBezTo>
                      <a:pt x="99" y="58"/>
                      <a:pt x="100" y="51"/>
                      <a:pt x="95" y="48"/>
                    </a:cubicBezTo>
                    <a:cubicBezTo>
                      <a:pt x="89" y="45"/>
                      <a:pt x="85" y="37"/>
                      <a:pt x="92" y="34"/>
                    </a:cubicBezTo>
                    <a:cubicBezTo>
                      <a:pt x="98" y="31"/>
                      <a:pt x="99" y="24"/>
                      <a:pt x="94" y="20"/>
                    </a:cubicBezTo>
                    <a:cubicBezTo>
                      <a:pt x="88" y="15"/>
                      <a:pt x="76" y="24"/>
                      <a:pt x="76" y="20"/>
                    </a:cubicBezTo>
                    <a:cubicBezTo>
                      <a:pt x="76" y="17"/>
                      <a:pt x="77" y="9"/>
                      <a:pt x="78" y="2"/>
                    </a:cubicBezTo>
                    <a:cubicBezTo>
                      <a:pt x="66" y="1"/>
                      <a:pt x="52" y="0"/>
                      <a:pt x="52" y="0"/>
                    </a:cubicBezTo>
                    <a:cubicBezTo>
                      <a:pt x="49" y="1"/>
                      <a:pt x="49" y="1"/>
                      <a:pt x="49" y="1"/>
                    </a:cubicBezTo>
                    <a:cubicBezTo>
                      <a:pt x="49" y="14"/>
                      <a:pt x="48" y="24"/>
                      <a:pt x="48" y="24"/>
                    </a:cubicBezTo>
                    <a:cubicBezTo>
                      <a:pt x="48" y="24"/>
                      <a:pt x="28" y="25"/>
                      <a:pt x="24" y="25"/>
                    </a:cubicBezTo>
                    <a:cubicBezTo>
                      <a:pt x="23" y="25"/>
                      <a:pt x="20" y="26"/>
                      <a:pt x="16" y="26"/>
                    </a:cubicBezTo>
                    <a:cubicBezTo>
                      <a:pt x="15" y="28"/>
                      <a:pt x="14" y="29"/>
                      <a:pt x="13" y="30"/>
                    </a:cubicBezTo>
                    <a:cubicBezTo>
                      <a:pt x="10" y="32"/>
                      <a:pt x="18" y="35"/>
                      <a:pt x="20" y="39"/>
                    </a:cubicBezTo>
                    <a:cubicBezTo>
                      <a:pt x="21" y="42"/>
                      <a:pt x="10" y="41"/>
                      <a:pt x="10" y="46"/>
                    </a:cubicBezTo>
                    <a:cubicBezTo>
                      <a:pt x="10" y="51"/>
                      <a:pt x="6" y="55"/>
                      <a:pt x="3" y="57"/>
                    </a:cubicBezTo>
                    <a:cubicBezTo>
                      <a:pt x="0" y="60"/>
                      <a:pt x="11" y="70"/>
                      <a:pt x="11" y="73"/>
                    </a:cubicBezTo>
                    <a:cubicBezTo>
                      <a:pt x="12" y="76"/>
                      <a:pt x="14" y="80"/>
                      <a:pt x="24" y="89"/>
                    </a:cubicBezTo>
                    <a:cubicBezTo>
                      <a:pt x="34" y="98"/>
                      <a:pt x="29" y="101"/>
                      <a:pt x="42" y="111"/>
                    </a:cubicBezTo>
                    <a:cubicBezTo>
                      <a:pt x="43" y="108"/>
                      <a:pt x="46" y="106"/>
                      <a:pt x="50" y="10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602">
                <a:extLst>
                  <a:ext uri="{FF2B5EF4-FFF2-40B4-BE49-F238E27FC236}">
                    <a16:creationId xmlns:a16="http://schemas.microsoft.com/office/drawing/2014/main" id="{760BE41E-C1B1-48C4-9144-D746E7060FBB}"/>
                  </a:ext>
                </a:extLst>
              </p:cNvPr>
              <p:cNvSpPr>
                <a:spLocks/>
              </p:cNvSpPr>
              <p:nvPr/>
            </p:nvSpPr>
            <p:spPr bwMode="auto">
              <a:xfrm>
                <a:off x="4954763" y="3238608"/>
                <a:ext cx="50802" cy="30164"/>
              </a:xfrm>
              <a:custGeom>
                <a:avLst/>
                <a:gdLst>
                  <a:gd name="T0" fmla="*/ 38 w 39"/>
                  <a:gd name="T1" fmla="*/ 23 h 25"/>
                  <a:gd name="T2" fmla="*/ 39 w 39"/>
                  <a:gd name="T3" fmla="*/ 0 h 25"/>
                  <a:gd name="T4" fmla="*/ 34 w 39"/>
                  <a:gd name="T5" fmla="*/ 2 h 25"/>
                  <a:gd name="T6" fmla="*/ 10 w 39"/>
                  <a:gd name="T7" fmla="*/ 2 h 25"/>
                  <a:gd name="T8" fmla="*/ 10 w 39"/>
                  <a:gd name="T9" fmla="*/ 2 h 25"/>
                  <a:gd name="T10" fmla="*/ 6 w 39"/>
                  <a:gd name="T11" fmla="*/ 14 h 25"/>
                  <a:gd name="T12" fmla="*/ 5 w 39"/>
                  <a:gd name="T13" fmla="*/ 21 h 25"/>
                  <a:gd name="T14" fmla="*/ 6 w 39"/>
                  <a:gd name="T15" fmla="*/ 25 h 25"/>
                  <a:gd name="T16" fmla="*/ 14 w 39"/>
                  <a:gd name="T17" fmla="*/ 24 h 25"/>
                  <a:gd name="T18" fmla="*/ 38 w 39"/>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23"/>
                    </a:moveTo>
                    <a:cubicBezTo>
                      <a:pt x="38" y="23"/>
                      <a:pt x="39" y="13"/>
                      <a:pt x="39" y="0"/>
                    </a:cubicBezTo>
                    <a:cubicBezTo>
                      <a:pt x="34" y="2"/>
                      <a:pt x="34" y="2"/>
                      <a:pt x="34" y="2"/>
                    </a:cubicBezTo>
                    <a:cubicBezTo>
                      <a:pt x="10" y="2"/>
                      <a:pt x="10" y="2"/>
                      <a:pt x="10" y="2"/>
                    </a:cubicBezTo>
                    <a:cubicBezTo>
                      <a:pt x="10" y="2"/>
                      <a:pt x="10" y="2"/>
                      <a:pt x="10" y="2"/>
                    </a:cubicBezTo>
                    <a:cubicBezTo>
                      <a:pt x="13" y="6"/>
                      <a:pt x="11" y="12"/>
                      <a:pt x="6" y="14"/>
                    </a:cubicBezTo>
                    <a:cubicBezTo>
                      <a:pt x="0" y="15"/>
                      <a:pt x="1" y="20"/>
                      <a:pt x="5" y="21"/>
                    </a:cubicBezTo>
                    <a:cubicBezTo>
                      <a:pt x="8" y="21"/>
                      <a:pt x="7" y="23"/>
                      <a:pt x="6" y="25"/>
                    </a:cubicBezTo>
                    <a:cubicBezTo>
                      <a:pt x="10" y="25"/>
                      <a:pt x="13" y="24"/>
                      <a:pt x="14" y="24"/>
                    </a:cubicBezTo>
                    <a:cubicBezTo>
                      <a:pt x="18" y="24"/>
                      <a:pt x="38" y="23"/>
                      <a:pt x="38" y="2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603">
                <a:extLst>
                  <a:ext uri="{FF2B5EF4-FFF2-40B4-BE49-F238E27FC236}">
                    <a16:creationId xmlns:a16="http://schemas.microsoft.com/office/drawing/2014/main" id="{3C298C2D-D9E5-50FC-C7C3-DC214FA92E4A}"/>
                  </a:ext>
                </a:extLst>
              </p:cNvPr>
              <p:cNvSpPr>
                <a:spLocks/>
              </p:cNvSpPr>
              <p:nvPr/>
            </p:nvSpPr>
            <p:spPr bwMode="auto">
              <a:xfrm>
                <a:off x="4996039" y="3205269"/>
                <a:ext cx="158756" cy="195269"/>
              </a:xfrm>
              <a:custGeom>
                <a:avLst/>
                <a:gdLst>
                  <a:gd name="T0" fmla="*/ 33 w 124"/>
                  <a:gd name="T1" fmla="*/ 147 h 156"/>
                  <a:gd name="T2" fmla="*/ 45 w 124"/>
                  <a:gd name="T3" fmla="*/ 148 h 156"/>
                  <a:gd name="T4" fmla="*/ 59 w 124"/>
                  <a:gd name="T5" fmla="*/ 149 h 156"/>
                  <a:gd name="T6" fmla="*/ 67 w 124"/>
                  <a:gd name="T7" fmla="*/ 148 h 156"/>
                  <a:gd name="T8" fmla="*/ 78 w 124"/>
                  <a:gd name="T9" fmla="*/ 139 h 156"/>
                  <a:gd name="T10" fmla="*/ 84 w 124"/>
                  <a:gd name="T11" fmla="*/ 125 h 156"/>
                  <a:gd name="T12" fmla="*/ 86 w 124"/>
                  <a:gd name="T13" fmla="*/ 96 h 156"/>
                  <a:gd name="T14" fmla="*/ 101 w 124"/>
                  <a:gd name="T15" fmla="*/ 76 h 156"/>
                  <a:gd name="T16" fmla="*/ 114 w 124"/>
                  <a:gd name="T17" fmla="*/ 39 h 156"/>
                  <a:gd name="T18" fmla="*/ 120 w 124"/>
                  <a:gd name="T19" fmla="*/ 21 h 156"/>
                  <a:gd name="T20" fmla="*/ 123 w 124"/>
                  <a:gd name="T21" fmla="*/ 2 h 156"/>
                  <a:gd name="T22" fmla="*/ 123 w 124"/>
                  <a:gd name="T23" fmla="*/ 3 h 156"/>
                  <a:gd name="T24" fmla="*/ 108 w 124"/>
                  <a:gd name="T25" fmla="*/ 0 h 156"/>
                  <a:gd name="T26" fmla="*/ 100 w 124"/>
                  <a:gd name="T27" fmla="*/ 3 h 156"/>
                  <a:gd name="T28" fmla="*/ 90 w 124"/>
                  <a:gd name="T29" fmla="*/ 5 h 156"/>
                  <a:gd name="T30" fmla="*/ 87 w 124"/>
                  <a:gd name="T31" fmla="*/ 18 h 156"/>
                  <a:gd name="T32" fmla="*/ 82 w 124"/>
                  <a:gd name="T33" fmla="*/ 35 h 156"/>
                  <a:gd name="T34" fmla="*/ 57 w 124"/>
                  <a:gd name="T35" fmla="*/ 27 h 156"/>
                  <a:gd name="T36" fmla="*/ 36 w 124"/>
                  <a:gd name="T37" fmla="*/ 27 h 156"/>
                  <a:gd name="T38" fmla="*/ 34 w 124"/>
                  <a:gd name="T39" fmla="*/ 45 h 156"/>
                  <a:gd name="T40" fmla="*/ 52 w 124"/>
                  <a:gd name="T41" fmla="*/ 45 h 156"/>
                  <a:gd name="T42" fmla="*/ 50 w 124"/>
                  <a:gd name="T43" fmla="*/ 59 h 156"/>
                  <a:gd name="T44" fmla="*/ 53 w 124"/>
                  <a:gd name="T45" fmla="*/ 73 h 156"/>
                  <a:gd name="T46" fmla="*/ 57 w 124"/>
                  <a:gd name="T47" fmla="*/ 92 h 156"/>
                  <a:gd name="T48" fmla="*/ 52 w 124"/>
                  <a:gd name="T49" fmla="*/ 112 h 156"/>
                  <a:gd name="T50" fmla="*/ 39 w 124"/>
                  <a:gd name="T51" fmla="*/ 110 h 156"/>
                  <a:gd name="T52" fmla="*/ 29 w 124"/>
                  <a:gd name="T53" fmla="*/ 99 h 156"/>
                  <a:gd name="T54" fmla="*/ 21 w 124"/>
                  <a:gd name="T55" fmla="*/ 109 h 156"/>
                  <a:gd name="T56" fmla="*/ 10 w 124"/>
                  <a:gd name="T57" fmla="*/ 117 h 156"/>
                  <a:gd name="T58" fmla="*/ 8 w 124"/>
                  <a:gd name="T59" fmla="*/ 131 h 156"/>
                  <a:gd name="T60" fmla="*/ 0 w 124"/>
                  <a:gd name="T61" fmla="*/ 136 h 156"/>
                  <a:gd name="T62" fmla="*/ 2 w 124"/>
                  <a:gd name="T63" fmla="*/ 137 h 156"/>
                  <a:gd name="T64" fmla="*/ 17 w 124"/>
                  <a:gd name="T65" fmla="*/ 156 h 156"/>
                  <a:gd name="T66" fmla="*/ 33 w 124"/>
                  <a:gd name="T67" fmla="*/ 1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56">
                    <a:moveTo>
                      <a:pt x="33" y="147"/>
                    </a:moveTo>
                    <a:cubicBezTo>
                      <a:pt x="36" y="148"/>
                      <a:pt x="39" y="154"/>
                      <a:pt x="45" y="148"/>
                    </a:cubicBezTo>
                    <a:cubicBezTo>
                      <a:pt x="52" y="143"/>
                      <a:pt x="59" y="144"/>
                      <a:pt x="59" y="149"/>
                    </a:cubicBezTo>
                    <a:cubicBezTo>
                      <a:pt x="59" y="155"/>
                      <a:pt x="62" y="154"/>
                      <a:pt x="67" y="148"/>
                    </a:cubicBezTo>
                    <a:cubicBezTo>
                      <a:pt x="72" y="143"/>
                      <a:pt x="78" y="149"/>
                      <a:pt x="78" y="139"/>
                    </a:cubicBezTo>
                    <a:cubicBezTo>
                      <a:pt x="78" y="128"/>
                      <a:pt x="84" y="137"/>
                      <a:pt x="84" y="125"/>
                    </a:cubicBezTo>
                    <a:cubicBezTo>
                      <a:pt x="84" y="113"/>
                      <a:pt x="86" y="101"/>
                      <a:pt x="86" y="96"/>
                    </a:cubicBezTo>
                    <a:cubicBezTo>
                      <a:pt x="86" y="91"/>
                      <a:pt x="101" y="85"/>
                      <a:pt x="101" y="76"/>
                    </a:cubicBezTo>
                    <a:cubicBezTo>
                      <a:pt x="101" y="68"/>
                      <a:pt x="114" y="50"/>
                      <a:pt x="114" y="39"/>
                    </a:cubicBezTo>
                    <a:cubicBezTo>
                      <a:pt x="114" y="28"/>
                      <a:pt x="117" y="26"/>
                      <a:pt x="120" y="21"/>
                    </a:cubicBezTo>
                    <a:cubicBezTo>
                      <a:pt x="123" y="17"/>
                      <a:pt x="124" y="10"/>
                      <a:pt x="123" y="2"/>
                    </a:cubicBezTo>
                    <a:cubicBezTo>
                      <a:pt x="123" y="3"/>
                      <a:pt x="123" y="3"/>
                      <a:pt x="123" y="3"/>
                    </a:cubicBezTo>
                    <a:cubicBezTo>
                      <a:pt x="108" y="0"/>
                      <a:pt x="108" y="0"/>
                      <a:pt x="108" y="0"/>
                    </a:cubicBezTo>
                    <a:cubicBezTo>
                      <a:pt x="100" y="3"/>
                      <a:pt x="100" y="3"/>
                      <a:pt x="100" y="3"/>
                    </a:cubicBezTo>
                    <a:cubicBezTo>
                      <a:pt x="90" y="5"/>
                      <a:pt x="90" y="5"/>
                      <a:pt x="90" y="5"/>
                    </a:cubicBezTo>
                    <a:cubicBezTo>
                      <a:pt x="90" y="5"/>
                      <a:pt x="92" y="12"/>
                      <a:pt x="87" y="18"/>
                    </a:cubicBezTo>
                    <a:cubicBezTo>
                      <a:pt x="83" y="23"/>
                      <a:pt x="82" y="35"/>
                      <a:pt x="82" y="35"/>
                    </a:cubicBezTo>
                    <a:cubicBezTo>
                      <a:pt x="82" y="35"/>
                      <a:pt x="62" y="25"/>
                      <a:pt x="57" y="27"/>
                    </a:cubicBezTo>
                    <a:cubicBezTo>
                      <a:pt x="54" y="27"/>
                      <a:pt x="46" y="27"/>
                      <a:pt x="36" y="27"/>
                    </a:cubicBezTo>
                    <a:cubicBezTo>
                      <a:pt x="35" y="34"/>
                      <a:pt x="34" y="42"/>
                      <a:pt x="34" y="45"/>
                    </a:cubicBezTo>
                    <a:cubicBezTo>
                      <a:pt x="34" y="49"/>
                      <a:pt x="46" y="40"/>
                      <a:pt x="52" y="45"/>
                    </a:cubicBezTo>
                    <a:cubicBezTo>
                      <a:pt x="57" y="49"/>
                      <a:pt x="56" y="56"/>
                      <a:pt x="50" y="59"/>
                    </a:cubicBezTo>
                    <a:cubicBezTo>
                      <a:pt x="43" y="62"/>
                      <a:pt x="47" y="70"/>
                      <a:pt x="53" y="73"/>
                    </a:cubicBezTo>
                    <a:cubicBezTo>
                      <a:pt x="58" y="76"/>
                      <a:pt x="57" y="83"/>
                      <a:pt x="57" y="92"/>
                    </a:cubicBezTo>
                    <a:cubicBezTo>
                      <a:pt x="57" y="100"/>
                      <a:pt x="57" y="111"/>
                      <a:pt x="52" y="112"/>
                    </a:cubicBezTo>
                    <a:cubicBezTo>
                      <a:pt x="46" y="113"/>
                      <a:pt x="43" y="109"/>
                      <a:pt x="39" y="110"/>
                    </a:cubicBezTo>
                    <a:cubicBezTo>
                      <a:pt x="34" y="111"/>
                      <a:pt x="33" y="99"/>
                      <a:pt x="29" y="99"/>
                    </a:cubicBezTo>
                    <a:cubicBezTo>
                      <a:pt x="24" y="99"/>
                      <a:pt x="27" y="109"/>
                      <a:pt x="21" y="109"/>
                    </a:cubicBezTo>
                    <a:cubicBezTo>
                      <a:pt x="16" y="109"/>
                      <a:pt x="7" y="108"/>
                      <a:pt x="10" y="117"/>
                    </a:cubicBezTo>
                    <a:cubicBezTo>
                      <a:pt x="14" y="125"/>
                      <a:pt x="17" y="131"/>
                      <a:pt x="8" y="131"/>
                    </a:cubicBezTo>
                    <a:cubicBezTo>
                      <a:pt x="4" y="131"/>
                      <a:pt x="1" y="133"/>
                      <a:pt x="0" y="136"/>
                    </a:cubicBezTo>
                    <a:cubicBezTo>
                      <a:pt x="0" y="136"/>
                      <a:pt x="1" y="137"/>
                      <a:pt x="2" y="137"/>
                    </a:cubicBezTo>
                    <a:cubicBezTo>
                      <a:pt x="9" y="143"/>
                      <a:pt x="14" y="149"/>
                      <a:pt x="17" y="156"/>
                    </a:cubicBezTo>
                    <a:cubicBezTo>
                      <a:pt x="24" y="151"/>
                      <a:pt x="31" y="147"/>
                      <a:pt x="33" y="1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606">
                <a:extLst>
                  <a:ext uri="{FF2B5EF4-FFF2-40B4-BE49-F238E27FC236}">
                    <a16:creationId xmlns:a16="http://schemas.microsoft.com/office/drawing/2014/main" id="{0F39AB1D-0C58-0B0F-4A34-859DF77845D5}"/>
                  </a:ext>
                </a:extLst>
              </p:cNvPr>
              <p:cNvSpPr>
                <a:spLocks noEditPoints="1"/>
              </p:cNvSpPr>
              <p:nvPr/>
            </p:nvSpPr>
            <p:spPr bwMode="auto">
              <a:xfrm>
                <a:off x="5273862" y="2997300"/>
                <a:ext cx="225433" cy="88903"/>
              </a:xfrm>
              <a:custGeom>
                <a:avLst/>
                <a:gdLst>
                  <a:gd name="T0" fmla="*/ 6 w 176"/>
                  <a:gd name="T1" fmla="*/ 67 h 71"/>
                  <a:gd name="T2" fmla="*/ 7 w 176"/>
                  <a:gd name="T3" fmla="*/ 65 h 71"/>
                  <a:gd name="T4" fmla="*/ 6 w 176"/>
                  <a:gd name="T5" fmla="*/ 55 h 71"/>
                  <a:gd name="T6" fmla="*/ 174 w 176"/>
                  <a:gd name="T7" fmla="*/ 57 h 71"/>
                  <a:gd name="T8" fmla="*/ 173 w 176"/>
                  <a:gd name="T9" fmla="*/ 53 h 71"/>
                  <a:gd name="T10" fmla="*/ 50 w 176"/>
                  <a:gd name="T11" fmla="*/ 52 h 71"/>
                  <a:gd name="T12" fmla="*/ 41 w 176"/>
                  <a:gd name="T13" fmla="*/ 52 h 71"/>
                  <a:gd name="T14" fmla="*/ 58 w 176"/>
                  <a:gd name="T15" fmla="*/ 50 h 71"/>
                  <a:gd name="T16" fmla="*/ 62 w 176"/>
                  <a:gd name="T17" fmla="*/ 50 h 71"/>
                  <a:gd name="T18" fmla="*/ 70 w 176"/>
                  <a:gd name="T19" fmla="*/ 50 h 71"/>
                  <a:gd name="T20" fmla="*/ 9 w 176"/>
                  <a:gd name="T21" fmla="*/ 51 h 71"/>
                  <a:gd name="T22" fmla="*/ 78 w 176"/>
                  <a:gd name="T23" fmla="*/ 49 h 71"/>
                  <a:gd name="T24" fmla="*/ 86 w 176"/>
                  <a:gd name="T25" fmla="*/ 48 h 71"/>
                  <a:gd name="T26" fmla="*/ 87 w 176"/>
                  <a:gd name="T27" fmla="*/ 52 h 71"/>
                  <a:gd name="T28" fmla="*/ 127 w 176"/>
                  <a:gd name="T29" fmla="*/ 50 h 71"/>
                  <a:gd name="T30" fmla="*/ 93 w 176"/>
                  <a:gd name="T31" fmla="*/ 48 h 71"/>
                  <a:gd name="T32" fmla="*/ 95 w 176"/>
                  <a:gd name="T33" fmla="*/ 51 h 71"/>
                  <a:gd name="T34" fmla="*/ 117 w 176"/>
                  <a:gd name="T35" fmla="*/ 45 h 71"/>
                  <a:gd name="T36" fmla="*/ 171 w 176"/>
                  <a:gd name="T37" fmla="*/ 49 h 71"/>
                  <a:gd name="T38" fmla="*/ 36 w 176"/>
                  <a:gd name="T39" fmla="*/ 49 h 71"/>
                  <a:gd name="T40" fmla="*/ 36 w 176"/>
                  <a:gd name="T41" fmla="*/ 50 h 71"/>
                  <a:gd name="T42" fmla="*/ 15 w 176"/>
                  <a:gd name="T43" fmla="*/ 41 h 71"/>
                  <a:gd name="T44" fmla="*/ 14 w 176"/>
                  <a:gd name="T45" fmla="*/ 44 h 71"/>
                  <a:gd name="T46" fmla="*/ 130 w 176"/>
                  <a:gd name="T47" fmla="*/ 41 h 71"/>
                  <a:gd name="T48" fmla="*/ 110 w 176"/>
                  <a:gd name="T49" fmla="*/ 45 h 71"/>
                  <a:gd name="T50" fmla="*/ 113 w 176"/>
                  <a:gd name="T51" fmla="*/ 42 h 71"/>
                  <a:gd name="T52" fmla="*/ 34 w 176"/>
                  <a:gd name="T53" fmla="*/ 40 h 71"/>
                  <a:gd name="T54" fmla="*/ 170 w 176"/>
                  <a:gd name="T55" fmla="*/ 42 h 71"/>
                  <a:gd name="T56" fmla="*/ 172 w 176"/>
                  <a:gd name="T57" fmla="*/ 43 h 71"/>
                  <a:gd name="T58" fmla="*/ 98 w 176"/>
                  <a:gd name="T59" fmla="*/ 38 h 71"/>
                  <a:gd name="T60" fmla="*/ 97 w 176"/>
                  <a:gd name="T61" fmla="*/ 43 h 71"/>
                  <a:gd name="T62" fmla="*/ 103 w 176"/>
                  <a:gd name="T63" fmla="*/ 36 h 71"/>
                  <a:gd name="T64" fmla="*/ 23 w 176"/>
                  <a:gd name="T65" fmla="*/ 37 h 71"/>
                  <a:gd name="T66" fmla="*/ 134 w 176"/>
                  <a:gd name="T67" fmla="*/ 35 h 71"/>
                  <a:gd name="T68" fmla="*/ 26 w 176"/>
                  <a:gd name="T69" fmla="*/ 36 h 71"/>
                  <a:gd name="T70" fmla="*/ 28 w 176"/>
                  <a:gd name="T71" fmla="*/ 40 h 71"/>
                  <a:gd name="T72" fmla="*/ 167 w 176"/>
                  <a:gd name="T73" fmla="*/ 32 h 71"/>
                  <a:gd name="T74" fmla="*/ 139 w 176"/>
                  <a:gd name="T75" fmla="*/ 27 h 71"/>
                  <a:gd name="T76" fmla="*/ 158 w 176"/>
                  <a:gd name="T77" fmla="*/ 29 h 71"/>
                  <a:gd name="T78" fmla="*/ 162 w 176"/>
                  <a:gd name="T79" fmla="*/ 28 h 71"/>
                  <a:gd name="T80" fmla="*/ 143 w 176"/>
                  <a:gd name="T81" fmla="*/ 25 h 71"/>
                  <a:gd name="T82" fmla="*/ 159 w 176"/>
                  <a:gd name="T83" fmla="*/ 25 h 71"/>
                  <a:gd name="T84" fmla="*/ 161 w 176"/>
                  <a:gd name="T85" fmla="*/ 23 h 71"/>
                  <a:gd name="T86" fmla="*/ 144 w 176"/>
                  <a:gd name="T87" fmla="*/ 16 h 71"/>
                  <a:gd name="T88" fmla="*/ 157 w 176"/>
                  <a:gd name="T89" fmla="*/ 17 h 71"/>
                  <a:gd name="T90" fmla="*/ 161 w 176"/>
                  <a:gd name="T91" fmla="*/ 15 h 71"/>
                  <a:gd name="T92" fmla="*/ 143 w 176"/>
                  <a:gd name="T93" fmla="*/ 10 h 71"/>
                  <a:gd name="T94" fmla="*/ 148 w 176"/>
                  <a:gd name="T95" fmla="*/ 9 h 71"/>
                  <a:gd name="T96" fmla="*/ 157 w 176"/>
                  <a:gd name="T97" fmla="*/ 8 h 71"/>
                  <a:gd name="T98" fmla="*/ 161 w 176"/>
                  <a:gd name="T99" fmla="*/ 8 h 71"/>
                  <a:gd name="T100" fmla="*/ 151 w 176"/>
                  <a:gd name="T101" fmla="*/ 6 h 71"/>
                  <a:gd name="T102" fmla="*/ 155 w 176"/>
                  <a:gd name="T103"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71">
                    <a:moveTo>
                      <a:pt x="4" y="71"/>
                    </a:moveTo>
                    <a:cubicBezTo>
                      <a:pt x="0" y="69"/>
                      <a:pt x="0" y="69"/>
                      <a:pt x="0" y="69"/>
                    </a:cubicBezTo>
                    <a:cubicBezTo>
                      <a:pt x="0" y="69"/>
                      <a:pt x="0" y="69"/>
                      <a:pt x="0" y="69"/>
                    </a:cubicBezTo>
                    <a:cubicBezTo>
                      <a:pt x="4" y="71"/>
                      <a:pt x="4" y="71"/>
                      <a:pt x="4" y="71"/>
                    </a:cubicBezTo>
                    <a:close/>
                    <a:moveTo>
                      <a:pt x="6" y="67"/>
                    </a:moveTo>
                    <a:cubicBezTo>
                      <a:pt x="2" y="65"/>
                      <a:pt x="2" y="65"/>
                      <a:pt x="2" y="65"/>
                    </a:cubicBezTo>
                    <a:cubicBezTo>
                      <a:pt x="3" y="64"/>
                      <a:pt x="3" y="64"/>
                      <a:pt x="3" y="64"/>
                    </a:cubicBezTo>
                    <a:cubicBezTo>
                      <a:pt x="4" y="62"/>
                      <a:pt x="4" y="62"/>
                      <a:pt x="4" y="62"/>
                    </a:cubicBezTo>
                    <a:cubicBezTo>
                      <a:pt x="8" y="63"/>
                      <a:pt x="8" y="63"/>
                      <a:pt x="8" y="63"/>
                    </a:cubicBezTo>
                    <a:cubicBezTo>
                      <a:pt x="7" y="65"/>
                      <a:pt x="7" y="65"/>
                      <a:pt x="7" y="65"/>
                    </a:cubicBezTo>
                    <a:lnTo>
                      <a:pt x="6" y="67"/>
                    </a:lnTo>
                    <a:close/>
                    <a:moveTo>
                      <a:pt x="9" y="59"/>
                    </a:moveTo>
                    <a:cubicBezTo>
                      <a:pt x="5" y="58"/>
                      <a:pt x="5" y="58"/>
                      <a:pt x="5" y="58"/>
                    </a:cubicBezTo>
                    <a:cubicBezTo>
                      <a:pt x="6" y="55"/>
                      <a:pt x="6" y="55"/>
                      <a:pt x="6" y="55"/>
                    </a:cubicBezTo>
                    <a:cubicBezTo>
                      <a:pt x="6" y="55"/>
                      <a:pt x="6" y="55"/>
                      <a:pt x="6" y="55"/>
                    </a:cubicBezTo>
                    <a:cubicBezTo>
                      <a:pt x="7" y="54"/>
                      <a:pt x="7" y="54"/>
                      <a:pt x="7" y="54"/>
                    </a:cubicBezTo>
                    <a:cubicBezTo>
                      <a:pt x="10" y="56"/>
                      <a:pt x="10" y="56"/>
                      <a:pt x="10" y="56"/>
                    </a:cubicBezTo>
                    <a:cubicBezTo>
                      <a:pt x="10" y="57"/>
                      <a:pt x="9" y="57"/>
                      <a:pt x="9" y="57"/>
                    </a:cubicBezTo>
                    <a:lnTo>
                      <a:pt x="9" y="59"/>
                    </a:lnTo>
                    <a:close/>
                    <a:moveTo>
                      <a:pt x="174" y="57"/>
                    </a:moveTo>
                    <a:cubicBezTo>
                      <a:pt x="171" y="56"/>
                      <a:pt x="171" y="56"/>
                      <a:pt x="171" y="56"/>
                    </a:cubicBezTo>
                    <a:cubicBezTo>
                      <a:pt x="170" y="55"/>
                      <a:pt x="170" y="55"/>
                      <a:pt x="170" y="55"/>
                    </a:cubicBezTo>
                    <a:cubicBezTo>
                      <a:pt x="170" y="55"/>
                      <a:pt x="170" y="55"/>
                      <a:pt x="170" y="54"/>
                    </a:cubicBezTo>
                    <a:cubicBezTo>
                      <a:pt x="173" y="53"/>
                      <a:pt x="173" y="53"/>
                      <a:pt x="173" y="53"/>
                    </a:cubicBezTo>
                    <a:cubicBezTo>
                      <a:pt x="173" y="53"/>
                      <a:pt x="173" y="53"/>
                      <a:pt x="173" y="53"/>
                    </a:cubicBezTo>
                    <a:cubicBezTo>
                      <a:pt x="176" y="54"/>
                      <a:pt x="176" y="54"/>
                      <a:pt x="176" y="54"/>
                    </a:cubicBezTo>
                    <a:lnTo>
                      <a:pt x="174" y="57"/>
                    </a:lnTo>
                    <a:close/>
                    <a:moveTo>
                      <a:pt x="47" y="57"/>
                    </a:moveTo>
                    <a:cubicBezTo>
                      <a:pt x="47" y="53"/>
                      <a:pt x="47" y="53"/>
                      <a:pt x="47" y="53"/>
                    </a:cubicBezTo>
                    <a:cubicBezTo>
                      <a:pt x="48" y="53"/>
                      <a:pt x="49" y="53"/>
                      <a:pt x="50" y="52"/>
                    </a:cubicBezTo>
                    <a:cubicBezTo>
                      <a:pt x="52" y="56"/>
                      <a:pt x="52" y="56"/>
                      <a:pt x="52" y="56"/>
                    </a:cubicBezTo>
                    <a:cubicBezTo>
                      <a:pt x="50" y="57"/>
                      <a:pt x="49" y="57"/>
                      <a:pt x="47" y="57"/>
                    </a:cubicBezTo>
                    <a:close/>
                    <a:moveTo>
                      <a:pt x="43" y="57"/>
                    </a:moveTo>
                    <a:cubicBezTo>
                      <a:pt x="41" y="57"/>
                      <a:pt x="39" y="56"/>
                      <a:pt x="38" y="54"/>
                    </a:cubicBezTo>
                    <a:cubicBezTo>
                      <a:pt x="41" y="52"/>
                      <a:pt x="41" y="52"/>
                      <a:pt x="41" y="52"/>
                    </a:cubicBezTo>
                    <a:cubicBezTo>
                      <a:pt x="42" y="53"/>
                      <a:pt x="43" y="53"/>
                      <a:pt x="44" y="53"/>
                    </a:cubicBezTo>
                    <a:lnTo>
                      <a:pt x="43" y="57"/>
                    </a:lnTo>
                    <a:close/>
                    <a:moveTo>
                      <a:pt x="55" y="54"/>
                    </a:moveTo>
                    <a:cubicBezTo>
                      <a:pt x="54" y="50"/>
                      <a:pt x="54" y="50"/>
                      <a:pt x="54" y="50"/>
                    </a:cubicBezTo>
                    <a:cubicBezTo>
                      <a:pt x="55" y="50"/>
                      <a:pt x="57" y="50"/>
                      <a:pt x="58" y="50"/>
                    </a:cubicBezTo>
                    <a:cubicBezTo>
                      <a:pt x="58" y="54"/>
                      <a:pt x="58" y="54"/>
                      <a:pt x="58" y="54"/>
                    </a:cubicBezTo>
                    <a:cubicBezTo>
                      <a:pt x="57" y="54"/>
                      <a:pt x="56" y="54"/>
                      <a:pt x="55" y="54"/>
                    </a:cubicBezTo>
                    <a:close/>
                    <a:moveTo>
                      <a:pt x="66" y="54"/>
                    </a:moveTo>
                    <a:cubicBezTo>
                      <a:pt x="65" y="54"/>
                      <a:pt x="64" y="54"/>
                      <a:pt x="62" y="54"/>
                    </a:cubicBezTo>
                    <a:cubicBezTo>
                      <a:pt x="62" y="50"/>
                      <a:pt x="62" y="50"/>
                      <a:pt x="62" y="50"/>
                    </a:cubicBezTo>
                    <a:cubicBezTo>
                      <a:pt x="64" y="50"/>
                      <a:pt x="65" y="50"/>
                      <a:pt x="66" y="50"/>
                    </a:cubicBezTo>
                    <a:cubicBezTo>
                      <a:pt x="67" y="54"/>
                      <a:pt x="67" y="54"/>
                      <a:pt x="67" y="54"/>
                    </a:cubicBezTo>
                    <a:cubicBezTo>
                      <a:pt x="66" y="54"/>
                      <a:pt x="66" y="54"/>
                      <a:pt x="66" y="54"/>
                    </a:cubicBezTo>
                    <a:close/>
                    <a:moveTo>
                      <a:pt x="70" y="54"/>
                    </a:moveTo>
                    <a:cubicBezTo>
                      <a:pt x="70" y="50"/>
                      <a:pt x="70" y="50"/>
                      <a:pt x="70" y="50"/>
                    </a:cubicBezTo>
                    <a:cubicBezTo>
                      <a:pt x="74" y="49"/>
                      <a:pt x="74" y="49"/>
                      <a:pt x="74" y="49"/>
                    </a:cubicBezTo>
                    <a:cubicBezTo>
                      <a:pt x="74" y="53"/>
                      <a:pt x="74" y="53"/>
                      <a:pt x="74" y="53"/>
                    </a:cubicBezTo>
                    <a:lnTo>
                      <a:pt x="70" y="54"/>
                    </a:lnTo>
                    <a:close/>
                    <a:moveTo>
                      <a:pt x="12" y="53"/>
                    </a:moveTo>
                    <a:cubicBezTo>
                      <a:pt x="9" y="51"/>
                      <a:pt x="9" y="51"/>
                      <a:pt x="9" y="51"/>
                    </a:cubicBezTo>
                    <a:cubicBezTo>
                      <a:pt x="12" y="47"/>
                      <a:pt x="12" y="47"/>
                      <a:pt x="12" y="47"/>
                    </a:cubicBezTo>
                    <a:cubicBezTo>
                      <a:pt x="15" y="50"/>
                      <a:pt x="15" y="50"/>
                      <a:pt x="15" y="50"/>
                    </a:cubicBezTo>
                    <a:lnTo>
                      <a:pt x="12" y="53"/>
                    </a:lnTo>
                    <a:close/>
                    <a:moveTo>
                      <a:pt x="78" y="53"/>
                    </a:moveTo>
                    <a:cubicBezTo>
                      <a:pt x="78" y="49"/>
                      <a:pt x="78" y="49"/>
                      <a:pt x="78" y="49"/>
                    </a:cubicBezTo>
                    <a:cubicBezTo>
                      <a:pt x="82" y="49"/>
                      <a:pt x="82" y="49"/>
                      <a:pt x="82" y="49"/>
                    </a:cubicBezTo>
                    <a:cubicBezTo>
                      <a:pt x="82" y="53"/>
                      <a:pt x="82" y="53"/>
                      <a:pt x="82" y="53"/>
                    </a:cubicBezTo>
                    <a:lnTo>
                      <a:pt x="78" y="53"/>
                    </a:lnTo>
                    <a:close/>
                    <a:moveTo>
                      <a:pt x="87" y="52"/>
                    </a:moveTo>
                    <a:cubicBezTo>
                      <a:pt x="86" y="48"/>
                      <a:pt x="86" y="48"/>
                      <a:pt x="86" y="48"/>
                    </a:cubicBezTo>
                    <a:cubicBezTo>
                      <a:pt x="86" y="48"/>
                      <a:pt x="87" y="48"/>
                      <a:pt x="88" y="48"/>
                    </a:cubicBezTo>
                    <a:cubicBezTo>
                      <a:pt x="90" y="48"/>
                      <a:pt x="90" y="48"/>
                      <a:pt x="90" y="48"/>
                    </a:cubicBezTo>
                    <a:cubicBezTo>
                      <a:pt x="91" y="52"/>
                      <a:pt x="91" y="52"/>
                      <a:pt x="91" y="52"/>
                    </a:cubicBezTo>
                    <a:cubicBezTo>
                      <a:pt x="89" y="52"/>
                      <a:pt x="89" y="52"/>
                      <a:pt x="89" y="52"/>
                    </a:cubicBezTo>
                    <a:cubicBezTo>
                      <a:pt x="88" y="52"/>
                      <a:pt x="87" y="52"/>
                      <a:pt x="87" y="52"/>
                    </a:cubicBezTo>
                    <a:close/>
                    <a:moveTo>
                      <a:pt x="122" y="51"/>
                    </a:moveTo>
                    <a:cubicBezTo>
                      <a:pt x="122" y="47"/>
                      <a:pt x="122" y="47"/>
                      <a:pt x="122" y="47"/>
                    </a:cubicBezTo>
                    <a:cubicBezTo>
                      <a:pt x="124" y="47"/>
                      <a:pt x="124" y="47"/>
                      <a:pt x="124" y="47"/>
                    </a:cubicBezTo>
                    <a:cubicBezTo>
                      <a:pt x="124" y="47"/>
                      <a:pt x="124" y="47"/>
                      <a:pt x="125" y="47"/>
                    </a:cubicBezTo>
                    <a:cubicBezTo>
                      <a:pt x="127" y="50"/>
                      <a:pt x="127" y="50"/>
                      <a:pt x="127" y="50"/>
                    </a:cubicBezTo>
                    <a:cubicBezTo>
                      <a:pt x="127" y="50"/>
                      <a:pt x="127" y="50"/>
                      <a:pt x="127" y="50"/>
                    </a:cubicBezTo>
                    <a:cubicBezTo>
                      <a:pt x="126" y="51"/>
                      <a:pt x="124" y="51"/>
                      <a:pt x="122" y="51"/>
                    </a:cubicBezTo>
                    <a:close/>
                    <a:moveTo>
                      <a:pt x="95" y="51"/>
                    </a:moveTo>
                    <a:cubicBezTo>
                      <a:pt x="94" y="49"/>
                      <a:pt x="94" y="49"/>
                      <a:pt x="94" y="49"/>
                    </a:cubicBezTo>
                    <a:cubicBezTo>
                      <a:pt x="93" y="48"/>
                      <a:pt x="93" y="48"/>
                      <a:pt x="93" y="48"/>
                    </a:cubicBezTo>
                    <a:cubicBezTo>
                      <a:pt x="93" y="48"/>
                      <a:pt x="93" y="47"/>
                      <a:pt x="93" y="46"/>
                    </a:cubicBezTo>
                    <a:cubicBezTo>
                      <a:pt x="96" y="46"/>
                      <a:pt x="96" y="46"/>
                      <a:pt x="96" y="46"/>
                    </a:cubicBezTo>
                    <a:cubicBezTo>
                      <a:pt x="97" y="46"/>
                      <a:pt x="97" y="46"/>
                      <a:pt x="97" y="46"/>
                    </a:cubicBezTo>
                    <a:cubicBezTo>
                      <a:pt x="97" y="48"/>
                      <a:pt x="97" y="49"/>
                      <a:pt x="97" y="49"/>
                    </a:cubicBezTo>
                    <a:cubicBezTo>
                      <a:pt x="97" y="51"/>
                      <a:pt x="95" y="51"/>
                      <a:pt x="95" y="51"/>
                    </a:cubicBezTo>
                    <a:close/>
                    <a:moveTo>
                      <a:pt x="118" y="51"/>
                    </a:moveTo>
                    <a:cubicBezTo>
                      <a:pt x="117" y="51"/>
                      <a:pt x="117" y="51"/>
                      <a:pt x="117" y="51"/>
                    </a:cubicBezTo>
                    <a:cubicBezTo>
                      <a:pt x="117" y="51"/>
                      <a:pt x="117" y="51"/>
                      <a:pt x="117" y="51"/>
                    </a:cubicBezTo>
                    <a:cubicBezTo>
                      <a:pt x="117" y="51"/>
                      <a:pt x="115" y="49"/>
                      <a:pt x="114" y="48"/>
                    </a:cubicBezTo>
                    <a:cubicBezTo>
                      <a:pt x="117" y="45"/>
                      <a:pt x="117" y="45"/>
                      <a:pt x="117" y="45"/>
                    </a:cubicBezTo>
                    <a:cubicBezTo>
                      <a:pt x="118" y="46"/>
                      <a:pt x="120" y="48"/>
                      <a:pt x="120" y="48"/>
                    </a:cubicBezTo>
                    <a:cubicBezTo>
                      <a:pt x="118" y="49"/>
                      <a:pt x="118" y="49"/>
                      <a:pt x="118" y="49"/>
                    </a:cubicBezTo>
                    <a:lnTo>
                      <a:pt x="118" y="51"/>
                    </a:lnTo>
                    <a:close/>
                    <a:moveTo>
                      <a:pt x="175" y="51"/>
                    </a:moveTo>
                    <a:cubicBezTo>
                      <a:pt x="171" y="49"/>
                      <a:pt x="171" y="49"/>
                      <a:pt x="171" y="49"/>
                    </a:cubicBezTo>
                    <a:cubicBezTo>
                      <a:pt x="172" y="48"/>
                      <a:pt x="172" y="47"/>
                      <a:pt x="172" y="46"/>
                    </a:cubicBezTo>
                    <a:cubicBezTo>
                      <a:pt x="176" y="46"/>
                      <a:pt x="176" y="46"/>
                      <a:pt x="176" y="46"/>
                    </a:cubicBezTo>
                    <a:cubicBezTo>
                      <a:pt x="176" y="48"/>
                      <a:pt x="175" y="49"/>
                      <a:pt x="175" y="51"/>
                    </a:cubicBezTo>
                    <a:close/>
                    <a:moveTo>
                      <a:pt x="36" y="50"/>
                    </a:moveTo>
                    <a:cubicBezTo>
                      <a:pt x="36" y="50"/>
                      <a:pt x="36" y="49"/>
                      <a:pt x="36" y="49"/>
                    </a:cubicBezTo>
                    <a:cubicBezTo>
                      <a:pt x="35" y="48"/>
                      <a:pt x="35" y="47"/>
                      <a:pt x="35" y="47"/>
                    </a:cubicBezTo>
                    <a:cubicBezTo>
                      <a:pt x="39" y="45"/>
                      <a:pt x="39" y="45"/>
                      <a:pt x="39" y="45"/>
                    </a:cubicBezTo>
                    <a:cubicBezTo>
                      <a:pt x="39" y="45"/>
                      <a:pt x="39" y="46"/>
                      <a:pt x="40" y="48"/>
                    </a:cubicBezTo>
                    <a:cubicBezTo>
                      <a:pt x="40" y="48"/>
                      <a:pt x="40" y="49"/>
                      <a:pt x="40" y="49"/>
                    </a:cubicBezTo>
                    <a:lnTo>
                      <a:pt x="36" y="50"/>
                    </a:lnTo>
                    <a:close/>
                    <a:moveTo>
                      <a:pt x="17" y="47"/>
                    </a:moveTo>
                    <a:cubicBezTo>
                      <a:pt x="14" y="44"/>
                      <a:pt x="14" y="44"/>
                      <a:pt x="14" y="44"/>
                    </a:cubicBezTo>
                    <a:cubicBezTo>
                      <a:pt x="14" y="44"/>
                      <a:pt x="14" y="44"/>
                      <a:pt x="14" y="44"/>
                    </a:cubicBezTo>
                    <a:cubicBezTo>
                      <a:pt x="14" y="44"/>
                      <a:pt x="14" y="43"/>
                      <a:pt x="14" y="43"/>
                    </a:cubicBezTo>
                    <a:cubicBezTo>
                      <a:pt x="15" y="41"/>
                      <a:pt x="15" y="41"/>
                      <a:pt x="15" y="41"/>
                    </a:cubicBezTo>
                    <a:cubicBezTo>
                      <a:pt x="19" y="42"/>
                      <a:pt x="19" y="42"/>
                      <a:pt x="19" y="42"/>
                    </a:cubicBezTo>
                    <a:cubicBezTo>
                      <a:pt x="18" y="43"/>
                      <a:pt x="18" y="43"/>
                      <a:pt x="18" y="43"/>
                    </a:cubicBezTo>
                    <a:cubicBezTo>
                      <a:pt x="18" y="44"/>
                      <a:pt x="18" y="46"/>
                      <a:pt x="17" y="47"/>
                    </a:cubicBezTo>
                    <a:close/>
                    <a:moveTo>
                      <a:pt x="15" y="44"/>
                    </a:moveTo>
                    <a:cubicBezTo>
                      <a:pt x="15" y="44"/>
                      <a:pt x="15" y="44"/>
                      <a:pt x="14" y="44"/>
                    </a:cubicBezTo>
                    <a:lnTo>
                      <a:pt x="15" y="44"/>
                    </a:lnTo>
                    <a:close/>
                    <a:moveTo>
                      <a:pt x="130" y="46"/>
                    </a:moveTo>
                    <a:cubicBezTo>
                      <a:pt x="127" y="44"/>
                      <a:pt x="127" y="44"/>
                      <a:pt x="127" y="44"/>
                    </a:cubicBezTo>
                    <a:cubicBezTo>
                      <a:pt x="128" y="43"/>
                      <a:pt x="128" y="42"/>
                      <a:pt x="129" y="42"/>
                    </a:cubicBezTo>
                    <a:cubicBezTo>
                      <a:pt x="129" y="41"/>
                      <a:pt x="129" y="41"/>
                      <a:pt x="130" y="41"/>
                    </a:cubicBezTo>
                    <a:cubicBezTo>
                      <a:pt x="133" y="43"/>
                      <a:pt x="133" y="43"/>
                      <a:pt x="133" y="43"/>
                    </a:cubicBezTo>
                    <a:cubicBezTo>
                      <a:pt x="132" y="44"/>
                      <a:pt x="132" y="44"/>
                      <a:pt x="132" y="44"/>
                    </a:cubicBezTo>
                    <a:cubicBezTo>
                      <a:pt x="131" y="45"/>
                      <a:pt x="131" y="46"/>
                      <a:pt x="130" y="46"/>
                    </a:cubicBezTo>
                    <a:close/>
                    <a:moveTo>
                      <a:pt x="111" y="46"/>
                    </a:moveTo>
                    <a:cubicBezTo>
                      <a:pt x="110" y="45"/>
                      <a:pt x="110" y="45"/>
                      <a:pt x="110" y="45"/>
                    </a:cubicBezTo>
                    <a:cubicBezTo>
                      <a:pt x="110" y="45"/>
                      <a:pt x="110" y="44"/>
                      <a:pt x="109" y="44"/>
                    </a:cubicBezTo>
                    <a:cubicBezTo>
                      <a:pt x="109" y="44"/>
                      <a:pt x="109" y="44"/>
                      <a:pt x="108" y="43"/>
                    </a:cubicBezTo>
                    <a:cubicBezTo>
                      <a:pt x="110" y="40"/>
                      <a:pt x="110" y="40"/>
                      <a:pt x="110" y="40"/>
                    </a:cubicBezTo>
                    <a:cubicBezTo>
                      <a:pt x="111" y="40"/>
                      <a:pt x="111" y="41"/>
                      <a:pt x="111" y="41"/>
                    </a:cubicBezTo>
                    <a:cubicBezTo>
                      <a:pt x="112" y="41"/>
                      <a:pt x="113" y="42"/>
                      <a:pt x="113" y="42"/>
                    </a:cubicBezTo>
                    <a:lnTo>
                      <a:pt x="111" y="46"/>
                    </a:lnTo>
                    <a:close/>
                    <a:moveTo>
                      <a:pt x="32" y="45"/>
                    </a:moveTo>
                    <a:cubicBezTo>
                      <a:pt x="31" y="44"/>
                      <a:pt x="30" y="42"/>
                      <a:pt x="30" y="41"/>
                    </a:cubicBezTo>
                    <a:cubicBezTo>
                      <a:pt x="30" y="41"/>
                      <a:pt x="30" y="40"/>
                      <a:pt x="30" y="40"/>
                    </a:cubicBezTo>
                    <a:cubicBezTo>
                      <a:pt x="34" y="40"/>
                      <a:pt x="34" y="40"/>
                      <a:pt x="34" y="40"/>
                    </a:cubicBezTo>
                    <a:cubicBezTo>
                      <a:pt x="34" y="40"/>
                      <a:pt x="34" y="41"/>
                      <a:pt x="34" y="41"/>
                    </a:cubicBezTo>
                    <a:cubicBezTo>
                      <a:pt x="34" y="41"/>
                      <a:pt x="34" y="41"/>
                      <a:pt x="35" y="42"/>
                    </a:cubicBezTo>
                    <a:lnTo>
                      <a:pt x="32" y="45"/>
                    </a:lnTo>
                    <a:close/>
                    <a:moveTo>
                      <a:pt x="172" y="43"/>
                    </a:moveTo>
                    <a:cubicBezTo>
                      <a:pt x="172" y="43"/>
                      <a:pt x="171" y="42"/>
                      <a:pt x="170" y="42"/>
                    </a:cubicBezTo>
                    <a:cubicBezTo>
                      <a:pt x="169" y="41"/>
                      <a:pt x="169" y="41"/>
                      <a:pt x="169" y="41"/>
                    </a:cubicBezTo>
                    <a:cubicBezTo>
                      <a:pt x="172" y="38"/>
                      <a:pt x="172" y="38"/>
                      <a:pt x="172" y="38"/>
                    </a:cubicBezTo>
                    <a:cubicBezTo>
                      <a:pt x="172" y="38"/>
                      <a:pt x="172" y="38"/>
                      <a:pt x="172" y="38"/>
                    </a:cubicBezTo>
                    <a:cubicBezTo>
                      <a:pt x="173" y="39"/>
                      <a:pt x="174" y="40"/>
                      <a:pt x="175" y="41"/>
                    </a:cubicBezTo>
                    <a:lnTo>
                      <a:pt x="172" y="43"/>
                    </a:lnTo>
                    <a:close/>
                    <a:moveTo>
                      <a:pt x="97" y="43"/>
                    </a:moveTo>
                    <a:cubicBezTo>
                      <a:pt x="97" y="42"/>
                      <a:pt x="97" y="42"/>
                      <a:pt x="97" y="42"/>
                    </a:cubicBezTo>
                    <a:cubicBezTo>
                      <a:pt x="94" y="42"/>
                      <a:pt x="94" y="42"/>
                      <a:pt x="94" y="42"/>
                    </a:cubicBezTo>
                    <a:cubicBezTo>
                      <a:pt x="94" y="41"/>
                      <a:pt x="94" y="40"/>
                      <a:pt x="95" y="39"/>
                    </a:cubicBezTo>
                    <a:cubicBezTo>
                      <a:pt x="95" y="39"/>
                      <a:pt x="96" y="38"/>
                      <a:pt x="98" y="38"/>
                    </a:cubicBezTo>
                    <a:cubicBezTo>
                      <a:pt x="99" y="42"/>
                      <a:pt x="99" y="42"/>
                      <a:pt x="99" y="42"/>
                    </a:cubicBezTo>
                    <a:cubicBezTo>
                      <a:pt x="99" y="42"/>
                      <a:pt x="98" y="42"/>
                      <a:pt x="98" y="42"/>
                    </a:cubicBezTo>
                    <a:cubicBezTo>
                      <a:pt x="98" y="42"/>
                      <a:pt x="98" y="42"/>
                      <a:pt x="98" y="42"/>
                    </a:cubicBezTo>
                    <a:cubicBezTo>
                      <a:pt x="97" y="42"/>
                      <a:pt x="97" y="42"/>
                      <a:pt x="97" y="42"/>
                    </a:cubicBezTo>
                    <a:cubicBezTo>
                      <a:pt x="97" y="42"/>
                      <a:pt x="97" y="43"/>
                      <a:pt x="97" y="43"/>
                    </a:cubicBezTo>
                    <a:close/>
                    <a:moveTo>
                      <a:pt x="105" y="41"/>
                    </a:moveTo>
                    <a:cubicBezTo>
                      <a:pt x="104" y="41"/>
                      <a:pt x="103" y="40"/>
                      <a:pt x="103" y="40"/>
                    </a:cubicBezTo>
                    <a:cubicBezTo>
                      <a:pt x="103" y="40"/>
                      <a:pt x="103" y="40"/>
                      <a:pt x="103" y="40"/>
                    </a:cubicBezTo>
                    <a:cubicBezTo>
                      <a:pt x="101" y="36"/>
                      <a:pt x="101" y="36"/>
                      <a:pt x="101" y="36"/>
                    </a:cubicBezTo>
                    <a:cubicBezTo>
                      <a:pt x="102" y="36"/>
                      <a:pt x="103" y="36"/>
                      <a:pt x="103" y="36"/>
                    </a:cubicBezTo>
                    <a:cubicBezTo>
                      <a:pt x="104" y="36"/>
                      <a:pt x="105" y="36"/>
                      <a:pt x="107" y="38"/>
                    </a:cubicBezTo>
                    <a:lnTo>
                      <a:pt x="105" y="41"/>
                    </a:lnTo>
                    <a:close/>
                    <a:moveTo>
                      <a:pt x="19" y="41"/>
                    </a:moveTo>
                    <a:cubicBezTo>
                      <a:pt x="19" y="37"/>
                      <a:pt x="19" y="37"/>
                      <a:pt x="19" y="37"/>
                    </a:cubicBezTo>
                    <a:cubicBezTo>
                      <a:pt x="20" y="37"/>
                      <a:pt x="21" y="37"/>
                      <a:pt x="23" y="37"/>
                    </a:cubicBezTo>
                    <a:cubicBezTo>
                      <a:pt x="23" y="41"/>
                      <a:pt x="23" y="41"/>
                      <a:pt x="23" y="41"/>
                    </a:cubicBezTo>
                    <a:cubicBezTo>
                      <a:pt x="22" y="41"/>
                      <a:pt x="20" y="41"/>
                      <a:pt x="19" y="41"/>
                    </a:cubicBezTo>
                    <a:close/>
                    <a:moveTo>
                      <a:pt x="135" y="40"/>
                    </a:moveTo>
                    <a:cubicBezTo>
                      <a:pt x="132" y="38"/>
                      <a:pt x="132" y="38"/>
                      <a:pt x="132" y="38"/>
                    </a:cubicBezTo>
                    <a:cubicBezTo>
                      <a:pt x="133" y="37"/>
                      <a:pt x="133" y="36"/>
                      <a:pt x="134" y="35"/>
                    </a:cubicBezTo>
                    <a:cubicBezTo>
                      <a:pt x="138" y="37"/>
                      <a:pt x="138" y="37"/>
                      <a:pt x="138" y="37"/>
                    </a:cubicBezTo>
                    <a:cubicBezTo>
                      <a:pt x="137" y="38"/>
                      <a:pt x="136" y="39"/>
                      <a:pt x="135" y="40"/>
                    </a:cubicBezTo>
                    <a:close/>
                    <a:moveTo>
                      <a:pt x="28" y="40"/>
                    </a:moveTo>
                    <a:cubicBezTo>
                      <a:pt x="27" y="38"/>
                      <a:pt x="27" y="38"/>
                      <a:pt x="27" y="38"/>
                    </a:cubicBezTo>
                    <a:cubicBezTo>
                      <a:pt x="26" y="36"/>
                      <a:pt x="26" y="36"/>
                      <a:pt x="26" y="36"/>
                    </a:cubicBezTo>
                    <a:cubicBezTo>
                      <a:pt x="27" y="35"/>
                      <a:pt x="29" y="35"/>
                      <a:pt x="30" y="35"/>
                    </a:cubicBezTo>
                    <a:cubicBezTo>
                      <a:pt x="30" y="35"/>
                      <a:pt x="30" y="35"/>
                      <a:pt x="31" y="35"/>
                    </a:cubicBezTo>
                    <a:cubicBezTo>
                      <a:pt x="31" y="39"/>
                      <a:pt x="31" y="39"/>
                      <a:pt x="31" y="39"/>
                    </a:cubicBezTo>
                    <a:cubicBezTo>
                      <a:pt x="31" y="39"/>
                      <a:pt x="30" y="39"/>
                      <a:pt x="30" y="39"/>
                    </a:cubicBezTo>
                    <a:cubicBezTo>
                      <a:pt x="29" y="39"/>
                      <a:pt x="28" y="39"/>
                      <a:pt x="28" y="40"/>
                    </a:cubicBezTo>
                    <a:close/>
                    <a:moveTo>
                      <a:pt x="166" y="38"/>
                    </a:moveTo>
                    <a:cubicBezTo>
                      <a:pt x="166" y="38"/>
                      <a:pt x="166" y="38"/>
                      <a:pt x="166" y="38"/>
                    </a:cubicBezTo>
                    <a:cubicBezTo>
                      <a:pt x="165" y="37"/>
                      <a:pt x="165" y="37"/>
                      <a:pt x="164" y="36"/>
                    </a:cubicBezTo>
                    <a:cubicBezTo>
                      <a:pt x="163" y="35"/>
                      <a:pt x="163" y="35"/>
                      <a:pt x="163" y="35"/>
                    </a:cubicBezTo>
                    <a:cubicBezTo>
                      <a:pt x="167" y="32"/>
                      <a:pt x="167" y="32"/>
                      <a:pt x="167" y="32"/>
                    </a:cubicBezTo>
                    <a:cubicBezTo>
                      <a:pt x="169" y="35"/>
                      <a:pt x="169" y="35"/>
                      <a:pt x="169" y="35"/>
                    </a:cubicBezTo>
                    <a:lnTo>
                      <a:pt x="166" y="38"/>
                    </a:lnTo>
                    <a:close/>
                    <a:moveTo>
                      <a:pt x="139" y="33"/>
                    </a:moveTo>
                    <a:cubicBezTo>
                      <a:pt x="136" y="31"/>
                      <a:pt x="136" y="31"/>
                      <a:pt x="136" y="31"/>
                    </a:cubicBezTo>
                    <a:cubicBezTo>
                      <a:pt x="137" y="30"/>
                      <a:pt x="138" y="28"/>
                      <a:pt x="139" y="27"/>
                    </a:cubicBezTo>
                    <a:cubicBezTo>
                      <a:pt x="141" y="30"/>
                      <a:pt x="141" y="30"/>
                      <a:pt x="141" y="30"/>
                    </a:cubicBezTo>
                    <a:cubicBezTo>
                      <a:pt x="141" y="31"/>
                      <a:pt x="140" y="32"/>
                      <a:pt x="139" y="33"/>
                    </a:cubicBezTo>
                    <a:close/>
                    <a:moveTo>
                      <a:pt x="161" y="33"/>
                    </a:moveTo>
                    <a:cubicBezTo>
                      <a:pt x="161" y="32"/>
                      <a:pt x="160" y="32"/>
                      <a:pt x="159" y="32"/>
                    </a:cubicBezTo>
                    <a:cubicBezTo>
                      <a:pt x="158" y="31"/>
                      <a:pt x="158" y="30"/>
                      <a:pt x="158" y="29"/>
                    </a:cubicBezTo>
                    <a:cubicBezTo>
                      <a:pt x="160" y="28"/>
                      <a:pt x="160" y="28"/>
                      <a:pt x="160" y="28"/>
                    </a:cubicBezTo>
                    <a:cubicBezTo>
                      <a:pt x="160" y="28"/>
                      <a:pt x="160" y="28"/>
                      <a:pt x="160" y="28"/>
                    </a:cubicBezTo>
                    <a:cubicBezTo>
                      <a:pt x="161" y="28"/>
                      <a:pt x="161" y="28"/>
                      <a:pt x="162" y="28"/>
                    </a:cubicBezTo>
                    <a:cubicBezTo>
                      <a:pt x="162" y="28"/>
                      <a:pt x="162" y="28"/>
                      <a:pt x="162" y="28"/>
                    </a:cubicBezTo>
                    <a:cubicBezTo>
                      <a:pt x="162" y="28"/>
                      <a:pt x="162" y="28"/>
                      <a:pt x="162" y="28"/>
                    </a:cubicBezTo>
                    <a:cubicBezTo>
                      <a:pt x="162" y="29"/>
                      <a:pt x="163" y="29"/>
                      <a:pt x="163" y="29"/>
                    </a:cubicBezTo>
                    <a:lnTo>
                      <a:pt x="161" y="33"/>
                    </a:lnTo>
                    <a:close/>
                    <a:moveTo>
                      <a:pt x="145" y="28"/>
                    </a:moveTo>
                    <a:cubicBezTo>
                      <a:pt x="142" y="25"/>
                      <a:pt x="142" y="25"/>
                      <a:pt x="142" y="25"/>
                    </a:cubicBezTo>
                    <a:cubicBezTo>
                      <a:pt x="143" y="25"/>
                      <a:pt x="143" y="25"/>
                      <a:pt x="143" y="25"/>
                    </a:cubicBezTo>
                    <a:cubicBezTo>
                      <a:pt x="143" y="24"/>
                      <a:pt x="144" y="23"/>
                      <a:pt x="145" y="23"/>
                    </a:cubicBezTo>
                    <a:cubicBezTo>
                      <a:pt x="148" y="25"/>
                      <a:pt x="148" y="25"/>
                      <a:pt x="148" y="25"/>
                    </a:cubicBezTo>
                    <a:cubicBezTo>
                      <a:pt x="147" y="26"/>
                      <a:pt x="146" y="27"/>
                      <a:pt x="145" y="28"/>
                    </a:cubicBezTo>
                    <a:close/>
                    <a:moveTo>
                      <a:pt x="157" y="25"/>
                    </a:moveTo>
                    <a:cubicBezTo>
                      <a:pt x="159" y="25"/>
                      <a:pt x="159" y="25"/>
                      <a:pt x="159" y="25"/>
                    </a:cubicBezTo>
                    <a:cubicBezTo>
                      <a:pt x="157" y="25"/>
                      <a:pt x="157" y="25"/>
                      <a:pt x="157" y="25"/>
                    </a:cubicBezTo>
                    <a:cubicBezTo>
                      <a:pt x="157" y="23"/>
                      <a:pt x="157" y="23"/>
                      <a:pt x="157" y="23"/>
                    </a:cubicBezTo>
                    <a:cubicBezTo>
                      <a:pt x="157" y="22"/>
                      <a:pt x="157" y="21"/>
                      <a:pt x="158" y="20"/>
                    </a:cubicBezTo>
                    <a:cubicBezTo>
                      <a:pt x="162" y="21"/>
                      <a:pt x="162" y="21"/>
                      <a:pt x="162" y="21"/>
                    </a:cubicBezTo>
                    <a:cubicBezTo>
                      <a:pt x="161" y="21"/>
                      <a:pt x="161" y="22"/>
                      <a:pt x="161" y="23"/>
                    </a:cubicBezTo>
                    <a:cubicBezTo>
                      <a:pt x="161" y="24"/>
                      <a:pt x="161" y="24"/>
                      <a:pt x="161" y="24"/>
                    </a:cubicBezTo>
                    <a:lnTo>
                      <a:pt x="157" y="25"/>
                    </a:lnTo>
                    <a:close/>
                    <a:moveTo>
                      <a:pt x="144" y="21"/>
                    </a:moveTo>
                    <a:cubicBezTo>
                      <a:pt x="144" y="20"/>
                      <a:pt x="144" y="19"/>
                      <a:pt x="144" y="18"/>
                    </a:cubicBezTo>
                    <a:cubicBezTo>
                      <a:pt x="144" y="17"/>
                      <a:pt x="144" y="17"/>
                      <a:pt x="144" y="16"/>
                    </a:cubicBezTo>
                    <a:cubicBezTo>
                      <a:pt x="148" y="17"/>
                      <a:pt x="148" y="17"/>
                      <a:pt x="148" y="17"/>
                    </a:cubicBezTo>
                    <a:cubicBezTo>
                      <a:pt x="148" y="17"/>
                      <a:pt x="148" y="17"/>
                      <a:pt x="148" y="18"/>
                    </a:cubicBezTo>
                    <a:cubicBezTo>
                      <a:pt x="148" y="18"/>
                      <a:pt x="148" y="19"/>
                      <a:pt x="148" y="20"/>
                    </a:cubicBezTo>
                    <a:lnTo>
                      <a:pt x="144" y="21"/>
                    </a:lnTo>
                    <a:close/>
                    <a:moveTo>
                      <a:pt x="157" y="17"/>
                    </a:moveTo>
                    <a:cubicBezTo>
                      <a:pt x="157" y="16"/>
                      <a:pt x="157" y="15"/>
                      <a:pt x="157" y="15"/>
                    </a:cubicBezTo>
                    <a:cubicBezTo>
                      <a:pt x="157" y="14"/>
                      <a:pt x="157" y="14"/>
                      <a:pt x="157" y="14"/>
                    </a:cubicBezTo>
                    <a:cubicBezTo>
                      <a:pt x="157" y="13"/>
                      <a:pt x="157" y="13"/>
                      <a:pt x="157" y="12"/>
                    </a:cubicBezTo>
                    <a:cubicBezTo>
                      <a:pt x="161" y="13"/>
                      <a:pt x="161" y="13"/>
                      <a:pt x="161" y="13"/>
                    </a:cubicBezTo>
                    <a:cubicBezTo>
                      <a:pt x="161" y="14"/>
                      <a:pt x="161" y="14"/>
                      <a:pt x="161" y="15"/>
                    </a:cubicBezTo>
                    <a:cubicBezTo>
                      <a:pt x="161" y="15"/>
                      <a:pt x="161" y="16"/>
                      <a:pt x="161" y="16"/>
                    </a:cubicBezTo>
                    <a:lnTo>
                      <a:pt x="157" y="17"/>
                    </a:lnTo>
                    <a:close/>
                    <a:moveTo>
                      <a:pt x="144" y="13"/>
                    </a:moveTo>
                    <a:cubicBezTo>
                      <a:pt x="144" y="12"/>
                      <a:pt x="144" y="12"/>
                      <a:pt x="144" y="12"/>
                    </a:cubicBezTo>
                    <a:cubicBezTo>
                      <a:pt x="144" y="11"/>
                      <a:pt x="143" y="11"/>
                      <a:pt x="143" y="10"/>
                    </a:cubicBezTo>
                    <a:cubicBezTo>
                      <a:pt x="145" y="9"/>
                      <a:pt x="145" y="9"/>
                      <a:pt x="145" y="9"/>
                    </a:cubicBezTo>
                    <a:cubicBezTo>
                      <a:pt x="144" y="9"/>
                      <a:pt x="144" y="9"/>
                      <a:pt x="144" y="9"/>
                    </a:cubicBezTo>
                    <a:cubicBezTo>
                      <a:pt x="144" y="5"/>
                      <a:pt x="144" y="5"/>
                      <a:pt x="144" y="5"/>
                    </a:cubicBezTo>
                    <a:cubicBezTo>
                      <a:pt x="148" y="5"/>
                      <a:pt x="148" y="5"/>
                      <a:pt x="148" y="5"/>
                    </a:cubicBezTo>
                    <a:cubicBezTo>
                      <a:pt x="148" y="9"/>
                      <a:pt x="148" y="9"/>
                      <a:pt x="148" y="9"/>
                    </a:cubicBezTo>
                    <a:cubicBezTo>
                      <a:pt x="147" y="9"/>
                      <a:pt x="147" y="9"/>
                      <a:pt x="147" y="9"/>
                    </a:cubicBezTo>
                    <a:cubicBezTo>
                      <a:pt x="148" y="9"/>
                      <a:pt x="148" y="10"/>
                      <a:pt x="148" y="12"/>
                    </a:cubicBezTo>
                    <a:lnTo>
                      <a:pt x="144" y="13"/>
                    </a:lnTo>
                    <a:close/>
                    <a:moveTo>
                      <a:pt x="157" y="9"/>
                    </a:moveTo>
                    <a:cubicBezTo>
                      <a:pt x="157" y="9"/>
                      <a:pt x="157" y="8"/>
                      <a:pt x="157" y="8"/>
                    </a:cubicBezTo>
                    <a:cubicBezTo>
                      <a:pt x="157" y="7"/>
                      <a:pt x="157" y="7"/>
                      <a:pt x="157" y="7"/>
                    </a:cubicBezTo>
                    <a:cubicBezTo>
                      <a:pt x="158" y="4"/>
                      <a:pt x="158" y="4"/>
                      <a:pt x="158" y="4"/>
                    </a:cubicBezTo>
                    <a:cubicBezTo>
                      <a:pt x="162" y="5"/>
                      <a:pt x="162" y="5"/>
                      <a:pt x="162" y="5"/>
                    </a:cubicBezTo>
                    <a:cubicBezTo>
                      <a:pt x="161" y="8"/>
                      <a:pt x="161" y="8"/>
                      <a:pt x="161" y="8"/>
                    </a:cubicBezTo>
                    <a:cubicBezTo>
                      <a:pt x="161" y="8"/>
                      <a:pt x="161" y="8"/>
                      <a:pt x="161" y="8"/>
                    </a:cubicBezTo>
                    <a:lnTo>
                      <a:pt x="157" y="9"/>
                    </a:lnTo>
                    <a:close/>
                    <a:moveTo>
                      <a:pt x="155" y="9"/>
                    </a:moveTo>
                    <a:cubicBezTo>
                      <a:pt x="152" y="9"/>
                      <a:pt x="152" y="9"/>
                      <a:pt x="152" y="9"/>
                    </a:cubicBezTo>
                    <a:cubicBezTo>
                      <a:pt x="152" y="6"/>
                      <a:pt x="152" y="6"/>
                      <a:pt x="152" y="6"/>
                    </a:cubicBezTo>
                    <a:cubicBezTo>
                      <a:pt x="151" y="6"/>
                      <a:pt x="151" y="6"/>
                      <a:pt x="151" y="6"/>
                    </a:cubicBezTo>
                    <a:cubicBezTo>
                      <a:pt x="151" y="3"/>
                      <a:pt x="151" y="3"/>
                      <a:pt x="151" y="3"/>
                    </a:cubicBezTo>
                    <a:cubicBezTo>
                      <a:pt x="155" y="4"/>
                      <a:pt x="155" y="4"/>
                      <a:pt x="155" y="4"/>
                    </a:cubicBezTo>
                    <a:lnTo>
                      <a:pt x="155" y="9"/>
                    </a:lnTo>
                    <a:close/>
                    <a:moveTo>
                      <a:pt x="159" y="4"/>
                    </a:moveTo>
                    <a:cubicBezTo>
                      <a:pt x="155" y="4"/>
                      <a:pt x="155" y="4"/>
                      <a:pt x="155" y="4"/>
                    </a:cubicBezTo>
                    <a:cubicBezTo>
                      <a:pt x="155" y="0"/>
                      <a:pt x="155" y="0"/>
                      <a:pt x="155" y="0"/>
                    </a:cubicBezTo>
                    <a:cubicBezTo>
                      <a:pt x="159" y="0"/>
                      <a:pt x="159" y="0"/>
                      <a:pt x="159" y="0"/>
                    </a:cubicBezTo>
                    <a:lnTo>
                      <a:pt x="159"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607">
                <a:extLst>
                  <a:ext uri="{FF2B5EF4-FFF2-40B4-BE49-F238E27FC236}">
                    <a16:creationId xmlns:a16="http://schemas.microsoft.com/office/drawing/2014/main" id="{8769B5B5-F56F-AFA5-DE7A-DBFF4A12F92F}"/>
                  </a:ext>
                </a:extLst>
              </p:cNvPr>
              <p:cNvSpPr>
                <a:spLocks/>
              </p:cNvSpPr>
              <p:nvPr/>
            </p:nvSpPr>
            <p:spPr bwMode="auto">
              <a:xfrm>
                <a:off x="5670751" y="3003650"/>
                <a:ext cx="46039" cy="42864"/>
              </a:xfrm>
              <a:custGeom>
                <a:avLst/>
                <a:gdLst>
                  <a:gd name="T0" fmla="*/ 13 w 35"/>
                  <a:gd name="T1" fmla="*/ 4 h 34"/>
                  <a:gd name="T2" fmla="*/ 4 w 35"/>
                  <a:gd name="T3" fmla="*/ 16 h 34"/>
                  <a:gd name="T4" fmla="*/ 3 w 35"/>
                  <a:gd name="T5" fmla="*/ 31 h 34"/>
                  <a:gd name="T6" fmla="*/ 13 w 35"/>
                  <a:gd name="T7" fmla="*/ 31 h 34"/>
                  <a:gd name="T8" fmla="*/ 22 w 35"/>
                  <a:gd name="T9" fmla="*/ 34 h 34"/>
                  <a:gd name="T10" fmla="*/ 29 w 35"/>
                  <a:gd name="T11" fmla="*/ 25 h 34"/>
                  <a:gd name="T12" fmla="*/ 19 w 35"/>
                  <a:gd name="T13" fmla="*/ 21 h 34"/>
                  <a:gd name="T14" fmla="*/ 30 w 35"/>
                  <a:gd name="T15" fmla="*/ 13 h 34"/>
                  <a:gd name="T16" fmla="*/ 28 w 35"/>
                  <a:gd name="T17" fmla="*/ 2 h 34"/>
                  <a:gd name="T18" fmla="*/ 26 w 35"/>
                  <a:gd name="T19" fmla="*/ 0 h 34"/>
                  <a:gd name="T20" fmla="*/ 21 w 35"/>
                  <a:gd name="T21" fmla="*/ 4 h 34"/>
                  <a:gd name="T22" fmla="*/ 13 w 35"/>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4">
                    <a:moveTo>
                      <a:pt x="13" y="4"/>
                    </a:moveTo>
                    <a:cubicBezTo>
                      <a:pt x="12" y="6"/>
                      <a:pt x="7" y="13"/>
                      <a:pt x="4" y="16"/>
                    </a:cubicBezTo>
                    <a:cubicBezTo>
                      <a:pt x="0" y="21"/>
                      <a:pt x="2" y="29"/>
                      <a:pt x="3" y="31"/>
                    </a:cubicBezTo>
                    <a:cubicBezTo>
                      <a:pt x="5" y="34"/>
                      <a:pt x="10" y="33"/>
                      <a:pt x="13" y="31"/>
                    </a:cubicBezTo>
                    <a:cubicBezTo>
                      <a:pt x="16" y="29"/>
                      <a:pt x="18" y="30"/>
                      <a:pt x="22" y="34"/>
                    </a:cubicBezTo>
                    <a:cubicBezTo>
                      <a:pt x="24" y="31"/>
                      <a:pt x="26" y="28"/>
                      <a:pt x="29" y="25"/>
                    </a:cubicBezTo>
                    <a:cubicBezTo>
                      <a:pt x="25" y="22"/>
                      <a:pt x="21" y="22"/>
                      <a:pt x="19" y="21"/>
                    </a:cubicBezTo>
                    <a:cubicBezTo>
                      <a:pt x="18" y="19"/>
                      <a:pt x="25" y="14"/>
                      <a:pt x="30" y="13"/>
                    </a:cubicBezTo>
                    <a:cubicBezTo>
                      <a:pt x="35" y="12"/>
                      <a:pt x="32" y="6"/>
                      <a:pt x="28" y="2"/>
                    </a:cubicBezTo>
                    <a:cubicBezTo>
                      <a:pt x="27" y="2"/>
                      <a:pt x="27" y="1"/>
                      <a:pt x="26" y="0"/>
                    </a:cubicBezTo>
                    <a:cubicBezTo>
                      <a:pt x="23" y="2"/>
                      <a:pt x="22" y="3"/>
                      <a:pt x="21" y="4"/>
                    </a:cubicBezTo>
                    <a:cubicBezTo>
                      <a:pt x="20" y="5"/>
                      <a:pt x="17" y="5"/>
                      <a:pt x="13" y="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608">
                <a:extLst>
                  <a:ext uri="{FF2B5EF4-FFF2-40B4-BE49-F238E27FC236}">
                    <a16:creationId xmlns:a16="http://schemas.microsoft.com/office/drawing/2014/main" id="{30A6F902-2485-CE00-0274-9821C4419CE1}"/>
                  </a:ext>
                </a:extLst>
              </p:cNvPr>
              <p:cNvSpPr>
                <a:spLocks/>
              </p:cNvSpPr>
              <p:nvPr/>
            </p:nvSpPr>
            <p:spPr bwMode="auto">
              <a:xfrm>
                <a:off x="5550096" y="2882996"/>
                <a:ext cx="153993" cy="127004"/>
              </a:xfrm>
              <a:custGeom>
                <a:avLst/>
                <a:gdLst>
                  <a:gd name="T0" fmla="*/ 22 w 120"/>
                  <a:gd name="T1" fmla="*/ 16 h 102"/>
                  <a:gd name="T2" fmla="*/ 12 w 120"/>
                  <a:gd name="T3" fmla="*/ 26 h 102"/>
                  <a:gd name="T4" fmla="*/ 6 w 120"/>
                  <a:gd name="T5" fmla="*/ 43 h 102"/>
                  <a:gd name="T6" fmla="*/ 5 w 120"/>
                  <a:gd name="T7" fmla="*/ 67 h 102"/>
                  <a:gd name="T8" fmla="*/ 19 w 120"/>
                  <a:gd name="T9" fmla="*/ 68 h 102"/>
                  <a:gd name="T10" fmla="*/ 25 w 120"/>
                  <a:gd name="T11" fmla="*/ 62 h 102"/>
                  <a:gd name="T12" fmla="*/ 33 w 120"/>
                  <a:gd name="T13" fmla="*/ 60 h 102"/>
                  <a:gd name="T14" fmla="*/ 44 w 120"/>
                  <a:gd name="T15" fmla="*/ 65 h 102"/>
                  <a:gd name="T16" fmla="*/ 52 w 120"/>
                  <a:gd name="T17" fmla="*/ 65 h 102"/>
                  <a:gd name="T18" fmla="*/ 69 w 120"/>
                  <a:gd name="T19" fmla="*/ 65 h 102"/>
                  <a:gd name="T20" fmla="*/ 107 w 120"/>
                  <a:gd name="T21" fmla="*/ 101 h 102"/>
                  <a:gd name="T22" fmla="*/ 107 w 120"/>
                  <a:gd name="T23" fmla="*/ 101 h 102"/>
                  <a:gd name="T24" fmla="*/ 115 w 120"/>
                  <a:gd name="T25" fmla="*/ 101 h 102"/>
                  <a:gd name="T26" fmla="*/ 120 w 120"/>
                  <a:gd name="T27" fmla="*/ 97 h 102"/>
                  <a:gd name="T28" fmla="*/ 101 w 120"/>
                  <a:gd name="T29" fmla="*/ 76 h 102"/>
                  <a:gd name="T30" fmla="*/ 73 w 120"/>
                  <a:gd name="T31" fmla="*/ 57 h 102"/>
                  <a:gd name="T32" fmla="*/ 62 w 120"/>
                  <a:gd name="T33" fmla="*/ 46 h 102"/>
                  <a:gd name="T34" fmla="*/ 49 w 120"/>
                  <a:gd name="T35" fmla="*/ 20 h 102"/>
                  <a:gd name="T36" fmla="*/ 39 w 120"/>
                  <a:gd name="T37" fmla="*/ 0 h 102"/>
                  <a:gd name="T38" fmla="*/ 22 w 120"/>
                  <a:gd name="T39"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02">
                    <a:moveTo>
                      <a:pt x="22" y="16"/>
                    </a:moveTo>
                    <a:cubicBezTo>
                      <a:pt x="19" y="19"/>
                      <a:pt x="11" y="20"/>
                      <a:pt x="12" y="26"/>
                    </a:cubicBezTo>
                    <a:cubicBezTo>
                      <a:pt x="13" y="31"/>
                      <a:pt x="11" y="37"/>
                      <a:pt x="6" y="43"/>
                    </a:cubicBezTo>
                    <a:cubicBezTo>
                      <a:pt x="0" y="50"/>
                      <a:pt x="4" y="59"/>
                      <a:pt x="5" y="67"/>
                    </a:cubicBezTo>
                    <a:cubicBezTo>
                      <a:pt x="11" y="67"/>
                      <a:pt x="18" y="67"/>
                      <a:pt x="19" y="68"/>
                    </a:cubicBezTo>
                    <a:cubicBezTo>
                      <a:pt x="22" y="71"/>
                      <a:pt x="23" y="68"/>
                      <a:pt x="25" y="62"/>
                    </a:cubicBezTo>
                    <a:cubicBezTo>
                      <a:pt x="27" y="57"/>
                      <a:pt x="30" y="57"/>
                      <a:pt x="33" y="60"/>
                    </a:cubicBezTo>
                    <a:cubicBezTo>
                      <a:pt x="36" y="63"/>
                      <a:pt x="39" y="67"/>
                      <a:pt x="44" y="65"/>
                    </a:cubicBezTo>
                    <a:cubicBezTo>
                      <a:pt x="50" y="62"/>
                      <a:pt x="49" y="63"/>
                      <a:pt x="52" y="65"/>
                    </a:cubicBezTo>
                    <a:cubicBezTo>
                      <a:pt x="55" y="66"/>
                      <a:pt x="66" y="64"/>
                      <a:pt x="69" y="65"/>
                    </a:cubicBezTo>
                    <a:cubicBezTo>
                      <a:pt x="73" y="65"/>
                      <a:pt x="107" y="101"/>
                      <a:pt x="107" y="101"/>
                    </a:cubicBezTo>
                    <a:cubicBezTo>
                      <a:pt x="107" y="101"/>
                      <a:pt x="107" y="101"/>
                      <a:pt x="107" y="101"/>
                    </a:cubicBezTo>
                    <a:cubicBezTo>
                      <a:pt x="111" y="102"/>
                      <a:pt x="114" y="102"/>
                      <a:pt x="115" y="101"/>
                    </a:cubicBezTo>
                    <a:cubicBezTo>
                      <a:pt x="116" y="100"/>
                      <a:pt x="117" y="99"/>
                      <a:pt x="120" y="97"/>
                    </a:cubicBezTo>
                    <a:cubicBezTo>
                      <a:pt x="115" y="93"/>
                      <a:pt x="109" y="87"/>
                      <a:pt x="101" y="76"/>
                    </a:cubicBezTo>
                    <a:cubicBezTo>
                      <a:pt x="91" y="64"/>
                      <a:pt x="79" y="57"/>
                      <a:pt x="73" y="57"/>
                    </a:cubicBezTo>
                    <a:cubicBezTo>
                      <a:pt x="67" y="57"/>
                      <a:pt x="66" y="46"/>
                      <a:pt x="62" y="46"/>
                    </a:cubicBezTo>
                    <a:cubicBezTo>
                      <a:pt x="58" y="45"/>
                      <a:pt x="49" y="30"/>
                      <a:pt x="49" y="20"/>
                    </a:cubicBezTo>
                    <a:cubicBezTo>
                      <a:pt x="49" y="14"/>
                      <a:pt x="44" y="7"/>
                      <a:pt x="39" y="0"/>
                    </a:cubicBezTo>
                    <a:cubicBezTo>
                      <a:pt x="33" y="10"/>
                      <a:pt x="24" y="14"/>
                      <a:pt x="22"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609">
                <a:extLst>
                  <a:ext uri="{FF2B5EF4-FFF2-40B4-BE49-F238E27FC236}">
                    <a16:creationId xmlns:a16="http://schemas.microsoft.com/office/drawing/2014/main" id="{1EF2E96E-6121-0795-2EE5-4BEA37CB61EE}"/>
                  </a:ext>
                </a:extLst>
              </p:cNvPr>
              <p:cNvSpPr>
                <a:spLocks/>
              </p:cNvSpPr>
              <p:nvPr/>
            </p:nvSpPr>
            <p:spPr bwMode="auto">
              <a:xfrm>
                <a:off x="5472306" y="2954436"/>
                <a:ext cx="341325" cy="258771"/>
              </a:xfrm>
              <a:custGeom>
                <a:avLst/>
                <a:gdLst>
                  <a:gd name="T0" fmla="*/ 19 w 266"/>
                  <a:gd name="T1" fmla="*/ 136 h 207"/>
                  <a:gd name="T2" fmla="*/ 34 w 266"/>
                  <a:gd name="T3" fmla="*/ 155 h 207"/>
                  <a:gd name="T4" fmla="*/ 50 w 266"/>
                  <a:gd name="T5" fmla="*/ 168 h 207"/>
                  <a:gd name="T6" fmla="*/ 50 w 266"/>
                  <a:gd name="T7" fmla="*/ 184 h 207"/>
                  <a:gd name="T8" fmla="*/ 56 w 266"/>
                  <a:gd name="T9" fmla="*/ 186 h 207"/>
                  <a:gd name="T10" fmla="*/ 74 w 266"/>
                  <a:gd name="T11" fmla="*/ 190 h 207"/>
                  <a:gd name="T12" fmla="*/ 94 w 266"/>
                  <a:gd name="T13" fmla="*/ 202 h 207"/>
                  <a:gd name="T14" fmla="*/ 115 w 266"/>
                  <a:gd name="T15" fmla="*/ 205 h 207"/>
                  <a:gd name="T16" fmla="*/ 126 w 266"/>
                  <a:gd name="T17" fmla="*/ 196 h 207"/>
                  <a:gd name="T18" fmla="*/ 142 w 266"/>
                  <a:gd name="T19" fmla="*/ 193 h 207"/>
                  <a:gd name="T20" fmla="*/ 150 w 266"/>
                  <a:gd name="T21" fmla="*/ 196 h 207"/>
                  <a:gd name="T22" fmla="*/ 159 w 266"/>
                  <a:gd name="T23" fmla="*/ 194 h 207"/>
                  <a:gd name="T24" fmla="*/ 173 w 266"/>
                  <a:gd name="T25" fmla="*/ 191 h 207"/>
                  <a:gd name="T26" fmla="*/ 196 w 266"/>
                  <a:gd name="T27" fmla="*/ 179 h 207"/>
                  <a:gd name="T28" fmla="*/ 216 w 266"/>
                  <a:gd name="T29" fmla="*/ 176 h 207"/>
                  <a:gd name="T30" fmla="*/ 263 w 266"/>
                  <a:gd name="T31" fmla="*/ 129 h 207"/>
                  <a:gd name="T32" fmla="*/ 256 w 266"/>
                  <a:gd name="T33" fmla="*/ 125 h 207"/>
                  <a:gd name="T34" fmla="*/ 232 w 266"/>
                  <a:gd name="T35" fmla="*/ 119 h 207"/>
                  <a:gd name="T36" fmla="*/ 197 w 266"/>
                  <a:gd name="T37" fmla="*/ 107 h 207"/>
                  <a:gd name="T38" fmla="*/ 185 w 266"/>
                  <a:gd name="T39" fmla="*/ 96 h 207"/>
                  <a:gd name="T40" fmla="*/ 174 w 266"/>
                  <a:gd name="T41" fmla="*/ 80 h 207"/>
                  <a:gd name="T42" fmla="*/ 177 w 266"/>
                  <a:gd name="T43" fmla="*/ 74 h 207"/>
                  <a:gd name="T44" fmla="*/ 168 w 266"/>
                  <a:gd name="T45" fmla="*/ 71 h 207"/>
                  <a:gd name="T46" fmla="*/ 158 w 266"/>
                  <a:gd name="T47" fmla="*/ 71 h 207"/>
                  <a:gd name="T48" fmla="*/ 159 w 266"/>
                  <a:gd name="T49" fmla="*/ 56 h 207"/>
                  <a:gd name="T50" fmla="*/ 168 w 266"/>
                  <a:gd name="T51" fmla="*/ 44 h 207"/>
                  <a:gd name="T52" fmla="*/ 130 w 266"/>
                  <a:gd name="T53" fmla="*/ 8 h 207"/>
                  <a:gd name="T54" fmla="*/ 113 w 266"/>
                  <a:gd name="T55" fmla="*/ 8 h 207"/>
                  <a:gd name="T56" fmla="*/ 105 w 266"/>
                  <a:gd name="T57" fmla="*/ 8 h 207"/>
                  <a:gd name="T58" fmla="*/ 94 w 266"/>
                  <a:gd name="T59" fmla="*/ 3 h 207"/>
                  <a:gd name="T60" fmla="*/ 86 w 266"/>
                  <a:gd name="T61" fmla="*/ 5 h 207"/>
                  <a:gd name="T62" fmla="*/ 80 w 266"/>
                  <a:gd name="T63" fmla="*/ 11 h 207"/>
                  <a:gd name="T64" fmla="*/ 66 w 266"/>
                  <a:gd name="T65" fmla="*/ 10 h 207"/>
                  <a:gd name="T66" fmla="*/ 66 w 266"/>
                  <a:gd name="T67" fmla="*/ 10 h 207"/>
                  <a:gd name="T68" fmla="*/ 59 w 266"/>
                  <a:gd name="T69" fmla="*/ 31 h 207"/>
                  <a:gd name="T70" fmla="*/ 51 w 266"/>
                  <a:gd name="T71" fmla="*/ 40 h 207"/>
                  <a:gd name="T72" fmla="*/ 41 w 266"/>
                  <a:gd name="T73" fmla="*/ 53 h 207"/>
                  <a:gd name="T74" fmla="*/ 35 w 266"/>
                  <a:gd name="T75" fmla="*/ 70 h 207"/>
                  <a:gd name="T76" fmla="*/ 27 w 266"/>
                  <a:gd name="T77" fmla="*/ 78 h 207"/>
                  <a:gd name="T78" fmla="*/ 22 w 266"/>
                  <a:gd name="T79" fmla="*/ 94 h 207"/>
                  <a:gd name="T80" fmla="*/ 20 w 266"/>
                  <a:gd name="T81" fmla="*/ 114 h 207"/>
                  <a:gd name="T82" fmla="*/ 6 w 266"/>
                  <a:gd name="T83" fmla="*/ 117 h 207"/>
                  <a:gd name="T84" fmla="*/ 2 w 266"/>
                  <a:gd name="T85" fmla="*/ 127 h 207"/>
                  <a:gd name="T86" fmla="*/ 19 w 266"/>
                  <a:gd name="T87"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07">
                    <a:moveTo>
                      <a:pt x="19" y="136"/>
                    </a:moveTo>
                    <a:cubicBezTo>
                      <a:pt x="21" y="141"/>
                      <a:pt x="31" y="147"/>
                      <a:pt x="34" y="155"/>
                    </a:cubicBezTo>
                    <a:cubicBezTo>
                      <a:pt x="37" y="164"/>
                      <a:pt x="46" y="168"/>
                      <a:pt x="50" y="168"/>
                    </a:cubicBezTo>
                    <a:cubicBezTo>
                      <a:pt x="54" y="168"/>
                      <a:pt x="51" y="174"/>
                      <a:pt x="50" y="184"/>
                    </a:cubicBezTo>
                    <a:cubicBezTo>
                      <a:pt x="52" y="185"/>
                      <a:pt x="54" y="185"/>
                      <a:pt x="56" y="186"/>
                    </a:cubicBezTo>
                    <a:cubicBezTo>
                      <a:pt x="59" y="188"/>
                      <a:pt x="70" y="186"/>
                      <a:pt x="74" y="190"/>
                    </a:cubicBezTo>
                    <a:cubicBezTo>
                      <a:pt x="78" y="193"/>
                      <a:pt x="90" y="202"/>
                      <a:pt x="94" y="202"/>
                    </a:cubicBezTo>
                    <a:cubicBezTo>
                      <a:pt x="98" y="202"/>
                      <a:pt x="112" y="203"/>
                      <a:pt x="115" y="205"/>
                    </a:cubicBezTo>
                    <a:cubicBezTo>
                      <a:pt x="117" y="207"/>
                      <a:pt x="120" y="199"/>
                      <a:pt x="126" y="196"/>
                    </a:cubicBezTo>
                    <a:cubicBezTo>
                      <a:pt x="133" y="192"/>
                      <a:pt x="140" y="190"/>
                      <a:pt x="142" y="193"/>
                    </a:cubicBezTo>
                    <a:cubicBezTo>
                      <a:pt x="143" y="195"/>
                      <a:pt x="147" y="198"/>
                      <a:pt x="150" y="196"/>
                    </a:cubicBezTo>
                    <a:cubicBezTo>
                      <a:pt x="151" y="195"/>
                      <a:pt x="155" y="194"/>
                      <a:pt x="159" y="194"/>
                    </a:cubicBezTo>
                    <a:cubicBezTo>
                      <a:pt x="165" y="192"/>
                      <a:pt x="171" y="191"/>
                      <a:pt x="173" y="191"/>
                    </a:cubicBezTo>
                    <a:cubicBezTo>
                      <a:pt x="176" y="192"/>
                      <a:pt x="185" y="179"/>
                      <a:pt x="196" y="179"/>
                    </a:cubicBezTo>
                    <a:cubicBezTo>
                      <a:pt x="208" y="179"/>
                      <a:pt x="211" y="181"/>
                      <a:pt x="216" y="176"/>
                    </a:cubicBezTo>
                    <a:cubicBezTo>
                      <a:pt x="221" y="170"/>
                      <a:pt x="259" y="131"/>
                      <a:pt x="263" y="129"/>
                    </a:cubicBezTo>
                    <a:cubicBezTo>
                      <a:pt x="266" y="126"/>
                      <a:pt x="260" y="125"/>
                      <a:pt x="256" y="125"/>
                    </a:cubicBezTo>
                    <a:cubicBezTo>
                      <a:pt x="253" y="125"/>
                      <a:pt x="245" y="124"/>
                      <a:pt x="232" y="119"/>
                    </a:cubicBezTo>
                    <a:cubicBezTo>
                      <a:pt x="220" y="114"/>
                      <a:pt x="200" y="108"/>
                      <a:pt x="197" y="107"/>
                    </a:cubicBezTo>
                    <a:cubicBezTo>
                      <a:pt x="193" y="106"/>
                      <a:pt x="188" y="98"/>
                      <a:pt x="185" y="96"/>
                    </a:cubicBezTo>
                    <a:cubicBezTo>
                      <a:pt x="182" y="95"/>
                      <a:pt x="176" y="84"/>
                      <a:pt x="174" y="80"/>
                    </a:cubicBezTo>
                    <a:cubicBezTo>
                      <a:pt x="173" y="79"/>
                      <a:pt x="175" y="77"/>
                      <a:pt x="177" y="74"/>
                    </a:cubicBezTo>
                    <a:cubicBezTo>
                      <a:pt x="173" y="70"/>
                      <a:pt x="171" y="69"/>
                      <a:pt x="168" y="71"/>
                    </a:cubicBezTo>
                    <a:cubicBezTo>
                      <a:pt x="165" y="73"/>
                      <a:pt x="160" y="74"/>
                      <a:pt x="158" y="71"/>
                    </a:cubicBezTo>
                    <a:cubicBezTo>
                      <a:pt x="157" y="69"/>
                      <a:pt x="155" y="61"/>
                      <a:pt x="159" y="56"/>
                    </a:cubicBezTo>
                    <a:cubicBezTo>
                      <a:pt x="163" y="52"/>
                      <a:pt x="168" y="44"/>
                      <a:pt x="168" y="44"/>
                    </a:cubicBezTo>
                    <a:cubicBezTo>
                      <a:pt x="168" y="44"/>
                      <a:pt x="134" y="8"/>
                      <a:pt x="130" y="8"/>
                    </a:cubicBezTo>
                    <a:cubicBezTo>
                      <a:pt x="127" y="7"/>
                      <a:pt x="116" y="9"/>
                      <a:pt x="113" y="8"/>
                    </a:cubicBezTo>
                    <a:cubicBezTo>
                      <a:pt x="110" y="6"/>
                      <a:pt x="111" y="5"/>
                      <a:pt x="105" y="8"/>
                    </a:cubicBezTo>
                    <a:cubicBezTo>
                      <a:pt x="100" y="10"/>
                      <a:pt x="97" y="6"/>
                      <a:pt x="94" y="3"/>
                    </a:cubicBezTo>
                    <a:cubicBezTo>
                      <a:pt x="91" y="0"/>
                      <a:pt x="88" y="0"/>
                      <a:pt x="86" y="5"/>
                    </a:cubicBezTo>
                    <a:cubicBezTo>
                      <a:pt x="84" y="11"/>
                      <a:pt x="83" y="14"/>
                      <a:pt x="80" y="11"/>
                    </a:cubicBezTo>
                    <a:cubicBezTo>
                      <a:pt x="79" y="10"/>
                      <a:pt x="72" y="10"/>
                      <a:pt x="66" y="10"/>
                    </a:cubicBezTo>
                    <a:cubicBezTo>
                      <a:pt x="66" y="10"/>
                      <a:pt x="66" y="10"/>
                      <a:pt x="66" y="10"/>
                    </a:cubicBezTo>
                    <a:cubicBezTo>
                      <a:pt x="67" y="18"/>
                      <a:pt x="59" y="27"/>
                      <a:pt x="59" y="31"/>
                    </a:cubicBezTo>
                    <a:cubicBezTo>
                      <a:pt x="59" y="35"/>
                      <a:pt x="55" y="40"/>
                      <a:pt x="51" y="40"/>
                    </a:cubicBezTo>
                    <a:cubicBezTo>
                      <a:pt x="48" y="40"/>
                      <a:pt x="45" y="48"/>
                      <a:pt x="41" y="53"/>
                    </a:cubicBezTo>
                    <a:cubicBezTo>
                      <a:pt x="36" y="57"/>
                      <a:pt x="39" y="67"/>
                      <a:pt x="35" y="70"/>
                    </a:cubicBezTo>
                    <a:cubicBezTo>
                      <a:pt x="31" y="73"/>
                      <a:pt x="24" y="75"/>
                      <a:pt x="27" y="78"/>
                    </a:cubicBezTo>
                    <a:cubicBezTo>
                      <a:pt x="31" y="81"/>
                      <a:pt x="22" y="88"/>
                      <a:pt x="22" y="94"/>
                    </a:cubicBezTo>
                    <a:cubicBezTo>
                      <a:pt x="22" y="101"/>
                      <a:pt x="21" y="113"/>
                      <a:pt x="20" y="114"/>
                    </a:cubicBezTo>
                    <a:cubicBezTo>
                      <a:pt x="19" y="115"/>
                      <a:pt x="6" y="112"/>
                      <a:pt x="6" y="117"/>
                    </a:cubicBezTo>
                    <a:cubicBezTo>
                      <a:pt x="6" y="123"/>
                      <a:pt x="0" y="123"/>
                      <a:pt x="2" y="127"/>
                    </a:cubicBezTo>
                    <a:cubicBezTo>
                      <a:pt x="5" y="131"/>
                      <a:pt x="17" y="130"/>
                      <a:pt x="19" y="13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610">
                <a:extLst>
                  <a:ext uri="{FF2B5EF4-FFF2-40B4-BE49-F238E27FC236}">
                    <a16:creationId xmlns:a16="http://schemas.microsoft.com/office/drawing/2014/main" id="{9CDB90CB-DCC2-89A3-DA51-18E37C66DED5}"/>
                  </a:ext>
                </a:extLst>
              </p:cNvPr>
              <p:cNvSpPr>
                <a:spLocks/>
              </p:cNvSpPr>
              <p:nvPr/>
            </p:nvSpPr>
            <p:spPr bwMode="auto">
              <a:xfrm>
                <a:off x="5788230" y="2595649"/>
                <a:ext cx="42864" cy="41276"/>
              </a:xfrm>
              <a:custGeom>
                <a:avLst/>
                <a:gdLst>
                  <a:gd name="T0" fmla="*/ 11 w 34"/>
                  <a:gd name="T1" fmla="*/ 24 h 33"/>
                  <a:gd name="T2" fmla="*/ 20 w 34"/>
                  <a:gd name="T3" fmla="*/ 32 h 33"/>
                  <a:gd name="T4" fmla="*/ 34 w 34"/>
                  <a:gd name="T5" fmla="*/ 33 h 33"/>
                  <a:gd name="T6" fmla="*/ 25 w 34"/>
                  <a:gd name="T7" fmla="*/ 10 h 33"/>
                  <a:gd name="T8" fmla="*/ 27 w 34"/>
                  <a:gd name="T9" fmla="*/ 7 h 33"/>
                  <a:gd name="T10" fmla="*/ 15 w 34"/>
                  <a:gd name="T11" fmla="*/ 1 h 33"/>
                  <a:gd name="T12" fmla="*/ 7 w 34"/>
                  <a:gd name="T13" fmla="*/ 7 h 33"/>
                  <a:gd name="T14" fmla="*/ 0 w 34"/>
                  <a:gd name="T15" fmla="*/ 23 h 33"/>
                  <a:gd name="T16" fmla="*/ 11 w 34"/>
                  <a:gd name="T17"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11" y="24"/>
                    </a:moveTo>
                    <a:cubicBezTo>
                      <a:pt x="20" y="32"/>
                      <a:pt x="20" y="32"/>
                      <a:pt x="20" y="32"/>
                    </a:cubicBezTo>
                    <a:cubicBezTo>
                      <a:pt x="34" y="33"/>
                      <a:pt x="34" y="33"/>
                      <a:pt x="34" y="33"/>
                    </a:cubicBezTo>
                    <a:cubicBezTo>
                      <a:pt x="31" y="24"/>
                      <a:pt x="25" y="13"/>
                      <a:pt x="25" y="10"/>
                    </a:cubicBezTo>
                    <a:cubicBezTo>
                      <a:pt x="25" y="9"/>
                      <a:pt x="26" y="8"/>
                      <a:pt x="27" y="7"/>
                    </a:cubicBezTo>
                    <a:cubicBezTo>
                      <a:pt x="22" y="3"/>
                      <a:pt x="19" y="0"/>
                      <a:pt x="15" y="1"/>
                    </a:cubicBezTo>
                    <a:cubicBezTo>
                      <a:pt x="10" y="2"/>
                      <a:pt x="9" y="5"/>
                      <a:pt x="7" y="7"/>
                    </a:cubicBezTo>
                    <a:cubicBezTo>
                      <a:pt x="6" y="9"/>
                      <a:pt x="2" y="17"/>
                      <a:pt x="0" y="23"/>
                    </a:cubicBezTo>
                    <a:cubicBezTo>
                      <a:pt x="6" y="24"/>
                      <a:pt x="11" y="24"/>
                      <a:pt x="11" y="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611">
                <a:extLst>
                  <a:ext uri="{FF2B5EF4-FFF2-40B4-BE49-F238E27FC236}">
                    <a16:creationId xmlns:a16="http://schemas.microsoft.com/office/drawing/2014/main" id="{6DC03CA1-0F7F-C49D-E358-8669121ADE31}"/>
                  </a:ext>
                </a:extLst>
              </p:cNvPr>
              <p:cNvSpPr>
                <a:spLocks/>
              </p:cNvSpPr>
              <p:nvPr/>
            </p:nvSpPr>
            <p:spPr bwMode="auto">
              <a:xfrm>
                <a:off x="5494532" y="3178281"/>
                <a:ext cx="180981" cy="215907"/>
              </a:xfrm>
              <a:custGeom>
                <a:avLst/>
                <a:gdLst>
                  <a:gd name="T0" fmla="*/ 125 w 142"/>
                  <a:gd name="T1" fmla="*/ 40 h 172"/>
                  <a:gd name="T2" fmla="*/ 133 w 142"/>
                  <a:gd name="T3" fmla="*/ 27 h 172"/>
                  <a:gd name="T4" fmla="*/ 142 w 142"/>
                  <a:gd name="T5" fmla="*/ 15 h 172"/>
                  <a:gd name="T6" fmla="*/ 133 w 142"/>
                  <a:gd name="T7" fmla="*/ 17 h 172"/>
                  <a:gd name="T8" fmla="*/ 125 w 142"/>
                  <a:gd name="T9" fmla="*/ 14 h 172"/>
                  <a:gd name="T10" fmla="*/ 109 w 142"/>
                  <a:gd name="T11" fmla="*/ 17 h 172"/>
                  <a:gd name="T12" fmla="*/ 98 w 142"/>
                  <a:gd name="T13" fmla="*/ 26 h 172"/>
                  <a:gd name="T14" fmla="*/ 77 w 142"/>
                  <a:gd name="T15" fmla="*/ 23 h 172"/>
                  <a:gd name="T16" fmla="*/ 57 w 142"/>
                  <a:gd name="T17" fmla="*/ 11 h 172"/>
                  <a:gd name="T18" fmla="*/ 39 w 142"/>
                  <a:gd name="T19" fmla="*/ 7 h 172"/>
                  <a:gd name="T20" fmla="*/ 29 w 142"/>
                  <a:gd name="T21" fmla="*/ 2 h 172"/>
                  <a:gd name="T22" fmla="*/ 18 w 142"/>
                  <a:gd name="T23" fmla="*/ 1 h 172"/>
                  <a:gd name="T24" fmla="*/ 4 w 142"/>
                  <a:gd name="T25" fmla="*/ 10 h 172"/>
                  <a:gd name="T26" fmla="*/ 2 w 142"/>
                  <a:gd name="T27" fmla="*/ 13 h 172"/>
                  <a:gd name="T28" fmla="*/ 10 w 142"/>
                  <a:gd name="T29" fmla="*/ 21 h 172"/>
                  <a:gd name="T30" fmla="*/ 12 w 142"/>
                  <a:gd name="T31" fmla="*/ 33 h 172"/>
                  <a:gd name="T32" fmla="*/ 19 w 142"/>
                  <a:gd name="T33" fmla="*/ 40 h 172"/>
                  <a:gd name="T34" fmla="*/ 18 w 142"/>
                  <a:gd name="T35" fmla="*/ 54 h 172"/>
                  <a:gd name="T36" fmla="*/ 6 w 142"/>
                  <a:gd name="T37" fmla="*/ 75 h 172"/>
                  <a:gd name="T38" fmla="*/ 1 w 142"/>
                  <a:gd name="T39" fmla="*/ 86 h 172"/>
                  <a:gd name="T40" fmla="*/ 13 w 142"/>
                  <a:gd name="T41" fmla="*/ 92 h 172"/>
                  <a:gd name="T42" fmla="*/ 0 w 142"/>
                  <a:gd name="T43" fmla="*/ 103 h 172"/>
                  <a:gd name="T44" fmla="*/ 0 w 142"/>
                  <a:gd name="T45" fmla="*/ 105 h 172"/>
                  <a:gd name="T46" fmla="*/ 67 w 142"/>
                  <a:gd name="T47" fmla="*/ 141 h 172"/>
                  <a:gd name="T48" fmla="*/ 66 w 142"/>
                  <a:gd name="T49" fmla="*/ 151 h 172"/>
                  <a:gd name="T50" fmla="*/ 95 w 142"/>
                  <a:gd name="T51" fmla="*/ 172 h 172"/>
                  <a:gd name="T52" fmla="*/ 113 w 142"/>
                  <a:gd name="T53" fmla="*/ 134 h 172"/>
                  <a:gd name="T54" fmla="*/ 124 w 142"/>
                  <a:gd name="T55" fmla="*/ 125 h 172"/>
                  <a:gd name="T56" fmla="*/ 134 w 142"/>
                  <a:gd name="T57" fmla="*/ 119 h 172"/>
                  <a:gd name="T58" fmla="*/ 135 w 142"/>
                  <a:gd name="T59" fmla="*/ 117 h 172"/>
                  <a:gd name="T60" fmla="*/ 126 w 142"/>
                  <a:gd name="T61" fmla="*/ 103 h 172"/>
                  <a:gd name="T62" fmla="*/ 125 w 142"/>
                  <a:gd name="T63" fmla="*/ 4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72">
                    <a:moveTo>
                      <a:pt x="125" y="40"/>
                    </a:moveTo>
                    <a:cubicBezTo>
                      <a:pt x="133" y="27"/>
                      <a:pt x="133" y="27"/>
                      <a:pt x="133" y="27"/>
                    </a:cubicBezTo>
                    <a:cubicBezTo>
                      <a:pt x="142" y="15"/>
                      <a:pt x="142" y="15"/>
                      <a:pt x="142" y="15"/>
                    </a:cubicBezTo>
                    <a:cubicBezTo>
                      <a:pt x="138" y="15"/>
                      <a:pt x="134" y="16"/>
                      <a:pt x="133" y="17"/>
                    </a:cubicBezTo>
                    <a:cubicBezTo>
                      <a:pt x="130" y="19"/>
                      <a:pt x="126" y="16"/>
                      <a:pt x="125" y="14"/>
                    </a:cubicBezTo>
                    <a:cubicBezTo>
                      <a:pt x="123" y="11"/>
                      <a:pt x="116" y="13"/>
                      <a:pt x="109" y="17"/>
                    </a:cubicBezTo>
                    <a:cubicBezTo>
                      <a:pt x="103" y="20"/>
                      <a:pt x="100" y="28"/>
                      <a:pt x="98" y="26"/>
                    </a:cubicBezTo>
                    <a:cubicBezTo>
                      <a:pt x="95" y="24"/>
                      <a:pt x="81" y="23"/>
                      <a:pt x="77" y="23"/>
                    </a:cubicBezTo>
                    <a:cubicBezTo>
                      <a:pt x="73" y="23"/>
                      <a:pt x="61" y="14"/>
                      <a:pt x="57" y="11"/>
                    </a:cubicBezTo>
                    <a:cubicBezTo>
                      <a:pt x="53" y="7"/>
                      <a:pt x="42" y="9"/>
                      <a:pt x="39" y="7"/>
                    </a:cubicBezTo>
                    <a:cubicBezTo>
                      <a:pt x="36" y="6"/>
                      <a:pt x="31" y="5"/>
                      <a:pt x="29" y="2"/>
                    </a:cubicBezTo>
                    <a:cubicBezTo>
                      <a:pt x="27" y="0"/>
                      <a:pt x="22" y="0"/>
                      <a:pt x="18" y="1"/>
                    </a:cubicBezTo>
                    <a:cubicBezTo>
                      <a:pt x="14" y="2"/>
                      <a:pt x="5" y="7"/>
                      <a:pt x="4" y="10"/>
                    </a:cubicBezTo>
                    <a:cubicBezTo>
                      <a:pt x="4" y="11"/>
                      <a:pt x="3" y="12"/>
                      <a:pt x="2" y="13"/>
                    </a:cubicBezTo>
                    <a:cubicBezTo>
                      <a:pt x="10" y="21"/>
                      <a:pt x="10" y="21"/>
                      <a:pt x="10" y="21"/>
                    </a:cubicBezTo>
                    <a:cubicBezTo>
                      <a:pt x="12" y="33"/>
                      <a:pt x="12" y="33"/>
                      <a:pt x="12" y="33"/>
                    </a:cubicBezTo>
                    <a:cubicBezTo>
                      <a:pt x="19" y="40"/>
                      <a:pt x="19" y="40"/>
                      <a:pt x="19" y="40"/>
                    </a:cubicBezTo>
                    <a:cubicBezTo>
                      <a:pt x="19" y="40"/>
                      <a:pt x="19" y="47"/>
                      <a:pt x="18" y="54"/>
                    </a:cubicBezTo>
                    <a:cubicBezTo>
                      <a:pt x="17" y="61"/>
                      <a:pt x="11" y="70"/>
                      <a:pt x="6" y="75"/>
                    </a:cubicBezTo>
                    <a:cubicBezTo>
                      <a:pt x="5" y="76"/>
                      <a:pt x="3" y="80"/>
                      <a:pt x="1" y="86"/>
                    </a:cubicBezTo>
                    <a:cubicBezTo>
                      <a:pt x="8" y="87"/>
                      <a:pt x="13" y="90"/>
                      <a:pt x="13" y="92"/>
                    </a:cubicBezTo>
                    <a:cubicBezTo>
                      <a:pt x="12" y="96"/>
                      <a:pt x="0" y="94"/>
                      <a:pt x="0" y="103"/>
                    </a:cubicBezTo>
                    <a:cubicBezTo>
                      <a:pt x="0" y="104"/>
                      <a:pt x="0" y="105"/>
                      <a:pt x="0" y="105"/>
                    </a:cubicBezTo>
                    <a:cubicBezTo>
                      <a:pt x="67" y="141"/>
                      <a:pt x="67" y="141"/>
                      <a:pt x="67" y="141"/>
                    </a:cubicBezTo>
                    <a:cubicBezTo>
                      <a:pt x="66" y="151"/>
                      <a:pt x="66" y="151"/>
                      <a:pt x="66" y="151"/>
                    </a:cubicBezTo>
                    <a:cubicBezTo>
                      <a:pt x="66" y="151"/>
                      <a:pt x="81" y="162"/>
                      <a:pt x="95" y="172"/>
                    </a:cubicBezTo>
                    <a:cubicBezTo>
                      <a:pt x="102" y="156"/>
                      <a:pt x="110" y="138"/>
                      <a:pt x="113" y="134"/>
                    </a:cubicBezTo>
                    <a:cubicBezTo>
                      <a:pt x="117" y="128"/>
                      <a:pt x="120" y="129"/>
                      <a:pt x="124" y="125"/>
                    </a:cubicBezTo>
                    <a:cubicBezTo>
                      <a:pt x="127" y="121"/>
                      <a:pt x="128" y="127"/>
                      <a:pt x="134" y="119"/>
                    </a:cubicBezTo>
                    <a:cubicBezTo>
                      <a:pt x="134" y="118"/>
                      <a:pt x="134" y="117"/>
                      <a:pt x="135" y="117"/>
                    </a:cubicBezTo>
                    <a:cubicBezTo>
                      <a:pt x="126" y="103"/>
                      <a:pt x="126" y="103"/>
                      <a:pt x="126" y="103"/>
                    </a:cubicBezTo>
                    <a:lnTo>
                      <a:pt x="125" y="4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612">
                <a:extLst>
                  <a:ext uri="{FF2B5EF4-FFF2-40B4-BE49-F238E27FC236}">
                    <a16:creationId xmlns:a16="http://schemas.microsoft.com/office/drawing/2014/main" id="{DFEED64C-8E62-D4A1-C627-1E69251B2511}"/>
                  </a:ext>
                </a:extLst>
              </p:cNvPr>
              <p:cNvSpPr>
                <a:spLocks/>
              </p:cNvSpPr>
              <p:nvPr/>
            </p:nvSpPr>
            <p:spPr bwMode="auto">
              <a:xfrm>
                <a:off x="5394516" y="3194157"/>
                <a:ext cx="123829" cy="125417"/>
              </a:xfrm>
              <a:custGeom>
                <a:avLst/>
                <a:gdLst>
                  <a:gd name="T0" fmla="*/ 90 w 97"/>
                  <a:gd name="T1" fmla="*/ 20 h 100"/>
                  <a:gd name="T2" fmla="*/ 88 w 97"/>
                  <a:gd name="T3" fmla="*/ 8 h 100"/>
                  <a:gd name="T4" fmla="*/ 80 w 97"/>
                  <a:gd name="T5" fmla="*/ 0 h 100"/>
                  <a:gd name="T6" fmla="*/ 74 w 97"/>
                  <a:gd name="T7" fmla="*/ 6 h 100"/>
                  <a:gd name="T8" fmla="*/ 63 w 97"/>
                  <a:gd name="T9" fmla="*/ 7 h 100"/>
                  <a:gd name="T10" fmla="*/ 50 w 97"/>
                  <a:gd name="T11" fmla="*/ 11 h 100"/>
                  <a:gd name="T12" fmla="*/ 39 w 97"/>
                  <a:gd name="T13" fmla="*/ 7 h 100"/>
                  <a:gd name="T14" fmla="*/ 26 w 97"/>
                  <a:gd name="T15" fmla="*/ 11 h 100"/>
                  <a:gd name="T16" fmla="*/ 24 w 97"/>
                  <a:gd name="T17" fmla="*/ 26 h 100"/>
                  <a:gd name="T18" fmla="*/ 30 w 97"/>
                  <a:gd name="T19" fmla="*/ 35 h 100"/>
                  <a:gd name="T20" fmla="*/ 25 w 97"/>
                  <a:gd name="T21" fmla="*/ 44 h 100"/>
                  <a:gd name="T22" fmla="*/ 18 w 97"/>
                  <a:gd name="T23" fmla="*/ 49 h 100"/>
                  <a:gd name="T24" fmla="*/ 11 w 97"/>
                  <a:gd name="T25" fmla="*/ 59 h 100"/>
                  <a:gd name="T26" fmla="*/ 7 w 97"/>
                  <a:gd name="T27" fmla="*/ 71 h 100"/>
                  <a:gd name="T28" fmla="*/ 3 w 97"/>
                  <a:gd name="T29" fmla="*/ 87 h 100"/>
                  <a:gd name="T30" fmla="*/ 0 w 97"/>
                  <a:gd name="T31" fmla="*/ 99 h 100"/>
                  <a:gd name="T32" fmla="*/ 9 w 97"/>
                  <a:gd name="T33" fmla="*/ 98 h 100"/>
                  <a:gd name="T34" fmla="*/ 27 w 97"/>
                  <a:gd name="T35" fmla="*/ 92 h 100"/>
                  <a:gd name="T36" fmla="*/ 42 w 97"/>
                  <a:gd name="T37" fmla="*/ 91 h 100"/>
                  <a:gd name="T38" fmla="*/ 55 w 97"/>
                  <a:gd name="T39" fmla="*/ 72 h 100"/>
                  <a:gd name="T40" fmla="*/ 79 w 97"/>
                  <a:gd name="T41" fmla="*/ 73 h 100"/>
                  <a:gd name="T42" fmla="*/ 84 w 97"/>
                  <a:gd name="T43" fmla="*/ 62 h 100"/>
                  <a:gd name="T44" fmla="*/ 96 w 97"/>
                  <a:gd name="T45" fmla="*/ 41 h 100"/>
                  <a:gd name="T46" fmla="*/ 97 w 97"/>
                  <a:gd name="T47" fmla="*/ 27 h 100"/>
                  <a:gd name="T48" fmla="*/ 90 w 97"/>
                  <a:gd name="T49"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0">
                    <a:moveTo>
                      <a:pt x="90" y="20"/>
                    </a:moveTo>
                    <a:cubicBezTo>
                      <a:pt x="88" y="8"/>
                      <a:pt x="88" y="8"/>
                      <a:pt x="88" y="8"/>
                    </a:cubicBezTo>
                    <a:cubicBezTo>
                      <a:pt x="80" y="0"/>
                      <a:pt x="80" y="0"/>
                      <a:pt x="80" y="0"/>
                    </a:cubicBezTo>
                    <a:cubicBezTo>
                      <a:pt x="77" y="2"/>
                      <a:pt x="74" y="4"/>
                      <a:pt x="74" y="6"/>
                    </a:cubicBezTo>
                    <a:cubicBezTo>
                      <a:pt x="73" y="9"/>
                      <a:pt x="66" y="8"/>
                      <a:pt x="63" y="7"/>
                    </a:cubicBezTo>
                    <a:cubicBezTo>
                      <a:pt x="60" y="5"/>
                      <a:pt x="52" y="9"/>
                      <a:pt x="50" y="11"/>
                    </a:cubicBezTo>
                    <a:cubicBezTo>
                      <a:pt x="48" y="13"/>
                      <a:pt x="43" y="7"/>
                      <a:pt x="39" y="7"/>
                    </a:cubicBezTo>
                    <a:cubicBezTo>
                      <a:pt x="35" y="8"/>
                      <a:pt x="26" y="11"/>
                      <a:pt x="26" y="11"/>
                    </a:cubicBezTo>
                    <a:cubicBezTo>
                      <a:pt x="26" y="11"/>
                      <a:pt x="24" y="22"/>
                      <a:pt x="24" y="26"/>
                    </a:cubicBezTo>
                    <a:cubicBezTo>
                      <a:pt x="24" y="31"/>
                      <a:pt x="30" y="31"/>
                      <a:pt x="30" y="35"/>
                    </a:cubicBezTo>
                    <a:cubicBezTo>
                      <a:pt x="30" y="38"/>
                      <a:pt x="25" y="42"/>
                      <a:pt x="25" y="44"/>
                    </a:cubicBezTo>
                    <a:cubicBezTo>
                      <a:pt x="25" y="46"/>
                      <a:pt x="21" y="48"/>
                      <a:pt x="18" y="49"/>
                    </a:cubicBezTo>
                    <a:cubicBezTo>
                      <a:pt x="14" y="50"/>
                      <a:pt x="14" y="56"/>
                      <a:pt x="11" y="59"/>
                    </a:cubicBezTo>
                    <a:cubicBezTo>
                      <a:pt x="8" y="61"/>
                      <a:pt x="9" y="67"/>
                      <a:pt x="7" y="71"/>
                    </a:cubicBezTo>
                    <a:cubicBezTo>
                      <a:pt x="5" y="76"/>
                      <a:pt x="3" y="81"/>
                      <a:pt x="3" y="87"/>
                    </a:cubicBezTo>
                    <a:cubicBezTo>
                      <a:pt x="3" y="91"/>
                      <a:pt x="3" y="96"/>
                      <a:pt x="0" y="99"/>
                    </a:cubicBezTo>
                    <a:cubicBezTo>
                      <a:pt x="5" y="100"/>
                      <a:pt x="7" y="99"/>
                      <a:pt x="9" y="98"/>
                    </a:cubicBezTo>
                    <a:cubicBezTo>
                      <a:pt x="13" y="96"/>
                      <a:pt x="27" y="92"/>
                      <a:pt x="27" y="92"/>
                    </a:cubicBezTo>
                    <a:cubicBezTo>
                      <a:pt x="42" y="91"/>
                      <a:pt x="42" y="91"/>
                      <a:pt x="42" y="91"/>
                    </a:cubicBezTo>
                    <a:cubicBezTo>
                      <a:pt x="45" y="82"/>
                      <a:pt x="50" y="74"/>
                      <a:pt x="55" y="72"/>
                    </a:cubicBezTo>
                    <a:cubicBezTo>
                      <a:pt x="62" y="70"/>
                      <a:pt x="72" y="71"/>
                      <a:pt x="79" y="73"/>
                    </a:cubicBezTo>
                    <a:cubicBezTo>
                      <a:pt x="81" y="67"/>
                      <a:pt x="83" y="63"/>
                      <a:pt x="84" y="62"/>
                    </a:cubicBezTo>
                    <a:cubicBezTo>
                      <a:pt x="89" y="57"/>
                      <a:pt x="95" y="48"/>
                      <a:pt x="96" y="41"/>
                    </a:cubicBezTo>
                    <a:cubicBezTo>
                      <a:pt x="97" y="34"/>
                      <a:pt x="97" y="27"/>
                      <a:pt x="97" y="27"/>
                    </a:cubicBezTo>
                    <a:lnTo>
                      <a:pt x="90" y="2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613">
                <a:extLst>
                  <a:ext uri="{FF2B5EF4-FFF2-40B4-BE49-F238E27FC236}">
                    <a16:creationId xmlns:a16="http://schemas.microsoft.com/office/drawing/2014/main" id="{E4D2A4FC-52E0-C907-B813-056322DAE10F}"/>
                  </a:ext>
                </a:extLst>
              </p:cNvPr>
              <p:cNvSpPr>
                <a:spLocks/>
              </p:cNvSpPr>
              <p:nvPr/>
            </p:nvSpPr>
            <p:spPr bwMode="auto">
              <a:xfrm>
                <a:off x="5702502" y="3548181"/>
                <a:ext cx="166693" cy="325448"/>
              </a:xfrm>
              <a:custGeom>
                <a:avLst/>
                <a:gdLst>
                  <a:gd name="T0" fmla="*/ 110 w 131"/>
                  <a:gd name="T1" fmla="*/ 8 h 259"/>
                  <a:gd name="T2" fmla="*/ 104 w 131"/>
                  <a:gd name="T3" fmla="*/ 14 h 259"/>
                  <a:gd name="T4" fmla="*/ 101 w 131"/>
                  <a:gd name="T5" fmla="*/ 26 h 259"/>
                  <a:gd name="T6" fmla="*/ 91 w 131"/>
                  <a:gd name="T7" fmla="*/ 34 h 259"/>
                  <a:gd name="T8" fmla="*/ 82 w 131"/>
                  <a:gd name="T9" fmla="*/ 42 h 259"/>
                  <a:gd name="T10" fmla="*/ 82 w 131"/>
                  <a:gd name="T11" fmla="*/ 51 h 259"/>
                  <a:gd name="T12" fmla="*/ 68 w 131"/>
                  <a:gd name="T13" fmla="*/ 62 h 259"/>
                  <a:gd name="T14" fmla="*/ 44 w 131"/>
                  <a:gd name="T15" fmla="*/ 75 h 259"/>
                  <a:gd name="T16" fmla="*/ 22 w 131"/>
                  <a:gd name="T17" fmla="*/ 79 h 259"/>
                  <a:gd name="T18" fmla="*/ 14 w 131"/>
                  <a:gd name="T19" fmla="*/ 102 h 259"/>
                  <a:gd name="T20" fmla="*/ 16 w 131"/>
                  <a:gd name="T21" fmla="*/ 134 h 259"/>
                  <a:gd name="T22" fmla="*/ 12 w 131"/>
                  <a:gd name="T23" fmla="*/ 170 h 259"/>
                  <a:gd name="T24" fmla="*/ 5 w 131"/>
                  <a:gd name="T25" fmla="*/ 212 h 259"/>
                  <a:gd name="T26" fmla="*/ 17 w 131"/>
                  <a:gd name="T27" fmla="*/ 246 h 259"/>
                  <a:gd name="T28" fmla="*/ 48 w 131"/>
                  <a:gd name="T29" fmla="*/ 254 h 259"/>
                  <a:gd name="T30" fmla="*/ 66 w 131"/>
                  <a:gd name="T31" fmla="*/ 247 h 259"/>
                  <a:gd name="T32" fmla="*/ 92 w 131"/>
                  <a:gd name="T33" fmla="*/ 173 h 259"/>
                  <a:gd name="T34" fmla="*/ 111 w 131"/>
                  <a:gd name="T35" fmla="*/ 104 h 259"/>
                  <a:gd name="T36" fmla="*/ 114 w 131"/>
                  <a:gd name="T37" fmla="*/ 84 h 259"/>
                  <a:gd name="T38" fmla="*/ 119 w 131"/>
                  <a:gd name="T39" fmla="*/ 73 h 259"/>
                  <a:gd name="T40" fmla="*/ 130 w 131"/>
                  <a:gd name="T41" fmla="*/ 71 h 259"/>
                  <a:gd name="T42" fmla="*/ 123 w 131"/>
                  <a:gd name="T43" fmla="*/ 38 h 259"/>
                  <a:gd name="T44" fmla="*/ 110 w 131"/>
                  <a:gd name="T45"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259">
                    <a:moveTo>
                      <a:pt x="110" y="8"/>
                    </a:moveTo>
                    <a:cubicBezTo>
                      <a:pt x="108" y="0"/>
                      <a:pt x="106" y="12"/>
                      <a:pt x="104" y="14"/>
                    </a:cubicBezTo>
                    <a:cubicBezTo>
                      <a:pt x="102" y="16"/>
                      <a:pt x="101" y="22"/>
                      <a:pt x="101" y="26"/>
                    </a:cubicBezTo>
                    <a:cubicBezTo>
                      <a:pt x="102" y="30"/>
                      <a:pt x="95" y="34"/>
                      <a:pt x="91" y="34"/>
                    </a:cubicBezTo>
                    <a:cubicBezTo>
                      <a:pt x="87" y="33"/>
                      <a:pt x="80" y="36"/>
                      <a:pt x="82" y="42"/>
                    </a:cubicBezTo>
                    <a:cubicBezTo>
                      <a:pt x="84" y="48"/>
                      <a:pt x="79" y="46"/>
                      <a:pt x="82" y="51"/>
                    </a:cubicBezTo>
                    <a:cubicBezTo>
                      <a:pt x="84" y="56"/>
                      <a:pt x="76" y="62"/>
                      <a:pt x="68" y="62"/>
                    </a:cubicBezTo>
                    <a:cubicBezTo>
                      <a:pt x="61" y="63"/>
                      <a:pt x="52" y="76"/>
                      <a:pt x="44" y="75"/>
                    </a:cubicBezTo>
                    <a:cubicBezTo>
                      <a:pt x="36" y="74"/>
                      <a:pt x="28" y="80"/>
                      <a:pt x="22" y="79"/>
                    </a:cubicBezTo>
                    <a:cubicBezTo>
                      <a:pt x="15" y="78"/>
                      <a:pt x="19" y="93"/>
                      <a:pt x="14" y="102"/>
                    </a:cubicBezTo>
                    <a:cubicBezTo>
                      <a:pt x="9" y="112"/>
                      <a:pt x="12" y="123"/>
                      <a:pt x="16" y="134"/>
                    </a:cubicBezTo>
                    <a:cubicBezTo>
                      <a:pt x="21" y="146"/>
                      <a:pt x="25" y="155"/>
                      <a:pt x="12" y="170"/>
                    </a:cubicBezTo>
                    <a:cubicBezTo>
                      <a:pt x="0" y="185"/>
                      <a:pt x="1" y="202"/>
                      <a:pt x="5" y="212"/>
                    </a:cubicBezTo>
                    <a:cubicBezTo>
                      <a:pt x="10" y="223"/>
                      <a:pt x="10" y="238"/>
                      <a:pt x="17" y="246"/>
                    </a:cubicBezTo>
                    <a:cubicBezTo>
                      <a:pt x="24" y="253"/>
                      <a:pt x="42" y="259"/>
                      <a:pt x="48" y="254"/>
                    </a:cubicBezTo>
                    <a:cubicBezTo>
                      <a:pt x="54" y="248"/>
                      <a:pt x="60" y="254"/>
                      <a:pt x="66" y="247"/>
                    </a:cubicBezTo>
                    <a:cubicBezTo>
                      <a:pt x="73" y="239"/>
                      <a:pt x="83" y="199"/>
                      <a:pt x="92" y="173"/>
                    </a:cubicBezTo>
                    <a:cubicBezTo>
                      <a:pt x="101" y="146"/>
                      <a:pt x="112" y="111"/>
                      <a:pt x="111" y="104"/>
                    </a:cubicBezTo>
                    <a:cubicBezTo>
                      <a:pt x="110" y="97"/>
                      <a:pt x="118" y="92"/>
                      <a:pt x="114" y="84"/>
                    </a:cubicBezTo>
                    <a:cubicBezTo>
                      <a:pt x="111" y="76"/>
                      <a:pt x="115" y="67"/>
                      <a:pt x="119" y="73"/>
                    </a:cubicBezTo>
                    <a:cubicBezTo>
                      <a:pt x="123" y="79"/>
                      <a:pt x="128" y="79"/>
                      <a:pt x="130" y="71"/>
                    </a:cubicBezTo>
                    <a:cubicBezTo>
                      <a:pt x="131" y="63"/>
                      <a:pt x="123" y="50"/>
                      <a:pt x="123" y="38"/>
                    </a:cubicBezTo>
                    <a:cubicBezTo>
                      <a:pt x="122" y="26"/>
                      <a:pt x="112" y="14"/>
                      <a:pt x="110" y="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614">
                <a:extLst>
                  <a:ext uri="{FF2B5EF4-FFF2-40B4-BE49-F238E27FC236}">
                    <a16:creationId xmlns:a16="http://schemas.microsoft.com/office/drawing/2014/main" id="{DF5C5167-D9E1-D341-69FB-D70B95D08F22}"/>
                  </a:ext>
                </a:extLst>
              </p:cNvPr>
              <p:cNvSpPr>
                <a:spLocks/>
              </p:cNvSpPr>
              <p:nvPr/>
            </p:nvSpPr>
            <p:spPr bwMode="auto">
              <a:xfrm>
                <a:off x="5018265" y="3163993"/>
                <a:ext cx="414352" cy="425464"/>
              </a:xfrm>
              <a:custGeom>
                <a:avLst/>
                <a:gdLst>
                  <a:gd name="T0" fmla="*/ 288 w 323"/>
                  <a:gd name="T1" fmla="*/ 159 h 339"/>
                  <a:gd name="T2" fmla="*/ 289 w 323"/>
                  <a:gd name="T3" fmla="*/ 147 h 339"/>
                  <a:gd name="T4" fmla="*/ 284 w 323"/>
                  <a:gd name="T5" fmla="*/ 141 h 339"/>
                  <a:gd name="T6" fmla="*/ 291 w 323"/>
                  <a:gd name="T7" fmla="*/ 125 h 339"/>
                  <a:gd name="T8" fmla="*/ 296 w 323"/>
                  <a:gd name="T9" fmla="*/ 111 h 339"/>
                  <a:gd name="T10" fmla="*/ 304 w 323"/>
                  <a:gd name="T11" fmla="*/ 83 h 339"/>
                  <a:gd name="T12" fmla="*/ 318 w 323"/>
                  <a:gd name="T13" fmla="*/ 68 h 339"/>
                  <a:gd name="T14" fmla="*/ 317 w 323"/>
                  <a:gd name="T15" fmla="*/ 50 h 339"/>
                  <a:gd name="T16" fmla="*/ 319 w 323"/>
                  <a:gd name="T17" fmla="*/ 35 h 339"/>
                  <a:gd name="T18" fmla="*/ 290 w 323"/>
                  <a:gd name="T19" fmla="*/ 20 h 339"/>
                  <a:gd name="T20" fmla="*/ 269 w 323"/>
                  <a:gd name="T21" fmla="*/ 19 h 339"/>
                  <a:gd name="T22" fmla="*/ 257 w 323"/>
                  <a:gd name="T23" fmla="*/ 6 h 339"/>
                  <a:gd name="T24" fmla="*/ 244 w 323"/>
                  <a:gd name="T25" fmla="*/ 8 h 339"/>
                  <a:gd name="T26" fmla="*/ 210 w 323"/>
                  <a:gd name="T27" fmla="*/ 8 h 339"/>
                  <a:gd name="T28" fmla="*/ 178 w 323"/>
                  <a:gd name="T29" fmla="*/ 14 h 339"/>
                  <a:gd name="T30" fmla="*/ 139 w 323"/>
                  <a:gd name="T31" fmla="*/ 19 h 339"/>
                  <a:gd name="T32" fmla="*/ 106 w 323"/>
                  <a:gd name="T33" fmla="*/ 24 h 339"/>
                  <a:gd name="T34" fmla="*/ 103 w 323"/>
                  <a:gd name="T35" fmla="*/ 54 h 339"/>
                  <a:gd name="T36" fmla="*/ 84 w 323"/>
                  <a:gd name="T37" fmla="*/ 109 h 339"/>
                  <a:gd name="T38" fmla="*/ 67 w 323"/>
                  <a:gd name="T39" fmla="*/ 158 h 339"/>
                  <a:gd name="T40" fmla="*/ 50 w 323"/>
                  <a:gd name="T41" fmla="*/ 181 h 339"/>
                  <a:gd name="T42" fmla="*/ 28 w 323"/>
                  <a:gd name="T43" fmla="*/ 181 h 339"/>
                  <a:gd name="T44" fmla="*/ 0 w 323"/>
                  <a:gd name="T45" fmla="*/ 189 h 339"/>
                  <a:gd name="T46" fmla="*/ 6 w 323"/>
                  <a:gd name="T47" fmla="*/ 210 h 339"/>
                  <a:gd name="T48" fmla="*/ 73 w 323"/>
                  <a:gd name="T49" fmla="*/ 205 h 339"/>
                  <a:gd name="T50" fmla="*/ 84 w 323"/>
                  <a:gd name="T51" fmla="*/ 233 h 339"/>
                  <a:gd name="T52" fmla="*/ 119 w 323"/>
                  <a:gd name="T53" fmla="*/ 241 h 339"/>
                  <a:gd name="T54" fmla="*/ 140 w 323"/>
                  <a:gd name="T55" fmla="*/ 225 h 339"/>
                  <a:gd name="T56" fmla="*/ 160 w 323"/>
                  <a:gd name="T57" fmla="*/ 231 h 339"/>
                  <a:gd name="T58" fmla="*/ 161 w 323"/>
                  <a:gd name="T59" fmla="*/ 271 h 339"/>
                  <a:gd name="T60" fmla="*/ 170 w 323"/>
                  <a:gd name="T61" fmla="*/ 299 h 339"/>
                  <a:gd name="T62" fmla="*/ 195 w 323"/>
                  <a:gd name="T63" fmla="*/ 292 h 339"/>
                  <a:gd name="T64" fmla="*/ 204 w 323"/>
                  <a:gd name="T65" fmla="*/ 297 h 339"/>
                  <a:gd name="T66" fmla="*/ 220 w 323"/>
                  <a:gd name="T67" fmla="*/ 300 h 339"/>
                  <a:gd name="T68" fmla="*/ 240 w 323"/>
                  <a:gd name="T69" fmla="*/ 314 h 339"/>
                  <a:gd name="T70" fmla="*/ 254 w 323"/>
                  <a:gd name="T71" fmla="*/ 308 h 339"/>
                  <a:gd name="T72" fmla="*/ 277 w 323"/>
                  <a:gd name="T73" fmla="*/ 321 h 339"/>
                  <a:gd name="T74" fmla="*/ 296 w 323"/>
                  <a:gd name="T75" fmla="*/ 336 h 339"/>
                  <a:gd name="T76" fmla="*/ 297 w 323"/>
                  <a:gd name="T77" fmla="*/ 316 h 339"/>
                  <a:gd name="T78" fmla="*/ 274 w 323"/>
                  <a:gd name="T79" fmla="*/ 306 h 339"/>
                  <a:gd name="T80" fmla="*/ 278 w 323"/>
                  <a:gd name="T81" fmla="*/ 270 h 339"/>
                  <a:gd name="T82" fmla="*/ 285 w 323"/>
                  <a:gd name="T83" fmla="*/ 249 h 339"/>
                  <a:gd name="T84" fmla="*/ 307 w 323"/>
                  <a:gd name="T85" fmla="*/ 245 h 339"/>
                  <a:gd name="T86" fmla="*/ 296 w 323"/>
                  <a:gd name="T87" fmla="*/ 22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 h="339">
                    <a:moveTo>
                      <a:pt x="296" y="224"/>
                    </a:moveTo>
                    <a:cubicBezTo>
                      <a:pt x="287" y="219"/>
                      <a:pt x="284" y="160"/>
                      <a:pt x="288" y="159"/>
                    </a:cubicBezTo>
                    <a:cubicBezTo>
                      <a:pt x="288" y="158"/>
                      <a:pt x="289" y="159"/>
                      <a:pt x="289" y="160"/>
                    </a:cubicBezTo>
                    <a:cubicBezTo>
                      <a:pt x="289" y="147"/>
                      <a:pt x="289" y="147"/>
                      <a:pt x="289" y="147"/>
                    </a:cubicBezTo>
                    <a:cubicBezTo>
                      <a:pt x="289" y="147"/>
                      <a:pt x="288" y="147"/>
                      <a:pt x="287" y="147"/>
                    </a:cubicBezTo>
                    <a:cubicBezTo>
                      <a:pt x="286" y="146"/>
                      <a:pt x="284" y="145"/>
                      <a:pt x="284" y="141"/>
                    </a:cubicBezTo>
                    <a:cubicBezTo>
                      <a:pt x="284" y="137"/>
                      <a:pt x="288" y="136"/>
                      <a:pt x="288" y="136"/>
                    </a:cubicBezTo>
                    <a:cubicBezTo>
                      <a:pt x="288" y="136"/>
                      <a:pt x="287" y="127"/>
                      <a:pt x="291" y="125"/>
                    </a:cubicBezTo>
                    <a:cubicBezTo>
                      <a:pt x="292" y="125"/>
                      <a:pt x="293" y="124"/>
                      <a:pt x="293" y="123"/>
                    </a:cubicBezTo>
                    <a:cubicBezTo>
                      <a:pt x="296" y="120"/>
                      <a:pt x="296" y="115"/>
                      <a:pt x="296" y="111"/>
                    </a:cubicBezTo>
                    <a:cubicBezTo>
                      <a:pt x="296" y="105"/>
                      <a:pt x="298" y="100"/>
                      <a:pt x="300" y="95"/>
                    </a:cubicBezTo>
                    <a:cubicBezTo>
                      <a:pt x="302" y="91"/>
                      <a:pt x="301" y="85"/>
                      <a:pt x="304" y="83"/>
                    </a:cubicBezTo>
                    <a:cubicBezTo>
                      <a:pt x="307" y="80"/>
                      <a:pt x="307" y="74"/>
                      <a:pt x="311" y="73"/>
                    </a:cubicBezTo>
                    <a:cubicBezTo>
                      <a:pt x="314" y="72"/>
                      <a:pt x="318" y="70"/>
                      <a:pt x="318" y="68"/>
                    </a:cubicBezTo>
                    <a:cubicBezTo>
                      <a:pt x="318" y="66"/>
                      <a:pt x="323" y="62"/>
                      <a:pt x="323" y="59"/>
                    </a:cubicBezTo>
                    <a:cubicBezTo>
                      <a:pt x="323" y="55"/>
                      <a:pt x="317" y="55"/>
                      <a:pt x="317" y="50"/>
                    </a:cubicBezTo>
                    <a:cubicBezTo>
                      <a:pt x="317" y="46"/>
                      <a:pt x="319" y="35"/>
                      <a:pt x="319" y="35"/>
                    </a:cubicBezTo>
                    <a:cubicBezTo>
                      <a:pt x="319" y="35"/>
                      <a:pt x="319" y="35"/>
                      <a:pt x="319" y="35"/>
                    </a:cubicBezTo>
                    <a:cubicBezTo>
                      <a:pt x="311" y="27"/>
                      <a:pt x="301" y="19"/>
                      <a:pt x="299" y="18"/>
                    </a:cubicBezTo>
                    <a:cubicBezTo>
                      <a:pt x="295" y="16"/>
                      <a:pt x="290" y="20"/>
                      <a:pt x="290" y="20"/>
                    </a:cubicBezTo>
                    <a:cubicBezTo>
                      <a:pt x="290" y="20"/>
                      <a:pt x="284" y="15"/>
                      <a:pt x="280" y="19"/>
                    </a:cubicBezTo>
                    <a:cubicBezTo>
                      <a:pt x="276" y="23"/>
                      <a:pt x="269" y="19"/>
                      <a:pt x="269" y="19"/>
                    </a:cubicBezTo>
                    <a:cubicBezTo>
                      <a:pt x="269" y="19"/>
                      <a:pt x="264" y="16"/>
                      <a:pt x="262" y="10"/>
                    </a:cubicBezTo>
                    <a:cubicBezTo>
                      <a:pt x="261" y="8"/>
                      <a:pt x="259" y="7"/>
                      <a:pt x="257" y="6"/>
                    </a:cubicBezTo>
                    <a:cubicBezTo>
                      <a:pt x="257" y="6"/>
                      <a:pt x="257" y="6"/>
                      <a:pt x="257" y="6"/>
                    </a:cubicBezTo>
                    <a:cubicBezTo>
                      <a:pt x="244" y="8"/>
                      <a:pt x="244" y="8"/>
                      <a:pt x="244" y="8"/>
                    </a:cubicBezTo>
                    <a:cubicBezTo>
                      <a:pt x="244" y="8"/>
                      <a:pt x="228" y="0"/>
                      <a:pt x="225" y="6"/>
                    </a:cubicBezTo>
                    <a:cubicBezTo>
                      <a:pt x="221" y="13"/>
                      <a:pt x="218" y="8"/>
                      <a:pt x="210" y="8"/>
                    </a:cubicBezTo>
                    <a:cubicBezTo>
                      <a:pt x="203" y="8"/>
                      <a:pt x="196" y="12"/>
                      <a:pt x="192" y="14"/>
                    </a:cubicBezTo>
                    <a:cubicBezTo>
                      <a:pt x="188" y="16"/>
                      <a:pt x="181" y="12"/>
                      <a:pt x="178" y="14"/>
                    </a:cubicBezTo>
                    <a:cubicBezTo>
                      <a:pt x="175" y="16"/>
                      <a:pt x="172" y="26"/>
                      <a:pt x="172" y="26"/>
                    </a:cubicBezTo>
                    <a:cubicBezTo>
                      <a:pt x="139" y="19"/>
                      <a:pt x="139" y="19"/>
                      <a:pt x="139" y="19"/>
                    </a:cubicBezTo>
                    <a:cubicBezTo>
                      <a:pt x="139" y="19"/>
                      <a:pt x="132" y="10"/>
                      <a:pt x="125" y="10"/>
                    </a:cubicBezTo>
                    <a:cubicBezTo>
                      <a:pt x="117" y="10"/>
                      <a:pt x="106" y="24"/>
                      <a:pt x="106" y="24"/>
                    </a:cubicBezTo>
                    <a:cubicBezTo>
                      <a:pt x="106" y="35"/>
                      <a:pt x="106" y="35"/>
                      <a:pt x="106" y="35"/>
                    </a:cubicBezTo>
                    <a:cubicBezTo>
                      <a:pt x="107" y="43"/>
                      <a:pt x="106" y="50"/>
                      <a:pt x="103" y="54"/>
                    </a:cubicBezTo>
                    <a:cubicBezTo>
                      <a:pt x="100" y="59"/>
                      <a:pt x="97" y="61"/>
                      <a:pt x="97" y="72"/>
                    </a:cubicBezTo>
                    <a:cubicBezTo>
                      <a:pt x="97" y="83"/>
                      <a:pt x="84" y="101"/>
                      <a:pt x="84" y="109"/>
                    </a:cubicBezTo>
                    <a:cubicBezTo>
                      <a:pt x="84" y="118"/>
                      <a:pt x="69" y="124"/>
                      <a:pt x="69" y="129"/>
                    </a:cubicBezTo>
                    <a:cubicBezTo>
                      <a:pt x="69" y="134"/>
                      <a:pt x="67" y="146"/>
                      <a:pt x="67" y="158"/>
                    </a:cubicBezTo>
                    <a:cubicBezTo>
                      <a:pt x="67" y="170"/>
                      <a:pt x="61" y="161"/>
                      <a:pt x="61" y="172"/>
                    </a:cubicBezTo>
                    <a:cubicBezTo>
                      <a:pt x="61" y="182"/>
                      <a:pt x="55" y="176"/>
                      <a:pt x="50" y="181"/>
                    </a:cubicBezTo>
                    <a:cubicBezTo>
                      <a:pt x="45" y="187"/>
                      <a:pt x="42" y="188"/>
                      <a:pt x="42" y="182"/>
                    </a:cubicBezTo>
                    <a:cubicBezTo>
                      <a:pt x="42" y="177"/>
                      <a:pt x="35" y="176"/>
                      <a:pt x="28" y="181"/>
                    </a:cubicBezTo>
                    <a:cubicBezTo>
                      <a:pt x="22" y="187"/>
                      <a:pt x="19" y="181"/>
                      <a:pt x="16" y="180"/>
                    </a:cubicBezTo>
                    <a:cubicBezTo>
                      <a:pt x="14" y="180"/>
                      <a:pt x="7" y="184"/>
                      <a:pt x="0" y="189"/>
                    </a:cubicBezTo>
                    <a:cubicBezTo>
                      <a:pt x="3" y="196"/>
                      <a:pt x="5" y="203"/>
                      <a:pt x="6" y="208"/>
                    </a:cubicBezTo>
                    <a:cubicBezTo>
                      <a:pt x="6" y="209"/>
                      <a:pt x="6" y="210"/>
                      <a:pt x="6" y="210"/>
                    </a:cubicBezTo>
                    <a:cubicBezTo>
                      <a:pt x="10" y="208"/>
                      <a:pt x="14" y="205"/>
                      <a:pt x="16" y="205"/>
                    </a:cubicBezTo>
                    <a:cubicBezTo>
                      <a:pt x="22" y="204"/>
                      <a:pt x="73" y="205"/>
                      <a:pt x="73" y="205"/>
                    </a:cubicBezTo>
                    <a:cubicBezTo>
                      <a:pt x="73" y="205"/>
                      <a:pt x="78" y="213"/>
                      <a:pt x="77" y="220"/>
                    </a:cubicBezTo>
                    <a:cubicBezTo>
                      <a:pt x="75" y="227"/>
                      <a:pt x="80" y="224"/>
                      <a:pt x="84" y="233"/>
                    </a:cubicBezTo>
                    <a:cubicBezTo>
                      <a:pt x="88" y="242"/>
                      <a:pt x="91" y="246"/>
                      <a:pt x="99" y="244"/>
                    </a:cubicBezTo>
                    <a:cubicBezTo>
                      <a:pt x="106" y="242"/>
                      <a:pt x="116" y="240"/>
                      <a:pt x="119" y="241"/>
                    </a:cubicBezTo>
                    <a:cubicBezTo>
                      <a:pt x="122" y="242"/>
                      <a:pt x="121" y="228"/>
                      <a:pt x="126" y="225"/>
                    </a:cubicBezTo>
                    <a:cubicBezTo>
                      <a:pt x="131" y="223"/>
                      <a:pt x="140" y="225"/>
                      <a:pt x="140" y="225"/>
                    </a:cubicBezTo>
                    <a:cubicBezTo>
                      <a:pt x="140" y="225"/>
                      <a:pt x="141" y="229"/>
                      <a:pt x="149" y="229"/>
                    </a:cubicBezTo>
                    <a:cubicBezTo>
                      <a:pt x="156" y="229"/>
                      <a:pt x="160" y="226"/>
                      <a:pt x="160" y="231"/>
                    </a:cubicBezTo>
                    <a:cubicBezTo>
                      <a:pt x="160" y="237"/>
                      <a:pt x="161" y="243"/>
                      <a:pt x="163" y="246"/>
                    </a:cubicBezTo>
                    <a:cubicBezTo>
                      <a:pt x="166" y="248"/>
                      <a:pt x="157" y="267"/>
                      <a:pt x="161" y="271"/>
                    </a:cubicBezTo>
                    <a:cubicBezTo>
                      <a:pt x="165" y="274"/>
                      <a:pt x="170" y="281"/>
                      <a:pt x="170" y="285"/>
                    </a:cubicBezTo>
                    <a:cubicBezTo>
                      <a:pt x="169" y="289"/>
                      <a:pt x="167" y="298"/>
                      <a:pt x="170" y="299"/>
                    </a:cubicBezTo>
                    <a:cubicBezTo>
                      <a:pt x="173" y="299"/>
                      <a:pt x="174" y="294"/>
                      <a:pt x="179" y="294"/>
                    </a:cubicBezTo>
                    <a:cubicBezTo>
                      <a:pt x="185" y="294"/>
                      <a:pt x="189" y="295"/>
                      <a:pt x="195" y="292"/>
                    </a:cubicBezTo>
                    <a:cubicBezTo>
                      <a:pt x="197" y="292"/>
                      <a:pt x="198" y="292"/>
                      <a:pt x="199" y="293"/>
                    </a:cubicBezTo>
                    <a:cubicBezTo>
                      <a:pt x="202" y="294"/>
                      <a:pt x="204" y="297"/>
                      <a:pt x="204" y="297"/>
                    </a:cubicBezTo>
                    <a:cubicBezTo>
                      <a:pt x="204" y="297"/>
                      <a:pt x="206" y="303"/>
                      <a:pt x="209" y="301"/>
                    </a:cubicBezTo>
                    <a:cubicBezTo>
                      <a:pt x="212" y="299"/>
                      <a:pt x="221" y="297"/>
                      <a:pt x="220" y="300"/>
                    </a:cubicBezTo>
                    <a:cubicBezTo>
                      <a:pt x="219" y="303"/>
                      <a:pt x="222" y="310"/>
                      <a:pt x="225" y="309"/>
                    </a:cubicBezTo>
                    <a:cubicBezTo>
                      <a:pt x="228" y="307"/>
                      <a:pt x="236" y="314"/>
                      <a:pt x="240" y="314"/>
                    </a:cubicBezTo>
                    <a:cubicBezTo>
                      <a:pt x="244" y="314"/>
                      <a:pt x="248" y="314"/>
                      <a:pt x="248" y="311"/>
                    </a:cubicBezTo>
                    <a:cubicBezTo>
                      <a:pt x="248" y="309"/>
                      <a:pt x="253" y="305"/>
                      <a:pt x="254" y="308"/>
                    </a:cubicBezTo>
                    <a:cubicBezTo>
                      <a:pt x="256" y="311"/>
                      <a:pt x="260" y="318"/>
                      <a:pt x="264" y="318"/>
                    </a:cubicBezTo>
                    <a:cubicBezTo>
                      <a:pt x="267" y="318"/>
                      <a:pt x="277" y="318"/>
                      <a:pt x="277" y="321"/>
                    </a:cubicBezTo>
                    <a:cubicBezTo>
                      <a:pt x="277" y="325"/>
                      <a:pt x="280" y="333"/>
                      <a:pt x="284" y="336"/>
                    </a:cubicBezTo>
                    <a:cubicBezTo>
                      <a:pt x="288" y="339"/>
                      <a:pt x="296" y="336"/>
                      <a:pt x="296" y="336"/>
                    </a:cubicBezTo>
                    <a:cubicBezTo>
                      <a:pt x="296" y="336"/>
                      <a:pt x="300" y="334"/>
                      <a:pt x="300" y="328"/>
                    </a:cubicBezTo>
                    <a:cubicBezTo>
                      <a:pt x="300" y="323"/>
                      <a:pt x="300" y="316"/>
                      <a:pt x="297" y="316"/>
                    </a:cubicBezTo>
                    <a:cubicBezTo>
                      <a:pt x="295" y="316"/>
                      <a:pt x="291" y="321"/>
                      <a:pt x="285" y="320"/>
                    </a:cubicBezTo>
                    <a:cubicBezTo>
                      <a:pt x="280" y="318"/>
                      <a:pt x="276" y="307"/>
                      <a:pt x="274" y="306"/>
                    </a:cubicBezTo>
                    <a:cubicBezTo>
                      <a:pt x="271" y="304"/>
                      <a:pt x="278" y="294"/>
                      <a:pt x="278" y="289"/>
                    </a:cubicBezTo>
                    <a:cubicBezTo>
                      <a:pt x="278" y="285"/>
                      <a:pt x="282" y="271"/>
                      <a:pt x="278" y="270"/>
                    </a:cubicBezTo>
                    <a:cubicBezTo>
                      <a:pt x="275" y="268"/>
                      <a:pt x="277" y="263"/>
                      <a:pt x="281" y="260"/>
                    </a:cubicBezTo>
                    <a:cubicBezTo>
                      <a:pt x="285" y="257"/>
                      <a:pt x="279" y="249"/>
                      <a:pt x="285" y="249"/>
                    </a:cubicBezTo>
                    <a:cubicBezTo>
                      <a:pt x="291" y="249"/>
                      <a:pt x="303" y="249"/>
                      <a:pt x="307" y="245"/>
                    </a:cubicBezTo>
                    <a:cubicBezTo>
                      <a:pt x="307" y="245"/>
                      <a:pt x="307" y="245"/>
                      <a:pt x="307" y="245"/>
                    </a:cubicBezTo>
                    <a:cubicBezTo>
                      <a:pt x="308" y="244"/>
                      <a:pt x="308" y="243"/>
                      <a:pt x="309" y="242"/>
                    </a:cubicBezTo>
                    <a:cubicBezTo>
                      <a:pt x="304" y="235"/>
                      <a:pt x="300" y="227"/>
                      <a:pt x="296" y="2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615">
                <a:extLst>
                  <a:ext uri="{FF2B5EF4-FFF2-40B4-BE49-F238E27FC236}">
                    <a16:creationId xmlns:a16="http://schemas.microsoft.com/office/drawing/2014/main" id="{A902621B-D1A7-96D4-DA84-E2F6C4E5AC02}"/>
                  </a:ext>
                </a:extLst>
              </p:cNvPr>
              <p:cNvSpPr>
                <a:spLocks/>
              </p:cNvSpPr>
              <p:nvPr/>
            </p:nvSpPr>
            <p:spPr bwMode="auto">
              <a:xfrm>
                <a:off x="5386578" y="3340211"/>
                <a:ext cx="36514" cy="47627"/>
              </a:xfrm>
              <a:custGeom>
                <a:avLst/>
                <a:gdLst>
                  <a:gd name="T0" fmla="*/ 2 w 29"/>
                  <a:gd name="T1" fmla="*/ 19 h 38"/>
                  <a:gd name="T2" fmla="*/ 7 w 29"/>
                  <a:gd name="T3" fmla="*/ 38 h 38"/>
                  <a:gd name="T4" fmla="*/ 14 w 29"/>
                  <a:gd name="T5" fmla="*/ 33 h 38"/>
                  <a:gd name="T6" fmla="*/ 29 w 29"/>
                  <a:gd name="T7" fmla="*/ 12 h 38"/>
                  <a:gd name="T8" fmla="*/ 24 w 29"/>
                  <a:gd name="T9" fmla="*/ 10 h 38"/>
                  <a:gd name="T10" fmla="*/ 24 w 29"/>
                  <a:gd name="T11" fmla="*/ 0 h 38"/>
                  <a:gd name="T12" fmla="*/ 15 w 29"/>
                  <a:gd name="T13" fmla="*/ 1 h 38"/>
                  <a:gd name="T14" fmla="*/ 6 w 29"/>
                  <a:gd name="T15" fmla="*/ 6 h 38"/>
                  <a:gd name="T16" fmla="*/ 0 w 29"/>
                  <a:gd name="T17" fmla="*/ 6 h 38"/>
                  <a:gd name="T18" fmla="*/ 2 w 29"/>
                  <a:gd name="T19" fmla="*/ 6 h 38"/>
                  <a:gd name="T20" fmla="*/ 2 w 29"/>
                  <a:gd name="T2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8">
                    <a:moveTo>
                      <a:pt x="2" y="19"/>
                    </a:moveTo>
                    <a:cubicBezTo>
                      <a:pt x="4" y="22"/>
                      <a:pt x="5" y="30"/>
                      <a:pt x="7" y="38"/>
                    </a:cubicBezTo>
                    <a:cubicBezTo>
                      <a:pt x="10" y="35"/>
                      <a:pt x="13" y="34"/>
                      <a:pt x="14" y="33"/>
                    </a:cubicBezTo>
                    <a:cubicBezTo>
                      <a:pt x="19" y="31"/>
                      <a:pt x="29" y="12"/>
                      <a:pt x="29" y="12"/>
                    </a:cubicBezTo>
                    <a:cubicBezTo>
                      <a:pt x="24" y="10"/>
                      <a:pt x="24" y="10"/>
                      <a:pt x="24" y="10"/>
                    </a:cubicBezTo>
                    <a:cubicBezTo>
                      <a:pt x="24" y="10"/>
                      <a:pt x="25" y="6"/>
                      <a:pt x="24" y="0"/>
                    </a:cubicBezTo>
                    <a:cubicBezTo>
                      <a:pt x="20" y="1"/>
                      <a:pt x="15" y="1"/>
                      <a:pt x="15" y="1"/>
                    </a:cubicBezTo>
                    <a:cubicBezTo>
                      <a:pt x="15" y="1"/>
                      <a:pt x="16" y="8"/>
                      <a:pt x="6" y="6"/>
                    </a:cubicBezTo>
                    <a:cubicBezTo>
                      <a:pt x="5" y="6"/>
                      <a:pt x="3" y="6"/>
                      <a:pt x="0" y="6"/>
                    </a:cubicBezTo>
                    <a:cubicBezTo>
                      <a:pt x="1" y="6"/>
                      <a:pt x="2" y="6"/>
                      <a:pt x="2" y="6"/>
                    </a:cubicBezTo>
                    <a:lnTo>
                      <a:pt x="2" y="19"/>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616">
                <a:extLst>
                  <a:ext uri="{FF2B5EF4-FFF2-40B4-BE49-F238E27FC236}">
                    <a16:creationId xmlns:a16="http://schemas.microsoft.com/office/drawing/2014/main" id="{50A8493A-F0CA-0481-EFAF-AA9466A2D5F5}"/>
                  </a:ext>
                </a:extLst>
              </p:cNvPr>
              <p:cNvSpPr>
                <a:spLocks/>
              </p:cNvSpPr>
              <p:nvPr/>
            </p:nvSpPr>
            <p:spPr bwMode="auto">
              <a:xfrm>
                <a:off x="5408804" y="3524368"/>
                <a:ext cx="242896" cy="377838"/>
              </a:xfrm>
              <a:custGeom>
                <a:avLst/>
                <a:gdLst>
                  <a:gd name="T0" fmla="*/ 187 w 189"/>
                  <a:gd name="T1" fmla="*/ 77 h 302"/>
                  <a:gd name="T2" fmla="*/ 182 w 189"/>
                  <a:gd name="T3" fmla="*/ 43 h 302"/>
                  <a:gd name="T4" fmla="*/ 181 w 189"/>
                  <a:gd name="T5" fmla="*/ 1 h 302"/>
                  <a:gd name="T6" fmla="*/ 181 w 189"/>
                  <a:gd name="T7" fmla="*/ 0 h 302"/>
                  <a:gd name="T8" fmla="*/ 162 w 189"/>
                  <a:gd name="T9" fmla="*/ 10 h 302"/>
                  <a:gd name="T10" fmla="*/ 149 w 189"/>
                  <a:gd name="T11" fmla="*/ 13 h 302"/>
                  <a:gd name="T12" fmla="*/ 139 w 189"/>
                  <a:gd name="T13" fmla="*/ 13 h 302"/>
                  <a:gd name="T14" fmla="*/ 133 w 189"/>
                  <a:gd name="T15" fmla="*/ 20 h 302"/>
                  <a:gd name="T16" fmla="*/ 123 w 189"/>
                  <a:gd name="T17" fmla="*/ 21 h 302"/>
                  <a:gd name="T18" fmla="*/ 108 w 189"/>
                  <a:gd name="T19" fmla="*/ 23 h 302"/>
                  <a:gd name="T20" fmla="*/ 102 w 189"/>
                  <a:gd name="T21" fmla="*/ 17 h 302"/>
                  <a:gd name="T22" fmla="*/ 92 w 189"/>
                  <a:gd name="T23" fmla="*/ 20 h 302"/>
                  <a:gd name="T24" fmla="*/ 82 w 189"/>
                  <a:gd name="T25" fmla="*/ 18 h 302"/>
                  <a:gd name="T26" fmla="*/ 81 w 189"/>
                  <a:gd name="T27" fmla="*/ 25 h 302"/>
                  <a:gd name="T28" fmla="*/ 88 w 189"/>
                  <a:gd name="T29" fmla="*/ 62 h 302"/>
                  <a:gd name="T30" fmla="*/ 99 w 189"/>
                  <a:gd name="T31" fmla="*/ 72 h 302"/>
                  <a:gd name="T32" fmla="*/ 99 w 189"/>
                  <a:gd name="T33" fmla="*/ 90 h 302"/>
                  <a:gd name="T34" fmla="*/ 89 w 189"/>
                  <a:gd name="T35" fmla="*/ 101 h 302"/>
                  <a:gd name="T36" fmla="*/ 88 w 189"/>
                  <a:gd name="T37" fmla="*/ 118 h 302"/>
                  <a:gd name="T38" fmla="*/ 72 w 189"/>
                  <a:gd name="T39" fmla="*/ 96 h 302"/>
                  <a:gd name="T40" fmla="*/ 75 w 189"/>
                  <a:gd name="T41" fmla="*/ 73 h 302"/>
                  <a:gd name="T42" fmla="*/ 61 w 189"/>
                  <a:gd name="T43" fmla="*/ 71 h 302"/>
                  <a:gd name="T44" fmla="*/ 49 w 189"/>
                  <a:gd name="T45" fmla="*/ 63 h 302"/>
                  <a:gd name="T46" fmla="*/ 0 w 189"/>
                  <a:gd name="T47" fmla="*/ 81 h 302"/>
                  <a:gd name="T48" fmla="*/ 4 w 189"/>
                  <a:gd name="T49" fmla="*/ 94 h 302"/>
                  <a:gd name="T50" fmla="*/ 3 w 189"/>
                  <a:gd name="T51" fmla="*/ 94 h 302"/>
                  <a:gd name="T52" fmla="*/ 6 w 189"/>
                  <a:gd name="T53" fmla="*/ 99 h 302"/>
                  <a:gd name="T54" fmla="*/ 28 w 189"/>
                  <a:gd name="T55" fmla="*/ 105 h 302"/>
                  <a:gd name="T56" fmla="*/ 49 w 189"/>
                  <a:gd name="T57" fmla="*/ 112 h 302"/>
                  <a:gd name="T58" fmla="*/ 49 w 189"/>
                  <a:gd name="T59" fmla="*/ 139 h 302"/>
                  <a:gd name="T60" fmla="*/ 45 w 189"/>
                  <a:gd name="T61" fmla="*/ 155 h 302"/>
                  <a:gd name="T62" fmla="*/ 50 w 189"/>
                  <a:gd name="T63" fmla="*/ 168 h 302"/>
                  <a:gd name="T64" fmla="*/ 41 w 189"/>
                  <a:gd name="T65" fmla="*/ 181 h 302"/>
                  <a:gd name="T66" fmla="*/ 36 w 189"/>
                  <a:gd name="T67" fmla="*/ 199 h 302"/>
                  <a:gd name="T68" fmla="*/ 18 w 189"/>
                  <a:gd name="T69" fmla="*/ 216 h 302"/>
                  <a:gd name="T70" fmla="*/ 19 w 189"/>
                  <a:gd name="T71" fmla="*/ 217 h 302"/>
                  <a:gd name="T72" fmla="*/ 30 w 189"/>
                  <a:gd name="T73" fmla="*/ 250 h 302"/>
                  <a:gd name="T74" fmla="*/ 31 w 189"/>
                  <a:gd name="T75" fmla="*/ 282 h 302"/>
                  <a:gd name="T76" fmla="*/ 33 w 189"/>
                  <a:gd name="T77" fmla="*/ 302 h 302"/>
                  <a:gd name="T78" fmla="*/ 46 w 189"/>
                  <a:gd name="T79" fmla="*/ 301 h 302"/>
                  <a:gd name="T80" fmla="*/ 47 w 189"/>
                  <a:gd name="T81" fmla="*/ 293 h 302"/>
                  <a:gd name="T82" fmla="*/ 40 w 189"/>
                  <a:gd name="T83" fmla="*/ 286 h 302"/>
                  <a:gd name="T84" fmla="*/ 68 w 189"/>
                  <a:gd name="T85" fmla="*/ 265 h 302"/>
                  <a:gd name="T86" fmla="*/ 90 w 189"/>
                  <a:gd name="T87" fmla="*/ 252 h 302"/>
                  <a:gd name="T88" fmla="*/ 92 w 189"/>
                  <a:gd name="T89" fmla="*/ 226 h 302"/>
                  <a:gd name="T90" fmla="*/ 89 w 189"/>
                  <a:gd name="T91" fmla="*/ 204 h 302"/>
                  <a:gd name="T92" fmla="*/ 80 w 189"/>
                  <a:gd name="T93" fmla="*/ 181 h 302"/>
                  <a:gd name="T94" fmla="*/ 83 w 189"/>
                  <a:gd name="T95" fmla="*/ 168 h 302"/>
                  <a:gd name="T96" fmla="*/ 91 w 189"/>
                  <a:gd name="T97" fmla="*/ 159 h 302"/>
                  <a:gd name="T98" fmla="*/ 106 w 189"/>
                  <a:gd name="T99" fmla="*/ 149 h 302"/>
                  <a:gd name="T100" fmla="*/ 124 w 189"/>
                  <a:gd name="T101" fmla="*/ 129 h 302"/>
                  <a:gd name="T102" fmla="*/ 159 w 189"/>
                  <a:gd name="T103" fmla="*/ 114 h 302"/>
                  <a:gd name="T104" fmla="*/ 187 w 189"/>
                  <a:gd name="T105" fmla="*/ 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 h="302">
                    <a:moveTo>
                      <a:pt x="187" y="77"/>
                    </a:moveTo>
                    <a:cubicBezTo>
                      <a:pt x="185" y="73"/>
                      <a:pt x="181" y="52"/>
                      <a:pt x="182" y="43"/>
                    </a:cubicBezTo>
                    <a:cubicBezTo>
                      <a:pt x="183" y="34"/>
                      <a:pt x="181" y="12"/>
                      <a:pt x="181" y="1"/>
                    </a:cubicBezTo>
                    <a:cubicBezTo>
                      <a:pt x="181" y="1"/>
                      <a:pt x="181" y="0"/>
                      <a:pt x="181" y="0"/>
                    </a:cubicBezTo>
                    <a:cubicBezTo>
                      <a:pt x="172" y="4"/>
                      <a:pt x="163" y="8"/>
                      <a:pt x="162" y="10"/>
                    </a:cubicBezTo>
                    <a:cubicBezTo>
                      <a:pt x="160" y="13"/>
                      <a:pt x="154" y="10"/>
                      <a:pt x="149" y="13"/>
                    </a:cubicBezTo>
                    <a:cubicBezTo>
                      <a:pt x="145" y="17"/>
                      <a:pt x="143" y="14"/>
                      <a:pt x="139" y="13"/>
                    </a:cubicBezTo>
                    <a:cubicBezTo>
                      <a:pt x="135" y="12"/>
                      <a:pt x="134" y="16"/>
                      <a:pt x="133" y="20"/>
                    </a:cubicBezTo>
                    <a:cubicBezTo>
                      <a:pt x="133" y="23"/>
                      <a:pt x="125" y="21"/>
                      <a:pt x="123" y="21"/>
                    </a:cubicBezTo>
                    <a:cubicBezTo>
                      <a:pt x="120" y="20"/>
                      <a:pt x="112" y="23"/>
                      <a:pt x="108" y="23"/>
                    </a:cubicBezTo>
                    <a:cubicBezTo>
                      <a:pt x="104" y="23"/>
                      <a:pt x="107" y="19"/>
                      <a:pt x="102" y="17"/>
                    </a:cubicBezTo>
                    <a:cubicBezTo>
                      <a:pt x="97" y="16"/>
                      <a:pt x="94" y="20"/>
                      <a:pt x="92" y="20"/>
                    </a:cubicBezTo>
                    <a:cubicBezTo>
                      <a:pt x="90" y="20"/>
                      <a:pt x="85" y="19"/>
                      <a:pt x="82" y="18"/>
                    </a:cubicBezTo>
                    <a:cubicBezTo>
                      <a:pt x="81" y="21"/>
                      <a:pt x="81" y="23"/>
                      <a:pt x="81" y="25"/>
                    </a:cubicBezTo>
                    <a:cubicBezTo>
                      <a:pt x="77" y="33"/>
                      <a:pt x="88" y="53"/>
                      <a:pt x="88" y="62"/>
                    </a:cubicBezTo>
                    <a:cubicBezTo>
                      <a:pt x="92" y="65"/>
                      <a:pt x="96" y="69"/>
                      <a:pt x="99" y="72"/>
                    </a:cubicBezTo>
                    <a:cubicBezTo>
                      <a:pt x="104" y="78"/>
                      <a:pt x="99" y="77"/>
                      <a:pt x="99" y="90"/>
                    </a:cubicBezTo>
                    <a:cubicBezTo>
                      <a:pt x="100" y="102"/>
                      <a:pt x="94" y="97"/>
                      <a:pt x="89" y="101"/>
                    </a:cubicBezTo>
                    <a:cubicBezTo>
                      <a:pt x="85" y="106"/>
                      <a:pt x="89" y="115"/>
                      <a:pt x="88" y="118"/>
                    </a:cubicBezTo>
                    <a:cubicBezTo>
                      <a:pt x="87" y="120"/>
                      <a:pt x="73" y="99"/>
                      <a:pt x="72" y="96"/>
                    </a:cubicBezTo>
                    <a:cubicBezTo>
                      <a:pt x="71" y="93"/>
                      <a:pt x="77" y="81"/>
                      <a:pt x="75" y="73"/>
                    </a:cubicBezTo>
                    <a:cubicBezTo>
                      <a:pt x="74" y="66"/>
                      <a:pt x="64" y="71"/>
                      <a:pt x="61" y="71"/>
                    </a:cubicBezTo>
                    <a:cubicBezTo>
                      <a:pt x="58" y="72"/>
                      <a:pt x="51" y="63"/>
                      <a:pt x="49" y="63"/>
                    </a:cubicBezTo>
                    <a:cubicBezTo>
                      <a:pt x="48" y="63"/>
                      <a:pt x="0" y="81"/>
                      <a:pt x="0" y="81"/>
                    </a:cubicBezTo>
                    <a:cubicBezTo>
                      <a:pt x="4" y="94"/>
                      <a:pt x="4" y="94"/>
                      <a:pt x="4" y="94"/>
                    </a:cubicBezTo>
                    <a:cubicBezTo>
                      <a:pt x="3" y="94"/>
                      <a:pt x="3" y="94"/>
                      <a:pt x="3" y="94"/>
                    </a:cubicBezTo>
                    <a:cubicBezTo>
                      <a:pt x="6" y="99"/>
                      <a:pt x="6" y="99"/>
                      <a:pt x="6" y="99"/>
                    </a:cubicBezTo>
                    <a:cubicBezTo>
                      <a:pt x="6" y="99"/>
                      <a:pt x="21" y="100"/>
                      <a:pt x="28" y="105"/>
                    </a:cubicBezTo>
                    <a:cubicBezTo>
                      <a:pt x="35" y="109"/>
                      <a:pt x="46" y="110"/>
                      <a:pt x="49" y="112"/>
                    </a:cubicBezTo>
                    <a:cubicBezTo>
                      <a:pt x="51" y="113"/>
                      <a:pt x="49" y="131"/>
                      <a:pt x="49" y="139"/>
                    </a:cubicBezTo>
                    <a:cubicBezTo>
                      <a:pt x="50" y="148"/>
                      <a:pt x="40" y="150"/>
                      <a:pt x="45" y="155"/>
                    </a:cubicBezTo>
                    <a:cubicBezTo>
                      <a:pt x="49" y="160"/>
                      <a:pt x="47" y="167"/>
                      <a:pt x="50" y="168"/>
                    </a:cubicBezTo>
                    <a:cubicBezTo>
                      <a:pt x="53" y="169"/>
                      <a:pt x="45" y="179"/>
                      <a:pt x="41" y="181"/>
                    </a:cubicBezTo>
                    <a:cubicBezTo>
                      <a:pt x="37" y="184"/>
                      <a:pt x="41" y="192"/>
                      <a:pt x="36" y="199"/>
                    </a:cubicBezTo>
                    <a:cubicBezTo>
                      <a:pt x="33" y="203"/>
                      <a:pt x="24" y="210"/>
                      <a:pt x="18" y="216"/>
                    </a:cubicBezTo>
                    <a:cubicBezTo>
                      <a:pt x="18" y="217"/>
                      <a:pt x="19" y="217"/>
                      <a:pt x="19" y="217"/>
                    </a:cubicBezTo>
                    <a:cubicBezTo>
                      <a:pt x="20" y="220"/>
                      <a:pt x="25" y="247"/>
                      <a:pt x="30" y="250"/>
                    </a:cubicBezTo>
                    <a:cubicBezTo>
                      <a:pt x="34" y="253"/>
                      <a:pt x="32" y="280"/>
                      <a:pt x="31" y="282"/>
                    </a:cubicBezTo>
                    <a:cubicBezTo>
                      <a:pt x="31" y="284"/>
                      <a:pt x="33" y="302"/>
                      <a:pt x="33" y="302"/>
                    </a:cubicBezTo>
                    <a:cubicBezTo>
                      <a:pt x="33" y="302"/>
                      <a:pt x="40" y="301"/>
                      <a:pt x="46" y="301"/>
                    </a:cubicBezTo>
                    <a:cubicBezTo>
                      <a:pt x="47" y="298"/>
                      <a:pt x="47" y="295"/>
                      <a:pt x="47" y="293"/>
                    </a:cubicBezTo>
                    <a:cubicBezTo>
                      <a:pt x="48" y="284"/>
                      <a:pt x="42" y="291"/>
                      <a:pt x="40" y="286"/>
                    </a:cubicBezTo>
                    <a:cubicBezTo>
                      <a:pt x="38" y="281"/>
                      <a:pt x="53" y="271"/>
                      <a:pt x="68" y="265"/>
                    </a:cubicBezTo>
                    <a:cubicBezTo>
                      <a:pt x="83" y="260"/>
                      <a:pt x="88" y="257"/>
                      <a:pt x="90" y="252"/>
                    </a:cubicBezTo>
                    <a:cubicBezTo>
                      <a:pt x="92" y="246"/>
                      <a:pt x="90" y="232"/>
                      <a:pt x="92" y="226"/>
                    </a:cubicBezTo>
                    <a:cubicBezTo>
                      <a:pt x="94" y="220"/>
                      <a:pt x="91" y="217"/>
                      <a:pt x="89" y="204"/>
                    </a:cubicBezTo>
                    <a:cubicBezTo>
                      <a:pt x="87" y="191"/>
                      <a:pt x="82" y="189"/>
                      <a:pt x="80" y="181"/>
                    </a:cubicBezTo>
                    <a:cubicBezTo>
                      <a:pt x="78" y="174"/>
                      <a:pt x="79" y="168"/>
                      <a:pt x="83" y="168"/>
                    </a:cubicBezTo>
                    <a:cubicBezTo>
                      <a:pt x="87" y="168"/>
                      <a:pt x="87" y="166"/>
                      <a:pt x="91" y="159"/>
                    </a:cubicBezTo>
                    <a:cubicBezTo>
                      <a:pt x="95" y="152"/>
                      <a:pt x="99" y="155"/>
                      <a:pt x="106" y="149"/>
                    </a:cubicBezTo>
                    <a:cubicBezTo>
                      <a:pt x="113" y="144"/>
                      <a:pt x="113" y="138"/>
                      <a:pt x="124" y="129"/>
                    </a:cubicBezTo>
                    <a:cubicBezTo>
                      <a:pt x="136" y="120"/>
                      <a:pt x="148" y="121"/>
                      <a:pt x="159" y="114"/>
                    </a:cubicBezTo>
                    <a:cubicBezTo>
                      <a:pt x="170" y="108"/>
                      <a:pt x="189" y="82"/>
                      <a:pt x="187" y="7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617">
                <a:extLst>
                  <a:ext uri="{FF2B5EF4-FFF2-40B4-BE49-F238E27FC236}">
                    <a16:creationId xmlns:a16="http://schemas.microsoft.com/office/drawing/2014/main" id="{3DC3121C-C917-F9DE-7FED-D740ED477248}"/>
                  </a:ext>
                </a:extLst>
              </p:cNvPr>
              <p:cNvSpPr>
                <a:spLocks/>
              </p:cNvSpPr>
              <p:nvPr/>
            </p:nvSpPr>
            <p:spPr bwMode="auto">
              <a:xfrm>
                <a:off x="5396103" y="3308460"/>
                <a:ext cx="246071" cy="244483"/>
              </a:xfrm>
              <a:custGeom>
                <a:avLst/>
                <a:gdLst>
                  <a:gd name="T0" fmla="*/ 179 w 192"/>
                  <a:gd name="T1" fmla="*/ 156 h 195"/>
                  <a:gd name="T2" fmla="*/ 173 w 192"/>
                  <a:gd name="T3" fmla="*/ 138 h 195"/>
                  <a:gd name="T4" fmla="*/ 171 w 192"/>
                  <a:gd name="T5" fmla="*/ 123 h 195"/>
                  <a:gd name="T6" fmla="*/ 174 w 192"/>
                  <a:gd name="T7" fmla="*/ 110 h 195"/>
                  <a:gd name="T8" fmla="*/ 165 w 192"/>
                  <a:gd name="T9" fmla="*/ 95 h 195"/>
                  <a:gd name="T10" fmla="*/ 172 w 192"/>
                  <a:gd name="T11" fmla="*/ 68 h 195"/>
                  <a:gd name="T12" fmla="*/ 143 w 192"/>
                  <a:gd name="T13" fmla="*/ 47 h 195"/>
                  <a:gd name="T14" fmla="*/ 144 w 192"/>
                  <a:gd name="T15" fmla="*/ 37 h 195"/>
                  <a:gd name="T16" fmla="*/ 77 w 192"/>
                  <a:gd name="T17" fmla="*/ 1 h 195"/>
                  <a:gd name="T18" fmla="*/ 69 w 192"/>
                  <a:gd name="T19" fmla="*/ 18 h 195"/>
                  <a:gd name="T20" fmla="*/ 70 w 192"/>
                  <a:gd name="T21" fmla="*/ 29 h 195"/>
                  <a:gd name="T22" fmla="*/ 41 w 192"/>
                  <a:gd name="T23" fmla="*/ 27 h 195"/>
                  <a:gd name="T24" fmla="*/ 41 w 192"/>
                  <a:gd name="T25" fmla="*/ 0 h 195"/>
                  <a:gd name="T26" fmla="*/ 26 w 192"/>
                  <a:gd name="T27" fmla="*/ 1 h 195"/>
                  <a:gd name="T28" fmla="*/ 18 w 192"/>
                  <a:gd name="T29" fmla="*/ 4 h 195"/>
                  <a:gd name="T30" fmla="*/ 21 w 192"/>
                  <a:gd name="T31" fmla="*/ 11 h 195"/>
                  <a:gd name="T32" fmla="*/ 24 w 192"/>
                  <a:gd name="T33" fmla="*/ 23 h 195"/>
                  <a:gd name="T34" fmla="*/ 17 w 192"/>
                  <a:gd name="T35" fmla="*/ 26 h 195"/>
                  <a:gd name="T36" fmla="*/ 17 w 192"/>
                  <a:gd name="T37" fmla="*/ 36 h 195"/>
                  <a:gd name="T38" fmla="*/ 22 w 192"/>
                  <a:gd name="T39" fmla="*/ 38 h 195"/>
                  <a:gd name="T40" fmla="*/ 7 w 192"/>
                  <a:gd name="T41" fmla="*/ 59 h 195"/>
                  <a:gd name="T42" fmla="*/ 0 w 192"/>
                  <a:gd name="T43" fmla="*/ 64 h 195"/>
                  <a:gd name="T44" fmla="*/ 11 w 192"/>
                  <a:gd name="T45" fmla="*/ 97 h 195"/>
                  <a:gd name="T46" fmla="*/ 20 w 192"/>
                  <a:gd name="T47" fmla="*/ 120 h 195"/>
                  <a:gd name="T48" fmla="*/ 24 w 192"/>
                  <a:gd name="T49" fmla="*/ 134 h 195"/>
                  <a:gd name="T50" fmla="*/ 15 w 192"/>
                  <a:gd name="T51" fmla="*/ 127 h 195"/>
                  <a:gd name="T52" fmla="*/ 13 w 192"/>
                  <a:gd name="T53" fmla="*/ 130 h 195"/>
                  <a:gd name="T54" fmla="*/ 13 w 192"/>
                  <a:gd name="T55" fmla="*/ 130 h 195"/>
                  <a:gd name="T56" fmla="*/ 25 w 192"/>
                  <a:gd name="T57" fmla="*/ 138 h 195"/>
                  <a:gd name="T58" fmla="*/ 42 w 192"/>
                  <a:gd name="T59" fmla="*/ 144 h 195"/>
                  <a:gd name="T60" fmla="*/ 64 w 192"/>
                  <a:gd name="T61" fmla="*/ 154 h 195"/>
                  <a:gd name="T62" fmla="*/ 65 w 192"/>
                  <a:gd name="T63" fmla="*/ 156 h 195"/>
                  <a:gd name="T64" fmla="*/ 77 w 192"/>
                  <a:gd name="T65" fmla="*/ 156 h 195"/>
                  <a:gd name="T66" fmla="*/ 80 w 192"/>
                  <a:gd name="T67" fmla="*/ 155 h 195"/>
                  <a:gd name="T68" fmla="*/ 93 w 192"/>
                  <a:gd name="T69" fmla="*/ 190 h 195"/>
                  <a:gd name="T70" fmla="*/ 103 w 192"/>
                  <a:gd name="T71" fmla="*/ 192 h 195"/>
                  <a:gd name="T72" fmla="*/ 113 w 192"/>
                  <a:gd name="T73" fmla="*/ 189 h 195"/>
                  <a:gd name="T74" fmla="*/ 119 w 192"/>
                  <a:gd name="T75" fmla="*/ 195 h 195"/>
                  <a:gd name="T76" fmla="*/ 134 w 192"/>
                  <a:gd name="T77" fmla="*/ 193 h 195"/>
                  <a:gd name="T78" fmla="*/ 144 w 192"/>
                  <a:gd name="T79" fmla="*/ 192 h 195"/>
                  <a:gd name="T80" fmla="*/ 150 w 192"/>
                  <a:gd name="T81" fmla="*/ 185 h 195"/>
                  <a:gd name="T82" fmla="*/ 160 w 192"/>
                  <a:gd name="T83" fmla="*/ 185 h 195"/>
                  <a:gd name="T84" fmla="*/ 173 w 192"/>
                  <a:gd name="T85" fmla="*/ 182 h 195"/>
                  <a:gd name="T86" fmla="*/ 192 w 192"/>
                  <a:gd name="T87" fmla="*/ 172 h 195"/>
                  <a:gd name="T88" fmla="*/ 179 w 192"/>
                  <a:gd name="T89"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95">
                    <a:moveTo>
                      <a:pt x="179" y="156"/>
                    </a:moveTo>
                    <a:cubicBezTo>
                      <a:pt x="179" y="145"/>
                      <a:pt x="172" y="145"/>
                      <a:pt x="173" y="138"/>
                    </a:cubicBezTo>
                    <a:cubicBezTo>
                      <a:pt x="173" y="131"/>
                      <a:pt x="173" y="124"/>
                      <a:pt x="171" y="123"/>
                    </a:cubicBezTo>
                    <a:cubicBezTo>
                      <a:pt x="168" y="123"/>
                      <a:pt x="170" y="116"/>
                      <a:pt x="174" y="110"/>
                    </a:cubicBezTo>
                    <a:cubicBezTo>
                      <a:pt x="178" y="104"/>
                      <a:pt x="166" y="103"/>
                      <a:pt x="165" y="95"/>
                    </a:cubicBezTo>
                    <a:cubicBezTo>
                      <a:pt x="164" y="92"/>
                      <a:pt x="168" y="81"/>
                      <a:pt x="172" y="68"/>
                    </a:cubicBezTo>
                    <a:cubicBezTo>
                      <a:pt x="158" y="58"/>
                      <a:pt x="143" y="47"/>
                      <a:pt x="143" y="47"/>
                    </a:cubicBezTo>
                    <a:cubicBezTo>
                      <a:pt x="144" y="37"/>
                      <a:pt x="144" y="37"/>
                      <a:pt x="144" y="37"/>
                    </a:cubicBezTo>
                    <a:cubicBezTo>
                      <a:pt x="77" y="1"/>
                      <a:pt x="77" y="1"/>
                      <a:pt x="77" y="1"/>
                    </a:cubicBezTo>
                    <a:cubicBezTo>
                      <a:pt x="77" y="9"/>
                      <a:pt x="73" y="16"/>
                      <a:pt x="69" y="18"/>
                    </a:cubicBezTo>
                    <a:cubicBezTo>
                      <a:pt x="63" y="20"/>
                      <a:pt x="76" y="28"/>
                      <a:pt x="70" y="29"/>
                    </a:cubicBezTo>
                    <a:cubicBezTo>
                      <a:pt x="64" y="30"/>
                      <a:pt x="51" y="23"/>
                      <a:pt x="41" y="27"/>
                    </a:cubicBezTo>
                    <a:cubicBezTo>
                      <a:pt x="35" y="30"/>
                      <a:pt x="36" y="14"/>
                      <a:pt x="41" y="0"/>
                    </a:cubicBezTo>
                    <a:cubicBezTo>
                      <a:pt x="26" y="1"/>
                      <a:pt x="26" y="1"/>
                      <a:pt x="26" y="1"/>
                    </a:cubicBezTo>
                    <a:cubicBezTo>
                      <a:pt x="26" y="1"/>
                      <a:pt x="22" y="2"/>
                      <a:pt x="18" y="4"/>
                    </a:cubicBezTo>
                    <a:cubicBezTo>
                      <a:pt x="21" y="11"/>
                      <a:pt x="21" y="11"/>
                      <a:pt x="21" y="11"/>
                    </a:cubicBezTo>
                    <a:cubicBezTo>
                      <a:pt x="21" y="11"/>
                      <a:pt x="25" y="19"/>
                      <a:pt x="24" y="23"/>
                    </a:cubicBezTo>
                    <a:cubicBezTo>
                      <a:pt x="23" y="25"/>
                      <a:pt x="20" y="26"/>
                      <a:pt x="17" y="26"/>
                    </a:cubicBezTo>
                    <a:cubicBezTo>
                      <a:pt x="18" y="32"/>
                      <a:pt x="17" y="36"/>
                      <a:pt x="17" y="36"/>
                    </a:cubicBezTo>
                    <a:cubicBezTo>
                      <a:pt x="22" y="38"/>
                      <a:pt x="22" y="38"/>
                      <a:pt x="22" y="38"/>
                    </a:cubicBezTo>
                    <a:cubicBezTo>
                      <a:pt x="22" y="38"/>
                      <a:pt x="12" y="57"/>
                      <a:pt x="7" y="59"/>
                    </a:cubicBezTo>
                    <a:cubicBezTo>
                      <a:pt x="6" y="60"/>
                      <a:pt x="3" y="61"/>
                      <a:pt x="0" y="64"/>
                    </a:cubicBezTo>
                    <a:cubicBezTo>
                      <a:pt x="2" y="77"/>
                      <a:pt x="6" y="93"/>
                      <a:pt x="11" y="97"/>
                    </a:cubicBezTo>
                    <a:cubicBezTo>
                      <a:pt x="20" y="105"/>
                      <a:pt x="18" y="115"/>
                      <a:pt x="20" y="120"/>
                    </a:cubicBezTo>
                    <a:cubicBezTo>
                      <a:pt x="22" y="126"/>
                      <a:pt x="30" y="132"/>
                      <a:pt x="24" y="134"/>
                    </a:cubicBezTo>
                    <a:cubicBezTo>
                      <a:pt x="21" y="136"/>
                      <a:pt x="18" y="132"/>
                      <a:pt x="15" y="127"/>
                    </a:cubicBezTo>
                    <a:cubicBezTo>
                      <a:pt x="14" y="128"/>
                      <a:pt x="14" y="129"/>
                      <a:pt x="13" y="130"/>
                    </a:cubicBezTo>
                    <a:cubicBezTo>
                      <a:pt x="13" y="130"/>
                      <a:pt x="13" y="130"/>
                      <a:pt x="13" y="130"/>
                    </a:cubicBezTo>
                    <a:cubicBezTo>
                      <a:pt x="17" y="134"/>
                      <a:pt x="23" y="138"/>
                      <a:pt x="25" y="138"/>
                    </a:cubicBezTo>
                    <a:cubicBezTo>
                      <a:pt x="30" y="138"/>
                      <a:pt x="37" y="143"/>
                      <a:pt x="42" y="144"/>
                    </a:cubicBezTo>
                    <a:cubicBezTo>
                      <a:pt x="46" y="145"/>
                      <a:pt x="62" y="151"/>
                      <a:pt x="64" y="154"/>
                    </a:cubicBezTo>
                    <a:cubicBezTo>
                      <a:pt x="65" y="154"/>
                      <a:pt x="65" y="155"/>
                      <a:pt x="65" y="156"/>
                    </a:cubicBezTo>
                    <a:cubicBezTo>
                      <a:pt x="69" y="156"/>
                      <a:pt x="74" y="155"/>
                      <a:pt x="77" y="156"/>
                    </a:cubicBezTo>
                    <a:cubicBezTo>
                      <a:pt x="78" y="155"/>
                      <a:pt x="79" y="155"/>
                      <a:pt x="80" y="155"/>
                    </a:cubicBezTo>
                    <a:cubicBezTo>
                      <a:pt x="86" y="155"/>
                      <a:pt x="93" y="177"/>
                      <a:pt x="93" y="190"/>
                    </a:cubicBezTo>
                    <a:cubicBezTo>
                      <a:pt x="96" y="191"/>
                      <a:pt x="101" y="192"/>
                      <a:pt x="103" y="192"/>
                    </a:cubicBezTo>
                    <a:cubicBezTo>
                      <a:pt x="105" y="192"/>
                      <a:pt x="108" y="188"/>
                      <a:pt x="113" y="189"/>
                    </a:cubicBezTo>
                    <a:cubicBezTo>
                      <a:pt x="118" y="191"/>
                      <a:pt x="115" y="195"/>
                      <a:pt x="119" y="195"/>
                    </a:cubicBezTo>
                    <a:cubicBezTo>
                      <a:pt x="123" y="195"/>
                      <a:pt x="131" y="192"/>
                      <a:pt x="134" y="193"/>
                    </a:cubicBezTo>
                    <a:cubicBezTo>
                      <a:pt x="136" y="193"/>
                      <a:pt x="144" y="195"/>
                      <a:pt x="144" y="192"/>
                    </a:cubicBezTo>
                    <a:cubicBezTo>
                      <a:pt x="145" y="188"/>
                      <a:pt x="146" y="184"/>
                      <a:pt x="150" y="185"/>
                    </a:cubicBezTo>
                    <a:cubicBezTo>
                      <a:pt x="154" y="186"/>
                      <a:pt x="156" y="189"/>
                      <a:pt x="160" y="185"/>
                    </a:cubicBezTo>
                    <a:cubicBezTo>
                      <a:pt x="165" y="182"/>
                      <a:pt x="171" y="185"/>
                      <a:pt x="173" y="182"/>
                    </a:cubicBezTo>
                    <a:cubicBezTo>
                      <a:pt x="174" y="180"/>
                      <a:pt x="183" y="176"/>
                      <a:pt x="192" y="172"/>
                    </a:cubicBezTo>
                    <a:cubicBezTo>
                      <a:pt x="191" y="162"/>
                      <a:pt x="180" y="167"/>
                      <a:pt x="179" y="15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618">
                <a:extLst>
                  <a:ext uri="{FF2B5EF4-FFF2-40B4-BE49-F238E27FC236}">
                    <a16:creationId xmlns:a16="http://schemas.microsoft.com/office/drawing/2014/main" id="{4005D262-79EA-4762-25B2-FB92A245E615}"/>
                  </a:ext>
                </a:extLst>
              </p:cNvPr>
              <p:cNvSpPr>
                <a:spLocks/>
              </p:cNvSpPr>
              <p:nvPr/>
            </p:nvSpPr>
            <p:spPr bwMode="auto">
              <a:xfrm>
                <a:off x="5467543" y="3502142"/>
                <a:ext cx="74615" cy="171456"/>
              </a:xfrm>
              <a:custGeom>
                <a:avLst/>
                <a:gdLst>
                  <a:gd name="T0" fmla="*/ 54 w 59"/>
                  <a:gd name="T1" fmla="*/ 89 h 137"/>
                  <a:gd name="T2" fmla="*/ 43 w 59"/>
                  <a:gd name="T3" fmla="*/ 79 h 137"/>
                  <a:gd name="T4" fmla="*/ 43 w 59"/>
                  <a:gd name="T5" fmla="*/ 82 h 137"/>
                  <a:gd name="T6" fmla="*/ 23 w 59"/>
                  <a:gd name="T7" fmla="*/ 55 h 137"/>
                  <a:gd name="T8" fmla="*/ 25 w 59"/>
                  <a:gd name="T9" fmla="*/ 24 h 137"/>
                  <a:gd name="T10" fmla="*/ 21 w 59"/>
                  <a:gd name="T11" fmla="*/ 1 h 137"/>
                  <a:gd name="T12" fmla="*/ 9 w 59"/>
                  <a:gd name="T13" fmla="*/ 1 h 137"/>
                  <a:gd name="T14" fmla="*/ 16 w 59"/>
                  <a:gd name="T15" fmla="*/ 18 h 137"/>
                  <a:gd name="T16" fmla="*/ 10 w 59"/>
                  <a:gd name="T17" fmla="*/ 22 h 137"/>
                  <a:gd name="T18" fmla="*/ 11 w 59"/>
                  <a:gd name="T19" fmla="*/ 50 h 137"/>
                  <a:gd name="T20" fmla="*/ 4 w 59"/>
                  <a:gd name="T21" fmla="*/ 55 h 137"/>
                  <a:gd name="T22" fmla="*/ 1 w 59"/>
                  <a:gd name="T23" fmla="*/ 72 h 137"/>
                  <a:gd name="T24" fmla="*/ 4 w 59"/>
                  <a:gd name="T25" fmla="*/ 80 h 137"/>
                  <a:gd name="T26" fmla="*/ 4 w 59"/>
                  <a:gd name="T27" fmla="*/ 80 h 137"/>
                  <a:gd name="T28" fmla="*/ 16 w 59"/>
                  <a:gd name="T29" fmla="*/ 88 h 137"/>
                  <a:gd name="T30" fmla="*/ 30 w 59"/>
                  <a:gd name="T31" fmla="*/ 90 h 137"/>
                  <a:gd name="T32" fmla="*/ 27 w 59"/>
                  <a:gd name="T33" fmla="*/ 113 h 137"/>
                  <a:gd name="T34" fmla="*/ 43 w 59"/>
                  <a:gd name="T35" fmla="*/ 135 h 137"/>
                  <a:gd name="T36" fmla="*/ 44 w 59"/>
                  <a:gd name="T37" fmla="*/ 118 h 137"/>
                  <a:gd name="T38" fmla="*/ 54 w 59"/>
                  <a:gd name="T39" fmla="*/ 107 h 137"/>
                  <a:gd name="T40" fmla="*/ 54 w 59"/>
                  <a:gd name="T41" fmla="*/ 8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137">
                    <a:moveTo>
                      <a:pt x="54" y="89"/>
                    </a:moveTo>
                    <a:cubicBezTo>
                      <a:pt x="51" y="86"/>
                      <a:pt x="47" y="82"/>
                      <a:pt x="43" y="79"/>
                    </a:cubicBezTo>
                    <a:cubicBezTo>
                      <a:pt x="43" y="80"/>
                      <a:pt x="43" y="81"/>
                      <a:pt x="43" y="82"/>
                    </a:cubicBezTo>
                    <a:cubicBezTo>
                      <a:pt x="38" y="89"/>
                      <a:pt x="25" y="68"/>
                      <a:pt x="23" y="55"/>
                    </a:cubicBezTo>
                    <a:cubicBezTo>
                      <a:pt x="22" y="42"/>
                      <a:pt x="31" y="36"/>
                      <a:pt x="25" y="24"/>
                    </a:cubicBezTo>
                    <a:cubicBezTo>
                      <a:pt x="21" y="13"/>
                      <a:pt x="18" y="4"/>
                      <a:pt x="21" y="1"/>
                    </a:cubicBezTo>
                    <a:cubicBezTo>
                      <a:pt x="18" y="0"/>
                      <a:pt x="13" y="1"/>
                      <a:pt x="9" y="1"/>
                    </a:cubicBezTo>
                    <a:cubicBezTo>
                      <a:pt x="12" y="5"/>
                      <a:pt x="16" y="15"/>
                      <a:pt x="16" y="18"/>
                    </a:cubicBezTo>
                    <a:cubicBezTo>
                      <a:pt x="16" y="22"/>
                      <a:pt x="12" y="17"/>
                      <a:pt x="10" y="22"/>
                    </a:cubicBezTo>
                    <a:cubicBezTo>
                      <a:pt x="8" y="26"/>
                      <a:pt x="7" y="47"/>
                      <a:pt x="11" y="50"/>
                    </a:cubicBezTo>
                    <a:cubicBezTo>
                      <a:pt x="15" y="54"/>
                      <a:pt x="4" y="51"/>
                      <a:pt x="4" y="55"/>
                    </a:cubicBezTo>
                    <a:cubicBezTo>
                      <a:pt x="4" y="59"/>
                      <a:pt x="3" y="71"/>
                      <a:pt x="1" y="72"/>
                    </a:cubicBezTo>
                    <a:cubicBezTo>
                      <a:pt x="0" y="73"/>
                      <a:pt x="2" y="76"/>
                      <a:pt x="4" y="80"/>
                    </a:cubicBezTo>
                    <a:cubicBezTo>
                      <a:pt x="4" y="80"/>
                      <a:pt x="4" y="80"/>
                      <a:pt x="4" y="80"/>
                    </a:cubicBezTo>
                    <a:cubicBezTo>
                      <a:pt x="6" y="80"/>
                      <a:pt x="13" y="89"/>
                      <a:pt x="16" y="88"/>
                    </a:cubicBezTo>
                    <a:cubicBezTo>
                      <a:pt x="19" y="88"/>
                      <a:pt x="29" y="83"/>
                      <a:pt x="30" y="90"/>
                    </a:cubicBezTo>
                    <a:cubicBezTo>
                      <a:pt x="32" y="98"/>
                      <a:pt x="26" y="110"/>
                      <a:pt x="27" y="113"/>
                    </a:cubicBezTo>
                    <a:cubicBezTo>
                      <a:pt x="28" y="116"/>
                      <a:pt x="42" y="137"/>
                      <a:pt x="43" y="135"/>
                    </a:cubicBezTo>
                    <a:cubicBezTo>
                      <a:pt x="44" y="132"/>
                      <a:pt x="40" y="123"/>
                      <a:pt x="44" y="118"/>
                    </a:cubicBezTo>
                    <a:cubicBezTo>
                      <a:pt x="49" y="114"/>
                      <a:pt x="55" y="119"/>
                      <a:pt x="54" y="107"/>
                    </a:cubicBezTo>
                    <a:cubicBezTo>
                      <a:pt x="54" y="94"/>
                      <a:pt x="59" y="95"/>
                      <a:pt x="54" y="8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619">
                <a:extLst>
                  <a:ext uri="{FF2B5EF4-FFF2-40B4-BE49-F238E27FC236}">
                    <a16:creationId xmlns:a16="http://schemas.microsoft.com/office/drawing/2014/main" id="{61650330-A384-6939-DE1B-2E12C6C94E72}"/>
                  </a:ext>
                </a:extLst>
              </p:cNvPr>
              <p:cNvSpPr>
                <a:spLocks/>
              </p:cNvSpPr>
              <p:nvPr/>
            </p:nvSpPr>
            <p:spPr bwMode="auto">
              <a:xfrm>
                <a:off x="2689319" y="2967136"/>
                <a:ext cx="52389" cy="28576"/>
              </a:xfrm>
              <a:custGeom>
                <a:avLst/>
                <a:gdLst>
                  <a:gd name="T0" fmla="*/ 40 w 41"/>
                  <a:gd name="T1" fmla="*/ 9 h 23"/>
                  <a:gd name="T2" fmla="*/ 21 w 41"/>
                  <a:gd name="T3" fmla="*/ 4 h 23"/>
                  <a:gd name="T4" fmla="*/ 13 w 41"/>
                  <a:gd name="T5" fmla="*/ 0 h 23"/>
                  <a:gd name="T6" fmla="*/ 13 w 41"/>
                  <a:gd name="T7" fmla="*/ 1 h 23"/>
                  <a:gd name="T8" fmla="*/ 0 w 41"/>
                  <a:gd name="T9" fmla="*/ 11 h 23"/>
                  <a:gd name="T10" fmla="*/ 34 w 41"/>
                  <a:gd name="T11" fmla="*/ 23 h 23"/>
                  <a:gd name="T12" fmla="*/ 40 w 41"/>
                  <a:gd name="T13" fmla="*/ 21 h 23"/>
                  <a:gd name="T14" fmla="*/ 40 w 41"/>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3">
                    <a:moveTo>
                      <a:pt x="40" y="9"/>
                    </a:moveTo>
                    <a:cubicBezTo>
                      <a:pt x="37" y="5"/>
                      <a:pt x="29" y="10"/>
                      <a:pt x="21" y="4"/>
                    </a:cubicBezTo>
                    <a:cubicBezTo>
                      <a:pt x="19" y="3"/>
                      <a:pt x="16" y="1"/>
                      <a:pt x="13" y="0"/>
                    </a:cubicBezTo>
                    <a:cubicBezTo>
                      <a:pt x="13" y="1"/>
                      <a:pt x="13" y="1"/>
                      <a:pt x="13" y="1"/>
                    </a:cubicBezTo>
                    <a:cubicBezTo>
                      <a:pt x="11" y="1"/>
                      <a:pt x="5" y="6"/>
                      <a:pt x="0" y="11"/>
                    </a:cubicBezTo>
                    <a:cubicBezTo>
                      <a:pt x="6" y="16"/>
                      <a:pt x="28" y="23"/>
                      <a:pt x="34" y="23"/>
                    </a:cubicBezTo>
                    <a:cubicBezTo>
                      <a:pt x="37" y="23"/>
                      <a:pt x="39" y="22"/>
                      <a:pt x="40" y="21"/>
                    </a:cubicBezTo>
                    <a:cubicBezTo>
                      <a:pt x="41" y="15"/>
                      <a:pt x="41" y="10"/>
                      <a:pt x="40" y="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620">
                <a:extLst>
                  <a:ext uri="{FF2B5EF4-FFF2-40B4-BE49-F238E27FC236}">
                    <a16:creationId xmlns:a16="http://schemas.microsoft.com/office/drawing/2014/main" id="{CA5EC498-3974-FBA8-E232-4781C061DB06}"/>
                  </a:ext>
                </a:extLst>
              </p:cNvPr>
              <p:cNvSpPr>
                <a:spLocks/>
              </p:cNvSpPr>
              <p:nvPr/>
            </p:nvSpPr>
            <p:spPr bwMode="auto">
              <a:xfrm>
                <a:off x="2705195" y="2925860"/>
                <a:ext cx="138117" cy="74615"/>
              </a:xfrm>
              <a:custGeom>
                <a:avLst/>
                <a:gdLst>
                  <a:gd name="T0" fmla="*/ 46 w 108"/>
                  <a:gd name="T1" fmla="*/ 54 h 60"/>
                  <a:gd name="T2" fmla="*/ 51 w 108"/>
                  <a:gd name="T3" fmla="*/ 43 h 60"/>
                  <a:gd name="T4" fmla="*/ 71 w 108"/>
                  <a:gd name="T5" fmla="*/ 35 h 60"/>
                  <a:gd name="T6" fmla="*/ 88 w 108"/>
                  <a:gd name="T7" fmla="*/ 31 h 60"/>
                  <a:gd name="T8" fmla="*/ 108 w 108"/>
                  <a:gd name="T9" fmla="*/ 22 h 60"/>
                  <a:gd name="T10" fmla="*/ 89 w 108"/>
                  <a:gd name="T11" fmla="*/ 9 h 60"/>
                  <a:gd name="T12" fmla="*/ 51 w 108"/>
                  <a:gd name="T13" fmla="*/ 8 h 60"/>
                  <a:gd name="T14" fmla="*/ 18 w 108"/>
                  <a:gd name="T15" fmla="*/ 10 h 60"/>
                  <a:gd name="T16" fmla="*/ 18 w 108"/>
                  <a:gd name="T17" fmla="*/ 10 h 60"/>
                  <a:gd name="T18" fmla="*/ 8 w 108"/>
                  <a:gd name="T19" fmla="*/ 20 h 60"/>
                  <a:gd name="T20" fmla="*/ 0 w 108"/>
                  <a:gd name="T21" fmla="*/ 33 h 60"/>
                  <a:gd name="T22" fmla="*/ 8 w 108"/>
                  <a:gd name="T23" fmla="*/ 37 h 60"/>
                  <a:gd name="T24" fmla="*/ 27 w 108"/>
                  <a:gd name="T25" fmla="*/ 42 h 60"/>
                  <a:gd name="T26" fmla="*/ 27 w 108"/>
                  <a:gd name="T27" fmla="*/ 54 h 60"/>
                  <a:gd name="T28" fmla="*/ 32 w 108"/>
                  <a:gd name="T29" fmla="*/ 54 h 60"/>
                  <a:gd name="T30" fmla="*/ 34 w 108"/>
                  <a:gd name="T31" fmla="*/ 60 h 60"/>
                  <a:gd name="T32" fmla="*/ 40 w 108"/>
                  <a:gd name="T33" fmla="*/ 59 h 60"/>
                  <a:gd name="T34" fmla="*/ 46 w 108"/>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60">
                    <a:moveTo>
                      <a:pt x="46" y="54"/>
                    </a:moveTo>
                    <a:cubicBezTo>
                      <a:pt x="46" y="52"/>
                      <a:pt x="41" y="44"/>
                      <a:pt x="51" y="43"/>
                    </a:cubicBezTo>
                    <a:cubicBezTo>
                      <a:pt x="62" y="42"/>
                      <a:pt x="69" y="41"/>
                      <a:pt x="71" y="35"/>
                    </a:cubicBezTo>
                    <a:cubicBezTo>
                      <a:pt x="72" y="28"/>
                      <a:pt x="84" y="31"/>
                      <a:pt x="88" y="31"/>
                    </a:cubicBezTo>
                    <a:cubicBezTo>
                      <a:pt x="90" y="30"/>
                      <a:pt x="99" y="22"/>
                      <a:pt x="108" y="22"/>
                    </a:cubicBezTo>
                    <a:cubicBezTo>
                      <a:pt x="108" y="14"/>
                      <a:pt x="97" y="17"/>
                      <a:pt x="89" y="9"/>
                    </a:cubicBezTo>
                    <a:cubicBezTo>
                      <a:pt x="80" y="0"/>
                      <a:pt x="61" y="4"/>
                      <a:pt x="51" y="8"/>
                    </a:cubicBezTo>
                    <a:cubicBezTo>
                      <a:pt x="41" y="12"/>
                      <a:pt x="29" y="4"/>
                      <a:pt x="18" y="10"/>
                    </a:cubicBezTo>
                    <a:cubicBezTo>
                      <a:pt x="18" y="10"/>
                      <a:pt x="18" y="10"/>
                      <a:pt x="18" y="10"/>
                    </a:cubicBezTo>
                    <a:cubicBezTo>
                      <a:pt x="15" y="13"/>
                      <a:pt x="12" y="17"/>
                      <a:pt x="8" y="20"/>
                    </a:cubicBezTo>
                    <a:cubicBezTo>
                      <a:pt x="1" y="26"/>
                      <a:pt x="3" y="32"/>
                      <a:pt x="0" y="33"/>
                    </a:cubicBezTo>
                    <a:cubicBezTo>
                      <a:pt x="3" y="34"/>
                      <a:pt x="6" y="36"/>
                      <a:pt x="8" y="37"/>
                    </a:cubicBezTo>
                    <a:cubicBezTo>
                      <a:pt x="16" y="43"/>
                      <a:pt x="24" y="38"/>
                      <a:pt x="27" y="42"/>
                    </a:cubicBezTo>
                    <a:cubicBezTo>
                      <a:pt x="28" y="43"/>
                      <a:pt x="28" y="48"/>
                      <a:pt x="27" y="54"/>
                    </a:cubicBezTo>
                    <a:cubicBezTo>
                      <a:pt x="29" y="52"/>
                      <a:pt x="30" y="51"/>
                      <a:pt x="32" y="54"/>
                    </a:cubicBezTo>
                    <a:cubicBezTo>
                      <a:pt x="35" y="55"/>
                      <a:pt x="34" y="58"/>
                      <a:pt x="34" y="60"/>
                    </a:cubicBezTo>
                    <a:cubicBezTo>
                      <a:pt x="40" y="59"/>
                      <a:pt x="40" y="59"/>
                      <a:pt x="40" y="59"/>
                    </a:cubicBezTo>
                    <a:cubicBezTo>
                      <a:pt x="40" y="59"/>
                      <a:pt x="45" y="55"/>
                      <a:pt x="46" y="5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621">
                <a:extLst>
                  <a:ext uri="{FF2B5EF4-FFF2-40B4-BE49-F238E27FC236}">
                    <a16:creationId xmlns:a16="http://schemas.microsoft.com/office/drawing/2014/main" id="{2F754208-1369-62AF-FD4A-7B5EBF593078}"/>
                  </a:ext>
                </a:extLst>
              </p:cNvPr>
              <p:cNvSpPr>
                <a:spLocks/>
              </p:cNvSpPr>
              <p:nvPr/>
            </p:nvSpPr>
            <p:spPr bwMode="auto">
              <a:xfrm>
                <a:off x="2076522" y="2535322"/>
                <a:ext cx="689000" cy="419114"/>
              </a:xfrm>
              <a:custGeom>
                <a:avLst/>
                <a:gdLst>
                  <a:gd name="T0" fmla="*/ 470 w 537"/>
                  <a:gd name="T1" fmla="*/ 312 h 334"/>
                  <a:gd name="T2" fmla="*/ 463 w 537"/>
                  <a:gd name="T3" fmla="*/ 282 h 334"/>
                  <a:gd name="T4" fmla="*/ 507 w 537"/>
                  <a:gd name="T5" fmla="*/ 271 h 334"/>
                  <a:gd name="T6" fmla="*/ 523 w 537"/>
                  <a:gd name="T7" fmla="*/ 252 h 334"/>
                  <a:gd name="T8" fmla="*/ 536 w 537"/>
                  <a:gd name="T9" fmla="*/ 218 h 334"/>
                  <a:gd name="T10" fmla="*/ 493 w 537"/>
                  <a:gd name="T11" fmla="*/ 215 h 334"/>
                  <a:gd name="T12" fmla="*/ 465 w 537"/>
                  <a:gd name="T13" fmla="*/ 252 h 334"/>
                  <a:gd name="T14" fmla="*/ 440 w 537"/>
                  <a:gd name="T15" fmla="*/ 266 h 334"/>
                  <a:gd name="T16" fmla="*/ 378 w 537"/>
                  <a:gd name="T17" fmla="*/ 265 h 334"/>
                  <a:gd name="T18" fmla="*/ 349 w 537"/>
                  <a:gd name="T19" fmla="*/ 224 h 334"/>
                  <a:gd name="T20" fmla="*/ 349 w 537"/>
                  <a:gd name="T21" fmla="*/ 140 h 334"/>
                  <a:gd name="T22" fmla="*/ 343 w 537"/>
                  <a:gd name="T23" fmla="*/ 130 h 334"/>
                  <a:gd name="T24" fmla="*/ 313 w 537"/>
                  <a:gd name="T25" fmla="*/ 111 h 334"/>
                  <a:gd name="T26" fmla="*/ 292 w 537"/>
                  <a:gd name="T27" fmla="*/ 74 h 334"/>
                  <a:gd name="T28" fmla="*/ 247 w 537"/>
                  <a:gd name="T29" fmla="*/ 72 h 334"/>
                  <a:gd name="T30" fmla="*/ 220 w 537"/>
                  <a:gd name="T31" fmla="*/ 50 h 334"/>
                  <a:gd name="T32" fmla="*/ 189 w 537"/>
                  <a:gd name="T33" fmla="*/ 18 h 334"/>
                  <a:gd name="T34" fmla="*/ 156 w 537"/>
                  <a:gd name="T35" fmla="*/ 26 h 334"/>
                  <a:gd name="T36" fmla="*/ 60 w 537"/>
                  <a:gd name="T37" fmla="*/ 10 h 334"/>
                  <a:gd name="T38" fmla="*/ 0 w 537"/>
                  <a:gd name="T39" fmla="*/ 5 h 334"/>
                  <a:gd name="T40" fmla="*/ 24 w 537"/>
                  <a:gd name="T41" fmla="*/ 54 h 334"/>
                  <a:gd name="T42" fmla="*/ 55 w 537"/>
                  <a:gd name="T43" fmla="*/ 95 h 334"/>
                  <a:gd name="T44" fmla="*/ 62 w 537"/>
                  <a:gd name="T45" fmla="*/ 113 h 334"/>
                  <a:gd name="T46" fmla="*/ 87 w 537"/>
                  <a:gd name="T47" fmla="*/ 147 h 334"/>
                  <a:gd name="T48" fmla="*/ 126 w 537"/>
                  <a:gd name="T49" fmla="*/ 187 h 334"/>
                  <a:gd name="T50" fmla="*/ 130 w 537"/>
                  <a:gd name="T51" fmla="*/ 168 h 334"/>
                  <a:gd name="T52" fmla="*/ 111 w 537"/>
                  <a:gd name="T53" fmla="*/ 146 h 334"/>
                  <a:gd name="T54" fmla="*/ 80 w 537"/>
                  <a:gd name="T55" fmla="*/ 94 h 334"/>
                  <a:gd name="T56" fmla="*/ 68 w 537"/>
                  <a:gd name="T57" fmla="*/ 66 h 334"/>
                  <a:gd name="T58" fmla="*/ 45 w 537"/>
                  <a:gd name="T59" fmla="*/ 46 h 334"/>
                  <a:gd name="T60" fmla="*/ 45 w 537"/>
                  <a:gd name="T61" fmla="*/ 18 h 334"/>
                  <a:gd name="T62" fmla="*/ 61 w 537"/>
                  <a:gd name="T63" fmla="*/ 25 h 334"/>
                  <a:gd name="T64" fmla="*/ 76 w 537"/>
                  <a:gd name="T65" fmla="*/ 50 h 334"/>
                  <a:gd name="T66" fmla="*/ 87 w 537"/>
                  <a:gd name="T67" fmla="*/ 74 h 334"/>
                  <a:gd name="T68" fmla="*/ 114 w 537"/>
                  <a:gd name="T69" fmla="*/ 95 h 334"/>
                  <a:gd name="T70" fmla="*/ 135 w 537"/>
                  <a:gd name="T71" fmla="*/ 116 h 334"/>
                  <a:gd name="T72" fmla="*/ 149 w 537"/>
                  <a:gd name="T73" fmla="*/ 140 h 334"/>
                  <a:gd name="T74" fmla="*/ 201 w 537"/>
                  <a:gd name="T75" fmla="*/ 196 h 334"/>
                  <a:gd name="T76" fmla="*/ 209 w 537"/>
                  <a:gd name="T77" fmla="*/ 228 h 334"/>
                  <a:gd name="T78" fmla="*/ 218 w 537"/>
                  <a:gd name="T79" fmla="*/ 256 h 334"/>
                  <a:gd name="T80" fmla="*/ 271 w 537"/>
                  <a:gd name="T81" fmla="*/ 282 h 334"/>
                  <a:gd name="T82" fmla="*/ 346 w 537"/>
                  <a:gd name="T83" fmla="*/ 316 h 334"/>
                  <a:gd name="T84" fmla="*/ 414 w 537"/>
                  <a:gd name="T85" fmla="*/ 319 h 334"/>
                  <a:gd name="T86" fmla="*/ 447 w 537"/>
                  <a:gd name="T87" fmla="*/ 3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7" h="334">
                    <a:moveTo>
                      <a:pt x="447" y="315"/>
                    </a:moveTo>
                    <a:cubicBezTo>
                      <a:pt x="449" y="315"/>
                      <a:pt x="469" y="317"/>
                      <a:pt x="470" y="312"/>
                    </a:cubicBezTo>
                    <a:cubicBezTo>
                      <a:pt x="472" y="307"/>
                      <a:pt x="456" y="296"/>
                      <a:pt x="458" y="295"/>
                    </a:cubicBezTo>
                    <a:cubicBezTo>
                      <a:pt x="459" y="294"/>
                      <a:pt x="460" y="282"/>
                      <a:pt x="463" y="282"/>
                    </a:cubicBezTo>
                    <a:cubicBezTo>
                      <a:pt x="466" y="282"/>
                      <a:pt x="494" y="283"/>
                      <a:pt x="495" y="282"/>
                    </a:cubicBezTo>
                    <a:cubicBezTo>
                      <a:pt x="497" y="281"/>
                      <a:pt x="502" y="272"/>
                      <a:pt x="507" y="271"/>
                    </a:cubicBezTo>
                    <a:cubicBezTo>
                      <a:pt x="509" y="271"/>
                      <a:pt x="512" y="273"/>
                      <a:pt x="515" y="276"/>
                    </a:cubicBezTo>
                    <a:cubicBezTo>
                      <a:pt x="520" y="272"/>
                      <a:pt x="522" y="261"/>
                      <a:pt x="523" y="252"/>
                    </a:cubicBezTo>
                    <a:cubicBezTo>
                      <a:pt x="524" y="242"/>
                      <a:pt x="520" y="238"/>
                      <a:pt x="526" y="232"/>
                    </a:cubicBezTo>
                    <a:cubicBezTo>
                      <a:pt x="531" y="227"/>
                      <a:pt x="537" y="226"/>
                      <a:pt x="536" y="218"/>
                    </a:cubicBezTo>
                    <a:cubicBezTo>
                      <a:pt x="534" y="210"/>
                      <a:pt x="527" y="218"/>
                      <a:pt x="520" y="214"/>
                    </a:cubicBezTo>
                    <a:cubicBezTo>
                      <a:pt x="514" y="210"/>
                      <a:pt x="509" y="213"/>
                      <a:pt x="493" y="215"/>
                    </a:cubicBezTo>
                    <a:cubicBezTo>
                      <a:pt x="477" y="218"/>
                      <a:pt x="469" y="224"/>
                      <a:pt x="470" y="236"/>
                    </a:cubicBezTo>
                    <a:cubicBezTo>
                      <a:pt x="471" y="247"/>
                      <a:pt x="464" y="242"/>
                      <a:pt x="465" y="252"/>
                    </a:cubicBezTo>
                    <a:cubicBezTo>
                      <a:pt x="465" y="261"/>
                      <a:pt x="452" y="262"/>
                      <a:pt x="453" y="268"/>
                    </a:cubicBezTo>
                    <a:cubicBezTo>
                      <a:pt x="454" y="273"/>
                      <a:pt x="443" y="268"/>
                      <a:pt x="440" y="266"/>
                    </a:cubicBezTo>
                    <a:cubicBezTo>
                      <a:pt x="437" y="264"/>
                      <a:pt x="403" y="274"/>
                      <a:pt x="398" y="275"/>
                    </a:cubicBezTo>
                    <a:cubicBezTo>
                      <a:pt x="394" y="275"/>
                      <a:pt x="385" y="265"/>
                      <a:pt x="378" y="265"/>
                    </a:cubicBezTo>
                    <a:cubicBezTo>
                      <a:pt x="372" y="266"/>
                      <a:pt x="369" y="255"/>
                      <a:pt x="368" y="247"/>
                    </a:cubicBezTo>
                    <a:cubicBezTo>
                      <a:pt x="367" y="239"/>
                      <a:pt x="355" y="232"/>
                      <a:pt x="349" y="224"/>
                    </a:cubicBezTo>
                    <a:cubicBezTo>
                      <a:pt x="344" y="217"/>
                      <a:pt x="343" y="200"/>
                      <a:pt x="343" y="190"/>
                    </a:cubicBezTo>
                    <a:cubicBezTo>
                      <a:pt x="342" y="179"/>
                      <a:pt x="341" y="161"/>
                      <a:pt x="349" y="140"/>
                    </a:cubicBezTo>
                    <a:cubicBezTo>
                      <a:pt x="350" y="138"/>
                      <a:pt x="350" y="135"/>
                      <a:pt x="350" y="133"/>
                    </a:cubicBezTo>
                    <a:cubicBezTo>
                      <a:pt x="348" y="131"/>
                      <a:pt x="345" y="130"/>
                      <a:pt x="343" y="130"/>
                    </a:cubicBezTo>
                    <a:cubicBezTo>
                      <a:pt x="336" y="131"/>
                      <a:pt x="321" y="122"/>
                      <a:pt x="318" y="122"/>
                    </a:cubicBezTo>
                    <a:cubicBezTo>
                      <a:pt x="315" y="122"/>
                      <a:pt x="316" y="114"/>
                      <a:pt x="313" y="111"/>
                    </a:cubicBezTo>
                    <a:cubicBezTo>
                      <a:pt x="311" y="107"/>
                      <a:pt x="312" y="100"/>
                      <a:pt x="309" y="97"/>
                    </a:cubicBezTo>
                    <a:cubicBezTo>
                      <a:pt x="306" y="95"/>
                      <a:pt x="296" y="85"/>
                      <a:pt x="292" y="74"/>
                    </a:cubicBezTo>
                    <a:cubicBezTo>
                      <a:pt x="289" y="62"/>
                      <a:pt x="269" y="56"/>
                      <a:pt x="261" y="56"/>
                    </a:cubicBezTo>
                    <a:cubicBezTo>
                      <a:pt x="253" y="55"/>
                      <a:pt x="249" y="71"/>
                      <a:pt x="247" y="72"/>
                    </a:cubicBezTo>
                    <a:cubicBezTo>
                      <a:pt x="245" y="73"/>
                      <a:pt x="231" y="64"/>
                      <a:pt x="227" y="61"/>
                    </a:cubicBezTo>
                    <a:cubicBezTo>
                      <a:pt x="223" y="59"/>
                      <a:pt x="220" y="55"/>
                      <a:pt x="220" y="50"/>
                    </a:cubicBezTo>
                    <a:cubicBezTo>
                      <a:pt x="220" y="45"/>
                      <a:pt x="212" y="37"/>
                      <a:pt x="209" y="36"/>
                    </a:cubicBezTo>
                    <a:cubicBezTo>
                      <a:pt x="207" y="36"/>
                      <a:pt x="189" y="18"/>
                      <a:pt x="189" y="18"/>
                    </a:cubicBezTo>
                    <a:cubicBezTo>
                      <a:pt x="162" y="18"/>
                      <a:pt x="162" y="18"/>
                      <a:pt x="162" y="18"/>
                    </a:cubicBezTo>
                    <a:cubicBezTo>
                      <a:pt x="156" y="26"/>
                      <a:pt x="156" y="26"/>
                      <a:pt x="156" y="26"/>
                    </a:cubicBezTo>
                    <a:cubicBezTo>
                      <a:pt x="106" y="26"/>
                      <a:pt x="106" y="26"/>
                      <a:pt x="106" y="26"/>
                    </a:cubicBezTo>
                    <a:cubicBezTo>
                      <a:pt x="106" y="26"/>
                      <a:pt x="67" y="12"/>
                      <a:pt x="60" y="10"/>
                    </a:cubicBezTo>
                    <a:cubicBezTo>
                      <a:pt x="53" y="9"/>
                      <a:pt x="40" y="0"/>
                      <a:pt x="40" y="0"/>
                    </a:cubicBezTo>
                    <a:cubicBezTo>
                      <a:pt x="0" y="5"/>
                      <a:pt x="0" y="5"/>
                      <a:pt x="0" y="5"/>
                    </a:cubicBezTo>
                    <a:cubicBezTo>
                      <a:pt x="2" y="10"/>
                      <a:pt x="5" y="15"/>
                      <a:pt x="9" y="20"/>
                    </a:cubicBezTo>
                    <a:cubicBezTo>
                      <a:pt x="17" y="30"/>
                      <a:pt x="23" y="48"/>
                      <a:pt x="24" y="54"/>
                    </a:cubicBezTo>
                    <a:cubicBezTo>
                      <a:pt x="25" y="61"/>
                      <a:pt x="36" y="66"/>
                      <a:pt x="46" y="72"/>
                    </a:cubicBezTo>
                    <a:cubicBezTo>
                      <a:pt x="56" y="78"/>
                      <a:pt x="56" y="92"/>
                      <a:pt x="55" y="95"/>
                    </a:cubicBezTo>
                    <a:cubicBezTo>
                      <a:pt x="53" y="99"/>
                      <a:pt x="41" y="93"/>
                      <a:pt x="40" y="97"/>
                    </a:cubicBezTo>
                    <a:cubicBezTo>
                      <a:pt x="40" y="100"/>
                      <a:pt x="56" y="114"/>
                      <a:pt x="62" y="113"/>
                    </a:cubicBezTo>
                    <a:cubicBezTo>
                      <a:pt x="69" y="112"/>
                      <a:pt x="72" y="116"/>
                      <a:pt x="81" y="125"/>
                    </a:cubicBezTo>
                    <a:cubicBezTo>
                      <a:pt x="91" y="133"/>
                      <a:pt x="90" y="144"/>
                      <a:pt x="87" y="147"/>
                    </a:cubicBezTo>
                    <a:cubicBezTo>
                      <a:pt x="83" y="150"/>
                      <a:pt x="94" y="156"/>
                      <a:pt x="107" y="165"/>
                    </a:cubicBezTo>
                    <a:cubicBezTo>
                      <a:pt x="119" y="173"/>
                      <a:pt x="125" y="183"/>
                      <a:pt x="126" y="187"/>
                    </a:cubicBezTo>
                    <a:cubicBezTo>
                      <a:pt x="127" y="192"/>
                      <a:pt x="132" y="188"/>
                      <a:pt x="134" y="182"/>
                    </a:cubicBezTo>
                    <a:cubicBezTo>
                      <a:pt x="136" y="176"/>
                      <a:pt x="130" y="174"/>
                      <a:pt x="130" y="168"/>
                    </a:cubicBezTo>
                    <a:cubicBezTo>
                      <a:pt x="130" y="161"/>
                      <a:pt x="120" y="162"/>
                      <a:pt x="116" y="162"/>
                    </a:cubicBezTo>
                    <a:cubicBezTo>
                      <a:pt x="111" y="161"/>
                      <a:pt x="116" y="151"/>
                      <a:pt x="111" y="146"/>
                    </a:cubicBezTo>
                    <a:cubicBezTo>
                      <a:pt x="107" y="141"/>
                      <a:pt x="102" y="130"/>
                      <a:pt x="100" y="121"/>
                    </a:cubicBezTo>
                    <a:cubicBezTo>
                      <a:pt x="98" y="112"/>
                      <a:pt x="85" y="104"/>
                      <a:pt x="80" y="94"/>
                    </a:cubicBezTo>
                    <a:cubicBezTo>
                      <a:pt x="75" y="85"/>
                      <a:pt x="70" y="77"/>
                      <a:pt x="66" y="75"/>
                    </a:cubicBezTo>
                    <a:cubicBezTo>
                      <a:pt x="63" y="73"/>
                      <a:pt x="71" y="69"/>
                      <a:pt x="68" y="66"/>
                    </a:cubicBezTo>
                    <a:cubicBezTo>
                      <a:pt x="65" y="62"/>
                      <a:pt x="60" y="63"/>
                      <a:pt x="55" y="60"/>
                    </a:cubicBezTo>
                    <a:cubicBezTo>
                      <a:pt x="49" y="57"/>
                      <a:pt x="45" y="52"/>
                      <a:pt x="45" y="46"/>
                    </a:cubicBezTo>
                    <a:cubicBezTo>
                      <a:pt x="45" y="40"/>
                      <a:pt x="41" y="25"/>
                      <a:pt x="39" y="20"/>
                    </a:cubicBezTo>
                    <a:cubicBezTo>
                      <a:pt x="37" y="15"/>
                      <a:pt x="43" y="16"/>
                      <a:pt x="45" y="18"/>
                    </a:cubicBezTo>
                    <a:cubicBezTo>
                      <a:pt x="47" y="20"/>
                      <a:pt x="49" y="23"/>
                      <a:pt x="51" y="21"/>
                    </a:cubicBezTo>
                    <a:cubicBezTo>
                      <a:pt x="54" y="20"/>
                      <a:pt x="59" y="21"/>
                      <a:pt x="61" y="25"/>
                    </a:cubicBezTo>
                    <a:cubicBezTo>
                      <a:pt x="63" y="29"/>
                      <a:pt x="69" y="25"/>
                      <a:pt x="73" y="27"/>
                    </a:cubicBezTo>
                    <a:cubicBezTo>
                      <a:pt x="76" y="29"/>
                      <a:pt x="65" y="32"/>
                      <a:pt x="76" y="50"/>
                    </a:cubicBezTo>
                    <a:cubicBezTo>
                      <a:pt x="86" y="68"/>
                      <a:pt x="79" y="58"/>
                      <a:pt x="79" y="70"/>
                    </a:cubicBezTo>
                    <a:cubicBezTo>
                      <a:pt x="79" y="82"/>
                      <a:pt x="85" y="76"/>
                      <a:pt x="87" y="74"/>
                    </a:cubicBezTo>
                    <a:cubicBezTo>
                      <a:pt x="89" y="72"/>
                      <a:pt x="94" y="78"/>
                      <a:pt x="99" y="85"/>
                    </a:cubicBezTo>
                    <a:cubicBezTo>
                      <a:pt x="105" y="91"/>
                      <a:pt x="114" y="91"/>
                      <a:pt x="114" y="95"/>
                    </a:cubicBezTo>
                    <a:cubicBezTo>
                      <a:pt x="114" y="98"/>
                      <a:pt x="116" y="105"/>
                      <a:pt x="123" y="106"/>
                    </a:cubicBezTo>
                    <a:cubicBezTo>
                      <a:pt x="130" y="108"/>
                      <a:pt x="131" y="115"/>
                      <a:pt x="135" y="116"/>
                    </a:cubicBezTo>
                    <a:cubicBezTo>
                      <a:pt x="139" y="117"/>
                      <a:pt x="140" y="121"/>
                      <a:pt x="138" y="126"/>
                    </a:cubicBezTo>
                    <a:cubicBezTo>
                      <a:pt x="135" y="131"/>
                      <a:pt x="138" y="136"/>
                      <a:pt x="149" y="140"/>
                    </a:cubicBezTo>
                    <a:cubicBezTo>
                      <a:pt x="160" y="144"/>
                      <a:pt x="155" y="145"/>
                      <a:pt x="163" y="153"/>
                    </a:cubicBezTo>
                    <a:cubicBezTo>
                      <a:pt x="172" y="162"/>
                      <a:pt x="196" y="188"/>
                      <a:pt x="201" y="196"/>
                    </a:cubicBezTo>
                    <a:cubicBezTo>
                      <a:pt x="206" y="203"/>
                      <a:pt x="208" y="209"/>
                      <a:pt x="210" y="215"/>
                    </a:cubicBezTo>
                    <a:cubicBezTo>
                      <a:pt x="212" y="220"/>
                      <a:pt x="206" y="223"/>
                      <a:pt x="209" y="228"/>
                    </a:cubicBezTo>
                    <a:cubicBezTo>
                      <a:pt x="212" y="232"/>
                      <a:pt x="203" y="230"/>
                      <a:pt x="204" y="234"/>
                    </a:cubicBezTo>
                    <a:cubicBezTo>
                      <a:pt x="204" y="237"/>
                      <a:pt x="209" y="255"/>
                      <a:pt x="218" y="256"/>
                    </a:cubicBezTo>
                    <a:cubicBezTo>
                      <a:pt x="226" y="257"/>
                      <a:pt x="236" y="267"/>
                      <a:pt x="243" y="273"/>
                    </a:cubicBezTo>
                    <a:cubicBezTo>
                      <a:pt x="250" y="279"/>
                      <a:pt x="261" y="278"/>
                      <a:pt x="271" y="282"/>
                    </a:cubicBezTo>
                    <a:cubicBezTo>
                      <a:pt x="282" y="286"/>
                      <a:pt x="291" y="295"/>
                      <a:pt x="306" y="299"/>
                    </a:cubicBezTo>
                    <a:cubicBezTo>
                      <a:pt x="321" y="304"/>
                      <a:pt x="336" y="310"/>
                      <a:pt x="346" y="316"/>
                    </a:cubicBezTo>
                    <a:cubicBezTo>
                      <a:pt x="356" y="323"/>
                      <a:pt x="368" y="320"/>
                      <a:pt x="381" y="315"/>
                    </a:cubicBezTo>
                    <a:cubicBezTo>
                      <a:pt x="395" y="309"/>
                      <a:pt x="406" y="316"/>
                      <a:pt x="414" y="319"/>
                    </a:cubicBezTo>
                    <a:cubicBezTo>
                      <a:pt x="417" y="321"/>
                      <a:pt x="425" y="327"/>
                      <a:pt x="433" y="334"/>
                    </a:cubicBezTo>
                    <a:cubicBezTo>
                      <a:pt x="439" y="324"/>
                      <a:pt x="446" y="315"/>
                      <a:pt x="447" y="31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622">
                <a:extLst>
                  <a:ext uri="{FF2B5EF4-FFF2-40B4-BE49-F238E27FC236}">
                    <a16:creationId xmlns:a16="http://schemas.microsoft.com/office/drawing/2014/main" id="{30FB73EA-7D08-D4C0-7A21-A31ABB2E1AF0}"/>
                  </a:ext>
                </a:extLst>
              </p:cNvPr>
              <p:cNvSpPr>
                <a:spLocks/>
              </p:cNvSpPr>
              <p:nvPr/>
            </p:nvSpPr>
            <p:spPr bwMode="auto">
              <a:xfrm>
                <a:off x="2632167" y="2889346"/>
                <a:ext cx="96841" cy="90491"/>
              </a:xfrm>
              <a:custGeom>
                <a:avLst/>
                <a:gdLst>
                  <a:gd name="T0" fmla="*/ 65 w 75"/>
                  <a:gd name="T1" fmla="*/ 49 h 73"/>
                  <a:gd name="T2" fmla="*/ 75 w 75"/>
                  <a:gd name="T3" fmla="*/ 39 h 73"/>
                  <a:gd name="T4" fmla="*/ 68 w 75"/>
                  <a:gd name="T5" fmla="*/ 35 h 73"/>
                  <a:gd name="T6" fmla="*/ 59 w 75"/>
                  <a:gd name="T7" fmla="*/ 36 h 73"/>
                  <a:gd name="T8" fmla="*/ 60 w 75"/>
                  <a:gd name="T9" fmla="*/ 0 h 73"/>
                  <a:gd name="T10" fmla="*/ 30 w 75"/>
                  <a:gd name="T11" fmla="*/ 0 h 73"/>
                  <a:gd name="T12" fmla="*/ 25 w 75"/>
                  <a:gd name="T13" fmla="*/ 13 h 73"/>
                  <a:gd name="T14" fmla="*/ 37 w 75"/>
                  <a:gd name="T15" fmla="*/ 30 h 73"/>
                  <a:gd name="T16" fmla="*/ 14 w 75"/>
                  <a:gd name="T17" fmla="*/ 33 h 73"/>
                  <a:gd name="T18" fmla="*/ 0 w 75"/>
                  <a:gd name="T19" fmla="*/ 52 h 73"/>
                  <a:gd name="T20" fmla="*/ 19 w 75"/>
                  <a:gd name="T21" fmla="*/ 69 h 73"/>
                  <a:gd name="T22" fmla="*/ 44 w 75"/>
                  <a:gd name="T23" fmla="*/ 73 h 73"/>
                  <a:gd name="T24" fmla="*/ 44 w 75"/>
                  <a:gd name="T25" fmla="*/ 73 h 73"/>
                  <a:gd name="T26" fmla="*/ 57 w 75"/>
                  <a:gd name="T27" fmla="*/ 63 h 73"/>
                  <a:gd name="T28" fmla="*/ 65 w 75"/>
                  <a:gd name="T29"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73">
                    <a:moveTo>
                      <a:pt x="65" y="49"/>
                    </a:moveTo>
                    <a:cubicBezTo>
                      <a:pt x="69" y="46"/>
                      <a:pt x="72" y="42"/>
                      <a:pt x="75" y="39"/>
                    </a:cubicBezTo>
                    <a:cubicBezTo>
                      <a:pt x="69" y="42"/>
                      <a:pt x="67" y="39"/>
                      <a:pt x="68" y="35"/>
                    </a:cubicBezTo>
                    <a:cubicBezTo>
                      <a:pt x="59" y="36"/>
                      <a:pt x="59" y="36"/>
                      <a:pt x="59" y="36"/>
                    </a:cubicBezTo>
                    <a:cubicBezTo>
                      <a:pt x="60" y="0"/>
                      <a:pt x="60" y="0"/>
                      <a:pt x="60" y="0"/>
                    </a:cubicBezTo>
                    <a:cubicBezTo>
                      <a:pt x="53" y="1"/>
                      <a:pt x="33" y="0"/>
                      <a:pt x="30" y="0"/>
                    </a:cubicBezTo>
                    <a:cubicBezTo>
                      <a:pt x="27" y="0"/>
                      <a:pt x="26" y="12"/>
                      <a:pt x="25" y="13"/>
                    </a:cubicBezTo>
                    <a:cubicBezTo>
                      <a:pt x="23" y="14"/>
                      <a:pt x="39" y="25"/>
                      <a:pt x="37" y="30"/>
                    </a:cubicBezTo>
                    <a:cubicBezTo>
                      <a:pt x="36" y="35"/>
                      <a:pt x="16" y="33"/>
                      <a:pt x="14" y="33"/>
                    </a:cubicBezTo>
                    <a:cubicBezTo>
                      <a:pt x="13" y="33"/>
                      <a:pt x="6" y="42"/>
                      <a:pt x="0" y="52"/>
                    </a:cubicBezTo>
                    <a:cubicBezTo>
                      <a:pt x="7" y="59"/>
                      <a:pt x="15" y="66"/>
                      <a:pt x="19" y="69"/>
                    </a:cubicBezTo>
                    <a:cubicBezTo>
                      <a:pt x="26" y="73"/>
                      <a:pt x="38" y="68"/>
                      <a:pt x="44" y="73"/>
                    </a:cubicBezTo>
                    <a:cubicBezTo>
                      <a:pt x="44" y="73"/>
                      <a:pt x="44" y="73"/>
                      <a:pt x="44" y="73"/>
                    </a:cubicBezTo>
                    <a:cubicBezTo>
                      <a:pt x="49" y="68"/>
                      <a:pt x="55" y="63"/>
                      <a:pt x="57" y="63"/>
                    </a:cubicBezTo>
                    <a:cubicBezTo>
                      <a:pt x="60" y="62"/>
                      <a:pt x="57" y="55"/>
                      <a:pt x="65" y="4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1623">
                <a:extLst>
                  <a:ext uri="{FF2B5EF4-FFF2-40B4-BE49-F238E27FC236}">
                    <a16:creationId xmlns:a16="http://schemas.microsoft.com/office/drawing/2014/main" id="{8CEC6B1A-3096-106C-7B9B-E1644FB082A1}"/>
                  </a:ext>
                </a:extLst>
              </p:cNvPr>
              <p:cNvSpPr>
                <a:spLocks/>
              </p:cNvSpPr>
              <p:nvPr/>
            </p:nvSpPr>
            <p:spPr bwMode="auto">
              <a:xfrm>
                <a:off x="2708370" y="2875058"/>
                <a:ext cx="28576" cy="58739"/>
              </a:xfrm>
              <a:custGeom>
                <a:avLst/>
                <a:gdLst>
                  <a:gd name="T0" fmla="*/ 3 w 23"/>
                  <a:gd name="T1" fmla="*/ 11 h 47"/>
                  <a:gd name="T2" fmla="*/ 1 w 23"/>
                  <a:gd name="T3" fmla="*/ 11 h 47"/>
                  <a:gd name="T4" fmla="*/ 0 w 23"/>
                  <a:gd name="T5" fmla="*/ 47 h 47"/>
                  <a:gd name="T6" fmla="*/ 9 w 23"/>
                  <a:gd name="T7" fmla="*/ 46 h 47"/>
                  <a:gd name="T8" fmla="*/ 14 w 23"/>
                  <a:gd name="T9" fmla="*/ 37 h 47"/>
                  <a:gd name="T10" fmla="*/ 19 w 23"/>
                  <a:gd name="T11" fmla="*/ 8 h 47"/>
                  <a:gd name="T12" fmla="*/ 23 w 23"/>
                  <a:gd name="T13" fmla="*/ 5 h 47"/>
                  <a:gd name="T14" fmla="*/ 15 w 23"/>
                  <a:gd name="T15" fmla="*/ 0 h 47"/>
                  <a:gd name="T16" fmla="*/ 3 w 23"/>
                  <a:gd name="T17"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3" y="11"/>
                    </a:moveTo>
                    <a:cubicBezTo>
                      <a:pt x="3" y="11"/>
                      <a:pt x="2" y="11"/>
                      <a:pt x="1" y="11"/>
                    </a:cubicBezTo>
                    <a:cubicBezTo>
                      <a:pt x="0" y="47"/>
                      <a:pt x="0" y="47"/>
                      <a:pt x="0" y="47"/>
                    </a:cubicBezTo>
                    <a:cubicBezTo>
                      <a:pt x="9" y="46"/>
                      <a:pt x="9" y="46"/>
                      <a:pt x="9" y="46"/>
                    </a:cubicBezTo>
                    <a:cubicBezTo>
                      <a:pt x="9" y="43"/>
                      <a:pt x="11" y="39"/>
                      <a:pt x="14" y="37"/>
                    </a:cubicBezTo>
                    <a:cubicBezTo>
                      <a:pt x="21" y="31"/>
                      <a:pt x="11" y="9"/>
                      <a:pt x="19" y="8"/>
                    </a:cubicBezTo>
                    <a:cubicBezTo>
                      <a:pt x="20" y="7"/>
                      <a:pt x="22" y="6"/>
                      <a:pt x="23" y="5"/>
                    </a:cubicBezTo>
                    <a:cubicBezTo>
                      <a:pt x="20" y="2"/>
                      <a:pt x="17" y="0"/>
                      <a:pt x="15" y="0"/>
                    </a:cubicBezTo>
                    <a:cubicBezTo>
                      <a:pt x="10" y="1"/>
                      <a:pt x="5" y="10"/>
                      <a:pt x="3"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1624">
                <a:extLst>
                  <a:ext uri="{FF2B5EF4-FFF2-40B4-BE49-F238E27FC236}">
                    <a16:creationId xmlns:a16="http://schemas.microsoft.com/office/drawing/2014/main" id="{9B46311B-795A-3A21-D7BE-F362D947DF0C}"/>
                  </a:ext>
                </a:extLst>
              </p:cNvPr>
              <p:cNvSpPr>
                <a:spLocks/>
              </p:cNvSpPr>
              <p:nvPr/>
            </p:nvSpPr>
            <p:spPr bwMode="auto">
              <a:xfrm>
                <a:off x="3040169" y="2832194"/>
                <a:ext cx="66677" cy="55564"/>
              </a:xfrm>
              <a:custGeom>
                <a:avLst/>
                <a:gdLst>
                  <a:gd name="T0" fmla="*/ 24 w 52"/>
                  <a:gd name="T1" fmla="*/ 4 h 44"/>
                  <a:gd name="T2" fmla="*/ 36 w 52"/>
                  <a:gd name="T3" fmla="*/ 29 h 44"/>
                  <a:gd name="T4" fmla="*/ 2 w 52"/>
                  <a:gd name="T5" fmla="*/ 35 h 44"/>
                  <a:gd name="T6" fmla="*/ 24 w 52"/>
                  <a:gd name="T7" fmla="*/ 40 h 44"/>
                  <a:gd name="T8" fmla="*/ 49 w 52"/>
                  <a:gd name="T9" fmla="*/ 44 h 44"/>
                  <a:gd name="T10" fmla="*/ 52 w 52"/>
                  <a:gd name="T11" fmla="*/ 9 h 44"/>
                  <a:gd name="T12" fmla="*/ 24 w 52"/>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52" h="44">
                    <a:moveTo>
                      <a:pt x="24" y="4"/>
                    </a:moveTo>
                    <a:cubicBezTo>
                      <a:pt x="17" y="10"/>
                      <a:pt x="36" y="22"/>
                      <a:pt x="36" y="29"/>
                    </a:cubicBezTo>
                    <a:cubicBezTo>
                      <a:pt x="36" y="36"/>
                      <a:pt x="5" y="27"/>
                      <a:pt x="2" y="35"/>
                    </a:cubicBezTo>
                    <a:cubicBezTo>
                      <a:pt x="0" y="39"/>
                      <a:pt x="13" y="44"/>
                      <a:pt x="24" y="40"/>
                    </a:cubicBezTo>
                    <a:cubicBezTo>
                      <a:pt x="35" y="37"/>
                      <a:pt x="43" y="41"/>
                      <a:pt x="49" y="44"/>
                    </a:cubicBezTo>
                    <a:cubicBezTo>
                      <a:pt x="50" y="32"/>
                      <a:pt x="51" y="18"/>
                      <a:pt x="52" y="9"/>
                    </a:cubicBezTo>
                    <a:cubicBezTo>
                      <a:pt x="42" y="7"/>
                      <a:pt x="30" y="0"/>
                      <a:pt x="24" y="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1625">
                <a:extLst>
                  <a:ext uri="{FF2B5EF4-FFF2-40B4-BE49-F238E27FC236}">
                    <a16:creationId xmlns:a16="http://schemas.microsoft.com/office/drawing/2014/main" id="{D78CD245-2A7C-2F1B-D1D8-8CCB30A9D92A}"/>
                  </a:ext>
                </a:extLst>
              </p:cNvPr>
              <p:cNvSpPr>
                <a:spLocks/>
              </p:cNvSpPr>
              <p:nvPr/>
            </p:nvSpPr>
            <p:spPr bwMode="auto">
              <a:xfrm>
                <a:off x="3103672" y="2841720"/>
                <a:ext cx="76203" cy="49214"/>
              </a:xfrm>
              <a:custGeom>
                <a:avLst/>
                <a:gdLst>
                  <a:gd name="T0" fmla="*/ 23 w 60"/>
                  <a:gd name="T1" fmla="*/ 29 h 40"/>
                  <a:gd name="T2" fmla="*/ 60 w 60"/>
                  <a:gd name="T3" fmla="*/ 22 h 40"/>
                  <a:gd name="T4" fmla="*/ 13 w 60"/>
                  <a:gd name="T5" fmla="*/ 3 h 40"/>
                  <a:gd name="T6" fmla="*/ 3 w 60"/>
                  <a:gd name="T7" fmla="*/ 2 h 40"/>
                  <a:gd name="T8" fmla="*/ 0 w 60"/>
                  <a:gd name="T9" fmla="*/ 37 h 40"/>
                  <a:gd name="T10" fmla="*/ 1 w 60"/>
                  <a:gd name="T11" fmla="*/ 37 h 40"/>
                  <a:gd name="T12" fmla="*/ 23 w 60"/>
                  <a:gd name="T13" fmla="*/ 29 h 40"/>
                </a:gdLst>
                <a:ahLst/>
                <a:cxnLst>
                  <a:cxn ang="0">
                    <a:pos x="T0" y="T1"/>
                  </a:cxn>
                  <a:cxn ang="0">
                    <a:pos x="T2" y="T3"/>
                  </a:cxn>
                  <a:cxn ang="0">
                    <a:pos x="T4" y="T5"/>
                  </a:cxn>
                  <a:cxn ang="0">
                    <a:pos x="T6" y="T7"/>
                  </a:cxn>
                  <a:cxn ang="0">
                    <a:pos x="T8" y="T9"/>
                  </a:cxn>
                  <a:cxn ang="0">
                    <a:pos x="T10" y="T11"/>
                  </a:cxn>
                  <a:cxn ang="0">
                    <a:pos x="T12" y="T13"/>
                  </a:cxn>
                </a:cxnLst>
                <a:rect l="0" t="0" r="r" b="b"/>
                <a:pathLst>
                  <a:path w="60" h="40">
                    <a:moveTo>
                      <a:pt x="23" y="29"/>
                    </a:moveTo>
                    <a:cubicBezTo>
                      <a:pt x="37" y="25"/>
                      <a:pt x="60" y="33"/>
                      <a:pt x="60" y="22"/>
                    </a:cubicBezTo>
                    <a:cubicBezTo>
                      <a:pt x="60" y="11"/>
                      <a:pt x="22" y="0"/>
                      <a:pt x="13" y="3"/>
                    </a:cubicBezTo>
                    <a:cubicBezTo>
                      <a:pt x="10" y="4"/>
                      <a:pt x="7" y="3"/>
                      <a:pt x="3" y="2"/>
                    </a:cubicBezTo>
                    <a:cubicBezTo>
                      <a:pt x="2" y="11"/>
                      <a:pt x="1" y="25"/>
                      <a:pt x="0" y="37"/>
                    </a:cubicBezTo>
                    <a:cubicBezTo>
                      <a:pt x="0" y="37"/>
                      <a:pt x="1" y="37"/>
                      <a:pt x="1" y="37"/>
                    </a:cubicBezTo>
                    <a:cubicBezTo>
                      <a:pt x="7" y="40"/>
                      <a:pt x="9" y="34"/>
                      <a:pt x="23" y="2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1626">
                <a:extLst>
                  <a:ext uri="{FF2B5EF4-FFF2-40B4-BE49-F238E27FC236}">
                    <a16:creationId xmlns:a16="http://schemas.microsoft.com/office/drawing/2014/main" id="{D3DD4CEF-7C0C-DDD8-E912-CC0233DE5960}"/>
                  </a:ext>
                </a:extLst>
              </p:cNvPr>
              <p:cNvSpPr>
                <a:spLocks/>
              </p:cNvSpPr>
              <p:nvPr/>
            </p:nvSpPr>
            <p:spPr bwMode="auto">
              <a:xfrm>
                <a:off x="2748059" y="2952848"/>
                <a:ext cx="96841" cy="96841"/>
              </a:xfrm>
              <a:custGeom>
                <a:avLst/>
                <a:gdLst>
                  <a:gd name="T0" fmla="*/ 41 w 76"/>
                  <a:gd name="T1" fmla="*/ 73 h 78"/>
                  <a:gd name="T2" fmla="*/ 58 w 76"/>
                  <a:gd name="T3" fmla="*/ 76 h 78"/>
                  <a:gd name="T4" fmla="*/ 67 w 76"/>
                  <a:gd name="T5" fmla="*/ 77 h 78"/>
                  <a:gd name="T6" fmla="*/ 65 w 76"/>
                  <a:gd name="T7" fmla="*/ 73 h 78"/>
                  <a:gd name="T8" fmla="*/ 69 w 76"/>
                  <a:gd name="T9" fmla="*/ 51 h 78"/>
                  <a:gd name="T10" fmla="*/ 71 w 76"/>
                  <a:gd name="T11" fmla="*/ 21 h 78"/>
                  <a:gd name="T12" fmla="*/ 75 w 76"/>
                  <a:gd name="T13" fmla="*/ 2 h 78"/>
                  <a:gd name="T14" fmla="*/ 75 w 76"/>
                  <a:gd name="T15" fmla="*/ 0 h 78"/>
                  <a:gd name="T16" fmla="*/ 55 w 76"/>
                  <a:gd name="T17" fmla="*/ 9 h 78"/>
                  <a:gd name="T18" fmla="*/ 38 w 76"/>
                  <a:gd name="T19" fmla="*/ 13 h 78"/>
                  <a:gd name="T20" fmla="*/ 18 w 76"/>
                  <a:gd name="T21" fmla="*/ 21 h 78"/>
                  <a:gd name="T22" fmla="*/ 13 w 76"/>
                  <a:gd name="T23" fmla="*/ 32 h 78"/>
                  <a:gd name="T24" fmla="*/ 7 w 76"/>
                  <a:gd name="T25" fmla="*/ 37 h 78"/>
                  <a:gd name="T26" fmla="*/ 1 w 76"/>
                  <a:gd name="T27" fmla="*/ 38 h 78"/>
                  <a:gd name="T28" fmla="*/ 4 w 76"/>
                  <a:gd name="T29" fmla="*/ 45 h 78"/>
                  <a:gd name="T30" fmla="*/ 25 w 76"/>
                  <a:gd name="T31" fmla="*/ 66 h 78"/>
                  <a:gd name="T32" fmla="*/ 31 w 76"/>
                  <a:gd name="T33" fmla="*/ 73 h 78"/>
                  <a:gd name="T34" fmla="*/ 41 w 76"/>
                  <a:gd name="T35"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78">
                    <a:moveTo>
                      <a:pt x="41" y="73"/>
                    </a:moveTo>
                    <a:cubicBezTo>
                      <a:pt x="45" y="75"/>
                      <a:pt x="54" y="73"/>
                      <a:pt x="58" y="76"/>
                    </a:cubicBezTo>
                    <a:cubicBezTo>
                      <a:pt x="60" y="78"/>
                      <a:pt x="63" y="78"/>
                      <a:pt x="67" y="77"/>
                    </a:cubicBezTo>
                    <a:cubicBezTo>
                      <a:pt x="66" y="76"/>
                      <a:pt x="65" y="74"/>
                      <a:pt x="65" y="73"/>
                    </a:cubicBezTo>
                    <a:cubicBezTo>
                      <a:pt x="62" y="68"/>
                      <a:pt x="67" y="58"/>
                      <a:pt x="69" y="51"/>
                    </a:cubicBezTo>
                    <a:cubicBezTo>
                      <a:pt x="71" y="43"/>
                      <a:pt x="67" y="25"/>
                      <a:pt x="71" y="21"/>
                    </a:cubicBezTo>
                    <a:cubicBezTo>
                      <a:pt x="76" y="16"/>
                      <a:pt x="73" y="13"/>
                      <a:pt x="75" y="2"/>
                    </a:cubicBezTo>
                    <a:cubicBezTo>
                      <a:pt x="75" y="2"/>
                      <a:pt x="75" y="1"/>
                      <a:pt x="75" y="0"/>
                    </a:cubicBezTo>
                    <a:cubicBezTo>
                      <a:pt x="66" y="0"/>
                      <a:pt x="57" y="8"/>
                      <a:pt x="55" y="9"/>
                    </a:cubicBezTo>
                    <a:cubicBezTo>
                      <a:pt x="51" y="9"/>
                      <a:pt x="39" y="6"/>
                      <a:pt x="38" y="13"/>
                    </a:cubicBezTo>
                    <a:cubicBezTo>
                      <a:pt x="36" y="19"/>
                      <a:pt x="29" y="20"/>
                      <a:pt x="18" y="21"/>
                    </a:cubicBezTo>
                    <a:cubicBezTo>
                      <a:pt x="8" y="22"/>
                      <a:pt x="13" y="30"/>
                      <a:pt x="13" y="32"/>
                    </a:cubicBezTo>
                    <a:cubicBezTo>
                      <a:pt x="12" y="33"/>
                      <a:pt x="7" y="37"/>
                      <a:pt x="7" y="37"/>
                    </a:cubicBezTo>
                    <a:cubicBezTo>
                      <a:pt x="1" y="38"/>
                      <a:pt x="1" y="38"/>
                      <a:pt x="1" y="38"/>
                    </a:cubicBezTo>
                    <a:cubicBezTo>
                      <a:pt x="1" y="41"/>
                      <a:pt x="0" y="43"/>
                      <a:pt x="4" y="45"/>
                    </a:cubicBezTo>
                    <a:cubicBezTo>
                      <a:pt x="10" y="48"/>
                      <a:pt x="18" y="62"/>
                      <a:pt x="25" y="66"/>
                    </a:cubicBezTo>
                    <a:cubicBezTo>
                      <a:pt x="28" y="67"/>
                      <a:pt x="30" y="70"/>
                      <a:pt x="31" y="73"/>
                    </a:cubicBezTo>
                    <a:cubicBezTo>
                      <a:pt x="35" y="72"/>
                      <a:pt x="39" y="72"/>
                      <a:pt x="41"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1627">
                <a:extLst>
                  <a:ext uri="{FF2B5EF4-FFF2-40B4-BE49-F238E27FC236}">
                    <a16:creationId xmlns:a16="http://schemas.microsoft.com/office/drawing/2014/main" id="{4E17D3EF-BAE3-0AA7-434C-304F43A8F696}"/>
                  </a:ext>
                </a:extLst>
              </p:cNvPr>
              <p:cNvSpPr>
                <a:spLocks/>
              </p:cNvSpPr>
              <p:nvPr/>
            </p:nvSpPr>
            <p:spPr bwMode="auto">
              <a:xfrm>
                <a:off x="2781398" y="3043339"/>
                <a:ext cx="74615" cy="60327"/>
              </a:xfrm>
              <a:custGeom>
                <a:avLst/>
                <a:gdLst>
                  <a:gd name="T0" fmla="*/ 56 w 59"/>
                  <a:gd name="T1" fmla="*/ 38 h 48"/>
                  <a:gd name="T2" fmla="*/ 59 w 59"/>
                  <a:gd name="T3" fmla="*/ 27 h 48"/>
                  <a:gd name="T4" fmla="*/ 41 w 59"/>
                  <a:gd name="T5" fmla="*/ 5 h 48"/>
                  <a:gd name="T6" fmla="*/ 32 w 59"/>
                  <a:gd name="T7" fmla="*/ 4 h 48"/>
                  <a:gd name="T8" fmla="*/ 15 w 59"/>
                  <a:gd name="T9" fmla="*/ 1 h 48"/>
                  <a:gd name="T10" fmla="*/ 5 w 59"/>
                  <a:gd name="T11" fmla="*/ 1 h 48"/>
                  <a:gd name="T12" fmla="*/ 4 w 59"/>
                  <a:gd name="T13" fmla="*/ 8 h 48"/>
                  <a:gd name="T14" fmla="*/ 9 w 59"/>
                  <a:gd name="T15" fmla="*/ 23 h 48"/>
                  <a:gd name="T16" fmla="*/ 19 w 59"/>
                  <a:gd name="T17" fmla="*/ 21 h 48"/>
                  <a:gd name="T18" fmla="*/ 27 w 59"/>
                  <a:gd name="T19" fmla="*/ 28 h 48"/>
                  <a:gd name="T20" fmla="*/ 39 w 59"/>
                  <a:gd name="T21" fmla="*/ 39 h 48"/>
                  <a:gd name="T22" fmla="*/ 49 w 59"/>
                  <a:gd name="T23" fmla="*/ 48 h 48"/>
                  <a:gd name="T24" fmla="*/ 53 w 59"/>
                  <a:gd name="T25" fmla="*/ 48 h 48"/>
                  <a:gd name="T26" fmla="*/ 56 w 59"/>
                  <a:gd name="T2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8">
                    <a:moveTo>
                      <a:pt x="56" y="38"/>
                    </a:moveTo>
                    <a:cubicBezTo>
                      <a:pt x="55" y="36"/>
                      <a:pt x="56" y="31"/>
                      <a:pt x="59" y="27"/>
                    </a:cubicBezTo>
                    <a:cubicBezTo>
                      <a:pt x="52" y="20"/>
                      <a:pt x="45" y="11"/>
                      <a:pt x="41" y="5"/>
                    </a:cubicBezTo>
                    <a:cubicBezTo>
                      <a:pt x="37" y="6"/>
                      <a:pt x="34" y="6"/>
                      <a:pt x="32" y="4"/>
                    </a:cubicBezTo>
                    <a:cubicBezTo>
                      <a:pt x="28" y="1"/>
                      <a:pt x="19" y="3"/>
                      <a:pt x="15" y="1"/>
                    </a:cubicBezTo>
                    <a:cubicBezTo>
                      <a:pt x="13" y="0"/>
                      <a:pt x="9" y="0"/>
                      <a:pt x="5" y="1"/>
                    </a:cubicBezTo>
                    <a:cubicBezTo>
                      <a:pt x="6" y="4"/>
                      <a:pt x="6" y="6"/>
                      <a:pt x="4" y="8"/>
                    </a:cubicBezTo>
                    <a:cubicBezTo>
                      <a:pt x="0" y="10"/>
                      <a:pt x="0" y="19"/>
                      <a:pt x="9" y="23"/>
                    </a:cubicBezTo>
                    <a:cubicBezTo>
                      <a:pt x="17" y="26"/>
                      <a:pt x="14" y="21"/>
                      <a:pt x="19" y="21"/>
                    </a:cubicBezTo>
                    <a:cubicBezTo>
                      <a:pt x="23" y="21"/>
                      <a:pt x="23" y="28"/>
                      <a:pt x="27" y="28"/>
                    </a:cubicBezTo>
                    <a:cubicBezTo>
                      <a:pt x="30" y="28"/>
                      <a:pt x="39" y="32"/>
                      <a:pt x="39" y="39"/>
                    </a:cubicBezTo>
                    <a:cubicBezTo>
                      <a:pt x="39" y="45"/>
                      <a:pt x="42" y="48"/>
                      <a:pt x="49" y="48"/>
                    </a:cubicBezTo>
                    <a:cubicBezTo>
                      <a:pt x="50" y="48"/>
                      <a:pt x="52" y="48"/>
                      <a:pt x="53" y="48"/>
                    </a:cubicBezTo>
                    <a:cubicBezTo>
                      <a:pt x="55" y="44"/>
                      <a:pt x="56" y="40"/>
                      <a:pt x="56" y="3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628">
                <a:extLst>
                  <a:ext uri="{FF2B5EF4-FFF2-40B4-BE49-F238E27FC236}">
                    <a16:creationId xmlns:a16="http://schemas.microsoft.com/office/drawing/2014/main" id="{0D6C255A-B1C9-4B50-0322-B953C6B57ABE}"/>
                  </a:ext>
                </a:extLst>
              </p:cNvPr>
              <p:cNvSpPr>
                <a:spLocks/>
              </p:cNvSpPr>
              <p:nvPr/>
            </p:nvSpPr>
            <p:spPr bwMode="auto">
              <a:xfrm>
                <a:off x="2849663" y="3071915"/>
                <a:ext cx="131767" cy="61915"/>
              </a:xfrm>
              <a:custGeom>
                <a:avLst/>
                <a:gdLst>
                  <a:gd name="T0" fmla="*/ 92 w 103"/>
                  <a:gd name="T1" fmla="*/ 15 h 50"/>
                  <a:gd name="T2" fmla="*/ 68 w 103"/>
                  <a:gd name="T3" fmla="*/ 3 h 50"/>
                  <a:gd name="T4" fmla="*/ 43 w 103"/>
                  <a:gd name="T5" fmla="*/ 13 h 50"/>
                  <a:gd name="T6" fmla="*/ 15 w 103"/>
                  <a:gd name="T7" fmla="*/ 12 h 50"/>
                  <a:gd name="T8" fmla="*/ 6 w 103"/>
                  <a:gd name="T9" fmla="*/ 4 h 50"/>
                  <a:gd name="T10" fmla="*/ 3 w 103"/>
                  <a:gd name="T11" fmla="*/ 15 h 50"/>
                  <a:gd name="T12" fmla="*/ 0 w 103"/>
                  <a:gd name="T13" fmla="*/ 25 h 50"/>
                  <a:gd name="T14" fmla="*/ 23 w 103"/>
                  <a:gd name="T15" fmla="*/ 35 h 50"/>
                  <a:gd name="T16" fmla="*/ 36 w 103"/>
                  <a:gd name="T17" fmla="*/ 44 h 50"/>
                  <a:gd name="T18" fmla="*/ 50 w 103"/>
                  <a:gd name="T19" fmla="*/ 40 h 50"/>
                  <a:gd name="T20" fmla="*/ 45 w 103"/>
                  <a:gd name="T21" fmla="*/ 30 h 50"/>
                  <a:gd name="T22" fmla="*/ 54 w 103"/>
                  <a:gd name="T23" fmla="*/ 22 h 50"/>
                  <a:gd name="T24" fmla="*/ 74 w 103"/>
                  <a:gd name="T25" fmla="*/ 16 h 50"/>
                  <a:gd name="T26" fmla="*/ 79 w 103"/>
                  <a:gd name="T27" fmla="*/ 28 h 50"/>
                  <a:gd name="T28" fmla="*/ 89 w 103"/>
                  <a:gd name="T29" fmla="*/ 46 h 50"/>
                  <a:gd name="T30" fmla="*/ 101 w 103"/>
                  <a:gd name="T31" fmla="*/ 35 h 50"/>
                  <a:gd name="T32" fmla="*/ 103 w 103"/>
                  <a:gd name="T33" fmla="*/ 29 h 50"/>
                  <a:gd name="T34" fmla="*/ 92 w 103"/>
                  <a:gd name="T35"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50">
                    <a:moveTo>
                      <a:pt x="92" y="15"/>
                    </a:moveTo>
                    <a:cubicBezTo>
                      <a:pt x="86" y="6"/>
                      <a:pt x="75" y="7"/>
                      <a:pt x="68" y="3"/>
                    </a:cubicBezTo>
                    <a:cubicBezTo>
                      <a:pt x="61" y="0"/>
                      <a:pt x="52" y="5"/>
                      <a:pt x="43" y="13"/>
                    </a:cubicBezTo>
                    <a:cubicBezTo>
                      <a:pt x="34" y="21"/>
                      <a:pt x="22" y="16"/>
                      <a:pt x="15" y="12"/>
                    </a:cubicBezTo>
                    <a:cubicBezTo>
                      <a:pt x="12" y="11"/>
                      <a:pt x="9" y="8"/>
                      <a:pt x="6" y="4"/>
                    </a:cubicBezTo>
                    <a:cubicBezTo>
                      <a:pt x="3" y="8"/>
                      <a:pt x="2" y="13"/>
                      <a:pt x="3" y="15"/>
                    </a:cubicBezTo>
                    <a:cubicBezTo>
                      <a:pt x="3" y="17"/>
                      <a:pt x="2" y="21"/>
                      <a:pt x="0" y="25"/>
                    </a:cubicBezTo>
                    <a:cubicBezTo>
                      <a:pt x="8" y="26"/>
                      <a:pt x="18" y="29"/>
                      <a:pt x="23" y="35"/>
                    </a:cubicBezTo>
                    <a:cubicBezTo>
                      <a:pt x="29" y="42"/>
                      <a:pt x="33" y="37"/>
                      <a:pt x="36" y="44"/>
                    </a:cubicBezTo>
                    <a:cubicBezTo>
                      <a:pt x="40" y="50"/>
                      <a:pt x="48" y="44"/>
                      <a:pt x="50" y="40"/>
                    </a:cubicBezTo>
                    <a:cubicBezTo>
                      <a:pt x="52" y="36"/>
                      <a:pt x="45" y="35"/>
                      <a:pt x="45" y="30"/>
                    </a:cubicBezTo>
                    <a:cubicBezTo>
                      <a:pt x="44" y="26"/>
                      <a:pt x="52" y="28"/>
                      <a:pt x="54" y="22"/>
                    </a:cubicBezTo>
                    <a:cubicBezTo>
                      <a:pt x="56" y="16"/>
                      <a:pt x="68" y="13"/>
                      <a:pt x="74" y="16"/>
                    </a:cubicBezTo>
                    <a:cubicBezTo>
                      <a:pt x="79" y="18"/>
                      <a:pt x="84" y="22"/>
                      <a:pt x="79" y="28"/>
                    </a:cubicBezTo>
                    <a:cubicBezTo>
                      <a:pt x="75" y="32"/>
                      <a:pt x="83" y="40"/>
                      <a:pt x="89" y="46"/>
                    </a:cubicBezTo>
                    <a:cubicBezTo>
                      <a:pt x="94" y="41"/>
                      <a:pt x="99" y="36"/>
                      <a:pt x="101" y="35"/>
                    </a:cubicBezTo>
                    <a:cubicBezTo>
                      <a:pt x="102" y="34"/>
                      <a:pt x="103" y="32"/>
                      <a:pt x="103" y="29"/>
                    </a:cubicBezTo>
                    <a:cubicBezTo>
                      <a:pt x="100" y="28"/>
                      <a:pt x="97" y="22"/>
                      <a:pt x="92" y="1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1629">
                <a:extLst>
                  <a:ext uri="{FF2B5EF4-FFF2-40B4-BE49-F238E27FC236}">
                    <a16:creationId xmlns:a16="http://schemas.microsoft.com/office/drawing/2014/main" id="{8E15AB04-3928-DA92-7EA9-C72CCC8DB63F}"/>
                  </a:ext>
                </a:extLst>
              </p:cNvPr>
              <p:cNvSpPr>
                <a:spLocks/>
              </p:cNvSpPr>
              <p:nvPr/>
            </p:nvSpPr>
            <p:spPr bwMode="auto">
              <a:xfrm>
                <a:off x="2809974" y="2757579"/>
                <a:ext cx="241309" cy="84140"/>
              </a:xfrm>
              <a:custGeom>
                <a:avLst/>
                <a:gdLst>
                  <a:gd name="T0" fmla="*/ 151 w 187"/>
                  <a:gd name="T1" fmla="*/ 42 h 67"/>
                  <a:gd name="T2" fmla="*/ 66 w 187"/>
                  <a:gd name="T3" fmla="*/ 8 h 67"/>
                  <a:gd name="T4" fmla="*/ 3 w 187"/>
                  <a:gd name="T5" fmla="*/ 30 h 67"/>
                  <a:gd name="T6" fmla="*/ 34 w 187"/>
                  <a:gd name="T7" fmla="*/ 16 h 67"/>
                  <a:gd name="T8" fmla="*/ 51 w 187"/>
                  <a:gd name="T9" fmla="*/ 23 h 67"/>
                  <a:gd name="T10" fmla="*/ 81 w 187"/>
                  <a:gd name="T11" fmla="*/ 30 h 67"/>
                  <a:gd name="T12" fmla="*/ 118 w 187"/>
                  <a:gd name="T13" fmla="*/ 50 h 67"/>
                  <a:gd name="T14" fmla="*/ 127 w 187"/>
                  <a:gd name="T15" fmla="*/ 64 h 67"/>
                  <a:gd name="T16" fmla="*/ 184 w 187"/>
                  <a:gd name="T17" fmla="*/ 62 h 67"/>
                  <a:gd name="T18" fmla="*/ 151 w 187"/>
                  <a:gd name="T19"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67">
                    <a:moveTo>
                      <a:pt x="151" y="42"/>
                    </a:moveTo>
                    <a:cubicBezTo>
                      <a:pt x="139" y="42"/>
                      <a:pt x="101" y="16"/>
                      <a:pt x="66" y="8"/>
                    </a:cubicBezTo>
                    <a:cubicBezTo>
                      <a:pt x="30" y="0"/>
                      <a:pt x="0" y="26"/>
                      <a:pt x="3" y="30"/>
                    </a:cubicBezTo>
                    <a:cubicBezTo>
                      <a:pt x="8" y="36"/>
                      <a:pt x="25" y="22"/>
                      <a:pt x="34" y="16"/>
                    </a:cubicBezTo>
                    <a:cubicBezTo>
                      <a:pt x="42" y="10"/>
                      <a:pt x="50" y="19"/>
                      <a:pt x="51" y="23"/>
                    </a:cubicBezTo>
                    <a:cubicBezTo>
                      <a:pt x="52" y="27"/>
                      <a:pt x="63" y="29"/>
                      <a:pt x="81" y="30"/>
                    </a:cubicBezTo>
                    <a:cubicBezTo>
                      <a:pt x="99" y="31"/>
                      <a:pt x="101" y="46"/>
                      <a:pt x="118" y="50"/>
                    </a:cubicBezTo>
                    <a:cubicBezTo>
                      <a:pt x="135" y="53"/>
                      <a:pt x="118" y="60"/>
                      <a:pt x="127" y="64"/>
                    </a:cubicBezTo>
                    <a:cubicBezTo>
                      <a:pt x="135" y="67"/>
                      <a:pt x="181" y="66"/>
                      <a:pt x="184" y="62"/>
                    </a:cubicBezTo>
                    <a:cubicBezTo>
                      <a:pt x="187" y="58"/>
                      <a:pt x="163" y="42"/>
                      <a:pt x="151" y="4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1630">
                <a:extLst>
                  <a:ext uri="{FF2B5EF4-FFF2-40B4-BE49-F238E27FC236}">
                    <a16:creationId xmlns:a16="http://schemas.microsoft.com/office/drawing/2014/main" id="{2B72C43B-1EBA-9BC6-8663-D72A292B711F}"/>
                  </a:ext>
                </a:extLst>
              </p:cNvPr>
              <p:cNvSpPr>
                <a:spLocks/>
              </p:cNvSpPr>
              <p:nvPr/>
            </p:nvSpPr>
            <p:spPr bwMode="auto">
              <a:xfrm>
                <a:off x="2948091" y="2870296"/>
                <a:ext cx="55564" cy="25401"/>
              </a:xfrm>
              <a:custGeom>
                <a:avLst/>
                <a:gdLst>
                  <a:gd name="T0" fmla="*/ 4 w 43"/>
                  <a:gd name="T1" fmla="*/ 6 h 20"/>
                  <a:gd name="T2" fmla="*/ 40 w 43"/>
                  <a:gd name="T3" fmla="*/ 13 h 20"/>
                  <a:gd name="T4" fmla="*/ 4 w 43"/>
                  <a:gd name="T5" fmla="*/ 6 h 20"/>
                </a:gdLst>
                <a:ahLst/>
                <a:cxnLst>
                  <a:cxn ang="0">
                    <a:pos x="T0" y="T1"/>
                  </a:cxn>
                  <a:cxn ang="0">
                    <a:pos x="T2" y="T3"/>
                  </a:cxn>
                  <a:cxn ang="0">
                    <a:pos x="T4" y="T5"/>
                  </a:cxn>
                </a:cxnLst>
                <a:rect l="0" t="0" r="r" b="b"/>
                <a:pathLst>
                  <a:path w="43" h="20">
                    <a:moveTo>
                      <a:pt x="4" y="6"/>
                    </a:moveTo>
                    <a:cubicBezTo>
                      <a:pt x="7" y="12"/>
                      <a:pt x="37" y="20"/>
                      <a:pt x="40" y="13"/>
                    </a:cubicBezTo>
                    <a:cubicBezTo>
                      <a:pt x="43" y="6"/>
                      <a:pt x="0" y="0"/>
                      <a:pt x="4" y="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1631">
                <a:extLst>
                  <a:ext uri="{FF2B5EF4-FFF2-40B4-BE49-F238E27FC236}">
                    <a16:creationId xmlns:a16="http://schemas.microsoft.com/office/drawing/2014/main" id="{1C3641C2-FAA7-8586-6F22-0EAA9C78ABD7}"/>
                  </a:ext>
                </a:extLst>
              </p:cNvPr>
              <p:cNvSpPr>
                <a:spLocks/>
              </p:cNvSpPr>
              <p:nvPr/>
            </p:nvSpPr>
            <p:spPr bwMode="auto">
              <a:xfrm>
                <a:off x="3202100" y="2865533"/>
                <a:ext cx="49214" cy="28576"/>
              </a:xfrm>
              <a:custGeom>
                <a:avLst/>
                <a:gdLst>
                  <a:gd name="T0" fmla="*/ 7 w 39"/>
                  <a:gd name="T1" fmla="*/ 11 h 22"/>
                  <a:gd name="T2" fmla="*/ 36 w 39"/>
                  <a:gd name="T3" fmla="*/ 11 h 22"/>
                  <a:gd name="T4" fmla="*/ 7 w 39"/>
                  <a:gd name="T5" fmla="*/ 11 h 22"/>
                </a:gdLst>
                <a:ahLst/>
                <a:cxnLst>
                  <a:cxn ang="0">
                    <a:pos x="T0" y="T1"/>
                  </a:cxn>
                  <a:cxn ang="0">
                    <a:pos x="T2" y="T3"/>
                  </a:cxn>
                  <a:cxn ang="0">
                    <a:pos x="T4" y="T5"/>
                  </a:cxn>
                </a:cxnLst>
                <a:rect l="0" t="0" r="r" b="b"/>
                <a:pathLst>
                  <a:path w="39" h="22">
                    <a:moveTo>
                      <a:pt x="7" y="11"/>
                    </a:moveTo>
                    <a:cubicBezTo>
                      <a:pt x="14" y="22"/>
                      <a:pt x="34" y="15"/>
                      <a:pt x="36" y="11"/>
                    </a:cubicBezTo>
                    <a:cubicBezTo>
                      <a:pt x="39" y="3"/>
                      <a:pt x="0" y="0"/>
                      <a:pt x="7"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1632">
                <a:extLst>
                  <a:ext uri="{FF2B5EF4-FFF2-40B4-BE49-F238E27FC236}">
                    <a16:creationId xmlns:a16="http://schemas.microsoft.com/office/drawing/2014/main" id="{6B2BF9E9-A670-ABF8-4CA4-3C14531D8B66}"/>
                  </a:ext>
                </a:extLst>
              </p:cNvPr>
              <p:cNvSpPr>
                <a:spLocks noEditPoints="1"/>
              </p:cNvSpPr>
              <p:nvPr/>
            </p:nvSpPr>
            <p:spPr bwMode="auto">
              <a:xfrm>
                <a:off x="3084621" y="754087"/>
                <a:ext cx="1385937" cy="1011271"/>
              </a:xfrm>
              <a:custGeom>
                <a:avLst/>
                <a:gdLst>
                  <a:gd name="T0" fmla="*/ 947 w 1080"/>
                  <a:gd name="T1" fmla="*/ 93 h 807"/>
                  <a:gd name="T2" fmla="*/ 867 w 1080"/>
                  <a:gd name="T3" fmla="*/ 129 h 807"/>
                  <a:gd name="T4" fmla="*/ 863 w 1080"/>
                  <a:gd name="T5" fmla="*/ 81 h 807"/>
                  <a:gd name="T6" fmla="*/ 772 w 1080"/>
                  <a:gd name="T7" fmla="*/ 74 h 807"/>
                  <a:gd name="T8" fmla="*/ 862 w 1080"/>
                  <a:gd name="T9" fmla="*/ 60 h 807"/>
                  <a:gd name="T10" fmla="*/ 854 w 1080"/>
                  <a:gd name="T11" fmla="*/ 26 h 807"/>
                  <a:gd name="T12" fmla="*/ 729 w 1080"/>
                  <a:gd name="T13" fmla="*/ 1 h 807"/>
                  <a:gd name="T14" fmla="*/ 613 w 1080"/>
                  <a:gd name="T15" fmla="*/ 16 h 807"/>
                  <a:gd name="T16" fmla="*/ 526 w 1080"/>
                  <a:gd name="T17" fmla="*/ 17 h 807"/>
                  <a:gd name="T18" fmla="*/ 454 w 1080"/>
                  <a:gd name="T19" fmla="*/ 49 h 807"/>
                  <a:gd name="T20" fmla="*/ 437 w 1080"/>
                  <a:gd name="T21" fmla="*/ 58 h 807"/>
                  <a:gd name="T22" fmla="*/ 386 w 1080"/>
                  <a:gd name="T23" fmla="*/ 74 h 807"/>
                  <a:gd name="T24" fmla="*/ 337 w 1080"/>
                  <a:gd name="T25" fmla="*/ 90 h 807"/>
                  <a:gd name="T26" fmla="*/ 253 w 1080"/>
                  <a:gd name="T27" fmla="*/ 74 h 807"/>
                  <a:gd name="T28" fmla="*/ 207 w 1080"/>
                  <a:gd name="T29" fmla="*/ 110 h 807"/>
                  <a:gd name="T30" fmla="*/ 137 w 1080"/>
                  <a:gd name="T31" fmla="*/ 154 h 807"/>
                  <a:gd name="T32" fmla="*/ 0 w 1080"/>
                  <a:gd name="T33" fmla="*/ 223 h 807"/>
                  <a:gd name="T34" fmla="*/ 87 w 1080"/>
                  <a:gd name="T35" fmla="*/ 248 h 807"/>
                  <a:gd name="T36" fmla="*/ 24 w 1080"/>
                  <a:gd name="T37" fmla="*/ 270 h 807"/>
                  <a:gd name="T38" fmla="*/ 77 w 1080"/>
                  <a:gd name="T39" fmla="*/ 304 h 807"/>
                  <a:gd name="T40" fmla="*/ 147 w 1080"/>
                  <a:gd name="T41" fmla="*/ 300 h 807"/>
                  <a:gd name="T42" fmla="*/ 254 w 1080"/>
                  <a:gd name="T43" fmla="*/ 330 h 807"/>
                  <a:gd name="T44" fmla="*/ 307 w 1080"/>
                  <a:gd name="T45" fmla="*/ 401 h 807"/>
                  <a:gd name="T46" fmla="*/ 315 w 1080"/>
                  <a:gd name="T47" fmla="*/ 465 h 807"/>
                  <a:gd name="T48" fmla="*/ 382 w 1080"/>
                  <a:gd name="T49" fmla="*/ 488 h 807"/>
                  <a:gd name="T50" fmla="*/ 375 w 1080"/>
                  <a:gd name="T51" fmla="*/ 513 h 807"/>
                  <a:gd name="T52" fmla="*/ 365 w 1080"/>
                  <a:gd name="T53" fmla="*/ 557 h 807"/>
                  <a:gd name="T54" fmla="*/ 353 w 1080"/>
                  <a:gd name="T55" fmla="*/ 611 h 807"/>
                  <a:gd name="T56" fmla="*/ 367 w 1080"/>
                  <a:gd name="T57" fmla="*/ 682 h 807"/>
                  <a:gd name="T58" fmla="*/ 400 w 1080"/>
                  <a:gd name="T59" fmla="*/ 724 h 807"/>
                  <a:gd name="T60" fmla="*/ 448 w 1080"/>
                  <a:gd name="T61" fmla="*/ 780 h 807"/>
                  <a:gd name="T62" fmla="*/ 517 w 1080"/>
                  <a:gd name="T63" fmla="*/ 806 h 807"/>
                  <a:gd name="T64" fmla="*/ 537 w 1080"/>
                  <a:gd name="T65" fmla="*/ 737 h 807"/>
                  <a:gd name="T66" fmla="*/ 567 w 1080"/>
                  <a:gd name="T67" fmla="*/ 702 h 807"/>
                  <a:gd name="T68" fmla="*/ 571 w 1080"/>
                  <a:gd name="T69" fmla="*/ 669 h 807"/>
                  <a:gd name="T70" fmla="*/ 600 w 1080"/>
                  <a:gd name="T71" fmla="*/ 647 h 807"/>
                  <a:gd name="T72" fmla="*/ 627 w 1080"/>
                  <a:gd name="T73" fmla="*/ 640 h 807"/>
                  <a:gd name="T74" fmla="*/ 721 w 1080"/>
                  <a:gd name="T75" fmla="*/ 578 h 807"/>
                  <a:gd name="T76" fmla="*/ 781 w 1080"/>
                  <a:gd name="T77" fmla="*/ 561 h 807"/>
                  <a:gd name="T78" fmla="*/ 901 w 1080"/>
                  <a:gd name="T79" fmla="*/ 509 h 807"/>
                  <a:gd name="T80" fmla="*/ 836 w 1080"/>
                  <a:gd name="T81" fmla="*/ 494 h 807"/>
                  <a:gd name="T82" fmla="*/ 902 w 1080"/>
                  <a:gd name="T83" fmla="*/ 499 h 807"/>
                  <a:gd name="T84" fmla="*/ 889 w 1080"/>
                  <a:gd name="T85" fmla="*/ 438 h 807"/>
                  <a:gd name="T86" fmla="*/ 855 w 1080"/>
                  <a:gd name="T87" fmla="*/ 408 h 807"/>
                  <a:gd name="T88" fmla="*/ 931 w 1080"/>
                  <a:gd name="T89" fmla="*/ 397 h 807"/>
                  <a:gd name="T90" fmla="*/ 951 w 1080"/>
                  <a:gd name="T91" fmla="*/ 360 h 807"/>
                  <a:gd name="T92" fmla="*/ 942 w 1080"/>
                  <a:gd name="T93" fmla="*/ 303 h 807"/>
                  <a:gd name="T94" fmla="*/ 922 w 1080"/>
                  <a:gd name="T95" fmla="*/ 278 h 807"/>
                  <a:gd name="T96" fmla="*/ 929 w 1080"/>
                  <a:gd name="T97" fmla="*/ 253 h 807"/>
                  <a:gd name="T98" fmla="*/ 904 w 1080"/>
                  <a:gd name="T99" fmla="*/ 241 h 807"/>
                  <a:gd name="T100" fmla="*/ 975 w 1080"/>
                  <a:gd name="T101" fmla="*/ 166 h 807"/>
                  <a:gd name="T102" fmla="*/ 958 w 1080"/>
                  <a:gd name="T103" fmla="*/ 147 h 807"/>
                  <a:gd name="T104" fmla="*/ 978 w 1080"/>
                  <a:gd name="T105" fmla="*/ 127 h 807"/>
                  <a:gd name="T106" fmla="*/ 1080 w 1080"/>
                  <a:gd name="T107" fmla="*/ 91 h 807"/>
                  <a:gd name="T108" fmla="*/ 355 w 1080"/>
                  <a:gd name="T109" fmla="*/ 515 h 807"/>
                  <a:gd name="T110" fmla="*/ 337 w 1080"/>
                  <a:gd name="T111" fmla="*/ 53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0" h="807">
                    <a:moveTo>
                      <a:pt x="1019" y="74"/>
                    </a:moveTo>
                    <a:cubicBezTo>
                      <a:pt x="1000" y="74"/>
                      <a:pt x="984" y="77"/>
                      <a:pt x="983" y="91"/>
                    </a:cubicBezTo>
                    <a:cubicBezTo>
                      <a:pt x="982" y="104"/>
                      <a:pt x="958" y="88"/>
                      <a:pt x="947" y="93"/>
                    </a:cubicBezTo>
                    <a:cubicBezTo>
                      <a:pt x="937" y="98"/>
                      <a:pt x="942" y="82"/>
                      <a:pt x="931" y="87"/>
                    </a:cubicBezTo>
                    <a:cubicBezTo>
                      <a:pt x="921" y="92"/>
                      <a:pt x="910" y="105"/>
                      <a:pt x="897" y="110"/>
                    </a:cubicBezTo>
                    <a:cubicBezTo>
                      <a:pt x="885" y="115"/>
                      <a:pt x="875" y="128"/>
                      <a:pt x="867" y="129"/>
                    </a:cubicBezTo>
                    <a:cubicBezTo>
                      <a:pt x="860" y="130"/>
                      <a:pt x="884" y="105"/>
                      <a:pt x="897" y="93"/>
                    </a:cubicBezTo>
                    <a:cubicBezTo>
                      <a:pt x="909" y="80"/>
                      <a:pt x="902" y="66"/>
                      <a:pt x="886" y="67"/>
                    </a:cubicBezTo>
                    <a:cubicBezTo>
                      <a:pt x="869" y="69"/>
                      <a:pt x="873" y="79"/>
                      <a:pt x="863" y="81"/>
                    </a:cubicBezTo>
                    <a:cubicBezTo>
                      <a:pt x="854" y="83"/>
                      <a:pt x="809" y="106"/>
                      <a:pt x="807" y="99"/>
                    </a:cubicBezTo>
                    <a:cubicBezTo>
                      <a:pt x="805" y="92"/>
                      <a:pt x="844" y="81"/>
                      <a:pt x="843" y="76"/>
                    </a:cubicBezTo>
                    <a:cubicBezTo>
                      <a:pt x="843" y="71"/>
                      <a:pt x="794" y="71"/>
                      <a:pt x="772" y="74"/>
                    </a:cubicBezTo>
                    <a:cubicBezTo>
                      <a:pt x="750" y="77"/>
                      <a:pt x="711" y="90"/>
                      <a:pt x="711" y="83"/>
                    </a:cubicBezTo>
                    <a:cubicBezTo>
                      <a:pt x="710" y="77"/>
                      <a:pt x="756" y="68"/>
                      <a:pt x="779" y="66"/>
                    </a:cubicBezTo>
                    <a:cubicBezTo>
                      <a:pt x="802" y="63"/>
                      <a:pt x="844" y="67"/>
                      <a:pt x="862" y="60"/>
                    </a:cubicBezTo>
                    <a:cubicBezTo>
                      <a:pt x="879" y="53"/>
                      <a:pt x="906" y="52"/>
                      <a:pt x="911" y="46"/>
                    </a:cubicBezTo>
                    <a:cubicBezTo>
                      <a:pt x="915" y="41"/>
                      <a:pt x="890" y="33"/>
                      <a:pt x="878" y="33"/>
                    </a:cubicBezTo>
                    <a:cubicBezTo>
                      <a:pt x="865" y="34"/>
                      <a:pt x="853" y="32"/>
                      <a:pt x="854" y="26"/>
                    </a:cubicBezTo>
                    <a:cubicBezTo>
                      <a:pt x="855" y="20"/>
                      <a:pt x="834" y="18"/>
                      <a:pt x="832" y="14"/>
                    </a:cubicBezTo>
                    <a:cubicBezTo>
                      <a:pt x="830" y="9"/>
                      <a:pt x="791" y="13"/>
                      <a:pt x="783" y="7"/>
                    </a:cubicBezTo>
                    <a:cubicBezTo>
                      <a:pt x="774" y="2"/>
                      <a:pt x="750" y="0"/>
                      <a:pt x="729" y="1"/>
                    </a:cubicBezTo>
                    <a:cubicBezTo>
                      <a:pt x="708" y="3"/>
                      <a:pt x="666" y="2"/>
                      <a:pt x="656" y="3"/>
                    </a:cubicBezTo>
                    <a:cubicBezTo>
                      <a:pt x="646" y="4"/>
                      <a:pt x="639" y="8"/>
                      <a:pt x="631" y="7"/>
                    </a:cubicBezTo>
                    <a:cubicBezTo>
                      <a:pt x="622" y="7"/>
                      <a:pt x="608" y="10"/>
                      <a:pt x="613" y="16"/>
                    </a:cubicBezTo>
                    <a:cubicBezTo>
                      <a:pt x="623" y="26"/>
                      <a:pt x="599" y="30"/>
                      <a:pt x="601" y="22"/>
                    </a:cubicBezTo>
                    <a:cubicBezTo>
                      <a:pt x="602" y="15"/>
                      <a:pt x="580" y="11"/>
                      <a:pt x="574" y="17"/>
                    </a:cubicBezTo>
                    <a:cubicBezTo>
                      <a:pt x="566" y="23"/>
                      <a:pt x="531" y="10"/>
                      <a:pt x="526" y="17"/>
                    </a:cubicBezTo>
                    <a:cubicBezTo>
                      <a:pt x="521" y="24"/>
                      <a:pt x="479" y="21"/>
                      <a:pt x="467" y="24"/>
                    </a:cubicBezTo>
                    <a:cubicBezTo>
                      <a:pt x="455" y="26"/>
                      <a:pt x="486" y="34"/>
                      <a:pt x="485" y="40"/>
                    </a:cubicBezTo>
                    <a:cubicBezTo>
                      <a:pt x="484" y="45"/>
                      <a:pt x="446" y="40"/>
                      <a:pt x="454" y="49"/>
                    </a:cubicBezTo>
                    <a:cubicBezTo>
                      <a:pt x="462" y="58"/>
                      <a:pt x="487" y="65"/>
                      <a:pt x="499" y="77"/>
                    </a:cubicBezTo>
                    <a:cubicBezTo>
                      <a:pt x="511" y="89"/>
                      <a:pt x="489" y="82"/>
                      <a:pt x="476" y="73"/>
                    </a:cubicBezTo>
                    <a:cubicBezTo>
                      <a:pt x="462" y="64"/>
                      <a:pt x="445" y="67"/>
                      <a:pt x="437" y="58"/>
                    </a:cubicBezTo>
                    <a:cubicBezTo>
                      <a:pt x="428" y="50"/>
                      <a:pt x="397" y="43"/>
                      <a:pt x="389" y="48"/>
                    </a:cubicBezTo>
                    <a:cubicBezTo>
                      <a:pt x="380" y="54"/>
                      <a:pt x="410" y="66"/>
                      <a:pt x="410" y="73"/>
                    </a:cubicBezTo>
                    <a:cubicBezTo>
                      <a:pt x="410" y="79"/>
                      <a:pt x="390" y="71"/>
                      <a:pt x="386" y="74"/>
                    </a:cubicBezTo>
                    <a:cubicBezTo>
                      <a:pt x="382" y="76"/>
                      <a:pt x="364" y="56"/>
                      <a:pt x="354" y="56"/>
                    </a:cubicBezTo>
                    <a:cubicBezTo>
                      <a:pt x="343" y="56"/>
                      <a:pt x="352" y="65"/>
                      <a:pt x="352" y="78"/>
                    </a:cubicBezTo>
                    <a:cubicBezTo>
                      <a:pt x="352" y="91"/>
                      <a:pt x="332" y="99"/>
                      <a:pt x="337" y="90"/>
                    </a:cubicBezTo>
                    <a:cubicBezTo>
                      <a:pt x="343" y="81"/>
                      <a:pt x="339" y="58"/>
                      <a:pt x="328" y="54"/>
                    </a:cubicBezTo>
                    <a:cubicBezTo>
                      <a:pt x="317" y="50"/>
                      <a:pt x="289" y="63"/>
                      <a:pt x="274" y="63"/>
                    </a:cubicBezTo>
                    <a:cubicBezTo>
                      <a:pt x="260" y="62"/>
                      <a:pt x="240" y="67"/>
                      <a:pt x="253" y="74"/>
                    </a:cubicBezTo>
                    <a:cubicBezTo>
                      <a:pt x="265" y="81"/>
                      <a:pt x="252" y="86"/>
                      <a:pt x="242" y="78"/>
                    </a:cubicBezTo>
                    <a:cubicBezTo>
                      <a:pt x="231" y="70"/>
                      <a:pt x="195" y="78"/>
                      <a:pt x="202" y="83"/>
                    </a:cubicBezTo>
                    <a:cubicBezTo>
                      <a:pt x="209" y="88"/>
                      <a:pt x="212" y="103"/>
                      <a:pt x="207" y="110"/>
                    </a:cubicBezTo>
                    <a:cubicBezTo>
                      <a:pt x="202" y="116"/>
                      <a:pt x="187" y="103"/>
                      <a:pt x="173" y="104"/>
                    </a:cubicBezTo>
                    <a:cubicBezTo>
                      <a:pt x="159" y="105"/>
                      <a:pt x="89" y="139"/>
                      <a:pt x="93" y="148"/>
                    </a:cubicBezTo>
                    <a:cubicBezTo>
                      <a:pt x="98" y="156"/>
                      <a:pt x="127" y="149"/>
                      <a:pt x="137" y="154"/>
                    </a:cubicBezTo>
                    <a:cubicBezTo>
                      <a:pt x="146" y="160"/>
                      <a:pt x="134" y="179"/>
                      <a:pt x="122" y="187"/>
                    </a:cubicBezTo>
                    <a:cubicBezTo>
                      <a:pt x="111" y="195"/>
                      <a:pt x="68" y="187"/>
                      <a:pt x="67" y="197"/>
                    </a:cubicBezTo>
                    <a:cubicBezTo>
                      <a:pt x="66" y="206"/>
                      <a:pt x="0" y="208"/>
                      <a:pt x="0" y="223"/>
                    </a:cubicBezTo>
                    <a:cubicBezTo>
                      <a:pt x="0" y="228"/>
                      <a:pt x="3" y="234"/>
                      <a:pt x="10" y="236"/>
                    </a:cubicBezTo>
                    <a:cubicBezTo>
                      <a:pt x="19" y="238"/>
                      <a:pt x="31" y="235"/>
                      <a:pt x="39" y="244"/>
                    </a:cubicBezTo>
                    <a:cubicBezTo>
                      <a:pt x="48" y="253"/>
                      <a:pt x="71" y="254"/>
                      <a:pt x="87" y="248"/>
                    </a:cubicBezTo>
                    <a:cubicBezTo>
                      <a:pt x="103" y="241"/>
                      <a:pt x="115" y="249"/>
                      <a:pt x="115" y="258"/>
                    </a:cubicBezTo>
                    <a:cubicBezTo>
                      <a:pt x="114" y="268"/>
                      <a:pt x="78" y="255"/>
                      <a:pt x="67" y="261"/>
                    </a:cubicBezTo>
                    <a:cubicBezTo>
                      <a:pt x="56" y="268"/>
                      <a:pt x="22" y="262"/>
                      <a:pt x="24" y="270"/>
                    </a:cubicBezTo>
                    <a:cubicBezTo>
                      <a:pt x="26" y="277"/>
                      <a:pt x="42" y="275"/>
                      <a:pt x="56" y="278"/>
                    </a:cubicBezTo>
                    <a:cubicBezTo>
                      <a:pt x="69" y="281"/>
                      <a:pt x="57" y="286"/>
                      <a:pt x="56" y="292"/>
                    </a:cubicBezTo>
                    <a:cubicBezTo>
                      <a:pt x="56" y="298"/>
                      <a:pt x="64" y="297"/>
                      <a:pt x="77" y="304"/>
                    </a:cubicBezTo>
                    <a:cubicBezTo>
                      <a:pt x="91" y="310"/>
                      <a:pt x="113" y="315"/>
                      <a:pt x="106" y="307"/>
                    </a:cubicBezTo>
                    <a:cubicBezTo>
                      <a:pt x="99" y="299"/>
                      <a:pt x="120" y="300"/>
                      <a:pt x="124" y="305"/>
                    </a:cubicBezTo>
                    <a:cubicBezTo>
                      <a:pt x="127" y="309"/>
                      <a:pt x="137" y="298"/>
                      <a:pt x="147" y="300"/>
                    </a:cubicBezTo>
                    <a:cubicBezTo>
                      <a:pt x="157" y="303"/>
                      <a:pt x="161" y="291"/>
                      <a:pt x="169" y="296"/>
                    </a:cubicBezTo>
                    <a:cubicBezTo>
                      <a:pt x="176" y="301"/>
                      <a:pt x="213" y="305"/>
                      <a:pt x="225" y="311"/>
                    </a:cubicBezTo>
                    <a:cubicBezTo>
                      <a:pt x="238" y="318"/>
                      <a:pt x="255" y="320"/>
                      <a:pt x="254" y="330"/>
                    </a:cubicBezTo>
                    <a:cubicBezTo>
                      <a:pt x="252" y="340"/>
                      <a:pt x="264" y="347"/>
                      <a:pt x="278" y="353"/>
                    </a:cubicBezTo>
                    <a:cubicBezTo>
                      <a:pt x="292" y="359"/>
                      <a:pt x="295" y="373"/>
                      <a:pt x="294" y="382"/>
                    </a:cubicBezTo>
                    <a:cubicBezTo>
                      <a:pt x="294" y="391"/>
                      <a:pt x="309" y="397"/>
                      <a:pt x="307" y="401"/>
                    </a:cubicBezTo>
                    <a:cubicBezTo>
                      <a:pt x="304" y="405"/>
                      <a:pt x="306" y="411"/>
                      <a:pt x="316" y="419"/>
                    </a:cubicBezTo>
                    <a:cubicBezTo>
                      <a:pt x="325" y="428"/>
                      <a:pt x="301" y="434"/>
                      <a:pt x="307" y="441"/>
                    </a:cubicBezTo>
                    <a:cubicBezTo>
                      <a:pt x="312" y="449"/>
                      <a:pt x="298" y="463"/>
                      <a:pt x="315" y="465"/>
                    </a:cubicBezTo>
                    <a:cubicBezTo>
                      <a:pt x="332" y="468"/>
                      <a:pt x="329" y="454"/>
                      <a:pt x="342" y="454"/>
                    </a:cubicBezTo>
                    <a:cubicBezTo>
                      <a:pt x="354" y="454"/>
                      <a:pt x="341" y="465"/>
                      <a:pt x="348" y="471"/>
                    </a:cubicBezTo>
                    <a:cubicBezTo>
                      <a:pt x="355" y="478"/>
                      <a:pt x="369" y="477"/>
                      <a:pt x="382" y="488"/>
                    </a:cubicBezTo>
                    <a:cubicBezTo>
                      <a:pt x="395" y="499"/>
                      <a:pt x="386" y="504"/>
                      <a:pt x="375" y="495"/>
                    </a:cubicBezTo>
                    <a:cubicBezTo>
                      <a:pt x="362" y="486"/>
                      <a:pt x="328" y="488"/>
                      <a:pt x="328" y="491"/>
                    </a:cubicBezTo>
                    <a:cubicBezTo>
                      <a:pt x="328" y="494"/>
                      <a:pt x="366" y="516"/>
                      <a:pt x="375" y="513"/>
                    </a:cubicBezTo>
                    <a:cubicBezTo>
                      <a:pt x="384" y="510"/>
                      <a:pt x="396" y="526"/>
                      <a:pt x="391" y="531"/>
                    </a:cubicBezTo>
                    <a:cubicBezTo>
                      <a:pt x="385" y="537"/>
                      <a:pt x="388" y="550"/>
                      <a:pt x="387" y="556"/>
                    </a:cubicBezTo>
                    <a:cubicBezTo>
                      <a:pt x="386" y="562"/>
                      <a:pt x="373" y="556"/>
                      <a:pt x="365" y="557"/>
                    </a:cubicBezTo>
                    <a:cubicBezTo>
                      <a:pt x="356" y="558"/>
                      <a:pt x="351" y="561"/>
                      <a:pt x="351" y="570"/>
                    </a:cubicBezTo>
                    <a:cubicBezTo>
                      <a:pt x="351" y="578"/>
                      <a:pt x="337" y="585"/>
                      <a:pt x="336" y="596"/>
                    </a:cubicBezTo>
                    <a:cubicBezTo>
                      <a:pt x="334" y="607"/>
                      <a:pt x="346" y="606"/>
                      <a:pt x="353" y="611"/>
                    </a:cubicBezTo>
                    <a:cubicBezTo>
                      <a:pt x="360" y="615"/>
                      <a:pt x="341" y="619"/>
                      <a:pt x="340" y="626"/>
                    </a:cubicBezTo>
                    <a:cubicBezTo>
                      <a:pt x="339" y="634"/>
                      <a:pt x="357" y="648"/>
                      <a:pt x="364" y="652"/>
                    </a:cubicBezTo>
                    <a:cubicBezTo>
                      <a:pt x="371" y="656"/>
                      <a:pt x="365" y="673"/>
                      <a:pt x="367" y="682"/>
                    </a:cubicBezTo>
                    <a:cubicBezTo>
                      <a:pt x="370" y="691"/>
                      <a:pt x="379" y="680"/>
                      <a:pt x="378" y="692"/>
                    </a:cubicBezTo>
                    <a:cubicBezTo>
                      <a:pt x="377" y="703"/>
                      <a:pt x="386" y="702"/>
                      <a:pt x="386" y="709"/>
                    </a:cubicBezTo>
                    <a:cubicBezTo>
                      <a:pt x="387" y="716"/>
                      <a:pt x="403" y="715"/>
                      <a:pt x="400" y="724"/>
                    </a:cubicBezTo>
                    <a:cubicBezTo>
                      <a:pt x="397" y="734"/>
                      <a:pt x="405" y="741"/>
                      <a:pt x="408" y="746"/>
                    </a:cubicBezTo>
                    <a:cubicBezTo>
                      <a:pt x="412" y="751"/>
                      <a:pt x="426" y="760"/>
                      <a:pt x="428" y="767"/>
                    </a:cubicBezTo>
                    <a:cubicBezTo>
                      <a:pt x="431" y="773"/>
                      <a:pt x="439" y="782"/>
                      <a:pt x="448" y="780"/>
                    </a:cubicBezTo>
                    <a:cubicBezTo>
                      <a:pt x="457" y="777"/>
                      <a:pt x="458" y="786"/>
                      <a:pt x="465" y="785"/>
                    </a:cubicBezTo>
                    <a:cubicBezTo>
                      <a:pt x="473" y="784"/>
                      <a:pt x="484" y="788"/>
                      <a:pt x="486" y="794"/>
                    </a:cubicBezTo>
                    <a:cubicBezTo>
                      <a:pt x="488" y="800"/>
                      <a:pt x="511" y="805"/>
                      <a:pt x="517" y="806"/>
                    </a:cubicBezTo>
                    <a:cubicBezTo>
                      <a:pt x="523" y="807"/>
                      <a:pt x="524" y="795"/>
                      <a:pt x="530" y="792"/>
                    </a:cubicBezTo>
                    <a:cubicBezTo>
                      <a:pt x="536" y="789"/>
                      <a:pt x="534" y="766"/>
                      <a:pt x="539" y="765"/>
                    </a:cubicBezTo>
                    <a:cubicBezTo>
                      <a:pt x="544" y="763"/>
                      <a:pt x="542" y="739"/>
                      <a:pt x="537" y="737"/>
                    </a:cubicBezTo>
                    <a:cubicBezTo>
                      <a:pt x="532" y="735"/>
                      <a:pt x="534" y="726"/>
                      <a:pt x="546" y="728"/>
                    </a:cubicBezTo>
                    <a:cubicBezTo>
                      <a:pt x="558" y="730"/>
                      <a:pt x="554" y="718"/>
                      <a:pt x="560" y="716"/>
                    </a:cubicBezTo>
                    <a:cubicBezTo>
                      <a:pt x="565" y="714"/>
                      <a:pt x="563" y="704"/>
                      <a:pt x="567" y="702"/>
                    </a:cubicBezTo>
                    <a:cubicBezTo>
                      <a:pt x="571" y="701"/>
                      <a:pt x="571" y="694"/>
                      <a:pt x="567" y="690"/>
                    </a:cubicBezTo>
                    <a:cubicBezTo>
                      <a:pt x="564" y="686"/>
                      <a:pt x="568" y="683"/>
                      <a:pt x="574" y="682"/>
                    </a:cubicBezTo>
                    <a:cubicBezTo>
                      <a:pt x="580" y="681"/>
                      <a:pt x="579" y="672"/>
                      <a:pt x="571" y="669"/>
                    </a:cubicBezTo>
                    <a:cubicBezTo>
                      <a:pt x="562" y="665"/>
                      <a:pt x="565" y="656"/>
                      <a:pt x="573" y="662"/>
                    </a:cubicBezTo>
                    <a:cubicBezTo>
                      <a:pt x="582" y="668"/>
                      <a:pt x="588" y="663"/>
                      <a:pt x="583" y="657"/>
                    </a:cubicBezTo>
                    <a:cubicBezTo>
                      <a:pt x="578" y="651"/>
                      <a:pt x="589" y="648"/>
                      <a:pt x="600" y="647"/>
                    </a:cubicBezTo>
                    <a:cubicBezTo>
                      <a:pt x="611" y="646"/>
                      <a:pt x="616" y="640"/>
                      <a:pt x="614" y="632"/>
                    </a:cubicBezTo>
                    <a:cubicBezTo>
                      <a:pt x="612" y="623"/>
                      <a:pt x="627" y="624"/>
                      <a:pt x="623" y="631"/>
                    </a:cubicBezTo>
                    <a:cubicBezTo>
                      <a:pt x="620" y="638"/>
                      <a:pt x="622" y="646"/>
                      <a:pt x="627" y="640"/>
                    </a:cubicBezTo>
                    <a:cubicBezTo>
                      <a:pt x="632" y="635"/>
                      <a:pt x="642" y="639"/>
                      <a:pt x="660" y="634"/>
                    </a:cubicBezTo>
                    <a:cubicBezTo>
                      <a:pt x="677" y="628"/>
                      <a:pt x="695" y="614"/>
                      <a:pt x="699" y="600"/>
                    </a:cubicBezTo>
                    <a:cubicBezTo>
                      <a:pt x="703" y="586"/>
                      <a:pt x="723" y="587"/>
                      <a:pt x="721" y="578"/>
                    </a:cubicBezTo>
                    <a:cubicBezTo>
                      <a:pt x="718" y="568"/>
                      <a:pt x="724" y="565"/>
                      <a:pt x="737" y="571"/>
                    </a:cubicBezTo>
                    <a:cubicBezTo>
                      <a:pt x="751" y="577"/>
                      <a:pt x="740" y="567"/>
                      <a:pt x="755" y="567"/>
                    </a:cubicBezTo>
                    <a:cubicBezTo>
                      <a:pt x="769" y="567"/>
                      <a:pt x="767" y="562"/>
                      <a:pt x="781" y="561"/>
                    </a:cubicBezTo>
                    <a:cubicBezTo>
                      <a:pt x="795" y="561"/>
                      <a:pt x="831" y="554"/>
                      <a:pt x="844" y="544"/>
                    </a:cubicBezTo>
                    <a:cubicBezTo>
                      <a:pt x="856" y="534"/>
                      <a:pt x="883" y="525"/>
                      <a:pt x="894" y="518"/>
                    </a:cubicBezTo>
                    <a:cubicBezTo>
                      <a:pt x="905" y="511"/>
                      <a:pt x="907" y="505"/>
                      <a:pt x="901" y="509"/>
                    </a:cubicBezTo>
                    <a:cubicBezTo>
                      <a:pt x="894" y="513"/>
                      <a:pt x="880" y="513"/>
                      <a:pt x="869" y="511"/>
                    </a:cubicBezTo>
                    <a:cubicBezTo>
                      <a:pt x="859" y="508"/>
                      <a:pt x="842" y="499"/>
                      <a:pt x="830" y="506"/>
                    </a:cubicBezTo>
                    <a:cubicBezTo>
                      <a:pt x="818" y="513"/>
                      <a:pt x="826" y="496"/>
                      <a:pt x="836" y="494"/>
                    </a:cubicBezTo>
                    <a:cubicBezTo>
                      <a:pt x="845" y="493"/>
                      <a:pt x="841" y="488"/>
                      <a:pt x="839" y="478"/>
                    </a:cubicBezTo>
                    <a:cubicBezTo>
                      <a:pt x="836" y="467"/>
                      <a:pt x="855" y="474"/>
                      <a:pt x="864" y="486"/>
                    </a:cubicBezTo>
                    <a:cubicBezTo>
                      <a:pt x="872" y="498"/>
                      <a:pt x="888" y="503"/>
                      <a:pt x="902" y="499"/>
                    </a:cubicBezTo>
                    <a:cubicBezTo>
                      <a:pt x="916" y="495"/>
                      <a:pt x="903" y="483"/>
                      <a:pt x="909" y="476"/>
                    </a:cubicBezTo>
                    <a:cubicBezTo>
                      <a:pt x="914" y="468"/>
                      <a:pt x="865" y="443"/>
                      <a:pt x="863" y="435"/>
                    </a:cubicBezTo>
                    <a:cubicBezTo>
                      <a:pt x="860" y="427"/>
                      <a:pt x="875" y="432"/>
                      <a:pt x="889" y="438"/>
                    </a:cubicBezTo>
                    <a:cubicBezTo>
                      <a:pt x="902" y="444"/>
                      <a:pt x="905" y="427"/>
                      <a:pt x="905" y="420"/>
                    </a:cubicBezTo>
                    <a:cubicBezTo>
                      <a:pt x="905" y="413"/>
                      <a:pt x="876" y="412"/>
                      <a:pt x="863" y="419"/>
                    </a:cubicBezTo>
                    <a:cubicBezTo>
                      <a:pt x="850" y="427"/>
                      <a:pt x="838" y="410"/>
                      <a:pt x="855" y="408"/>
                    </a:cubicBezTo>
                    <a:cubicBezTo>
                      <a:pt x="873" y="406"/>
                      <a:pt x="857" y="398"/>
                      <a:pt x="862" y="393"/>
                    </a:cubicBezTo>
                    <a:cubicBezTo>
                      <a:pt x="867" y="388"/>
                      <a:pt x="890" y="408"/>
                      <a:pt x="901" y="405"/>
                    </a:cubicBezTo>
                    <a:cubicBezTo>
                      <a:pt x="913" y="401"/>
                      <a:pt x="921" y="405"/>
                      <a:pt x="931" y="397"/>
                    </a:cubicBezTo>
                    <a:cubicBezTo>
                      <a:pt x="941" y="390"/>
                      <a:pt x="913" y="382"/>
                      <a:pt x="907" y="376"/>
                    </a:cubicBezTo>
                    <a:cubicBezTo>
                      <a:pt x="902" y="369"/>
                      <a:pt x="936" y="371"/>
                      <a:pt x="947" y="372"/>
                    </a:cubicBezTo>
                    <a:cubicBezTo>
                      <a:pt x="957" y="372"/>
                      <a:pt x="960" y="357"/>
                      <a:pt x="951" y="360"/>
                    </a:cubicBezTo>
                    <a:cubicBezTo>
                      <a:pt x="943" y="363"/>
                      <a:pt x="913" y="349"/>
                      <a:pt x="919" y="340"/>
                    </a:cubicBezTo>
                    <a:cubicBezTo>
                      <a:pt x="926" y="331"/>
                      <a:pt x="937" y="342"/>
                      <a:pt x="950" y="335"/>
                    </a:cubicBezTo>
                    <a:cubicBezTo>
                      <a:pt x="963" y="328"/>
                      <a:pt x="951" y="303"/>
                      <a:pt x="942" y="303"/>
                    </a:cubicBezTo>
                    <a:cubicBezTo>
                      <a:pt x="933" y="303"/>
                      <a:pt x="911" y="299"/>
                      <a:pt x="911" y="295"/>
                    </a:cubicBezTo>
                    <a:cubicBezTo>
                      <a:pt x="911" y="290"/>
                      <a:pt x="892" y="286"/>
                      <a:pt x="898" y="281"/>
                    </a:cubicBezTo>
                    <a:cubicBezTo>
                      <a:pt x="903" y="276"/>
                      <a:pt x="910" y="287"/>
                      <a:pt x="922" y="278"/>
                    </a:cubicBezTo>
                    <a:cubicBezTo>
                      <a:pt x="934" y="269"/>
                      <a:pt x="959" y="280"/>
                      <a:pt x="970" y="278"/>
                    </a:cubicBezTo>
                    <a:cubicBezTo>
                      <a:pt x="980" y="276"/>
                      <a:pt x="965" y="256"/>
                      <a:pt x="959" y="259"/>
                    </a:cubicBezTo>
                    <a:cubicBezTo>
                      <a:pt x="952" y="263"/>
                      <a:pt x="931" y="264"/>
                      <a:pt x="929" y="253"/>
                    </a:cubicBezTo>
                    <a:cubicBezTo>
                      <a:pt x="928" y="242"/>
                      <a:pt x="950" y="253"/>
                      <a:pt x="953" y="248"/>
                    </a:cubicBezTo>
                    <a:cubicBezTo>
                      <a:pt x="957" y="243"/>
                      <a:pt x="923" y="229"/>
                      <a:pt x="918" y="240"/>
                    </a:cubicBezTo>
                    <a:cubicBezTo>
                      <a:pt x="913" y="251"/>
                      <a:pt x="894" y="247"/>
                      <a:pt x="904" y="241"/>
                    </a:cubicBezTo>
                    <a:cubicBezTo>
                      <a:pt x="914" y="235"/>
                      <a:pt x="916" y="217"/>
                      <a:pt x="915" y="208"/>
                    </a:cubicBezTo>
                    <a:cubicBezTo>
                      <a:pt x="914" y="199"/>
                      <a:pt x="950" y="199"/>
                      <a:pt x="946" y="184"/>
                    </a:cubicBezTo>
                    <a:cubicBezTo>
                      <a:pt x="942" y="170"/>
                      <a:pt x="963" y="166"/>
                      <a:pt x="975" y="166"/>
                    </a:cubicBezTo>
                    <a:cubicBezTo>
                      <a:pt x="987" y="166"/>
                      <a:pt x="975" y="151"/>
                      <a:pt x="963" y="152"/>
                    </a:cubicBezTo>
                    <a:cubicBezTo>
                      <a:pt x="952" y="154"/>
                      <a:pt x="940" y="167"/>
                      <a:pt x="934" y="162"/>
                    </a:cubicBezTo>
                    <a:cubicBezTo>
                      <a:pt x="928" y="156"/>
                      <a:pt x="948" y="147"/>
                      <a:pt x="958" y="147"/>
                    </a:cubicBezTo>
                    <a:cubicBezTo>
                      <a:pt x="968" y="147"/>
                      <a:pt x="994" y="146"/>
                      <a:pt x="1002" y="141"/>
                    </a:cubicBezTo>
                    <a:cubicBezTo>
                      <a:pt x="1011" y="136"/>
                      <a:pt x="987" y="131"/>
                      <a:pt x="970" y="133"/>
                    </a:cubicBezTo>
                    <a:cubicBezTo>
                      <a:pt x="953" y="135"/>
                      <a:pt x="953" y="128"/>
                      <a:pt x="978" y="127"/>
                    </a:cubicBezTo>
                    <a:cubicBezTo>
                      <a:pt x="1003" y="127"/>
                      <a:pt x="999" y="122"/>
                      <a:pt x="1017" y="119"/>
                    </a:cubicBezTo>
                    <a:cubicBezTo>
                      <a:pt x="1035" y="117"/>
                      <a:pt x="1029" y="110"/>
                      <a:pt x="1040" y="110"/>
                    </a:cubicBezTo>
                    <a:cubicBezTo>
                      <a:pt x="1051" y="109"/>
                      <a:pt x="1080" y="97"/>
                      <a:pt x="1080" y="91"/>
                    </a:cubicBezTo>
                    <a:cubicBezTo>
                      <a:pt x="1080" y="86"/>
                      <a:pt x="1038" y="74"/>
                      <a:pt x="1019" y="74"/>
                    </a:cubicBezTo>
                    <a:close/>
                    <a:moveTo>
                      <a:pt x="369" y="528"/>
                    </a:moveTo>
                    <a:cubicBezTo>
                      <a:pt x="370" y="520"/>
                      <a:pt x="360" y="525"/>
                      <a:pt x="355" y="515"/>
                    </a:cubicBezTo>
                    <a:cubicBezTo>
                      <a:pt x="350" y="505"/>
                      <a:pt x="323" y="501"/>
                      <a:pt x="321" y="509"/>
                    </a:cubicBezTo>
                    <a:cubicBezTo>
                      <a:pt x="320" y="512"/>
                      <a:pt x="311" y="517"/>
                      <a:pt x="318" y="524"/>
                    </a:cubicBezTo>
                    <a:cubicBezTo>
                      <a:pt x="325" y="531"/>
                      <a:pt x="330" y="528"/>
                      <a:pt x="337" y="536"/>
                    </a:cubicBezTo>
                    <a:cubicBezTo>
                      <a:pt x="345" y="543"/>
                      <a:pt x="369" y="537"/>
                      <a:pt x="369" y="5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1633">
                <a:extLst>
                  <a:ext uri="{FF2B5EF4-FFF2-40B4-BE49-F238E27FC236}">
                    <a16:creationId xmlns:a16="http://schemas.microsoft.com/office/drawing/2014/main" id="{75A3BF80-3A94-CD91-ACE6-345055C6BA3C}"/>
                  </a:ext>
                </a:extLst>
              </p:cNvPr>
              <p:cNvSpPr>
                <a:spLocks noEditPoints="1"/>
              </p:cNvSpPr>
              <p:nvPr/>
            </p:nvSpPr>
            <p:spPr bwMode="auto">
              <a:xfrm>
                <a:off x="1528815" y="771550"/>
                <a:ext cx="2016197" cy="1517701"/>
              </a:xfrm>
              <a:custGeom>
                <a:avLst/>
                <a:gdLst>
                  <a:gd name="T0" fmla="*/ 321 w 1571"/>
                  <a:gd name="T1" fmla="*/ 1069 h 1211"/>
                  <a:gd name="T2" fmla="*/ 295 w 1571"/>
                  <a:gd name="T3" fmla="*/ 356 h 1211"/>
                  <a:gd name="T4" fmla="*/ 605 w 1571"/>
                  <a:gd name="T5" fmla="*/ 393 h 1211"/>
                  <a:gd name="T6" fmla="*/ 401 w 1571"/>
                  <a:gd name="T7" fmla="*/ 420 h 1211"/>
                  <a:gd name="T8" fmla="*/ 604 w 1571"/>
                  <a:gd name="T9" fmla="*/ 523 h 1211"/>
                  <a:gd name="T10" fmla="*/ 371 w 1571"/>
                  <a:gd name="T11" fmla="*/ 303 h 1211"/>
                  <a:gd name="T12" fmla="*/ 325 w 1571"/>
                  <a:gd name="T13" fmla="*/ 290 h 1211"/>
                  <a:gd name="T14" fmla="*/ 577 w 1571"/>
                  <a:gd name="T15" fmla="*/ 333 h 1211"/>
                  <a:gd name="T16" fmla="*/ 465 w 1571"/>
                  <a:gd name="T17" fmla="*/ 225 h 1211"/>
                  <a:gd name="T18" fmla="*/ 645 w 1571"/>
                  <a:gd name="T19" fmla="*/ 187 h 1211"/>
                  <a:gd name="T20" fmla="*/ 651 w 1571"/>
                  <a:gd name="T21" fmla="*/ 252 h 1211"/>
                  <a:gd name="T22" fmla="*/ 656 w 1571"/>
                  <a:gd name="T23" fmla="*/ 289 h 1211"/>
                  <a:gd name="T24" fmla="*/ 849 w 1571"/>
                  <a:gd name="T25" fmla="*/ 230 h 1211"/>
                  <a:gd name="T26" fmla="*/ 770 w 1571"/>
                  <a:gd name="T27" fmla="*/ 363 h 1211"/>
                  <a:gd name="T28" fmla="*/ 1074 w 1571"/>
                  <a:gd name="T29" fmla="*/ 344 h 1211"/>
                  <a:gd name="T30" fmla="*/ 907 w 1571"/>
                  <a:gd name="T31" fmla="*/ 237 h 1211"/>
                  <a:gd name="T32" fmla="*/ 935 w 1571"/>
                  <a:gd name="T33" fmla="*/ 130 h 1211"/>
                  <a:gd name="T34" fmla="*/ 918 w 1571"/>
                  <a:gd name="T35" fmla="*/ 104 h 1211"/>
                  <a:gd name="T36" fmla="*/ 992 w 1571"/>
                  <a:gd name="T37" fmla="*/ 188 h 1211"/>
                  <a:gd name="T38" fmla="*/ 1092 w 1571"/>
                  <a:gd name="T39" fmla="*/ 282 h 1211"/>
                  <a:gd name="T40" fmla="*/ 1244 w 1571"/>
                  <a:gd name="T41" fmla="*/ 136 h 1211"/>
                  <a:gd name="T42" fmla="*/ 1188 w 1571"/>
                  <a:gd name="T43" fmla="*/ 14 h 1211"/>
                  <a:gd name="T44" fmla="*/ 889 w 1571"/>
                  <a:gd name="T45" fmla="*/ 72 h 1211"/>
                  <a:gd name="T46" fmla="*/ 976 w 1571"/>
                  <a:gd name="T47" fmla="*/ 689 h 1211"/>
                  <a:gd name="T48" fmla="*/ 1294 w 1571"/>
                  <a:gd name="T49" fmla="*/ 532 h 1211"/>
                  <a:gd name="T50" fmla="*/ 1166 w 1571"/>
                  <a:gd name="T51" fmla="*/ 426 h 1211"/>
                  <a:gd name="T52" fmla="*/ 976 w 1571"/>
                  <a:gd name="T53" fmla="*/ 392 h 1211"/>
                  <a:gd name="T54" fmla="*/ 1101 w 1571"/>
                  <a:gd name="T55" fmla="*/ 483 h 1211"/>
                  <a:gd name="T56" fmla="*/ 1152 w 1571"/>
                  <a:gd name="T57" fmla="*/ 640 h 1211"/>
                  <a:gd name="T58" fmla="*/ 1329 w 1571"/>
                  <a:gd name="T59" fmla="*/ 655 h 1211"/>
                  <a:gd name="T60" fmla="*/ 1067 w 1571"/>
                  <a:gd name="T61" fmla="*/ 377 h 1211"/>
                  <a:gd name="T62" fmla="*/ 1506 w 1571"/>
                  <a:gd name="T63" fmla="*/ 1003 h 1211"/>
                  <a:gd name="T64" fmla="*/ 172 w 1571"/>
                  <a:gd name="T65" fmla="*/ 984 h 1211"/>
                  <a:gd name="T66" fmla="*/ 1284 w 1571"/>
                  <a:gd name="T67" fmla="*/ 1074 h 1211"/>
                  <a:gd name="T68" fmla="*/ 1506 w 1571"/>
                  <a:gd name="T69" fmla="*/ 952 h 1211"/>
                  <a:gd name="T70" fmla="*/ 1400 w 1571"/>
                  <a:gd name="T71" fmla="*/ 876 h 1211"/>
                  <a:gd name="T72" fmla="*/ 1320 w 1571"/>
                  <a:gd name="T73" fmla="*/ 826 h 1211"/>
                  <a:gd name="T74" fmla="*/ 1193 w 1571"/>
                  <a:gd name="T75" fmla="*/ 724 h 1211"/>
                  <a:gd name="T76" fmla="*/ 1137 w 1571"/>
                  <a:gd name="T77" fmla="*/ 849 h 1211"/>
                  <a:gd name="T78" fmla="*/ 1042 w 1571"/>
                  <a:gd name="T79" fmla="*/ 966 h 1211"/>
                  <a:gd name="T80" fmla="*/ 841 w 1571"/>
                  <a:gd name="T81" fmla="*/ 822 h 1211"/>
                  <a:gd name="T82" fmla="*/ 905 w 1571"/>
                  <a:gd name="T83" fmla="*/ 674 h 1211"/>
                  <a:gd name="T84" fmla="*/ 1014 w 1571"/>
                  <a:gd name="T85" fmla="*/ 605 h 1211"/>
                  <a:gd name="T86" fmla="*/ 995 w 1571"/>
                  <a:gd name="T87" fmla="*/ 531 h 1211"/>
                  <a:gd name="T88" fmla="*/ 906 w 1571"/>
                  <a:gd name="T89" fmla="*/ 537 h 1211"/>
                  <a:gd name="T90" fmla="*/ 839 w 1571"/>
                  <a:gd name="T91" fmla="*/ 424 h 1211"/>
                  <a:gd name="T92" fmla="*/ 810 w 1571"/>
                  <a:gd name="T93" fmla="*/ 457 h 1211"/>
                  <a:gd name="T94" fmla="*/ 794 w 1571"/>
                  <a:gd name="T95" fmla="*/ 569 h 1211"/>
                  <a:gd name="T96" fmla="*/ 770 w 1571"/>
                  <a:gd name="T97" fmla="*/ 545 h 1211"/>
                  <a:gd name="T98" fmla="*/ 624 w 1571"/>
                  <a:gd name="T99" fmla="*/ 545 h 1211"/>
                  <a:gd name="T100" fmla="*/ 418 w 1571"/>
                  <a:gd name="T101" fmla="*/ 531 h 1211"/>
                  <a:gd name="T102" fmla="*/ 151 w 1571"/>
                  <a:gd name="T103" fmla="*/ 533 h 1211"/>
                  <a:gd name="T104" fmla="*/ 73 w 1571"/>
                  <a:gd name="T105" fmla="*/ 533 h 1211"/>
                  <a:gd name="T106" fmla="*/ 198 w 1571"/>
                  <a:gd name="T107" fmla="*/ 920 h 1211"/>
                  <a:gd name="T108" fmla="*/ 284 w 1571"/>
                  <a:gd name="T109" fmla="*/ 1029 h 1211"/>
                  <a:gd name="T110" fmla="*/ 974 w 1571"/>
                  <a:gd name="T111" fmla="*/ 1078 h 1211"/>
                  <a:gd name="T112" fmla="*/ 1096 w 1571"/>
                  <a:gd name="T113" fmla="*/ 1198 h 1211"/>
                  <a:gd name="T114" fmla="*/ 1354 w 1571"/>
                  <a:gd name="T115" fmla="*/ 1130 h 1211"/>
                  <a:gd name="T116" fmla="*/ 380 w 1571"/>
                  <a:gd name="T117" fmla="*/ 637 h 1211"/>
                  <a:gd name="T118" fmla="*/ 376 w 1571"/>
                  <a:gd name="T119" fmla="*/ 613 h 1211"/>
                  <a:gd name="T120" fmla="*/ 787 w 1571"/>
                  <a:gd name="T121" fmla="*/ 102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1" h="1211">
                    <a:moveTo>
                      <a:pt x="310" y="1061"/>
                    </a:moveTo>
                    <a:cubicBezTo>
                      <a:pt x="305" y="1056"/>
                      <a:pt x="291" y="1057"/>
                      <a:pt x="289" y="1052"/>
                    </a:cubicBezTo>
                    <a:cubicBezTo>
                      <a:pt x="288" y="1047"/>
                      <a:pt x="275" y="1029"/>
                      <a:pt x="269" y="1029"/>
                    </a:cubicBezTo>
                    <a:cubicBezTo>
                      <a:pt x="262" y="1029"/>
                      <a:pt x="253" y="1030"/>
                      <a:pt x="246" y="1024"/>
                    </a:cubicBezTo>
                    <a:cubicBezTo>
                      <a:pt x="238" y="1018"/>
                      <a:pt x="233" y="1018"/>
                      <a:pt x="227" y="1021"/>
                    </a:cubicBezTo>
                    <a:cubicBezTo>
                      <a:pt x="222" y="1025"/>
                      <a:pt x="233" y="1026"/>
                      <a:pt x="233" y="1029"/>
                    </a:cubicBezTo>
                    <a:cubicBezTo>
                      <a:pt x="232" y="1033"/>
                      <a:pt x="236" y="1036"/>
                      <a:pt x="241" y="1035"/>
                    </a:cubicBezTo>
                    <a:cubicBezTo>
                      <a:pt x="246" y="1034"/>
                      <a:pt x="248" y="1044"/>
                      <a:pt x="253" y="1044"/>
                    </a:cubicBezTo>
                    <a:cubicBezTo>
                      <a:pt x="258" y="1045"/>
                      <a:pt x="259" y="1052"/>
                      <a:pt x="265" y="1052"/>
                    </a:cubicBezTo>
                    <a:cubicBezTo>
                      <a:pt x="270" y="1052"/>
                      <a:pt x="271" y="1058"/>
                      <a:pt x="274" y="1062"/>
                    </a:cubicBezTo>
                    <a:cubicBezTo>
                      <a:pt x="277" y="1065"/>
                      <a:pt x="283" y="1062"/>
                      <a:pt x="283" y="1066"/>
                    </a:cubicBezTo>
                    <a:cubicBezTo>
                      <a:pt x="283" y="1069"/>
                      <a:pt x="289" y="1072"/>
                      <a:pt x="291" y="1076"/>
                    </a:cubicBezTo>
                    <a:cubicBezTo>
                      <a:pt x="302" y="1077"/>
                      <a:pt x="311" y="1078"/>
                      <a:pt x="319" y="1076"/>
                    </a:cubicBezTo>
                    <a:cubicBezTo>
                      <a:pt x="319" y="1073"/>
                      <a:pt x="320" y="1071"/>
                      <a:pt x="321" y="1069"/>
                    </a:cubicBezTo>
                    <a:cubicBezTo>
                      <a:pt x="323" y="1063"/>
                      <a:pt x="315" y="1067"/>
                      <a:pt x="310" y="1061"/>
                    </a:cubicBezTo>
                    <a:close/>
                    <a:moveTo>
                      <a:pt x="297" y="440"/>
                    </a:moveTo>
                    <a:cubicBezTo>
                      <a:pt x="311" y="443"/>
                      <a:pt x="312" y="468"/>
                      <a:pt x="322" y="468"/>
                    </a:cubicBezTo>
                    <a:cubicBezTo>
                      <a:pt x="328" y="468"/>
                      <a:pt x="323" y="460"/>
                      <a:pt x="333" y="460"/>
                    </a:cubicBezTo>
                    <a:cubicBezTo>
                      <a:pt x="343" y="460"/>
                      <a:pt x="341" y="455"/>
                      <a:pt x="350" y="456"/>
                    </a:cubicBezTo>
                    <a:cubicBezTo>
                      <a:pt x="360" y="456"/>
                      <a:pt x="368" y="453"/>
                      <a:pt x="368" y="442"/>
                    </a:cubicBezTo>
                    <a:cubicBezTo>
                      <a:pt x="368" y="431"/>
                      <a:pt x="375" y="427"/>
                      <a:pt x="384" y="425"/>
                    </a:cubicBezTo>
                    <a:cubicBezTo>
                      <a:pt x="394" y="423"/>
                      <a:pt x="385" y="411"/>
                      <a:pt x="398" y="408"/>
                    </a:cubicBezTo>
                    <a:cubicBezTo>
                      <a:pt x="412" y="405"/>
                      <a:pt x="448" y="389"/>
                      <a:pt x="455" y="384"/>
                    </a:cubicBezTo>
                    <a:cubicBezTo>
                      <a:pt x="461" y="380"/>
                      <a:pt x="447" y="374"/>
                      <a:pt x="433" y="365"/>
                    </a:cubicBezTo>
                    <a:cubicBezTo>
                      <a:pt x="419" y="356"/>
                      <a:pt x="408" y="354"/>
                      <a:pt x="397" y="361"/>
                    </a:cubicBezTo>
                    <a:cubicBezTo>
                      <a:pt x="386" y="368"/>
                      <a:pt x="394" y="353"/>
                      <a:pt x="386" y="357"/>
                    </a:cubicBezTo>
                    <a:cubicBezTo>
                      <a:pt x="377" y="361"/>
                      <a:pt x="354" y="351"/>
                      <a:pt x="350" y="347"/>
                    </a:cubicBezTo>
                    <a:cubicBezTo>
                      <a:pt x="347" y="343"/>
                      <a:pt x="305" y="356"/>
                      <a:pt x="295" y="356"/>
                    </a:cubicBezTo>
                    <a:cubicBezTo>
                      <a:pt x="285" y="356"/>
                      <a:pt x="296" y="366"/>
                      <a:pt x="303" y="372"/>
                    </a:cubicBezTo>
                    <a:cubicBezTo>
                      <a:pt x="310" y="377"/>
                      <a:pt x="286" y="395"/>
                      <a:pt x="290" y="399"/>
                    </a:cubicBezTo>
                    <a:cubicBezTo>
                      <a:pt x="295" y="402"/>
                      <a:pt x="286" y="413"/>
                      <a:pt x="275" y="425"/>
                    </a:cubicBezTo>
                    <a:cubicBezTo>
                      <a:pt x="264" y="438"/>
                      <a:pt x="282" y="437"/>
                      <a:pt x="297" y="440"/>
                    </a:cubicBezTo>
                    <a:close/>
                    <a:moveTo>
                      <a:pt x="688" y="504"/>
                    </a:moveTo>
                    <a:cubicBezTo>
                      <a:pt x="692" y="499"/>
                      <a:pt x="712" y="515"/>
                      <a:pt x="713" y="503"/>
                    </a:cubicBezTo>
                    <a:cubicBezTo>
                      <a:pt x="713" y="492"/>
                      <a:pt x="691" y="486"/>
                      <a:pt x="681" y="480"/>
                    </a:cubicBezTo>
                    <a:cubicBezTo>
                      <a:pt x="672" y="474"/>
                      <a:pt x="668" y="477"/>
                      <a:pt x="653" y="466"/>
                    </a:cubicBezTo>
                    <a:cubicBezTo>
                      <a:pt x="638" y="455"/>
                      <a:pt x="657" y="449"/>
                      <a:pt x="646" y="441"/>
                    </a:cubicBezTo>
                    <a:cubicBezTo>
                      <a:pt x="635" y="432"/>
                      <a:pt x="631" y="409"/>
                      <a:pt x="639" y="401"/>
                    </a:cubicBezTo>
                    <a:cubicBezTo>
                      <a:pt x="647" y="393"/>
                      <a:pt x="656" y="381"/>
                      <a:pt x="641" y="376"/>
                    </a:cubicBezTo>
                    <a:cubicBezTo>
                      <a:pt x="627" y="370"/>
                      <a:pt x="605" y="381"/>
                      <a:pt x="607" y="384"/>
                    </a:cubicBezTo>
                    <a:cubicBezTo>
                      <a:pt x="609" y="387"/>
                      <a:pt x="629" y="398"/>
                      <a:pt x="629" y="402"/>
                    </a:cubicBezTo>
                    <a:cubicBezTo>
                      <a:pt x="629" y="407"/>
                      <a:pt x="611" y="389"/>
                      <a:pt x="605" y="393"/>
                    </a:cubicBezTo>
                    <a:cubicBezTo>
                      <a:pt x="598" y="397"/>
                      <a:pt x="591" y="385"/>
                      <a:pt x="586" y="393"/>
                    </a:cubicBezTo>
                    <a:cubicBezTo>
                      <a:pt x="580" y="401"/>
                      <a:pt x="593" y="428"/>
                      <a:pt x="598" y="436"/>
                    </a:cubicBezTo>
                    <a:cubicBezTo>
                      <a:pt x="602" y="444"/>
                      <a:pt x="593" y="444"/>
                      <a:pt x="587" y="445"/>
                    </a:cubicBezTo>
                    <a:cubicBezTo>
                      <a:pt x="580" y="447"/>
                      <a:pt x="580" y="424"/>
                      <a:pt x="573" y="415"/>
                    </a:cubicBezTo>
                    <a:cubicBezTo>
                      <a:pt x="567" y="406"/>
                      <a:pt x="542" y="396"/>
                      <a:pt x="541" y="402"/>
                    </a:cubicBezTo>
                    <a:cubicBezTo>
                      <a:pt x="539" y="409"/>
                      <a:pt x="556" y="409"/>
                      <a:pt x="554" y="417"/>
                    </a:cubicBezTo>
                    <a:cubicBezTo>
                      <a:pt x="552" y="426"/>
                      <a:pt x="542" y="412"/>
                      <a:pt x="534" y="419"/>
                    </a:cubicBezTo>
                    <a:cubicBezTo>
                      <a:pt x="525" y="426"/>
                      <a:pt x="526" y="421"/>
                      <a:pt x="528" y="414"/>
                    </a:cubicBezTo>
                    <a:cubicBezTo>
                      <a:pt x="530" y="407"/>
                      <a:pt x="516" y="399"/>
                      <a:pt x="500" y="401"/>
                    </a:cubicBezTo>
                    <a:cubicBezTo>
                      <a:pt x="484" y="402"/>
                      <a:pt x="493" y="413"/>
                      <a:pt x="488" y="417"/>
                    </a:cubicBezTo>
                    <a:cubicBezTo>
                      <a:pt x="483" y="421"/>
                      <a:pt x="460" y="415"/>
                      <a:pt x="475" y="412"/>
                    </a:cubicBezTo>
                    <a:cubicBezTo>
                      <a:pt x="490" y="409"/>
                      <a:pt x="483" y="400"/>
                      <a:pt x="478" y="392"/>
                    </a:cubicBezTo>
                    <a:cubicBezTo>
                      <a:pt x="473" y="383"/>
                      <a:pt x="458" y="393"/>
                      <a:pt x="433" y="402"/>
                    </a:cubicBezTo>
                    <a:cubicBezTo>
                      <a:pt x="409" y="410"/>
                      <a:pt x="398" y="420"/>
                      <a:pt x="401" y="420"/>
                    </a:cubicBezTo>
                    <a:cubicBezTo>
                      <a:pt x="404" y="421"/>
                      <a:pt x="405" y="425"/>
                      <a:pt x="396" y="433"/>
                    </a:cubicBezTo>
                    <a:cubicBezTo>
                      <a:pt x="386" y="441"/>
                      <a:pt x="396" y="448"/>
                      <a:pt x="404" y="448"/>
                    </a:cubicBezTo>
                    <a:cubicBezTo>
                      <a:pt x="413" y="448"/>
                      <a:pt x="405" y="455"/>
                      <a:pt x="412" y="456"/>
                    </a:cubicBezTo>
                    <a:cubicBezTo>
                      <a:pt x="417" y="458"/>
                      <a:pt x="445" y="445"/>
                      <a:pt x="453" y="451"/>
                    </a:cubicBezTo>
                    <a:cubicBezTo>
                      <a:pt x="461" y="456"/>
                      <a:pt x="407" y="460"/>
                      <a:pt x="407" y="469"/>
                    </a:cubicBezTo>
                    <a:cubicBezTo>
                      <a:pt x="407" y="478"/>
                      <a:pt x="437" y="484"/>
                      <a:pt x="458" y="480"/>
                    </a:cubicBezTo>
                    <a:cubicBezTo>
                      <a:pt x="480" y="476"/>
                      <a:pt x="519" y="483"/>
                      <a:pt x="519" y="489"/>
                    </a:cubicBezTo>
                    <a:cubicBezTo>
                      <a:pt x="519" y="494"/>
                      <a:pt x="493" y="492"/>
                      <a:pt x="473" y="492"/>
                    </a:cubicBezTo>
                    <a:cubicBezTo>
                      <a:pt x="454" y="491"/>
                      <a:pt x="420" y="497"/>
                      <a:pt x="422" y="503"/>
                    </a:cubicBezTo>
                    <a:cubicBezTo>
                      <a:pt x="423" y="510"/>
                      <a:pt x="426" y="510"/>
                      <a:pt x="446" y="520"/>
                    </a:cubicBezTo>
                    <a:cubicBezTo>
                      <a:pt x="466" y="529"/>
                      <a:pt x="487" y="515"/>
                      <a:pt x="487" y="528"/>
                    </a:cubicBezTo>
                    <a:cubicBezTo>
                      <a:pt x="486" y="542"/>
                      <a:pt x="498" y="545"/>
                      <a:pt x="525" y="546"/>
                    </a:cubicBezTo>
                    <a:cubicBezTo>
                      <a:pt x="552" y="546"/>
                      <a:pt x="565" y="533"/>
                      <a:pt x="578" y="534"/>
                    </a:cubicBezTo>
                    <a:cubicBezTo>
                      <a:pt x="591" y="535"/>
                      <a:pt x="598" y="532"/>
                      <a:pt x="604" y="523"/>
                    </a:cubicBezTo>
                    <a:cubicBezTo>
                      <a:pt x="610" y="514"/>
                      <a:pt x="616" y="519"/>
                      <a:pt x="617" y="524"/>
                    </a:cubicBezTo>
                    <a:cubicBezTo>
                      <a:pt x="619" y="528"/>
                      <a:pt x="636" y="528"/>
                      <a:pt x="640" y="532"/>
                    </a:cubicBezTo>
                    <a:cubicBezTo>
                      <a:pt x="650" y="541"/>
                      <a:pt x="683" y="539"/>
                      <a:pt x="695" y="532"/>
                    </a:cubicBezTo>
                    <a:cubicBezTo>
                      <a:pt x="708" y="526"/>
                      <a:pt x="690" y="509"/>
                      <a:pt x="684" y="517"/>
                    </a:cubicBezTo>
                    <a:cubicBezTo>
                      <a:pt x="677" y="524"/>
                      <a:pt x="672" y="520"/>
                      <a:pt x="670" y="516"/>
                    </a:cubicBezTo>
                    <a:cubicBezTo>
                      <a:pt x="669" y="512"/>
                      <a:pt x="683" y="510"/>
                      <a:pt x="688" y="504"/>
                    </a:cubicBezTo>
                    <a:close/>
                    <a:moveTo>
                      <a:pt x="390" y="312"/>
                    </a:moveTo>
                    <a:cubicBezTo>
                      <a:pt x="404" y="313"/>
                      <a:pt x="419" y="301"/>
                      <a:pt x="418" y="294"/>
                    </a:cubicBezTo>
                    <a:cubicBezTo>
                      <a:pt x="417" y="287"/>
                      <a:pt x="383" y="311"/>
                      <a:pt x="390" y="312"/>
                    </a:cubicBezTo>
                    <a:close/>
                    <a:moveTo>
                      <a:pt x="325" y="290"/>
                    </a:moveTo>
                    <a:cubicBezTo>
                      <a:pt x="331" y="292"/>
                      <a:pt x="325" y="303"/>
                      <a:pt x="332" y="300"/>
                    </a:cubicBezTo>
                    <a:cubicBezTo>
                      <a:pt x="338" y="297"/>
                      <a:pt x="340" y="296"/>
                      <a:pt x="344" y="298"/>
                    </a:cubicBezTo>
                    <a:cubicBezTo>
                      <a:pt x="353" y="300"/>
                      <a:pt x="354" y="293"/>
                      <a:pt x="358" y="289"/>
                    </a:cubicBezTo>
                    <a:cubicBezTo>
                      <a:pt x="362" y="285"/>
                      <a:pt x="361" y="303"/>
                      <a:pt x="371" y="303"/>
                    </a:cubicBezTo>
                    <a:cubicBezTo>
                      <a:pt x="379" y="303"/>
                      <a:pt x="378" y="284"/>
                      <a:pt x="386" y="290"/>
                    </a:cubicBezTo>
                    <a:cubicBezTo>
                      <a:pt x="394" y="295"/>
                      <a:pt x="396" y="287"/>
                      <a:pt x="397" y="282"/>
                    </a:cubicBezTo>
                    <a:cubicBezTo>
                      <a:pt x="399" y="277"/>
                      <a:pt x="399" y="267"/>
                      <a:pt x="408" y="266"/>
                    </a:cubicBezTo>
                    <a:cubicBezTo>
                      <a:pt x="416" y="264"/>
                      <a:pt x="409" y="274"/>
                      <a:pt x="413" y="281"/>
                    </a:cubicBezTo>
                    <a:cubicBezTo>
                      <a:pt x="419" y="291"/>
                      <a:pt x="429" y="282"/>
                      <a:pt x="429" y="277"/>
                    </a:cubicBezTo>
                    <a:cubicBezTo>
                      <a:pt x="430" y="273"/>
                      <a:pt x="444" y="276"/>
                      <a:pt x="444" y="270"/>
                    </a:cubicBezTo>
                    <a:cubicBezTo>
                      <a:pt x="443" y="265"/>
                      <a:pt x="447" y="263"/>
                      <a:pt x="444" y="257"/>
                    </a:cubicBezTo>
                    <a:cubicBezTo>
                      <a:pt x="440" y="251"/>
                      <a:pt x="450" y="252"/>
                      <a:pt x="455" y="248"/>
                    </a:cubicBezTo>
                    <a:cubicBezTo>
                      <a:pt x="459" y="243"/>
                      <a:pt x="448" y="247"/>
                      <a:pt x="440" y="240"/>
                    </a:cubicBezTo>
                    <a:cubicBezTo>
                      <a:pt x="433" y="233"/>
                      <a:pt x="429" y="242"/>
                      <a:pt x="429" y="247"/>
                    </a:cubicBezTo>
                    <a:cubicBezTo>
                      <a:pt x="429" y="251"/>
                      <a:pt x="415" y="248"/>
                      <a:pt x="406" y="244"/>
                    </a:cubicBezTo>
                    <a:cubicBezTo>
                      <a:pt x="397" y="241"/>
                      <a:pt x="386" y="255"/>
                      <a:pt x="374" y="261"/>
                    </a:cubicBezTo>
                    <a:cubicBezTo>
                      <a:pt x="361" y="267"/>
                      <a:pt x="361" y="278"/>
                      <a:pt x="349" y="277"/>
                    </a:cubicBezTo>
                    <a:cubicBezTo>
                      <a:pt x="337" y="277"/>
                      <a:pt x="320" y="287"/>
                      <a:pt x="325" y="290"/>
                    </a:cubicBezTo>
                    <a:close/>
                    <a:moveTo>
                      <a:pt x="447" y="286"/>
                    </a:moveTo>
                    <a:cubicBezTo>
                      <a:pt x="437" y="287"/>
                      <a:pt x="437" y="298"/>
                      <a:pt x="450" y="298"/>
                    </a:cubicBezTo>
                    <a:cubicBezTo>
                      <a:pt x="462" y="298"/>
                      <a:pt x="466" y="302"/>
                      <a:pt x="448" y="301"/>
                    </a:cubicBezTo>
                    <a:cubicBezTo>
                      <a:pt x="430" y="300"/>
                      <a:pt x="422" y="316"/>
                      <a:pt x="435" y="312"/>
                    </a:cubicBezTo>
                    <a:cubicBezTo>
                      <a:pt x="447" y="309"/>
                      <a:pt x="462" y="309"/>
                      <a:pt x="453" y="312"/>
                    </a:cubicBezTo>
                    <a:cubicBezTo>
                      <a:pt x="444" y="316"/>
                      <a:pt x="418" y="318"/>
                      <a:pt x="422" y="323"/>
                    </a:cubicBezTo>
                    <a:cubicBezTo>
                      <a:pt x="424" y="326"/>
                      <a:pt x="434" y="325"/>
                      <a:pt x="444" y="329"/>
                    </a:cubicBezTo>
                    <a:cubicBezTo>
                      <a:pt x="455" y="333"/>
                      <a:pt x="461" y="335"/>
                      <a:pt x="469" y="327"/>
                    </a:cubicBezTo>
                    <a:cubicBezTo>
                      <a:pt x="476" y="318"/>
                      <a:pt x="487" y="309"/>
                      <a:pt x="483" y="321"/>
                    </a:cubicBezTo>
                    <a:cubicBezTo>
                      <a:pt x="479" y="333"/>
                      <a:pt x="495" y="324"/>
                      <a:pt x="516" y="323"/>
                    </a:cubicBezTo>
                    <a:cubicBezTo>
                      <a:pt x="537" y="323"/>
                      <a:pt x="512" y="336"/>
                      <a:pt x="491" y="338"/>
                    </a:cubicBezTo>
                    <a:cubicBezTo>
                      <a:pt x="469" y="339"/>
                      <a:pt x="473" y="350"/>
                      <a:pt x="490" y="354"/>
                    </a:cubicBezTo>
                    <a:cubicBezTo>
                      <a:pt x="507" y="358"/>
                      <a:pt x="544" y="343"/>
                      <a:pt x="552" y="334"/>
                    </a:cubicBezTo>
                    <a:cubicBezTo>
                      <a:pt x="561" y="326"/>
                      <a:pt x="569" y="339"/>
                      <a:pt x="577" y="333"/>
                    </a:cubicBezTo>
                    <a:cubicBezTo>
                      <a:pt x="586" y="327"/>
                      <a:pt x="602" y="334"/>
                      <a:pt x="617" y="330"/>
                    </a:cubicBezTo>
                    <a:cubicBezTo>
                      <a:pt x="632" y="327"/>
                      <a:pt x="634" y="299"/>
                      <a:pt x="623" y="295"/>
                    </a:cubicBezTo>
                    <a:cubicBezTo>
                      <a:pt x="613" y="290"/>
                      <a:pt x="613" y="300"/>
                      <a:pt x="604" y="302"/>
                    </a:cubicBezTo>
                    <a:cubicBezTo>
                      <a:pt x="595" y="303"/>
                      <a:pt x="591" y="292"/>
                      <a:pt x="584" y="285"/>
                    </a:cubicBezTo>
                    <a:cubicBezTo>
                      <a:pt x="577" y="278"/>
                      <a:pt x="581" y="265"/>
                      <a:pt x="571" y="266"/>
                    </a:cubicBezTo>
                    <a:cubicBezTo>
                      <a:pt x="561" y="268"/>
                      <a:pt x="539" y="284"/>
                      <a:pt x="552" y="286"/>
                    </a:cubicBezTo>
                    <a:cubicBezTo>
                      <a:pt x="566" y="287"/>
                      <a:pt x="561" y="295"/>
                      <a:pt x="554" y="298"/>
                    </a:cubicBezTo>
                    <a:cubicBezTo>
                      <a:pt x="547" y="301"/>
                      <a:pt x="570" y="306"/>
                      <a:pt x="567" y="311"/>
                    </a:cubicBezTo>
                    <a:cubicBezTo>
                      <a:pt x="564" y="316"/>
                      <a:pt x="528" y="312"/>
                      <a:pt x="526" y="304"/>
                    </a:cubicBezTo>
                    <a:cubicBezTo>
                      <a:pt x="525" y="296"/>
                      <a:pt x="497" y="282"/>
                      <a:pt x="485" y="285"/>
                    </a:cubicBezTo>
                    <a:cubicBezTo>
                      <a:pt x="473" y="288"/>
                      <a:pt x="478" y="276"/>
                      <a:pt x="466" y="275"/>
                    </a:cubicBezTo>
                    <a:cubicBezTo>
                      <a:pt x="455" y="274"/>
                      <a:pt x="458" y="285"/>
                      <a:pt x="447" y="286"/>
                    </a:cubicBezTo>
                    <a:close/>
                    <a:moveTo>
                      <a:pt x="488" y="230"/>
                    </a:moveTo>
                    <a:cubicBezTo>
                      <a:pt x="492" y="220"/>
                      <a:pt x="462" y="222"/>
                      <a:pt x="465" y="225"/>
                    </a:cubicBezTo>
                    <a:cubicBezTo>
                      <a:pt x="470" y="232"/>
                      <a:pt x="484" y="239"/>
                      <a:pt x="488" y="230"/>
                    </a:cubicBezTo>
                    <a:close/>
                    <a:moveTo>
                      <a:pt x="553" y="226"/>
                    </a:moveTo>
                    <a:cubicBezTo>
                      <a:pt x="563" y="224"/>
                      <a:pt x="559" y="216"/>
                      <a:pt x="542" y="219"/>
                    </a:cubicBezTo>
                    <a:cubicBezTo>
                      <a:pt x="526" y="221"/>
                      <a:pt x="498" y="221"/>
                      <a:pt x="498" y="233"/>
                    </a:cubicBezTo>
                    <a:cubicBezTo>
                      <a:pt x="498" y="242"/>
                      <a:pt x="503" y="247"/>
                      <a:pt x="521" y="248"/>
                    </a:cubicBezTo>
                    <a:cubicBezTo>
                      <a:pt x="539" y="250"/>
                      <a:pt x="555" y="233"/>
                      <a:pt x="546" y="233"/>
                    </a:cubicBezTo>
                    <a:cubicBezTo>
                      <a:pt x="537" y="233"/>
                      <a:pt x="543" y="227"/>
                      <a:pt x="553" y="226"/>
                    </a:cubicBezTo>
                    <a:close/>
                    <a:moveTo>
                      <a:pt x="515" y="211"/>
                    </a:moveTo>
                    <a:cubicBezTo>
                      <a:pt x="523" y="214"/>
                      <a:pt x="530" y="204"/>
                      <a:pt x="536" y="208"/>
                    </a:cubicBezTo>
                    <a:cubicBezTo>
                      <a:pt x="541" y="213"/>
                      <a:pt x="566" y="217"/>
                      <a:pt x="566" y="205"/>
                    </a:cubicBezTo>
                    <a:cubicBezTo>
                      <a:pt x="566" y="192"/>
                      <a:pt x="535" y="190"/>
                      <a:pt x="527" y="195"/>
                    </a:cubicBezTo>
                    <a:cubicBezTo>
                      <a:pt x="519" y="200"/>
                      <a:pt x="483" y="201"/>
                      <a:pt x="494" y="209"/>
                    </a:cubicBezTo>
                    <a:cubicBezTo>
                      <a:pt x="500" y="214"/>
                      <a:pt x="507" y="208"/>
                      <a:pt x="515" y="211"/>
                    </a:cubicBezTo>
                    <a:close/>
                    <a:moveTo>
                      <a:pt x="645" y="187"/>
                    </a:moveTo>
                    <a:cubicBezTo>
                      <a:pt x="655" y="180"/>
                      <a:pt x="672" y="190"/>
                      <a:pt x="669" y="198"/>
                    </a:cubicBezTo>
                    <a:cubicBezTo>
                      <a:pt x="666" y="205"/>
                      <a:pt x="639" y="196"/>
                      <a:pt x="641" y="202"/>
                    </a:cubicBezTo>
                    <a:cubicBezTo>
                      <a:pt x="641" y="205"/>
                      <a:pt x="645" y="214"/>
                      <a:pt x="663" y="208"/>
                    </a:cubicBezTo>
                    <a:cubicBezTo>
                      <a:pt x="682" y="203"/>
                      <a:pt x="698" y="207"/>
                      <a:pt x="710" y="217"/>
                    </a:cubicBezTo>
                    <a:cubicBezTo>
                      <a:pt x="723" y="227"/>
                      <a:pt x="735" y="231"/>
                      <a:pt x="743" y="221"/>
                    </a:cubicBezTo>
                    <a:cubicBezTo>
                      <a:pt x="752" y="211"/>
                      <a:pt x="732" y="209"/>
                      <a:pt x="736" y="201"/>
                    </a:cubicBezTo>
                    <a:cubicBezTo>
                      <a:pt x="740" y="194"/>
                      <a:pt x="724" y="189"/>
                      <a:pt x="715" y="189"/>
                    </a:cubicBezTo>
                    <a:cubicBezTo>
                      <a:pt x="706" y="189"/>
                      <a:pt x="703" y="173"/>
                      <a:pt x="696" y="176"/>
                    </a:cubicBezTo>
                    <a:cubicBezTo>
                      <a:pt x="689" y="180"/>
                      <a:pt x="685" y="185"/>
                      <a:pt x="685" y="175"/>
                    </a:cubicBezTo>
                    <a:cubicBezTo>
                      <a:pt x="685" y="165"/>
                      <a:pt x="644" y="164"/>
                      <a:pt x="634" y="168"/>
                    </a:cubicBezTo>
                    <a:cubicBezTo>
                      <a:pt x="623" y="172"/>
                      <a:pt x="636" y="193"/>
                      <a:pt x="645" y="187"/>
                    </a:cubicBezTo>
                    <a:close/>
                    <a:moveTo>
                      <a:pt x="651" y="252"/>
                    </a:moveTo>
                    <a:cubicBezTo>
                      <a:pt x="657" y="244"/>
                      <a:pt x="626" y="219"/>
                      <a:pt x="624" y="231"/>
                    </a:cubicBezTo>
                    <a:cubicBezTo>
                      <a:pt x="623" y="243"/>
                      <a:pt x="644" y="261"/>
                      <a:pt x="651" y="252"/>
                    </a:cubicBezTo>
                    <a:close/>
                    <a:moveTo>
                      <a:pt x="753" y="150"/>
                    </a:moveTo>
                    <a:cubicBezTo>
                      <a:pt x="758" y="140"/>
                      <a:pt x="720" y="133"/>
                      <a:pt x="729" y="141"/>
                    </a:cubicBezTo>
                    <a:cubicBezTo>
                      <a:pt x="735" y="146"/>
                      <a:pt x="747" y="159"/>
                      <a:pt x="753" y="150"/>
                    </a:cubicBezTo>
                    <a:close/>
                    <a:moveTo>
                      <a:pt x="664" y="327"/>
                    </a:moveTo>
                    <a:cubicBezTo>
                      <a:pt x="670" y="321"/>
                      <a:pt x="652" y="308"/>
                      <a:pt x="648" y="319"/>
                    </a:cubicBezTo>
                    <a:cubicBezTo>
                      <a:pt x="643" y="330"/>
                      <a:pt x="659" y="334"/>
                      <a:pt x="664" y="327"/>
                    </a:cubicBezTo>
                    <a:close/>
                    <a:moveTo>
                      <a:pt x="753" y="273"/>
                    </a:moveTo>
                    <a:cubicBezTo>
                      <a:pt x="752" y="280"/>
                      <a:pt x="734" y="271"/>
                      <a:pt x="720" y="266"/>
                    </a:cubicBezTo>
                    <a:cubicBezTo>
                      <a:pt x="706" y="260"/>
                      <a:pt x="714" y="277"/>
                      <a:pt x="725" y="286"/>
                    </a:cubicBezTo>
                    <a:cubicBezTo>
                      <a:pt x="736" y="295"/>
                      <a:pt x="720" y="291"/>
                      <a:pt x="705" y="280"/>
                    </a:cubicBezTo>
                    <a:cubicBezTo>
                      <a:pt x="690" y="270"/>
                      <a:pt x="692" y="287"/>
                      <a:pt x="699" y="293"/>
                    </a:cubicBezTo>
                    <a:cubicBezTo>
                      <a:pt x="706" y="298"/>
                      <a:pt x="697" y="306"/>
                      <a:pt x="688" y="294"/>
                    </a:cubicBezTo>
                    <a:cubicBezTo>
                      <a:pt x="678" y="281"/>
                      <a:pt x="674" y="268"/>
                      <a:pt x="659" y="267"/>
                    </a:cubicBezTo>
                    <a:cubicBezTo>
                      <a:pt x="644" y="266"/>
                      <a:pt x="651" y="282"/>
                      <a:pt x="656" y="289"/>
                    </a:cubicBezTo>
                    <a:cubicBezTo>
                      <a:pt x="664" y="299"/>
                      <a:pt x="672" y="302"/>
                      <a:pt x="685" y="309"/>
                    </a:cubicBezTo>
                    <a:cubicBezTo>
                      <a:pt x="697" y="316"/>
                      <a:pt x="717" y="305"/>
                      <a:pt x="727" y="308"/>
                    </a:cubicBezTo>
                    <a:cubicBezTo>
                      <a:pt x="736" y="310"/>
                      <a:pt x="717" y="322"/>
                      <a:pt x="723" y="330"/>
                    </a:cubicBezTo>
                    <a:cubicBezTo>
                      <a:pt x="729" y="338"/>
                      <a:pt x="746" y="332"/>
                      <a:pt x="760" y="331"/>
                    </a:cubicBezTo>
                    <a:cubicBezTo>
                      <a:pt x="773" y="330"/>
                      <a:pt x="767" y="323"/>
                      <a:pt x="774" y="317"/>
                    </a:cubicBezTo>
                    <a:cubicBezTo>
                      <a:pt x="782" y="312"/>
                      <a:pt x="767" y="312"/>
                      <a:pt x="773" y="299"/>
                    </a:cubicBezTo>
                    <a:cubicBezTo>
                      <a:pt x="779" y="286"/>
                      <a:pt x="753" y="265"/>
                      <a:pt x="753" y="273"/>
                    </a:cubicBezTo>
                    <a:close/>
                    <a:moveTo>
                      <a:pt x="785" y="226"/>
                    </a:moveTo>
                    <a:cubicBezTo>
                      <a:pt x="797" y="226"/>
                      <a:pt x="807" y="225"/>
                      <a:pt x="817" y="221"/>
                    </a:cubicBezTo>
                    <a:cubicBezTo>
                      <a:pt x="827" y="217"/>
                      <a:pt x="811" y="217"/>
                      <a:pt x="818" y="208"/>
                    </a:cubicBezTo>
                    <a:cubicBezTo>
                      <a:pt x="825" y="198"/>
                      <a:pt x="801" y="198"/>
                      <a:pt x="800" y="201"/>
                    </a:cubicBezTo>
                    <a:cubicBezTo>
                      <a:pt x="798" y="204"/>
                      <a:pt x="767" y="182"/>
                      <a:pt x="763" y="189"/>
                    </a:cubicBezTo>
                    <a:cubicBezTo>
                      <a:pt x="758" y="196"/>
                      <a:pt x="774" y="226"/>
                      <a:pt x="785" y="226"/>
                    </a:cubicBezTo>
                    <a:close/>
                    <a:moveTo>
                      <a:pt x="849" y="230"/>
                    </a:moveTo>
                    <a:cubicBezTo>
                      <a:pt x="847" y="226"/>
                      <a:pt x="788" y="233"/>
                      <a:pt x="797" y="240"/>
                    </a:cubicBezTo>
                    <a:cubicBezTo>
                      <a:pt x="813" y="251"/>
                      <a:pt x="850" y="235"/>
                      <a:pt x="849" y="230"/>
                    </a:cubicBezTo>
                    <a:close/>
                    <a:moveTo>
                      <a:pt x="840" y="345"/>
                    </a:moveTo>
                    <a:cubicBezTo>
                      <a:pt x="854" y="344"/>
                      <a:pt x="847" y="327"/>
                      <a:pt x="832" y="315"/>
                    </a:cubicBezTo>
                    <a:cubicBezTo>
                      <a:pt x="816" y="303"/>
                      <a:pt x="781" y="327"/>
                      <a:pt x="787" y="332"/>
                    </a:cubicBezTo>
                    <a:cubicBezTo>
                      <a:pt x="794" y="338"/>
                      <a:pt x="826" y="345"/>
                      <a:pt x="840" y="345"/>
                    </a:cubicBezTo>
                    <a:close/>
                    <a:moveTo>
                      <a:pt x="740" y="454"/>
                    </a:moveTo>
                    <a:cubicBezTo>
                      <a:pt x="757" y="466"/>
                      <a:pt x="752" y="445"/>
                      <a:pt x="771" y="445"/>
                    </a:cubicBezTo>
                    <a:cubicBezTo>
                      <a:pt x="791" y="446"/>
                      <a:pt x="792" y="414"/>
                      <a:pt x="795" y="402"/>
                    </a:cubicBezTo>
                    <a:cubicBezTo>
                      <a:pt x="798" y="391"/>
                      <a:pt x="779" y="392"/>
                      <a:pt x="784" y="400"/>
                    </a:cubicBezTo>
                    <a:cubicBezTo>
                      <a:pt x="789" y="409"/>
                      <a:pt x="783" y="417"/>
                      <a:pt x="782" y="407"/>
                    </a:cubicBezTo>
                    <a:cubicBezTo>
                      <a:pt x="780" y="397"/>
                      <a:pt x="765" y="406"/>
                      <a:pt x="760" y="399"/>
                    </a:cubicBezTo>
                    <a:cubicBezTo>
                      <a:pt x="754" y="391"/>
                      <a:pt x="777" y="390"/>
                      <a:pt x="782" y="380"/>
                    </a:cubicBezTo>
                    <a:cubicBezTo>
                      <a:pt x="788" y="370"/>
                      <a:pt x="764" y="371"/>
                      <a:pt x="770" y="363"/>
                    </a:cubicBezTo>
                    <a:cubicBezTo>
                      <a:pt x="775" y="356"/>
                      <a:pt x="735" y="364"/>
                      <a:pt x="747" y="369"/>
                    </a:cubicBezTo>
                    <a:cubicBezTo>
                      <a:pt x="759" y="374"/>
                      <a:pt x="748" y="380"/>
                      <a:pt x="737" y="372"/>
                    </a:cubicBezTo>
                    <a:cubicBezTo>
                      <a:pt x="726" y="364"/>
                      <a:pt x="696" y="377"/>
                      <a:pt x="706" y="386"/>
                    </a:cubicBezTo>
                    <a:cubicBezTo>
                      <a:pt x="715" y="393"/>
                      <a:pt x="741" y="381"/>
                      <a:pt x="726" y="402"/>
                    </a:cubicBezTo>
                    <a:cubicBezTo>
                      <a:pt x="711" y="422"/>
                      <a:pt x="705" y="396"/>
                      <a:pt x="691" y="399"/>
                    </a:cubicBezTo>
                    <a:cubicBezTo>
                      <a:pt x="677" y="401"/>
                      <a:pt x="683" y="418"/>
                      <a:pt x="704" y="424"/>
                    </a:cubicBezTo>
                    <a:cubicBezTo>
                      <a:pt x="725" y="431"/>
                      <a:pt x="723" y="442"/>
                      <a:pt x="740" y="454"/>
                    </a:cubicBezTo>
                    <a:close/>
                    <a:moveTo>
                      <a:pt x="868" y="329"/>
                    </a:moveTo>
                    <a:cubicBezTo>
                      <a:pt x="873" y="345"/>
                      <a:pt x="879" y="334"/>
                      <a:pt x="888" y="340"/>
                    </a:cubicBezTo>
                    <a:cubicBezTo>
                      <a:pt x="897" y="346"/>
                      <a:pt x="910" y="350"/>
                      <a:pt x="917" y="344"/>
                    </a:cubicBezTo>
                    <a:cubicBezTo>
                      <a:pt x="924" y="338"/>
                      <a:pt x="927" y="333"/>
                      <a:pt x="929" y="338"/>
                    </a:cubicBezTo>
                    <a:cubicBezTo>
                      <a:pt x="933" y="347"/>
                      <a:pt x="950" y="348"/>
                      <a:pt x="988" y="349"/>
                    </a:cubicBezTo>
                    <a:cubicBezTo>
                      <a:pt x="1026" y="350"/>
                      <a:pt x="1016" y="334"/>
                      <a:pt x="1027" y="340"/>
                    </a:cubicBezTo>
                    <a:cubicBezTo>
                      <a:pt x="1038" y="346"/>
                      <a:pt x="1063" y="346"/>
                      <a:pt x="1074" y="344"/>
                    </a:cubicBezTo>
                    <a:cubicBezTo>
                      <a:pt x="1085" y="341"/>
                      <a:pt x="1091" y="324"/>
                      <a:pt x="1090" y="316"/>
                    </a:cubicBezTo>
                    <a:cubicBezTo>
                      <a:pt x="1089" y="307"/>
                      <a:pt x="1005" y="300"/>
                      <a:pt x="990" y="309"/>
                    </a:cubicBezTo>
                    <a:cubicBezTo>
                      <a:pt x="976" y="317"/>
                      <a:pt x="952" y="305"/>
                      <a:pt x="940" y="311"/>
                    </a:cubicBezTo>
                    <a:cubicBezTo>
                      <a:pt x="929" y="317"/>
                      <a:pt x="932" y="303"/>
                      <a:pt x="911" y="302"/>
                    </a:cubicBezTo>
                    <a:cubicBezTo>
                      <a:pt x="890" y="302"/>
                      <a:pt x="913" y="291"/>
                      <a:pt x="917" y="286"/>
                    </a:cubicBezTo>
                    <a:cubicBezTo>
                      <a:pt x="921" y="281"/>
                      <a:pt x="885" y="269"/>
                      <a:pt x="870" y="272"/>
                    </a:cubicBezTo>
                    <a:cubicBezTo>
                      <a:pt x="855" y="275"/>
                      <a:pt x="846" y="267"/>
                      <a:pt x="832" y="261"/>
                    </a:cubicBezTo>
                    <a:cubicBezTo>
                      <a:pt x="818" y="255"/>
                      <a:pt x="780" y="256"/>
                      <a:pt x="788" y="267"/>
                    </a:cubicBezTo>
                    <a:cubicBezTo>
                      <a:pt x="793" y="275"/>
                      <a:pt x="839" y="291"/>
                      <a:pt x="843" y="284"/>
                    </a:cubicBezTo>
                    <a:cubicBezTo>
                      <a:pt x="848" y="276"/>
                      <a:pt x="860" y="293"/>
                      <a:pt x="867" y="302"/>
                    </a:cubicBezTo>
                    <a:cubicBezTo>
                      <a:pt x="874" y="310"/>
                      <a:pt x="862" y="313"/>
                      <a:pt x="868" y="329"/>
                    </a:cubicBezTo>
                    <a:close/>
                    <a:moveTo>
                      <a:pt x="907" y="237"/>
                    </a:moveTo>
                    <a:cubicBezTo>
                      <a:pt x="893" y="230"/>
                      <a:pt x="876" y="244"/>
                      <a:pt x="890" y="250"/>
                    </a:cubicBezTo>
                    <a:cubicBezTo>
                      <a:pt x="903" y="255"/>
                      <a:pt x="922" y="244"/>
                      <a:pt x="907" y="237"/>
                    </a:cubicBezTo>
                    <a:close/>
                    <a:moveTo>
                      <a:pt x="795" y="149"/>
                    </a:moveTo>
                    <a:cubicBezTo>
                      <a:pt x="806" y="155"/>
                      <a:pt x="800" y="162"/>
                      <a:pt x="812" y="168"/>
                    </a:cubicBezTo>
                    <a:cubicBezTo>
                      <a:pt x="825" y="173"/>
                      <a:pt x="861" y="161"/>
                      <a:pt x="864" y="169"/>
                    </a:cubicBezTo>
                    <a:cubicBezTo>
                      <a:pt x="867" y="178"/>
                      <a:pt x="827" y="179"/>
                      <a:pt x="832" y="184"/>
                    </a:cubicBezTo>
                    <a:cubicBezTo>
                      <a:pt x="838" y="190"/>
                      <a:pt x="861" y="198"/>
                      <a:pt x="857" y="203"/>
                    </a:cubicBezTo>
                    <a:cubicBezTo>
                      <a:pt x="854" y="208"/>
                      <a:pt x="895" y="221"/>
                      <a:pt x="899" y="215"/>
                    </a:cubicBezTo>
                    <a:cubicBezTo>
                      <a:pt x="903" y="208"/>
                      <a:pt x="914" y="210"/>
                      <a:pt x="924" y="214"/>
                    </a:cubicBezTo>
                    <a:cubicBezTo>
                      <a:pt x="934" y="218"/>
                      <a:pt x="935" y="190"/>
                      <a:pt x="942" y="194"/>
                    </a:cubicBezTo>
                    <a:cubicBezTo>
                      <a:pt x="949" y="199"/>
                      <a:pt x="948" y="184"/>
                      <a:pt x="960" y="180"/>
                    </a:cubicBezTo>
                    <a:cubicBezTo>
                      <a:pt x="972" y="175"/>
                      <a:pt x="989" y="175"/>
                      <a:pt x="990" y="169"/>
                    </a:cubicBezTo>
                    <a:cubicBezTo>
                      <a:pt x="990" y="165"/>
                      <a:pt x="986" y="160"/>
                      <a:pt x="972" y="162"/>
                    </a:cubicBezTo>
                    <a:cubicBezTo>
                      <a:pt x="958" y="163"/>
                      <a:pt x="949" y="158"/>
                      <a:pt x="955" y="150"/>
                    </a:cubicBezTo>
                    <a:cubicBezTo>
                      <a:pt x="961" y="142"/>
                      <a:pt x="940" y="140"/>
                      <a:pt x="947" y="133"/>
                    </a:cubicBezTo>
                    <a:cubicBezTo>
                      <a:pt x="955" y="127"/>
                      <a:pt x="932" y="121"/>
                      <a:pt x="935" y="130"/>
                    </a:cubicBezTo>
                    <a:cubicBezTo>
                      <a:pt x="937" y="140"/>
                      <a:pt x="921" y="131"/>
                      <a:pt x="918" y="122"/>
                    </a:cubicBezTo>
                    <a:cubicBezTo>
                      <a:pt x="916" y="114"/>
                      <a:pt x="884" y="111"/>
                      <a:pt x="863" y="92"/>
                    </a:cubicBezTo>
                    <a:cubicBezTo>
                      <a:pt x="842" y="73"/>
                      <a:pt x="820" y="86"/>
                      <a:pt x="832" y="88"/>
                    </a:cubicBezTo>
                    <a:cubicBezTo>
                      <a:pt x="845" y="90"/>
                      <a:pt x="844" y="97"/>
                      <a:pt x="834" y="96"/>
                    </a:cubicBezTo>
                    <a:cubicBezTo>
                      <a:pt x="824" y="95"/>
                      <a:pt x="806" y="97"/>
                      <a:pt x="822" y="103"/>
                    </a:cubicBezTo>
                    <a:cubicBezTo>
                      <a:pt x="839" y="109"/>
                      <a:pt x="821" y="111"/>
                      <a:pt x="807" y="111"/>
                    </a:cubicBezTo>
                    <a:cubicBezTo>
                      <a:pt x="794" y="111"/>
                      <a:pt x="793" y="129"/>
                      <a:pt x="810" y="131"/>
                    </a:cubicBezTo>
                    <a:cubicBezTo>
                      <a:pt x="828" y="133"/>
                      <a:pt x="815" y="144"/>
                      <a:pt x="801" y="140"/>
                    </a:cubicBezTo>
                    <a:cubicBezTo>
                      <a:pt x="787" y="136"/>
                      <a:pt x="782" y="143"/>
                      <a:pt x="795" y="149"/>
                    </a:cubicBezTo>
                    <a:close/>
                    <a:moveTo>
                      <a:pt x="889" y="72"/>
                    </a:moveTo>
                    <a:cubicBezTo>
                      <a:pt x="900" y="65"/>
                      <a:pt x="909" y="69"/>
                      <a:pt x="900" y="74"/>
                    </a:cubicBezTo>
                    <a:cubicBezTo>
                      <a:pt x="890" y="79"/>
                      <a:pt x="893" y="82"/>
                      <a:pt x="907" y="81"/>
                    </a:cubicBezTo>
                    <a:cubicBezTo>
                      <a:pt x="920" y="80"/>
                      <a:pt x="901" y="85"/>
                      <a:pt x="901" y="93"/>
                    </a:cubicBezTo>
                    <a:cubicBezTo>
                      <a:pt x="901" y="101"/>
                      <a:pt x="917" y="96"/>
                      <a:pt x="918" y="104"/>
                    </a:cubicBezTo>
                    <a:cubicBezTo>
                      <a:pt x="918" y="111"/>
                      <a:pt x="952" y="115"/>
                      <a:pt x="962" y="105"/>
                    </a:cubicBezTo>
                    <a:cubicBezTo>
                      <a:pt x="972" y="96"/>
                      <a:pt x="968" y="108"/>
                      <a:pt x="968" y="114"/>
                    </a:cubicBezTo>
                    <a:cubicBezTo>
                      <a:pt x="967" y="120"/>
                      <a:pt x="1015" y="126"/>
                      <a:pt x="1018" y="118"/>
                    </a:cubicBezTo>
                    <a:cubicBezTo>
                      <a:pt x="1020" y="110"/>
                      <a:pt x="1027" y="113"/>
                      <a:pt x="1037" y="115"/>
                    </a:cubicBezTo>
                    <a:cubicBezTo>
                      <a:pt x="1046" y="118"/>
                      <a:pt x="1092" y="107"/>
                      <a:pt x="1093" y="97"/>
                    </a:cubicBezTo>
                    <a:cubicBezTo>
                      <a:pt x="1094" y="88"/>
                      <a:pt x="1108" y="102"/>
                      <a:pt x="1093" y="112"/>
                    </a:cubicBezTo>
                    <a:cubicBezTo>
                      <a:pt x="1078" y="122"/>
                      <a:pt x="1048" y="121"/>
                      <a:pt x="1035" y="125"/>
                    </a:cubicBezTo>
                    <a:cubicBezTo>
                      <a:pt x="1022" y="129"/>
                      <a:pt x="1044" y="138"/>
                      <a:pt x="1057" y="148"/>
                    </a:cubicBezTo>
                    <a:cubicBezTo>
                      <a:pt x="1070" y="158"/>
                      <a:pt x="1040" y="153"/>
                      <a:pt x="1027" y="140"/>
                    </a:cubicBezTo>
                    <a:cubicBezTo>
                      <a:pt x="1015" y="126"/>
                      <a:pt x="986" y="126"/>
                      <a:pt x="972" y="127"/>
                    </a:cubicBezTo>
                    <a:cubicBezTo>
                      <a:pt x="957" y="128"/>
                      <a:pt x="961" y="155"/>
                      <a:pt x="972" y="155"/>
                    </a:cubicBezTo>
                    <a:cubicBezTo>
                      <a:pt x="983" y="155"/>
                      <a:pt x="994" y="159"/>
                      <a:pt x="1005" y="176"/>
                    </a:cubicBezTo>
                    <a:cubicBezTo>
                      <a:pt x="1016" y="194"/>
                      <a:pt x="1040" y="190"/>
                      <a:pt x="1040" y="198"/>
                    </a:cubicBezTo>
                    <a:cubicBezTo>
                      <a:pt x="1040" y="205"/>
                      <a:pt x="1009" y="191"/>
                      <a:pt x="992" y="188"/>
                    </a:cubicBezTo>
                    <a:cubicBezTo>
                      <a:pt x="975" y="185"/>
                      <a:pt x="947" y="196"/>
                      <a:pt x="947" y="208"/>
                    </a:cubicBezTo>
                    <a:cubicBezTo>
                      <a:pt x="946" y="221"/>
                      <a:pt x="972" y="219"/>
                      <a:pt x="989" y="209"/>
                    </a:cubicBezTo>
                    <a:cubicBezTo>
                      <a:pt x="1006" y="199"/>
                      <a:pt x="993" y="212"/>
                      <a:pt x="985" y="220"/>
                    </a:cubicBezTo>
                    <a:cubicBezTo>
                      <a:pt x="976" y="228"/>
                      <a:pt x="1005" y="234"/>
                      <a:pt x="1005" y="244"/>
                    </a:cubicBezTo>
                    <a:cubicBezTo>
                      <a:pt x="1005" y="253"/>
                      <a:pt x="984" y="250"/>
                      <a:pt x="982" y="241"/>
                    </a:cubicBezTo>
                    <a:cubicBezTo>
                      <a:pt x="979" y="233"/>
                      <a:pt x="972" y="224"/>
                      <a:pt x="951" y="226"/>
                    </a:cubicBezTo>
                    <a:cubicBezTo>
                      <a:pt x="931" y="227"/>
                      <a:pt x="936" y="241"/>
                      <a:pt x="949" y="243"/>
                    </a:cubicBezTo>
                    <a:cubicBezTo>
                      <a:pt x="961" y="244"/>
                      <a:pt x="962" y="254"/>
                      <a:pt x="948" y="254"/>
                    </a:cubicBezTo>
                    <a:cubicBezTo>
                      <a:pt x="934" y="254"/>
                      <a:pt x="902" y="263"/>
                      <a:pt x="912" y="272"/>
                    </a:cubicBezTo>
                    <a:cubicBezTo>
                      <a:pt x="923" y="282"/>
                      <a:pt x="963" y="272"/>
                      <a:pt x="970" y="278"/>
                    </a:cubicBezTo>
                    <a:cubicBezTo>
                      <a:pt x="977" y="284"/>
                      <a:pt x="997" y="287"/>
                      <a:pt x="1001" y="280"/>
                    </a:cubicBezTo>
                    <a:cubicBezTo>
                      <a:pt x="1006" y="273"/>
                      <a:pt x="1022" y="276"/>
                      <a:pt x="1037" y="276"/>
                    </a:cubicBezTo>
                    <a:cubicBezTo>
                      <a:pt x="1053" y="276"/>
                      <a:pt x="1057" y="278"/>
                      <a:pt x="1064" y="284"/>
                    </a:cubicBezTo>
                    <a:cubicBezTo>
                      <a:pt x="1071" y="291"/>
                      <a:pt x="1083" y="288"/>
                      <a:pt x="1092" y="282"/>
                    </a:cubicBezTo>
                    <a:cubicBezTo>
                      <a:pt x="1101" y="276"/>
                      <a:pt x="1101" y="276"/>
                      <a:pt x="1112" y="276"/>
                    </a:cubicBezTo>
                    <a:cubicBezTo>
                      <a:pt x="1123" y="276"/>
                      <a:pt x="1125" y="269"/>
                      <a:pt x="1119" y="260"/>
                    </a:cubicBezTo>
                    <a:cubicBezTo>
                      <a:pt x="1114" y="251"/>
                      <a:pt x="1100" y="266"/>
                      <a:pt x="1098" y="260"/>
                    </a:cubicBezTo>
                    <a:cubicBezTo>
                      <a:pt x="1096" y="252"/>
                      <a:pt x="1083" y="250"/>
                      <a:pt x="1062" y="253"/>
                    </a:cubicBezTo>
                    <a:cubicBezTo>
                      <a:pt x="1040" y="256"/>
                      <a:pt x="1049" y="239"/>
                      <a:pt x="1062" y="243"/>
                    </a:cubicBezTo>
                    <a:cubicBezTo>
                      <a:pt x="1076" y="247"/>
                      <a:pt x="1094" y="245"/>
                      <a:pt x="1108" y="241"/>
                    </a:cubicBezTo>
                    <a:cubicBezTo>
                      <a:pt x="1123" y="237"/>
                      <a:pt x="1112" y="230"/>
                      <a:pt x="1112" y="224"/>
                    </a:cubicBezTo>
                    <a:cubicBezTo>
                      <a:pt x="1112" y="218"/>
                      <a:pt x="1130" y="222"/>
                      <a:pt x="1144" y="222"/>
                    </a:cubicBezTo>
                    <a:cubicBezTo>
                      <a:pt x="1159" y="222"/>
                      <a:pt x="1179" y="199"/>
                      <a:pt x="1180" y="186"/>
                    </a:cubicBezTo>
                    <a:cubicBezTo>
                      <a:pt x="1180" y="172"/>
                      <a:pt x="1148" y="176"/>
                      <a:pt x="1133" y="176"/>
                    </a:cubicBezTo>
                    <a:cubicBezTo>
                      <a:pt x="1117" y="176"/>
                      <a:pt x="1143" y="164"/>
                      <a:pt x="1173" y="165"/>
                    </a:cubicBezTo>
                    <a:cubicBezTo>
                      <a:pt x="1202" y="167"/>
                      <a:pt x="1189" y="154"/>
                      <a:pt x="1195" y="149"/>
                    </a:cubicBezTo>
                    <a:cubicBezTo>
                      <a:pt x="1200" y="144"/>
                      <a:pt x="1214" y="154"/>
                      <a:pt x="1229" y="151"/>
                    </a:cubicBezTo>
                    <a:cubicBezTo>
                      <a:pt x="1244" y="148"/>
                      <a:pt x="1234" y="136"/>
                      <a:pt x="1244" y="136"/>
                    </a:cubicBezTo>
                    <a:cubicBezTo>
                      <a:pt x="1251" y="136"/>
                      <a:pt x="1267" y="125"/>
                      <a:pt x="1299" y="107"/>
                    </a:cubicBezTo>
                    <a:cubicBezTo>
                      <a:pt x="1331" y="89"/>
                      <a:pt x="1356" y="92"/>
                      <a:pt x="1358" y="82"/>
                    </a:cubicBezTo>
                    <a:cubicBezTo>
                      <a:pt x="1360" y="72"/>
                      <a:pt x="1313" y="82"/>
                      <a:pt x="1306" y="79"/>
                    </a:cubicBezTo>
                    <a:cubicBezTo>
                      <a:pt x="1298" y="75"/>
                      <a:pt x="1338" y="67"/>
                      <a:pt x="1347" y="69"/>
                    </a:cubicBezTo>
                    <a:cubicBezTo>
                      <a:pt x="1356" y="72"/>
                      <a:pt x="1369" y="69"/>
                      <a:pt x="1401" y="54"/>
                    </a:cubicBezTo>
                    <a:cubicBezTo>
                      <a:pt x="1433" y="38"/>
                      <a:pt x="1419" y="34"/>
                      <a:pt x="1406" y="36"/>
                    </a:cubicBezTo>
                    <a:cubicBezTo>
                      <a:pt x="1392" y="39"/>
                      <a:pt x="1378" y="34"/>
                      <a:pt x="1378" y="25"/>
                    </a:cubicBezTo>
                    <a:cubicBezTo>
                      <a:pt x="1379" y="17"/>
                      <a:pt x="1359" y="25"/>
                      <a:pt x="1358" y="20"/>
                    </a:cubicBezTo>
                    <a:cubicBezTo>
                      <a:pt x="1357" y="15"/>
                      <a:pt x="1338" y="18"/>
                      <a:pt x="1318" y="25"/>
                    </a:cubicBezTo>
                    <a:cubicBezTo>
                      <a:pt x="1298" y="33"/>
                      <a:pt x="1317" y="18"/>
                      <a:pt x="1325" y="14"/>
                    </a:cubicBezTo>
                    <a:cubicBezTo>
                      <a:pt x="1334" y="11"/>
                      <a:pt x="1274" y="14"/>
                      <a:pt x="1263" y="7"/>
                    </a:cubicBezTo>
                    <a:cubicBezTo>
                      <a:pt x="1253" y="0"/>
                      <a:pt x="1241" y="19"/>
                      <a:pt x="1232" y="10"/>
                    </a:cubicBezTo>
                    <a:cubicBezTo>
                      <a:pt x="1223" y="0"/>
                      <a:pt x="1198" y="8"/>
                      <a:pt x="1202" y="15"/>
                    </a:cubicBezTo>
                    <a:cubicBezTo>
                      <a:pt x="1205" y="22"/>
                      <a:pt x="1198" y="22"/>
                      <a:pt x="1188" y="14"/>
                    </a:cubicBezTo>
                    <a:cubicBezTo>
                      <a:pt x="1179" y="7"/>
                      <a:pt x="1161" y="15"/>
                      <a:pt x="1144" y="13"/>
                    </a:cubicBezTo>
                    <a:cubicBezTo>
                      <a:pt x="1128" y="11"/>
                      <a:pt x="1135" y="26"/>
                      <a:pt x="1117" y="18"/>
                    </a:cubicBezTo>
                    <a:cubicBezTo>
                      <a:pt x="1099" y="11"/>
                      <a:pt x="1080" y="14"/>
                      <a:pt x="1085" y="17"/>
                    </a:cubicBezTo>
                    <a:cubicBezTo>
                      <a:pt x="1091" y="19"/>
                      <a:pt x="1083" y="24"/>
                      <a:pt x="1076" y="21"/>
                    </a:cubicBezTo>
                    <a:cubicBezTo>
                      <a:pt x="1068" y="19"/>
                      <a:pt x="1061" y="22"/>
                      <a:pt x="1065" y="30"/>
                    </a:cubicBezTo>
                    <a:cubicBezTo>
                      <a:pt x="1069" y="38"/>
                      <a:pt x="1036" y="28"/>
                      <a:pt x="1036" y="36"/>
                    </a:cubicBezTo>
                    <a:cubicBezTo>
                      <a:pt x="1036" y="45"/>
                      <a:pt x="1024" y="50"/>
                      <a:pt x="1015" y="42"/>
                    </a:cubicBezTo>
                    <a:cubicBezTo>
                      <a:pt x="1005" y="34"/>
                      <a:pt x="976" y="32"/>
                      <a:pt x="984" y="39"/>
                    </a:cubicBezTo>
                    <a:cubicBezTo>
                      <a:pt x="993" y="46"/>
                      <a:pt x="958" y="42"/>
                      <a:pt x="967" y="49"/>
                    </a:cubicBezTo>
                    <a:cubicBezTo>
                      <a:pt x="976" y="56"/>
                      <a:pt x="955" y="61"/>
                      <a:pt x="955" y="57"/>
                    </a:cubicBezTo>
                    <a:cubicBezTo>
                      <a:pt x="955" y="54"/>
                      <a:pt x="936" y="47"/>
                      <a:pt x="928" y="54"/>
                    </a:cubicBezTo>
                    <a:cubicBezTo>
                      <a:pt x="920" y="61"/>
                      <a:pt x="918" y="69"/>
                      <a:pt x="914" y="65"/>
                    </a:cubicBezTo>
                    <a:cubicBezTo>
                      <a:pt x="910" y="60"/>
                      <a:pt x="893" y="61"/>
                      <a:pt x="876" y="68"/>
                    </a:cubicBezTo>
                    <a:cubicBezTo>
                      <a:pt x="860" y="74"/>
                      <a:pt x="879" y="79"/>
                      <a:pt x="889" y="72"/>
                    </a:cubicBezTo>
                    <a:close/>
                    <a:moveTo>
                      <a:pt x="1087" y="747"/>
                    </a:moveTo>
                    <a:cubicBezTo>
                      <a:pt x="1092" y="746"/>
                      <a:pt x="1103" y="726"/>
                      <a:pt x="1089" y="727"/>
                    </a:cubicBezTo>
                    <a:cubicBezTo>
                      <a:pt x="1075" y="728"/>
                      <a:pt x="1078" y="748"/>
                      <a:pt x="1087" y="747"/>
                    </a:cubicBezTo>
                    <a:close/>
                    <a:moveTo>
                      <a:pt x="1018" y="729"/>
                    </a:moveTo>
                    <a:cubicBezTo>
                      <a:pt x="1030" y="737"/>
                      <a:pt x="1049" y="716"/>
                      <a:pt x="1047" y="710"/>
                    </a:cubicBezTo>
                    <a:cubicBezTo>
                      <a:pt x="1046" y="704"/>
                      <a:pt x="1003" y="720"/>
                      <a:pt x="1018" y="729"/>
                    </a:cubicBezTo>
                    <a:close/>
                    <a:moveTo>
                      <a:pt x="1074" y="686"/>
                    </a:moveTo>
                    <a:cubicBezTo>
                      <a:pt x="1076" y="679"/>
                      <a:pt x="1048" y="675"/>
                      <a:pt x="1050" y="667"/>
                    </a:cubicBezTo>
                    <a:cubicBezTo>
                      <a:pt x="1051" y="658"/>
                      <a:pt x="1024" y="651"/>
                      <a:pt x="1015" y="647"/>
                    </a:cubicBezTo>
                    <a:cubicBezTo>
                      <a:pt x="1007" y="642"/>
                      <a:pt x="993" y="639"/>
                      <a:pt x="993" y="630"/>
                    </a:cubicBezTo>
                    <a:cubicBezTo>
                      <a:pt x="993" y="621"/>
                      <a:pt x="975" y="628"/>
                      <a:pt x="974" y="642"/>
                    </a:cubicBezTo>
                    <a:cubicBezTo>
                      <a:pt x="973" y="656"/>
                      <a:pt x="965" y="653"/>
                      <a:pt x="969" y="666"/>
                    </a:cubicBezTo>
                    <a:cubicBezTo>
                      <a:pt x="973" y="679"/>
                      <a:pt x="952" y="683"/>
                      <a:pt x="954" y="690"/>
                    </a:cubicBezTo>
                    <a:cubicBezTo>
                      <a:pt x="957" y="697"/>
                      <a:pt x="967" y="689"/>
                      <a:pt x="976" y="689"/>
                    </a:cubicBezTo>
                    <a:cubicBezTo>
                      <a:pt x="986" y="689"/>
                      <a:pt x="974" y="702"/>
                      <a:pt x="986" y="703"/>
                    </a:cubicBezTo>
                    <a:cubicBezTo>
                      <a:pt x="995" y="704"/>
                      <a:pt x="1011" y="693"/>
                      <a:pt x="1015" y="686"/>
                    </a:cubicBezTo>
                    <a:cubicBezTo>
                      <a:pt x="1019" y="680"/>
                      <a:pt x="1027" y="678"/>
                      <a:pt x="1038" y="686"/>
                    </a:cubicBezTo>
                    <a:cubicBezTo>
                      <a:pt x="1049" y="693"/>
                      <a:pt x="1073" y="694"/>
                      <a:pt x="1074" y="686"/>
                    </a:cubicBezTo>
                    <a:close/>
                    <a:moveTo>
                      <a:pt x="1330" y="618"/>
                    </a:moveTo>
                    <a:cubicBezTo>
                      <a:pt x="1339" y="618"/>
                      <a:pt x="1341" y="630"/>
                      <a:pt x="1356" y="643"/>
                    </a:cubicBezTo>
                    <a:cubicBezTo>
                      <a:pt x="1371" y="655"/>
                      <a:pt x="1372" y="647"/>
                      <a:pt x="1374" y="638"/>
                    </a:cubicBezTo>
                    <a:cubicBezTo>
                      <a:pt x="1377" y="629"/>
                      <a:pt x="1393" y="636"/>
                      <a:pt x="1392" y="628"/>
                    </a:cubicBezTo>
                    <a:cubicBezTo>
                      <a:pt x="1392" y="619"/>
                      <a:pt x="1406" y="609"/>
                      <a:pt x="1415" y="605"/>
                    </a:cubicBezTo>
                    <a:cubicBezTo>
                      <a:pt x="1425" y="601"/>
                      <a:pt x="1407" y="592"/>
                      <a:pt x="1395" y="593"/>
                    </a:cubicBezTo>
                    <a:cubicBezTo>
                      <a:pt x="1382" y="593"/>
                      <a:pt x="1380" y="585"/>
                      <a:pt x="1380" y="579"/>
                    </a:cubicBezTo>
                    <a:cubicBezTo>
                      <a:pt x="1380" y="574"/>
                      <a:pt x="1356" y="560"/>
                      <a:pt x="1349" y="563"/>
                    </a:cubicBezTo>
                    <a:cubicBezTo>
                      <a:pt x="1341" y="565"/>
                      <a:pt x="1328" y="553"/>
                      <a:pt x="1317" y="552"/>
                    </a:cubicBezTo>
                    <a:cubicBezTo>
                      <a:pt x="1307" y="551"/>
                      <a:pt x="1292" y="543"/>
                      <a:pt x="1294" y="532"/>
                    </a:cubicBezTo>
                    <a:cubicBezTo>
                      <a:pt x="1295" y="521"/>
                      <a:pt x="1314" y="535"/>
                      <a:pt x="1318" y="527"/>
                    </a:cubicBezTo>
                    <a:cubicBezTo>
                      <a:pt x="1322" y="518"/>
                      <a:pt x="1299" y="523"/>
                      <a:pt x="1298" y="517"/>
                    </a:cubicBezTo>
                    <a:cubicBezTo>
                      <a:pt x="1297" y="510"/>
                      <a:pt x="1303" y="513"/>
                      <a:pt x="1308" y="509"/>
                    </a:cubicBezTo>
                    <a:cubicBezTo>
                      <a:pt x="1313" y="505"/>
                      <a:pt x="1304" y="497"/>
                      <a:pt x="1299" y="494"/>
                    </a:cubicBezTo>
                    <a:cubicBezTo>
                      <a:pt x="1293" y="491"/>
                      <a:pt x="1292" y="500"/>
                      <a:pt x="1286" y="500"/>
                    </a:cubicBezTo>
                    <a:cubicBezTo>
                      <a:pt x="1281" y="500"/>
                      <a:pt x="1285" y="492"/>
                      <a:pt x="1289" y="486"/>
                    </a:cubicBezTo>
                    <a:cubicBezTo>
                      <a:pt x="1293" y="481"/>
                      <a:pt x="1271" y="474"/>
                      <a:pt x="1262" y="478"/>
                    </a:cubicBezTo>
                    <a:cubicBezTo>
                      <a:pt x="1252" y="481"/>
                      <a:pt x="1249" y="475"/>
                      <a:pt x="1249" y="469"/>
                    </a:cubicBezTo>
                    <a:cubicBezTo>
                      <a:pt x="1249" y="463"/>
                      <a:pt x="1233" y="469"/>
                      <a:pt x="1227" y="474"/>
                    </a:cubicBezTo>
                    <a:cubicBezTo>
                      <a:pt x="1220" y="478"/>
                      <a:pt x="1213" y="469"/>
                      <a:pt x="1220" y="468"/>
                    </a:cubicBezTo>
                    <a:cubicBezTo>
                      <a:pt x="1228" y="467"/>
                      <a:pt x="1238" y="461"/>
                      <a:pt x="1235" y="454"/>
                    </a:cubicBezTo>
                    <a:cubicBezTo>
                      <a:pt x="1233" y="447"/>
                      <a:pt x="1213" y="446"/>
                      <a:pt x="1209" y="455"/>
                    </a:cubicBezTo>
                    <a:cubicBezTo>
                      <a:pt x="1205" y="463"/>
                      <a:pt x="1188" y="445"/>
                      <a:pt x="1188" y="438"/>
                    </a:cubicBezTo>
                    <a:cubicBezTo>
                      <a:pt x="1188" y="431"/>
                      <a:pt x="1163" y="438"/>
                      <a:pt x="1166" y="426"/>
                    </a:cubicBezTo>
                    <a:cubicBezTo>
                      <a:pt x="1170" y="414"/>
                      <a:pt x="1137" y="411"/>
                      <a:pt x="1129" y="411"/>
                    </a:cubicBezTo>
                    <a:cubicBezTo>
                      <a:pt x="1120" y="411"/>
                      <a:pt x="1108" y="418"/>
                      <a:pt x="1109" y="426"/>
                    </a:cubicBezTo>
                    <a:cubicBezTo>
                      <a:pt x="1111" y="434"/>
                      <a:pt x="1100" y="431"/>
                      <a:pt x="1098" y="422"/>
                    </a:cubicBezTo>
                    <a:cubicBezTo>
                      <a:pt x="1097" y="413"/>
                      <a:pt x="1076" y="431"/>
                      <a:pt x="1069" y="431"/>
                    </a:cubicBezTo>
                    <a:cubicBezTo>
                      <a:pt x="1063" y="431"/>
                      <a:pt x="1073" y="409"/>
                      <a:pt x="1070" y="402"/>
                    </a:cubicBezTo>
                    <a:cubicBezTo>
                      <a:pt x="1067" y="395"/>
                      <a:pt x="1062" y="392"/>
                      <a:pt x="1058" y="381"/>
                    </a:cubicBezTo>
                    <a:cubicBezTo>
                      <a:pt x="1053" y="369"/>
                      <a:pt x="1029" y="374"/>
                      <a:pt x="1023" y="381"/>
                    </a:cubicBezTo>
                    <a:cubicBezTo>
                      <a:pt x="1017" y="388"/>
                      <a:pt x="997" y="384"/>
                      <a:pt x="986" y="395"/>
                    </a:cubicBezTo>
                    <a:cubicBezTo>
                      <a:pt x="975" y="406"/>
                      <a:pt x="986" y="417"/>
                      <a:pt x="991" y="421"/>
                    </a:cubicBezTo>
                    <a:cubicBezTo>
                      <a:pt x="996" y="425"/>
                      <a:pt x="975" y="431"/>
                      <a:pt x="982" y="438"/>
                    </a:cubicBezTo>
                    <a:cubicBezTo>
                      <a:pt x="989" y="444"/>
                      <a:pt x="1000" y="441"/>
                      <a:pt x="1001" y="451"/>
                    </a:cubicBezTo>
                    <a:cubicBezTo>
                      <a:pt x="1001" y="461"/>
                      <a:pt x="975" y="448"/>
                      <a:pt x="971" y="439"/>
                    </a:cubicBezTo>
                    <a:cubicBezTo>
                      <a:pt x="967" y="431"/>
                      <a:pt x="972" y="423"/>
                      <a:pt x="967" y="417"/>
                    </a:cubicBezTo>
                    <a:cubicBezTo>
                      <a:pt x="961" y="410"/>
                      <a:pt x="966" y="402"/>
                      <a:pt x="976" y="392"/>
                    </a:cubicBezTo>
                    <a:cubicBezTo>
                      <a:pt x="986" y="381"/>
                      <a:pt x="994" y="382"/>
                      <a:pt x="994" y="376"/>
                    </a:cubicBezTo>
                    <a:cubicBezTo>
                      <a:pt x="994" y="370"/>
                      <a:pt x="950" y="370"/>
                      <a:pt x="925" y="393"/>
                    </a:cubicBezTo>
                    <a:cubicBezTo>
                      <a:pt x="899" y="417"/>
                      <a:pt x="907" y="448"/>
                      <a:pt x="908" y="454"/>
                    </a:cubicBezTo>
                    <a:cubicBezTo>
                      <a:pt x="910" y="460"/>
                      <a:pt x="932" y="457"/>
                      <a:pt x="946" y="461"/>
                    </a:cubicBezTo>
                    <a:cubicBezTo>
                      <a:pt x="959" y="465"/>
                      <a:pt x="952" y="471"/>
                      <a:pt x="942" y="469"/>
                    </a:cubicBezTo>
                    <a:cubicBezTo>
                      <a:pt x="932" y="467"/>
                      <a:pt x="914" y="464"/>
                      <a:pt x="915" y="471"/>
                    </a:cubicBezTo>
                    <a:cubicBezTo>
                      <a:pt x="916" y="478"/>
                      <a:pt x="937" y="492"/>
                      <a:pt x="950" y="489"/>
                    </a:cubicBezTo>
                    <a:cubicBezTo>
                      <a:pt x="962" y="485"/>
                      <a:pt x="962" y="485"/>
                      <a:pt x="968" y="492"/>
                    </a:cubicBezTo>
                    <a:cubicBezTo>
                      <a:pt x="973" y="499"/>
                      <a:pt x="988" y="497"/>
                      <a:pt x="1003" y="498"/>
                    </a:cubicBezTo>
                    <a:cubicBezTo>
                      <a:pt x="1018" y="499"/>
                      <a:pt x="1035" y="504"/>
                      <a:pt x="1042" y="505"/>
                    </a:cubicBezTo>
                    <a:cubicBezTo>
                      <a:pt x="1049" y="506"/>
                      <a:pt x="1058" y="501"/>
                      <a:pt x="1060" y="497"/>
                    </a:cubicBezTo>
                    <a:cubicBezTo>
                      <a:pt x="1062" y="493"/>
                      <a:pt x="1091" y="503"/>
                      <a:pt x="1100" y="503"/>
                    </a:cubicBezTo>
                    <a:cubicBezTo>
                      <a:pt x="1108" y="502"/>
                      <a:pt x="1103" y="494"/>
                      <a:pt x="1098" y="492"/>
                    </a:cubicBezTo>
                    <a:cubicBezTo>
                      <a:pt x="1092" y="489"/>
                      <a:pt x="1094" y="479"/>
                      <a:pt x="1101" y="483"/>
                    </a:cubicBezTo>
                    <a:cubicBezTo>
                      <a:pt x="1108" y="487"/>
                      <a:pt x="1120" y="489"/>
                      <a:pt x="1123" y="496"/>
                    </a:cubicBezTo>
                    <a:cubicBezTo>
                      <a:pt x="1125" y="502"/>
                      <a:pt x="1131" y="499"/>
                      <a:pt x="1132" y="505"/>
                    </a:cubicBezTo>
                    <a:cubicBezTo>
                      <a:pt x="1133" y="510"/>
                      <a:pt x="1158" y="517"/>
                      <a:pt x="1159" y="523"/>
                    </a:cubicBezTo>
                    <a:cubicBezTo>
                      <a:pt x="1159" y="529"/>
                      <a:pt x="1134" y="532"/>
                      <a:pt x="1141" y="538"/>
                    </a:cubicBezTo>
                    <a:cubicBezTo>
                      <a:pt x="1148" y="543"/>
                      <a:pt x="1159" y="531"/>
                      <a:pt x="1169" y="530"/>
                    </a:cubicBezTo>
                    <a:cubicBezTo>
                      <a:pt x="1178" y="529"/>
                      <a:pt x="1178" y="550"/>
                      <a:pt x="1185" y="547"/>
                    </a:cubicBezTo>
                    <a:cubicBezTo>
                      <a:pt x="1195" y="543"/>
                      <a:pt x="1202" y="551"/>
                      <a:pt x="1212" y="564"/>
                    </a:cubicBezTo>
                    <a:cubicBezTo>
                      <a:pt x="1221" y="578"/>
                      <a:pt x="1211" y="590"/>
                      <a:pt x="1212" y="595"/>
                    </a:cubicBezTo>
                    <a:cubicBezTo>
                      <a:pt x="1213" y="600"/>
                      <a:pt x="1231" y="598"/>
                      <a:pt x="1241" y="593"/>
                    </a:cubicBezTo>
                    <a:cubicBezTo>
                      <a:pt x="1251" y="587"/>
                      <a:pt x="1260" y="599"/>
                      <a:pt x="1268" y="606"/>
                    </a:cubicBezTo>
                    <a:cubicBezTo>
                      <a:pt x="1276" y="613"/>
                      <a:pt x="1239" y="625"/>
                      <a:pt x="1242" y="618"/>
                    </a:cubicBezTo>
                    <a:cubicBezTo>
                      <a:pt x="1245" y="612"/>
                      <a:pt x="1220" y="593"/>
                      <a:pt x="1198" y="602"/>
                    </a:cubicBezTo>
                    <a:cubicBezTo>
                      <a:pt x="1175" y="611"/>
                      <a:pt x="1191" y="624"/>
                      <a:pt x="1193" y="632"/>
                    </a:cubicBezTo>
                    <a:cubicBezTo>
                      <a:pt x="1195" y="639"/>
                      <a:pt x="1173" y="647"/>
                      <a:pt x="1152" y="640"/>
                    </a:cubicBezTo>
                    <a:cubicBezTo>
                      <a:pt x="1130" y="633"/>
                      <a:pt x="1137" y="645"/>
                      <a:pt x="1128" y="645"/>
                    </a:cubicBezTo>
                    <a:cubicBezTo>
                      <a:pt x="1119" y="645"/>
                      <a:pt x="1110" y="658"/>
                      <a:pt x="1118" y="667"/>
                    </a:cubicBezTo>
                    <a:cubicBezTo>
                      <a:pt x="1126" y="675"/>
                      <a:pt x="1143" y="668"/>
                      <a:pt x="1157" y="668"/>
                    </a:cubicBezTo>
                    <a:cubicBezTo>
                      <a:pt x="1171" y="669"/>
                      <a:pt x="1173" y="673"/>
                      <a:pt x="1174" y="665"/>
                    </a:cubicBezTo>
                    <a:cubicBezTo>
                      <a:pt x="1176" y="657"/>
                      <a:pt x="1191" y="661"/>
                      <a:pt x="1201" y="664"/>
                    </a:cubicBezTo>
                    <a:cubicBezTo>
                      <a:pt x="1211" y="666"/>
                      <a:pt x="1209" y="680"/>
                      <a:pt x="1221" y="682"/>
                    </a:cubicBezTo>
                    <a:cubicBezTo>
                      <a:pt x="1234" y="683"/>
                      <a:pt x="1223" y="696"/>
                      <a:pt x="1231" y="704"/>
                    </a:cubicBezTo>
                    <a:cubicBezTo>
                      <a:pt x="1239" y="713"/>
                      <a:pt x="1264" y="708"/>
                      <a:pt x="1274" y="718"/>
                    </a:cubicBezTo>
                    <a:cubicBezTo>
                      <a:pt x="1283" y="727"/>
                      <a:pt x="1323" y="746"/>
                      <a:pt x="1328" y="739"/>
                    </a:cubicBezTo>
                    <a:cubicBezTo>
                      <a:pt x="1335" y="731"/>
                      <a:pt x="1294" y="695"/>
                      <a:pt x="1282" y="692"/>
                    </a:cubicBezTo>
                    <a:cubicBezTo>
                      <a:pt x="1270" y="689"/>
                      <a:pt x="1294" y="685"/>
                      <a:pt x="1309" y="697"/>
                    </a:cubicBezTo>
                    <a:cubicBezTo>
                      <a:pt x="1324" y="708"/>
                      <a:pt x="1346" y="714"/>
                      <a:pt x="1356" y="700"/>
                    </a:cubicBezTo>
                    <a:cubicBezTo>
                      <a:pt x="1367" y="686"/>
                      <a:pt x="1347" y="690"/>
                      <a:pt x="1347" y="679"/>
                    </a:cubicBezTo>
                    <a:cubicBezTo>
                      <a:pt x="1347" y="669"/>
                      <a:pt x="1340" y="655"/>
                      <a:pt x="1329" y="655"/>
                    </a:cubicBezTo>
                    <a:cubicBezTo>
                      <a:pt x="1318" y="655"/>
                      <a:pt x="1290" y="633"/>
                      <a:pt x="1300" y="629"/>
                    </a:cubicBezTo>
                    <a:cubicBezTo>
                      <a:pt x="1310" y="624"/>
                      <a:pt x="1297" y="618"/>
                      <a:pt x="1305" y="609"/>
                    </a:cubicBezTo>
                    <a:cubicBezTo>
                      <a:pt x="1313" y="600"/>
                      <a:pt x="1320" y="617"/>
                      <a:pt x="1330" y="618"/>
                    </a:cubicBezTo>
                    <a:close/>
                    <a:moveTo>
                      <a:pt x="1165" y="580"/>
                    </a:moveTo>
                    <a:cubicBezTo>
                      <a:pt x="1174" y="578"/>
                      <a:pt x="1172" y="564"/>
                      <a:pt x="1167" y="557"/>
                    </a:cubicBezTo>
                    <a:cubicBezTo>
                      <a:pt x="1163" y="551"/>
                      <a:pt x="1153" y="550"/>
                      <a:pt x="1144" y="551"/>
                    </a:cubicBezTo>
                    <a:cubicBezTo>
                      <a:pt x="1136" y="552"/>
                      <a:pt x="1121" y="565"/>
                      <a:pt x="1129" y="578"/>
                    </a:cubicBezTo>
                    <a:cubicBezTo>
                      <a:pt x="1137" y="592"/>
                      <a:pt x="1155" y="582"/>
                      <a:pt x="1165" y="580"/>
                    </a:cubicBezTo>
                    <a:close/>
                    <a:moveTo>
                      <a:pt x="1067" y="377"/>
                    </a:moveTo>
                    <a:cubicBezTo>
                      <a:pt x="1062" y="387"/>
                      <a:pt x="1077" y="387"/>
                      <a:pt x="1078" y="399"/>
                    </a:cubicBezTo>
                    <a:cubicBezTo>
                      <a:pt x="1079" y="410"/>
                      <a:pt x="1094" y="414"/>
                      <a:pt x="1105" y="407"/>
                    </a:cubicBezTo>
                    <a:cubicBezTo>
                      <a:pt x="1116" y="400"/>
                      <a:pt x="1147" y="409"/>
                      <a:pt x="1147" y="400"/>
                    </a:cubicBezTo>
                    <a:cubicBezTo>
                      <a:pt x="1147" y="392"/>
                      <a:pt x="1114" y="376"/>
                      <a:pt x="1102" y="378"/>
                    </a:cubicBezTo>
                    <a:cubicBezTo>
                      <a:pt x="1091" y="381"/>
                      <a:pt x="1072" y="366"/>
                      <a:pt x="1067" y="377"/>
                    </a:cubicBezTo>
                    <a:close/>
                    <a:moveTo>
                      <a:pt x="1360" y="1042"/>
                    </a:moveTo>
                    <a:cubicBezTo>
                      <a:pt x="1362" y="1049"/>
                      <a:pt x="1407" y="1067"/>
                      <a:pt x="1409" y="1059"/>
                    </a:cubicBezTo>
                    <a:cubicBezTo>
                      <a:pt x="1410" y="1050"/>
                      <a:pt x="1359" y="1037"/>
                      <a:pt x="1360" y="1042"/>
                    </a:cubicBezTo>
                    <a:close/>
                    <a:moveTo>
                      <a:pt x="1559" y="1089"/>
                    </a:moveTo>
                    <a:cubicBezTo>
                      <a:pt x="1556" y="1095"/>
                      <a:pt x="1551" y="1085"/>
                      <a:pt x="1558" y="1080"/>
                    </a:cubicBezTo>
                    <a:cubicBezTo>
                      <a:pt x="1565" y="1074"/>
                      <a:pt x="1557" y="1072"/>
                      <a:pt x="1550" y="1075"/>
                    </a:cubicBezTo>
                    <a:cubicBezTo>
                      <a:pt x="1544" y="1079"/>
                      <a:pt x="1546" y="1061"/>
                      <a:pt x="1552" y="1058"/>
                    </a:cubicBezTo>
                    <a:cubicBezTo>
                      <a:pt x="1557" y="1055"/>
                      <a:pt x="1537" y="1049"/>
                      <a:pt x="1537" y="1055"/>
                    </a:cubicBezTo>
                    <a:cubicBezTo>
                      <a:pt x="1537" y="1060"/>
                      <a:pt x="1523" y="1057"/>
                      <a:pt x="1522" y="1051"/>
                    </a:cubicBezTo>
                    <a:cubicBezTo>
                      <a:pt x="1520" y="1046"/>
                      <a:pt x="1510" y="1045"/>
                      <a:pt x="1514" y="1041"/>
                    </a:cubicBezTo>
                    <a:cubicBezTo>
                      <a:pt x="1518" y="1037"/>
                      <a:pt x="1502" y="1035"/>
                      <a:pt x="1500" y="1042"/>
                    </a:cubicBezTo>
                    <a:cubicBezTo>
                      <a:pt x="1499" y="1048"/>
                      <a:pt x="1494" y="1037"/>
                      <a:pt x="1502" y="1029"/>
                    </a:cubicBezTo>
                    <a:cubicBezTo>
                      <a:pt x="1510" y="1021"/>
                      <a:pt x="1507" y="1013"/>
                      <a:pt x="1514" y="1009"/>
                    </a:cubicBezTo>
                    <a:cubicBezTo>
                      <a:pt x="1522" y="1005"/>
                      <a:pt x="1514" y="1000"/>
                      <a:pt x="1506" y="1003"/>
                    </a:cubicBezTo>
                    <a:cubicBezTo>
                      <a:pt x="1498" y="1007"/>
                      <a:pt x="1477" y="1035"/>
                      <a:pt x="1477" y="1043"/>
                    </a:cubicBezTo>
                    <a:cubicBezTo>
                      <a:pt x="1477" y="1051"/>
                      <a:pt x="1477" y="1060"/>
                      <a:pt x="1470" y="1060"/>
                    </a:cubicBezTo>
                    <a:cubicBezTo>
                      <a:pt x="1462" y="1059"/>
                      <a:pt x="1454" y="1066"/>
                      <a:pt x="1460" y="1070"/>
                    </a:cubicBezTo>
                    <a:cubicBezTo>
                      <a:pt x="1465" y="1074"/>
                      <a:pt x="1445" y="1086"/>
                      <a:pt x="1455" y="1092"/>
                    </a:cubicBezTo>
                    <a:cubicBezTo>
                      <a:pt x="1461" y="1095"/>
                      <a:pt x="1472" y="1090"/>
                      <a:pt x="1482" y="1091"/>
                    </a:cubicBezTo>
                    <a:cubicBezTo>
                      <a:pt x="1491" y="1092"/>
                      <a:pt x="1499" y="1093"/>
                      <a:pt x="1507" y="1087"/>
                    </a:cubicBezTo>
                    <a:cubicBezTo>
                      <a:pt x="1514" y="1081"/>
                      <a:pt x="1514" y="1092"/>
                      <a:pt x="1523" y="1091"/>
                    </a:cubicBezTo>
                    <a:cubicBezTo>
                      <a:pt x="1531" y="1090"/>
                      <a:pt x="1518" y="1098"/>
                      <a:pt x="1519" y="1104"/>
                    </a:cubicBezTo>
                    <a:cubicBezTo>
                      <a:pt x="1519" y="1109"/>
                      <a:pt x="1528" y="1100"/>
                      <a:pt x="1534" y="1097"/>
                    </a:cubicBezTo>
                    <a:cubicBezTo>
                      <a:pt x="1540" y="1094"/>
                      <a:pt x="1548" y="1097"/>
                      <a:pt x="1545" y="1103"/>
                    </a:cubicBezTo>
                    <a:cubicBezTo>
                      <a:pt x="1542" y="1108"/>
                      <a:pt x="1562" y="1113"/>
                      <a:pt x="1567" y="1105"/>
                    </a:cubicBezTo>
                    <a:cubicBezTo>
                      <a:pt x="1571" y="1096"/>
                      <a:pt x="1562" y="1083"/>
                      <a:pt x="1559" y="1089"/>
                    </a:cubicBezTo>
                    <a:close/>
                    <a:moveTo>
                      <a:pt x="145" y="945"/>
                    </a:moveTo>
                    <a:cubicBezTo>
                      <a:pt x="131" y="953"/>
                      <a:pt x="165" y="988"/>
                      <a:pt x="172" y="984"/>
                    </a:cubicBezTo>
                    <a:cubicBezTo>
                      <a:pt x="177" y="981"/>
                      <a:pt x="163" y="966"/>
                      <a:pt x="163" y="957"/>
                    </a:cubicBezTo>
                    <a:cubicBezTo>
                      <a:pt x="163" y="947"/>
                      <a:pt x="159" y="938"/>
                      <a:pt x="145" y="945"/>
                    </a:cubicBezTo>
                    <a:close/>
                    <a:moveTo>
                      <a:pt x="1434" y="1124"/>
                    </a:moveTo>
                    <a:cubicBezTo>
                      <a:pt x="1428" y="1124"/>
                      <a:pt x="1433" y="1116"/>
                      <a:pt x="1434" y="1112"/>
                    </a:cubicBezTo>
                    <a:cubicBezTo>
                      <a:pt x="1434" y="1107"/>
                      <a:pt x="1422" y="1114"/>
                      <a:pt x="1421" y="1119"/>
                    </a:cubicBezTo>
                    <a:cubicBezTo>
                      <a:pt x="1421" y="1124"/>
                      <a:pt x="1412" y="1126"/>
                      <a:pt x="1412" y="1129"/>
                    </a:cubicBezTo>
                    <a:cubicBezTo>
                      <a:pt x="1412" y="1138"/>
                      <a:pt x="1411" y="1133"/>
                      <a:pt x="1405" y="1136"/>
                    </a:cubicBezTo>
                    <a:cubicBezTo>
                      <a:pt x="1399" y="1139"/>
                      <a:pt x="1374" y="1136"/>
                      <a:pt x="1374" y="1131"/>
                    </a:cubicBezTo>
                    <a:cubicBezTo>
                      <a:pt x="1373" y="1125"/>
                      <a:pt x="1355" y="1123"/>
                      <a:pt x="1355" y="1115"/>
                    </a:cubicBezTo>
                    <a:cubicBezTo>
                      <a:pt x="1354" y="1108"/>
                      <a:pt x="1345" y="1105"/>
                      <a:pt x="1352" y="1097"/>
                    </a:cubicBezTo>
                    <a:cubicBezTo>
                      <a:pt x="1359" y="1089"/>
                      <a:pt x="1351" y="1085"/>
                      <a:pt x="1344" y="1091"/>
                    </a:cubicBezTo>
                    <a:cubicBezTo>
                      <a:pt x="1338" y="1097"/>
                      <a:pt x="1334" y="1088"/>
                      <a:pt x="1343" y="1084"/>
                    </a:cubicBezTo>
                    <a:cubicBezTo>
                      <a:pt x="1352" y="1081"/>
                      <a:pt x="1369" y="1077"/>
                      <a:pt x="1360" y="1061"/>
                    </a:cubicBezTo>
                    <a:cubicBezTo>
                      <a:pt x="1351" y="1046"/>
                      <a:pt x="1297" y="1066"/>
                      <a:pt x="1284" y="1074"/>
                    </a:cubicBezTo>
                    <a:cubicBezTo>
                      <a:pt x="1270" y="1082"/>
                      <a:pt x="1253" y="1107"/>
                      <a:pt x="1245" y="1107"/>
                    </a:cubicBezTo>
                    <a:cubicBezTo>
                      <a:pt x="1238" y="1107"/>
                      <a:pt x="1258" y="1094"/>
                      <a:pt x="1261" y="1088"/>
                    </a:cubicBezTo>
                    <a:cubicBezTo>
                      <a:pt x="1265" y="1083"/>
                      <a:pt x="1261" y="1078"/>
                      <a:pt x="1265" y="1080"/>
                    </a:cubicBezTo>
                    <a:cubicBezTo>
                      <a:pt x="1269" y="1082"/>
                      <a:pt x="1281" y="1063"/>
                      <a:pt x="1290" y="1057"/>
                    </a:cubicBezTo>
                    <a:cubicBezTo>
                      <a:pt x="1298" y="1051"/>
                      <a:pt x="1307" y="1057"/>
                      <a:pt x="1308" y="1052"/>
                    </a:cubicBezTo>
                    <a:cubicBezTo>
                      <a:pt x="1309" y="1047"/>
                      <a:pt x="1313" y="1043"/>
                      <a:pt x="1321" y="1036"/>
                    </a:cubicBezTo>
                    <a:cubicBezTo>
                      <a:pt x="1329" y="1029"/>
                      <a:pt x="1422" y="1030"/>
                      <a:pt x="1431" y="1031"/>
                    </a:cubicBezTo>
                    <a:cubicBezTo>
                      <a:pt x="1440" y="1031"/>
                      <a:pt x="1458" y="1019"/>
                      <a:pt x="1463" y="1011"/>
                    </a:cubicBezTo>
                    <a:cubicBezTo>
                      <a:pt x="1468" y="1003"/>
                      <a:pt x="1475" y="1003"/>
                      <a:pt x="1487" y="1004"/>
                    </a:cubicBezTo>
                    <a:cubicBezTo>
                      <a:pt x="1500" y="1005"/>
                      <a:pt x="1505" y="993"/>
                      <a:pt x="1512" y="989"/>
                    </a:cubicBezTo>
                    <a:cubicBezTo>
                      <a:pt x="1518" y="985"/>
                      <a:pt x="1516" y="983"/>
                      <a:pt x="1510" y="982"/>
                    </a:cubicBezTo>
                    <a:cubicBezTo>
                      <a:pt x="1505" y="981"/>
                      <a:pt x="1500" y="977"/>
                      <a:pt x="1505" y="977"/>
                    </a:cubicBezTo>
                    <a:cubicBezTo>
                      <a:pt x="1511" y="976"/>
                      <a:pt x="1513" y="973"/>
                      <a:pt x="1516" y="966"/>
                    </a:cubicBezTo>
                    <a:cubicBezTo>
                      <a:pt x="1518" y="959"/>
                      <a:pt x="1514" y="962"/>
                      <a:pt x="1506" y="952"/>
                    </a:cubicBezTo>
                    <a:cubicBezTo>
                      <a:pt x="1499" y="943"/>
                      <a:pt x="1495" y="956"/>
                      <a:pt x="1487" y="955"/>
                    </a:cubicBezTo>
                    <a:cubicBezTo>
                      <a:pt x="1480" y="954"/>
                      <a:pt x="1493" y="945"/>
                      <a:pt x="1486" y="941"/>
                    </a:cubicBezTo>
                    <a:cubicBezTo>
                      <a:pt x="1480" y="937"/>
                      <a:pt x="1468" y="939"/>
                      <a:pt x="1459" y="947"/>
                    </a:cubicBezTo>
                    <a:cubicBezTo>
                      <a:pt x="1450" y="955"/>
                      <a:pt x="1450" y="947"/>
                      <a:pt x="1442" y="955"/>
                    </a:cubicBezTo>
                    <a:cubicBezTo>
                      <a:pt x="1434" y="963"/>
                      <a:pt x="1434" y="951"/>
                      <a:pt x="1438" y="948"/>
                    </a:cubicBezTo>
                    <a:cubicBezTo>
                      <a:pt x="1442" y="945"/>
                      <a:pt x="1444" y="948"/>
                      <a:pt x="1448" y="943"/>
                    </a:cubicBezTo>
                    <a:cubicBezTo>
                      <a:pt x="1452" y="939"/>
                      <a:pt x="1455" y="943"/>
                      <a:pt x="1464" y="938"/>
                    </a:cubicBezTo>
                    <a:cubicBezTo>
                      <a:pt x="1473" y="932"/>
                      <a:pt x="1481" y="934"/>
                      <a:pt x="1484" y="930"/>
                    </a:cubicBezTo>
                    <a:cubicBezTo>
                      <a:pt x="1486" y="926"/>
                      <a:pt x="1479" y="920"/>
                      <a:pt x="1471" y="922"/>
                    </a:cubicBezTo>
                    <a:cubicBezTo>
                      <a:pt x="1462" y="924"/>
                      <a:pt x="1456" y="910"/>
                      <a:pt x="1451" y="914"/>
                    </a:cubicBezTo>
                    <a:cubicBezTo>
                      <a:pt x="1445" y="918"/>
                      <a:pt x="1446" y="908"/>
                      <a:pt x="1440" y="912"/>
                    </a:cubicBezTo>
                    <a:cubicBezTo>
                      <a:pt x="1434" y="916"/>
                      <a:pt x="1430" y="911"/>
                      <a:pt x="1428" y="903"/>
                    </a:cubicBezTo>
                    <a:cubicBezTo>
                      <a:pt x="1425" y="896"/>
                      <a:pt x="1408" y="884"/>
                      <a:pt x="1398" y="881"/>
                    </a:cubicBezTo>
                    <a:cubicBezTo>
                      <a:pt x="1388" y="878"/>
                      <a:pt x="1394" y="872"/>
                      <a:pt x="1400" y="876"/>
                    </a:cubicBezTo>
                    <a:cubicBezTo>
                      <a:pt x="1405" y="880"/>
                      <a:pt x="1412" y="872"/>
                      <a:pt x="1414" y="868"/>
                    </a:cubicBezTo>
                    <a:cubicBezTo>
                      <a:pt x="1416" y="864"/>
                      <a:pt x="1410" y="861"/>
                      <a:pt x="1407" y="860"/>
                    </a:cubicBezTo>
                    <a:cubicBezTo>
                      <a:pt x="1404" y="860"/>
                      <a:pt x="1404" y="855"/>
                      <a:pt x="1405" y="851"/>
                    </a:cubicBezTo>
                    <a:cubicBezTo>
                      <a:pt x="1405" y="847"/>
                      <a:pt x="1394" y="842"/>
                      <a:pt x="1393" y="838"/>
                    </a:cubicBezTo>
                    <a:cubicBezTo>
                      <a:pt x="1393" y="834"/>
                      <a:pt x="1386" y="832"/>
                      <a:pt x="1387" y="828"/>
                    </a:cubicBezTo>
                    <a:cubicBezTo>
                      <a:pt x="1387" y="824"/>
                      <a:pt x="1380" y="819"/>
                      <a:pt x="1380" y="815"/>
                    </a:cubicBezTo>
                    <a:cubicBezTo>
                      <a:pt x="1380" y="810"/>
                      <a:pt x="1368" y="801"/>
                      <a:pt x="1368" y="795"/>
                    </a:cubicBezTo>
                    <a:cubicBezTo>
                      <a:pt x="1367" y="790"/>
                      <a:pt x="1361" y="786"/>
                      <a:pt x="1359" y="779"/>
                    </a:cubicBezTo>
                    <a:cubicBezTo>
                      <a:pt x="1356" y="772"/>
                      <a:pt x="1353" y="776"/>
                      <a:pt x="1351" y="785"/>
                    </a:cubicBezTo>
                    <a:cubicBezTo>
                      <a:pt x="1349" y="794"/>
                      <a:pt x="1340" y="794"/>
                      <a:pt x="1343" y="797"/>
                    </a:cubicBezTo>
                    <a:cubicBezTo>
                      <a:pt x="1348" y="804"/>
                      <a:pt x="1344" y="804"/>
                      <a:pt x="1340" y="808"/>
                    </a:cubicBezTo>
                    <a:cubicBezTo>
                      <a:pt x="1337" y="812"/>
                      <a:pt x="1343" y="817"/>
                      <a:pt x="1337" y="817"/>
                    </a:cubicBezTo>
                    <a:cubicBezTo>
                      <a:pt x="1331" y="817"/>
                      <a:pt x="1334" y="830"/>
                      <a:pt x="1331" y="824"/>
                    </a:cubicBezTo>
                    <a:cubicBezTo>
                      <a:pt x="1328" y="819"/>
                      <a:pt x="1320" y="820"/>
                      <a:pt x="1320" y="826"/>
                    </a:cubicBezTo>
                    <a:cubicBezTo>
                      <a:pt x="1320" y="831"/>
                      <a:pt x="1308" y="836"/>
                      <a:pt x="1302" y="836"/>
                    </a:cubicBezTo>
                    <a:cubicBezTo>
                      <a:pt x="1297" y="835"/>
                      <a:pt x="1297" y="825"/>
                      <a:pt x="1293" y="828"/>
                    </a:cubicBezTo>
                    <a:cubicBezTo>
                      <a:pt x="1289" y="831"/>
                      <a:pt x="1290" y="819"/>
                      <a:pt x="1283" y="819"/>
                    </a:cubicBezTo>
                    <a:cubicBezTo>
                      <a:pt x="1276" y="820"/>
                      <a:pt x="1272" y="819"/>
                      <a:pt x="1274" y="813"/>
                    </a:cubicBezTo>
                    <a:cubicBezTo>
                      <a:pt x="1276" y="807"/>
                      <a:pt x="1262" y="805"/>
                      <a:pt x="1267" y="801"/>
                    </a:cubicBezTo>
                    <a:cubicBezTo>
                      <a:pt x="1271" y="798"/>
                      <a:pt x="1265" y="791"/>
                      <a:pt x="1265" y="781"/>
                    </a:cubicBezTo>
                    <a:cubicBezTo>
                      <a:pt x="1264" y="771"/>
                      <a:pt x="1270" y="770"/>
                      <a:pt x="1270" y="766"/>
                    </a:cubicBezTo>
                    <a:cubicBezTo>
                      <a:pt x="1270" y="762"/>
                      <a:pt x="1266" y="762"/>
                      <a:pt x="1261" y="765"/>
                    </a:cubicBezTo>
                    <a:cubicBezTo>
                      <a:pt x="1256" y="769"/>
                      <a:pt x="1256" y="761"/>
                      <a:pt x="1251" y="762"/>
                    </a:cubicBezTo>
                    <a:cubicBezTo>
                      <a:pt x="1246" y="762"/>
                      <a:pt x="1231" y="761"/>
                      <a:pt x="1230" y="754"/>
                    </a:cubicBezTo>
                    <a:cubicBezTo>
                      <a:pt x="1229" y="747"/>
                      <a:pt x="1224" y="751"/>
                      <a:pt x="1222" y="744"/>
                    </a:cubicBezTo>
                    <a:cubicBezTo>
                      <a:pt x="1220" y="737"/>
                      <a:pt x="1213" y="742"/>
                      <a:pt x="1213" y="738"/>
                    </a:cubicBezTo>
                    <a:cubicBezTo>
                      <a:pt x="1213" y="733"/>
                      <a:pt x="1211" y="731"/>
                      <a:pt x="1206" y="731"/>
                    </a:cubicBezTo>
                    <a:cubicBezTo>
                      <a:pt x="1201" y="730"/>
                      <a:pt x="1200" y="725"/>
                      <a:pt x="1193" y="724"/>
                    </a:cubicBezTo>
                    <a:cubicBezTo>
                      <a:pt x="1187" y="724"/>
                      <a:pt x="1179" y="729"/>
                      <a:pt x="1176" y="730"/>
                    </a:cubicBezTo>
                    <a:cubicBezTo>
                      <a:pt x="1172" y="732"/>
                      <a:pt x="1163" y="725"/>
                      <a:pt x="1160" y="727"/>
                    </a:cubicBezTo>
                    <a:cubicBezTo>
                      <a:pt x="1156" y="730"/>
                      <a:pt x="1155" y="726"/>
                      <a:pt x="1146" y="723"/>
                    </a:cubicBezTo>
                    <a:cubicBezTo>
                      <a:pt x="1136" y="720"/>
                      <a:pt x="1123" y="719"/>
                      <a:pt x="1122" y="723"/>
                    </a:cubicBezTo>
                    <a:cubicBezTo>
                      <a:pt x="1121" y="726"/>
                      <a:pt x="1114" y="727"/>
                      <a:pt x="1115" y="736"/>
                    </a:cubicBezTo>
                    <a:cubicBezTo>
                      <a:pt x="1116" y="744"/>
                      <a:pt x="1124" y="742"/>
                      <a:pt x="1126" y="748"/>
                    </a:cubicBezTo>
                    <a:cubicBezTo>
                      <a:pt x="1128" y="753"/>
                      <a:pt x="1122" y="751"/>
                      <a:pt x="1122" y="756"/>
                    </a:cubicBezTo>
                    <a:cubicBezTo>
                      <a:pt x="1121" y="762"/>
                      <a:pt x="1116" y="761"/>
                      <a:pt x="1116" y="765"/>
                    </a:cubicBezTo>
                    <a:cubicBezTo>
                      <a:pt x="1116" y="768"/>
                      <a:pt x="1120" y="767"/>
                      <a:pt x="1122" y="774"/>
                    </a:cubicBezTo>
                    <a:cubicBezTo>
                      <a:pt x="1124" y="781"/>
                      <a:pt x="1128" y="781"/>
                      <a:pt x="1129" y="790"/>
                    </a:cubicBezTo>
                    <a:cubicBezTo>
                      <a:pt x="1130" y="800"/>
                      <a:pt x="1126" y="798"/>
                      <a:pt x="1122" y="799"/>
                    </a:cubicBezTo>
                    <a:cubicBezTo>
                      <a:pt x="1118" y="800"/>
                      <a:pt x="1122" y="805"/>
                      <a:pt x="1117" y="811"/>
                    </a:cubicBezTo>
                    <a:cubicBezTo>
                      <a:pt x="1111" y="817"/>
                      <a:pt x="1107" y="824"/>
                      <a:pt x="1111" y="828"/>
                    </a:cubicBezTo>
                    <a:cubicBezTo>
                      <a:pt x="1115" y="832"/>
                      <a:pt x="1131" y="839"/>
                      <a:pt x="1137" y="849"/>
                    </a:cubicBezTo>
                    <a:cubicBezTo>
                      <a:pt x="1144" y="860"/>
                      <a:pt x="1143" y="876"/>
                      <a:pt x="1141" y="888"/>
                    </a:cubicBezTo>
                    <a:cubicBezTo>
                      <a:pt x="1139" y="900"/>
                      <a:pt x="1126" y="902"/>
                      <a:pt x="1116" y="912"/>
                    </a:cubicBezTo>
                    <a:cubicBezTo>
                      <a:pt x="1107" y="923"/>
                      <a:pt x="1096" y="921"/>
                      <a:pt x="1092" y="921"/>
                    </a:cubicBezTo>
                    <a:cubicBezTo>
                      <a:pt x="1087" y="922"/>
                      <a:pt x="1090" y="931"/>
                      <a:pt x="1096" y="939"/>
                    </a:cubicBezTo>
                    <a:cubicBezTo>
                      <a:pt x="1103" y="946"/>
                      <a:pt x="1098" y="948"/>
                      <a:pt x="1101" y="956"/>
                    </a:cubicBezTo>
                    <a:cubicBezTo>
                      <a:pt x="1105" y="964"/>
                      <a:pt x="1101" y="970"/>
                      <a:pt x="1106" y="977"/>
                    </a:cubicBezTo>
                    <a:cubicBezTo>
                      <a:pt x="1111" y="984"/>
                      <a:pt x="1108" y="987"/>
                      <a:pt x="1102" y="992"/>
                    </a:cubicBezTo>
                    <a:cubicBezTo>
                      <a:pt x="1096" y="997"/>
                      <a:pt x="1105" y="995"/>
                      <a:pt x="1105" y="1001"/>
                    </a:cubicBezTo>
                    <a:cubicBezTo>
                      <a:pt x="1105" y="1008"/>
                      <a:pt x="1102" y="1004"/>
                      <a:pt x="1097" y="1001"/>
                    </a:cubicBezTo>
                    <a:cubicBezTo>
                      <a:pt x="1092" y="997"/>
                      <a:pt x="1087" y="1007"/>
                      <a:pt x="1087" y="1011"/>
                    </a:cubicBezTo>
                    <a:cubicBezTo>
                      <a:pt x="1087" y="1016"/>
                      <a:pt x="1075" y="1006"/>
                      <a:pt x="1073" y="1006"/>
                    </a:cubicBezTo>
                    <a:cubicBezTo>
                      <a:pt x="1070" y="1006"/>
                      <a:pt x="1073" y="999"/>
                      <a:pt x="1066" y="994"/>
                    </a:cubicBezTo>
                    <a:cubicBezTo>
                      <a:pt x="1059" y="988"/>
                      <a:pt x="1054" y="987"/>
                      <a:pt x="1054" y="982"/>
                    </a:cubicBezTo>
                    <a:cubicBezTo>
                      <a:pt x="1054" y="976"/>
                      <a:pt x="1042" y="972"/>
                      <a:pt x="1042" y="966"/>
                    </a:cubicBezTo>
                    <a:cubicBezTo>
                      <a:pt x="1042" y="960"/>
                      <a:pt x="1043" y="944"/>
                      <a:pt x="1040" y="939"/>
                    </a:cubicBezTo>
                    <a:cubicBezTo>
                      <a:pt x="1038" y="934"/>
                      <a:pt x="1040" y="929"/>
                      <a:pt x="1042" y="925"/>
                    </a:cubicBezTo>
                    <a:cubicBezTo>
                      <a:pt x="1045" y="921"/>
                      <a:pt x="1040" y="914"/>
                      <a:pt x="1033" y="914"/>
                    </a:cubicBezTo>
                    <a:cubicBezTo>
                      <a:pt x="1026" y="914"/>
                      <a:pt x="1016" y="912"/>
                      <a:pt x="1006" y="912"/>
                    </a:cubicBezTo>
                    <a:cubicBezTo>
                      <a:pt x="996" y="913"/>
                      <a:pt x="991" y="912"/>
                      <a:pt x="988" y="909"/>
                    </a:cubicBezTo>
                    <a:cubicBezTo>
                      <a:pt x="985" y="906"/>
                      <a:pt x="976" y="900"/>
                      <a:pt x="963" y="897"/>
                    </a:cubicBezTo>
                    <a:cubicBezTo>
                      <a:pt x="951" y="894"/>
                      <a:pt x="946" y="888"/>
                      <a:pt x="945" y="884"/>
                    </a:cubicBezTo>
                    <a:cubicBezTo>
                      <a:pt x="943" y="881"/>
                      <a:pt x="931" y="878"/>
                      <a:pt x="929" y="875"/>
                    </a:cubicBezTo>
                    <a:cubicBezTo>
                      <a:pt x="926" y="871"/>
                      <a:pt x="914" y="869"/>
                      <a:pt x="909" y="870"/>
                    </a:cubicBezTo>
                    <a:cubicBezTo>
                      <a:pt x="905" y="871"/>
                      <a:pt x="893" y="860"/>
                      <a:pt x="886" y="860"/>
                    </a:cubicBezTo>
                    <a:cubicBezTo>
                      <a:pt x="879" y="861"/>
                      <a:pt x="862" y="868"/>
                      <a:pt x="860" y="868"/>
                    </a:cubicBezTo>
                    <a:cubicBezTo>
                      <a:pt x="857" y="869"/>
                      <a:pt x="860" y="862"/>
                      <a:pt x="862" y="860"/>
                    </a:cubicBezTo>
                    <a:cubicBezTo>
                      <a:pt x="864" y="857"/>
                      <a:pt x="856" y="845"/>
                      <a:pt x="854" y="837"/>
                    </a:cubicBezTo>
                    <a:cubicBezTo>
                      <a:pt x="852" y="830"/>
                      <a:pt x="850" y="821"/>
                      <a:pt x="841" y="822"/>
                    </a:cubicBezTo>
                    <a:cubicBezTo>
                      <a:pt x="833" y="823"/>
                      <a:pt x="824" y="819"/>
                      <a:pt x="822" y="817"/>
                    </a:cubicBezTo>
                    <a:cubicBezTo>
                      <a:pt x="819" y="816"/>
                      <a:pt x="819" y="794"/>
                      <a:pt x="821" y="784"/>
                    </a:cubicBezTo>
                    <a:cubicBezTo>
                      <a:pt x="823" y="775"/>
                      <a:pt x="833" y="761"/>
                      <a:pt x="833" y="755"/>
                    </a:cubicBezTo>
                    <a:cubicBezTo>
                      <a:pt x="833" y="749"/>
                      <a:pt x="840" y="746"/>
                      <a:pt x="846" y="745"/>
                    </a:cubicBezTo>
                    <a:cubicBezTo>
                      <a:pt x="852" y="743"/>
                      <a:pt x="847" y="732"/>
                      <a:pt x="853" y="731"/>
                    </a:cubicBezTo>
                    <a:cubicBezTo>
                      <a:pt x="859" y="730"/>
                      <a:pt x="859" y="728"/>
                      <a:pt x="860" y="723"/>
                    </a:cubicBezTo>
                    <a:cubicBezTo>
                      <a:pt x="861" y="718"/>
                      <a:pt x="868" y="722"/>
                      <a:pt x="864" y="718"/>
                    </a:cubicBezTo>
                    <a:cubicBezTo>
                      <a:pt x="861" y="714"/>
                      <a:pt x="864" y="713"/>
                      <a:pt x="873" y="713"/>
                    </a:cubicBezTo>
                    <a:cubicBezTo>
                      <a:pt x="882" y="713"/>
                      <a:pt x="895" y="709"/>
                      <a:pt x="893" y="700"/>
                    </a:cubicBezTo>
                    <a:cubicBezTo>
                      <a:pt x="891" y="691"/>
                      <a:pt x="868" y="698"/>
                      <a:pt x="868" y="691"/>
                    </a:cubicBezTo>
                    <a:cubicBezTo>
                      <a:pt x="868" y="683"/>
                      <a:pt x="838" y="683"/>
                      <a:pt x="840" y="679"/>
                    </a:cubicBezTo>
                    <a:cubicBezTo>
                      <a:pt x="842" y="674"/>
                      <a:pt x="870" y="682"/>
                      <a:pt x="880" y="686"/>
                    </a:cubicBezTo>
                    <a:cubicBezTo>
                      <a:pt x="890" y="690"/>
                      <a:pt x="893" y="689"/>
                      <a:pt x="901" y="689"/>
                    </a:cubicBezTo>
                    <a:cubicBezTo>
                      <a:pt x="909" y="688"/>
                      <a:pt x="904" y="678"/>
                      <a:pt x="905" y="674"/>
                    </a:cubicBezTo>
                    <a:cubicBezTo>
                      <a:pt x="907" y="669"/>
                      <a:pt x="922" y="680"/>
                      <a:pt x="931" y="678"/>
                    </a:cubicBezTo>
                    <a:cubicBezTo>
                      <a:pt x="940" y="675"/>
                      <a:pt x="949" y="657"/>
                      <a:pt x="956" y="652"/>
                    </a:cubicBezTo>
                    <a:cubicBezTo>
                      <a:pt x="964" y="647"/>
                      <a:pt x="957" y="642"/>
                      <a:pt x="943" y="643"/>
                    </a:cubicBezTo>
                    <a:cubicBezTo>
                      <a:pt x="928" y="645"/>
                      <a:pt x="920" y="639"/>
                      <a:pt x="912" y="633"/>
                    </a:cubicBezTo>
                    <a:cubicBezTo>
                      <a:pt x="904" y="627"/>
                      <a:pt x="905" y="623"/>
                      <a:pt x="913" y="623"/>
                    </a:cubicBezTo>
                    <a:cubicBezTo>
                      <a:pt x="922" y="624"/>
                      <a:pt x="941" y="640"/>
                      <a:pt x="949" y="641"/>
                    </a:cubicBezTo>
                    <a:cubicBezTo>
                      <a:pt x="956" y="641"/>
                      <a:pt x="969" y="626"/>
                      <a:pt x="975" y="621"/>
                    </a:cubicBezTo>
                    <a:cubicBezTo>
                      <a:pt x="981" y="617"/>
                      <a:pt x="969" y="615"/>
                      <a:pt x="965" y="611"/>
                    </a:cubicBezTo>
                    <a:cubicBezTo>
                      <a:pt x="961" y="608"/>
                      <a:pt x="972" y="605"/>
                      <a:pt x="979" y="605"/>
                    </a:cubicBezTo>
                    <a:cubicBezTo>
                      <a:pt x="985" y="605"/>
                      <a:pt x="988" y="611"/>
                      <a:pt x="990" y="614"/>
                    </a:cubicBezTo>
                    <a:cubicBezTo>
                      <a:pt x="992" y="616"/>
                      <a:pt x="1003" y="612"/>
                      <a:pt x="1009" y="612"/>
                    </a:cubicBezTo>
                    <a:cubicBezTo>
                      <a:pt x="1014" y="612"/>
                      <a:pt x="1008" y="603"/>
                      <a:pt x="999" y="599"/>
                    </a:cubicBezTo>
                    <a:cubicBezTo>
                      <a:pt x="990" y="596"/>
                      <a:pt x="999" y="589"/>
                      <a:pt x="1002" y="595"/>
                    </a:cubicBezTo>
                    <a:cubicBezTo>
                      <a:pt x="1005" y="600"/>
                      <a:pt x="1011" y="599"/>
                      <a:pt x="1014" y="605"/>
                    </a:cubicBezTo>
                    <a:cubicBezTo>
                      <a:pt x="1019" y="614"/>
                      <a:pt x="1022" y="608"/>
                      <a:pt x="1029" y="605"/>
                    </a:cubicBezTo>
                    <a:cubicBezTo>
                      <a:pt x="1037" y="603"/>
                      <a:pt x="1041" y="598"/>
                      <a:pt x="1046" y="593"/>
                    </a:cubicBezTo>
                    <a:cubicBezTo>
                      <a:pt x="1050" y="589"/>
                      <a:pt x="1051" y="594"/>
                      <a:pt x="1056" y="587"/>
                    </a:cubicBezTo>
                    <a:cubicBezTo>
                      <a:pt x="1061" y="579"/>
                      <a:pt x="1053" y="572"/>
                      <a:pt x="1047" y="568"/>
                    </a:cubicBezTo>
                    <a:cubicBezTo>
                      <a:pt x="1041" y="563"/>
                      <a:pt x="1047" y="558"/>
                      <a:pt x="1041" y="555"/>
                    </a:cubicBezTo>
                    <a:cubicBezTo>
                      <a:pt x="1035" y="552"/>
                      <a:pt x="1034" y="546"/>
                      <a:pt x="1042" y="548"/>
                    </a:cubicBezTo>
                    <a:cubicBezTo>
                      <a:pt x="1049" y="549"/>
                      <a:pt x="1056" y="547"/>
                      <a:pt x="1059" y="541"/>
                    </a:cubicBezTo>
                    <a:cubicBezTo>
                      <a:pt x="1063" y="536"/>
                      <a:pt x="1047" y="535"/>
                      <a:pt x="1055" y="531"/>
                    </a:cubicBezTo>
                    <a:cubicBezTo>
                      <a:pt x="1062" y="527"/>
                      <a:pt x="1056" y="523"/>
                      <a:pt x="1049" y="523"/>
                    </a:cubicBezTo>
                    <a:cubicBezTo>
                      <a:pt x="1042" y="523"/>
                      <a:pt x="1036" y="519"/>
                      <a:pt x="1035" y="514"/>
                    </a:cubicBezTo>
                    <a:cubicBezTo>
                      <a:pt x="1035" y="508"/>
                      <a:pt x="1023" y="512"/>
                      <a:pt x="1015" y="508"/>
                    </a:cubicBezTo>
                    <a:cubicBezTo>
                      <a:pt x="1008" y="505"/>
                      <a:pt x="992" y="505"/>
                      <a:pt x="988" y="506"/>
                    </a:cubicBezTo>
                    <a:cubicBezTo>
                      <a:pt x="984" y="506"/>
                      <a:pt x="983" y="522"/>
                      <a:pt x="989" y="523"/>
                    </a:cubicBezTo>
                    <a:cubicBezTo>
                      <a:pt x="995" y="523"/>
                      <a:pt x="1000" y="529"/>
                      <a:pt x="995" y="531"/>
                    </a:cubicBezTo>
                    <a:cubicBezTo>
                      <a:pt x="990" y="533"/>
                      <a:pt x="995" y="539"/>
                      <a:pt x="992" y="539"/>
                    </a:cubicBezTo>
                    <a:cubicBezTo>
                      <a:pt x="988" y="539"/>
                      <a:pt x="981" y="537"/>
                      <a:pt x="980" y="547"/>
                    </a:cubicBezTo>
                    <a:cubicBezTo>
                      <a:pt x="979" y="557"/>
                      <a:pt x="978" y="561"/>
                      <a:pt x="972" y="564"/>
                    </a:cubicBezTo>
                    <a:cubicBezTo>
                      <a:pt x="965" y="568"/>
                      <a:pt x="970" y="553"/>
                      <a:pt x="964" y="553"/>
                    </a:cubicBezTo>
                    <a:cubicBezTo>
                      <a:pt x="958" y="554"/>
                      <a:pt x="957" y="566"/>
                      <a:pt x="961" y="567"/>
                    </a:cubicBezTo>
                    <a:cubicBezTo>
                      <a:pt x="966" y="568"/>
                      <a:pt x="967" y="572"/>
                      <a:pt x="968" y="578"/>
                    </a:cubicBezTo>
                    <a:cubicBezTo>
                      <a:pt x="969" y="584"/>
                      <a:pt x="959" y="580"/>
                      <a:pt x="956" y="587"/>
                    </a:cubicBezTo>
                    <a:cubicBezTo>
                      <a:pt x="952" y="594"/>
                      <a:pt x="951" y="584"/>
                      <a:pt x="946" y="579"/>
                    </a:cubicBezTo>
                    <a:cubicBezTo>
                      <a:pt x="940" y="574"/>
                      <a:pt x="934" y="566"/>
                      <a:pt x="934" y="560"/>
                    </a:cubicBezTo>
                    <a:cubicBezTo>
                      <a:pt x="934" y="555"/>
                      <a:pt x="937" y="553"/>
                      <a:pt x="941" y="553"/>
                    </a:cubicBezTo>
                    <a:cubicBezTo>
                      <a:pt x="946" y="552"/>
                      <a:pt x="941" y="548"/>
                      <a:pt x="941" y="541"/>
                    </a:cubicBezTo>
                    <a:cubicBezTo>
                      <a:pt x="941" y="534"/>
                      <a:pt x="936" y="536"/>
                      <a:pt x="929" y="529"/>
                    </a:cubicBezTo>
                    <a:cubicBezTo>
                      <a:pt x="923" y="521"/>
                      <a:pt x="916" y="521"/>
                      <a:pt x="913" y="525"/>
                    </a:cubicBezTo>
                    <a:cubicBezTo>
                      <a:pt x="909" y="528"/>
                      <a:pt x="912" y="535"/>
                      <a:pt x="906" y="537"/>
                    </a:cubicBezTo>
                    <a:cubicBezTo>
                      <a:pt x="901" y="540"/>
                      <a:pt x="903" y="551"/>
                      <a:pt x="898" y="551"/>
                    </a:cubicBezTo>
                    <a:cubicBezTo>
                      <a:pt x="894" y="552"/>
                      <a:pt x="897" y="532"/>
                      <a:pt x="893" y="530"/>
                    </a:cubicBezTo>
                    <a:cubicBezTo>
                      <a:pt x="889" y="528"/>
                      <a:pt x="889" y="524"/>
                      <a:pt x="895" y="523"/>
                    </a:cubicBezTo>
                    <a:cubicBezTo>
                      <a:pt x="901" y="522"/>
                      <a:pt x="904" y="516"/>
                      <a:pt x="899" y="516"/>
                    </a:cubicBezTo>
                    <a:cubicBezTo>
                      <a:pt x="894" y="516"/>
                      <a:pt x="885" y="510"/>
                      <a:pt x="882" y="509"/>
                    </a:cubicBezTo>
                    <a:cubicBezTo>
                      <a:pt x="878" y="507"/>
                      <a:pt x="872" y="515"/>
                      <a:pt x="868" y="512"/>
                    </a:cubicBezTo>
                    <a:cubicBezTo>
                      <a:pt x="864" y="509"/>
                      <a:pt x="869" y="501"/>
                      <a:pt x="869" y="497"/>
                    </a:cubicBezTo>
                    <a:cubicBezTo>
                      <a:pt x="870" y="493"/>
                      <a:pt x="875" y="499"/>
                      <a:pt x="879" y="494"/>
                    </a:cubicBezTo>
                    <a:cubicBezTo>
                      <a:pt x="883" y="488"/>
                      <a:pt x="868" y="488"/>
                      <a:pt x="868" y="482"/>
                    </a:cubicBezTo>
                    <a:cubicBezTo>
                      <a:pt x="868" y="476"/>
                      <a:pt x="857" y="475"/>
                      <a:pt x="853" y="473"/>
                    </a:cubicBezTo>
                    <a:cubicBezTo>
                      <a:pt x="849" y="471"/>
                      <a:pt x="855" y="461"/>
                      <a:pt x="853" y="457"/>
                    </a:cubicBezTo>
                    <a:cubicBezTo>
                      <a:pt x="852" y="453"/>
                      <a:pt x="837" y="440"/>
                      <a:pt x="831" y="442"/>
                    </a:cubicBezTo>
                    <a:cubicBezTo>
                      <a:pt x="825" y="443"/>
                      <a:pt x="823" y="433"/>
                      <a:pt x="826" y="434"/>
                    </a:cubicBezTo>
                    <a:cubicBezTo>
                      <a:pt x="830" y="434"/>
                      <a:pt x="833" y="432"/>
                      <a:pt x="839" y="424"/>
                    </a:cubicBezTo>
                    <a:cubicBezTo>
                      <a:pt x="846" y="417"/>
                      <a:pt x="847" y="415"/>
                      <a:pt x="842" y="413"/>
                    </a:cubicBezTo>
                    <a:cubicBezTo>
                      <a:pt x="837" y="411"/>
                      <a:pt x="835" y="407"/>
                      <a:pt x="843" y="407"/>
                    </a:cubicBezTo>
                    <a:cubicBezTo>
                      <a:pt x="852" y="408"/>
                      <a:pt x="866" y="413"/>
                      <a:pt x="871" y="409"/>
                    </a:cubicBezTo>
                    <a:cubicBezTo>
                      <a:pt x="875" y="406"/>
                      <a:pt x="890" y="383"/>
                      <a:pt x="896" y="375"/>
                    </a:cubicBezTo>
                    <a:cubicBezTo>
                      <a:pt x="902" y="366"/>
                      <a:pt x="892" y="366"/>
                      <a:pt x="878" y="367"/>
                    </a:cubicBezTo>
                    <a:cubicBezTo>
                      <a:pt x="864" y="368"/>
                      <a:pt x="861" y="361"/>
                      <a:pt x="849" y="361"/>
                    </a:cubicBezTo>
                    <a:cubicBezTo>
                      <a:pt x="837" y="360"/>
                      <a:pt x="815" y="363"/>
                      <a:pt x="812" y="366"/>
                    </a:cubicBezTo>
                    <a:cubicBezTo>
                      <a:pt x="809" y="370"/>
                      <a:pt x="818" y="373"/>
                      <a:pt x="817" y="377"/>
                    </a:cubicBezTo>
                    <a:cubicBezTo>
                      <a:pt x="816" y="381"/>
                      <a:pt x="808" y="374"/>
                      <a:pt x="805" y="376"/>
                    </a:cubicBezTo>
                    <a:cubicBezTo>
                      <a:pt x="802" y="377"/>
                      <a:pt x="807" y="383"/>
                      <a:pt x="805" y="396"/>
                    </a:cubicBezTo>
                    <a:cubicBezTo>
                      <a:pt x="804" y="410"/>
                      <a:pt x="808" y="411"/>
                      <a:pt x="812" y="416"/>
                    </a:cubicBezTo>
                    <a:cubicBezTo>
                      <a:pt x="816" y="421"/>
                      <a:pt x="815" y="427"/>
                      <a:pt x="815" y="436"/>
                    </a:cubicBezTo>
                    <a:cubicBezTo>
                      <a:pt x="815" y="445"/>
                      <a:pt x="807" y="444"/>
                      <a:pt x="804" y="446"/>
                    </a:cubicBezTo>
                    <a:cubicBezTo>
                      <a:pt x="801" y="448"/>
                      <a:pt x="811" y="451"/>
                      <a:pt x="810" y="457"/>
                    </a:cubicBezTo>
                    <a:cubicBezTo>
                      <a:pt x="808" y="462"/>
                      <a:pt x="800" y="454"/>
                      <a:pt x="795" y="455"/>
                    </a:cubicBezTo>
                    <a:cubicBezTo>
                      <a:pt x="791" y="457"/>
                      <a:pt x="787" y="470"/>
                      <a:pt x="792" y="474"/>
                    </a:cubicBezTo>
                    <a:cubicBezTo>
                      <a:pt x="797" y="479"/>
                      <a:pt x="799" y="478"/>
                      <a:pt x="795" y="483"/>
                    </a:cubicBezTo>
                    <a:cubicBezTo>
                      <a:pt x="791" y="488"/>
                      <a:pt x="787" y="496"/>
                      <a:pt x="796" y="503"/>
                    </a:cubicBezTo>
                    <a:cubicBezTo>
                      <a:pt x="805" y="510"/>
                      <a:pt x="823" y="510"/>
                      <a:pt x="832" y="515"/>
                    </a:cubicBezTo>
                    <a:cubicBezTo>
                      <a:pt x="841" y="521"/>
                      <a:pt x="828" y="518"/>
                      <a:pt x="831" y="524"/>
                    </a:cubicBezTo>
                    <a:cubicBezTo>
                      <a:pt x="835" y="531"/>
                      <a:pt x="825" y="533"/>
                      <a:pt x="826" y="539"/>
                    </a:cubicBezTo>
                    <a:cubicBezTo>
                      <a:pt x="826" y="544"/>
                      <a:pt x="830" y="541"/>
                      <a:pt x="834" y="532"/>
                    </a:cubicBezTo>
                    <a:cubicBezTo>
                      <a:pt x="839" y="524"/>
                      <a:pt x="843" y="535"/>
                      <a:pt x="842" y="542"/>
                    </a:cubicBezTo>
                    <a:cubicBezTo>
                      <a:pt x="842" y="550"/>
                      <a:pt x="835" y="545"/>
                      <a:pt x="830" y="553"/>
                    </a:cubicBezTo>
                    <a:cubicBezTo>
                      <a:pt x="825" y="560"/>
                      <a:pt x="820" y="561"/>
                      <a:pt x="813" y="560"/>
                    </a:cubicBezTo>
                    <a:cubicBezTo>
                      <a:pt x="805" y="558"/>
                      <a:pt x="810" y="570"/>
                      <a:pt x="813" y="577"/>
                    </a:cubicBezTo>
                    <a:cubicBezTo>
                      <a:pt x="816" y="584"/>
                      <a:pt x="812" y="586"/>
                      <a:pt x="803" y="584"/>
                    </a:cubicBezTo>
                    <a:cubicBezTo>
                      <a:pt x="795" y="581"/>
                      <a:pt x="790" y="576"/>
                      <a:pt x="794" y="569"/>
                    </a:cubicBezTo>
                    <a:cubicBezTo>
                      <a:pt x="798" y="562"/>
                      <a:pt x="801" y="555"/>
                      <a:pt x="796" y="555"/>
                    </a:cubicBezTo>
                    <a:cubicBezTo>
                      <a:pt x="791" y="556"/>
                      <a:pt x="780" y="555"/>
                      <a:pt x="776" y="550"/>
                    </a:cubicBezTo>
                    <a:cubicBezTo>
                      <a:pt x="773" y="544"/>
                      <a:pt x="778" y="546"/>
                      <a:pt x="789" y="548"/>
                    </a:cubicBezTo>
                    <a:cubicBezTo>
                      <a:pt x="800" y="549"/>
                      <a:pt x="791" y="541"/>
                      <a:pt x="798" y="541"/>
                    </a:cubicBezTo>
                    <a:cubicBezTo>
                      <a:pt x="806" y="541"/>
                      <a:pt x="812" y="545"/>
                      <a:pt x="819" y="539"/>
                    </a:cubicBezTo>
                    <a:cubicBezTo>
                      <a:pt x="825" y="533"/>
                      <a:pt x="814" y="522"/>
                      <a:pt x="809" y="524"/>
                    </a:cubicBezTo>
                    <a:cubicBezTo>
                      <a:pt x="803" y="526"/>
                      <a:pt x="795" y="528"/>
                      <a:pt x="795" y="523"/>
                    </a:cubicBezTo>
                    <a:cubicBezTo>
                      <a:pt x="795" y="517"/>
                      <a:pt x="804" y="521"/>
                      <a:pt x="809" y="520"/>
                    </a:cubicBezTo>
                    <a:cubicBezTo>
                      <a:pt x="814" y="519"/>
                      <a:pt x="807" y="512"/>
                      <a:pt x="799" y="514"/>
                    </a:cubicBezTo>
                    <a:cubicBezTo>
                      <a:pt x="791" y="515"/>
                      <a:pt x="785" y="516"/>
                      <a:pt x="779" y="509"/>
                    </a:cubicBezTo>
                    <a:cubicBezTo>
                      <a:pt x="773" y="503"/>
                      <a:pt x="762" y="499"/>
                      <a:pt x="759" y="514"/>
                    </a:cubicBezTo>
                    <a:cubicBezTo>
                      <a:pt x="756" y="529"/>
                      <a:pt x="745" y="521"/>
                      <a:pt x="741" y="526"/>
                    </a:cubicBezTo>
                    <a:cubicBezTo>
                      <a:pt x="737" y="531"/>
                      <a:pt x="746" y="535"/>
                      <a:pt x="756" y="535"/>
                    </a:cubicBezTo>
                    <a:cubicBezTo>
                      <a:pt x="767" y="535"/>
                      <a:pt x="775" y="545"/>
                      <a:pt x="770" y="545"/>
                    </a:cubicBezTo>
                    <a:cubicBezTo>
                      <a:pt x="765" y="545"/>
                      <a:pt x="767" y="553"/>
                      <a:pt x="762" y="550"/>
                    </a:cubicBezTo>
                    <a:cubicBezTo>
                      <a:pt x="756" y="547"/>
                      <a:pt x="751" y="550"/>
                      <a:pt x="755" y="555"/>
                    </a:cubicBezTo>
                    <a:cubicBezTo>
                      <a:pt x="758" y="559"/>
                      <a:pt x="753" y="561"/>
                      <a:pt x="753" y="566"/>
                    </a:cubicBezTo>
                    <a:cubicBezTo>
                      <a:pt x="754" y="571"/>
                      <a:pt x="745" y="566"/>
                      <a:pt x="737" y="566"/>
                    </a:cubicBezTo>
                    <a:cubicBezTo>
                      <a:pt x="729" y="565"/>
                      <a:pt x="713" y="568"/>
                      <a:pt x="703" y="570"/>
                    </a:cubicBezTo>
                    <a:cubicBezTo>
                      <a:pt x="692" y="572"/>
                      <a:pt x="679" y="568"/>
                      <a:pt x="675" y="563"/>
                    </a:cubicBezTo>
                    <a:cubicBezTo>
                      <a:pt x="670" y="558"/>
                      <a:pt x="664" y="559"/>
                      <a:pt x="656" y="559"/>
                    </a:cubicBezTo>
                    <a:cubicBezTo>
                      <a:pt x="648" y="559"/>
                      <a:pt x="650" y="551"/>
                      <a:pt x="640" y="551"/>
                    </a:cubicBezTo>
                    <a:cubicBezTo>
                      <a:pt x="630" y="551"/>
                      <a:pt x="632" y="542"/>
                      <a:pt x="631" y="537"/>
                    </a:cubicBezTo>
                    <a:cubicBezTo>
                      <a:pt x="630" y="532"/>
                      <a:pt x="610" y="533"/>
                      <a:pt x="602" y="538"/>
                    </a:cubicBezTo>
                    <a:cubicBezTo>
                      <a:pt x="595" y="543"/>
                      <a:pt x="580" y="541"/>
                      <a:pt x="577" y="550"/>
                    </a:cubicBezTo>
                    <a:cubicBezTo>
                      <a:pt x="573" y="558"/>
                      <a:pt x="580" y="557"/>
                      <a:pt x="584" y="557"/>
                    </a:cubicBezTo>
                    <a:cubicBezTo>
                      <a:pt x="590" y="557"/>
                      <a:pt x="590" y="550"/>
                      <a:pt x="601" y="551"/>
                    </a:cubicBezTo>
                    <a:cubicBezTo>
                      <a:pt x="612" y="553"/>
                      <a:pt x="620" y="540"/>
                      <a:pt x="624" y="545"/>
                    </a:cubicBezTo>
                    <a:cubicBezTo>
                      <a:pt x="629" y="550"/>
                      <a:pt x="606" y="559"/>
                      <a:pt x="595" y="560"/>
                    </a:cubicBezTo>
                    <a:cubicBezTo>
                      <a:pt x="585" y="562"/>
                      <a:pt x="588" y="570"/>
                      <a:pt x="597" y="584"/>
                    </a:cubicBezTo>
                    <a:cubicBezTo>
                      <a:pt x="607" y="599"/>
                      <a:pt x="593" y="591"/>
                      <a:pt x="593" y="598"/>
                    </a:cubicBezTo>
                    <a:cubicBezTo>
                      <a:pt x="593" y="605"/>
                      <a:pt x="575" y="595"/>
                      <a:pt x="582" y="593"/>
                    </a:cubicBezTo>
                    <a:cubicBezTo>
                      <a:pt x="589" y="591"/>
                      <a:pt x="586" y="583"/>
                      <a:pt x="580" y="578"/>
                    </a:cubicBezTo>
                    <a:cubicBezTo>
                      <a:pt x="574" y="574"/>
                      <a:pt x="570" y="578"/>
                      <a:pt x="571" y="573"/>
                    </a:cubicBezTo>
                    <a:cubicBezTo>
                      <a:pt x="572" y="568"/>
                      <a:pt x="565" y="574"/>
                      <a:pt x="559" y="569"/>
                    </a:cubicBezTo>
                    <a:cubicBezTo>
                      <a:pt x="554" y="565"/>
                      <a:pt x="551" y="562"/>
                      <a:pt x="544" y="566"/>
                    </a:cubicBezTo>
                    <a:cubicBezTo>
                      <a:pt x="536" y="569"/>
                      <a:pt x="528" y="568"/>
                      <a:pt x="511" y="571"/>
                    </a:cubicBezTo>
                    <a:cubicBezTo>
                      <a:pt x="495" y="574"/>
                      <a:pt x="465" y="573"/>
                      <a:pt x="459" y="568"/>
                    </a:cubicBezTo>
                    <a:cubicBezTo>
                      <a:pt x="454" y="562"/>
                      <a:pt x="473" y="552"/>
                      <a:pt x="479" y="554"/>
                    </a:cubicBezTo>
                    <a:cubicBezTo>
                      <a:pt x="485" y="555"/>
                      <a:pt x="482" y="548"/>
                      <a:pt x="473" y="541"/>
                    </a:cubicBezTo>
                    <a:cubicBezTo>
                      <a:pt x="464" y="533"/>
                      <a:pt x="444" y="529"/>
                      <a:pt x="444" y="533"/>
                    </a:cubicBezTo>
                    <a:cubicBezTo>
                      <a:pt x="444" y="538"/>
                      <a:pt x="433" y="534"/>
                      <a:pt x="418" y="531"/>
                    </a:cubicBezTo>
                    <a:cubicBezTo>
                      <a:pt x="404" y="528"/>
                      <a:pt x="402" y="523"/>
                      <a:pt x="392" y="523"/>
                    </a:cubicBezTo>
                    <a:cubicBezTo>
                      <a:pt x="383" y="523"/>
                      <a:pt x="369" y="520"/>
                      <a:pt x="358" y="511"/>
                    </a:cubicBezTo>
                    <a:cubicBezTo>
                      <a:pt x="347" y="503"/>
                      <a:pt x="321" y="505"/>
                      <a:pt x="318" y="513"/>
                    </a:cubicBezTo>
                    <a:cubicBezTo>
                      <a:pt x="315" y="521"/>
                      <a:pt x="306" y="520"/>
                      <a:pt x="298" y="520"/>
                    </a:cubicBezTo>
                    <a:cubicBezTo>
                      <a:pt x="289" y="520"/>
                      <a:pt x="302" y="511"/>
                      <a:pt x="298" y="509"/>
                    </a:cubicBezTo>
                    <a:cubicBezTo>
                      <a:pt x="294" y="507"/>
                      <a:pt x="299" y="496"/>
                      <a:pt x="293" y="495"/>
                    </a:cubicBezTo>
                    <a:cubicBezTo>
                      <a:pt x="286" y="494"/>
                      <a:pt x="280" y="521"/>
                      <a:pt x="269" y="520"/>
                    </a:cubicBezTo>
                    <a:cubicBezTo>
                      <a:pt x="257" y="519"/>
                      <a:pt x="252" y="492"/>
                      <a:pt x="242" y="485"/>
                    </a:cubicBezTo>
                    <a:cubicBezTo>
                      <a:pt x="232" y="478"/>
                      <a:pt x="223" y="478"/>
                      <a:pt x="232" y="488"/>
                    </a:cubicBezTo>
                    <a:cubicBezTo>
                      <a:pt x="240" y="499"/>
                      <a:pt x="225" y="491"/>
                      <a:pt x="225" y="498"/>
                    </a:cubicBezTo>
                    <a:cubicBezTo>
                      <a:pt x="226" y="505"/>
                      <a:pt x="212" y="514"/>
                      <a:pt x="212" y="510"/>
                    </a:cubicBezTo>
                    <a:cubicBezTo>
                      <a:pt x="213" y="506"/>
                      <a:pt x="205" y="501"/>
                      <a:pt x="195" y="512"/>
                    </a:cubicBezTo>
                    <a:cubicBezTo>
                      <a:pt x="186" y="523"/>
                      <a:pt x="179" y="522"/>
                      <a:pt x="178" y="518"/>
                    </a:cubicBezTo>
                    <a:cubicBezTo>
                      <a:pt x="178" y="514"/>
                      <a:pt x="150" y="528"/>
                      <a:pt x="151" y="533"/>
                    </a:cubicBezTo>
                    <a:cubicBezTo>
                      <a:pt x="152" y="537"/>
                      <a:pt x="147" y="541"/>
                      <a:pt x="139" y="541"/>
                    </a:cubicBezTo>
                    <a:cubicBezTo>
                      <a:pt x="132" y="540"/>
                      <a:pt x="138" y="534"/>
                      <a:pt x="144" y="531"/>
                    </a:cubicBezTo>
                    <a:cubicBezTo>
                      <a:pt x="150" y="527"/>
                      <a:pt x="168" y="513"/>
                      <a:pt x="178" y="511"/>
                    </a:cubicBezTo>
                    <a:cubicBezTo>
                      <a:pt x="187" y="510"/>
                      <a:pt x="205" y="502"/>
                      <a:pt x="205" y="498"/>
                    </a:cubicBezTo>
                    <a:cubicBezTo>
                      <a:pt x="206" y="494"/>
                      <a:pt x="196" y="497"/>
                      <a:pt x="190" y="496"/>
                    </a:cubicBezTo>
                    <a:cubicBezTo>
                      <a:pt x="184" y="495"/>
                      <a:pt x="173" y="502"/>
                      <a:pt x="162" y="506"/>
                    </a:cubicBezTo>
                    <a:cubicBezTo>
                      <a:pt x="152" y="511"/>
                      <a:pt x="140" y="510"/>
                      <a:pt x="143" y="516"/>
                    </a:cubicBezTo>
                    <a:cubicBezTo>
                      <a:pt x="146" y="522"/>
                      <a:pt x="133" y="515"/>
                      <a:pt x="130" y="519"/>
                    </a:cubicBezTo>
                    <a:cubicBezTo>
                      <a:pt x="128" y="524"/>
                      <a:pt x="122" y="519"/>
                      <a:pt x="126" y="517"/>
                    </a:cubicBezTo>
                    <a:cubicBezTo>
                      <a:pt x="130" y="514"/>
                      <a:pt x="117" y="510"/>
                      <a:pt x="117" y="513"/>
                    </a:cubicBezTo>
                    <a:cubicBezTo>
                      <a:pt x="117" y="515"/>
                      <a:pt x="115" y="519"/>
                      <a:pt x="105" y="519"/>
                    </a:cubicBezTo>
                    <a:cubicBezTo>
                      <a:pt x="96" y="519"/>
                      <a:pt x="86" y="526"/>
                      <a:pt x="93" y="530"/>
                    </a:cubicBezTo>
                    <a:cubicBezTo>
                      <a:pt x="99" y="535"/>
                      <a:pt x="103" y="537"/>
                      <a:pt x="100" y="541"/>
                    </a:cubicBezTo>
                    <a:cubicBezTo>
                      <a:pt x="97" y="544"/>
                      <a:pt x="87" y="532"/>
                      <a:pt x="73" y="533"/>
                    </a:cubicBezTo>
                    <a:cubicBezTo>
                      <a:pt x="59" y="535"/>
                      <a:pt x="32" y="518"/>
                      <a:pt x="32" y="514"/>
                    </a:cubicBezTo>
                    <a:cubicBezTo>
                      <a:pt x="32" y="511"/>
                      <a:pt x="13" y="513"/>
                      <a:pt x="0" y="512"/>
                    </a:cubicBezTo>
                    <a:cubicBezTo>
                      <a:pt x="0" y="782"/>
                      <a:pt x="0" y="782"/>
                      <a:pt x="0" y="782"/>
                    </a:cubicBezTo>
                    <a:cubicBezTo>
                      <a:pt x="0" y="782"/>
                      <a:pt x="6" y="787"/>
                      <a:pt x="9" y="784"/>
                    </a:cubicBezTo>
                    <a:cubicBezTo>
                      <a:pt x="12" y="781"/>
                      <a:pt x="16" y="785"/>
                      <a:pt x="25" y="781"/>
                    </a:cubicBezTo>
                    <a:cubicBezTo>
                      <a:pt x="34" y="777"/>
                      <a:pt x="37" y="786"/>
                      <a:pt x="37" y="790"/>
                    </a:cubicBezTo>
                    <a:cubicBezTo>
                      <a:pt x="37" y="794"/>
                      <a:pt x="50" y="801"/>
                      <a:pt x="55" y="807"/>
                    </a:cubicBezTo>
                    <a:cubicBezTo>
                      <a:pt x="60" y="814"/>
                      <a:pt x="63" y="820"/>
                      <a:pt x="68" y="816"/>
                    </a:cubicBezTo>
                    <a:cubicBezTo>
                      <a:pt x="74" y="813"/>
                      <a:pt x="85" y="811"/>
                      <a:pt x="85" y="804"/>
                    </a:cubicBezTo>
                    <a:cubicBezTo>
                      <a:pt x="85" y="797"/>
                      <a:pt x="109" y="796"/>
                      <a:pt x="109" y="805"/>
                    </a:cubicBezTo>
                    <a:cubicBezTo>
                      <a:pt x="109" y="814"/>
                      <a:pt x="133" y="824"/>
                      <a:pt x="147" y="848"/>
                    </a:cubicBezTo>
                    <a:cubicBezTo>
                      <a:pt x="160" y="872"/>
                      <a:pt x="158" y="877"/>
                      <a:pt x="178" y="885"/>
                    </a:cubicBezTo>
                    <a:cubicBezTo>
                      <a:pt x="198" y="893"/>
                      <a:pt x="197" y="897"/>
                      <a:pt x="195" y="904"/>
                    </a:cubicBezTo>
                    <a:cubicBezTo>
                      <a:pt x="192" y="911"/>
                      <a:pt x="207" y="914"/>
                      <a:pt x="198" y="920"/>
                    </a:cubicBezTo>
                    <a:cubicBezTo>
                      <a:pt x="195" y="922"/>
                      <a:pt x="191" y="925"/>
                      <a:pt x="186" y="929"/>
                    </a:cubicBezTo>
                    <a:cubicBezTo>
                      <a:pt x="187" y="932"/>
                      <a:pt x="190" y="934"/>
                      <a:pt x="194" y="938"/>
                    </a:cubicBezTo>
                    <a:cubicBezTo>
                      <a:pt x="198" y="941"/>
                      <a:pt x="185" y="941"/>
                      <a:pt x="189" y="945"/>
                    </a:cubicBezTo>
                    <a:cubicBezTo>
                      <a:pt x="193" y="948"/>
                      <a:pt x="188" y="954"/>
                      <a:pt x="192" y="958"/>
                    </a:cubicBezTo>
                    <a:cubicBezTo>
                      <a:pt x="196" y="963"/>
                      <a:pt x="203" y="961"/>
                      <a:pt x="207" y="957"/>
                    </a:cubicBezTo>
                    <a:cubicBezTo>
                      <a:pt x="212" y="954"/>
                      <a:pt x="215" y="962"/>
                      <a:pt x="211" y="968"/>
                    </a:cubicBezTo>
                    <a:cubicBezTo>
                      <a:pt x="208" y="974"/>
                      <a:pt x="215" y="978"/>
                      <a:pt x="219" y="974"/>
                    </a:cubicBezTo>
                    <a:cubicBezTo>
                      <a:pt x="222" y="969"/>
                      <a:pt x="230" y="981"/>
                      <a:pt x="233" y="982"/>
                    </a:cubicBezTo>
                    <a:cubicBezTo>
                      <a:pt x="237" y="984"/>
                      <a:pt x="240" y="990"/>
                      <a:pt x="234" y="990"/>
                    </a:cubicBezTo>
                    <a:cubicBezTo>
                      <a:pt x="228" y="990"/>
                      <a:pt x="229" y="1001"/>
                      <a:pt x="234" y="1001"/>
                    </a:cubicBezTo>
                    <a:cubicBezTo>
                      <a:pt x="238" y="1001"/>
                      <a:pt x="237" y="1007"/>
                      <a:pt x="237" y="1010"/>
                    </a:cubicBezTo>
                    <a:cubicBezTo>
                      <a:pt x="237" y="1014"/>
                      <a:pt x="251" y="1019"/>
                      <a:pt x="256" y="1017"/>
                    </a:cubicBezTo>
                    <a:cubicBezTo>
                      <a:pt x="261" y="1016"/>
                      <a:pt x="266" y="1020"/>
                      <a:pt x="268" y="1025"/>
                    </a:cubicBezTo>
                    <a:cubicBezTo>
                      <a:pt x="271" y="1029"/>
                      <a:pt x="280" y="1032"/>
                      <a:pt x="284" y="1029"/>
                    </a:cubicBezTo>
                    <a:cubicBezTo>
                      <a:pt x="287" y="1027"/>
                      <a:pt x="289" y="1035"/>
                      <a:pt x="290" y="1040"/>
                    </a:cubicBezTo>
                    <a:cubicBezTo>
                      <a:pt x="291" y="1045"/>
                      <a:pt x="299" y="1042"/>
                      <a:pt x="304" y="1042"/>
                    </a:cubicBezTo>
                    <a:cubicBezTo>
                      <a:pt x="308" y="1042"/>
                      <a:pt x="311" y="1048"/>
                      <a:pt x="314" y="1047"/>
                    </a:cubicBezTo>
                    <a:cubicBezTo>
                      <a:pt x="321" y="1044"/>
                      <a:pt x="323" y="1056"/>
                      <a:pt x="328" y="1064"/>
                    </a:cubicBezTo>
                    <a:cubicBezTo>
                      <a:pt x="814" y="1061"/>
                      <a:pt x="814" y="1061"/>
                      <a:pt x="814" y="1061"/>
                    </a:cubicBezTo>
                    <a:cubicBezTo>
                      <a:pt x="814" y="1061"/>
                      <a:pt x="814" y="1049"/>
                      <a:pt x="820" y="1053"/>
                    </a:cubicBezTo>
                    <a:cubicBezTo>
                      <a:pt x="826" y="1057"/>
                      <a:pt x="820" y="1064"/>
                      <a:pt x="827" y="1067"/>
                    </a:cubicBezTo>
                    <a:cubicBezTo>
                      <a:pt x="834" y="1069"/>
                      <a:pt x="839" y="1073"/>
                      <a:pt x="842" y="1072"/>
                    </a:cubicBezTo>
                    <a:cubicBezTo>
                      <a:pt x="846" y="1070"/>
                      <a:pt x="852" y="1065"/>
                      <a:pt x="858" y="1072"/>
                    </a:cubicBezTo>
                    <a:cubicBezTo>
                      <a:pt x="865" y="1080"/>
                      <a:pt x="869" y="1073"/>
                      <a:pt x="873" y="1078"/>
                    </a:cubicBezTo>
                    <a:cubicBezTo>
                      <a:pt x="877" y="1083"/>
                      <a:pt x="883" y="1086"/>
                      <a:pt x="888" y="1081"/>
                    </a:cubicBezTo>
                    <a:cubicBezTo>
                      <a:pt x="892" y="1076"/>
                      <a:pt x="906" y="1082"/>
                      <a:pt x="913" y="1084"/>
                    </a:cubicBezTo>
                    <a:cubicBezTo>
                      <a:pt x="922" y="1077"/>
                      <a:pt x="929" y="1063"/>
                      <a:pt x="936" y="1063"/>
                    </a:cubicBezTo>
                    <a:cubicBezTo>
                      <a:pt x="947" y="1063"/>
                      <a:pt x="972" y="1065"/>
                      <a:pt x="974" y="1078"/>
                    </a:cubicBezTo>
                    <a:cubicBezTo>
                      <a:pt x="976" y="1092"/>
                      <a:pt x="991" y="1079"/>
                      <a:pt x="993" y="1092"/>
                    </a:cubicBezTo>
                    <a:cubicBezTo>
                      <a:pt x="994" y="1102"/>
                      <a:pt x="1004" y="1111"/>
                      <a:pt x="1003" y="1116"/>
                    </a:cubicBezTo>
                    <a:cubicBezTo>
                      <a:pt x="1006" y="1118"/>
                      <a:pt x="1009" y="1121"/>
                      <a:pt x="1013" y="1123"/>
                    </a:cubicBezTo>
                    <a:cubicBezTo>
                      <a:pt x="1018" y="1122"/>
                      <a:pt x="1031" y="1124"/>
                      <a:pt x="1040" y="1127"/>
                    </a:cubicBezTo>
                    <a:cubicBezTo>
                      <a:pt x="1051" y="1131"/>
                      <a:pt x="1067" y="1122"/>
                      <a:pt x="1073" y="1135"/>
                    </a:cubicBezTo>
                    <a:cubicBezTo>
                      <a:pt x="1078" y="1149"/>
                      <a:pt x="1091" y="1159"/>
                      <a:pt x="1079" y="1160"/>
                    </a:cubicBezTo>
                    <a:cubicBezTo>
                      <a:pt x="1069" y="1160"/>
                      <a:pt x="1055" y="1146"/>
                      <a:pt x="1056" y="1154"/>
                    </a:cubicBezTo>
                    <a:cubicBezTo>
                      <a:pt x="1057" y="1162"/>
                      <a:pt x="1051" y="1158"/>
                      <a:pt x="1051" y="1170"/>
                    </a:cubicBezTo>
                    <a:cubicBezTo>
                      <a:pt x="1051" y="1182"/>
                      <a:pt x="1043" y="1198"/>
                      <a:pt x="1038" y="1197"/>
                    </a:cubicBezTo>
                    <a:cubicBezTo>
                      <a:pt x="1038" y="1197"/>
                      <a:pt x="1038" y="1197"/>
                      <a:pt x="1038" y="1197"/>
                    </a:cubicBezTo>
                    <a:cubicBezTo>
                      <a:pt x="1037" y="1201"/>
                      <a:pt x="1037" y="1207"/>
                      <a:pt x="1041" y="1211"/>
                    </a:cubicBezTo>
                    <a:cubicBezTo>
                      <a:pt x="1046" y="1207"/>
                      <a:pt x="1055" y="1199"/>
                      <a:pt x="1062" y="1200"/>
                    </a:cubicBezTo>
                    <a:cubicBezTo>
                      <a:pt x="1074" y="1200"/>
                      <a:pt x="1077" y="1207"/>
                      <a:pt x="1085" y="1202"/>
                    </a:cubicBezTo>
                    <a:cubicBezTo>
                      <a:pt x="1093" y="1196"/>
                      <a:pt x="1094" y="1194"/>
                      <a:pt x="1096" y="1198"/>
                    </a:cubicBezTo>
                    <a:cubicBezTo>
                      <a:pt x="1096" y="1199"/>
                      <a:pt x="1096" y="1199"/>
                      <a:pt x="1096" y="1200"/>
                    </a:cubicBezTo>
                    <a:cubicBezTo>
                      <a:pt x="1099" y="1198"/>
                      <a:pt x="1101" y="1197"/>
                      <a:pt x="1101" y="1195"/>
                    </a:cubicBezTo>
                    <a:cubicBezTo>
                      <a:pt x="1101" y="1193"/>
                      <a:pt x="1101" y="1191"/>
                      <a:pt x="1100" y="1188"/>
                    </a:cubicBezTo>
                    <a:cubicBezTo>
                      <a:pt x="1092" y="1190"/>
                      <a:pt x="1090" y="1190"/>
                      <a:pt x="1087" y="1185"/>
                    </a:cubicBezTo>
                    <a:cubicBezTo>
                      <a:pt x="1084" y="1177"/>
                      <a:pt x="1111" y="1169"/>
                      <a:pt x="1123" y="1171"/>
                    </a:cubicBezTo>
                    <a:cubicBezTo>
                      <a:pt x="1135" y="1172"/>
                      <a:pt x="1144" y="1164"/>
                      <a:pt x="1148" y="1169"/>
                    </a:cubicBezTo>
                    <a:cubicBezTo>
                      <a:pt x="1155" y="1162"/>
                      <a:pt x="1168" y="1151"/>
                      <a:pt x="1171" y="1151"/>
                    </a:cubicBezTo>
                    <a:cubicBezTo>
                      <a:pt x="1176" y="1151"/>
                      <a:pt x="1232" y="1151"/>
                      <a:pt x="1232" y="1151"/>
                    </a:cubicBezTo>
                    <a:cubicBezTo>
                      <a:pt x="1232" y="1151"/>
                      <a:pt x="1251" y="1139"/>
                      <a:pt x="1254" y="1128"/>
                    </a:cubicBezTo>
                    <a:cubicBezTo>
                      <a:pt x="1256" y="1117"/>
                      <a:pt x="1269" y="1091"/>
                      <a:pt x="1276" y="1096"/>
                    </a:cubicBezTo>
                    <a:cubicBezTo>
                      <a:pt x="1283" y="1102"/>
                      <a:pt x="1299" y="1098"/>
                      <a:pt x="1300" y="1103"/>
                    </a:cubicBezTo>
                    <a:cubicBezTo>
                      <a:pt x="1300" y="1108"/>
                      <a:pt x="1294" y="1126"/>
                      <a:pt x="1315" y="1152"/>
                    </a:cubicBezTo>
                    <a:cubicBezTo>
                      <a:pt x="1322" y="1148"/>
                      <a:pt x="1329" y="1144"/>
                      <a:pt x="1333" y="1144"/>
                    </a:cubicBezTo>
                    <a:cubicBezTo>
                      <a:pt x="1340" y="1145"/>
                      <a:pt x="1351" y="1135"/>
                      <a:pt x="1354" y="1130"/>
                    </a:cubicBezTo>
                    <a:cubicBezTo>
                      <a:pt x="1357" y="1124"/>
                      <a:pt x="1361" y="1135"/>
                      <a:pt x="1355" y="1137"/>
                    </a:cubicBezTo>
                    <a:cubicBezTo>
                      <a:pt x="1349" y="1139"/>
                      <a:pt x="1360" y="1144"/>
                      <a:pt x="1371" y="1143"/>
                    </a:cubicBezTo>
                    <a:cubicBezTo>
                      <a:pt x="1382" y="1143"/>
                      <a:pt x="1366" y="1147"/>
                      <a:pt x="1358" y="1147"/>
                    </a:cubicBezTo>
                    <a:cubicBezTo>
                      <a:pt x="1349" y="1146"/>
                      <a:pt x="1346" y="1148"/>
                      <a:pt x="1335" y="1159"/>
                    </a:cubicBezTo>
                    <a:cubicBezTo>
                      <a:pt x="1324" y="1169"/>
                      <a:pt x="1327" y="1173"/>
                      <a:pt x="1333" y="1178"/>
                    </a:cubicBezTo>
                    <a:cubicBezTo>
                      <a:pt x="1339" y="1184"/>
                      <a:pt x="1347" y="1181"/>
                      <a:pt x="1356" y="1174"/>
                    </a:cubicBezTo>
                    <a:cubicBezTo>
                      <a:pt x="1365" y="1166"/>
                      <a:pt x="1364" y="1159"/>
                      <a:pt x="1373" y="1159"/>
                    </a:cubicBezTo>
                    <a:cubicBezTo>
                      <a:pt x="1382" y="1160"/>
                      <a:pt x="1404" y="1151"/>
                      <a:pt x="1414" y="1148"/>
                    </a:cubicBezTo>
                    <a:cubicBezTo>
                      <a:pt x="1423" y="1145"/>
                      <a:pt x="1417" y="1144"/>
                      <a:pt x="1417" y="1139"/>
                    </a:cubicBezTo>
                    <a:cubicBezTo>
                      <a:pt x="1417" y="1135"/>
                      <a:pt x="1434" y="1135"/>
                      <a:pt x="1441" y="1131"/>
                    </a:cubicBezTo>
                    <a:cubicBezTo>
                      <a:pt x="1447" y="1126"/>
                      <a:pt x="1439" y="1123"/>
                      <a:pt x="1434" y="1124"/>
                    </a:cubicBezTo>
                    <a:close/>
                    <a:moveTo>
                      <a:pt x="416" y="617"/>
                    </a:moveTo>
                    <a:cubicBezTo>
                      <a:pt x="406" y="629"/>
                      <a:pt x="402" y="631"/>
                      <a:pt x="392" y="629"/>
                    </a:cubicBezTo>
                    <a:cubicBezTo>
                      <a:pt x="381" y="628"/>
                      <a:pt x="375" y="633"/>
                      <a:pt x="380" y="637"/>
                    </a:cubicBezTo>
                    <a:cubicBezTo>
                      <a:pt x="385" y="640"/>
                      <a:pt x="385" y="643"/>
                      <a:pt x="375" y="646"/>
                    </a:cubicBezTo>
                    <a:cubicBezTo>
                      <a:pt x="364" y="648"/>
                      <a:pt x="356" y="657"/>
                      <a:pt x="352" y="656"/>
                    </a:cubicBezTo>
                    <a:cubicBezTo>
                      <a:pt x="348" y="655"/>
                      <a:pt x="371" y="639"/>
                      <a:pt x="365" y="634"/>
                    </a:cubicBezTo>
                    <a:cubicBezTo>
                      <a:pt x="359" y="630"/>
                      <a:pt x="344" y="642"/>
                      <a:pt x="344" y="647"/>
                    </a:cubicBezTo>
                    <a:cubicBezTo>
                      <a:pt x="344" y="652"/>
                      <a:pt x="334" y="653"/>
                      <a:pt x="328" y="652"/>
                    </a:cubicBezTo>
                    <a:cubicBezTo>
                      <a:pt x="322" y="652"/>
                      <a:pt x="315" y="646"/>
                      <a:pt x="320" y="646"/>
                    </a:cubicBezTo>
                    <a:cubicBezTo>
                      <a:pt x="326" y="645"/>
                      <a:pt x="322" y="639"/>
                      <a:pt x="330" y="635"/>
                    </a:cubicBezTo>
                    <a:cubicBezTo>
                      <a:pt x="338" y="632"/>
                      <a:pt x="329" y="628"/>
                      <a:pt x="331" y="624"/>
                    </a:cubicBezTo>
                    <a:cubicBezTo>
                      <a:pt x="334" y="621"/>
                      <a:pt x="350" y="628"/>
                      <a:pt x="351" y="621"/>
                    </a:cubicBezTo>
                    <a:cubicBezTo>
                      <a:pt x="351" y="615"/>
                      <a:pt x="334" y="610"/>
                      <a:pt x="329" y="614"/>
                    </a:cubicBezTo>
                    <a:cubicBezTo>
                      <a:pt x="323" y="617"/>
                      <a:pt x="310" y="626"/>
                      <a:pt x="294" y="619"/>
                    </a:cubicBezTo>
                    <a:cubicBezTo>
                      <a:pt x="289" y="617"/>
                      <a:pt x="333" y="612"/>
                      <a:pt x="341" y="606"/>
                    </a:cubicBezTo>
                    <a:cubicBezTo>
                      <a:pt x="348" y="599"/>
                      <a:pt x="382" y="591"/>
                      <a:pt x="384" y="597"/>
                    </a:cubicBezTo>
                    <a:cubicBezTo>
                      <a:pt x="387" y="603"/>
                      <a:pt x="366" y="607"/>
                      <a:pt x="376" y="613"/>
                    </a:cubicBezTo>
                    <a:cubicBezTo>
                      <a:pt x="386" y="619"/>
                      <a:pt x="403" y="615"/>
                      <a:pt x="406" y="609"/>
                    </a:cubicBezTo>
                    <a:cubicBezTo>
                      <a:pt x="410" y="603"/>
                      <a:pt x="426" y="604"/>
                      <a:pt x="416" y="617"/>
                    </a:cubicBezTo>
                    <a:close/>
                    <a:moveTo>
                      <a:pt x="515" y="742"/>
                    </a:moveTo>
                    <a:cubicBezTo>
                      <a:pt x="503" y="753"/>
                      <a:pt x="504" y="750"/>
                      <a:pt x="493" y="752"/>
                    </a:cubicBezTo>
                    <a:cubicBezTo>
                      <a:pt x="482" y="754"/>
                      <a:pt x="491" y="764"/>
                      <a:pt x="478" y="765"/>
                    </a:cubicBezTo>
                    <a:cubicBezTo>
                      <a:pt x="465" y="766"/>
                      <a:pt x="435" y="768"/>
                      <a:pt x="430" y="760"/>
                    </a:cubicBezTo>
                    <a:cubicBezTo>
                      <a:pt x="429" y="758"/>
                      <a:pt x="447" y="760"/>
                      <a:pt x="448" y="755"/>
                    </a:cubicBezTo>
                    <a:cubicBezTo>
                      <a:pt x="449" y="749"/>
                      <a:pt x="454" y="741"/>
                      <a:pt x="462" y="741"/>
                    </a:cubicBezTo>
                    <a:cubicBezTo>
                      <a:pt x="470" y="741"/>
                      <a:pt x="469" y="731"/>
                      <a:pt x="457" y="724"/>
                    </a:cubicBezTo>
                    <a:cubicBezTo>
                      <a:pt x="444" y="718"/>
                      <a:pt x="475" y="714"/>
                      <a:pt x="482" y="724"/>
                    </a:cubicBezTo>
                    <a:cubicBezTo>
                      <a:pt x="489" y="734"/>
                      <a:pt x="502" y="741"/>
                      <a:pt x="509" y="734"/>
                    </a:cubicBezTo>
                    <a:cubicBezTo>
                      <a:pt x="516" y="727"/>
                      <a:pt x="557" y="707"/>
                      <a:pt x="557" y="716"/>
                    </a:cubicBezTo>
                    <a:cubicBezTo>
                      <a:pt x="557" y="726"/>
                      <a:pt x="527" y="732"/>
                      <a:pt x="515" y="742"/>
                    </a:cubicBezTo>
                    <a:close/>
                    <a:moveTo>
                      <a:pt x="787" y="1027"/>
                    </a:moveTo>
                    <a:cubicBezTo>
                      <a:pt x="778" y="1028"/>
                      <a:pt x="788" y="1004"/>
                      <a:pt x="772" y="995"/>
                    </a:cubicBezTo>
                    <a:cubicBezTo>
                      <a:pt x="754" y="985"/>
                      <a:pt x="746" y="966"/>
                      <a:pt x="746" y="956"/>
                    </a:cubicBezTo>
                    <a:cubicBezTo>
                      <a:pt x="746" y="946"/>
                      <a:pt x="761" y="941"/>
                      <a:pt x="767" y="949"/>
                    </a:cubicBezTo>
                    <a:cubicBezTo>
                      <a:pt x="774" y="957"/>
                      <a:pt x="783" y="989"/>
                      <a:pt x="789" y="999"/>
                    </a:cubicBezTo>
                    <a:cubicBezTo>
                      <a:pt x="794" y="1009"/>
                      <a:pt x="794" y="1026"/>
                      <a:pt x="787" y="102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1634">
                <a:extLst>
                  <a:ext uri="{FF2B5EF4-FFF2-40B4-BE49-F238E27FC236}">
                    <a16:creationId xmlns:a16="http://schemas.microsoft.com/office/drawing/2014/main" id="{0D6596E5-C182-C70C-2DEE-81C428883ADD}"/>
                  </a:ext>
                </a:extLst>
              </p:cNvPr>
              <p:cNvSpPr>
                <a:spLocks noEditPoints="1"/>
              </p:cNvSpPr>
              <p:nvPr/>
            </p:nvSpPr>
            <p:spPr bwMode="auto">
              <a:xfrm>
                <a:off x="914431" y="1346244"/>
                <a:ext cx="2301957" cy="1524051"/>
              </a:xfrm>
              <a:custGeom>
                <a:avLst/>
                <a:gdLst>
                  <a:gd name="T0" fmla="*/ 547 w 1794"/>
                  <a:gd name="T1" fmla="*/ 358 h 1217"/>
                  <a:gd name="T2" fmla="*/ 479 w 1794"/>
                  <a:gd name="T3" fmla="*/ 54 h 1217"/>
                  <a:gd name="T4" fmla="*/ 290 w 1794"/>
                  <a:gd name="T5" fmla="*/ 31 h 1217"/>
                  <a:gd name="T6" fmla="*/ 211 w 1794"/>
                  <a:gd name="T7" fmla="*/ 15 h 1217"/>
                  <a:gd name="T8" fmla="*/ 145 w 1794"/>
                  <a:gd name="T9" fmla="*/ 32 h 1217"/>
                  <a:gd name="T10" fmla="*/ 29 w 1794"/>
                  <a:gd name="T11" fmla="*/ 92 h 1217"/>
                  <a:gd name="T12" fmla="*/ 111 w 1794"/>
                  <a:gd name="T13" fmla="*/ 160 h 1217"/>
                  <a:gd name="T14" fmla="*/ 26 w 1794"/>
                  <a:gd name="T15" fmla="*/ 165 h 1217"/>
                  <a:gd name="T16" fmla="*/ 92 w 1794"/>
                  <a:gd name="T17" fmla="*/ 212 h 1217"/>
                  <a:gd name="T18" fmla="*/ 67 w 1794"/>
                  <a:gd name="T19" fmla="*/ 246 h 1217"/>
                  <a:gd name="T20" fmla="*/ 71 w 1794"/>
                  <a:gd name="T21" fmla="*/ 341 h 1217"/>
                  <a:gd name="T22" fmla="*/ 149 w 1794"/>
                  <a:gd name="T23" fmla="*/ 368 h 1217"/>
                  <a:gd name="T24" fmla="*/ 159 w 1794"/>
                  <a:gd name="T25" fmla="*/ 419 h 1217"/>
                  <a:gd name="T26" fmla="*/ 131 w 1794"/>
                  <a:gd name="T27" fmla="*/ 448 h 1217"/>
                  <a:gd name="T28" fmla="*/ 229 w 1794"/>
                  <a:gd name="T29" fmla="*/ 390 h 1217"/>
                  <a:gd name="T30" fmla="*/ 270 w 1794"/>
                  <a:gd name="T31" fmla="*/ 333 h 1217"/>
                  <a:gd name="T32" fmla="*/ 298 w 1794"/>
                  <a:gd name="T33" fmla="*/ 313 h 1217"/>
                  <a:gd name="T34" fmla="*/ 353 w 1794"/>
                  <a:gd name="T35" fmla="*/ 336 h 1217"/>
                  <a:gd name="T36" fmla="*/ 388 w 1794"/>
                  <a:gd name="T37" fmla="*/ 314 h 1217"/>
                  <a:gd name="T38" fmla="*/ 431 w 1794"/>
                  <a:gd name="T39" fmla="*/ 332 h 1217"/>
                  <a:gd name="T40" fmla="*/ 532 w 1794"/>
                  <a:gd name="T41" fmla="*/ 362 h 1217"/>
                  <a:gd name="T42" fmla="*/ 587 w 1794"/>
                  <a:gd name="T43" fmla="*/ 387 h 1217"/>
                  <a:gd name="T44" fmla="*/ 589 w 1794"/>
                  <a:gd name="T45" fmla="*/ 408 h 1217"/>
                  <a:gd name="T46" fmla="*/ 608 w 1794"/>
                  <a:gd name="T47" fmla="*/ 410 h 1217"/>
                  <a:gd name="T48" fmla="*/ 627 w 1794"/>
                  <a:gd name="T49" fmla="*/ 428 h 1217"/>
                  <a:gd name="T50" fmla="*/ 619 w 1794"/>
                  <a:gd name="T51" fmla="*/ 468 h 1217"/>
                  <a:gd name="T52" fmla="*/ 658 w 1794"/>
                  <a:gd name="T53" fmla="*/ 467 h 1217"/>
                  <a:gd name="T54" fmla="*/ 23 w 1794"/>
                  <a:gd name="T55" fmla="*/ 488 h 1217"/>
                  <a:gd name="T56" fmla="*/ 278 w 1794"/>
                  <a:gd name="T57" fmla="*/ 374 h 1217"/>
                  <a:gd name="T58" fmla="*/ 276 w 1794"/>
                  <a:gd name="T59" fmla="*/ 399 h 1217"/>
                  <a:gd name="T60" fmla="*/ 38 w 1794"/>
                  <a:gd name="T61" fmla="*/ 341 h 1217"/>
                  <a:gd name="T62" fmla="*/ 220 w 1794"/>
                  <a:gd name="T63" fmla="*/ 1192 h 1217"/>
                  <a:gd name="T64" fmla="*/ 146 w 1794"/>
                  <a:gd name="T65" fmla="*/ 1157 h 1217"/>
                  <a:gd name="T66" fmla="*/ 1733 w 1794"/>
                  <a:gd name="T67" fmla="*/ 670 h 1217"/>
                  <a:gd name="T68" fmla="*/ 1579 w 1794"/>
                  <a:gd name="T69" fmla="*/ 730 h 1217"/>
                  <a:gd name="T70" fmla="*/ 1520 w 1794"/>
                  <a:gd name="T71" fmla="*/ 753 h 1217"/>
                  <a:gd name="T72" fmla="*/ 1453 w 1794"/>
                  <a:gd name="T73" fmla="*/ 698 h 1217"/>
                  <a:gd name="T74" fmla="*/ 1490 w 1794"/>
                  <a:gd name="T75" fmla="*/ 667 h 1217"/>
                  <a:gd name="T76" fmla="*/ 1417 w 1794"/>
                  <a:gd name="T77" fmla="*/ 649 h 1217"/>
                  <a:gd name="T78" fmla="*/ 1367 w 1794"/>
                  <a:gd name="T79" fmla="*/ 623 h 1217"/>
                  <a:gd name="T80" fmla="*/ 1293 w 1794"/>
                  <a:gd name="T81" fmla="*/ 603 h 1217"/>
                  <a:gd name="T82" fmla="*/ 801 w 1794"/>
                  <a:gd name="T83" fmla="*/ 624 h 1217"/>
                  <a:gd name="T84" fmla="*/ 787 w 1794"/>
                  <a:gd name="T85" fmla="*/ 665 h 1217"/>
                  <a:gd name="T86" fmla="*/ 790 w 1794"/>
                  <a:gd name="T87" fmla="*/ 826 h 1217"/>
                  <a:gd name="T88" fmla="*/ 849 w 1794"/>
                  <a:gd name="T89" fmla="*/ 913 h 1217"/>
                  <a:gd name="T90" fmla="*/ 966 w 1794"/>
                  <a:gd name="T91" fmla="*/ 960 h 1217"/>
                  <a:gd name="T92" fmla="*/ 1126 w 1794"/>
                  <a:gd name="T93" fmla="*/ 1000 h 1217"/>
                  <a:gd name="T94" fmla="*/ 1219 w 1794"/>
                  <a:gd name="T95" fmla="*/ 1061 h 1217"/>
                  <a:gd name="T96" fmla="*/ 1268 w 1794"/>
                  <a:gd name="T97" fmla="*/ 1033 h 1217"/>
                  <a:gd name="T98" fmla="*/ 1333 w 1794"/>
                  <a:gd name="T99" fmla="*/ 1006 h 1217"/>
                  <a:gd name="T100" fmla="*/ 1394 w 1794"/>
                  <a:gd name="T101" fmla="*/ 1012 h 1217"/>
                  <a:gd name="T102" fmla="*/ 1465 w 1794"/>
                  <a:gd name="T103" fmla="*/ 1006 h 1217"/>
                  <a:gd name="T104" fmla="*/ 1526 w 1794"/>
                  <a:gd name="T105" fmla="*/ 1078 h 1217"/>
                  <a:gd name="T106" fmla="*/ 1535 w 1794"/>
                  <a:gd name="T107" fmla="*/ 988 h 1217"/>
                  <a:gd name="T108" fmla="*/ 1616 w 1794"/>
                  <a:gd name="T109" fmla="*/ 899 h 1217"/>
                  <a:gd name="T110" fmla="*/ 1625 w 1794"/>
                  <a:gd name="T111" fmla="*/ 857 h 1217"/>
                  <a:gd name="T112" fmla="*/ 1632 w 1794"/>
                  <a:gd name="T113" fmla="*/ 851 h 1217"/>
                  <a:gd name="T114" fmla="*/ 1675 w 1794"/>
                  <a:gd name="T115" fmla="*/ 787 h 1217"/>
                  <a:gd name="T116" fmla="*/ 1722 w 1794"/>
                  <a:gd name="T117" fmla="*/ 751 h 1217"/>
                  <a:gd name="T118" fmla="*/ 1794 w 1794"/>
                  <a:gd name="T119" fmla="*/ 69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4" h="1217">
                    <a:moveTo>
                      <a:pt x="674" y="446"/>
                    </a:moveTo>
                    <a:cubicBezTo>
                      <a:pt x="676" y="439"/>
                      <a:pt x="677" y="435"/>
                      <a:pt x="657" y="427"/>
                    </a:cubicBezTo>
                    <a:cubicBezTo>
                      <a:pt x="637" y="419"/>
                      <a:pt x="639" y="414"/>
                      <a:pt x="626" y="390"/>
                    </a:cubicBezTo>
                    <a:cubicBezTo>
                      <a:pt x="612" y="366"/>
                      <a:pt x="588" y="356"/>
                      <a:pt x="588" y="347"/>
                    </a:cubicBezTo>
                    <a:cubicBezTo>
                      <a:pt x="588" y="338"/>
                      <a:pt x="564" y="339"/>
                      <a:pt x="564" y="346"/>
                    </a:cubicBezTo>
                    <a:cubicBezTo>
                      <a:pt x="564" y="353"/>
                      <a:pt x="553" y="355"/>
                      <a:pt x="547" y="358"/>
                    </a:cubicBezTo>
                    <a:cubicBezTo>
                      <a:pt x="542" y="362"/>
                      <a:pt x="539" y="356"/>
                      <a:pt x="534" y="349"/>
                    </a:cubicBezTo>
                    <a:cubicBezTo>
                      <a:pt x="529" y="343"/>
                      <a:pt x="516" y="336"/>
                      <a:pt x="516" y="332"/>
                    </a:cubicBezTo>
                    <a:cubicBezTo>
                      <a:pt x="516" y="328"/>
                      <a:pt x="513" y="319"/>
                      <a:pt x="504" y="323"/>
                    </a:cubicBezTo>
                    <a:cubicBezTo>
                      <a:pt x="495" y="327"/>
                      <a:pt x="491" y="323"/>
                      <a:pt x="488" y="326"/>
                    </a:cubicBezTo>
                    <a:cubicBezTo>
                      <a:pt x="485" y="329"/>
                      <a:pt x="479" y="324"/>
                      <a:pt x="479" y="324"/>
                    </a:cubicBezTo>
                    <a:cubicBezTo>
                      <a:pt x="479" y="54"/>
                      <a:pt x="479" y="54"/>
                      <a:pt x="479" y="54"/>
                    </a:cubicBezTo>
                    <a:cubicBezTo>
                      <a:pt x="475" y="53"/>
                      <a:pt x="473" y="53"/>
                      <a:pt x="470" y="52"/>
                    </a:cubicBezTo>
                    <a:cubicBezTo>
                      <a:pt x="459" y="48"/>
                      <a:pt x="442" y="40"/>
                      <a:pt x="433" y="42"/>
                    </a:cubicBezTo>
                    <a:cubicBezTo>
                      <a:pt x="424" y="44"/>
                      <a:pt x="406" y="46"/>
                      <a:pt x="400" y="43"/>
                    </a:cubicBezTo>
                    <a:cubicBezTo>
                      <a:pt x="394" y="40"/>
                      <a:pt x="385" y="37"/>
                      <a:pt x="372" y="39"/>
                    </a:cubicBezTo>
                    <a:cubicBezTo>
                      <a:pt x="359" y="41"/>
                      <a:pt x="351" y="32"/>
                      <a:pt x="335" y="28"/>
                    </a:cubicBezTo>
                    <a:cubicBezTo>
                      <a:pt x="318" y="24"/>
                      <a:pt x="295" y="29"/>
                      <a:pt x="290" y="31"/>
                    </a:cubicBezTo>
                    <a:cubicBezTo>
                      <a:pt x="284" y="33"/>
                      <a:pt x="285" y="25"/>
                      <a:pt x="278" y="26"/>
                    </a:cubicBezTo>
                    <a:cubicBezTo>
                      <a:pt x="271" y="27"/>
                      <a:pt x="277" y="23"/>
                      <a:pt x="273" y="17"/>
                    </a:cubicBezTo>
                    <a:cubicBezTo>
                      <a:pt x="269" y="11"/>
                      <a:pt x="249" y="17"/>
                      <a:pt x="242" y="18"/>
                    </a:cubicBezTo>
                    <a:cubicBezTo>
                      <a:pt x="235" y="18"/>
                      <a:pt x="233" y="14"/>
                      <a:pt x="234" y="11"/>
                    </a:cubicBezTo>
                    <a:cubicBezTo>
                      <a:pt x="234" y="7"/>
                      <a:pt x="228" y="8"/>
                      <a:pt x="225" y="13"/>
                    </a:cubicBezTo>
                    <a:cubicBezTo>
                      <a:pt x="222" y="18"/>
                      <a:pt x="214" y="18"/>
                      <a:pt x="211" y="15"/>
                    </a:cubicBezTo>
                    <a:cubicBezTo>
                      <a:pt x="208" y="12"/>
                      <a:pt x="218" y="11"/>
                      <a:pt x="218" y="7"/>
                    </a:cubicBezTo>
                    <a:cubicBezTo>
                      <a:pt x="219" y="4"/>
                      <a:pt x="208" y="2"/>
                      <a:pt x="204" y="1"/>
                    </a:cubicBezTo>
                    <a:cubicBezTo>
                      <a:pt x="200" y="0"/>
                      <a:pt x="194" y="5"/>
                      <a:pt x="186" y="12"/>
                    </a:cubicBezTo>
                    <a:cubicBezTo>
                      <a:pt x="177" y="20"/>
                      <a:pt x="165" y="19"/>
                      <a:pt x="158" y="18"/>
                    </a:cubicBezTo>
                    <a:cubicBezTo>
                      <a:pt x="150" y="17"/>
                      <a:pt x="141" y="19"/>
                      <a:pt x="141" y="23"/>
                    </a:cubicBezTo>
                    <a:cubicBezTo>
                      <a:pt x="142" y="27"/>
                      <a:pt x="151" y="27"/>
                      <a:pt x="145" y="32"/>
                    </a:cubicBezTo>
                    <a:cubicBezTo>
                      <a:pt x="140" y="38"/>
                      <a:pt x="138" y="25"/>
                      <a:pt x="132" y="31"/>
                    </a:cubicBezTo>
                    <a:cubicBezTo>
                      <a:pt x="127" y="37"/>
                      <a:pt x="111" y="36"/>
                      <a:pt x="107" y="36"/>
                    </a:cubicBezTo>
                    <a:cubicBezTo>
                      <a:pt x="103" y="35"/>
                      <a:pt x="90" y="49"/>
                      <a:pt x="86" y="53"/>
                    </a:cubicBezTo>
                    <a:cubicBezTo>
                      <a:pt x="82" y="57"/>
                      <a:pt x="89" y="60"/>
                      <a:pt x="79" y="72"/>
                    </a:cubicBezTo>
                    <a:cubicBezTo>
                      <a:pt x="68" y="83"/>
                      <a:pt x="40" y="81"/>
                      <a:pt x="34" y="81"/>
                    </a:cubicBezTo>
                    <a:cubicBezTo>
                      <a:pt x="28" y="81"/>
                      <a:pt x="32" y="87"/>
                      <a:pt x="29" y="92"/>
                    </a:cubicBezTo>
                    <a:cubicBezTo>
                      <a:pt x="26" y="96"/>
                      <a:pt x="33" y="100"/>
                      <a:pt x="49" y="104"/>
                    </a:cubicBezTo>
                    <a:cubicBezTo>
                      <a:pt x="65" y="108"/>
                      <a:pt x="76" y="129"/>
                      <a:pt x="78" y="135"/>
                    </a:cubicBezTo>
                    <a:cubicBezTo>
                      <a:pt x="80" y="140"/>
                      <a:pt x="100" y="134"/>
                      <a:pt x="107" y="135"/>
                    </a:cubicBezTo>
                    <a:cubicBezTo>
                      <a:pt x="115" y="137"/>
                      <a:pt x="107" y="147"/>
                      <a:pt x="113" y="151"/>
                    </a:cubicBezTo>
                    <a:cubicBezTo>
                      <a:pt x="120" y="154"/>
                      <a:pt x="130" y="149"/>
                      <a:pt x="132" y="154"/>
                    </a:cubicBezTo>
                    <a:cubicBezTo>
                      <a:pt x="134" y="160"/>
                      <a:pt x="119" y="154"/>
                      <a:pt x="111" y="160"/>
                    </a:cubicBezTo>
                    <a:cubicBezTo>
                      <a:pt x="103" y="166"/>
                      <a:pt x="99" y="169"/>
                      <a:pt x="96" y="165"/>
                    </a:cubicBezTo>
                    <a:cubicBezTo>
                      <a:pt x="93" y="160"/>
                      <a:pt x="80" y="163"/>
                      <a:pt x="73" y="164"/>
                    </a:cubicBezTo>
                    <a:cubicBezTo>
                      <a:pt x="67" y="165"/>
                      <a:pt x="73" y="156"/>
                      <a:pt x="73" y="152"/>
                    </a:cubicBezTo>
                    <a:cubicBezTo>
                      <a:pt x="74" y="148"/>
                      <a:pt x="64" y="145"/>
                      <a:pt x="52" y="153"/>
                    </a:cubicBezTo>
                    <a:cubicBezTo>
                      <a:pt x="39" y="160"/>
                      <a:pt x="43" y="157"/>
                      <a:pt x="42" y="163"/>
                    </a:cubicBezTo>
                    <a:cubicBezTo>
                      <a:pt x="40" y="169"/>
                      <a:pt x="35" y="160"/>
                      <a:pt x="26" y="165"/>
                    </a:cubicBezTo>
                    <a:cubicBezTo>
                      <a:pt x="18" y="170"/>
                      <a:pt x="5" y="173"/>
                      <a:pt x="3" y="178"/>
                    </a:cubicBezTo>
                    <a:cubicBezTo>
                      <a:pt x="0" y="183"/>
                      <a:pt x="20" y="187"/>
                      <a:pt x="28" y="189"/>
                    </a:cubicBezTo>
                    <a:cubicBezTo>
                      <a:pt x="36" y="190"/>
                      <a:pt x="19" y="195"/>
                      <a:pt x="25" y="197"/>
                    </a:cubicBezTo>
                    <a:cubicBezTo>
                      <a:pt x="31" y="199"/>
                      <a:pt x="28" y="205"/>
                      <a:pt x="38" y="210"/>
                    </a:cubicBezTo>
                    <a:cubicBezTo>
                      <a:pt x="48" y="215"/>
                      <a:pt x="70" y="210"/>
                      <a:pt x="76" y="210"/>
                    </a:cubicBezTo>
                    <a:cubicBezTo>
                      <a:pt x="82" y="210"/>
                      <a:pt x="87" y="217"/>
                      <a:pt x="92" y="212"/>
                    </a:cubicBezTo>
                    <a:cubicBezTo>
                      <a:pt x="97" y="207"/>
                      <a:pt x="114" y="193"/>
                      <a:pt x="123" y="201"/>
                    </a:cubicBezTo>
                    <a:cubicBezTo>
                      <a:pt x="132" y="209"/>
                      <a:pt x="113" y="208"/>
                      <a:pt x="118" y="213"/>
                    </a:cubicBezTo>
                    <a:cubicBezTo>
                      <a:pt x="123" y="218"/>
                      <a:pt x="129" y="230"/>
                      <a:pt x="120" y="237"/>
                    </a:cubicBezTo>
                    <a:cubicBezTo>
                      <a:pt x="111" y="243"/>
                      <a:pt x="103" y="239"/>
                      <a:pt x="98" y="238"/>
                    </a:cubicBezTo>
                    <a:cubicBezTo>
                      <a:pt x="94" y="238"/>
                      <a:pt x="97" y="247"/>
                      <a:pt x="89" y="253"/>
                    </a:cubicBezTo>
                    <a:cubicBezTo>
                      <a:pt x="82" y="259"/>
                      <a:pt x="76" y="246"/>
                      <a:pt x="67" y="246"/>
                    </a:cubicBezTo>
                    <a:cubicBezTo>
                      <a:pt x="57" y="246"/>
                      <a:pt x="59" y="259"/>
                      <a:pt x="60" y="264"/>
                    </a:cubicBezTo>
                    <a:cubicBezTo>
                      <a:pt x="60" y="270"/>
                      <a:pt x="46" y="263"/>
                      <a:pt x="42" y="277"/>
                    </a:cubicBezTo>
                    <a:cubicBezTo>
                      <a:pt x="39" y="291"/>
                      <a:pt x="24" y="279"/>
                      <a:pt x="34" y="293"/>
                    </a:cubicBezTo>
                    <a:cubicBezTo>
                      <a:pt x="43" y="307"/>
                      <a:pt x="42" y="298"/>
                      <a:pt x="50" y="304"/>
                    </a:cubicBezTo>
                    <a:cubicBezTo>
                      <a:pt x="57" y="309"/>
                      <a:pt x="41" y="319"/>
                      <a:pt x="49" y="320"/>
                    </a:cubicBezTo>
                    <a:cubicBezTo>
                      <a:pt x="57" y="322"/>
                      <a:pt x="65" y="336"/>
                      <a:pt x="71" y="341"/>
                    </a:cubicBezTo>
                    <a:cubicBezTo>
                      <a:pt x="76" y="346"/>
                      <a:pt x="83" y="338"/>
                      <a:pt x="91" y="338"/>
                    </a:cubicBezTo>
                    <a:cubicBezTo>
                      <a:pt x="100" y="338"/>
                      <a:pt x="96" y="326"/>
                      <a:pt x="100" y="330"/>
                    </a:cubicBezTo>
                    <a:cubicBezTo>
                      <a:pt x="105" y="335"/>
                      <a:pt x="112" y="347"/>
                      <a:pt x="107" y="350"/>
                    </a:cubicBezTo>
                    <a:cubicBezTo>
                      <a:pt x="103" y="354"/>
                      <a:pt x="107" y="363"/>
                      <a:pt x="106" y="368"/>
                    </a:cubicBezTo>
                    <a:cubicBezTo>
                      <a:pt x="105" y="373"/>
                      <a:pt x="124" y="371"/>
                      <a:pt x="125" y="366"/>
                    </a:cubicBezTo>
                    <a:cubicBezTo>
                      <a:pt x="126" y="360"/>
                      <a:pt x="141" y="359"/>
                      <a:pt x="149" y="368"/>
                    </a:cubicBezTo>
                    <a:cubicBezTo>
                      <a:pt x="158" y="377"/>
                      <a:pt x="160" y="378"/>
                      <a:pt x="160" y="371"/>
                    </a:cubicBezTo>
                    <a:cubicBezTo>
                      <a:pt x="160" y="364"/>
                      <a:pt x="167" y="356"/>
                      <a:pt x="168" y="362"/>
                    </a:cubicBezTo>
                    <a:cubicBezTo>
                      <a:pt x="168" y="368"/>
                      <a:pt x="175" y="370"/>
                      <a:pt x="187" y="364"/>
                    </a:cubicBezTo>
                    <a:cubicBezTo>
                      <a:pt x="199" y="359"/>
                      <a:pt x="194" y="365"/>
                      <a:pt x="187" y="372"/>
                    </a:cubicBezTo>
                    <a:cubicBezTo>
                      <a:pt x="179" y="383"/>
                      <a:pt x="187" y="399"/>
                      <a:pt x="181" y="401"/>
                    </a:cubicBezTo>
                    <a:cubicBezTo>
                      <a:pt x="175" y="402"/>
                      <a:pt x="170" y="418"/>
                      <a:pt x="159" y="419"/>
                    </a:cubicBezTo>
                    <a:cubicBezTo>
                      <a:pt x="149" y="420"/>
                      <a:pt x="132" y="440"/>
                      <a:pt x="130" y="443"/>
                    </a:cubicBezTo>
                    <a:cubicBezTo>
                      <a:pt x="127" y="446"/>
                      <a:pt x="106" y="436"/>
                      <a:pt x="102" y="445"/>
                    </a:cubicBezTo>
                    <a:cubicBezTo>
                      <a:pt x="99" y="454"/>
                      <a:pt x="86" y="461"/>
                      <a:pt x="89" y="465"/>
                    </a:cubicBezTo>
                    <a:cubicBezTo>
                      <a:pt x="92" y="467"/>
                      <a:pt x="110" y="458"/>
                      <a:pt x="111" y="453"/>
                    </a:cubicBezTo>
                    <a:cubicBezTo>
                      <a:pt x="111" y="449"/>
                      <a:pt x="114" y="449"/>
                      <a:pt x="117" y="453"/>
                    </a:cubicBezTo>
                    <a:cubicBezTo>
                      <a:pt x="120" y="456"/>
                      <a:pt x="128" y="451"/>
                      <a:pt x="131" y="448"/>
                    </a:cubicBezTo>
                    <a:cubicBezTo>
                      <a:pt x="135" y="445"/>
                      <a:pt x="141" y="446"/>
                      <a:pt x="144" y="447"/>
                    </a:cubicBezTo>
                    <a:cubicBezTo>
                      <a:pt x="148" y="447"/>
                      <a:pt x="149" y="442"/>
                      <a:pt x="160" y="440"/>
                    </a:cubicBezTo>
                    <a:cubicBezTo>
                      <a:pt x="170" y="438"/>
                      <a:pt x="168" y="435"/>
                      <a:pt x="170" y="430"/>
                    </a:cubicBezTo>
                    <a:cubicBezTo>
                      <a:pt x="173" y="424"/>
                      <a:pt x="198" y="413"/>
                      <a:pt x="203" y="411"/>
                    </a:cubicBezTo>
                    <a:cubicBezTo>
                      <a:pt x="207" y="410"/>
                      <a:pt x="204" y="402"/>
                      <a:pt x="210" y="402"/>
                    </a:cubicBezTo>
                    <a:cubicBezTo>
                      <a:pt x="215" y="402"/>
                      <a:pt x="222" y="395"/>
                      <a:pt x="229" y="390"/>
                    </a:cubicBezTo>
                    <a:cubicBezTo>
                      <a:pt x="236" y="384"/>
                      <a:pt x="237" y="387"/>
                      <a:pt x="242" y="385"/>
                    </a:cubicBezTo>
                    <a:cubicBezTo>
                      <a:pt x="247" y="383"/>
                      <a:pt x="244" y="373"/>
                      <a:pt x="249" y="372"/>
                    </a:cubicBezTo>
                    <a:cubicBezTo>
                      <a:pt x="254" y="371"/>
                      <a:pt x="258" y="367"/>
                      <a:pt x="258" y="363"/>
                    </a:cubicBezTo>
                    <a:cubicBezTo>
                      <a:pt x="258" y="359"/>
                      <a:pt x="245" y="359"/>
                      <a:pt x="244" y="356"/>
                    </a:cubicBezTo>
                    <a:cubicBezTo>
                      <a:pt x="242" y="353"/>
                      <a:pt x="254" y="343"/>
                      <a:pt x="258" y="343"/>
                    </a:cubicBezTo>
                    <a:cubicBezTo>
                      <a:pt x="262" y="344"/>
                      <a:pt x="269" y="339"/>
                      <a:pt x="270" y="333"/>
                    </a:cubicBezTo>
                    <a:cubicBezTo>
                      <a:pt x="270" y="327"/>
                      <a:pt x="276" y="325"/>
                      <a:pt x="282" y="320"/>
                    </a:cubicBezTo>
                    <a:cubicBezTo>
                      <a:pt x="287" y="314"/>
                      <a:pt x="285" y="310"/>
                      <a:pt x="291" y="309"/>
                    </a:cubicBezTo>
                    <a:cubicBezTo>
                      <a:pt x="296" y="309"/>
                      <a:pt x="300" y="302"/>
                      <a:pt x="306" y="299"/>
                    </a:cubicBezTo>
                    <a:cubicBezTo>
                      <a:pt x="311" y="296"/>
                      <a:pt x="306" y="303"/>
                      <a:pt x="316" y="303"/>
                    </a:cubicBezTo>
                    <a:cubicBezTo>
                      <a:pt x="327" y="304"/>
                      <a:pt x="325" y="313"/>
                      <a:pt x="317" y="310"/>
                    </a:cubicBezTo>
                    <a:cubicBezTo>
                      <a:pt x="309" y="306"/>
                      <a:pt x="305" y="307"/>
                      <a:pt x="298" y="313"/>
                    </a:cubicBezTo>
                    <a:cubicBezTo>
                      <a:pt x="291" y="320"/>
                      <a:pt x="297" y="322"/>
                      <a:pt x="291" y="329"/>
                    </a:cubicBezTo>
                    <a:cubicBezTo>
                      <a:pt x="286" y="337"/>
                      <a:pt x="285" y="341"/>
                      <a:pt x="292" y="342"/>
                    </a:cubicBezTo>
                    <a:cubicBezTo>
                      <a:pt x="300" y="343"/>
                      <a:pt x="293" y="348"/>
                      <a:pt x="286" y="350"/>
                    </a:cubicBezTo>
                    <a:cubicBezTo>
                      <a:pt x="280" y="352"/>
                      <a:pt x="284" y="356"/>
                      <a:pt x="293" y="356"/>
                    </a:cubicBezTo>
                    <a:cubicBezTo>
                      <a:pt x="302" y="356"/>
                      <a:pt x="316" y="343"/>
                      <a:pt x="328" y="337"/>
                    </a:cubicBezTo>
                    <a:cubicBezTo>
                      <a:pt x="341" y="330"/>
                      <a:pt x="350" y="337"/>
                      <a:pt x="353" y="336"/>
                    </a:cubicBezTo>
                    <a:cubicBezTo>
                      <a:pt x="357" y="334"/>
                      <a:pt x="350" y="329"/>
                      <a:pt x="354" y="327"/>
                    </a:cubicBezTo>
                    <a:cubicBezTo>
                      <a:pt x="358" y="325"/>
                      <a:pt x="349" y="323"/>
                      <a:pt x="346" y="316"/>
                    </a:cubicBezTo>
                    <a:cubicBezTo>
                      <a:pt x="343" y="309"/>
                      <a:pt x="350" y="313"/>
                      <a:pt x="352" y="307"/>
                    </a:cubicBezTo>
                    <a:cubicBezTo>
                      <a:pt x="353" y="302"/>
                      <a:pt x="358" y="304"/>
                      <a:pt x="362" y="307"/>
                    </a:cubicBezTo>
                    <a:cubicBezTo>
                      <a:pt x="366" y="309"/>
                      <a:pt x="371" y="304"/>
                      <a:pt x="375" y="311"/>
                    </a:cubicBezTo>
                    <a:cubicBezTo>
                      <a:pt x="378" y="319"/>
                      <a:pt x="382" y="309"/>
                      <a:pt x="388" y="314"/>
                    </a:cubicBezTo>
                    <a:cubicBezTo>
                      <a:pt x="395" y="320"/>
                      <a:pt x="387" y="319"/>
                      <a:pt x="380" y="320"/>
                    </a:cubicBezTo>
                    <a:cubicBezTo>
                      <a:pt x="374" y="322"/>
                      <a:pt x="377" y="331"/>
                      <a:pt x="382" y="327"/>
                    </a:cubicBezTo>
                    <a:cubicBezTo>
                      <a:pt x="388" y="322"/>
                      <a:pt x="392" y="320"/>
                      <a:pt x="397" y="324"/>
                    </a:cubicBezTo>
                    <a:cubicBezTo>
                      <a:pt x="401" y="328"/>
                      <a:pt x="403" y="326"/>
                      <a:pt x="407" y="322"/>
                    </a:cubicBezTo>
                    <a:cubicBezTo>
                      <a:pt x="411" y="318"/>
                      <a:pt x="411" y="323"/>
                      <a:pt x="411" y="326"/>
                    </a:cubicBezTo>
                    <a:cubicBezTo>
                      <a:pt x="411" y="329"/>
                      <a:pt x="419" y="330"/>
                      <a:pt x="431" y="332"/>
                    </a:cubicBezTo>
                    <a:cubicBezTo>
                      <a:pt x="443" y="334"/>
                      <a:pt x="464" y="331"/>
                      <a:pt x="469" y="331"/>
                    </a:cubicBezTo>
                    <a:cubicBezTo>
                      <a:pt x="475" y="330"/>
                      <a:pt x="473" y="339"/>
                      <a:pt x="485" y="341"/>
                    </a:cubicBezTo>
                    <a:cubicBezTo>
                      <a:pt x="497" y="344"/>
                      <a:pt x="500" y="329"/>
                      <a:pt x="506" y="334"/>
                    </a:cubicBezTo>
                    <a:cubicBezTo>
                      <a:pt x="513" y="340"/>
                      <a:pt x="506" y="341"/>
                      <a:pt x="503" y="345"/>
                    </a:cubicBezTo>
                    <a:cubicBezTo>
                      <a:pt x="499" y="349"/>
                      <a:pt x="507" y="350"/>
                      <a:pt x="511" y="352"/>
                    </a:cubicBezTo>
                    <a:cubicBezTo>
                      <a:pt x="516" y="354"/>
                      <a:pt x="527" y="357"/>
                      <a:pt x="532" y="362"/>
                    </a:cubicBezTo>
                    <a:cubicBezTo>
                      <a:pt x="537" y="367"/>
                      <a:pt x="540" y="372"/>
                      <a:pt x="553" y="379"/>
                    </a:cubicBezTo>
                    <a:cubicBezTo>
                      <a:pt x="565" y="385"/>
                      <a:pt x="553" y="363"/>
                      <a:pt x="563" y="370"/>
                    </a:cubicBezTo>
                    <a:cubicBezTo>
                      <a:pt x="573" y="377"/>
                      <a:pt x="569" y="370"/>
                      <a:pt x="577" y="377"/>
                    </a:cubicBezTo>
                    <a:cubicBezTo>
                      <a:pt x="585" y="384"/>
                      <a:pt x="582" y="374"/>
                      <a:pt x="579" y="363"/>
                    </a:cubicBezTo>
                    <a:cubicBezTo>
                      <a:pt x="575" y="351"/>
                      <a:pt x="582" y="359"/>
                      <a:pt x="586" y="364"/>
                    </a:cubicBezTo>
                    <a:cubicBezTo>
                      <a:pt x="589" y="370"/>
                      <a:pt x="589" y="380"/>
                      <a:pt x="587" y="387"/>
                    </a:cubicBezTo>
                    <a:cubicBezTo>
                      <a:pt x="585" y="394"/>
                      <a:pt x="573" y="388"/>
                      <a:pt x="574" y="384"/>
                    </a:cubicBezTo>
                    <a:cubicBezTo>
                      <a:pt x="575" y="381"/>
                      <a:pt x="562" y="382"/>
                      <a:pt x="562" y="388"/>
                    </a:cubicBezTo>
                    <a:cubicBezTo>
                      <a:pt x="562" y="393"/>
                      <a:pt x="570" y="404"/>
                      <a:pt x="576" y="405"/>
                    </a:cubicBezTo>
                    <a:cubicBezTo>
                      <a:pt x="583" y="406"/>
                      <a:pt x="578" y="416"/>
                      <a:pt x="582" y="417"/>
                    </a:cubicBezTo>
                    <a:cubicBezTo>
                      <a:pt x="587" y="419"/>
                      <a:pt x="587" y="429"/>
                      <a:pt x="590" y="427"/>
                    </a:cubicBezTo>
                    <a:cubicBezTo>
                      <a:pt x="593" y="426"/>
                      <a:pt x="592" y="413"/>
                      <a:pt x="589" y="408"/>
                    </a:cubicBezTo>
                    <a:cubicBezTo>
                      <a:pt x="585" y="402"/>
                      <a:pt x="587" y="395"/>
                      <a:pt x="591" y="396"/>
                    </a:cubicBezTo>
                    <a:cubicBezTo>
                      <a:pt x="596" y="398"/>
                      <a:pt x="591" y="406"/>
                      <a:pt x="594" y="409"/>
                    </a:cubicBezTo>
                    <a:cubicBezTo>
                      <a:pt x="596" y="411"/>
                      <a:pt x="599" y="406"/>
                      <a:pt x="604" y="403"/>
                    </a:cubicBezTo>
                    <a:cubicBezTo>
                      <a:pt x="610" y="400"/>
                      <a:pt x="602" y="391"/>
                      <a:pt x="604" y="386"/>
                    </a:cubicBezTo>
                    <a:cubicBezTo>
                      <a:pt x="606" y="381"/>
                      <a:pt x="612" y="390"/>
                      <a:pt x="614" y="398"/>
                    </a:cubicBezTo>
                    <a:cubicBezTo>
                      <a:pt x="617" y="406"/>
                      <a:pt x="608" y="406"/>
                      <a:pt x="608" y="410"/>
                    </a:cubicBezTo>
                    <a:cubicBezTo>
                      <a:pt x="608" y="415"/>
                      <a:pt x="601" y="413"/>
                      <a:pt x="599" y="415"/>
                    </a:cubicBezTo>
                    <a:cubicBezTo>
                      <a:pt x="596" y="417"/>
                      <a:pt x="598" y="433"/>
                      <a:pt x="601" y="433"/>
                    </a:cubicBezTo>
                    <a:cubicBezTo>
                      <a:pt x="604" y="434"/>
                      <a:pt x="606" y="420"/>
                      <a:pt x="608" y="427"/>
                    </a:cubicBezTo>
                    <a:cubicBezTo>
                      <a:pt x="610" y="434"/>
                      <a:pt x="617" y="419"/>
                      <a:pt x="619" y="425"/>
                    </a:cubicBezTo>
                    <a:cubicBezTo>
                      <a:pt x="621" y="431"/>
                      <a:pt x="630" y="438"/>
                      <a:pt x="634" y="436"/>
                    </a:cubicBezTo>
                    <a:cubicBezTo>
                      <a:pt x="637" y="435"/>
                      <a:pt x="632" y="428"/>
                      <a:pt x="627" y="428"/>
                    </a:cubicBezTo>
                    <a:cubicBezTo>
                      <a:pt x="621" y="427"/>
                      <a:pt x="622" y="419"/>
                      <a:pt x="627" y="418"/>
                    </a:cubicBezTo>
                    <a:cubicBezTo>
                      <a:pt x="632" y="418"/>
                      <a:pt x="641" y="431"/>
                      <a:pt x="641" y="436"/>
                    </a:cubicBezTo>
                    <a:cubicBezTo>
                      <a:pt x="641" y="440"/>
                      <a:pt x="636" y="440"/>
                      <a:pt x="632" y="445"/>
                    </a:cubicBezTo>
                    <a:cubicBezTo>
                      <a:pt x="628" y="449"/>
                      <a:pt x="622" y="437"/>
                      <a:pt x="617" y="437"/>
                    </a:cubicBezTo>
                    <a:cubicBezTo>
                      <a:pt x="612" y="438"/>
                      <a:pt x="617" y="445"/>
                      <a:pt x="619" y="451"/>
                    </a:cubicBezTo>
                    <a:cubicBezTo>
                      <a:pt x="621" y="456"/>
                      <a:pt x="613" y="464"/>
                      <a:pt x="619" y="468"/>
                    </a:cubicBezTo>
                    <a:cubicBezTo>
                      <a:pt x="626" y="472"/>
                      <a:pt x="624" y="465"/>
                      <a:pt x="625" y="462"/>
                    </a:cubicBezTo>
                    <a:cubicBezTo>
                      <a:pt x="626" y="459"/>
                      <a:pt x="632" y="463"/>
                      <a:pt x="635" y="466"/>
                    </a:cubicBezTo>
                    <a:cubicBezTo>
                      <a:pt x="638" y="468"/>
                      <a:pt x="639" y="460"/>
                      <a:pt x="639" y="456"/>
                    </a:cubicBezTo>
                    <a:cubicBezTo>
                      <a:pt x="639" y="453"/>
                      <a:pt x="645" y="454"/>
                      <a:pt x="648" y="459"/>
                    </a:cubicBezTo>
                    <a:cubicBezTo>
                      <a:pt x="651" y="464"/>
                      <a:pt x="652" y="454"/>
                      <a:pt x="656" y="455"/>
                    </a:cubicBezTo>
                    <a:cubicBezTo>
                      <a:pt x="661" y="456"/>
                      <a:pt x="658" y="463"/>
                      <a:pt x="658" y="467"/>
                    </a:cubicBezTo>
                    <a:cubicBezTo>
                      <a:pt x="658" y="472"/>
                      <a:pt x="666" y="464"/>
                      <a:pt x="665" y="469"/>
                    </a:cubicBezTo>
                    <a:cubicBezTo>
                      <a:pt x="665" y="469"/>
                      <a:pt x="665" y="470"/>
                      <a:pt x="665" y="471"/>
                    </a:cubicBezTo>
                    <a:cubicBezTo>
                      <a:pt x="670" y="467"/>
                      <a:pt x="674" y="464"/>
                      <a:pt x="677" y="462"/>
                    </a:cubicBezTo>
                    <a:cubicBezTo>
                      <a:pt x="686" y="456"/>
                      <a:pt x="671" y="453"/>
                      <a:pt x="674" y="446"/>
                    </a:cubicBezTo>
                    <a:close/>
                    <a:moveTo>
                      <a:pt x="14" y="501"/>
                    </a:moveTo>
                    <a:cubicBezTo>
                      <a:pt x="23" y="498"/>
                      <a:pt x="27" y="493"/>
                      <a:pt x="23" y="488"/>
                    </a:cubicBezTo>
                    <a:cubicBezTo>
                      <a:pt x="19" y="483"/>
                      <a:pt x="6" y="504"/>
                      <a:pt x="14" y="501"/>
                    </a:cubicBezTo>
                    <a:close/>
                    <a:moveTo>
                      <a:pt x="80" y="466"/>
                    </a:moveTo>
                    <a:cubicBezTo>
                      <a:pt x="71" y="463"/>
                      <a:pt x="49" y="477"/>
                      <a:pt x="57" y="478"/>
                    </a:cubicBezTo>
                    <a:cubicBezTo>
                      <a:pt x="62" y="479"/>
                      <a:pt x="64" y="473"/>
                      <a:pt x="71" y="473"/>
                    </a:cubicBezTo>
                    <a:cubicBezTo>
                      <a:pt x="77" y="473"/>
                      <a:pt x="89" y="469"/>
                      <a:pt x="80" y="466"/>
                    </a:cubicBezTo>
                    <a:close/>
                    <a:moveTo>
                      <a:pt x="278" y="374"/>
                    </a:moveTo>
                    <a:cubicBezTo>
                      <a:pt x="279" y="370"/>
                      <a:pt x="273" y="370"/>
                      <a:pt x="265" y="379"/>
                    </a:cubicBezTo>
                    <a:cubicBezTo>
                      <a:pt x="257" y="388"/>
                      <a:pt x="250" y="393"/>
                      <a:pt x="249" y="397"/>
                    </a:cubicBezTo>
                    <a:cubicBezTo>
                      <a:pt x="248" y="402"/>
                      <a:pt x="239" y="397"/>
                      <a:pt x="236" y="402"/>
                    </a:cubicBezTo>
                    <a:cubicBezTo>
                      <a:pt x="233" y="408"/>
                      <a:pt x="238" y="420"/>
                      <a:pt x="244" y="416"/>
                    </a:cubicBezTo>
                    <a:cubicBezTo>
                      <a:pt x="249" y="412"/>
                      <a:pt x="249" y="416"/>
                      <a:pt x="253" y="416"/>
                    </a:cubicBezTo>
                    <a:cubicBezTo>
                      <a:pt x="256" y="416"/>
                      <a:pt x="273" y="405"/>
                      <a:pt x="276" y="399"/>
                    </a:cubicBezTo>
                    <a:cubicBezTo>
                      <a:pt x="280" y="394"/>
                      <a:pt x="270" y="392"/>
                      <a:pt x="269" y="389"/>
                    </a:cubicBezTo>
                    <a:cubicBezTo>
                      <a:pt x="269" y="385"/>
                      <a:pt x="278" y="385"/>
                      <a:pt x="282" y="383"/>
                    </a:cubicBezTo>
                    <a:cubicBezTo>
                      <a:pt x="286" y="381"/>
                      <a:pt x="278" y="379"/>
                      <a:pt x="278" y="374"/>
                    </a:cubicBezTo>
                    <a:close/>
                    <a:moveTo>
                      <a:pt x="29" y="328"/>
                    </a:moveTo>
                    <a:cubicBezTo>
                      <a:pt x="28" y="322"/>
                      <a:pt x="12" y="328"/>
                      <a:pt x="14" y="334"/>
                    </a:cubicBezTo>
                    <a:cubicBezTo>
                      <a:pt x="16" y="340"/>
                      <a:pt x="31" y="343"/>
                      <a:pt x="38" y="341"/>
                    </a:cubicBezTo>
                    <a:cubicBezTo>
                      <a:pt x="44" y="339"/>
                      <a:pt x="46" y="333"/>
                      <a:pt x="42" y="329"/>
                    </a:cubicBezTo>
                    <a:cubicBezTo>
                      <a:pt x="37" y="325"/>
                      <a:pt x="30" y="334"/>
                      <a:pt x="29" y="328"/>
                    </a:cubicBezTo>
                    <a:close/>
                    <a:moveTo>
                      <a:pt x="220" y="1192"/>
                    </a:moveTo>
                    <a:cubicBezTo>
                      <a:pt x="210" y="1193"/>
                      <a:pt x="215" y="1217"/>
                      <a:pt x="221" y="1213"/>
                    </a:cubicBezTo>
                    <a:cubicBezTo>
                      <a:pt x="224" y="1210"/>
                      <a:pt x="231" y="1210"/>
                      <a:pt x="233" y="1206"/>
                    </a:cubicBezTo>
                    <a:cubicBezTo>
                      <a:pt x="236" y="1201"/>
                      <a:pt x="230" y="1191"/>
                      <a:pt x="220" y="1192"/>
                    </a:cubicBezTo>
                    <a:close/>
                    <a:moveTo>
                      <a:pt x="207" y="1177"/>
                    </a:moveTo>
                    <a:cubicBezTo>
                      <a:pt x="201" y="1178"/>
                      <a:pt x="205" y="1188"/>
                      <a:pt x="209" y="1185"/>
                    </a:cubicBezTo>
                    <a:cubicBezTo>
                      <a:pt x="215" y="1181"/>
                      <a:pt x="213" y="1176"/>
                      <a:pt x="207" y="1177"/>
                    </a:cubicBezTo>
                    <a:close/>
                    <a:moveTo>
                      <a:pt x="146" y="1157"/>
                    </a:moveTo>
                    <a:cubicBezTo>
                      <a:pt x="151" y="1162"/>
                      <a:pt x="155" y="1161"/>
                      <a:pt x="156" y="1156"/>
                    </a:cubicBezTo>
                    <a:cubicBezTo>
                      <a:pt x="158" y="1151"/>
                      <a:pt x="140" y="1151"/>
                      <a:pt x="146" y="1157"/>
                    </a:cubicBezTo>
                    <a:close/>
                    <a:moveTo>
                      <a:pt x="174" y="1169"/>
                    </a:moveTo>
                    <a:cubicBezTo>
                      <a:pt x="177" y="1175"/>
                      <a:pt x="181" y="1176"/>
                      <a:pt x="184" y="1170"/>
                    </a:cubicBezTo>
                    <a:cubicBezTo>
                      <a:pt x="188" y="1165"/>
                      <a:pt x="169" y="1162"/>
                      <a:pt x="174" y="1169"/>
                    </a:cubicBezTo>
                    <a:close/>
                    <a:moveTo>
                      <a:pt x="1779" y="645"/>
                    </a:moveTo>
                    <a:cubicBezTo>
                      <a:pt x="1778" y="640"/>
                      <a:pt x="1762" y="644"/>
                      <a:pt x="1755" y="638"/>
                    </a:cubicBezTo>
                    <a:cubicBezTo>
                      <a:pt x="1748" y="633"/>
                      <a:pt x="1735" y="659"/>
                      <a:pt x="1733" y="670"/>
                    </a:cubicBezTo>
                    <a:cubicBezTo>
                      <a:pt x="1730" y="681"/>
                      <a:pt x="1711" y="693"/>
                      <a:pt x="1711" y="693"/>
                    </a:cubicBezTo>
                    <a:cubicBezTo>
                      <a:pt x="1711" y="693"/>
                      <a:pt x="1655" y="693"/>
                      <a:pt x="1650" y="693"/>
                    </a:cubicBezTo>
                    <a:cubicBezTo>
                      <a:pt x="1647" y="693"/>
                      <a:pt x="1634" y="704"/>
                      <a:pt x="1627" y="711"/>
                    </a:cubicBezTo>
                    <a:cubicBezTo>
                      <a:pt x="1627" y="711"/>
                      <a:pt x="1627" y="711"/>
                      <a:pt x="1627" y="712"/>
                    </a:cubicBezTo>
                    <a:cubicBezTo>
                      <a:pt x="1633" y="722"/>
                      <a:pt x="1613" y="728"/>
                      <a:pt x="1593" y="729"/>
                    </a:cubicBezTo>
                    <a:cubicBezTo>
                      <a:pt x="1587" y="729"/>
                      <a:pt x="1582" y="730"/>
                      <a:pt x="1579" y="730"/>
                    </a:cubicBezTo>
                    <a:cubicBezTo>
                      <a:pt x="1580" y="733"/>
                      <a:pt x="1580" y="735"/>
                      <a:pt x="1580" y="737"/>
                    </a:cubicBezTo>
                    <a:cubicBezTo>
                      <a:pt x="1580" y="739"/>
                      <a:pt x="1578" y="740"/>
                      <a:pt x="1575" y="742"/>
                    </a:cubicBezTo>
                    <a:cubicBezTo>
                      <a:pt x="1572" y="748"/>
                      <a:pt x="1548" y="760"/>
                      <a:pt x="1534" y="767"/>
                    </a:cubicBezTo>
                    <a:cubicBezTo>
                      <a:pt x="1519" y="774"/>
                      <a:pt x="1499" y="771"/>
                      <a:pt x="1499" y="759"/>
                    </a:cubicBezTo>
                    <a:cubicBezTo>
                      <a:pt x="1499" y="747"/>
                      <a:pt x="1510" y="749"/>
                      <a:pt x="1512" y="755"/>
                    </a:cubicBezTo>
                    <a:cubicBezTo>
                      <a:pt x="1513" y="757"/>
                      <a:pt x="1516" y="755"/>
                      <a:pt x="1520" y="753"/>
                    </a:cubicBezTo>
                    <a:cubicBezTo>
                      <a:pt x="1516" y="749"/>
                      <a:pt x="1516" y="743"/>
                      <a:pt x="1517" y="739"/>
                    </a:cubicBezTo>
                    <a:cubicBezTo>
                      <a:pt x="1512" y="737"/>
                      <a:pt x="1519" y="720"/>
                      <a:pt x="1510" y="717"/>
                    </a:cubicBezTo>
                    <a:cubicBezTo>
                      <a:pt x="1501" y="713"/>
                      <a:pt x="1490" y="730"/>
                      <a:pt x="1491" y="720"/>
                    </a:cubicBezTo>
                    <a:cubicBezTo>
                      <a:pt x="1493" y="710"/>
                      <a:pt x="1507" y="701"/>
                      <a:pt x="1498" y="688"/>
                    </a:cubicBezTo>
                    <a:cubicBezTo>
                      <a:pt x="1490" y="674"/>
                      <a:pt x="1474" y="674"/>
                      <a:pt x="1471" y="684"/>
                    </a:cubicBezTo>
                    <a:cubicBezTo>
                      <a:pt x="1468" y="695"/>
                      <a:pt x="1457" y="690"/>
                      <a:pt x="1453" y="698"/>
                    </a:cubicBezTo>
                    <a:cubicBezTo>
                      <a:pt x="1449" y="706"/>
                      <a:pt x="1445" y="723"/>
                      <a:pt x="1448" y="735"/>
                    </a:cubicBezTo>
                    <a:cubicBezTo>
                      <a:pt x="1451" y="748"/>
                      <a:pt x="1447" y="754"/>
                      <a:pt x="1436" y="761"/>
                    </a:cubicBezTo>
                    <a:cubicBezTo>
                      <a:pt x="1424" y="768"/>
                      <a:pt x="1418" y="750"/>
                      <a:pt x="1422" y="727"/>
                    </a:cubicBezTo>
                    <a:cubicBezTo>
                      <a:pt x="1426" y="712"/>
                      <a:pt x="1434" y="697"/>
                      <a:pt x="1426" y="697"/>
                    </a:cubicBezTo>
                    <a:cubicBezTo>
                      <a:pt x="1419" y="697"/>
                      <a:pt x="1437" y="678"/>
                      <a:pt x="1453" y="674"/>
                    </a:cubicBezTo>
                    <a:cubicBezTo>
                      <a:pt x="1469" y="670"/>
                      <a:pt x="1490" y="672"/>
                      <a:pt x="1490" y="667"/>
                    </a:cubicBezTo>
                    <a:cubicBezTo>
                      <a:pt x="1490" y="666"/>
                      <a:pt x="1490" y="666"/>
                      <a:pt x="1492" y="665"/>
                    </a:cubicBezTo>
                    <a:cubicBezTo>
                      <a:pt x="1488" y="663"/>
                      <a:pt x="1485" y="660"/>
                      <a:pt x="1482" y="658"/>
                    </a:cubicBezTo>
                    <a:cubicBezTo>
                      <a:pt x="1481" y="659"/>
                      <a:pt x="1481" y="660"/>
                      <a:pt x="1480" y="661"/>
                    </a:cubicBezTo>
                    <a:cubicBezTo>
                      <a:pt x="1473" y="666"/>
                      <a:pt x="1475" y="654"/>
                      <a:pt x="1463" y="654"/>
                    </a:cubicBezTo>
                    <a:cubicBezTo>
                      <a:pt x="1451" y="654"/>
                      <a:pt x="1440" y="665"/>
                      <a:pt x="1430" y="660"/>
                    </a:cubicBezTo>
                    <a:cubicBezTo>
                      <a:pt x="1421" y="656"/>
                      <a:pt x="1426" y="649"/>
                      <a:pt x="1417" y="649"/>
                    </a:cubicBezTo>
                    <a:cubicBezTo>
                      <a:pt x="1408" y="649"/>
                      <a:pt x="1423" y="633"/>
                      <a:pt x="1411" y="640"/>
                    </a:cubicBezTo>
                    <a:cubicBezTo>
                      <a:pt x="1398" y="647"/>
                      <a:pt x="1379" y="664"/>
                      <a:pt x="1371" y="656"/>
                    </a:cubicBezTo>
                    <a:cubicBezTo>
                      <a:pt x="1362" y="648"/>
                      <a:pt x="1354" y="659"/>
                      <a:pt x="1348" y="652"/>
                    </a:cubicBezTo>
                    <a:cubicBezTo>
                      <a:pt x="1342" y="646"/>
                      <a:pt x="1370" y="629"/>
                      <a:pt x="1383" y="630"/>
                    </a:cubicBezTo>
                    <a:cubicBezTo>
                      <a:pt x="1387" y="630"/>
                      <a:pt x="1390" y="628"/>
                      <a:pt x="1392" y="626"/>
                    </a:cubicBezTo>
                    <a:cubicBezTo>
                      <a:pt x="1385" y="624"/>
                      <a:pt x="1371" y="618"/>
                      <a:pt x="1367" y="623"/>
                    </a:cubicBezTo>
                    <a:cubicBezTo>
                      <a:pt x="1362" y="628"/>
                      <a:pt x="1356" y="625"/>
                      <a:pt x="1352" y="620"/>
                    </a:cubicBezTo>
                    <a:cubicBezTo>
                      <a:pt x="1348" y="615"/>
                      <a:pt x="1344" y="622"/>
                      <a:pt x="1337" y="614"/>
                    </a:cubicBezTo>
                    <a:cubicBezTo>
                      <a:pt x="1331" y="607"/>
                      <a:pt x="1325" y="612"/>
                      <a:pt x="1321" y="614"/>
                    </a:cubicBezTo>
                    <a:cubicBezTo>
                      <a:pt x="1318" y="615"/>
                      <a:pt x="1313" y="611"/>
                      <a:pt x="1306" y="609"/>
                    </a:cubicBezTo>
                    <a:cubicBezTo>
                      <a:pt x="1299" y="606"/>
                      <a:pt x="1305" y="599"/>
                      <a:pt x="1299" y="595"/>
                    </a:cubicBezTo>
                    <a:cubicBezTo>
                      <a:pt x="1293" y="591"/>
                      <a:pt x="1293" y="603"/>
                      <a:pt x="1293" y="603"/>
                    </a:cubicBezTo>
                    <a:cubicBezTo>
                      <a:pt x="807" y="606"/>
                      <a:pt x="807" y="606"/>
                      <a:pt x="807" y="606"/>
                    </a:cubicBezTo>
                    <a:cubicBezTo>
                      <a:pt x="807" y="606"/>
                      <a:pt x="808" y="607"/>
                      <a:pt x="808" y="608"/>
                    </a:cubicBezTo>
                    <a:cubicBezTo>
                      <a:pt x="814" y="614"/>
                      <a:pt x="810" y="619"/>
                      <a:pt x="811" y="626"/>
                    </a:cubicBezTo>
                    <a:cubicBezTo>
                      <a:pt x="813" y="634"/>
                      <a:pt x="812" y="644"/>
                      <a:pt x="806" y="644"/>
                    </a:cubicBezTo>
                    <a:cubicBezTo>
                      <a:pt x="800" y="644"/>
                      <a:pt x="799" y="638"/>
                      <a:pt x="804" y="635"/>
                    </a:cubicBezTo>
                    <a:cubicBezTo>
                      <a:pt x="808" y="633"/>
                      <a:pt x="806" y="624"/>
                      <a:pt x="801" y="624"/>
                    </a:cubicBezTo>
                    <a:cubicBezTo>
                      <a:pt x="799" y="624"/>
                      <a:pt x="798" y="621"/>
                      <a:pt x="798" y="618"/>
                    </a:cubicBezTo>
                    <a:cubicBezTo>
                      <a:pt x="790" y="620"/>
                      <a:pt x="781" y="619"/>
                      <a:pt x="770" y="618"/>
                    </a:cubicBezTo>
                    <a:cubicBezTo>
                      <a:pt x="770" y="618"/>
                      <a:pt x="770" y="619"/>
                      <a:pt x="770" y="619"/>
                    </a:cubicBezTo>
                    <a:cubicBezTo>
                      <a:pt x="771" y="624"/>
                      <a:pt x="773" y="634"/>
                      <a:pt x="779" y="643"/>
                    </a:cubicBezTo>
                    <a:cubicBezTo>
                      <a:pt x="786" y="651"/>
                      <a:pt x="781" y="656"/>
                      <a:pt x="787" y="659"/>
                    </a:cubicBezTo>
                    <a:cubicBezTo>
                      <a:pt x="793" y="662"/>
                      <a:pt x="793" y="666"/>
                      <a:pt x="787" y="665"/>
                    </a:cubicBezTo>
                    <a:cubicBezTo>
                      <a:pt x="782" y="664"/>
                      <a:pt x="786" y="669"/>
                      <a:pt x="784" y="681"/>
                    </a:cubicBezTo>
                    <a:cubicBezTo>
                      <a:pt x="782" y="693"/>
                      <a:pt x="782" y="717"/>
                      <a:pt x="781" y="724"/>
                    </a:cubicBezTo>
                    <a:cubicBezTo>
                      <a:pt x="780" y="732"/>
                      <a:pt x="771" y="744"/>
                      <a:pt x="776" y="752"/>
                    </a:cubicBezTo>
                    <a:cubicBezTo>
                      <a:pt x="781" y="760"/>
                      <a:pt x="785" y="771"/>
                      <a:pt x="782" y="780"/>
                    </a:cubicBezTo>
                    <a:cubicBezTo>
                      <a:pt x="779" y="790"/>
                      <a:pt x="780" y="796"/>
                      <a:pt x="784" y="803"/>
                    </a:cubicBezTo>
                    <a:cubicBezTo>
                      <a:pt x="788" y="811"/>
                      <a:pt x="785" y="824"/>
                      <a:pt x="790" y="826"/>
                    </a:cubicBezTo>
                    <a:cubicBezTo>
                      <a:pt x="794" y="829"/>
                      <a:pt x="799" y="835"/>
                      <a:pt x="803" y="842"/>
                    </a:cubicBezTo>
                    <a:cubicBezTo>
                      <a:pt x="807" y="849"/>
                      <a:pt x="811" y="844"/>
                      <a:pt x="812" y="851"/>
                    </a:cubicBezTo>
                    <a:cubicBezTo>
                      <a:pt x="813" y="859"/>
                      <a:pt x="813" y="860"/>
                      <a:pt x="819" y="862"/>
                    </a:cubicBezTo>
                    <a:cubicBezTo>
                      <a:pt x="825" y="865"/>
                      <a:pt x="821" y="872"/>
                      <a:pt x="821" y="876"/>
                    </a:cubicBezTo>
                    <a:cubicBezTo>
                      <a:pt x="821" y="880"/>
                      <a:pt x="829" y="887"/>
                      <a:pt x="840" y="896"/>
                    </a:cubicBezTo>
                    <a:cubicBezTo>
                      <a:pt x="850" y="905"/>
                      <a:pt x="841" y="913"/>
                      <a:pt x="849" y="913"/>
                    </a:cubicBezTo>
                    <a:cubicBezTo>
                      <a:pt x="856" y="913"/>
                      <a:pt x="863" y="917"/>
                      <a:pt x="871" y="922"/>
                    </a:cubicBezTo>
                    <a:cubicBezTo>
                      <a:pt x="878" y="926"/>
                      <a:pt x="880" y="923"/>
                      <a:pt x="885" y="925"/>
                    </a:cubicBezTo>
                    <a:cubicBezTo>
                      <a:pt x="891" y="926"/>
                      <a:pt x="900" y="937"/>
                      <a:pt x="902" y="944"/>
                    </a:cubicBezTo>
                    <a:cubicBezTo>
                      <a:pt x="903" y="948"/>
                      <a:pt x="904" y="951"/>
                      <a:pt x="906" y="955"/>
                    </a:cubicBezTo>
                    <a:cubicBezTo>
                      <a:pt x="946" y="950"/>
                      <a:pt x="946" y="950"/>
                      <a:pt x="946" y="950"/>
                    </a:cubicBezTo>
                    <a:cubicBezTo>
                      <a:pt x="946" y="950"/>
                      <a:pt x="959" y="959"/>
                      <a:pt x="966" y="960"/>
                    </a:cubicBezTo>
                    <a:cubicBezTo>
                      <a:pt x="973" y="962"/>
                      <a:pt x="1012" y="976"/>
                      <a:pt x="1012" y="976"/>
                    </a:cubicBezTo>
                    <a:cubicBezTo>
                      <a:pt x="1062" y="976"/>
                      <a:pt x="1062" y="976"/>
                      <a:pt x="1062" y="976"/>
                    </a:cubicBezTo>
                    <a:cubicBezTo>
                      <a:pt x="1068" y="968"/>
                      <a:pt x="1068" y="968"/>
                      <a:pt x="1068" y="968"/>
                    </a:cubicBezTo>
                    <a:cubicBezTo>
                      <a:pt x="1095" y="968"/>
                      <a:pt x="1095" y="968"/>
                      <a:pt x="1095" y="968"/>
                    </a:cubicBezTo>
                    <a:cubicBezTo>
                      <a:pt x="1095" y="968"/>
                      <a:pt x="1113" y="986"/>
                      <a:pt x="1115" y="986"/>
                    </a:cubicBezTo>
                    <a:cubicBezTo>
                      <a:pt x="1118" y="987"/>
                      <a:pt x="1126" y="995"/>
                      <a:pt x="1126" y="1000"/>
                    </a:cubicBezTo>
                    <a:cubicBezTo>
                      <a:pt x="1126" y="1005"/>
                      <a:pt x="1129" y="1009"/>
                      <a:pt x="1133" y="1011"/>
                    </a:cubicBezTo>
                    <a:cubicBezTo>
                      <a:pt x="1137" y="1014"/>
                      <a:pt x="1151" y="1023"/>
                      <a:pt x="1153" y="1022"/>
                    </a:cubicBezTo>
                    <a:cubicBezTo>
                      <a:pt x="1155" y="1021"/>
                      <a:pt x="1159" y="1005"/>
                      <a:pt x="1167" y="1006"/>
                    </a:cubicBezTo>
                    <a:cubicBezTo>
                      <a:pt x="1175" y="1006"/>
                      <a:pt x="1195" y="1012"/>
                      <a:pt x="1198" y="1024"/>
                    </a:cubicBezTo>
                    <a:cubicBezTo>
                      <a:pt x="1202" y="1035"/>
                      <a:pt x="1212" y="1045"/>
                      <a:pt x="1215" y="1047"/>
                    </a:cubicBezTo>
                    <a:cubicBezTo>
                      <a:pt x="1218" y="1050"/>
                      <a:pt x="1217" y="1057"/>
                      <a:pt x="1219" y="1061"/>
                    </a:cubicBezTo>
                    <a:cubicBezTo>
                      <a:pt x="1222" y="1064"/>
                      <a:pt x="1221" y="1072"/>
                      <a:pt x="1224" y="1072"/>
                    </a:cubicBezTo>
                    <a:cubicBezTo>
                      <a:pt x="1227" y="1072"/>
                      <a:pt x="1242" y="1081"/>
                      <a:pt x="1249" y="1080"/>
                    </a:cubicBezTo>
                    <a:cubicBezTo>
                      <a:pt x="1251" y="1080"/>
                      <a:pt x="1254" y="1081"/>
                      <a:pt x="1256" y="1083"/>
                    </a:cubicBezTo>
                    <a:cubicBezTo>
                      <a:pt x="1257" y="1069"/>
                      <a:pt x="1243" y="1067"/>
                      <a:pt x="1251" y="1060"/>
                    </a:cubicBezTo>
                    <a:cubicBezTo>
                      <a:pt x="1261" y="1053"/>
                      <a:pt x="1251" y="1047"/>
                      <a:pt x="1255" y="1044"/>
                    </a:cubicBezTo>
                    <a:cubicBezTo>
                      <a:pt x="1260" y="1040"/>
                      <a:pt x="1268" y="1037"/>
                      <a:pt x="1268" y="1033"/>
                    </a:cubicBezTo>
                    <a:cubicBezTo>
                      <a:pt x="1268" y="1028"/>
                      <a:pt x="1273" y="1028"/>
                      <a:pt x="1279" y="1029"/>
                    </a:cubicBezTo>
                    <a:cubicBezTo>
                      <a:pt x="1285" y="1029"/>
                      <a:pt x="1297" y="1019"/>
                      <a:pt x="1296" y="1014"/>
                    </a:cubicBezTo>
                    <a:cubicBezTo>
                      <a:pt x="1295" y="1010"/>
                      <a:pt x="1297" y="1009"/>
                      <a:pt x="1305" y="1011"/>
                    </a:cubicBezTo>
                    <a:cubicBezTo>
                      <a:pt x="1312" y="1012"/>
                      <a:pt x="1311" y="1002"/>
                      <a:pt x="1316" y="1004"/>
                    </a:cubicBezTo>
                    <a:cubicBezTo>
                      <a:pt x="1320" y="1005"/>
                      <a:pt x="1324" y="1008"/>
                      <a:pt x="1325" y="1004"/>
                    </a:cubicBezTo>
                    <a:cubicBezTo>
                      <a:pt x="1325" y="1001"/>
                      <a:pt x="1330" y="1002"/>
                      <a:pt x="1333" y="1006"/>
                    </a:cubicBezTo>
                    <a:cubicBezTo>
                      <a:pt x="1337" y="1011"/>
                      <a:pt x="1347" y="1012"/>
                      <a:pt x="1348" y="1007"/>
                    </a:cubicBezTo>
                    <a:cubicBezTo>
                      <a:pt x="1349" y="1001"/>
                      <a:pt x="1354" y="1007"/>
                      <a:pt x="1359" y="1012"/>
                    </a:cubicBezTo>
                    <a:cubicBezTo>
                      <a:pt x="1365" y="1018"/>
                      <a:pt x="1367" y="1016"/>
                      <a:pt x="1374" y="1017"/>
                    </a:cubicBezTo>
                    <a:cubicBezTo>
                      <a:pt x="1382" y="1017"/>
                      <a:pt x="1382" y="1015"/>
                      <a:pt x="1382" y="1010"/>
                    </a:cubicBezTo>
                    <a:cubicBezTo>
                      <a:pt x="1383" y="1006"/>
                      <a:pt x="1390" y="1020"/>
                      <a:pt x="1398" y="1021"/>
                    </a:cubicBezTo>
                    <a:cubicBezTo>
                      <a:pt x="1405" y="1022"/>
                      <a:pt x="1399" y="1017"/>
                      <a:pt x="1394" y="1012"/>
                    </a:cubicBezTo>
                    <a:cubicBezTo>
                      <a:pt x="1388" y="1008"/>
                      <a:pt x="1395" y="1006"/>
                      <a:pt x="1390" y="1002"/>
                    </a:cubicBezTo>
                    <a:cubicBezTo>
                      <a:pt x="1386" y="999"/>
                      <a:pt x="1396" y="994"/>
                      <a:pt x="1406" y="995"/>
                    </a:cubicBezTo>
                    <a:cubicBezTo>
                      <a:pt x="1415" y="995"/>
                      <a:pt x="1415" y="997"/>
                      <a:pt x="1418" y="992"/>
                    </a:cubicBezTo>
                    <a:cubicBezTo>
                      <a:pt x="1422" y="986"/>
                      <a:pt x="1425" y="992"/>
                      <a:pt x="1425" y="997"/>
                    </a:cubicBezTo>
                    <a:cubicBezTo>
                      <a:pt x="1425" y="1001"/>
                      <a:pt x="1440" y="994"/>
                      <a:pt x="1449" y="994"/>
                    </a:cubicBezTo>
                    <a:cubicBezTo>
                      <a:pt x="1457" y="994"/>
                      <a:pt x="1464" y="1001"/>
                      <a:pt x="1465" y="1006"/>
                    </a:cubicBezTo>
                    <a:cubicBezTo>
                      <a:pt x="1466" y="1010"/>
                      <a:pt x="1471" y="1013"/>
                      <a:pt x="1477" y="1008"/>
                    </a:cubicBezTo>
                    <a:cubicBezTo>
                      <a:pt x="1483" y="1002"/>
                      <a:pt x="1488" y="997"/>
                      <a:pt x="1494" y="1002"/>
                    </a:cubicBezTo>
                    <a:cubicBezTo>
                      <a:pt x="1499" y="1008"/>
                      <a:pt x="1505" y="1015"/>
                      <a:pt x="1511" y="1022"/>
                    </a:cubicBezTo>
                    <a:cubicBezTo>
                      <a:pt x="1518" y="1028"/>
                      <a:pt x="1508" y="1036"/>
                      <a:pt x="1512" y="1042"/>
                    </a:cubicBezTo>
                    <a:cubicBezTo>
                      <a:pt x="1515" y="1047"/>
                      <a:pt x="1511" y="1054"/>
                      <a:pt x="1519" y="1059"/>
                    </a:cubicBezTo>
                    <a:cubicBezTo>
                      <a:pt x="1527" y="1065"/>
                      <a:pt x="1520" y="1076"/>
                      <a:pt x="1526" y="1078"/>
                    </a:cubicBezTo>
                    <a:cubicBezTo>
                      <a:pt x="1532" y="1079"/>
                      <a:pt x="1537" y="1089"/>
                      <a:pt x="1538" y="1093"/>
                    </a:cubicBezTo>
                    <a:cubicBezTo>
                      <a:pt x="1539" y="1097"/>
                      <a:pt x="1551" y="1102"/>
                      <a:pt x="1552" y="1095"/>
                    </a:cubicBezTo>
                    <a:cubicBezTo>
                      <a:pt x="1552" y="1089"/>
                      <a:pt x="1559" y="1081"/>
                      <a:pt x="1559" y="1074"/>
                    </a:cubicBezTo>
                    <a:cubicBezTo>
                      <a:pt x="1560" y="1068"/>
                      <a:pt x="1555" y="1046"/>
                      <a:pt x="1550" y="1039"/>
                    </a:cubicBezTo>
                    <a:cubicBezTo>
                      <a:pt x="1544" y="1032"/>
                      <a:pt x="1551" y="1030"/>
                      <a:pt x="1544" y="1022"/>
                    </a:cubicBezTo>
                    <a:cubicBezTo>
                      <a:pt x="1538" y="1014"/>
                      <a:pt x="1534" y="999"/>
                      <a:pt x="1535" y="988"/>
                    </a:cubicBezTo>
                    <a:cubicBezTo>
                      <a:pt x="1535" y="976"/>
                      <a:pt x="1549" y="957"/>
                      <a:pt x="1555" y="951"/>
                    </a:cubicBezTo>
                    <a:cubicBezTo>
                      <a:pt x="1562" y="945"/>
                      <a:pt x="1570" y="948"/>
                      <a:pt x="1571" y="942"/>
                    </a:cubicBezTo>
                    <a:cubicBezTo>
                      <a:pt x="1573" y="936"/>
                      <a:pt x="1581" y="928"/>
                      <a:pt x="1586" y="928"/>
                    </a:cubicBezTo>
                    <a:cubicBezTo>
                      <a:pt x="1590" y="928"/>
                      <a:pt x="1595" y="929"/>
                      <a:pt x="1596" y="924"/>
                    </a:cubicBezTo>
                    <a:cubicBezTo>
                      <a:pt x="1597" y="919"/>
                      <a:pt x="1605" y="913"/>
                      <a:pt x="1615" y="911"/>
                    </a:cubicBezTo>
                    <a:cubicBezTo>
                      <a:pt x="1625" y="909"/>
                      <a:pt x="1619" y="904"/>
                      <a:pt x="1616" y="899"/>
                    </a:cubicBezTo>
                    <a:cubicBezTo>
                      <a:pt x="1614" y="895"/>
                      <a:pt x="1619" y="890"/>
                      <a:pt x="1621" y="893"/>
                    </a:cubicBezTo>
                    <a:cubicBezTo>
                      <a:pt x="1623" y="896"/>
                      <a:pt x="1629" y="896"/>
                      <a:pt x="1633" y="894"/>
                    </a:cubicBezTo>
                    <a:cubicBezTo>
                      <a:pt x="1637" y="891"/>
                      <a:pt x="1646" y="884"/>
                      <a:pt x="1637" y="883"/>
                    </a:cubicBezTo>
                    <a:cubicBezTo>
                      <a:pt x="1629" y="883"/>
                      <a:pt x="1627" y="879"/>
                      <a:pt x="1632" y="877"/>
                    </a:cubicBezTo>
                    <a:cubicBezTo>
                      <a:pt x="1637" y="875"/>
                      <a:pt x="1632" y="866"/>
                      <a:pt x="1625" y="865"/>
                    </a:cubicBezTo>
                    <a:cubicBezTo>
                      <a:pt x="1618" y="864"/>
                      <a:pt x="1621" y="861"/>
                      <a:pt x="1625" y="857"/>
                    </a:cubicBezTo>
                    <a:cubicBezTo>
                      <a:pt x="1629" y="852"/>
                      <a:pt x="1619" y="845"/>
                      <a:pt x="1614" y="842"/>
                    </a:cubicBezTo>
                    <a:cubicBezTo>
                      <a:pt x="1609" y="838"/>
                      <a:pt x="1617" y="836"/>
                      <a:pt x="1621" y="835"/>
                    </a:cubicBezTo>
                    <a:cubicBezTo>
                      <a:pt x="1625" y="835"/>
                      <a:pt x="1622" y="817"/>
                      <a:pt x="1623" y="812"/>
                    </a:cubicBezTo>
                    <a:cubicBezTo>
                      <a:pt x="1625" y="808"/>
                      <a:pt x="1632" y="808"/>
                      <a:pt x="1629" y="812"/>
                    </a:cubicBezTo>
                    <a:cubicBezTo>
                      <a:pt x="1627" y="817"/>
                      <a:pt x="1623" y="824"/>
                      <a:pt x="1628" y="830"/>
                    </a:cubicBezTo>
                    <a:cubicBezTo>
                      <a:pt x="1633" y="835"/>
                      <a:pt x="1634" y="842"/>
                      <a:pt x="1632" y="851"/>
                    </a:cubicBezTo>
                    <a:cubicBezTo>
                      <a:pt x="1631" y="860"/>
                      <a:pt x="1634" y="857"/>
                      <a:pt x="1640" y="846"/>
                    </a:cubicBezTo>
                    <a:cubicBezTo>
                      <a:pt x="1646" y="834"/>
                      <a:pt x="1647" y="824"/>
                      <a:pt x="1643" y="823"/>
                    </a:cubicBezTo>
                    <a:cubicBezTo>
                      <a:pt x="1639" y="821"/>
                      <a:pt x="1640" y="810"/>
                      <a:pt x="1644" y="815"/>
                    </a:cubicBezTo>
                    <a:cubicBezTo>
                      <a:pt x="1648" y="821"/>
                      <a:pt x="1650" y="821"/>
                      <a:pt x="1656" y="814"/>
                    </a:cubicBezTo>
                    <a:cubicBezTo>
                      <a:pt x="1663" y="807"/>
                      <a:pt x="1670" y="795"/>
                      <a:pt x="1666" y="792"/>
                    </a:cubicBezTo>
                    <a:cubicBezTo>
                      <a:pt x="1661" y="790"/>
                      <a:pt x="1668" y="787"/>
                      <a:pt x="1675" y="787"/>
                    </a:cubicBezTo>
                    <a:cubicBezTo>
                      <a:pt x="1683" y="788"/>
                      <a:pt x="1700" y="783"/>
                      <a:pt x="1701" y="780"/>
                    </a:cubicBezTo>
                    <a:cubicBezTo>
                      <a:pt x="1705" y="773"/>
                      <a:pt x="1674" y="784"/>
                      <a:pt x="1674" y="780"/>
                    </a:cubicBezTo>
                    <a:cubicBezTo>
                      <a:pt x="1674" y="775"/>
                      <a:pt x="1694" y="771"/>
                      <a:pt x="1703" y="771"/>
                    </a:cubicBezTo>
                    <a:cubicBezTo>
                      <a:pt x="1712" y="770"/>
                      <a:pt x="1708" y="758"/>
                      <a:pt x="1711" y="763"/>
                    </a:cubicBezTo>
                    <a:cubicBezTo>
                      <a:pt x="1715" y="768"/>
                      <a:pt x="1721" y="767"/>
                      <a:pt x="1726" y="764"/>
                    </a:cubicBezTo>
                    <a:cubicBezTo>
                      <a:pt x="1731" y="761"/>
                      <a:pt x="1728" y="752"/>
                      <a:pt x="1722" y="751"/>
                    </a:cubicBezTo>
                    <a:cubicBezTo>
                      <a:pt x="1716" y="749"/>
                      <a:pt x="1726" y="745"/>
                      <a:pt x="1724" y="742"/>
                    </a:cubicBezTo>
                    <a:cubicBezTo>
                      <a:pt x="1722" y="738"/>
                      <a:pt x="1728" y="724"/>
                      <a:pt x="1735" y="722"/>
                    </a:cubicBezTo>
                    <a:cubicBezTo>
                      <a:pt x="1743" y="721"/>
                      <a:pt x="1739" y="716"/>
                      <a:pt x="1746" y="716"/>
                    </a:cubicBezTo>
                    <a:cubicBezTo>
                      <a:pt x="1752" y="716"/>
                      <a:pt x="1753" y="709"/>
                      <a:pt x="1758" y="703"/>
                    </a:cubicBezTo>
                    <a:cubicBezTo>
                      <a:pt x="1764" y="698"/>
                      <a:pt x="1772" y="712"/>
                      <a:pt x="1780" y="704"/>
                    </a:cubicBezTo>
                    <a:cubicBezTo>
                      <a:pt x="1784" y="701"/>
                      <a:pt x="1789" y="697"/>
                      <a:pt x="1794" y="694"/>
                    </a:cubicBezTo>
                    <a:cubicBezTo>
                      <a:pt x="1773" y="668"/>
                      <a:pt x="1779" y="650"/>
                      <a:pt x="1779" y="64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1635">
                <a:extLst>
                  <a:ext uri="{FF2B5EF4-FFF2-40B4-BE49-F238E27FC236}">
                    <a16:creationId xmlns:a16="http://schemas.microsoft.com/office/drawing/2014/main" id="{7D964FF8-355D-48B3-4C2C-43FEBABB3969}"/>
                  </a:ext>
                </a:extLst>
              </p:cNvPr>
              <p:cNvSpPr>
                <a:spLocks/>
              </p:cNvSpPr>
              <p:nvPr/>
            </p:nvSpPr>
            <p:spPr bwMode="auto">
              <a:xfrm>
                <a:off x="4194323" y="1530401"/>
                <a:ext cx="242896" cy="119067"/>
              </a:xfrm>
              <a:custGeom>
                <a:avLst/>
                <a:gdLst>
                  <a:gd name="T0" fmla="*/ 159 w 189"/>
                  <a:gd name="T1" fmla="*/ 67 h 95"/>
                  <a:gd name="T2" fmla="*/ 173 w 189"/>
                  <a:gd name="T3" fmla="*/ 56 h 95"/>
                  <a:gd name="T4" fmla="*/ 186 w 189"/>
                  <a:gd name="T5" fmla="*/ 43 h 95"/>
                  <a:gd name="T6" fmla="*/ 177 w 189"/>
                  <a:gd name="T7" fmla="*/ 28 h 95"/>
                  <a:gd name="T8" fmla="*/ 168 w 189"/>
                  <a:gd name="T9" fmla="*/ 20 h 95"/>
                  <a:gd name="T10" fmla="*/ 165 w 189"/>
                  <a:gd name="T11" fmla="*/ 9 h 95"/>
                  <a:gd name="T12" fmla="*/ 153 w 189"/>
                  <a:gd name="T13" fmla="*/ 10 h 95"/>
                  <a:gd name="T14" fmla="*/ 136 w 189"/>
                  <a:gd name="T15" fmla="*/ 2 h 95"/>
                  <a:gd name="T16" fmla="*/ 133 w 189"/>
                  <a:gd name="T17" fmla="*/ 12 h 95"/>
                  <a:gd name="T18" fmla="*/ 123 w 189"/>
                  <a:gd name="T19" fmla="*/ 13 h 95"/>
                  <a:gd name="T20" fmla="*/ 116 w 189"/>
                  <a:gd name="T21" fmla="*/ 13 h 95"/>
                  <a:gd name="T22" fmla="*/ 106 w 189"/>
                  <a:gd name="T23" fmla="*/ 15 h 95"/>
                  <a:gd name="T24" fmla="*/ 97 w 189"/>
                  <a:gd name="T25" fmla="*/ 12 h 95"/>
                  <a:gd name="T26" fmla="*/ 85 w 189"/>
                  <a:gd name="T27" fmla="*/ 20 h 95"/>
                  <a:gd name="T28" fmla="*/ 78 w 189"/>
                  <a:gd name="T29" fmla="*/ 16 h 95"/>
                  <a:gd name="T30" fmla="*/ 70 w 189"/>
                  <a:gd name="T31" fmla="*/ 22 h 95"/>
                  <a:gd name="T32" fmla="*/ 68 w 189"/>
                  <a:gd name="T33" fmla="*/ 30 h 95"/>
                  <a:gd name="T34" fmla="*/ 56 w 189"/>
                  <a:gd name="T35" fmla="*/ 35 h 95"/>
                  <a:gd name="T36" fmla="*/ 51 w 189"/>
                  <a:gd name="T37" fmla="*/ 21 h 95"/>
                  <a:gd name="T38" fmla="*/ 24 w 189"/>
                  <a:gd name="T39" fmla="*/ 3 h 95"/>
                  <a:gd name="T40" fmla="*/ 27 w 189"/>
                  <a:gd name="T41" fmla="*/ 13 h 95"/>
                  <a:gd name="T42" fmla="*/ 21 w 189"/>
                  <a:gd name="T43" fmla="*/ 13 h 95"/>
                  <a:gd name="T44" fmla="*/ 9 w 189"/>
                  <a:gd name="T45" fmla="*/ 17 h 95"/>
                  <a:gd name="T46" fmla="*/ 0 w 189"/>
                  <a:gd name="T47" fmla="*/ 29 h 95"/>
                  <a:gd name="T48" fmla="*/ 17 w 189"/>
                  <a:gd name="T49" fmla="*/ 33 h 95"/>
                  <a:gd name="T50" fmla="*/ 39 w 189"/>
                  <a:gd name="T51" fmla="*/ 33 h 95"/>
                  <a:gd name="T52" fmla="*/ 35 w 189"/>
                  <a:gd name="T53" fmla="*/ 42 h 95"/>
                  <a:gd name="T54" fmla="*/ 26 w 189"/>
                  <a:gd name="T55" fmla="*/ 46 h 95"/>
                  <a:gd name="T56" fmla="*/ 6 w 189"/>
                  <a:gd name="T57" fmla="*/ 52 h 95"/>
                  <a:gd name="T58" fmla="*/ 32 w 189"/>
                  <a:gd name="T59" fmla="*/ 52 h 95"/>
                  <a:gd name="T60" fmla="*/ 38 w 189"/>
                  <a:gd name="T61" fmla="*/ 59 h 95"/>
                  <a:gd name="T62" fmla="*/ 43 w 189"/>
                  <a:gd name="T63" fmla="*/ 65 h 95"/>
                  <a:gd name="T64" fmla="*/ 37 w 189"/>
                  <a:gd name="T65" fmla="*/ 73 h 95"/>
                  <a:gd name="T66" fmla="*/ 28 w 189"/>
                  <a:gd name="T67" fmla="*/ 79 h 95"/>
                  <a:gd name="T68" fmla="*/ 51 w 189"/>
                  <a:gd name="T69" fmla="*/ 78 h 95"/>
                  <a:gd name="T70" fmla="*/ 83 w 189"/>
                  <a:gd name="T71" fmla="*/ 91 h 95"/>
                  <a:gd name="T72" fmla="*/ 113 w 189"/>
                  <a:gd name="T73" fmla="*/ 84 h 95"/>
                  <a:gd name="T74" fmla="*/ 135 w 189"/>
                  <a:gd name="T75" fmla="*/ 76 h 95"/>
                  <a:gd name="T76" fmla="*/ 159 w 189"/>
                  <a:gd name="T77" fmla="*/ 6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95">
                    <a:moveTo>
                      <a:pt x="159" y="67"/>
                    </a:moveTo>
                    <a:cubicBezTo>
                      <a:pt x="169" y="67"/>
                      <a:pt x="169" y="56"/>
                      <a:pt x="173" y="56"/>
                    </a:cubicBezTo>
                    <a:cubicBezTo>
                      <a:pt x="177" y="57"/>
                      <a:pt x="184" y="48"/>
                      <a:pt x="186" y="43"/>
                    </a:cubicBezTo>
                    <a:cubicBezTo>
                      <a:pt x="189" y="38"/>
                      <a:pt x="184" y="28"/>
                      <a:pt x="177" y="28"/>
                    </a:cubicBezTo>
                    <a:cubicBezTo>
                      <a:pt x="171" y="28"/>
                      <a:pt x="166" y="24"/>
                      <a:pt x="168" y="20"/>
                    </a:cubicBezTo>
                    <a:cubicBezTo>
                      <a:pt x="169" y="16"/>
                      <a:pt x="164" y="12"/>
                      <a:pt x="165" y="9"/>
                    </a:cubicBezTo>
                    <a:cubicBezTo>
                      <a:pt x="165" y="6"/>
                      <a:pt x="157" y="9"/>
                      <a:pt x="153" y="10"/>
                    </a:cubicBezTo>
                    <a:cubicBezTo>
                      <a:pt x="148" y="11"/>
                      <a:pt x="139" y="0"/>
                      <a:pt x="136" y="2"/>
                    </a:cubicBezTo>
                    <a:cubicBezTo>
                      <a:pt x="132" y="4"/>
                      <a:pt x="135" y="9"/>
                      <a:pt x="133" y="12"/>
                    </a:cubicBezTo>
                    <a:cubicBezTo>
                      <a:pt x="132" y="15"/>
                      <a:pt x="123" y="9"/>
                      <a:pt x="123" y="13"/>
                    </a:cubicBezTo>
                    <a:cubicBezTo>
                      <a:pt x="123" y="17"/>
                      <a:pt x="119" y="17"/>
                      <a:pt x="116" y="13"/>
                    </a:cubicBezTo>
                    <a:cubicBezTo>
                      <a:pt x="113" y="9"/>
                      <a:pt x="106" y="12"/>
                      <a:pt x="106" y="15"/>
                    </a:cubicBezTo>
                    <a:cubicBezTo>
                      <a:pt x="106" y="18"/>
                      <a:pt x="103" y="15"/>
                      <a:pt x="97" y="12"/>
                    </a:cubicBezTo>
                    <a:cubicBezTo>
                      <a:pt x="91" y="8"/>
                      <a:pt x="84" y="16"/>
                      <a:pt x="85" y="20"/>
                    </a:cubicBezTo>
                    <a:cubicBezTo>
                      <a:pt x="85" y="24"/>
                      <a:pt x="83" y="25"/>
                      <a:pt x="78" y="16"/>
                    </a:cubicBezTo>
                    <a:cubicBezTo>
                      <a:pt x="73" y="8"/>
                      <a:pt x="67" y="17"/>
                      <a:pt x="70" y="22"/>
                    </a:cubicBezTo>
                    <a:cubicBezTo>
                      <a:pt x="72" y="26"/>
                      <a:pt x="71" y="32"/>
                      <a:pt x="68" y="30"/>
                    </a:cubicBezTo>
                    <a:cubicBezTo>
                      <a:pt x="64" y="27"/>
                      <a:pt x="58" y="31"/>
                      <a:pt x="56" y="35"/>
                    </a:cubicBezTo>
                    <a:cubicBezTo>
                      <a:pt x="54" y="39"/>
                      <a:pt x="45" y="24"/>
                      <a:pt x="51" y="21"/>
                    </a:cubicBezTo>
                    <a:cubicBezTo>
                      <a:pt x="57" y="18"/>
                      <a:pt x="32" y="3"/>
                      <a:pt x="24" y="3"/>
                    </a:cubicBezTo>
                    <a:cubicBezTo>
                      <a:pt x="17" y="3"/>
                      <a:pt x="22" y="9"/>
                      <a:pt x="27" y="13"/>
                    </a:cubicBezTo>
                    <a:cubicBezTo>
                      <a:pt x="32" y="17"/>
                      <a:pt x="23" y="16"/>
                      <a:pt x="21" y="13"/>
                    </a:cubicBezTo>
                    <a:cubicBezTo>
                      <a:pt x="18" y="9"/>
                      <a:pt x="12" y="12"/>
                      <a:pt x="9" y="17"/>
                    </a:cubicBezTo>
                    <a:cubicBezTo>
                      <a:pt x="6" y="22"/>
                      <a:pt x="1" y="25"/>
                      <a:pt x="0" y="29"/>
                    </a:cubicBezTo>
                    <a:cubicBezTo>
                      <a:pt x="0" y="32"/>
                      <a:pt x="9" y="36"/>
                      <a:pt x="17" y="33"/>
                    </a:cubicBezTo>
                    <a:cubicBezTo>
                      <a:pt x="25" y="30"/>
                      <a:pt x="34" y="29"/>
                      <a:pt x="39" y="33"/>
                    </a:cubicBezTo>
                    <a:cubicBezTo>
                      <a:pt x="43" y="37"/>
                      <a:pt x="31" y="38"/>
                      <a:pt x="35" y="42"/>
                    </a:cubicBezTo>
                    <a:cubicBezTo>
                      <a:pt x="39" y="45"/>
                      <a:pt x="36" y="47"/>
                      <a:pt x="26" y="46"/>
                    </a:cubicBezTo>
                    <a:cubicBezTo>
                      <a:pt x="16" y="46"/>
                      <a:pt x="4" y="49"/>
                      <a:pt x="6" y="52"/>
                    </a:cubicBezTo>
                    <a:cubicBezTo>
                      <a:pt x="8" y="55"/>
                      <a:pt x="31" y="49"/>
                      <a:pt x="32" y="52"/>
                    </a:cubicBezTo>
                    <a:cubicBezTo>
                      <a:pt x="32" y="56"/>
                      <a:pt x="32" y="62"/>
                      <a:pt x="38" y="59"/>
                    </a:cubicBezTo>
                    <a:cubicBezTo>
                      <a:pt x="44" y="56"/>
                      <a:pt x="40" y="64"/>
                      <a:pt x="43" y="65"/>
                    </a:cubicBezTo>
                    <a:cubicBezTo>
                      <a:pt x="46" y="66"/>
                      <a:pt x="45" y="73"/>
                      <a:pt x="37" y="73"/>
                    </a:cubicBezTo>
                    <a:cubicBezTo>
                      <a:pt x="29" y="74"/>
                      <a:pt x="25" y="75"/>
                      <a:pt x="28" y="79"/>
                    </a:cubicBezTo>
                    <a:cubicBezTo>
                      <a:pt x="33" y="83"/>
                      <a:pt x="42" y="80"/>
                      <a:pt x="51" y="78"/>
                    </a:cubicBezTo>
                    <a:cubicBezTo>
                      <a:pt x="59" y="76"/>
                      <a:pt x="72" y="87"/>
                      <a:pt x="83" y="91"/>
                    </a:cubicBezTo>
                    <a:cubicBezTo>
                      <a:pt x="93" y="95"/>
                      <a:pt x="111" y="89"/>
                      <a:pt x="113" y="84"/>
                    </a:cubicBezTo>
                    <a:cubicBezTo>
                      <a:pt x="115" y="78"/>
                      <a:pt x="129" y="80"/>
                      <a:pt x="135" y="76"/>
                    </a:cubicBezTo>
                    <a:cubicBezTo>
                      <a:pt x="141" y="73"/>
                      <a:pt x="149" y="68"/>
                      <a:pt x="159"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1636">
                <a:extLst>
                  <a:ext uri="{FF2B5EF4-FFF2-40B4-BE49-F238E27FC236}">
                    <a16:creationId xmlns:a16="http://schemas.microsoft.com/office/drawing/2014/main" id="{FFFA3B58-F12C-DC9B-1DAA-5DE41429BD65}"/>
                  </a:ext>
                </a:extLst>
              </p:cNvPr>
              <p:cNvSpPr>
                <a:spLocks/>
              </p:cNvSpPr>
              <p:nvPr/>
            </p:nvSpPr>
            <p:spPr bwMode="auto">
              <a:xfrm>
                <a:off x="2956029" y="2711540"/>
                <a:ext cx="19051" cy="41276"/>
              </a:xfrm>
              <a:custGeom>
                <a:avLst/>
                <a:gdLst>
                  <a:gd name="T0" fmla="*/ 13 w 15"/>
                  <a:gd name="T1" fmla="*/ 30 h 33"/>
                  <a:gd name="T2" fmla="*/ 6 w 15"/>
                  <a:gd name="T3" fmla="*/ 23 h 33"/>
                  <a:gd name="T4" fmla="*/ 0 w 15"/>
                  <a:gd name="T5" fmla="*/ 11 h 33"/>
                  <a:gd name="T6" fmla="*/ 6 w 15"/>
                  <a:gd name="T7" fmla="*/ 6 h 33"/>
                  <a:gd name="T8" fmla="*/ 8 w 15"/>
                  <a:gd name="T9" fmla="*/ 19 h 33"/>
                  <a:gd name="T10" fmla="*/ 13 w 15"/>
                  <a:gd name="T11" fmla="*/ 30 h 33"/>
                </a:gdLst>
                <a:ahLst/>
                <a:cxnLst>
                  <a:cxn ang="0">
                    <a:pos x="T0" y="T1"/>
                  </a:cxn>
                  <a:cxn ang="0">
                    <a:pos x="T2" y="T3"/>
                  </a:cxn>
                  <a:cxn ang="0">
                    <a:pos x="T4" y="T5"/>
                  </a:cxn>
                  <a:cxn ang="0">
                    <a:pos x="T6" y="T7"/>
                  </a:cxn>
                  <a:cxn ang="0">
                    <a:pos x="T8" y="T9"/>
                  </a:cxn>
                  <a:cxn ang="0">
                    <a:pos x="T10" y="T11"/>
                  </a:cxn>
                </a:cxnLst>
                <a:rect l="0" t="0" r="r" b="b"/>
                <a:pathLst>
                  <a:path w="15" h="33">
                    <a:moveTo>
                      <a:pt x="13" y="30"/>
                    </a:moveTo>
                    <a:cubicBezTo>
                      <a:pt x="12" y="33"/>
                      <a:pt x="6" y="27"/>
                      <a:pt x="6" y="23"/>
                    </a:cubicBezTo>
                    <a:cubicBezTo>
                      <a:pt x="6" y="19"/>
                      <a:pt x="0" y="18"/>
                      <a:pt x="0" y="11"/>
                    </a:cubicBezTo>
                    <a:cubicBezTo>
                      <a:pt x="0" y="4"/>
                      <a:pt x="3" y="0"/>
                      <a:pt x="6" y="6"/>
                    </a:cubicBezTo>
                    <a:cubicBezTo>
                      <a:pt x="10" y="12"/>
                      <a:pt x="8" y="16"/>
                      <a:pt x="8" y="19"/>
                    </a:cubicBezTo>
                    <a:cubicBezTo>
                      <a:pt x="9" y="22"/>
                      <a:pt x="15" y="26"/>
                      <a:pt x="1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1637">
                <a:extLst>
                  <a:ext uri="{FF2B5EF4-FFF2-40B4-BE49-F238E27FC236}">
                    <a16:creationId xmlns:a16="http://schemas.microsoft.com/office/drawing/2014/main" id="{413D1007-2D8A-0EEC-838E-2697ABE2C30E}"/>
                  </a:ext>
                </a:extLst>
              </p:cNvPr>
              <p:cNvSpPr>
                <a:spLocks/>
              </p:cNvSpPr>
              <p:nvPr/>
            </p:nvSpPr>
            <p:spPr bwMode="auto">
              <a:xfrm>
                <a:off x="3054457" y="3175106"/>
                <a:ext cx="901732" cy="898555"/>
              </a:xfrm>
              <a:custGeom>
                <a:avLst/>
                <a:gdLst>
                  <a:gd name="T0" fmla="*/ 395 w 703"/>
                  <a:gd name="T1" fmla="*/ 667 h 718"/>
                  <a:gd name="T2" fmla="*/ 406 w 703"/>
                  <a:gd name="T3" fmla="*/ 670 h 718"/>
                  <a:gd name="T4" fmla="*/ 451 w 703"/>
                  <a:gd name="T5" fmla="*/ 591 h 718"/>
                  <a:gd name="T6" fmla="*/ 480 w 703"/>
                  <a:gd name="T7" fmla="*/ 535 h 718"/>
                  <a:gd name="T8" fmla="*/ 526 w 703"/>
                  <a:gd name="T9" fmla="*/ 509 h 718"/>
                  <a:gd name="T10" fmla="*/ 581 w 703"/>
                  <a:gd name="T11" fmla="*/ 494 h 718"/>
                  <a:gd name="T12" fmla="*/ 603 w 703"/>
                  <a:gd name="T13" fmla="*/ 452 h 718"/>
                  <a:gd name="T14" fmla="*/ 621 w 703"/>
                  <a:gd name="T15" fmla="*/ 412 h 718"/>
                  <a:gd name="T16" fmla="*/ 627 w 703"/>
                  <a:gd name="T17" fmla="*/ 329 h 718"/>
                  <a:gd name="T18" fmla="*/ 640 w 703"/>
                  <a:gd name="T19" fmla="*/ 321 h 718"/>
                  <a:gd name="T20" fmla="*/ 695 w 703"/>
                  <a:gd name="T21" fmla="*/ 246 h 718"/>
                  <a:gd name="T22" fmla="*/ 634 w 703"/>
                  <a:gd name="T23" fmla="*/ 162 h 718"/>
                  <a:gd name="T24" fmla="*/ 525 w 703"/>
                  <a:gd name="T25" fmla="*/ 149 h 718"/>
                  <a:gd name="T26" fmla="*/ 461 w 703"/>
                  <a:gd name="T27" fmla="*/ 115 h 718"/>
                  <a:gd name="T28" fmla="*/ 455 w 703"/>
                  <a:gd name="T29" fmla="*/ 103 h 718"/>
                  <a:gd name="T30" fmla="*/ 413 w 703"/>
                  <a:gd name="T31" fmla="*/ 93 h 718"/>
                  <a:gd name="T32" fmla="*/ 403 w 703"/>
                  <a:gd name="T33" fmla="*/ 19 h 718"/>
                  <a:gd name="T34" fmla="*/ 346 w 703"/>
                  <a:gd name="T35" fmla="*/ 49 h 718"/>
                  <a:gd name="T36" fmla="*/ 298 w 703"/>
                  <a:gd name="T37" fmla="*/ 59 h 718"/>
                  <a:gd name="T38" fmla="*/ 258 w 703"/>
                  <a:gd name="T39" fmla="*/ 62 h 718"/>
                  <a:gd name="T40" fmla="*/ 246 w 703"/>
                  <a:gd name="T41" fmla="*/ 1 h 718"/>
                  <a:gd name="T42" fmla="*/ 201 w 703"/>
                  <a:gd name="T43" fmla="*/ 26 h 718"/>
                  <a:gd name="T44" fmla="*/ 167 w 703"/>
                  <a:gd name="T45" fmla="*/ 22 h 718"/>
                  <a:gd name="T46" fmla="*/ 187 w 703"/>
                  <a:gd name="T47" fmla="*/ 49 h 718"/>
                  <a:gd name="T48" fmla="*/ 164 w 703"/>
                  <a:gd name="T49" fmla="*/ 72 h 718"/>
                  <a:gd name="T50" fmla="*/ 131 w 703"/>
                  <a:gd name="T51" fmla="*/ 75 h 718"/>
                  <a:gd name="T52" fmla="*/ 74 w 703"/>
                  <a:gd name="T53" fmla="*/ 65 h 718"/>
                  <a:gd name="T54" fmla="*/ 70 w 703"/>
                  <a:gd name="T55" fmla="*/ 91 h 718"/>
                  <a:gd name="T56" fmla="*/ 71 w 703"/>
                  <a:gd name="T57" fmla="*/ 168 h 718"/>
                  <a:gd name="T58" fmla="*/ 19 w 703"/>
                  <a:gd name="T59" fmla="*/ 187 h 718"/>
                  <a:gd name="T60" fmla="*/ 3 w 703"/>
                  <a:gd name="T61" fmla="*/ 224 h 718"/>
                  <a:gd name="T62" fmla="*/ 24 w 703"/>
                  <a:gd name="T63" fmla="*/ 261 h 718"/>
                  <a:gd name="T64" fmla="*/ 60 w 703"/>
                  <a:gd name="T65" fmla="*/ 267 h 718"/>
                  <a:gd name="T66" fmla="*/ 102 w 703"/>
                  <a:gd name="T67" fmla="*/ 287 h 718"/>
                  <a:gd name="T68" fmla="*/ 154 w 703"/>
                  <a:gd name="T69" fmla="*/ 271 h 718"/>
                  <a:gd name="T70" fmla="*/ 194 w 703"/>
                  <a:gd name="T71" fmla="*/ 320 h 718"/>
                  <a:gd name="T72" fmla="*/ 235 w 703"/>
                  <a:gd name="T73" fmla="*/ 338 h 718"/>
                  <a:gd name="T74" fmla="*/ 246 w 703"/>
                  <a:gd name="T75" fmla="*/ 378 h 718"/>
                  <a:gd name="T76" fmla="*/ 291 w 703"/>
                  <a:gd name="T77" fmla="*/ 413 h 718"/>
                  <a:gd name="T78" fmla="*/ 284 w 703"/>
                  <a:gd name="T79" fmla="*/ 457 h 718"/>
                  <a:gd name="T80" fmla="*/ 311 w 703"/>
                  <a:gd name="T81" fmla="*/ 495 h 718"/>
                  <a:gd name="T82" fmla="*/ 347 w 703"/>
                  <a:gd name="T83" fmla="*/ 526 h 718"/>
                  <a:gd name="T84" fmla="*/ 360 w 703"/>
                  <a:gd name="T85" fmla="*/ 585 h 718"/>
                  <a:gd name="T86" fmla="*/ 292 w 703"/>
                  <a:gd name="T87" fmla="*/ 648 h 718"/>
                  <a:gd name="T88" fmla="*/ 321 w 703"/>
                  <a:gd name="T89" fmla="*/ 665 h 718"/>
                  <a:gd name="T90" fmla="*/ 362 w 703"/>
                  <a:gd name="T91" fmla="*/ 69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3" h="718">
                    <a:moveTo>
                      <a:pt x="372" y="710"/>
                    </a:moveTo>
                    <a:cubicBezTo>
                      <a:pt x="383" y="702"/>
                      <a:pt x="381" y="697"/>
                      <a:pt x="386" y="688"/>
                    </a:cubicBezTo>
                    <a:cubicBezTo>
                      <a:pt x="391" y="679"/>
                      <a:pt x="386" y="675"/>
                      <a:pt x="395" y="667"/>
                    </a:cubicBezTo>
                    <a:cubicBezTo>
                      <a:pt x="404" y="658"/>
                      <a:pt x="394" y="653"/>
                      <a:pt x="404" y="648"/>
                    </a:cubicBezTo>
                    <a:cubicBezTo>
                      <a:pt x="415" y="643"/>
                      <a:pt x="414" y="652"/>
                      <a:pt x="405" y="664"/>
                    </a:cubicBezTo>
                    <a:cubicBezTo>
                      <a:pt x="396" y="675"/>
                      <a:pt x="394" y="678"/>
                      <a:pt x="406" y="670"/>
                    </a:cubicBezTo>
                    <a:cubicBezTo>
                      <a:pt x="418" y="661"/>
                      <a:pt x="422" y="649"/>
                      <a:pt x="429" y="635"/>
                    </a:cubicBezTo>
                    <a:cubicBezTo>
                      <a:pt x="435" y="622"/>
                      <a:pt x="440" y="617"/>
                      <a:pt x="446" y="617"/>
                    </a:cubicBezTo>
                    <a:cubicBezTo>
                      <a:pt x="452" y="616"/>
                      <a:pt x="452" y="601"/>
                      <a:pt x="451" y="591"/>
                    </a:cubicBezTo>
                    <a:cubicBezTo>
                      <a:pt x="451" y="581"/>
                      <a:pt x="448" y="572"/>
                      <a:pt x="452" y="565"/>
                    </a:cubicBezTo>
                    <a:cubicBezTo>
                      <a:pt x="456" y="558"/>
                      <a:pt x="452" y="552"/>
                      <a:pt x="457" y="552"/>
                    </a:cubicBezTo>
                    <a:cubicBezTo>
                      <a:pt x="463" y="552"/>
                      <a:pt x="471" y="544"/>
                      <a:pt x="480" y="535"/>
                    </a:cubicBezTo>
                    <a:cubicBezTo>
                      <a:pt x="488" y="527"/>
                      <a:pt x="494" y="526"/>
                      <a:pt x="503" y="525"/>
                    </a:cubicBezTo>
                    <a:cubicBezTo>
                      <a:pt x="512" y="524"/>
                      <a:pt x="507" y="521"/>
                      <a:pt x="512" y="520"/>
                    </a:cubicBezTo>
                    <a:cubicBezTo>
                      <a:pt x="518" y="518"/>
                      <a:pt x="522" y="512"/>
                      <a:pt x="526" y="509"/>
                    </a:cubicBezTo>
                    <a:cubicBezTo>
                      <a:pt x="530" y="505"/>
                      <a:pt x="546" y="509"/>
                      <a:pt x="555" y="509"/>
                    </a:cubicBezTo>
                    <a:cubicBezTo>
                      <a:pt x="565" y="509"/>
                      <a:pt x="571" y="510"/>
                      <a:pt x="571" y="504"/>
                    </a:cubicBezTo>
                    <a:cubicBezTo>
                      <a:pt x="571" y="498"/>
                      <a:pt x="575" y="494"/>
                      <a:pt x="581" y="494"/>
                    </a:cubicBezTo>
                    <a:cubicBezTo>
                      <a:pt x="586" y="494"/>
                      <a:pt x="589" y="492"/>
                      <a:pt x="589" y="484"/>
                    </a:cubicBezTo>
                    <a:cubicBezTo>
                      <a:pt x="589" y="476"/>
                      <a:pt x="591" y="472"/>
                      <a:pt x="596" y="468"/>
                    </a:cubicBezTo>
                    <a:cubicBezTo>
                      <a:pt x="600" y="465"/>
                      <a:pt x="601" y="457"/>
                      <a:pt x="603" y="452"/>
                    </a:cubicBezTo>
                    <a:cubicBezTo>
                      <a:pt x="604" y="447"/>
                      <a:pt x="609" y="450"/>
                      <a:pt x="609" y="442"/>
                    </a:cubicBezTo>
                    <a:cubicBezTo>
                      <a:pt x="609" y="435"/>
                      <a:pt x="612" y="427"/>
                      <a:pt x="612" y="421"/>
                    </a:cubicBezTo>
                    <a:cubicBezTo>
                      <a:pt x="612" y="415"/>
                      <a:pt x="618" y="416"/>
                      <a:pt x="621" y="412"/>
                    </a:cubicBezTo>
                    <a:cubicBezTo>
                      <a:pt x="624" y="407"/>
                      <a:pt x="619" y="402"/>
                      <a:pt x="623" y="390"/>
                    </a:cubicBezTo>
                    <a:cubicBezTo>
                      <a:pt x="627" y="378"/>
                      <a:pt x="623" y="366"/>
                      <a:pt x="623" y="355"/>
                    </a:cubicBezTo>
                    <a:cubicBezTo>
                      <a:pt x="623" y="344"/>
                      <a:pt x="623" y="333"/>
                      <a:pt x="627" y="329"/>
                    </a:cubicBezTo>
                    <a:cubicBezTo>
                      <a:pt x="631" y="326"/>
                      <a:pt x="629" y="324"/>
                      <a:pt x="626" y="322"/>
                    </a:cubicBezTo>
                    <a:cubicBezTo>
                      <a:pt x="623" y="321"/>
                      <a:pt x="626" y="317"/>
                      <a:pt x="629" y="317"/>
                    </a:cubicBezTo>
                    <a:cubicBezTo>
                      <a:pt x="632" y="318"/>
                      <a:pt x="635" y="324"/>
                      <a:pt x="640" y="321"/>
                    </a:cubicBezTo>
                    <a:cubicBezTo>
                      <a:pt x="645" y="318"/>
                      <a:pt x="650" y="304"/>
                      <a:pt x="654" y="293"/>
                    </a:cubicBezTo>
                    <a:cubicBezTo>
                      <a:pt x="658" y="282"/>
                      <a:pt x="665" y="283"/>
                      <a:pt x="671" y="281"/>
                    </a:cubicBezTo>
                    <a:cubicBezTo>
                      <a:pt x="676" y="278"/>
                      <a:pt x="688" y="265"/>
                      <a:pt x="695" y="246"/>
                    </a:cubicBezTo>
                    <a:cubicBezTo>
                      <a:pt x="703" y="227"/>
                      <a:pt x="695" y="208"/>
                      <a:pt x="692" y="194"/>
                    </a:cubicBezTo>
                    <a:cubicBezTo>
                      <a:pt x="689" y="181"/>
                      <a:pt x="685" y="184"/>
                      <a:pt x="677" y="184"/>
                    </a:cubicBezTo>
                    <a:cubicBezTo>
                      <a:pt x="669" y="185"/>
                      <a:pt x="654" y="183"/>
                      <a:pt x="634" y="162"/>
                    </a:cubicBezTo>
                    <a:cubicBezTo>
                      <a:pt x="615" y="141"/>
                      <a:pt x="596" y="142"/>
                      <a:pt x="583" y="146"/>
                    </a:cubicBezTo>
                    <a:cubicBezTo>
                      <a:pt x="570" y="149"/>
                      <a:pt x="557" y="139"/>
                      <a:pt x="548" y="137"/>
                    </a:cubicBezTo>
                    <a:cubicBezTo>
                      <a:pt x="539" y="135"/>
                      <a:pt x="531" y="146"/>
                      <a:pt x="525" y="149"/>
                    </a:cubicBezTo>
                    <a:cubicBezTo>
                      <a:pt x="519" y="151"/>
                      <a:pt x="528" y="139"/>
                      <a:pt x="528" y="132"/>
                    </a:cubicBezTo>
                    <a:cubicBezTo>
                      <a:pt x="529" y="124"/>
                      <a:pt x="505" y="114"/>
                      <a:pt x="487" y="107"/>
                    </a:cubicBezTo>
                    <a:cubicBezTo>
                      <a:pt x="469" y="100"/>
                      <a:pt x="461" y="103"/>
                      <a:pt x="461" y="115"/>
                    </a:cubicBezTo>
                    <a:cubicBezTo>
                      <a:pt x="461" y="126"/>
                      <a:pt x="454" y="111"/>
                      <a:pt x="449" y="123"/>
                    </a:cubicBezTo>
                    <a:cubicBezTo>
                      <a:pt x="443" y="135"/>
                      <a:pt x="433" y="128"/>
                      <a:pt x="440" y="124"/>
                    </a:cubicBezTo>
                    <a:cubicBezTo>
                      <a:pt x="446" y="120"/>
                      <a:pt x="453" y="111"/>
                      <a:pt x="455" y="103"/>
                    </a:cubicBezTo>
                    <a:cubicBezTo>
                      <a:pt x="457" y="96"/>
                      <a:pt x="429" y="90"/>
                      <a:pt x="419" y="94"/>
                    </a:cubicBezTo>
                    <a:cubicBezTo>
                      <a:pt x="410" y="98"/>
                      <a:pt x="416" y="112"/>
                      <a:pt x="408" y="108"/>
                    </a:cubicBezTo>
                    <a:cubicBezTo>
                      <a:pt x="400" y="103"/>
                      <a:pt x="406" y="93"/>
                      <a:pt x="413" y="93"/>
                    </a:cubicBezTo>
                    <a:cubicBezTo>
                      <a:pt x="419" y="94"/>
                      <a:pt x="426" y="81"/>
                      <a:pt x="430" y="71"/>
                    </a:cubicBezTo>
                    <a:cubicBezTo>
                      <a:pt x="435" y="62"/>
                      <a:pt x="423" y="60"/>
                      <a:pt x="416" y="52"/>
                    </a:cubicBezTo>
                    <a:cubicBezTo>
                      <a:pt x="409" y="45"/>
                      <a:pt x="410" y="22"/>
                      <a:pt x="403" y="19"/>
                    </a:cubicBezTo>
                    <a:cubicBezTo>
                      <a:pt x="396" y="26"/>
                      <a:pt x="385" y="38"/>
                      <a:pt x="382" y="47"/>
                    </a:cubicBezTo>
                    <a:cubicBezTo>
                      <a:pt x="379" y="58"/>
                      <a:pt x="374" y="52"/>
                      <a:pt x="364" y="55"/>
                    </a:cubicBezTo>
                    <a:cubicBezTo>
                      <a:pt x="354" y="58"/>
                      <a:pt x="349" y="54"/>
                      <a:pt x="346" y="49"/>
                    </a:cubicBezTo>
                    <a:cubicBezTo>
                      <a:pt x="344" y="45"/>
                      <a:pt x="334" y="49"/>
                      <a:pt x="327" y="49"/>
                    </a:cubicBezTo>
                    <a:cubicBezTo>
                      <a:pt x="320" y="48"/>
                      <a:pt x="324" y="57"/>
                      <a:pt x="319" y="60"/>
                    </a:cubicBezTo>
                    <a:cubicBezTo>
                      <a:pt x="315" y="63"/>
                      <a:pt x="302" y="55"/>
                      <a:pt x="298" y="59"/>
                    </a:cubicBezTo>
                    <a:cubicBezTo>
                      <a:pt x="294" y="64"/>
                      <a:pt x="291" y="59"/>
                      <a:pt x="289" y="64"/>
                    </a:cubicBezTo>
                    <a:cubicBezTo>
                      <a:pt x="287" y="68"/>
                      <a:pt x="280" y="65"/>
                      <a:pt x="278" y="68"/>
                    </a:cubicBezTo>
                    <a:cubicBezTo>
                      <a:pt x="275" y="71"/>
                      <a:pt x="268" y="72"/>
                      <a:pt x="258" y="62"/>
                    </a:cubicBezTo>
                    <a:cubicBezTo>
                      <a:pt x="249" y="51"/>
                      <a:pt x="250" y="34"/>
                      <a:pt x="255" y="30"/>
                    </a:cubicBezTo>
                    <a:cubicBezTo>
                      <a:pt x="259" y="27"/>
                      <a:pt x="259" y="18"/>
                      <a:pt x="253" y="15"/>
                    </a:cubicBezTo>
                    <a:cubicBezTo>
                      <a:pt x="247" y="13"/>
                      <a:pt x="253" y="2"/>
                      <a:pt x="246" y="1"/>
                    </a:cubicBezTo>
                    <a:cubicBezTo>
                      <a:pt x="238" y="0"/>
                      <a:pt x="239" y="9"/>
                      <a:pt x="235" y="11"/>
                    </a:cubicBezTo>
                    <a:cubicBezTo>
                      <a:pt x="230" y="12"/>
                      <a:pt x="218" y="20"/>
                      <a:pt x="213" y="19"/>
                    </a:cubicBezTo>
                    <a:cubicBezTo>
                      <a:pt x="208" y="18"/>
                      <a:pt x="201" y="20"/>
                      <a:pt x="201" y="26"/>
                    </a:cubicBezTo>
                    <a:cubicBezTo>
                      <a:pt x="201" y="32"/>
                      <a:pt x="195" y="30"/>
                      <a:pt x="194" y="26"/>
                    </a:cubicBezTo>
                    <a:cubicBezTo>
                      <a:pt x="193" y="21"/>
                      <a:pt x="182" y="23"/>
                      <a:pt x="178" y="20"/>
                    </a:cubicBezTo>
                    <a:cubicBezTo>
                      <a:pt x="175" y="17"/>
                      <a:pt x="160" y="19"/>
                      <a:pt x="167" y="22"/>
                    </a:cubicBezTo>
                    <a:cubicBezTo>
                      <a:pt x="173" y="26"/>
                      <a:pt x="174" y="30"/>
                      <a:pt x="174" y="36"/>
                    </a:cubicBezTo>
                    <a:cubicBezTo>
                      <a:pt x="174" y="41"/>
                      <a:pt x="178" y="40"/>
                      <a:pt x="178" y="47"/>
                    </a:cubicBezTo>
                    <a:cubicBezTo>
                      <a:pt x="178" y="54"/>
                      <a:pt x="184" y="49"/>
                      <a:pt x="187" y="49"/>
                    </a:cubicBezTo>
                    <a:cubicBezTo>
                      <a:pt x="191" y="49"/>
                      <a:pt x="191" y="55"/>
                      <a:pt x="185" y="56"/>
                    </a:cubicBezTo>
                    <a:cubicBezTo>
                      <a:pt x="180" y="57"/>
                      <a:pt x="177" y="61"/>
                      <a:pt x="175" y="66"/>
                    </a:cubicBezTo>
                    <a:cubicBezTo>
                      <a:pt x="174" y="71"/>
                      <a:pt x="168" y="67"/>
                      <a:pt x="164" y="72"/>
                    </a:cubicBezTo>
                    <a:cubicBezTo>
                      <a:pt x="159" y="76"/>
                      <a:pt x="155" y="80"/>
                      <a:pt x="151" y="78"/>
                    </a:cubicBezTo>
                    <a:cubicBezTo>
                      <a:pt x="148" y="76"/>
                      <a:pt x="146" y="77"/>
                      <a:pt x="142" y="80"/>
                    </a:cubicBezTo>
                    <a:cubicBezTo>
                      <a:pt x="138" y="82"/>
                      <a:pt x="137" y="80"/>
                      <a:pt x="131" y="75"/>
                    </a:cubicBezTo>
                    <a:cubicBezTo>
                      <a:pt x="127" y="72"/>
                      <a:pt x="125" y="65"/>
                      <a:pt x="118" y="58"/>
                    </a:cubicBezTo>
                    <a:cubicBezTo>
                      <a:pt x="114" y="60"/>
                      <a:pt x="105" y="63"/>
                      <a:pt x="101" y="63"/>
                    </a:cubicBezTo>
                    <a:cubicBezTo>
                      <a:pt x="94" y="63"/>
                      <a:pt x="75" y="61"/>
                      <a:pt x="74" y="65"/>
                    </a:cubicBezTo>
                    <a:cubicBezTo>
                      <a:pt x="73" y="68"/>
                      <a:pt x="75" y="74"/>
                      <a:pt x="79" y="74"/>
                    </a:cubicBezTo>
                    <a:cubicBezTo>
                      <a:pt x="82" y="75"/>
                      <a:pt x="88" y="77"/>
                      <a:pt x="82" y="81"/>
                    </a:cubicBezTo>
                    <a:cubicBezTo>
                      <a:pt x="76" y="86"/>
                      <a:pt x="70" y="80"/>
                      <a:pt x="70" y="91"/>
                    </a:cubicBezTo>
                    <a:cubicBezTo>
                      <a:pt x="70" y="102"/>
                      <a:pt x="84" y="109"/>
                      <a:pt x="81" y="120"/>
                    </a:cubicBezTo>
                    <a:cubicBezTo>
                      <a:pt x="80" y="125"/>
                      <a:pt x="78" y="138"/>
                      <a:pt x="78" y="144"/>
                    </a:cubicBezTo>
                    <a:cubicBezTo>
                      <a:pt x="78" y="149"/>
                      <a:pt x="76" y="167"/>
                      <a:pt x="71" y="168"/>
                    </a:cubicBezTo>
                    <a:cubicBezTo>
                      <a:pt x="66" y="169"/>
                      <a:pt x="62" y="163"/>
                      <a:pt x="56" y="169"/>
                    </a:cubicBezTo>
                    <a:cubicBezTo>
                      <a:pt x="50" y="174"/>
                      <a:pt x="42" y="171"/>
                      <a:pt x="34" y="176"/>
                    </a:cubicBezTo>
                    <a:cubicBezTo>
                      <a:pt x="27" y="182"/>
                      <a:pt x="19" y="180"/>
                      <a:pt x="19" y="187"/>
                    </a:cubicBezTo>
                    <a:cubicBezTo>
                      <a:pt x="18" y="194"/>
                      <a:pt x="12" y="197"/>
                      <a:pt x="13" y="204"/>
                    </a:cubicBezTo>
                    <a:cubicBezTo>
                      <a:pt x="15" y="210"/>
                      <a:pt x="10" y="208"/>
                      <a:pt x="5" y="213"/>
                    </a:cubicBezTo>
                    <a:cubicBezTo>
                      <a:pt x="1" y="218"/>
                      <a:pt x="6" y="221"/>
                      <a:pt x="3" y="224"/>
                    </a:cubicBezTo>
                    <a:cubicBezTo>
                      <a:pt x="0" y="228"/>
                      <a:pt x="4" y="234"/>
                      <a:pt x="7" y="240"/>
                    </a:cubicBezTo>
                    <a:cubicBezTo>
                      <a:pt x="11" y="245"/>
                      <a:pt x="15" y="249"/>
                      <a:pt x="15" y="255"/>
                    </a:cubicBezTo>
                    <a:cubicBezTo>
                      <a:pt x="14" y="260"/>
                      <a:pt x="18" y="262"/>
                      <a:pt x="24" y="261"/>
                    </a:cubicBezTo>
                    <a:cubicBezTo>
                      <a:pt x="29" y="261"/>
                      <a:pt x="25" y="271"/>
                      <a:pt x="33" y="271"/>
                    </a:cubicBezTo>
                    <a:cubicBezTo>
                      <a:pt x="41" y="271"/>
                      <a:pt x="50" y="273"/>
                      <a:pt x="52" y="269"/>
                    </a:cubicBezTo>
                    <a:cubicBezTo>
                      <a:pt x="54" y="264"/>
                      <a:pt x="60" y="260"/>
                      <a:pt x="60" y="267"/>
                    </a:cubicBezTo>
                    <a:cubicBezTo>
                      <a:pt x="60" y="274"/>
                      <a:pt x="58" y="292"/>
                      <a:pt x="64" y="290"/>
                    </a:cubicBezTo>
                    <a:cubicBezTo>
                      <a:pt x="69" y="288"/>
                      <a:pt x="81" y="289"/>
                      <a:pt x="87" y="291"/>
                    </a:cubicBezTo>
                    <a:cubicBezTo>
                      <a:pt x="92" y="293"/>
                      <a:pt x="98" y="291"/>
                      <a:pt x="102" y="287"/>
                    </a:cubicBezTo>
                    <a:cubicBezTo>
                      <a:pt x="105" y="283"/>
                      <a:pt x="110" y="283"/>
                      <a:pt x="117" y="279"/>
                    </a:cubicBezTo>
                    <a:cubicBezTo>
                      <a:pt x="124" y="275"/>
                      <a:pt x="131" y="270"/>
                      <a:pt x="138" y="270"/>
                    </a:cubicBezTo>
                    <a:cubicBezTo>
                      <a:pt x="145" y="270"/>
                      <a:pt x="156" y="266"/>
                      <a:pt x="154" y="271"/>
                    </a:cubicBezTo>
                    <a:cubicBezTo>
                      <a:pt x="153" y="276"/>
                      <a:pt x="152" y="295"/>
                      <a:pt x="160" y="305"/>
                    </a:cubicBezTo>
                    <a:cubicBezTo>
                      <a:pt x="169" y="315"/>
                      <a:pt x="173" y="319"/>
                      <a:pt x="181" y="318"/>
                    </a:cubicBezTo>
                    <a:cubicBezTo>
                      <a:pt x="189" y="317"/>
                      <a:pt x="188" y="321"/>
                      <a:pt x="194" y="320"/>
                    </a:cubicBezTo>
                    <a:cubicBezTo>
                      <a:pt x="199" y="320"/>
                      <a:pt x="196" y="327"/>
                      <a:pt x="201" y="327"/>
                    </a:cubicBezTo>
                    <a:cubicBezTo>
                      <a:pt x="206" y="327"/>
                      <a:pt x="215" y="328"/>
                      <a:pt x="215" y="333"/>
                    </a:cubicBezTo>
                    <a:cubicBezTo>
                      <a:pt x="215" y="339"/>
                      <a:pt x="231" y="334"/>
                      <a:pt x="235" y="338"/>
                    </a:cubicBezTo>
                    <a:cubicBezTo>
                      <a:pt x="238" y="341"/>
                      <a:pt x="243" y="343"/>
                      <a:pt x="242" y="350"/>
                    </a:cubicBezTo>
                    <a:cubicBezTo>
                      <a:pt x="240" y="356"/>
                      <a:pt x="249" y="361"/>
                      <a:pt x="244" y="363"/>
                    </a:cubicBezTo>
                    <a:cubicBezTo>
                      <a:pt x="239" y="366"/>
                      <a:pt x="246" y="371"/>
                      <a:pt x="246" y="378"/>
                    </a:cubicBezTo>
                    <a:cubicBezTo>
                      <a:pt x="247" y="385"/>
                      <a:pt x="254" y="387"/>
                      <a:pt x="266" y="387"/>
                    </a:cubicBezTo>
                    <a:cubicBezTo>
                      <a:pt x="277" y="386"/>
                      <a:pt x="280" y="387"/>
                      <a:pt x="280" y="396"/>
                    </a:cubicBezTo>
                    <a:cubicBezTo>
                      <a:pt x="280" y="404"/>
                      <a:pt x="288" y="405"/>
                      <a:pt x="291" y="413"/>
                    </a:cubicBezTo>
                    <a:cubicBezTo>
                      <a:pt x="293" y="421"/>
                      <a:pt x="287" y="429"/>
                      <a:pt x="288" y="436"/>
                    </a:cubicBezTo>
                    <a:cubicBezTo>
                      <a:pt x="289" y="440"/>
                      <a:pt x="286" y="446"/>
                      <a:pt x="283" y="448"/>
                    </a:cubicBezTo>
                    <a:cubicBezTo>
                      <a:pt x="287" y="453"/>
                      <a:pt x="287" y="455"/>
                      <a:pt x="284" y="457"/>
                    </a:cubicBezTo>
                    <a:cubicBezTo>
                      <a:pt x="279" y="460"/>
                      <a:pt x="290" y="467"/>
                      <a:pt x="287" y="479"/>
                    </a:cubicBezTo>
                    <a:cubicBezTo>
                      <a:pt x="284" y="490"/>
                      <a:pt x="284" y="493"/>
                      <a:pt x="296" y="493"/>
                    </a:cubicBezTo>
                    <a:cubicBezTo>
                      <a:pt x="308" y="494"/>
                      <a:pt x="307" y="497"/>
                      <a:pt x="311" y="495"/>
                    </a:cubicBezTo>
                    <a:cubicBezTo>
                      <a:pt x="316" y="492"/>
                      <a:pt x="322" y="504"/>
                      <a:pt x="324" y="510"/>
                    </a:cubicBezTo>
                    <a:cubicBezTo>
                      <a:pt x="325" y="515"/>
                      <a:pt x="330" y="529"/>
                      <a:pt x="332" y="529"/>
                    </a:cubicBezTo>
                    <a:cubicBezTo>
                      <a:pt x="334" y="529"/>
                      <a:pt x="341" y="523"/>
                      <a:pt x="347" y="526"/>
                    </a:cubicBezTo>
                    <a:cubicBezTo>
                      <a:pt x="353" y="529"/>
                      <a:pt x="345" y="549"/>
                      <a:pt x="345" y="557"/>
                    </a:cubicBezTo>
                    <a:cubicBezTo>
                      <a:pt x="350" y="557"/>
                      <a:pt x="355" y="557"/>
                      <a:pt x="357" y="558"/>
                    </a:cubicBezTo>
                    <a:cubicBezTo>
                      <a:pt x="360" y="560"/>
                      <a:pt x="362" y="581"/>
                      <a:pt x="360" y="585"/>
                    </a:cubicBezTo>
                    <a:cubicBezTo>
                      <a:pt x="358" y="589"/>
                      <a:pt x="345" y="593"/>
                      <a:pt x="339" y="597"/>
                    </a:cubicBezTo>
                    <a:cubicBezTo>
                      <a:pt x="332" y="601"/>
                      <a:pt x="316" y="617"/>
                      <a:pt x="308" y="629"/>
                    </a:cubicBezTo>
                    <a:cubicBezTo>
                      <a:pt x="304" y="636"/>
                      <a:pt x="297" y="642"/>
                      <a:pt x="292" y="648"/>
                    </a:cubicBezTo>
                    <a:cubicBezTo>
                      <a:pt x="295" y="648"/>
                      <a:pt x="297" y="648"/>
                      <a:pt x="298" y="647"/>
                    </a:cubicBezTo>
                    <a:cubicBezTo>
                      <a:pt x="301" y="646"/>
                      <a:pt x="307" y="646"/>
                      <a:pt x="313" y="653"/>
                    </a:cubicBezTo>
                    <a:cubicBezTo>
                      <a:pt x="319" y="660"/>
                      <a:pt x="318" y="666"/>
                      <a:pt x="321" y="665"/>
                    </a:cubicBezTo>
                    <a:cubicBezTo>
                      <a:pt x="323" y="665"/>
                      <a:pt x="326" y="656"/>
                      <a:pt x="331" y="662"/>
                    </a:cubicBezTo>
                    <a:cubicBezTo>
                      <a:pt x="335" y="669"/>
                      <a:pt x="348" y="674"/>
                      <a:pt x="350" y="678"/>
                    </a:cubicBezTo>
                    <a:cubicBezTo>
                      <a:pt x="353" y="681"/>
                      <a:pt x="362" y="683"/>
                      <a:pt x="362" y="691"/>
                    </a:cubicBezTo>
                    <a:cubicBezTo>
                      <a:pt x="362" y="697"/>
                      <a:pt x="360" y="709"/>
                      <a:pt x="364" y="718"/>
                    </a:cubicBezTo>
                    <a:cubicBezTo>
                      <a:pt x="366" y="715"/>
                      <a:pt x="369" y="712"/>
                      <a:pt x="372" y="71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1638">
                <a:extLst>
                  <a:ext uri="{FF2B5EF4-FFF2-40B4-BE49-F238E27FC236}">
                    <a16:creationId xmlns:a16="http://schemas.microsoft.com/office/drawing/2014/main" id="{C3A2785F-9009-C275-AC9F-7EAE0A6FDA1E}"/>
                  </a:ext>
                </a:extLst>
              </p:cNvPr>
              <p:cNvSpPr>
                <a:spLocks/>
              </p:cNvSpPr>
              <p:nvPr/>
            </p:nvSpPr>
            <p:spPr bwMode="auto">
              <a:xfrm>
                <a:off x="3408483" y="3983171"/>
                <a:ext cx="112717" cy="120654"/>
              </a:xfrm>
              <a:custGeom>
                <a:avLst/>
                <a:gdLst>
                  <a:gd name="T0" fmla="*/ 86 w 88"/>
                  <a:gd name="T1" fmla="*/ 45 h 96"/>
                  <a:gd name="T2" fmla="*/ 74 w 88"/>
                  <a:gd name="T3" fmla="*/ 32 h 96"/>
                  <a:gd name="T4" fmla="*/ 55 w 88"/>
                  <a:gd name="T5" fmla="*/ 16 h 96"/>
                  <a:gd name="T6" fmla="*/ 45 w 88"/>
                  <a:gd name="T7" fmla="*/ 19 h 96"/>
                  <a:gd name="T8" fmla="*/ 37 w 88"/>
                  <a:gd name="T9" fmla="*/ 7 h 96"/>
                  <a:gd name="T10" fmla="*/ 22 w 88"/>
                  <a:gd name="T11" fmla="*/ 1 h 96"/>
                  <a:gd name="T12" fmla="*/ 16 w 88"/>
                  <a:gd name="T13" fmla="*/ 2 h 96"/>
                  <a:gd name="T14" fmla="*/ 11 w 88"/>
                  <a:gd name="T15" fmla="*/ 12 h 96"/>
                  <a:gd name="T16" fmla="*/ 5 w 88"/>
                  <a:gd name="T17" fmla="*/ 42 h 96"/>
                  <a:gd name="T18" fmla="*/ 0 w 88"/>
                  <a:gd name="T19" fmla="*/ 65 h 96"/>
                  <a:gd name="T20" fmla="*/ 6 w 88"/>
                  <a:gd name="T21" fmla="*/ 75 h 96"/>
                  <a:gd name="T22" fmla="*/ 4 w 88"/>
                  <a:gd name="T23" fmla="*/ 83 h 96"/>
                  <a:gd name="T24" fmla="*/ 11 w 88"/>
                  <a:gd name="T25" fmla="*/ 86 h 96"/>
                  <a:gd name="T26" fmla="*/ 34 w 88"/>
                  <a:gd name="T27" fmla="*/ 92 h 96"/>
                  <a:gd name="T28" fmla="*/ 48 w 88"/>
                  <a:gd name="T29" fmla="*/ 92 h 96"/>
                  <a:gd name="T30" fmla="*/ 74 w 88"/>
                  <a:gd name="T31" fmla="*/ 89 h 96"/>
                  <a:gd name="T32" fmla="*/ 88 w 88"/>
                  <a:gd name="T33" fmla="*/ 72 h 96"/>
                  <a:gd name="T34" fmla="*/ 86 w 88"/>
                  <a:gd name="T35"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96">
                    <a:moveTo>
                      <a:pt x="86" y="45"/>
                    </a:moveTo>
                    <a:cubicBezTo>
                      <a:pt x="86" y="37"/>
                      <a:pt x="77" y="35"/>
                      <a:pt x="74" y="32"/>
                    </a:cubicBezTo>
                    <a:cubicBezTo>
                      <a:pt x="72" y="28"/>
                      <a:pt x="59" y="23"/>
                      <a:pt x="55" y="16"/>
                    </a:cubicBezTo>
                    <a:cubicBezTo>
                      <a:pt x="50" y="10"/>
                      <a:pt x="47" y="19"/>
                      <a:pt x="45" y="19"/>
                    </a:cubicBezTo>
                    <a:cubicBezTo>
                      <a:pt x="42" y="20"/>
                      <a:pt x="43" y="14"/>
                      <a:pt x="37" y="7"/>
                    </a:cubicBezTo>
                    <a:cubicBezTo>
                      <a:pt x="31" y="0"/>
                      <a:pt x="25" y="0"/>
                      <a:pt x="22" y="1"/>
                    </a:cubicBezTo>
                    <a:cubicBezTo>
                      <a:pt x="21" y="2"/>
                      <a:pt x="19" y="2"/>
                      <a:pt x="16" y="2"/>
                    </a:cubicBezTo>
                    <a:cubicBezTo>
                      <a:pt x="13" y="5"/>
                      <a:pt x="11" y="9"/>
                      <a:pt x="11" y="12"/>
                    </a:cubicBezTo>
                    <a:cubicBezTo>
                      <a:pt x="11" y="19"/>
                      <a:pt x="6" y="28"/>
                      <a:pt x="5" y="42"/>
                    </a:cubicBezTo>
                    <a:cubicBezTo>
                      <a:pt x="5" y="56"/>
                      <a:pt x="1" y="54"/>
                      <a:pt x="0" y="65"/>
                    </a:cubicBezTo>
                    <a:cubicBezTo>
                      <a:pt x="0" y="76"/>
                      <a:pt x="4" y="74"/>
                      <a:pt x="6" y="75"/>
                    </a:cubicBezTo>
                    <a:cubicBezTo>
                      <a:pt x="6" y="76"/>
                      <a:pt x="5" y="80"/>
                      <a:pt x="4" y="83"/>
                    </a:cubicBezTo>
                    <a:cubicBezTo>
                      <a:pt x="6" y="84"/>
                      <a:pt x="8" y="87"/>
                      <a:pt x="11" y="86"/>
                    </a:cubicBezTo>
                    <a:cubicBezTo>
                      <a:pt x="18" y="85"/>
                      <a:pt x="25" y="88"/>
                      <a:pt x="34" y="92"/>
                    </a:cubicBezTo>
                    <a:cubicBezTo>
                      <a:pt x="42" y="96"/>
                      <a:pt x="39" y="91"/>
                      <a:pt x="48" y="92"/>
                    </a:cubicBezTo>
                    <a:cubicBezTo>
                      <a:pt x="56" y="93"/>
                      <a:pt x="65" y="94"/>
                      <a:pt x="74" y="89"/>
                    </a:cubicBezTo>
                    <a:cubicBezTo>
                      <a:pt x="80" y="85"/>
                      <a:pt x="83" y="78"/>
                      <a:pt x="88" y="72"/>
                    </a:cubicBezTo>
                    <a:cubicBezTo>
                      <a:pt x="84" y="63"/>
                      <a:pt x="86" y="51"/>
                      <a:pt x="86" y="4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1639">
                <a:extLst>
                  <a:ext uri="{FF2B5EF4-FFF2-40B4-BE49-F238E27FC236}">
                    <a16:creationId xmlns:a16="http://schemas.microsoft.com/office/drawing/2014/main" id="{A13DEC4C-2FDA-426F-8E62-80229A8F454B}"/>
                  </a:ext>
                </a:extLst>
              </p:cNvPr>
              <p:cNvSpPr>
                <a:spLocks noEditPoints="1"/>
              </p:cNvSpPr>
              <p:nvPr/>
            </p:nvSpPr>
            <p:spPr bwMode="auto">
              <a:xfrm>
                <a:off x="3059220" y="3781551"/>
                <a:ext cx="458804" cy="882680"/>
              </a:xfrm>
              <a:custGeom>
                <a:avLst/>
                <a:gdLst>
                  <a:gd name="T0" fmla="*/ 101 w 358"/>
                  <a:gd name="T1" fmla="*/ 668 h 705"/>
                  <a:gd name="T2" fmla="*/ 94 w 358"/>
                  <a:gd name="T3" fmla="*/ 652 h 705"/>
                  <a:gd name="T4" fmla="*/ 88 w 358"/>
                  <a:gd name="T5" fmla="*/ 701 h 705"/>
                  <a:gd name="T6" fmla="*/ 126 w 358"/>
                  <a:gd name="T7" fmla="*/ 702 h 705"/>
                  <a:gd name="T8" fmla="*/ 136 w 358"/>
                  <a:gd name="T9" fmla="*/ 691 h 705"/>
                  <a:gd name="T10" fmla="*/ 341 w 358"/>
                  <a:gd name="T11" fmla="*/ 72 h 705"/>
                  <a:gd name="T12" fmla="*/ 332 w 358"/>
                  <a:gd name="T13" fmla="*/ 100 h 705"/>
                  <a:gd name="T14" fmla="*/ 303 w 358"/>
                  <a:gd name="T15" fmla="*/ 110 h 705"/>
                  <a:gd name="T16" fmla="*/ 270 w 358"/>
                  <a:gd name="T17" fmla="*/ 105 h 705"/>
                  <a:gd name="T18" fmla="*/ 289 w 358"/>
                  <a:gd name="T19" fmla="*/ 70 h 705"/>
                  <a:gd name="T20" fmla="*/ 237 w 358"/>
                  <a:gd name="T21" fmla="*/ 43 h 705"/>
                  <a:gd name="T22" fmla="*/ 193 w 358"/>
                  <a:gd name="T23" fmla="*/ 6 h 705"/>
                  <a:gd name="T24" fmla="*/ 165 w 358"/>
                  <a:gd name="T25" fmla="*/ 16 h 705"/>
                  <a:gd name="T26" fmla="*/ 129 w 358"/>
                  <a:gd name="T27" fmla="*/ 9 h 705"/>
                  <a:gd name="T28" fmla="*/ 113 w 358"/>
                  <a:gd name="T29" fmla="*/ 40 h 705"/>
                  <a:gd name="T30" fmla="*/ 91 w 358"/>
                  <a:gd name="T31" fmla="*/ 68 h 705"/>
                  <a:gd name="T32" fmla="*/ 93 w 358"/>
                  <a:gd name="T33" fmla="*/ 99 h 705"/>
                  <a:gd name="T34" fmla="*/ 78 w 358"/>
                  <a:gd name="T35" fmla="*/ 122 h 705"/>
                  <a:gd name="T36" fmla="*/ 65 w 358"/>
                  <a:gd name="T37" fmla="*/ 148 h 705"/>
                  <a:gd name="T38" fmla="*/ 57 w 358"/>
                  <a:gd name="T39" fmla="*/ 180 h 705"/>
                  <a:gd name="T40" fmla="*/ 63 w 358"/>
                  <a:gd name="T41" fmla="*/ 216 h 705"/>
                  <a:gd name="T42" fmla="*/ 63 w 358"/>
                  <a:gd name="T43" fmla="*/ 246 h 705"/>
                  <a:gd name="T44" fmla="*/ 57 w 358"/>
                  <a:gd name="T45" fmla="*/ 281 h 705"/>
                  <a:gd name="T46" fmla="*/ 45 w 358"/>
                  <a:gd name="T47" fmla="*/ 322 h 705"/>
                  <a:gd name="T48" fmla="*/ 39 w 358"/>
                  <a:gd name="T49" fmla="*/ 339 h 705"/>
                  <a:gd name="T50" fmla="*/ 33 w 358"/>
                  <a:gd name="T51" fmla="*/ 363 h 705"/>
                  <a:gd name="T52" fmla="*/ 32 w 358"/>
                  <a:gd name="T53" fmla="*/ 388 h 705"/>
                  <a:gd name="T54" fmla="*/ 28 w 358"/>
                  <a:gd name="T55" fmla="*/ 425 h 705"/>
                  <a:gd name="T56" fmla="*/ 33 w 358"/>
                  <a:gd name="T57" fmla="*/ 446 h 705"/>
                  <a:gd name="T58" fmla="*/ 41 w 358"/>
                  <a:gd name="T59" fmla="*/ 463 h 705"/>
                  <a:gd name="T60" fmla="*/ 36 w 358"/>
                  <a:gd name="T61" fmla="*/ 478 h 705"/>
                  <a:gd name="T62" fmla="*/ 33 w 358"/>
                  <a:gd name="T63" fmla="*/ 506 h 705"/>
                  <a:gd name="T64" fmla="*/ 20 w 358"/>
                  <a:gd name="T65" fmla="*/ 530 h 705"/>
                  <a:gd name="T66" fmla="*/ 14 w 358"/>
                  <a:gd name="T67" fmla="*/ 556 h 705"/>
                  <a:gd name="T68" fmla="*/ 5 w 358"/>
                  <a:gd name="T69" fmla="*/ 584 h 705"/>
                  <a:gd name="T70" fmla="*/ 24 w 358"/>
                  <a:gd name="T71" fmla="*/ 601 h 705"/>
                  <a:gd name="T72" fmla="*/ 34 w 358"/>
                  <a:gd name="T73" fmla="*/ 628 h 705"/>
                  <a:gd name="T74" fmla="*/ 74 w 358"/>
                  <a:gd name="T75" fmla="*/ 633 h 705"/>
                  <a:gd name="T76" fmla="*/ 82 w 358"/>
                  <a:gd name="T77" fmla="*/ 619 h 705"/>
                  <a:gd name="T78" fmla="*/ 83 w 358"/>
                  <a:gd name="T79" fmla="*/ 589 h 705"/>
                  <a:gd name="T80" fmla="*/ 104 w 358"/>
                  <a:gd name="T81" fmla="*/ 570 h 705"/>
                  <a:gd name="T82" fmla="*/ 137 w 358"/>
                  <a:gd name="T83" fmla="*/ 533 h 705"/>
                  <a:gd name="T84" fmla="*/ 122 w 358"/>
                  <a:gd name="T85" fmla="*/ 511 h 705"/>
                  <a:gd name="T86" fmla="*/ 139 w 358"/>
                  <a:gd name="T87" fmla="*/ 467 h 705"/>
                  <a:gd name="T88" fmla="*/ 148 w 358"/>
                  <a:gd name="T89" fmla="*/ 446 h 705"/>
                  <a:gd name="T90" fmla="*/ 160 w 358"/>
                  <a:gd name="T91" fmla="*/ 422 h 705"/>
                  <a:gd name="T92" fmla="*/ 171 w 358"/>
                  <a:gd name="T93" fmla="*/ 421 h 705"/>
                  <a:gd name="T94" fmla="*/ 165 w 358"/>
                  <a:gd name="T95" fmla="*/ 410 h 705"/>
                  <a:gd name="T96" fmla="*/ 153 w 358"/>
                  <a:gd name="T97" fmla="*/ 392 h 705"/>
                  <a:gd name="T98" fmla="*/ 180 w 358"/>
                  <a:gd name="T99" fmla="*/ 383 h 705"/>
                  <a:gd name="T100" fmla="*/ 202 w 358"/>
                  <a:gd name="T101" fmla="*/ 356 h 705"/>
                  <a:gd name="T102" fmla="*/ 208 w 358"/>
                  <a:gd name="T103" fmla="*/ 337 h 705"/>
                  <a:gd name="T104" fmla="*/ 287 w 358"/>
                  <a:gd name="T105" fmla="*/ 318 h 705"/>
                  <a:gd name="T106" fmla="*/ 295 w 358"/>
                  <a:gd name="T107" fmla="*/ 283 h 705"/>
                  <a:gd name="T108" fmla="*/ 282 w 358"/>
                  <a:gd name="T109" fmla="*/ 257 h 705"/>
                  <a:gd name="T110" fmla="*/ 276 w 358"/>
                  <a:gd name="T111" fmla="*/ 244 h 705"/>
                  <a:gd name="T112" fmla="*/ 272 w 358"/>
                  <a:gd name="T113" fmla="*/ 226 h 705"/>
                  <a:gd name="T114" fmla="*/ 283 w 358"/>
                  <a:gd name="T115" fmla="*/ 173 h 705"/>
                  <a:gd name="T116" fmla="*/ 335 w 358"/>
                  <a:gd name="T117" fmla="*/ 112 h 705"/>
                  <a:gd name="T118" fmla="*/ 353 w 358"/>
                  <a:gd name="T119" fmla="*/ 73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 h="705">
                    <a:moveTo>
                      <a:pt x="136" y="691"/>
                    </a:moveTo>
                    <a:cubicBezTo>
                      <a:pt x="126" y="690"/>
                      <a:pt x="107" y="672"/>
                      <a:pt x="101" y="668"/>
                    </a:cubicBezTo>
                    <a:cubicBezTo>
                      <a:pt x="95" y="663"/>
                      <a:pt x="100" y="658"/>
                      <a:pt x="93" y="660"/>
                    </a:cubicBezTo>
                    <a:cubicBezTo>
                      <a:pt x="86" y="661"/>
                      <a:pt x="90" y="654"/>
                      <a:pt x="94" y="652"/>
                    </a:cubicBezTo>
                    <a:cubicBezTo>
                      <a:pt x="98" y="650"/>
                      <a:pt x="93" y="644"/>
                      <a:pt x="88" y="643"/>
                    </a:cubicBezTo>
                    <a:cubicBezTo>
                      <a:pt x="88" y="653"/>
                      <a:pt x="85" y="700"/>
                      <a:pt x="88" y="701"/>
                    </a:cubicBezTo>
                    <a:cubicBezTo>
                      <a:pt x="91" y="701"/>
                      <a:pt x="112" y="698"/>
                      <a:pt x="118" y="702"/>
                    </a:cubicBezTo>
                    <a:cubicBezTo>
                      <a:pt x="120" y="703"/>
                      <a:pt x="123" y="705"/>
                      <a:pt x="126" y="702"/>
                    </a:cubicBezTo>
                    <a:cubicBezTo>
                      <a:pt x="130" y="698"/>
                      <a:pt x="142" y="700"/>
                      <a:pt x="148" y="696"/>
                    </a:cubicBezTo>
                    <a:cubicBezTo>
                      <a:pt x="154" y="692"/>
                      <a:pt x="146" y="691"/>
                      <a:pt x="136" y="691"/>
                    </a:cubicBezTo>
                    <a:close/>
                    <a:moveTo>
                      <a:pt x="353" y="73"/>
                    </a:moveTo>
                    <a:cubicBezTo>
                      <a:pt x="351" y="72"/>
                      <a:pt x="346" y="72"/>
                      <a:pt x="341" y="72"/>
                    </a:cubicBezTo>
                    <a:cubicBezTo>
                      <a:pt x="341" y="73"/>
                      <a:pt x="341" y="74"/>
                      <a:pt x="341" y="74"/>
                    </a:cubicBezTo>
                    <a:cubicBezTo>
                      <a:pt x="342" y="82"/>
                      <a:pt x="338" y="101"/>
                      <a:pt x="332" y="100"/>
                    </a:cubicBezTo>
                    <a:cubicBezTo>
                      <a:pt x="327" y="100"/>
                      <a:pt x="323" y="108"/>
                      <a:pt x="319" y="107"/>
                    </a:cubicBezTo>
                    <a:cubicBezTo>
                      <a:pt x="314" y="106"/>
                      <a:pt x="308" y="113"/>
                      <a:pt x="303" y="110"/>
                    </a:cubicBezTo>
                    <a:cubicBezTo>
                      <a:pt x="298" y="107"/>
                      <a:pt x="290" y="111"/>
                      <a:pt x="286" y="109"/>
                    </a:cubicBezTo>
                    <a:cubicBezTo>
                      <a:pt x="282" y="106"/>
                      <a:pt x="270" y="108"/>
                      <a:pt x="270" y="105"/>
                    </a:cubicBezTo>
                    <a:cubicBezTo>
                      <a:pt x="270" y="102"/>
                      <a:pt x="276" y="103"/>
                      <a:pt x="276" y="93"/>
                    </a:cubicBezTo>
                    <a:cubicBezTo>
                      <a:pt x="276" y="84"/>
                      <a:pt x="292" y="73"/>
                      <a:pt x="289" y="70"/>
                    </a:cubicBezTo>
                    <a:cubicBezTo>
                      <a:pt x="287" y="66"/>
                      <a:pt x="260" y="58"/>
                      <a:pt x="257" y="53"/>
                    </a:cubicBezTo>
                    <a:cubicBezTo>
                      <a:pt x="253" y="48"/>
                      <a:pt x="248" y="44"/>
                      <a:pt x="237" y="43"/>
                    </a:cubicBezTo>
                    <a:cubicBezTo>
                      <a:pt x="226" y="42"/>
                      <a:pt x="227" y="37"/>
                      <a:pt x="217" y="31"/>
                    </a:cubicBezTo>
                    <a:cubicBezTo>
                      <a:pt x="209" y="26"/>
                      <a:pt x="197" y="13"/>
                      <a:pt x="193" y="6"/>
                    </a:cubicBezTo>
                    <a:cubicBezTo>
                      <a:pt x="186" y="5"/>
                      <a:pt x="177" y="4"/>
                      <a:pt x="175" y="6"/>
                    </a:cubicBezTo>
                    <a:cubicBezTo>
                      <a:pt x="173" y="9"/>
                      <a:pt x="169" y="24"/>
                      <a:pt x="165" y="16"/>
                    </a:cubicBezTo>
                    <a:cubicBezTo>
                      <a:pt x="161" y="9"/>
                      <a:pt x="153" y="9"/>
                      <a:pt x="145" y="8"/>
                    </a:cubicBezTo>
                    <a:cubicBezTo>
                      <a:pt x="137" y="7"/>
                      <a:pt x="137" y="0"/>
                      <a:pt x="129" y="9"/>
                    </a:cubicBezTo>
                    <a:cubicBezTo>
                      <a:pt x="125" y="13"/>
                      <a:pt x="121" y="16"/>
                      <a:pt x="116" y="19"/>
                    </a:cubicBezTo>
                    <a:cubicBezTo>
                      <a:pt x="116" y="28"/>
                      <a:pt x="114" y="37"/>
                      <a:pt x="113" y="40"/>
                    </a:cubicBezTo>
                    <a:cubicBezTo>
                      <a:pt x="110" y="44"/>
                      <a:pt x="93" y="51"/>
                      <a:pt x="92" y="56"/>
                    </a:cubicBezTo>
                    <a:cubicBezTo>
                      <a:pt x="92" y="60"/>
                      <a:pt x="95" y="66"/>
                      <a:pt x="91" y="68"/>
                    </a:cubicBezTo>
                    <a:cubicBezTo>
                      <a:pt x="88" y="71"/>
                      <a:pt x="99" y="84"/>
                      <a:pt x="93" y="88"/>
                    </a:cubicBezTo>
                    <a:cubicBezTo>
                      <a:pt x="87" y="91"/>
                      <a:pt x="97" y="96"/>
                      <a:pt x="93" y="99"/>
                    </a:cubicBezTo>
                    <a:cubicBezTo>
                      <a:pt x="90" y="102"/>
                      <a:pt x="83" y="104"/>
                      <a:pt x="83" y="108"/>
                    </a:cubicBezTo>
                    <a:cubicBezTo>
                      <a:pt x="83" y="111"/>
                      <a:pt x="82" y="120"/>
                      <a:pt x="78" y="122"/>
                    </a:cubicBezTo>
                    <a:cubicBezTo>
                      <a:pt x="73" y="125"/>
                      <a:pt x="70" y="133"/>
                      <a:pt x="70" y="138"/>
                    </a:cubicBezTo>
                    <a:cubicBezTo>
                      <a:pt x="70" y="144"/>
                      <a:pt x="62" y="140"/>
                      <a:pt x="65" y="148"/>
                    </a:cubicBezTo>
                    <a:cubicBezTo>
                      <a:pt x="68" y="155"/>
                      <a:pt x="71" y="164"/>
                      <a:pt x="65" y="166"/>
                    </a:cubicBezTo>
                    <a:cubicBezTo>
                      <a:pt x="59" y="167"/>
                      <a:pt x="61" y="180"/>
                      <a:pt x="57" y="180"/>
                    </a:cubicBezTo>
                    <a:cubicBezTo>
                      <a:pt x="54" y="180"/>
                      <a:pt x="53" y="192"/>
                      <a:pt x="57" y="199"/>
                    </a:cubicBezTo>
                    <a:cubicBezTo>
                      <a:pt x="62" y="205"/>
                      <a:pt x="63" y="210"/>
                      <a:pt x="63" y="216"/>
                    </a:cubicBezTo>
                    <a:cubicBezTo>
                      <a:pt x="63" y="222"/>
                      <a:pt x="70" y="225"/>
                      <a:pt x="68" y="232"/>
                    </a:cubicBezTo>
                    <a:cubicBezTo>
                      <a:pt x="65" y="238"/>
                      <a:pt x="66" y="244"/>
                      <a:pt x="63" y="246"/>
                    </a:cubicBezTo>
                    <a:cubicBezTo>
                      <a:pt x="59" y="249"/>
                      <a:pt x="62" y="257"/>
                      <a:pt x="57" y="259"/>
                    </a:cubicBezTo>
                    <a:cubicBezTo>
                      <a:pt x="53" y="261"/>
                      <a:pt x="61" y="278"/>
                      <a:pt x="57" y="281"/>
                    </a:cubicBezTo>
                    <a:cubicBezTo>
                      <a:pt x="54" y="284"/>
                      <a:pt x="44" y="287"/>
                      <a:pt x="44" y="299"/>
                    </a:cubicBezTo>
                    <a:cubicBezTo>
                      <a:pt x="44" y="310"/>
                      <a:pt x="46" y="317"/>
                      <a:pt x="45" y="322"/>
                    </a:cubicBezTo>
                    <a:cubicBezTo>
                      <a:pt x="44" y="326"/>
                      <a:pt x="50" y="325"/>
                      <a:pt x="49" y="332"/>
                    </a:cubicBezTo>
                    <a:cubicBezTo>
                      <a:pt x="48" y="339"/>
                      <a:pt x="39" y="335"/>
                      <a:pt x="39" y="339"/>
                    </a:cubicBezTo>
                    <a:cubicBezTo>
                      <a:pt x="38" y="343"/>
                      <a:pt x="41" y="352"/>
                      <a:pt x="38" y="352"/>
                    </a:cubicBezTo>
                    <a:cubicBezTo>
                      <a:pt x="35" y="353"/>
                      <a:pt x="33" y="356"/>
                      <a:pt x="33" y="363"/>
                    </a:cubicBezTo>
                    <a:cubicBezTo>
                      <a:pt x="33" y="371"/>
                      <a:pt x="29" y="372"/>
                      <a:pt x="28" y="376"/>
                    </a:cubicBezTo>
                    <a:cubicBezTo>
                      <a:pt x="28" y="379"/>
                      <a:pt x="32" y="383"/>
                      <a:pt x="32" y="388"/>
                    </a:cubicBezTo>
                    <a:cubicBezTo>
                      <a:pt x="32" y="392"/>
                      <a:pt x="35" y="406"/>
                      <a:pt x="31" y="407"/>
                    </a:cubicBezTo>
                    <a:cubicBezTo>
                      <a:pt x="27" y="407"/>
                      <a:pt x="25" y="423"/>
                      <a:pt x="28" y="425"/>
                    </a:cubicBezTo>
                    <a:cubicBezTo>
                      <a:pt x="32" y="427"/>
                      <a:pt x="32" y="432"/>
                      <a:pt x="30" y="435"/>
                    </a:cubicBezTo>
                    <a:cubicBezTo>
                      <a:pt x="28" y="438"/>
                      <a:pt x="37" y="441"/>
                      <a:pt x="33" y="446"/>
                    </a:cubicBezTo>
                    <a:cubicBezTo>
                      <a:pt x="28" y="451"/>
                      <a:pt x="32" y="457"/>
                      <a:pt x="38" y="455"/>
                    </a:cubicBezTo>
                    <a:cubicBezTo>
                      <a:pt x="43" y="453"/>
                      <a:pt x="46" y="463"/>
                      <a:pt x="41" y="463"/>
                    </a:cubicBezTo>
                    <a:cubicBezTo>
                      <a:pt x="35" y="463"/>
                      <a:pt x="29" y="463"/>
                      <a:pt x="34" y="467"/>
                    </a:cubicBezTo>
                    <a:cubicBezTo>
                      <a:pt x="38" y="470"/>
                      <a:pt x="43" y="476"/>
                      <a:pt x="36" y="478"/>
                    </a:cubicBezTo>
                    <a:cubicBezTo>
                      <a:pt x="29" y="481"/>
                      <a:pt x="35" y="486"/>
                      <a:pt x="34" y="492"/>
                    </a:cubicBezTo>
                    <a:cubicBezTo>
                      <a:pt x="32" y="498"/>
                      <a:pt x="38" y="504"/>
                      <a:pt x="33" y="506"/>
                    </a:cubicBezTo>
                    <a:cubicBezTo>
                      <a:pt x="28" y="507"/>
                      <a:pt x="35" y="517"/>
                      <a:pt x="28" y="518"/>
                    </a:cubicBezTo>
                    <a:cubicBezTo>
                      <a:pt x="20" y="519"/>
                      <a:pt x="25" y="526"/>
                      <a:pt x="20" y="530"/>
                    </a:cubicBezTo>
                    <a:cubicBezTo>
                      <a:pt x="16" y="533"/>
                      <a:pt x="27" y="540"/>
                      <a:pt x="21" y="543"/>
                    </a:cubicBezTo>
                    <a:cubicBezTo>
                      <a:pt x="15" y="547"/>
                      <a:pt x="19" y="556"/>
                      <a:pt x="14" y="556"/>
                    </a:cubicBezTo>
                    <a:cubicBezTo>
                      <a:pt x="8" y="556"/>
                      <a:pt x="5" y="564"/>
                      <a:pt x="4" y="567"/>
                    </a:cubicBezTo>
                    <a:cubicBezTo>
                      <a:pt x="3" y="571"/>
                      <a:pt x="0" y="578"/>
                      <a:pt x="5" y="584"/>
                    </a:cubicBezTo>
                    <a:cubicBezTo>
                      <a:pt x="9" y="589"/>
                      <a:pt x="3" y="593"/>
                      <a:pt x="8" y="595"/>
                    </a:cubicBezTo>
                    <a:cubicBezTo>
                      <a:pt x="12" y="597"/>
                      <a:pt x="26" y="594"/>
                      <a:pt x="24" y="601"/>
                    </a:cubicBezTo>
                    <a:cubicBezTo>
                      <a:pt x="22" y="607"/>
                      <a:pt x="23" y="621"/>
                      <a:pt x="25" y="621"/>
                    </a:cubicBezTo>
                    <a:cubicBezTo>
                      <a:pt x="28" y="621"/>
                      <a:pt x="29" y="629"/>
                      <a:pt x="34" y="628"/>
                    </a:cubicBezTo>
                    <a:cubicBezTo>
                      <a:pt x="38" y="628"/>
                      <a:pt x="57" y="625"/>
                      <a:pt x="65" y="628"/>
                    </a:cubicBezTo>
                    <a:cubicBezTo>
                      <a:pt x="69" y="629"/>
                      <a:pt x="72" y="631"/>
                      <a:pt x="74" y="633"/>
                    </a:cubicBezTo>
                    <a:cubicBezTo>
                      <a:pt x="79" y="631"/>
                      <a:pt x="89" y="638"/>
                      <a:pt x="91" y="635"/>
                    </a:cubicBezTo>
                    <a:cubicBezTo>
                      <a:pt x="94" y="633"/>
                      <a:pt x="81" y="622"/>
                      <a:pt x="82" y="619"/>
                    </a:cubicBezTo>
                    <a:cubicBezTo>
                      <a:pt x="82" y="615"/>
                      <a:pt x="80" y="609"/>
                      <a:pt x="80" y="606"/>
                    </a:cubicBezTo>
                    <a:cubicBezTo>
                      <a:pt x="80" y="602"/>
                      <a:pt x="78" y="593"/>
                      <a:pt x="83" y="589"/>
                    </a:cubicBezTo>
                    <a:cubicBezTo>
                      <a:pt x="89" y="585"/>
                      <a:pt x="89" y="581"/>
                      <a:pt x="93" y="582"/>
                    </a:cubicBezTo>
                    <a:cubicBezTo>
                      <a:pt x="96" y="583"/>
                      <a:pt x="103" y="579"/>
                      <a:pt x="104" y="570"/>
                    </a:cubicBezTo>
                    <a:cubicBezTo>
                      <a:pt x="104" y="560"/>
                      <a:pt x="108" y="557"/>
                      <a:pt x="116" y="550"/>
                    </a:cubicBezTo>
                    <a:cubicBezTo>
                      <a:pt x="125" y="543"/>
                      <a:pt x="139" y="536"/>
                      <a:pt x="137" y="533"/>
                    </a:cubicBezTo>
                    <a:cubicBezTo>
                      <a:pt x="135" y="530"/>
                      <a:pt x="140" y="520"/>
                      <a:pt x="140" y="516"/>
                    </a:cubicBezTo>
                    <a:cubicBezTo>
                      <a:pt x="140" y="512"/>
                      <a:pt x="127" y="512"/>
                      <a:pt x="122" y="511"/>
                    </a:cubicBezTo>
                    <a:cubicBezTo>
                      <a:pt x="118" y="509"/>
                      <a:pt x="102" y="498"/>
                      <a:pt x="110" y="484"/>
                    </a:cubicBezTo>
                    <a:cubicBezTo>
                      <a:pt x="118" y="469"/>
                      <a:pt x="135" y="468"/>
                      <a:pt x="139" y="467"/>
                    </a:cubicBezTo>
                    <a:cubicBezTo>
                      <a:pt x="144" y="467"/>
                      <a:pt x="140" y="460"/>
                      <a:pt x="144" y="458"/>
                    </a:cubicBezTo>
                    <a:cubicBezTo>
                      <a:pt x="147" y="456"/>
                      <a:pt x="148" y="452"/>
                      <a:pt x="148" y="446"/>
                    </a:cubicBezTo>
                    <a:cubicBezTo>
                      <a:pt x="148" y="439"/>
                      <a:pt x="148" y="429"/>
                      <a:pt x="155" y="428"/>
                    </a:cubicBezTo>
                    <a:cubicBezTo>
                      <a:pt x="162" y="427"/>
                      <a:pt x="164" y="423"/>
                      <a:pt x="160" y="422"/>
                    </a:cubicBezTo>
                    <a:cubicBezTo>
                      <a:pt x="156" y="421"/>
                      <a:pt x="154" y="416"/>
                      <a:pt x="161" y="415"/>
                    </a:cubicBezTo>
                    <a:cubicBezTo>
                      <a:pt x="168" y="414"/>
                      <a:pt x="165" y="421"/>
                      <a:pt x="171" y="421"/>
                    </a:cubicBezTo>
                    <a:cubicBezTo>
                      <a:pt x="176" y="421"/>
                      <a:pt x="184" y="412"/>
                      <a:pt x="178" y="407"/>
                    </a:cubicBezTo>
                    <a:cubicBezTo>
                      <a:pt x="171" y="402"/>
                      <a:pt x="169" y="410"/>
                      <a:pt x="165" y="410"/>
                    </a:cubicBezTo>
                    <a:cubicBezTo>
                      <a:pt x="162" y="411"/>
                      <a:pt x="159" y="406"/>
                      <a:pt x="156" y="406"/>
                    </a:cubicBezTo>
                    <a:cubicBezTo>
                      <a:pt x="152" y="406"/>
                      <a:pt x="154" y="396"/>
                      <a:pt x="153" y="392"/>
                    </a:cubicBezTo>
                    <a:cubicBezTo>
                      <a:pt x="151" y="389"/>
                      <a:pt x="149" y="380"/>
                      <a:pt x="152" y="376"/>
                    </a:cubicBezTo>
                    <a:cubicBezTo>
                      <a:pt x="155" y="372"/>
                      <a:pt x="169" y="383"/>
                      <a:pt x="180" y="383"/>
                    </a:cubicBezTo>
                    <a:cubicBezTo>
                      <a:pt x="192" y="384"/>
                      <a:pt x="201" y="378"/>
                      <a:pt x="201" y="373"/>
                    </a:cubicBezTo>
                    <a:cubicBezTo>
                      <a:pt x="201" y="369"/>
                      <a:pt x="195" y="361"/>
                      <a:pt x="202" y="356"/>
                    </a:cubicBezTo>
                    <a:cubicBezTo>
                      <a:pt x="209" y="352"/>
                      <a:pt x="203" y="350"/>
                      <a:pt x="201" y="344"/>
                    </a:cubicBezTo>
                    <a:cubicBezTo>
                      <a:pt x="199" y="338"/>
                      <a:pt x="205" y="334"/>
                      <a:pt x="208" y="337"/>
                    </a:cubicBezTo>
                    <a:cubicBezTo>
                      <a:pt x="211" y="340"/>
                      <a:pt x="234" y="338"/>
                      <a:pt x="253" y="334"/>
                    </a:cubicBezTo>
                    <a:cubicBezTo>
                      <a:pt x="272" y="330"/>
                      <a:pt x="285" y="323"/>
                      <a:pt x="287" y="318"/>
                    </a:cubicBezTo>
                    <a:cubicBezTo>
                      <a:pt x="288" y="312"/>
                      <a:pt x="300" y="299"/>
                      <a:pt x="303" y="295"/>
                    </a:cubicBezTo>
                    <a:cubicBezTo>
                      <a:pt x="305" y="290"/>
                      <a:pt x="303" y="284"/>
                      <a:pt x="295" y="283"/>
                    </a:cubicBezTo>
                    <a:cubicBezTo>
                      <a:pt x="287" y="282"/>
                      <a:pt x="288" y="273"/>
                      <a:pt x="292" y="268"/>
                    </a:cubicBezTo>
                    <a:cubicBezTo>
                      <a:pt x="296" y="263"/>
                      <a:pt x="290" y="258"/>
                      <a:pt x="282" y="257"/>
                    </a:cubicBezTo>
                    <a:cubicBezTo>
                      <a:pt x="275" y="256"/>
                      <a:pt x="263" y="251"/>
                      <a:pt x="270" y="245"/>
                    </a:cubicBezTo>
                    <a:cubicBezTo>
                      <a:pt x="273" y="242"/>
                      <a:pt x="275" y="243"/>
                      <a:pt x="276" y="244"/>
                    </a:cubicBezTo>
                    <a:cubicBezTo>
                      <a:pt x="277" y="241"/>
                      <a:pt x="278" y="237"/>
                      <a:pt x="278" y="236"/>
                    </a:cubicBezTo>
                    <a:cubicBezTo>
                      <a:pt x="276" y="235"/>
                      <a:pt x="272" y="237"/>
                      <a:pt x="272" y="226"/>
                    </a:cubicBezTo>
                    <a:cubicBezTo>
                      <a:pt x="273" y="215"/>
                      <a:pt x="277" y="217"/>
                      <a:pt x="277" y="203"/>
                    </a:cubicBezTo>
                    <a:cubicBezTo>
                      <a:pt x="278" y="189"/>
                      <a:pt x="283" y="180"/>
                      <a:pt x="283" y="173"/>
                    </a:cubicBezTo>
                    <a:cubicBezTo>
                      <a:pt x="283" y="165"/>
                      <a:pt x="297" y="156"/>
                      <a:pt x="304" y="144"/>
                    </a:cubicBezTo>
                    <a:cubicBezTo>
                      <a:pt x="312" y="132"/>
                      <a:pt x="328" y="116"/>
                      <a:pt x="335" y="112"/>
                    </a:cubicBezTo>
                    <a:cubicBezTo>
                      <a:pt x="341" y="108"/>
                      <a:pt x="354" y="104"/>
                      <a:pt x="356" y="100"/>
                    </a:cubicBezTo>
                    <a:cubicBezTo>
                      <a:pt x="358" y="96"/>
                      <a:pt x="356" y="75"/>
                      <a:pt x="353"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1640">
                <a:extLst>
                  <a:ext uri="{FF2B5EF4-FFF2-40B4-BE49-F238E27FC236}">
                    <a16:creationId xmlns:a16="http://schemas.microsoft.com/office/drawing/2014/main" id="{BDB8B417-6F05-1A73-3A5E-D0257A6C240D}"/>
                  </a:ext>
                </a:extLst>
              </p:cNvPr>
              <p:cNvSpPr>
                <a:spLocks/>
              </p:cNvSpPr>
              <p:nvPr/>
            </p:nvSpPr>
            <p:spPr bwMode="auto">
              <a:xfrm>
                <a:off x="3010006" y="3683123"/>
                <a:ext cx="201620" cy="998571"/>
              </a:xfrm>
              <a:custGeom>
                <a:avLst/>
                <a:gdLst>
                  <a:gd name="T0" fmla="*/ 62 w 156"/>
                  <a:gd name="T1" fmla="*/ 680 h 797"/>
                  <a:gd name="T2" fmla="*/ 42 w 156"/>
                  <a:gd name="T3" fmla="*/ 646 h 797"/>
                  <a:gd name="T4" fmla="*/ 58 w 156"/>
                  <a:gd name="T5" fmla="*/ 609 h 797"/>
                  <a:gd name="T6" fmla="*/ 72 w 156"/>
                  <a:gd name="T7" fmla="*/ 571 h 797"/>
                  <a:gd name="T8" fmla="*/ 79 w 156"/>
                  <a:gd name="T9" fmla="*/ 542 h 797"/>
                  <a:gd name="T10" fmla="*/ 68 w 156"/>
                  <a:gd name="T11" fmla="*/ 514 h 797"/>
                  <a:gd name="T12" fmla="*/ 70 w 156"/>
                  <a:gd name="T13" fmla="*/ 467 h 797"/>
                  <a:gd name="T14" fmla="*/ 76 w 156"/>
                  <a:gd name="T15" fmla="*/ 431 h 797"/>
                  <a:gd name="T16" fmla="*/ 83 w 156"/>
                  <a:gd name="T17" fmla="*/ 401 h 797"/>
                  <a:gd name="T18" fmla="*/ 95 w 156"/>
                  <a:gd name="T19" fmla="*/ 338 h 797"/>
                  <a:gd name="T20" fmla="*/ 101 w 156"/>
                  <a:gd name="T21" fmla="*/ 295 h 797"/>
                  <a:gd name="T22" fmla="*/ 103 w 156"/>
                  <a:gd name="T23" fmla="*/ 245 h 797"/>
                  <a:gd name="T24" fmla="*/ 116 w 156"/>
                  <a:gd name="T25" fmla="*/ 201 h 797"/>
                  <a:gd name="T26" fmla="*/ 131 w 156"/>
                  <a:gd name="T27" fmla="*/ 167 h 797"/>
                  <a:gd name="T28" fmla="*/ 151 w 156"/>
                  <a:gd name="T29" fmla="*/ 119 h 797"/>
                  <a:gd name="T30" fmla="*/ 139 w 156"/>
                  <a:gd name="T31" fmla="*/ 82 h 797"/>
                  <a:gd name="T32" fmla="*/ 130 w 156"/>
                  <a:gd name="T33" fmla="*/ 39 h 797"/>
                  <a:gd name="T34" fmla="*/ 111 w 156"/>
                  <a:gd name="T35" fmla="*/ 3 h 797"/>
                  <a:gd name="T36" fmla="*/ 100 w 156"/>
                  <a:gd name="T37" fmla="*/ 35 h 797"/>
                  <a:gd name="T38" fmla="*/ 96 w 156"/>
                  <a:gd name="T39" fmla="*/ 117 h 797"/>
                  <a:gd name="T40" fmla="*/ 82 w 156"/>
                  <a:gd name="T41" fmla="*/ 200 h 797"/>
                  <a:gd name="T42" fmla="*/ 74 w 156"/>
                  <a:gd name="T43" fmla="*/ 255 h 797"/>
                  <a:gd name="T44" fmla="*/ 64 w 156"/>
                  <a:gd name="T45" fmla="*/ 328 h 797"/>
                  <a:gd name="T46" fmla="*/ 40 w 156"/>
                  <a:gd name="T47" fmla="*/ 392 h 797"/>
                  <a:gd name="T48" fmla="*/ 37 w 156"/>
                  <a:gd name="T49" fmla="*/ 448 h 797"/>
                  <a:gd name="T50" fmla="*/ 26 w 156"/>
                  <a:gd name="T51" fmla="*/ 498 h 797"/>
                  <a:gd name="T52" fmla="*/ 49 w 156"/>
                  <a:gd name="T53" fmla="*/ 471 h 797"/>
                  <a:gd name="T54" fmla="*/ 53 w 156"/>
                  <a:gd name="T55" fmla="*/ 501 h 797"/>
                  <a:gd name="T56" fmla="*/ 46 w 156"/>
                  <a:gd name="T57" fmla="*/ 535 h 797"/>
                  <a:gd name="T58" fmla="*/ 38 w 156"/>
                  <a:gd name="T59" fmla="*/ 558 h 797"/>
                  <a:gd name="T60" fmla="*/ 36 w 156"/>
                  <a:gd name="T61" fmla="*/ 553 h 797"/>
                  <a:gd name="T62" fmla="*/ 23 w 156"/>
                  <a:gd name="T63" fmla="*/ 559 h 797"/>
                  <a:gd name="T64" fmla="*/ 2 w 156"/>
                  <a:gd name="T65" fmla="*/ 585 h 797"/>
                  <a:gd name="T66" fmla="*/ 25 w 156"/>
                  <a:gd name="T67" fmla="*/ 587 h 797"/>
                  <a:gd name="T68" fmla="*/ 38 w 156"/>
                  <a:gd name="T69" fmla="*/ 609 h 797"/>
                  <a:gd name="T70" fmla="*/ 16 w 156"/>
                  <a:gd name="T71" fmla="*/ 614 h 797"/>
                  <a:gd name="T72" fmla="*/ 19 w 156"/>
                  <a:gd name="T73" fmla="*/ 626 h 797"/>
                  <a:gd name="T74" fmla="*/ 8 w 156"/>
                  <a:gd name="T75" fmla="*/ 645 h 797"/>
                  <a:gd name="T76" fmla="*/ 22 w 156"/>
                  <a:gd name="T77" fmla="*/ 651 h 797"/>
                  <a:gd name="T78" fmla="*/ 24 w 156"/>
                  <a:gd name="T79" fmla="*/ 668 h 797"/>
                  <a:gd name="T80" fmla="*/ 13 w 156"/>
                  <a:gd name="T81" fmla="*/ 690 h 797"/>
                  <a:gd name="T82" fmla="*/ 35 w 156"/>
                  <a:gd name="T83" fmla="*/ 694 h 797"/>
                  <a:gd name="T84" fmla="*/ 43 w 156"/>
                  <a:gd name="T85" fmla="*/ 701 h 797"/>
                  <a:gd name="T86" fmla="*/ 34 w 156"/>
                  <a:gd name="T87" fmla="*/ 722 h 797"/>
                  <a:gd name="T88" fmla="*/ 63 w 156"/>
                  <a:gd name="T89" fmla="*/ 722 h 797"/>
                  <a:gd name="T90" fmla="*/ 43 w 156"/>
                  <a:gd name="T91" fmla="*/ 738 h 797"/>
                  <a:gd name="T92" fmla="*/ 65 w 156"/>
                  <a:gd name="T93" fmla="*/ 735 h 797"/>
                  <a:gd name="T94" fmla="*/ 40 w 156"/>
                  <a:gd name="T95" fmla="*/ 753 h 797"/>
                  <a:gd name="T96" fmla="*/ 63 w 156"/>
                  <a:gd name="T97" fmla="*/ 755 h 797"/>
                  <a:gd name="T98" fmla="*/ 99 w 156"/>
                  <a:gd name="T99" fmla="*/ 721 h 797"/>
                  <a:gd name="T100" fmla="*/ 110 w 156"/>
                  <a:gd name="T101" fmla="*/ 740 h 797"/>
                  <a:gd name="T102" fmla="*/ 94 w 156"/>
                  <a:gd name="T103" fmla="*/ 746 h 797"/>
                  <a:gd name="T104" fmla="*/ 77 w 156"/>
                  <a:gd name="T105" fmla="*/ 760 h 797"/>
                  <a:gd name="T106" fmla="*/ 90 w 156"/>
                  <a:gd name="T107" fmla="*/ 786 h 797"/>
                  <a:gd name="T108" fmla="*/ 115 w 156"/>
                  <a:gd name="T109" fmla="*/ 782 h 797"/>
                  <a:gd name="T110" fmla="*/ 141 w 156"/>
                  <a:gd name="T111" fmla="*/ 784 h 797"/>
                  <a:gd name="T112" fmla="*/ 126 w 156"/>
                  <a:gd name="T113" fmla="*/ 780 h 797"/>
                  <a:gd name="T114" fmla="*/ 110 w 156"/>
                  <a:gd name="T115" fmla="*/ 715 h 797"/>
                  <a:gd name="T116" fmla="*/ 72 w 156"/>
                  <a:gd name="T117" fmla="*/ 707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97">
                    <a:moveTo>
                      <a:pt x="72" y="707"/>
                    </a:moveTo>
                    <a:cubicBezTo>
                      <a:pt x="67" y="708"/>
                      <a:pt x="66" y="700"/>
                      <a:pt x="63" y="700"/>
                    </a:cubicBezTo>
                    <a:cubicBezTo>
                      <a:pt x="61" y="700"/>
                      <a:pt x="60" y="686"/>
                      <a:pt x="62" y="680"/>
                    </a:cubicBezTo>
                    <a:cubicBezTo>
                      <a:pt x="64" y="673"/>
                      <a:pt x="50" y="676"/>
                      <a:pt x="46" y="674"/>
                    </a:cubicBezTo>
                    <a:cubicBezTo>
                      <a:pt x="41" y="672"/>
                      <a:pt x="47" y="668"/>
                      <a:pt x="43" y="663"/>
                    </a:cubicBezTo>
                    <a:cubicBezTo>
                      <a:pt x="38" y="657"/>
                      <a:pt x="41" y="650"/>
                      <a:pt x="42" y="646"/>
                    </a:cubicBezTo>
                    <a:cubicBezTo>
                      <a:pt x="43" y="643"/>
                      <a:pt x="46" y="635"/>
                      <a:pt x="52" y="635"/>
                    </a:cubicBezTo>
                    <a:cubicBezTo>
                      <a:pt x="57" y="635"/>
                      <a:pt x="53" y="626"/>
                      <a:pt x="59" y="622"/>
                    </a:cubicBezTo>
                    <a:cubicBezTo>
                      <a:pt x="65" y="619"/>
                      <a:pt x="54" y="612"/>
                      <a:pt x="58" y="609"/>
                    </a:cubicBezTo>
                    <a:cubicBezTo>
                      <a:pt x="63" y="605"/>
                      <a:pt x="58" y="598"/>
                      <a:pt x="66" y="597"/>
                    </a:cubicBezTo>
                    <a:cubicBezTo>
                      <a:pt x="73" y="596"/>
                      <a:pt x="66" y="586"/>
                      <a:pt x="71" y="585"/>
                    </a:cubicBezTo>
                    <a:cubicBezTo>
                      <a:pt x="76" y="583"/>
                      <a:pt x="70" y="577"/>
                      <a:pt x="72" y="571"/>
                    </a:cubicBezTo>
                    <a:cubicBezTo>
                      <a:pt x="73" y="565"/>
                      <a:pt x="67" y="560"/>
                      <a:pt x="74" y="557"/>
                    </a:cubicBezTo>
                    <a:cubicBezTo>
                      <a:pt x="81" y="555"/>
                      <a:pt x="76" y="549"/>
                      <a:pt x="72" y="546"/>
                    </a:cubicBezTo>
                    <a:cubicBezTo>
                      <a:pt x="67" y="542"/>
                      <a:pt x="73" y="542"/>
                      <a:pt x="79" y="542"/>
                    </a:cubicBezTo>
                    <a:cubicBezTo>
                      <a:pt x="84" y="542"/>
                      <a:pt x="81" y="532"/>
                      <a:pt x="76" y="534"/>
                    </a:cubicBezTo>
                    <a:cubicBezTo>
                      <a:pt x="70" y="536"/>
                      <a:pt x="66" y="530"/>
                      <a:pt x="71" y="525"/>
                    </a:cubicBezTo>
                    <a:cubicBezTo>
                      <a:pt x="75" y="520"/>
                      <a:pt x="66" y="517"/>
                      <a:pt x="68" y="514"/>
                    </a:cubicBezTo>
                    <a:cubicBezTo>
                      <a:pt x="70" y="511"/>
                      <a:pt x="70" y="506"/>
                      <a:pt x="66" y="504"/>
                    </a:cubicBezTo>
                    <a:cubicBezTo>
                      <a:pt x="63" y="502"/>
                      <a:pt x="65" y="486"/>
                      <a:pt x="69" y="486"/>
                    </a:cubicBezTo>
                    <a:cubicBezTo>
                      <a:pt x="73" y="485"/>
                      <a:pt x="70" y="471"/>
                      <a:pt x="70" y="467"/>
                    </a:cubicBezTo>
                    <a:cubicBezTo>
                      <a:pt x="70" y="462"/>
                      <a:pt x="66" y="458"/>
                      <a:pt x="66" y="455"/>
                    </a:cubicBezTo>
                    <a:cubicBezTo>
                      <a:pt x="67" y="451"/>
                      <a:pt x="71" y="450"/>
                      <a:pt x="71" y="442"/>
                    </a:cubicBezTo>
                    <a:cubicBezTo>
                      <a:pt x="71" y="435"/>
                      <a:pt x="73" y="432"/>
                      <a:pt x="76" y="431"/>
                    </a:cubicBezTo>
                    <a:cubicBezTo>
                      <a:pt x="79" y="431"/>
                      <a:pt x="76" y="422"/>
                      <a:pt x="77" y="418"/>
                    </a:cubicBezTo>
                    <a:cubicBezTo>
                      <a:pt x="77" y="414"/>
                      <a:pt x="86" y="418"/>
                      <a:pt x="87" y="411"/>
                    </a:cubicBezTo>
                    <a:cubicBezTo>
                      <a:pt x="88" y="404"/>
                      <a:pt x="82" y="405"/>
                      <a:pt x="83" y="401"/>
                    </a:cubicBezTo>
                    <a:cubicBezTo>
                      <a:pt x="84" y="396"/>
                      <a:pt x="82" y="389"/>
                      <a:pt x="82" y="378"/>
                    </a:cubicBezTo>
                    <a:cubicBezTo>
                      <a:pt x="82" y="366"/>
                      <a:pt x="92" y="363"/>
                      <a:pt x="95" y="360"/>
                    </a:cubicBezTo>
                    <a:cubicBezTo>
                      <a:pt x="99" y="357"/>
                      <a:pt x="91" y="340"/>
                      <a:pt x="95" y="338"/>
                    </a:cubicBezTo>
                    <a:cubicBezTo>
                      <a:pt x="100" y="336"/>
                      <a:pt x="97" y="328"/>
                      <a:pt x="101" y="325"/>
                    </a:cubicBezTo>
                    <a:cubicBezTo>
                      <a:pt x="104" y="323"/>
                      <a:pt x="103" y="317"/>
                      <a:pt x="106" y="311"/>
                    </a:cubicBezTo>
                    <a:cubicBezTo>
                      <a:pt x="108" y="304"/>
                      <a:pt x="101" y="301"/>
                      <a:pt x="101" y="295"/>
                    </a:cubicBezTo>
                    <a:cubicBezTo>
                      <a:pt x="101" y="289"/>
                      <a:pt x="100" y="284"/>
                      <a:pt x="95" y="278"/>
                    </a:cubicBezTo>
                    <a:cubicBezTo>
                      <a:pt x="91" y="271"/>
                      <a:pt x="92" y="259"/>
                      <a:pt x="95" y="259"/>
                    </a:cubicBezTo>
                    <a:cubicBezTo>
                      <a:pt x="99" y="259"/>
                      <a:pt x="97" y="246"/>
                      <a:pt x="103" y="245"/>
                    </a:cubicBezTo>
                    <a:cubicBezTo>
                      <a:pt x="109" y="243"/>
                      <a:pt x="106" y="234"/>
                      <a:pt x="103" y="227"/>
                    </a:cubicBezTo>
                    <a:cubicBezTo>
                      <a:pt x="100" y="219"/>
                      <a:pt x="108" y="223"/>
                      <a:pt x="108" y="217"/>
                    </a:cubicBezTo>
                    <a:cubicBezTo>
                      <a:pt x="108" y="212"/>
                      <a:pt x="111" y="204"/>
                      <a:pt x="116" y="201"/>
                    </a:cubicBezTo>
                    <a:cubicBezTo>
                      <a:pt x="120" y="199"/>
                      <a:pt x="121" y="190"/>
                      <a:pt x="121" y="187"/>
                    </a:cubicBezTo>
                    <a:cubicBezTo>
                      <a:pt x="121" y="183"/>
                      <a:pt x="128" y="181"/>
                      <a:pt x="131" y="178"/>
                    </a:cubicBezTo>
                    <a:cubicBezTo>
                      <a:pt x="135" y="175"/>
                      <a:pt x="125" y="170"/>
                      <a:pt x="131" y="167"/>
                    </a:cubicBezTo>
                    <a:cubicBezTo>
                      <a:pt x="137" y="163"/>
                      <a:pt x="126" y="150"/>
                      <a:pt x="129" y="147"/>
                    </a:cubicBezTo>
                    <a:cubicBezTo>
                      <a:pt x="133" y="145"/>
                      <a:pt x="130" y="139"/>
                      <a:pt x="130" y="135"/>
                    </a:cubicBezTo>
                    <a:cubicBezTo>
                      <a:pt x="131" y="130"/>
                      <a:pt x="148" y="123"/>
                      <a:pt x="151" y="119"/>
                    </a:cubicBezTo>
                    <a:cubicBezTo>
                      <a:pt x="152" y="116"/>
                      <a:pt x="154" y="107"/>
                      <a:pt x="154" y="98"/>
                    </a:cubicBezTo>
                    <a:cubicBezTo>
                      <a:pt x="149" y="102"/>
                      <a:pt x="144" y="104"/>
                      <a:pt x="143" y="102"/>
                    </a:cubicBezTo>
                    <a:cubicBezTo>
                      <a:pt x="142" y="98"/>
                      <a:pt x="144" y="87"/>
                      <a:pt x="139" y="82"/>
                    </a:cubicBezTo>
                    <a:cubicBezTo>
                      <a:pt x="134" y="78"/>
                      <a:pt x="137" y="68"/>
                      <a:pt x="133" y="66"/>
                    </a:cubicBezTo>
                    <a:cubicBezTo>
                      <a:pt x="128" y="64"/>
                      <a:pt x="122" y="55"/>
                      <a:pt x="126" y="52"/>
                    </a:cubicBezTo>
                    <a:cubicBezTo>
                      <a:pt x="131" y="48"/>
                      <a:pt x="126" y="42"/>
                      <a:pt x="130" y="39"/>
                    </a:cubicBezTo>
                    <a:cubicBezTo>
                      <a:pt x="134" y="36"/>
                      <a:pt x="128" y="35"/>
                      <a:pt x="123" y="29"/>
                    </a:cubicBezTo>
                    <a:cubicBezTo>
                      <a:pt x="118" y="23"/>
                      <a:pt x="125" y="15"/>
                      <a:pt x="119" y="10"/>
                    </a:cubicBezTo>
                    <a:cubicBezTo>
                      <a:pt x="112" y="6"/>
                      <a:pt x="112" y="0"/>
                      <a:pt x="111" y="3"/>
                    </a:cubicBezTo>
                    <a:cubicBezTo>
                      <a:pt x="109" y="5"/>
                      <a:pt x="109" y="14"/>
                      <a:pt x="103" y="17"/>
                    </a:cubicBezTo>
                    <a:cubicBezTo>
                      <a:pt x="103" y="17"/>
                      <a:pt x="101" y="18"/>
                      <a:pt x="100" y="19"/>
                    </a:cubicBezTo>
                    <a:cubicBezTo>
                      <a:pt x="100" y="24"/>
                      <a:pt x="98" y="31"/>
                      <a:pt x="100" y="35"/>
                    </a:cubicBezTo>
                    <a:cubicBezTo>
                      <a:pt x="102" y="41"/>
                      <a:pt x="103" y="70"/>
                      <a:pt x="101" y="81"/>
                    </a:cubicBezTo>
                    <a:cubicBezTo>
                      <a:pt x="99" y="92"/>
                      <a:pt x="96" y="101"/>
                      <a:pt x="94" y="107"/>
                    </a:cubicBezTo>
                    <a:cubicBezTo>
                      <a:pt x="92" y="114"/>
                      <a:pt x="99" y="114"/>
                      <a:pt x="96" y="117"/>
                    </a:cubicBezTo>
                    <a:cubicBezTo>
                      <a:pt x="93" y="121"/>
                      <a:pt x="94" y="128"/>
                      <a:pt x="94" y="141"/>
                    </a:cubicBezTo>
                    <a:cubicBezTo>
                      <a:pt x="94" y="153"/>
                      <a:pt x="87" y="175"/>
                      <a:pt x="86" y="181"/>
                    </a:cubicBezTo>
                    <a:cubicBezTo>
                      <a:pt x="86" y="188"/>
                      <a:pt x="81" y="192"/>
                      <a:pt x="82" y="200"/>
                    </a:cubicBezTo>
                    <a:cubicBezTo>
                      <a:pt x="83" y="207"/>
                      <a:pt x="78" y="211"/>
                      <a:pt x="74" y="215"/>
                    </a:cubicBezTo>
                    <a:cubicBezTo>
                      <a:pt x="70" y="218"/>
                      <a:pt x="81" y="230"/>
                      <a:pt x="81" y="236"/>
                    </a:cubicBezTo>
                    <a:cubicBezTo>
                      <a:pt x="80" y="242"/>
                      <a:pt x="72" y="245"/>
                      <a:pt x="74" y="255"/>
                    </a:cubicBezTo>
                    <a:cubicBezTo>
                      <a:pt x="76" y="268"/>
                      <a:pt x="74" y="290"/>
                      <a:pt x="74" y="294"/>
                    </a:cubicBezTo>
                    <a:cubicBezTo>
                      <a:pt x="74" y="298"/>
                      <a:pt x="69" y="298"/>
                      <a:pt x="70" y="306"/>
                    </a:cubicBezTo>
                    <a:cubicBezTo>
                      <a:pt x="71" y="314"/>
                      <a:pt x="65" y="316"/>
                      <a:pt x="64" y="328"/>
                    </a:cubicBezTo>
                    <a:cubicBezTo>
                      <a:pt x="63" y="340"/>
                      <a:pt x="54" y="356"/>
                      <a:pt x="50" y="365"/>
                    </a:cubicBezTo>
                    <a:cubicBezTo>
                      <a:pt x="47" y="374"/>
                      <a:pt x="47" y="379"/>
                      <a:pt x="42" y="379"/>
                    </a:cubicBezTo>
                    <a:cubicBezTo>
                      <a:pt x="37" y="379"/>
                      <a:pt x="36" y="385"/>
                      <a:pt x="40" y="392"/>
                    </a:cubicBezTo>
                    <a:cubicBezTo>
                      <a:pt x="43" y="400"/>
                      <a:pt x="37" y="407"/>
                      <a:pt x="42" y="415"/>
                    </a:cubicBezTo>
                    <a:cubicBezTo>
                      <a:pt x="47" y="423"/>
                      <a:pt x="45" y="425"/>
                      <a:pt x="43" y="433"/>
                    </a:cubicBezTo>
                    <a:cubicBezTo>
                      <a:pt x="40" y="440"/>
                      <a:pt x="37" y="440"/>
                      <a:pt x="37" y="448"/>
                    </a:cubicBezTo>
                    <a:cubicBezTo>
                      <a:pt x="37" y="455"/>
                      <a:pt x="32" y="460"/>
                      <a:pt x="35" y="468"/>
                    </a:cubicBezTo>
                    <a:cubicBezTo>
                      <a:pt x="38" y="476"/>
                      <a:pt x="37" y="479"/>
                      <a:pt x="33" y="479"/>
                    </a:cubicBezTo>
                    <a:cubicBezTo>
                      <a:pt x="29" y="479"/>
                      <a:pt x="27" y="485"/>
                      <a:pt x="26" y="498"/>
                    </a:cubicBezTo>
                    <a:cubicBezTo>
                      <a:pt x="24" y="511"/>
                      <a:pt x="25" y="511"/>
                      <a:pt x="34" y="510"/>
                    </a:cubicBezTo>
                    <a:cubicBezTo>
                      <a:pt x="43" y="509"/>
                      <a:pt x="36" y="478"/>
                      <a:pt x="42" y="478"/>
                    </a:cubicBezTo>
                    <a:cubicBezTo>
                      <a:pt x="48" y="478"/>
                      <a:pt x="43" y="473"/>
                      <a:pt x="49" y="471"/>
                    </a:cubicBezTo>
                    <a:cubicBezTo>
                      <a:pt x="54" y="470"/>
                      <a:pt x="49" y="477"/>
                      <a:pt x="53" y="478"/>
                    </a:cubicBezTo>
                    <a:cubicBezTo>
                      <a:pt x="57" y="479"/>
                      <a:pt x="60" y="482"/>
                      <a:pt x="54" y="486"/>
                    </a:cubicBezTo>
                    <a:cubicBezTo>
                      <a:pt x="49" y="489"/>
                      <a:pt x="56" y="496"/>
                      <a:pt x="53" y="501"/>
                    </a:cubicBezTo>
                    <a:cubicBezTo>
                      <a:pt x="50" y="505"/>
                      <a:pt x="46" y="510"/>
                      <a:pt x="49" y="515"/>
                    </a:cubicBezTo>
                    <a:cubicBezTo>
                      <a:pt x="51" y="520"/>
                      <a:pt x="46" y="519"/>
                      <a:pt x="45" y="526"/>
                    </a:cubicBezTo>
                    <a:cubicBezTo>
                      <a:pt x="45" y="533"/>
                      <a:pt x="49" y="533"/>
                      <a:pt x="46" y="535"/>
                    </a:cubicBezTo>
                    <a:cubicBezTo>
                      <a:pt x="43" y="536"/>
                      <a:pt x="50" y="541"/>
                      <a:pt x="46" y="542"/>
                    </a:cubicBezTo>
                    <a:cubicBezTo>
                      <a:pt x="42" y="543"/>
                      <a:pt x="44" y="548"/>
                      <a:pt x="47" y="553"/>
                    </a:cubicBezTo>
                    <a:cubicBezTo>
                      <a:pt x="49" y="557"/>
                      <a:pt x="41" y="555"/>
                      <a:pt x="38" y="558"/>
                    </a:cubicBezTo>
                    <a:cubicBezTo>
                      <a:pt x="34" y="561"/>
                      <a:pt x="41" y="565"/>
                      <a:pt x="39" y="570"/>
                    </a:cubicBezTo>
                    <a:cubicBezTo>
                      <a:pt x="37" y="574"/>
                      <a:pt x="31" y="567"/>
                      <a:pt x="28" y="565"/>
                    </a:cubicBezTo>
                    <a:cubicBezTo>
                      <a:pt x="25" y="563"/>
                      <a:pt x="32" y="558"/>
                      <a:pt x="36" y="553"/>
                    </a:cubicBezTo>
                    <a:cubicBezTo>
                      <a:pt x="39" y="548"/>
                      <a:pt x="32" y="538"/>
                      <a:pt x="26" y="540"/>
                    </a:cubicBezTo>
                    <a:cubicBezTo>
                      <a:pt x="20" y="543"/>
                      <a:pt x="32" y="549"/>
                      <a:pt x="32" y="554"/>
                    </a:cubicBezTo>
                    <a:cubicBezTo>
                      <a:pt x="32" y="559"/>
                      <a:pt x="22" y="553"/>
                      <a:pt x="23" y="559"/>
                    </a:cubicBezTo>
                    <a:cubicBezTo>
                      <a:pt x="23" y="564"/>
                      <a:pt x="16" y="562"/>
                      <a:pt x="13" y="566"/>
                    </a:cubicBezTo>
                    <a:cubicBezTo>
                      <a:pt x="9" y="570"/>
                      <a:pt x="17" y="573"/>
                      <a:pt x="13" y="575"/>
                    </a:cubicBezTo>
                    <a:cubicBezTo>
                      <a:pt x="9" y="576"/>
                      <a:pt x="3" y="581"/>
                      <a:pt x="2" y="585"/>
                    </a:cubicBezTo>
                    <a:cubicBezTo>
                      <a:pt x="2" y="589"/>
                      <a:pt x="7" y="590"/>
                      <a:pt x="7" y="586"/>
                    </a:cubicBezTo>
                    <a:cubicBezTo>
                      <a:pt x="7" y="582"/>
                      <a:pt x="13" y="581"/>
                      <a:pt x="15" y="586"/>
                    </a:cubicBezTo>
                    <a:cubicBezTo>
                      <a:pt x="17" y="591"/>
                      <a:pt x="20" y="586"/>
                      <a:pt x="25" y="587"/>
                    </a:cubicBezTo>
                    <a:cubicBezTo>
                      <a:pt x="31" y="588"/>
                      <a:pt x="30" y="597"/>
                      <a:pt x="27" y="596"/>
                    </a:cubicBezTo>
                    <a:cubicBezTo>
                      <a:pt x="24" y="596"/>
                      <a:pt x="20" y="601"/>
                      <a:pt x="21" y="607"/>
                    </a:cubicBezTo>
                    <a:cubicBezTo>
                      <a:pt x="22" y="613"/>
                      <a:pt x="33" y="607"/>
                      <a:pt x="38" y="609"/>
                    </a:cubicBezTo>
                    <a:cubicBezTo>
                      <a:pt x="42" y="610"/>
                      <a:pt x="41" y="618"/>
                      <a:pt x="38" y="616"/>
                    </a:cubicBezTo>
                    <a:cubicBezTo>
                      <a:pt x="35" y="613"/>
                      <a:pt x="29" y="608"/>
                      <a:pt x="26" y="613"/>
                    </a:cubicBezTo>
                    <a:cubicBezTo>
                      <a:pt x="24" y="618"/>
                      <a:pt x="19" y="615"/>
                      <a:pt x="16" y="614"/>
                    </a:cubicBezTo>
                    <a:cubicBezTo>
                      <a:pt x="12" y="612"/>
                      <a:pt x="0" y="620"/>
                      <a:pt x="4" y="624"/>
                    </a:cubicBezTo>
                    <a:cubicBezTo>
                      <a:pt x="8" y="627"/>
                      <a:pt x="8" y="632"/>
                      <a:pt x="11" y="631"/>
                    </a:cubicBezTo>
                    <a:cubicBezTo>
                      <a:pt x="13" y="631"/>
                      <a:pt x="18" y="629"/>
                      <a:pt x="19" y="626"/>
                    </a:cubicBezTo>
                    <a:cubicBezTo>
                      <a:pt x="21" y="623"/>
                      <a:pt x="26" y="620"/>
                      <a:pt x="27" y="627"/>
                    </a:cubicBezTo>
                    <a:cubicBezTo>
                      <a:pt x="27" y="634"/>
                      <a:pt x="19" y="630"/>
                      <a:pt x="18" y="634"/>
                    </a:cubicBezTo>
                    <a:cubicBezTo>
                      <a:pt x="16" y="638"/>
                      <a:pt x="13" y="641"/>
                      <a:pt x="8" y="645"/>
                    </a:cubicBezTo>
                    <a:cubicBezTo>
                      <a:pt x="4" y="648"/>
                      <a:pt x="8" y="654"/>
                      <a:pt x="12" y="652"/>
                    </a:cubicBezTo>
                    <a:cubicBezTo>
                      <a:pt x="16" y="650"/>
                      <a:pt x="11" y="657"/>
                      <a:pt x="16" y="658"/>
                    </a:cubicBezTo>
                    <a:cubicBezTo>
                      <a:pt x="22" y="658"/>
                      <a:pt x="23" y="654"/>
                      <a:pt x="22" y="651"/>
                    </a:cubicBezTo>
                    <a:cubicBezTo>
                      <a:pt x="21" y="647"/>
                      <a:pt x="25" y="638"/>
                      <a:pt x="29" y="642"/>
                    </a:cubicBezTo>
                    <a:cubicBezTo>
                      <a:pt x="34" y="647"/>
                      <a:pt x="27" y="651"/>
                      <a:pt x="27" y="655"/>
                    </a:cubicBezTo>
                    <a:cubicBezTo>
                      <a:pt x="27" y="659"/>
                      <a:pt x="24" y="664"/>
                      <a:pt x="24" y="668"/>
                    </a:cubicBezTo>
                    <a:cubicBezTo>
                      <a:pt x="24" y="672"/>
                      <a:pt x="19" y="670"/>
                      <a:pt x="20" y="675"/>
                    </a:cubicBezTo>
                    <a:cubicBezTo>
                      <a:pt x="20" y="679"/>
                      <a:pt x="9" y="676"/>
                      <a:pt x="14" y="679"/>
                    </a:cubicBezTo>
                    <a:cubicBezTo>
                      <a:pt x="19" y="683"/>
                      <a:pt x="11" y="687"/>
                      <a:pt x="13" y="690"/>
                    </a:cubicBezTo>
                    <a:cubicBezTo>
                      <a:pt x="16" y="693"/>
                      <a:pt x="18" y="686"/>
                      <a:pt x="23" y="687"/>
                    </a:cubicBezTo>
                    <a:cubicBezTo>
                      <a:pt x="27" y="689"/>
                      <a:pt x="26" y="690"/>
                      <a:pt x="32" y="688"/>
                    </a:cubicBezTo>
                    <a:cubicBezTo>
                      <a:pt x="37" y="685"/>
                      <a:pt x="40" y="692"/>
                      <a:pt x="35" y="694"/>
                    </a:cubicBezTo>
                    <a:cubicBezTo>
                      <a:pt x="30" y="695"/>
                      <a:pt x="25" y="701"/>
                      <a:pt x="27" y="702"/>
                    </a:cubicBezTo>
                    <a:cubicBezTo>
                      <a:pt x="29" y="703"/>
                      <a:pt x="36" y="698"/>
                      <a:pt x="38" y="703"/>
                    </a:cubicBezTo>
                    <a:cubicBezTo>
                      <a:pt x="39" y="708"/>
                      <a:pt x="43" y="706"/>
                      <a:pt x="43" y="701"/>
                    </a:cubicBezTo>
                    <a:cubicBezTo>
                      <a:pt x="44" y="695"/>
                      <a:pt x="53" y="700"/>
                      <a:pt x="55" y="705"/>
                    </a:cubicBezTo>
                    <a:cubicBezTo>
                      <a:pt x="56" y="710"/>
                      <a:pt x="45" y="712"/>
                      <a:pt x="39" y="711"/>
                    </a:cubicBezTo>
                    <a:cubicBezTo>
                      <a:pt x="33" y="710"/>
                      <a:pt x="30" y="717"/>
                      <a:pt x="34" y="722"/>
                    </a:cubicBezTo>
                    <a:cubicBezTo>
                      <a:pt x="38" y="727"/>
                      <a:pt x="43" y="722"/>
                      <a:pt x="47" y="717"/>
                    </a:cubicBezTo>
                    <a:cubicBezTo>
                      <a:pt x="51" y="713"/>
                      <a:pt x="72" y="714"/>
                      <a:pt x="74" y="719"/>
                    </a:cubicBezTo>
                    <a:cubicBezTo>
                      <a:pt x="76" y="724"/>
                      <a:pt x="64" y="720"/>
                      <a:pt x="63" y="722"/>
                    </a:cubicBezTo>
                    <a:cubicBezTo>
                      <a:pt x="62" y="725"/>
                      <a:pt x="53" y="728"/>
                      <a:pt x="52" y="724"/>
                    </a:cubicBezTo>
                    <a:cubicBezTo>
                      <a:pt x="51" y="721"/>
                      <a:pt x="43" y="726"/>
                      <a:pt x="42" y="731"/>
                    </a:cubicBezTo>
                    <a:cubicBezTo>
                      <a:pt x="42" y="736"/>
                      <a:pt x="36" y="736"/>
                      <a:pt x="43" y="738"/>
                    </a:cubicBezTo>
                    <a:cubicBezTo>
                      <a:pt x="50" y="740"/>
                      <a:pt x="48" y="730"/>
                      <a:pt x="59" y="731"/>
                    </a:cubicBezTo>
                    <a:cubicBezTo>
                      <a:pt x="70" y="732"/>
                      <a:pt x="76" y="721"/>
                      <a:pt x="79" y="727"/>
                    </a:cubicBezTo>
                    <a:cubicBezTo>
                      <a:pt x="82" y="733"/>
                      <a:pt x="70" y="739"/>
                      <a:pt x="65" y="735"/>
                    </a:cubicBezTo>
                    <a:cubicBezTo>
                      <a:pt x="61" y="731"/>
                      <a:pt x="56" y="737"/>
                      <a:pt x="56" y="743"/>
                    </a:cubicBezTo>
                    <a:cubicBezTo>
                      <a:pt x="57" y="749"/>
                      <a:pt x="44" y="742"/>
                      <a:pt x="38" y="741"/>
                    </a:cubicBezTo>
                    <a:cubicBezTo>
                      <a:pt x="31" y="740"/>
                      <a:pt x="34" y="747"/>
                      <a:pt x="40" y="753"/>
                    </a:cubicBezTo>
                    <a:cubicBezTo>
                      <a:pt x="45" y="758"/>
                      <a:pt x="48" y="752"/>
                      <a:pt x="55" y="756"/>
                    </a:cubicBezTo>
                    <a:cubicBezTo>
                      <a:pt x="61" y="760"/>
                      <a:pt x="61" y="765"/>
                      <a:pt x="66" y="761"/>
                    </a:cubicBezTo>
                    <a:cubicBezTo>
                      <a:pt x="71" y="757"/>
                      <a:pt x="66" y="757"/>
                      <a:pt x="63" y="755"/>
                    </a:cubicBezTo>
                    <a:cubicBezTo>
                      <a:pt x="60" y="753"/>
                      <a:pt x="63" y="746"/>
                      <a:pt x="70" y="750"/>
                    </a:cubicBezTo>
                    <a:cubicBezTo>
                      <a:pt x="77" y="753"/>
                      <a:pt x="86" y="747"/>
                      <a:pt x="84" y="737"/>
                    </a:cubicBezTo>
                    <a:cubicBezTo>
                      <a:pt x="81" y="728"/>
                      <a:pt x="90" y="724"/>
                      <a:pt x="99" y="721"/>
                    </a:cubicBezTo>
                    <a:cubicBezTo>
                      <a:pt x="108" y="717"/>
                      <a:pt x="104" y="726"/>
                      <a:pt x="97" y="729"/>
                    </a:cubicBezTo>
                    <a:cubicBezTo>
                      <a:pt x="90" y="732"/>
                      <a:pt x="89" y="734"/>
                      <a:pt x="94" y="739"/>
                    </a:cubicBezTo>
                    <a:cubicBezTo>
                      <a:pt x="99" y="745"/>
                      <a:pt x="106" y="736"/>
                      <a:pt x="110" y="740"/>
                    </a:cubicBezTo>
                    <a:cubicBezTo>
                      <a:pt x="115" y="744"/>
                      <a:pt x="103" y="744"/>
                      <a:pt x="101" y="748"/>
                    </a:cubicBezTo>
                    <a:cubicBezTo>
                      <a:pt x="99" y="752"/>
                      <a:pt x="108" y="757"/>
                      <a:pt x="101" y="760"/>
                    </a:cubicBezTo>
                    <a:cubicBezTo>
                      <a:pt x="95" y="764"/>
                      <a:pt x="98" y="748"/>
                      <a:pt x="94" y="746"/>
                    </a:cubicBezTo>
                    <a:cubicBezTo>
                      <a:pt x="90" y="744"/>
                      <a:pt x="86" y="748"/>
                      <a:pt x="90" y="757"/>
                    </a:cubicBezTo>
                    <a:cubicBezTo>
                      <a:pt x="94" y="766"/>
                      <a:pt x="86" y="758"/>
                      <a:pt x="82" y="754"/>
                    </a:cubicBezTo>
                    <a:cubicBezTo>
                      <a:pt x="78" y="749"/>
                      <a:pt x="72" y="756"/>
                      <a:pt x="77" y="760"/>
                    </a:cubicBezTo>
                    <a:cubicBezTo>
                      <a:pt x="82" y="765"/>
                      <a:pt x="68" y="760"/>
                      <a:pt x="68" y="767"/>
                    </a:cubicBezTo>
                    <a:cubicBezTo>
                      <a:pt x="68" y="775"/>
                      <a:pt x="74" y="769"/>
                      <a:pt x="81" y="770"/>
                    </a:cubicBezTo>
                    <a:cubicBezTo>
                      <a:pt x="88" y="772"/>
                      <a:pt x="85" y="782"/>
                      <a:pt x="90" y="786"/>
                    </a:cubicBezTo>
                    <a:cubicBezTo>
                      <a:pt x="95" y="790"/>
                      <a:pt x="91" y="773"/>
                      <a:pt x="96" y="772"/>
                    </a:cubicBezTo>
                    <a:cubicBezTo>
                      <a:pt x="102" y="771"/>
                      <a:pt x="97" y="785"/>
                      <a:pt x="109" y="789"/>
                    </a:cubicBezTo>
                    <a:cubicBezTo>
                      <a:pt x="121" y="792"/>
                      <a:pt x="110" y="786"/>
                      <a:pt x="115" y="782"/>
                    </a:cubicBezTo>
                    <a:cubicBezTo>
                      <a:pt x="121" y="778"/>
                      <a:pt x="128" y="794"/>
                      <a:pt x="133" y="796"/>
                    </a:cubicBezTo>
                    <a:cubicBezTo>
                      <a:pt x="139" y="797"/>
                      <a:pt x="135" y="789"/>
                      <a:pt x="131" y="784"/>
                    </a:cubicBezTo>
                    <a:cubicBezTo>
                      <a:pt x="127" y="779"/>
                      <a:pt x="135" y="782"/>
                      <a:pt x="141" y="784"/>
                    </a:cubicBezTo>
                    <a:cubicBezTo>
                      <a:pt x="147" y="786"/>
                      <a:pt x="152" y="787"/>
                      <a:pt x="153" y="782"/>
                    </a:cubicBezTo>
                    <a:cubicBezTo>
                      <a:pt x="153" y="781"/>
                      <a:pt x="155" y="781"/>
                      <a:pt x="156" y="781"/>
                    </a:cubicBezTo>
                    <a:cubicBezTo>
                      <a:pt x="150" y="777"/>
                      <a:pt x="129" y="780"/>
                      <a:pt x="126" y="780"/>
                    </a:cubicBezTo>
                    <a:cubicBezTo>
                      <a:pt x="123" y="779"/>
                      <a:pt x="126" y="732"/>
                      <a:pt x="126" y="722"/>
                    </a:cubicBezTo>
                    <a:cubicBezTo>
                      <a:pt x="126" y="721"/>
                      <a:pt x="125" y="721"/>
                      <a:pt x="125" y="721"/>
                    </a:cubicBezTo>
                    <a:cubicBezTo>
                      <a:pt x="120" y="721"/>
                      <a:pt x="108" y="722"/>
                      <a:pt x="110" y="715"/>
                    </a:cubicBezTo>
                    <a:cubicBezTo>
                      <a:pt x="111" y="713"/>
                      <a:pt x="111" y="713"/>
                      <a:pt x="112" y="712"/>
                    </a:cubicBezTo>
                    <a:cubicBezTo>
                      <a:pt x="110" y="710"/>
                      <a:pt x="107" y="708"/>
                      <a:pt x="103" y="707"/>
                    </a:cubicBezTo>
                    <a:cubicBezTo>
                      <a:pt x="95" y="704"/>
                      <a:pt x="76" y="707"/>
                      <a:pt x="72" y="70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1641">
                <a:extLst>
                  <a:ext uri="{FF2B5EF4-FFF2-40B4-BE49-F238E27FC236}">
                    <a16:creationId xmlns:a16="http://schemas.microsoft.com/office/drawing/2014/main" id="{4BD40FED-57DA-070B-778E-0ED2DA59A9B9}"/>
                  </a:ext>
                </a:extLst>
              </p:cNvPr>
              <p:cNvSpPr>
                <a:spLocks/>
              </p:cNvSpPr>
              <p:nvPr/>
            </p:nvSpPr>
            <p:spPr bwMode="auto">
              <a:xfrm>
                <a:off x="3306879" y="3725987"/>
                <a:ext cx="200032" cy="196857"/>
              </a:xfrm>
              <a:custGeom>
                <a:avLst/>
                <a:gdLst>
                  <a:gd name="T0" fmla="*/ 150 w 156"/>
                  <a:gd name="T1" fmla="*/ 85 h 157"/>
                  <a:gd name="T2" fmla="*/ 135 w 156"/>
                  <a:gd name="T3" fmla="*/ 88 h 157"/>
                  <a:gd name="T4" fmla="*/ 127 w 156"/>
                  <a:gd name="T5" fmla="*/ 69 h 157"/>
                  <a:gd name="T6" fmla="*/ 114 w 156"/>
                  <a:gd name="T7" fmla="*/ 54 h 157"/>
                  <a:gd name="T8" fmla="*/ 99 w 156"/>
                  <a:gd name="T9" fmla="*/ 52 h 157"/>
                  <a:gd name="T10" fmla="*/ 90 w 156"/>
                  <a:gd name="T11" fmla="*/ 38 h 157"/>
                  <a:gd name="T12" fmla="*/ 87 w 156"/>
                  <a:gd name="T13" fmla="*/ 16 h 157"/>
                  <a:gd name="T14" fmla="*/ 86 w 156"/>
                  <a:gd name="T15" fmla="*/ 7 h 157"/>
                  <a:gd name="T16" fmla="*/ 83 w 156"/>
                  <a:gd name="T17" fmla="*/ 8 h 157"/>
                  <a:gd name="T18" fmla="*/ 66 w 156"/>
                  <a:gd name="T19" fmla="*/ 0 h 157"/>
                  <a:gd name="T20" fmla="*/ 46 w 156"/>
                  <a:gd name="T21" fmla="*/ 2 h 157"/>
                  <a:gd name="T22" fmla="*/ 25 w 156"/>
                  <a:gd name="T23" fmla="*/ 6 h 157"/>
                  <a:gd name="T24" fmla="*/ 11 w 156"/>
                  <a:gd name="T25" fmla="*/ 23 h 157"/>
                  <a:gd name="T26" fmla="*/ 6 w 156"/>
                  <a:gd name="T27" fmla="*/ 50 h 157"/>
                  <a:gd name="T28" fmla="*/ 0 w 156"/>
                  <a:gd name="T29" fmla="*/ 50 h 157"/>
                  <a:gd name="T30" fmla="*/ 24 w 156"/>
                  <a:gd name="T31" fmla="*/ 75 h 157"/>
                  <a:gd name="T32" fmla="*/ 44 w 156"/>
                  <a:gd name="T33" fmla="*/ 87 h 157"/>
                  <a:gd name="T34" fmla="*/ 64 w 156"/>
                  <a:gd name="T35" fmla="*/ 97 h 157"/>
                  <a:gd name="T36" fmla="*/ 96 w 156"/>
                  <a:gd name="T37" fmla="*/ 114 h 157"/>
                  <a:gd name="T38" fmla="*/ 83 w 156"/>
                  <a:gd name="T39" fmla="*/ 137 h 157"/>
                  <a:gd name="T40" fmla="*/ 77 w 156"/>
                  <a:gd name="T41" fmla="*/ 149 h 157"/>
                  <a:gd name="T42" fmla="*/ 93 w 156"/>
                  <a:gd name="T43" fmla="*/ 153 h 157"/>
                  <a:gd name="T44" fmla="*/ 110 w 156"/>
                  <a:gd name="T45" fmla="*/ 154 h 157"/>
                  <a:gd name="T46" fmla="*/ 126 w 156"/>
                  <a:gd name="T47" fmla="*/ 151 h 157"/>
                  <a:gd name="T48" fmla="*/ 139 w 156"/>
                  <a:gd name="T49" fmla="*/ 144 h 157"/>
                  <a:gd name="T50" fmla="*/ 148 w 156"/>
                  <a:gd name="T51" fmla="*/ 118 h 157"/>
                  <a:gd name="T52" fmla="*/ 150 w 156"/>
                  <a:gd name="T5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157">
                    <a:moveTo>
                      <a:pt x="150" y="85"/>
                    </a:moveTo>
                    <a:cubicBezTo>
                      <a:pt x="144" y="82"/>
                      <a:pt x="137" y="88"/>
                      <a:pt x="135" y="88"/>
                    </a:cubicBezTo>
                    <a:cubicBezTo>
                      <a:pt x="133" y="88"/>
                      <a:pt x="128" y="74"/>
                      <a:pt x="127" y="69"/>
                    </a:cubicBezTo>
                    <a:cubicBezTo>
                      <a:pt x="125" y="63"/>
                      <a:pt x="119" y="51"/>
                      <a:pt x="114" y="54"/>
                    </a:cubicBezTo>
                    <a:cubicBezTo>
                      <a:pt x="110" y="56"/>
                      <a:pt x="111" y="53"/>
                      <a:pt x="99" y="52"/>
                    </a:cubicBezTo>
                    <a:cubicBezTo>
                      <a:pt x="87" y="52"/>
                      <a:pt x="87" y="49"/>
                      <a:pt x="90" y="38"/>
                    </a:cubicBezTo>
                    <a:cubicBezTo>
                      <a:pt x="93" y="26"/>
                      <a:pt x="82" y="19"/>
                      <a:pt x="87" y="16"/>
                    </a:cubicBezTo>
                    <a:cubicBezTo>
                      <a:pt x="90" y="14"/>
                      <a:pt x="90" y="12"/>
                      <a:pt x="86" y="7"/>
                    </a:cubicBezTo>
                    <a:cubicBezTo>
                      <a:pt x="85" y="7"/>
                      <a:pt x="84" y="8"/>
                      <a:pt x="83" y="8"/>
                    </a:cubicBezTo>
                    <a:cubicBezTo>
                      <a:pt x="79" y="8"/>
                      <a:pt x="74" y="0"/>
                      <a:pt x="66" y="0"/>
                    </a:cubicBezTo>
                    <a:cubicBezTo>
                      <a:pt x="59" y="0"/>
                      <a:pt x="51" y="0"/>
                      <a:pt x="46" y="2"/>
                    </a:cubicBezTo>
                    <a:cubicBezTo>
                      <a:pt x="41" y="5"/>
                      <a:pt x="31" y="2"/>
                      <a:pt x="25" y="6"/>
                    </a:cubicBezTo>
                    <a:cubicBezTo>
                      <a:pt x="18" y="10"/>
                      <a:pt x="11" y="19"/>
                      <a:pt x="11" y="23"/>
                    </a:cubicBezTo>
                    <a:cubicBezTo>
                      <a:pt x="12" y="26"/>
                      <a:pt x="9" y="49"/>
                      <a:pt x="6" y="50"/>
                    </a:cubicBezTo>
                    <a:cubicBezTo>
                      <a:pt x="5" y="50"/>
                      <a:pt x="3" y="50"/>
                      <a:pt x="0" y="50"/>
                    </a:cubicBezTo>
                    <a:cubicBezTo>
                      <a:pt x="4" y="57"/>
                      <a:pt x="16" y="70"/>
                      <a:pt x="24" y="75"/>
                    </a:cubicBezTo>
                    <a:cubicBezTo>
                      <a:pt x="34" y="81"/>
                      <a:pt x="33" y="86"/>
                      <a:pt x="44" y="87"/>
                    </a:cubicBezTo>
                    <a:cubicBezTo>
                      <a:pt x="55" y="88"/>
                      <a:pt x="60" y="92"/>
                      <a:pt x="64" y="97"/>
                    </a:cubicBezTo>
                    <a:cubicBezTo>
                      <a:pt x="67" y="102"/>
                      <a:pt x="94" y="110"/>
                      <a:pt x="96" y="114"/>
                    </a:cubicBezTo>
                    <a:cubicBezTo>
                      <a:pt x="99" y="117"/>
                      <a:pt x="83" y="128"/>
                      <a:pt x="83" y="137"/>
                    </a:cubicBezTo>
                    <a:cubicBezTo>
                      <a:pt x="83" y="147"/>
                      <a:pt x="77" y="146"/>
                      <a:pt x="77" y="149"/>
                    </a:cubicBezTo>
                    <a:cubicBezTo>
                      <a:pt x="77" y="152"/>
                      <a:pt x="89" y="150"/>
                      <a:pt x="93" y="153"/>
                    </a:cubicBezTo>
                    <a:cubicBezTo>
                      <a:pt x="97" y="155"/>
                      <a:pt x="105" y="151"/>
                      <a:pt x="110" y="154"/>
                    </a:cubicBezTo>
                    <a:cubicBezTo>
                      <a:pt x="115" y="157"/>
                      <a:pt x="121" y="150"/>
                      <a:pt x="126" y="151"/>
                    </a:cubicBezTo>
                    <a:cubicBezTo>
                      <a:pt x="130" y="152"/>
                      <a:pt x="134" y="144"/>
                      <a:pt x="139" y="144"/>
                    </a:cubicBezTo>
                    <a:cubicBezTo>
                      <a:pt x="145" y="145"/>
                      <a:pt x="149" y="126"/>
                      <a:pt x="148" y="118"/>
                    </a:cubicBezTo>
                    <a:cubicBezTo>
                      <a:pt x="147" y="111"/>
                      <a:pt x="156" y="88"/>
                      <a:pt x="150" y="8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1642">
                <a:extLst>
                  <a:ext uri="{FF2B5EF4-FFF2-40B4-BE49-F238E27FC236}">
                    <a16:creationId xmlns:a16="http://schemas.microsoft.com/office/drawing/2014/main" id="{24D5B65F-AA50-4FA2-6F2C-D593CF084CFE}"/>
                  </a:ext>
                </a:extLst>
              </p:cNvPr>
              <p:cNvSpPr>
                <a:spLocks/>
              </p:cNvSpPr>
              <p:nvPr/>
            </p:nvSpPr>
            <p:spPr bwMode="auto">
              <a:xfrm>
                <a:off x="2940153" y="3008413"/>
                <a:ext cx="271472" cy="376250"/>
              </a:xfrm>
              <a:custGeom>
                <a:avLst/>
                <a:gdLst>
                  <a:gd name="T0" fmla="*/ 32 w 211"/>
                  <a:gd name="T1" fmla="*/ 219 h 301"/>
                  <a:gd name="T2" fmla="*/ 46 w 211"/>
                  <a:gd name="T3" fmla="*/ 219 h 301"/>
                  <a:gd name="T4" fmla="*/ 58 w 211"/>
                  <a:gd name="T5" fmla="*/ 229 h 301"/>
                  <a:gd name="T6" fmla="*/ 59 w 211"/>
                  <a:gd name="T7" fmla="*/ 230 h 301"/>
                  <a:gd name="T8" fmla="*/ 74 w 211"/>
                  <a:gd name="T9" fmla="*/ 230 h 301"/>
                  <a:gd name="T10" fmla="*/ 85 w 211"/>
                  <a:gd name="T11" fmla="*/ 244 h 301"/>
                  <a:gd name="T12" fmla="*/ 96 w 211"/>
                  <a:gd name="T13" fmla="*/ 255 h 301"/>
                  <a:gd name="T14" fmla="*/ 103 w 211"/>
                  <a:gd name="T15" fmla="*/ 267 h 301"/>
                  <a:gd name="T16" fmla="*/ 123 w 211"/>
                  <a:gd name="T17" fmla="*/ 269 h 301"/>
                  <a:gd name="T18" fmla="*/ 133 w 211"/>
                  <a:gd name="T19" fmla="*/ 268 h 301"/>
                  <a:gd name="T20" fmla="*/ 145 w 211"/>
                  <a:gd name="T21" fmla="*/ 267 h 301"/>
                  <a:gd name="T22" fmla="*/ 158 w 211"/>
                  <a:gd name="T23" fmla="*/ 278 h 301"/>
                  <a:gd name="T24" fmla="*/ 149 w 211"/>
                  <a:gd name="T25" fmla="*/ 292 h 301"/>
                  <a:gd name="T26" fmla="*/ 159 w 211"/>
                  <a:gd name="T27" fmla="*/ 301 h 301"/>
                  <a:gd name="T28" fmla="*/ 160 w 211"/>
                  <a:gd name="T29" fmla="*/ 301 h 301"/>
                  <a:gd name="T30" fmla="*/ 167 w 211"/>
                  <a:gd name="T31" fmla="*/ 277 h 301"/>
                  <a:gd name="T32" fmla="*/ 170 w 211"/>
                  <a:gd name="T33" fmla="*/ 253 h 301"/>
                  <a:gd name="T34" fmla="*/ 159 w 211"/>
                  <a:gd name="T35" fmla="*/ 224 h 301"/>
                  <a:gd name="T36" fmla="*/ 171 w 211"/>
                  <a:gd name="T37" fmla="*/ 214 h 301"/>
                  <a:gd name="T38" fmla="*/ 168 w 211"/>
                  <a:gd name="T39" fmla="*/ 207 h 301"/>
                  <a:gd name="T40" fmla="*/ 163 w 211"/>
                  <a:gd name="T41" fmla="*/ 198 h 301"/>
                  <a:gd name="T42" fmla="*/ 190 w 211"/>
                  <a:gd name="T43" fmla="*/ 196 h 301"/>
                  <a:gd name="T44" fmla="*/ 209 w 211"/>
                  <a:gd name="T45" fmla="*/ 189 h 301"/>
                  <a:gd name="T46" fmla="*/ 206 w 211"/>
                  <a:gd name="T47" fmla="*/ 180 h 301"/>
                  <a:gd name="T48" fmla="*/ 207 w 211"/>
                  <a:gd name="T49" fmla="*/ 167 h 301"/>
                  <a:gd name="T50" fmla="*/ 200 w 211"/>
                  <a:gd name="T51" fmla="*/ 153 h 301"/>
                  <a:gd name="T52" fmla="*/ 204 w 211"/>
                  <a:gd name="T53" fmla="*/ 121 h 301"/>
                  <a:gd name="T54" fmla="*/ 184 w 211"/>
                  <a:gd name="T55" fmla="*/ 115 h 301"/>
                  <a:gd name="T56" fmla="*/ 159 w 211"/>
                  <a:gd name="T57" fmla="*/ 105 h 301"/>
                  <a:gd name="T58" fmla="*/ 129 w 211"/>
                  <a:gd name="T59" fmla="*/ 102 h 301"/>
                  <a:gd name="T60" fmla="*/ 117 w 211"/>
                  <a:gd name="T61" fmla="*/ 79 h 301"/>
                  <a:gd name="T62" fmla="*/ 110 w 211"/>
                  <a:gd name="T63" fmla="*/ 67 h 301"/>
                  <a:gd name="T64" fmla="*/ 101 w 211"/>
                  <a:gd name="T65" fmla="*/ 63 h 301"/>
                  <a:gd name="T66" fmla="*/ 104 w 211"/>
                  <a:gd name="T67" fmla="*/ 55 h 301"/>
                  <a:gd name="T68" fmla="*/ 107 w 211"/>
                  <a:gd name="T69" fmla="*/ 42 h 301"/>
                  <a:gd name="T70" fmla="*/ 122 w 211"/>
                  <a:gd name="T71" fmla="*/ 22 h 301"/>
                  <a:gd name="T72" fmla="*/ 127 w 211"/>
                  <a:gd name="T73" fmla="*/ 19 h 301"/>
                  <a:gd name="T74" fmla="*/ 132 w 211"/>
                  <a:gd name="T75" fmla="*/ 15 h 301"/>
                  <a:gd name="T76" fmla="*/ 136 w 211"/>
                  <a:gd name="T77" fmla="*/ 4 h 301"/>
                  <a:gd name="T78" fmla="*/ 116 w 211"/>
                  <a:gd name="T79" fmla="*/ 14 h 301"/>
                  <a:gd name="T80" fmla="*/ 101 w 211"/>
                  <a:gd name="T81" fmla="*/ 23 h 301"/>
                  <a:gd name="T82" fmla="*/ 85 w 211"/>
                  <a:gd name="T83" fmla="*/ 28 h 301"/>
                  <a:gd name="T84" fmla="*/ 77 w 211"/>
                  <a:gd name="T85" fmla="*/ 27 h 301"/>
                  <a:gd name="T86" fmla="*/ 60 w 211"/>
                  <a:gd name="T87" fmla="*/ 42 h 301"/>
                  <a:gd name="T88" fmla="*/ 54 w 211"/>
                  <a:gd name="T89" fmla="*/ 59 h 301"/>
                  <a:gd name="T90" fmla="*/ 36 w 211"/>
                  <a:gd name="T91" fmla="*/ 79 h 301"/>
                  <a:gd name="T92" fmla="*/ 32 w 211"/>
                  <a:gd name="T93" fmla="*/ 80 h 301"/>
                  <a:gd name="T94" fmla="*/ 30 w 211"/>
                  <a:gd name="T95" fmla="*/ 86 h 301"/>
                  <a:gd name="T96" fmla="*/ 18 w 211"/>
                  <a:gd name="T97" fmla="*/ 97 h 301"/>
                  <a:gd name="T98" fmla="*/ 24 w 211"/>
                  <a:gd name="T99" fmla="*/ 103 h 301"/>
                  <a:gd name="T100" fmla="*/ 27 w 211"/>
                  <a:gd name="T101" fmla="*/ 116 h 301"/>
                  <a:gd name="T102" fmla="*/ 27 w 211"/>
                  <a:gd name="T103" fmla="*/ 126 h 301"/>
                  <a:gd name="T104" fmla="*/ 30 w 211"/>
                  <a:gd name="T105" fmla="*/ 153 h 301"/>
                  <a:gd name="T106" fmla="*/ 26 w 211"/>
                  <a:gd name="T107" fmla="*/ 169 h 301"/>
                  <a:gd name="T108" fmla="*/ 12 w 211"/>
                  <a:gd name="T109" fmla="*/ 180 h 301"/>
                  <a:gd name="T110" fmla="*/ 3 w 211"/>
                  <a:gd name="T111" fmla="*/ 192 h 301"/>
                  <a:gd name="T112" fmla="*/ 0 w 211"/>
                  <a:gd name="T113" fmla="*/ 199 h 301"/>
                  <a:gd name="T114" fmla="*/ 21 w 211"/>
                  <a:gd name="T115" fmla="*/ 211 h 301"/>
                  <a:gd name="T116" fmla="*/ 32 w 211"/>
                  <a:gd name="T117" fmla="*/ 21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1" h="301">
                    <a:moveTo>
                      <a:pt x="32" y="219"/>
                    </a:moveTo>
                    <a:cubicBezTo>
                      <a:pt x="37" y="222"/>
                      <a:pt x="44" y="222"/>
                      <a:pt x="46" y="219"/>
                    </a:cubicBezTo>
                    <a:cubicBezTo>
                      <a:pt x="47" y="217"/>
                      <a:pt x="52" y="222"/>
                      <a:pt x="58" y="229"/>
                    </a:cubicBezTo>
                    <a:cubicBezTo>
                      <a:pt x="59" y="230"/>
                      <a:pt x="59" y="230"/>
                      <a:pt x="59" y="230"/>
                    </a:cubicBezTo>
                    <a:cubicBezTo>
                      <a:pt x="65" y="229"/>
                      <a:pt x="72" y="228"/>
                      <a:pt x="74" y="230"/>
                    </a:cubicBezTo>
                    <a:cubicBezTo>
                      <a:pt x="79" y="233"/>
                      <a:pt x="78" y="244"/>
                      <a:pt x="85" y="244"/>
                    </a:cubicBezTo>
                    <a:cubicBezTo>
                      <a:pt x="92" y="245"/>
                      <a:pt x="96" y="252"/>
                      <a:pt x="96" y="255"/>
                    </a:cubicBezTo>
                    <a:cubicBezTo>
                      <a:pt x="95" y="259"/>
                      <a:pt x="103" y="261"/>
                      <a:pt x="103" y="267"/>
                    </a:cubicBezTo>
                    <a:cubicBezTo>
                      <a:pt x="102" y="272"/>
                      <a:pt x="120" y="271"/>
                      <a:pt x="123" y="269"/>
                    </a:cubicBezTo>
                    <a:cubicBezTo>
                      <a:pt x="125" y="267"/>
                      <a:pt x="130" y="266"/>
                      <a:pt x="133" y="268"/>
                    </a:cubicBezTo>
                    <a:cubicBezTo>
                      <a:pt x="136" y="270"/>
                      <a:pt x="142" y="266"/>
                      <a:pt x="145" y="267"/>
                    </a:cubicBezTo>
                    <a:cubicBezTo>
                      <a:pt x="148" y="268"/>
                      <a:pt x="160" y="273"/>
                      <a:pt x="158" y="278"/>
                    </a:cubicBezTo>
                    <a:cubicBezTo>
                      <a:pt x="155" y="282"/>
                      <a:pt x="147" y="289"/>
                      <a:pt x="149" y="292"/>
                    </a:cubicBezTo>
                    <a:cubicBezTo>
                      <a:pt x="150" y="295"/>
                      <a:pt x="157" y="297"/>
                      <a:pt x="159" y="301"/>
                    </a:cubicBezTo>
                    <a:cubicBezTo>
                      <a:pt x="159" y="301"/>
                      <a:pt x="160" y="301"/>
                      <a:pt x="160" y="301"/>
                    </a:cubicBezTo>
                    <a:cubicBezTo>
                      <a:pt x="165" y="300"/>
                      <a:pt x="167" y="282"/>
                      <a:pt x="167" y="277"/>
                    </a:cubicBezTo>
                    <a:cubicBezTo>
                      <a:pt x="167" y="271"/>
                      <a:pt x="169" y="258"/>
                      <a:pt x="170" y="253"/>
                    </a:cubicBezTo>
                    <a:cubicBezTo>
                      <a:pt x="173" y="242"/>
                      <a:pt x="159" y="235"/>
                      <a:pt x="159" y="224"/>
                    </a:cubicBezTo>
                    <a:cubicBezTo>
                      <a:pt x="159" y="213"/>
                      <a:pt x="165" y="219"/>
                      <a:pt x="171" y="214"/>
                    </a:cubicBezTo>
                    <a:cubicBezTo>
                      <a:pt x="177" y="210"/>
                      <a:pt x="171" y="208"/>
                      <a:pt x="168" y="207"/>
                    </a:cubicBezTo>
                    <a:cubicBezTo>
                      <a:pt x="164" y="207"/>
                      <a:pt x="162" y="201"/>
                      <a:pt x="163" y="198"/>
                    </a:cubicBezTo>
                    <a:cubicBezTo>
                      <a:pt x="164" y="194"/>
                      <a:pt x="183" y="196"/>
                      <a:pt x="190" y="196"/>
                    </a:cubicBezTo>
                    <a:cubicBezTo>
                      <a:pt x="196" y="196"/>
                      <a:pt x="209" y="190"/>
                      <a:pt x="209" y="189"/>
                    </a:cubicBezTo>
                    <a:cubicBezTo>
                      <a:pt x="210" y="188"/>
                      <a:pt x="211" y="184"/>
                      <a:pt x="206" y="180"/>
                    </a:cubicBezTo>
                    <a:cubicBezTo>
                      <a:pt x="201" y="176"/>
                      <a:pt x="203" y="171"/>
                      <a:pt x="207" y="167"/>
                    </a:cubicBezTo>
                    <a:cubicBezTo>
                      <a:pt x="211" y="163"/>
                      <a:pt x="205" y="158"/>
                      <a:pt x="200" y="153"/>
                    </a:cubicBezTo>
                    <a:cubicBezTo>
                      <a:pt x="195" y="148"/>
                      <a:pt x="199" y="130"/>
                      <a:pt x="204" y="121"/>
                    </a:cubicBezTo>
                    <a:cubicBezTo>
                      <a:pt x="210" y="112"/>
                      <a:pt x="193" y="114"/>
                      <a:pt x="184" y="115"/>
                    </a:cubicBezTo>
                    <a:cubicBezTo>
                      <a:pt x="174" y="117"/>
                      <a:pt x="165" y="113"/>
                      <a:pt x="159" y="105"/>
                    </a:cubicBezTo>
                    <a:cubicBezTo>
                      <a:pt x="153" y="97"/>
                      <a:pt x="144" y="102"/>
                      <a:pt x="129" y="102"/>
                    </a:cubicBezTo>
                    <a:cubicBezTo>
                      <a:pt x="114" y="102"/>
                      <a:pt x="117" y="85"/>
                      <a:pt x="117" y="79"/>
                    </a:cubicBezTo>
                    <a:cubicBezTo>
                      <a:pt x="118" y="72"/>
                      <a:pt x="110" y="71"/>
                      <a:pt x="110" y="67"/>
                    </a:cubicBezTo>
                    <a:cubicBezTo>
                      <a:pt x="110" y="63"/>
                      <a:pt x="105" y="63"/>
                      <a:pt x="101" y="63"/>
                    </a:cubicBezTo>
                    <a:cubicBezTo>
                      <a:pt x="97" y="64"/>
                      <a:pt x="101" y="59"/>
                      <a:pt x="104" y="55"/>
                    </a:cubicBezTo>
                    <a:cubicBezTo>
                      <a:pt x="107" y="52"/>
                      <a:pt x="106" y="49"/>
                      <a:pt x="107" y="42"/>
                    </a:cubicBezTo>
                    <a:cubicBezTo>
                      <a:pt x="107" y="35"/>
                      <a:pt x="117" y="29"/>
                      <a:pt x="122" y="22"/>
                    </a:cubicBezTo>
                    <a:cubicBezTo>
                      <a:pt x="123" y="21"/>
                      <a:pt x="125" y="19"/>
                      <a:pt x="127" y="19"/>
                    </a:cubicBezTo>
                    <a:cubicBezTo>
                      <a:pt x="128" y="17"/>
                      <a:pt x="129" y="16"/>
                      <a:pt x="132" y="15"/>
                    </a:cubicBezTo>
                    <a:cubicBezTo>
                      <a:pt x="140" y="14"/>
                      <a:pt x="143" y="9"/>
                      <a:pt x="136" y="4"/>
                    </a:cubicBezTo>
                    <a:cubicBezTo>
                      <a:pt x="129" y="0"/>
                      <a:pt x="124" y="13"/>
                      <a:pt x="116" y="14"/>
                    </a:cubicBezTo>
                    <a:cubicBezTo>
                      <a:pt x="108" y="15"/>
                      <a:pt x="106" y="20"/>
                      <a:pt x="101" y="23"/>
                    </a:cubicBezTo>
                    <a:cubicBezTo>
                      <a:pt x="95" y="26"/>
                      <a:pt x="85" y="23"/>
                      <a:pt x="85" y="28"/>
                    </a:cubicBezTo>
                    <a:cubicBezTo>
                      <a:pt x="84" y="33"/>
                      <a:pt x="81" y="28"/>
                      <a:pt x="77" y="27"/>
                    </a:cubicBezTo>
                    <a:cubicBezTo>
                      <a:pt x="72" y="26"/>
                      <a:pt x="60" y="36"/>
                      <a:pt x="60" y="42"/>
                    </a:cubicBezTo>
                    <a:cubicBezTo>
                      <a:pt x="61" y="48"/>
                      <a:pt x="62" y="53"/>
                      <a:pt x="54" y="59"/>
                    </a:cubicBezTo>
                    <a:cubicBezTo>
                      <a:pt x="45" y="64"/>
                      <a:pt x="40" y="74"/>
                      <a:pt x="36" y="79"/>
                    </a:cubicBezTo>
                    <a:cubicBezTo>
                      <a:pt x="35" y="81"/>
                      <a:pt x="34" y="81"/>
                      <a:pt x="32" y="80"/>
                    </a:cubicBezTo>
                    <a:cubicBezTo>
                      <a:pt x="32" y="83"/>
                      <a:pt x="31" y="85"/>
                      <a:pt x="30" y="86"/>
                    </a:cubicBezTo>
                    <a:cubicBezTo>
                      <a:pt x="28" y="87"/>
                      <a:pt x="23" y="92"/>
                      <a:pt x="18" y="97"/>
                    </a:cubicBezTo>
                    <a:cubicBezTo>
                      <a:pt x="20" y="99"/>
                      <a:pt x="22" y="101"/>
                      <a:pt x="24" y="103"/>
                    </a:cubicBezTo>
                    <a:cubicBezTo>
                      <a:pt x="29" y="108"/>
                      <a:pt x="26" y="113"/>
                      <a:pt x="27" y="116"/>
                    </a:cubicBezTo>
                    <a:cubicBezTo>
                      <a:pt x="29" y="119"/>
                      <a:pt x="30" y="124"/>
                      <a:pt x="27" y="126"/>
                    </a:cubicBezTo>
                    <a:cubicBezTo>
                      <a:pt x="24" y="128"/>
                      <a:pt x="27" y="150"/>
                      <a:pt x="30" y="153"/>
                    </a:cubicBezTo>
                    <a:cubicBezTo>
                      <a:pt x="34" y="157"/>
                      <a:pt x="30" y="161"/>
                      <a:pt x="26" y="169"/>
                    </a:cubicBezTo>
                    <a:cubicBezTo>
                      <a:pt x="23" y="176"/>
                      <a:pt x="19" y="180"/>
                      <a:pt x="12" y="180"/>
                    </a:cubicBezTo>
                    <a:cubicBezTo>
                      <a:pt x="5" y="181"/>
                      <a:pt x="5" y="192"/>
                      <a:pt x="3" y="192"/>
                    </a:cubicBezTo>
                    <a:cubicBezTo>
                      <a:pt x="1" y="192"/>
                      <a:pt x="0" y="196"/>
                      <a:pt x="0" y="199"/>
                    </a:cubicBezTo>
                    <a:cubicBezTo>
                      <a:pt x="6" y="205"/>
                      <a:pt x="18" y="211"/>
                      <a:pt x="21" y="211"/>
                    </a:cubicBezTo>
                    <a:cubicBezTo>
                      <a:pt x="25" y="211"/>
                      <a:pt x="27" y="217"/>
                      <a:pt x="32" y="21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1643">
                <a:extLst>
                  <a:ext uri="{FF2B5EF4-FFF2-40B4-BE49-F238E27FC236}">
                    <a16:creationId xmlns:a16="http://schemas.microsoft.com/office/drawing/2014/main" id="{68DEAD59-BD84-CD57-87F5-286CD21115AB}"/>
                  </a:ext>
                </a:extLst>
              </p:cNvPr>
              <p:cNvSpPr>
                <a:spLocks/>
              </p:cNvSpPr>
              <p:nvPr/>
            </p:nvSpPr>
            <p:spPr bwMode="auto">
              <a:xfrm>
                <a:off x="3152886" y="3506905"/>
                <a:ext cx="277822" cy="307985"/>
              </a:xfrm>
              <a:custGeom>
                <a:avLst/>
                <a:gdLst>
                  <a:gd name="T0" fmla="*/ 214 w 216"/>
                  <a:gd name="T1" fmla="*/ 147 h 245"/>
                  <a:gd name="T2" fmla="*/ 203 w 216"/>
                  <a:gd name="T3" fmla="*/ 130 h 245"/>
                  <a:gd name="T4" fmla="*/ 189 w 216"/>
                  <a:gd name="T5" fmla="*/ 121 h 245"/>
                  <a:gd name="T6" fmla="*/ 169 w 216"/>
                  <a:gd name="T7" fmla="*/ 112 h 245"/>
                  <a:gd name="T8" fmla="*/ 167 w 216"/>
                  <a:gd name="T9" fmla="*/ 97 h 245"/>
                  <a:gd name="T10" fmla="*/ 165 w 216"/>
                  <a:gd name="T11" fmla="*/ 84 h 245"/>
                  <a:gd name="T12" fmla="*/ 158 w 216"/>
                  <a:gd name="T13" fmla="*/ 72 h 245"/>
                  <a:gd name="T14" fmla="*/ 138 w 216"/>
                  <a:gd name="T15" fmla="*/ 67 h 245"/>
                  <a:gd name="T16" fmla="*/ 124 w 216"/>
                  <a:gd name="T17" fmla="*/ 61 h 245"/>
                  <a:gd name="T18" fmla="*/ 117 w 216"/>
                  <a:gd name="T19" fmla="*/ 54 h 245"/>
                  <a:gd name="T20" fmla="*/ 104 w 216"/>
                  <a:gd name="T21" fmla="*/ 52 h 245"/>
                  <a:gd name="T22" fmla="*/ 83 w 216"/>
                  <a:gd name="T23" fmla="*/ 39 h 245"/>
                  <a:gd name="T24" fmla="*/ 77 w 216"/>
                  <a:gd name="T25" fmla="*/ 5 h 245"/>
                  <a:gd name="T26" fmla="*/ 61 w 216"/>
                  <a:gd name="T27" fmla="*/ 4 h 245"/>
                  <a:gd name="T28" fmla="*/ 40 w 216"/>
                  <a:gd name="T29" fmla="*/ 13 h 245"/>
                  <a:gd name="T30" fmla="*/ 25 w 216"/>
                  <a:gd name="T31" fmla="*/ 21 h 245"/>
                  <a:gd name="T32" fmla="*/ 10 w 216"/>
                  <a:gd name="T33" fmla="*/ 25 h 245"/>
                  <a:gd name="T34" fmla="*/ 4 w 216"/>
                  <a:gd name="T35" fmla="*/ 23 h 245"/>
                  <a:gd name="T36" fmla="*/ 16 w 216"/>
                  <a:gd name="T37" fmla="*/ 48 h 245"/>
                  <a:gd name="T38" fmla="*/ 11 w 216"/>
                  <a:gd name="T39" fmla="*/ 58 h 245"/>
                  <a:gd name="T40" fmla="*/ 13 w 216"/>
                  <a:gd name="T41" fmla="*/ 83 h 245"/>
                  <a:gd name="T42" fmla="*/ 9 w 216"/>
                  <a:gd name="T43" fmla="*/ 97 h 245"/>
                  <a:gd name="T44" fmla="*/ 4 w 216"/>
                  <a:gd name="T45" fmla="*/ 112 h 245"/>
                  <a:gd name="T46" fmla="*/ 11 w 216"/>
                  <a:gd name="T47" fmla="*/ 121 h 245"/>
                  <a:gd name="T48" fmla="*/ 2 w 216"/>
                  <a:gd name="T49" fmla="*/ 135 h 245"/>
                  <a:gd name="T50" fmla="*/ 0 w 216"/>
                  <a:gd name="T51" fmla="*/ 142 h 245"/>
                  <a:gd name="T52" fmla="*/ 8 w 216"/>
                  <a:gd name="T53" fmla="*/ 150 h 245"/>
                  <a:gd name="T54" fmla="*/ 12 w 216"/>
                  <a:gd name="T55" fmla="*/ 169 h 245"/>
                  <a:gd name="T56" fmla="*/ 19 w 216"/>
                  <a:gd name="T57" fmla="*/ 179 h 245"/>
                  <a:gd name="T58" fmla="*/ 15 w 216"/>
                  <a:gd name="T59" fmla="*/ 192 h 245"/>
                  <a:gd name="T60" fmla="*/ 22 w 216"/>
                  <a:gd name="T61" fmla="*/ 206 h 245"/>
                  <a:gd name="T62" fmla="*/ 28 w 216"/>
                  <a:gd name="T63" fmla="*/ 222 h 245"/>
                  <a:gd name="T64" fmla="*/ 32 w 216"/>
                  <a:gd name="T65" fmla="*/ 242 h 245"/>
                  <a:gd name="T66" fmla="*/ 56 w 216"/>
                  <a:gd name="T67" fmla="*/ 228 h 245"/>
                  <a:gd name="T68" fmla="*/ 72 w 216"/>
                  <a:gd name="T69" fmla="*/ 227 h 245"/>
                  <a:gd name="T70" fmla="*/ 92 w 216"/>
                  <a:gd name="T71" fmla="*/ 235 h 245"/>
                  <a:gd name="T72" fmla="*/ 102 w 216"/>
                  <a:gd name="T73" fmla="*/ 225 h 245"/>
                  <a:gd name="T74" fmla="*/ 126 w 216"/>
                  <a:gd name="T75" fmla="*/ 225 h 245"/>
                  <a:gd name="T76" fmla="*/ 131 w 216"/>
                  <a:gd name="T77" fmla="*/ 198 h 245"/>
                  <a:gd name="T78" fmla="*/ 145 w 216"/>
                  <a:gd name="T79" fmla="*/ 181 h 245"/>
                  <a:gd name="T80" fmla="*/ 166 w 216"/>
                  <a:gd name="T81" fmla="*/ 177 h 245"/>
                  <a:gd name="T82" fmla="*/ 186 w 216"/>
                  <a:gd name="T83" fmla="*/ 175 h 245"/>
                  <a:gd name="T84" fmla="*/ 203 w 216"/>
                  <a:gd name="T85" fmla="*/ 183 h 245"/>
                  <a:gd name="T86" fmla="*/ 211 w 216"/>
                  <a:gd name="T87" fmla="*/ 170 h 245"/>
                  <a:gd name="T88" fmla="*/ 214 w 216"/>
                  <a:gd name="T89"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6" h="245">
                    <a:moveTo>
                      <a:pt x="214" y="147"/>
                    </a:moveTo>
                    <a:cubicBezTo>
                      <a:pt x="211" y="139"/>
                      <a:pt x="203" y="138"/>
                      <a:pt x="203" y="130"/>
                    </a:cubicBezTo>
                    <a:cubicBezTo>
                      <a:pt x="203" y="121"/>
                      <a:pt x="200" y="120"/>
                      <a:pt x="189" y="121"/>
                    </a:cubicBezTo>
                    <a:cubicBezTo>
                      <a:pt x="177" y="121"/>
                      <a:pt x="170" y="119"/>
                      <a:pt x="169" y="112"/>
                    </a:cubicBezTo>
                    <a:cubicBezTo>
                      <a:pt x="169" y="105"/>
                      <a:pt x="162" y="100"/>
                      <a:pt x="167" y="97"/>
                    </a:cubicBezTo>
                    <a:cubicBezTo>
                      <a:pt x="172" y="95"/>
                      <a:pt x="163" y="90"/>
                      <a:pt x="165" y="84"/>
                    </a:cubicBezTo>
                    <a:cubicBezTo>
                      <a:pt x="166" y="77"/>
                      <a:pt x="161" y="75"/>
                      <a:pt x="158" y="72"/>
                    </a:cubicBezTo>
                    <a:cubicBezTo>
                      <a:pt x="154" y="68"/>
                      <a:pt x="138" y="73"/>
                      <a:pt x="138" y="67"/>
                    </a:cubicBezTo>
                    <a:cubicBezTo>
                      <a:pt x="138" y="62"/>
                      <a:pt x="129" y="61"/>
                      <a:pt x="124" y="61"/>
                    </a:cubicBezTo>
                    <a:cubicBezTo>
                      <a:pt x="119" y="61"/>
                      <a:pt x="122" y="54"/>
                      <a:pt x="117" y="54"/>
                    </a:cubicBezTo>
                    <a:cubicBezTo>
                      <a:pt x="111" y="55"/>
                      <a:pt x="112" y="51"/>
                      <a:pt x="104" y="52"/>
                    </a:cubicBezTo>
                    <a:cubicBezTo>
                      <a:pt x="96" y="53"/>
                      <a:pt x="92" y="49"/>
                      <a:pt x="83" y="39"/>
                    </a:cubicBezTo>
                    <a:cubicBezTo>
                      <a:pt x="75" y="29"/>
                      <a:pt x="76" y="10"/>
                      <a:pt x="77" y="5"/>
                    </a:cubicBezTo>
                    <a:cubicBezTo>
                      <a:pt x="79" y="0"/>
                      <a:pt x="68" y="4"/>
                      <a:pt x="61" y="4"/>
                    </a:cubicBezTo>
                    <a:cubicBezTo>
                      <a:pt x="54" y="4"/>
                      <a:pt x="47" y="9"/>
                      <a:pt x="40" y="13"/>
                    </a:cubicBezTo>
                    <a:cubicBezTo>
                      <a:pt x="33" y="17"/>
                      <a:pt x="28" y="17"/>
                      <a:pt x="25" y="21"/>
                    </a:cubicBezTo>
                    <a:cubicBezTo>
                      <a:pt x="21" y="25"/>
                      <a:pt x="15" y="27"/>
                      <a:pt x="10" y="25"/>
                    </a:cubicBezTo>
                    <a:cubicBezTo>
                      <a:pt x="8" y="24"/>
                      <a:pt x="6" y="24"/>
                      <a:pt x="4" y="23"/>
                    </a:cubicBezTo>
                    <a:cubicBezTo>
                      <a:pt x="7" y="31"/>
                      <a:pt x="14" y="44"/>
                      <a:pt x="16" y="48"/>
                    </a:cubicBezTo>
                    <a:cubicBezTo>
                      <a:pt x="18" y="54"/>
                      <a:pt x="13" y="55"/>
                      <a:pt x="11" y="58"/>
                    </a:cubicBezTo>
                    <a:cubicBezTo>
                      <a:pt x="9" y="60"/>
                      <a:pt x="12" y="78"/>
                      <a:pt x="13" y="83"/>
                    </a:cubicBezTo>
                    <a:cubicBezTo>
                      <a:pt x="13" y="87"/>
                      <a:pt x="5" y="95"/>
                      <a:pt x="9" y="97"/>
                    </a:cubicBezTo>
                    <a:cubicBezTo>
                      <a:pt x="12" y="100"/>
                      <a:pt x="4" y="108"/>
                      <a:pt x="4" y="112"/>
                    </a:cubicBezTo>
                    <a:cubicBezTo>
                      <a:pt x="4" y="117"/>
                      <a:pt x="11" y="117"/>
                      <a:pt x="11" y="121"/>
                    </a:cubicBezTo>
                    <a:cubicBezTo>
                      <a:pt x="11" y="124"/>
                      <a:pt x="5" y="133"/>
                      <a:pt x="2" y="135"/>
                    </a:cubicBezTo>
                    <a:cubicBezTo>
                      <a:pt x="0" y="136"/>
                      <a:pt x="0" y="139"/>
                      <a:pt x="0" y="142"/>
                    </a:cubicBezTo>
                    <a:cubicBezTo>
                      <a:pt x="1" y="142"/>
                      <a:pt x="2" y="146"/>
                      <a:pt x="8" y="150"/>
                    </a:cubicBezTo>
                    <a:cubicBezTo>
                      <a:pt x="14" y="155"/>
                      <a:pt x="7" y="163"/>
                      <a:pt x="12" y="169"/>
                    </a:cubicBezTo>
                    <a:cubicBezTo>
                      <a:pt x="17" y="175"/>
                      <a:pt x="23" y="176"/>
                      <a:pt x="19" y="179"/>
                    </a:cubicBezTo>
                    <a:cubicBezTo>
                      <a:pt x="15" y="182"/>
                      <a:pt x="20" y="188"/>
                      <a:pt x="15" y="192"/>
                    </a:cubicBezTo>
                    <a:cubicBezTo>
                      <a:pt x="11" y="195"/>
                      <a:pt x="17" y="204"/>
                      <a:pt x="22" y="206"/>
                    </a:cubicBezTo>
                    <a:cubicBezTo>
                      <a:pt x="26" y="208"/>
                      <a:pt x="23" y="218"/>
                      <a:pt x="28" y="222"/>
                    </a:cubicBezTo>
                    <a:cubicBezTo>
                      <a:pt x="33" y="227"/>
                      <a:pt x="31" y="238"/>
                      <a:pt x="32" y="242"/>
                    </a:cubicBezTo>
                    <a:cubicBezTo>
                      <a:pt x="34" y="245"/>
                      <a:pt x="48" y="236"/>
                      <a:pt x="56" y="228"/>
                    </a:cubicBezTo>
                    <a:cubicBezTo>
                      <a:pt x="64" y="219"/>
                      <a:pt x="64" y="226"/>
                      <a:pt x="72" y="227"/>
                    </a:cubicBezTo>
                    <a:cubicBezTo>
                      <a:pt x="80" y="228"/>
                      <a:pt x="88" y="228"/>
                      <a:pt x="92" y="235"/>
                    </a:cubicBezTo>
                    <a:cubicBezTo>
                      <a:pt x="96" y="243"/>
                      <a:pt x="100" y="228"/>
                      <a:pt x="102" y="225"/>
                    </a:cubicBezTo>
                    <a:cubicBezTo>
                      <a:pt x="105" y="222"/>
                      <a:pt x="123" y="226"/>
                      <a:pt x="126" y="225"/>
                    </a:cubicBezTo>
                    <a:cubicBezTo>
                      <a:pt x="129" y="224"/>
                      <a:pt x="132" y="201"/>
                      <a:pt x="131" y="198"/>
                    </a:cubicBezTo>
                    <a:cubicBezTo>
                      <a:pt x="131" y="194"/>
                      <a:pt x="138" y="185"/>
                      <a:pt x="145" y="181"/>
                    </a:cubicBezTo>
                    <a:cubicBezTo>
                      <a:pt x="151" y="177"/>
                      <a:pt x="161" y="180"/>
                      <a:pt x="166" y="177"/>
                    </a:cubicBezTo>
                    <a:cubicBezTo>
                      <a:pt x="171" y="175"/>
                      <a:pt x="179" y="175"/>
                      <a:pt x="186" y="175"/>
                    </a:cubicBezTo>
                    <a:cubicBezTo>
                      <a:pt x="194" y="175"/>
                      <a:pt x="199" y="183"/>
                      <a:pt x="203" y="183"/>
                    </a:cubicBezTo>
                    <a:cubicBezTo>
                      <a:pt x="207" y="183"/>
                      <a:pt x="212" y="176"/>
                      <a:pt x="211" y="170"/>
                    </a:cubicBezTo>
                    <a:cubicBezTo>
                      <a:pt x="210" y="163"/>
                      <a:pt x="216" y="155"/>
                      <a:pt x="214" y="1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1644">
                <a:extLst>
                  <a:ext uri="{FF2B5EF4-FFF2-40B4-BE49-F238E27FC236}">
                    <a16:creationId xmlns:a16="http://schemas.microsoft.com/office/drawing/2014/main" id="{DFEF8EFB-CD67-D7B5-FFC1-E0754D130C58}"/>
                  </a:ext>
                </a:extLst>
              </p:cNvPr>
              <p:cNvSpPr>
                <a:spLocks/>
              </p:cNvSpPr>
              <p:nvPr/>
            </p:nvSpPr>
            <p:spPr bwMode="auto">
              <a:xfrm>
                <a:off x="2883001" y="3292585"/>
                <a:ext cx="293698" cy="414351"/>
              </a:xfrm>
              <a:custGeom>
                <a:avLst/>
                <a:gdLst>
                  <a:gd name="T0" fmla="*/ 210 w 228"/>
                  <a:gd name="T1" fmla="*/ 314 h 330"/>
                  <a:gd name="T2" fmla="*/ 210 w 228"/>
                  <a:gd name="T3" fmla="*/ 313 h 330"/>
                  <a:gd name="T4" fmla="*/ 212 w 228"/>
                  <a:gd name="T5" fmla="*/ 306 h 330"/>
                  <a:gd name="T6" fmla="*/ 221 w 228"/>
                  <a:gd name="T7" fmla="*/ 292 h 330"/>
                  <a:gd name="T8" fmla="*/ 214 w 228"/>
                  <a:gd name="T9" fmla="*/ 283 h 330"/>
                  <a:gd name="T10" fmla="*/ 219 w 228"/>
                  <a:gd name="T11" fmla="*/ 268 h 330"/>
                  <a:gd name="T12" fmla="*/ 223 w 228"/>
                  <a:gd name="T13" fmla="*/ 254 h 330"/>
                  <a:gd name="T14" fmla="*/ 221 w 228"/>
                  <a:gd name="T15" fmla="*/ 229 h 330"/>
                  <a:gd name="T16" fmla="*/ 226 w 228"/>
                  <a:gd name="T17" fmla="*/ 219 h 330"/>
                  <a:gd name="T18" fmla="*/ 214 w 228"/>
                  <a:gd name="T19" fmla="*/ 194 h 330"/>
                  <a:gd name="T20" fmla="*/ 197 w 228"/>
                  <a:gd name="T21" fmla="*/ 195 h 330"/>
                  <a:gd name="T22" fmla="*/ 193 w 228"/>
                  <a:gd name="T23" fmla="*/ 172 h 330"/>
                  <a:gd name="T24" fmla="*/ 185 w 228"/>
                  <a:gd name="T25" fmla="*/ 174 h 330"/>
                  <a:gd name="T26" fmla="*/ 166 w 228"/>
                  <a:gd name="T27" fmla="*/ 176 h 330"/>
                  <a:gd name="T28" fmla="*/ 157 w 228"/>
                  <a:gd name="T29" fmla="*/ 166 h 330"/>
                  <a:gd name="T30" fmla="*/ 148 w 228"/>
                  <a:gd name="T31" fmla="*/ 160 h 330"/>
                  <a:gd name="T32" fmla="*/ 140 w 228"/>
                  <a:gd name="T33" fmla="*/ 145 h 330"/>
                  <a:gd name="T34" fmla="*/ 136 w 228"/>
                  <a:gd name="T35" fmla="*/ 129 h 330"/>
                  <a:gd name="T36" fmla="*/ 138 w 228"/>
                  <a:gd name="T37" fmla="*/ 118 h 330"/>
                  <a:gd name="T38" fmla="*/ 146 w 228"/>
                  <a:gd name="T39" fmla="*/ 109 h 330"/>
                  <a:gd name="T40" fmla="*/ 152 w 228"/>
                  <a:gd name="T41" fmla="*/ 92 h 330"/>
                  <a:gd name="T42" fmla="*/ 167 w 228"/>
                  <a:gd name="T43" fmla="*/ 81 h 330"/>
                  <a:gd name="T44" fmla="*/ 189 w 228"/>
                  <a:gd name="T45" fmla="*/ 74 h 330"/>
                  <a:gd name="T46" fmla="*/ 203 w 228"/>
                  <a:gd name="T47" fmla="*/ 73 h 330"/>
                  <a:gd name="T48" fmla="*/ 193 w 228"/>
                  <a:gd name="T49" fmla="*/ 64 h 330"/>
                  <a:gd name="T50" fmla="*/ 202 w 228"/>
                  <a:gd name="T51" fmla="*/ 50 h 330"/>
                  <a:gd name="T52" fmla="*/ 189 w 228"/>
                  <a:gd name="T53" fmla="*/ 39 h 330"/>
                  <a:gd name="T54" fmla="*/ 177 w 228"/>
                  <a:gd name="T55" fmla="*/ 40 h 330"/>
                  <a:gd name="T56" fmla="*/ 167 w 228"/>
                  <a:gd name="T57" fmla="*/ 41 h 330"/>
                  <a:gd name="T58" fmla="*/ 147 w 228"/>
                  <a:gd name="T59" fmla="*/ 39 h 330"/>
                  <a:gd name="T60" fmla="*/ 140 w 228"/>
                  <a:gd name="T61" fmla="*/ 27 h 330"/>
                  <a:gd name="T62" fmla="*/ 129 w 228"/>
                  <a:gd name="T63" fmla="*/ 16 h 330"/>
                  <a:gd name="T64" fmla="*/ 118 w 228"/>
                  <a:gd name="T65" fmla="*/ 2 h 330"/>
                  <a:gd name="T66" fmla="*/ 103 w 228"/>
                  <a:gd name="T67" fmla="*/ 2 h 330"/>
                  <a:gd name="T68" fmla="*/ 107 w 228"/>
                  <a:gd name="T69" fmla="*/ 15 h 330"/>
                  <a:gd name="T70" fmla="*/ 97 w 228"/>
                  <a:gd name="T71" fmla="*/ 33 h 330"/>
                  <a:gd name="T72" fmla="*/ 63 w 228"/>
                  <a:gd name="T73" fmla="*/ 51 h 330"/>
                  <a:gd name="T74" fmla="*/ 47 w 228"/>
                  <a:gd name="T75" fmla="*/ 80 h 330"/>
                  <a:gd name="T76" fmla="*/ 34 w 228"/>
                  <a:gd name="T77" fmla="*/ 80 h 330"/>
                  <a:gd name="T78" fmla="*/ 21 w 228"/>
                  <a:gd name="T79" fmla="*/ 77 h 330"/>
                  <a:gd name="T80" fmla="*/ 21 w 228"/>
                  <a:gd name="T81" fmla="*/ 68 h 330"/>
                  <a:gd name="T82" fmla="*/ 17 w 228"/>
                  <a:gd name="T83" fmla="*/ 59 h 330"/>
                  <a:gd name="T84" fmla="*/ 3 w 228"/>
                  <a:gd name="T85" fmla="*/ 74 h 330"/>
                  <a:gd name="T86" fmla="*/ 9 w 228"/>
                  <a:gd name="T87" fmla="*/ 98 h 330"/>
                  <a:gd name="T88" fmla="*/ 4 w 228"/>
                  <a:gd name="T89" fmla="*/ 103 h 330"/>
                  <a:gd name="T90" fmla="*/ 23 w 228"/>
                  <a:gd name="T91" fmla="*/ 118 h 330"/>
                  <a:gd name="T92" fmla="*/ 41 w 228"/>
                  <a:gd name="T93" fmla="*/ 143 h 330"/>
                  <a:gd name="T94" fmla="*/ 53 w 228"/>
                  <a:gd name="T95" fmla="*/ 169 h 330"/>
                  <a:gd name="T96" fmla="*/ 81 w 228"/>
                  <a:gd name="T97" fmla="*/ 222 h 330"/>
                  <a:gd name="T98" fmla="*/ 91 w 228"/>
                  <a:gd name="T99" fmla="*/ 244 h 330"/>
                  <a:gd name="T100" fmla="*/ 98 w 228"/>
                  <a:gd name="T101" fmla="*/ 260 h 330"/>
                  <a:gd name="T102" fmla="*/ 126 w 228"/>
                  <a:gd name="T103" fmla="*/ 280 h 330"/>
                  <a:gd name="T104" fmla="*/ 176 w 228"/>
                  <a:gd name="T105" fmla="*/ 311 h 330"/>
                  <a:gd name="T106" fmla="*/ 198 w 228"/>
                  <a:gd name="T107" fmla="*/ 327 h 330"/>
                  <a:gd name="T108" fmla="*/ 199 w 228"/>
                  <a:gd name="T109" fmla="*/ 330 h 330"/>
                  <a:gd name="T110" fmla="*/ 202 w 228"/>
                  <a:gd name="T111" fmla="*/ 328 h 330"/>
                  <a:gd name="T112" fmla="*/ 210 w 228"/>
                  <a:gd name="T113" fmla="*/ 31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 h="330">
                    <a:moveTo>
                      <a:pt x="210" y="314"/>
                    </a:moveTo>
                    <a:cubicBezTo>
                      <a:pt x="210" y="313"/>
                      <a:pt x="210" y="313"/>
                      <a:pt x="210" y="313"/>
                    </a:cubicBezTo>
                    <a:cubicBezTo>
                      <a:pt x="210" y="310"/>
                      <a:pt x="210" y="307"/>
                      <a:pt x="212" y="306"/>
                    </a:cubicBezTo>
                    <a:cubicBezTo>
                      <a:pt x="215" y="304"/>
                      <a:pt x="221" y="295"/>
                      <a:pt x="221" y="292"/>
                    </a:cubicBezTo>
                    <a:cubicBezTo>
                      <a:pt x="221" y="288"/>
                      <a:pt x="214" y="288"/>
                      <a:pt x="214" y="283"/>
                    </a:cubicBezTo>
                    <a:cubicBezTo>
                      <a:pt x="214" y="279"/>
                      <a:pt x="222" y="271"/>
                      <a:pt x="219" y="268"/>
                    </a:cubicBezTo>
                    <a:cubicBezTo>
                      <a:pt x="215" y="266"/>
                      <a:pt x="223" y="258"/>
                      <a:pt x="223" y="254"/>
                    </a:cubicBezTo>
                    <a:cubicBezTo>
                      <a:pt x="222" y="249"/>
                      <a:pt x="219" y="231"/>
                      <a:pt x="221" y="229"/>
                    </a:cubicBezTo>
                    <a:cubicBezTo>
                      <a:pt x="223" y="226"/>
                      <a:pt x="228" y="225"/>
                      <a:pt x="226" y="219"/>
                    </a:cubicBezTo>
                    <a:cubicBezTo>
                      <a:pt x="224" y="215"/>
                      <a:pt x="217" y="202"/>
                      <a:pt x="214" y="194"/>
                    </a:cubicBezTo>
                    <a:cubicBezTo>
                      <a:pt x="208" y="194"/>
                      <a:pt x="201" y="194"/>
                      <a:pt x="197" y="195"/>
                    </a:cubicBezTo>
                    <a:cubicBezTo>
                      <a:pt x="191" y="197"/>
                      <a:pt x="193" y="179"/>
                      <a:pt x="193" y="172"/>
                    </a:cubicBezTo>
                    <a:cubicBezTo>
                      <a:pt x="193" y="165"/>
                      <a:pt x="187" y="169"/>
                      <a:pt x="185" y="174"/>
                    </a:cubicBezTo>
                    <a:cubicBezTo>
                      <a:pt x="183" y="178"/>
                      <a:pt x="174" y="176"/>
                      <a:pt x="166" y="176"/>
                    </a:cubicBezTo>
                    <a:cubicBezTo>
                      <a:pt x="158" y="176"/>
                      <a:pt x="162" y="166"/>
                      <a:pt x="157" y="166"/>
                    </a:cubicBezTo>
                    <a:cubicBezTo>
                      <a:pt x="151" y="167"/>
                      <a:pt x="147" y="165"/>
                      <a:pt x="148" y="160"/>
                    </a:cubicBezTo>
                    <a:cubicBezTo>
                      <a:pt x="148" y="154"/>
                      <a:pt x="144" y="150"/>
                      <a:pt x="140" y="145"/>
                    </a:cubicBezTo>
                    <a:cubicBezTo>
                      <a:pt x="137" y="139"/>
                      <a:pt x="133" y="133"/>
                      <a:pt x="136" y="129"/>
                    </a:cubicBezTo>
                    <a:cubicBezTo>
                      <a:pt x="139" y="126"/>
                      <a:pt x="134" y="123"/>
                      <a:pt x="138" y="118"/>
                    </a:cubicBezTo>
                    <a:cubicBezTo>
                      <a:pt x="143" y="113"/>
                      <a:pt x="148" y="115"/>
                      <a:pt x="146" y="109"/>
                    </a:cubicBezTo>
                    <a:cubicBezTo>
                      <a:pt x="145" y="102"/>
                      <a:pt x="151" y="99"/>
                      <a:pt x="152" y="92"/>
                    </a:cubicBezTo>
                    <a:cubicBezTo>
                      <a:pt x="152" y="85"/>
                      <a:pt x="160" y="87"/>
                      <a:pt x="167" y="81"/>
                    </a:cubicBezTo>
                    <a:cubicBezTo>
                      <a:pt x="175" y="76"/>
                      <a:pt x="183" y="79"/>
                      <a:pt x="189" y="74"/>
                    </a:cubicBezTo>
                    <a:cubicBezTo>
                      <a:pt x="195" y="69"/>
                      <a:pt x="199" y="73"/>
                      <a:pt x="203" y="73"/>
                    </a:cubicBezTo>
                    <a:cubicBezTo>
                      <a:pt x="201" y="69"/>
                      <a:pt x="194" y="67"/>
                      <a:pt x="193" y="64"/>
                    </a:cubicBezTo>
                    <a:cubicBezTo>
                      <a:pt x="191" y="61"/>
                      <a:pt x="199" y="54"/>
                      <a:pt x="202" y="50"/>
                    </a:cubicBezTo>
                    <a:cubicBezTo>
                      <a:pt x="204" y="45"/>
                      <a:pt x="192" y="40"/>
                      <a:pt x="189" y="39"/>
                    </a:cubicBezTo>
                    <a:cubicBezTo>
                      <a:pt x="186" y="38"/>
                      <a:pt x="180" y="42"/>
                      <a:pt x="177" y="40"/>
                    </a:cubicBezTo>
                    <a:cubicBezTo>
                      <a:pt x="174" y="38"/>
                      <a:pt x="169" y="39"/>
                      <a:pt x="167" y="41"/>
                    </a:cubicBezTo>
                    <a:cubicBezTo>
                      <a:pt x="164" y="43"/>
                      <a:pt x="146" y="44"/>
                      <a:pt x="147" y="39"/>
                    </a:cubicBezTo>
                    <a:cubicBezTo>
                      <a:pt x="147" y="33"/>
                      <a:pt x="139" y="31"/>
                      <a:pt x="140" y="27"/>
                    </a:cubicBezTo>
                    <a:cubicBezTo>
                      <a:pt x="140" y="24"/>
                      <a:pt x="136" y="17"/>
                      <a:pt x="129" y="16"/>
                    </a:cubicBezTo>
                    <a:cubicBezTo>
                      <a:pt x="122" y="16"/>
                      <a:pt x="123" y="5"/>
                      <a:pt x="118" y="2"/>
                    </a:cubicBezTo>
                    <a:cubicBezTo>
                      <a:pt x="116" y="0"/>
                      <a:pt x="109" y="1"/>
                      <a:pt x="103" y="2"/>
                    </a:cubicBezTo>
                    <a:cubicBezTo>
                      <a:pt x="109" y="9"/>
                      <a:pt x="111" y="12"/>
                      <a:pt x="107" y="15"/>
                    </a:cubicBezTo>
                    <a:cubicBezTo>
                      <a:pt x="102" y="19"/>
                      <a:pt x="107" y="20"/>
                      <a:pt x="97" y="33"/>
                    </a:cubicBezTo>
                    <a:cubicBezTo>
                      <a:pt x="88" y="46"/>
                      <a:pt x="71" y="49"/>
                      <a:pt x="63" y="51"/>
                    </a:cubicBezTo>
                    <a:cubicBezTo>
                      <a:pt x="55" y="54"/>
                      <a:pt x="51" y="69"/>
                      <a:pt x="47" y="80"/>
                    </a:cubicBezTo>
                    <a:cubicBezTo>
                      <a:pt x="42" y="90"/>
                      <a:pt x="39" y="86"/>
                      <a:pt x="34" y="80"/>
                    </a:cubicBezTo>
                    <a:cubicBezTo>
                      <a:pt x="30" y="74"/>
                      <a:pt x="26" y="82"/>
                      <a:pt x="21" y="77"/>
                    </a:cubicBezTo>
                    <a:cubicBezTo>
                      <a:pt x="16" y="72"/>
                      <a:pt x="18" y="72"/>
                      <a:pt x="21" y="68"/>
                    </a:cubicBezTo>
                    <a:cubicBezTo>
                      <a:pt x="22" y="66"/>
                      <a:pt x="21" y="62"/>
                      <a:pt x="17" y="59"/>
                    </a:cubicBezTo>
                    <a:cubicBezTo>
                      <a:pt x="12" y="60"/>
                      <a:pt x="6" y="68"/>
                      <a:pt x="3" y="74"/>
                    </a:cubicBezTo>
                    <a:cubicBezTo>
                      <a:pt x="0" y="81"/>
                      <a:pt x="8" y="94"/>
                      <a:pt x="9" y="98"/>
                    </a:cubicBezTo>
                    <a:cubicBezTo>
                      <a:pt x="11" y="103"/>
                      <a:pt x="5" y="99"/>
                      <a:pt x="4" y="103"/>
                    </a:cubicBezTo>
                    <a:cubicBezTo>
                      <a:pt x="3" y="107"/>
                      <a:pt x="17" y="114"/>
                      <a:pt x="23" y="118"/>
                    </a:cubicBezTo>
                    <a:cubicBezTo>
                      <a:pt x="29" y="123"/>
                      <a:pt x="35" y="136"/>
                      <a:pt x="41" y="143"/>
                    </a:cubicBezTo>
                    <a:cubicBezTo>
                      <a:pt x="47" y="149"/>
                      <a:pt x="47" y="154"/>
                      <a:pt x="53" y="169"/>
                    </a:cubicBezTo>
                    <a:cubicBezTo>
                      <a:pt x="60" y="185"/>
                      <a:pt x="72" y="211"/>
                      <a:pt x="81" y="222"/>
                    </a:cubicBezTo>
                    <a:cubicBezTo>
                      <a:pt x="89" y="232"/>
                      <a:pt x="93" y="241"/>
                      <a:pt x="91" y="244"/>
                    </a:cubicBezTo>
                    <a:cubicBezTo>
                      <a:pt x="89" y="247"/>
                      <a:pt x="92" y="256"/>
                      <a:pt x="98" y="260"/>
                    </a:cubicBezTo>
                    <a:cubicBezTo>
                      <a:pt x="104" y="265"/>
                      <a:pt x="109" y="272"/>
                      <a:pt x="126" y="280"/>
                    </a:cubicBezTo>
                    <a:cubicBezTo>
                      <a:pt x="142" y="288"/>
                      <a:pt x="172" y="304"/>
                      <a:pt x="176" y="311"/>
                    </a:cubicBezTo>
                    <a:cubicBezTo>
                      <a:pt x="181" y="319"/>
                      <a:pt x="195" y="326"/>
                      <a:pt x="198" y="327"/>
                    </a:cubicBezTo>
                    <a:cubicBezTo>
                      <a:pt x="198" y="328"/>
                      <a:pt x="199" y="329"/>
                      <a:pt x="199" y="330"/>
                    </a:cubicBezTo>
                    <a:cubicBezTo>
                      <a:pt x="200" y="329"/>
                      <a:pt x="202" y="328"/>
                      <a:pt x="202" y="328"/>
                    </a:cubicBezTo>
                    <a:cubicBezTo>
                      <a:pt x="208" y="325"/>
                      <a:pt x="208" y="316"/>
                      <a:pt x="210" y="3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1645">
                <a:extLst>
                  <a:ext uri="{FF2B5EF4-FFF2-40B4-BE49-F238E27FC236}">
                    <a16:creationId xmlns:a16="http://schemas.microsoft.com/office/drawing/2014/main" id="{6770D4F7-3821-7E9A-EE7C-9538741209DE}"/>
                  </a:ext>
                </a:extLst>
              </p:cNvPr>
              <p:cNvSpPr>
                <a:spLocks/>
              </p:cNvSpPr>
              <p:nvPr/>
            </p:nvSpPr>
            <p:spPr bwMode="auto">
              <a:xfrm>
                <a:off x="3063983" y="3019526"/>
                <a:ext cx="314336" cy="257184"/>
              </a:xfrm>
              <a:custGeom>
                <a:avLst/>
                <a:gdLst>
                  <a:gd name="T0" fmla="*/ 25 w 245"/>
                  <a:gd name="T1" fmla="*/ 13 h 206"/>
                  <a:gd name="T2" fmla="*/ 10 w 245"/>
                  <a:gd name="T3" fmla="*/ 33 h 206"/>
                  <a:gd name="T4" fmla="*/ 7 w 245"/>
                  <a:gd name="T5" fmla="*/ 46 h 206"/>
                  <a:gd name="T6" fmla="*/ 4 w 245"/>
                  <a:gd name="T7" fmla="*/ 54 h 206"/>
                  <a:gd name="T8" fmla="*/ 13 w 245"/>
                  <a:gd name="T9" fmla="*/ 58 h 206"/>
                  <a:gd name="T10" fmla="*/ 20 w 245"/>
                  <a:gd name="T11" fmla="*/ 70 h 206"/>
                  <a:gd name="T12" fmla="*/ 32 w 245"/>
                  <a:gd name="T13" fmla="*/ 93 h 206"/>
                  <a:gd name="T14" fmla="*/ 62 w 245"/>
                  <a:gd name="T15" fmla="*/ 96 h 206"/>
                  <a:gd name="T16" fmla="*/ 87 w 245"/>
                  <a:gd name="T17" fmla="*/ 106 h 206"/>
                  <a:gd name="T18" fmla="*/ 107 w 245"/>
                  <a:gd name="T19" fmla="*/ 112 h 206"/>
                  <a:gd name="T20" fmla="*/ 103 w 245"/>
                  <a:gd name="T21" fmla="*/ 144 h 206"/>
                  <a:gd name="T22" fmla="*/ 110 w 245"/>
                  <a:gd name="T23" fmla="*/ 158 h 206"/>
                  <a:gd name="T24" fmla="*/ 109 w 245"/>
                  <a:gd name="T25" fmla="*/ 171 h 206"/>
                  <a:gd name="T26" fmla="*/ 112 w 245"/>
                  <a:gd name="T27" fmla="*/ 180 h 206"/>
                  <a:gd name="T28" fmla="*/ 110 w 245"/>
                  <a:gd name="T29" fmla="*/ 182 h 206"/>
                  <a:gd name="T30" fmla="*/ 123 w 245"/>
                  <a:gd name="T31" fmla="*/ 199 h 206"/>
                  <a:gd name="T32" fmla="*/ 134 w 245"/>
                  <a:gd name="T33" fmla="*/ 204 h 206"/>
                  <a:gd name="T34" fmla="*/ 143 w 245"/>
                  <a:gd name="T35" fmla="*/ 202 h 206"/>
                  <a:gd name="T36" fmla="*/ 156 w 245"/>
                  <a:gd name="T37" fmla="*/ 196 h 206"/>
                  <a:gd name="T38" fmla="*/ 167 w 245"/>
                  <a:gd name="T39" fmla="*/ 190 h 206"/>
                  <a:gd name="T40" fmla="*/ 177 w 245"/>
                  <a:gd name="T41" fmla="*/ 180 h 206"/>
                  <a:gd name="T42" fmla="*/ 179 w 245"/>
                  <a:gd name="T43" fmla="*/ 173 h 206"/>
                  <a:gd name="T44" fmla="*/ 170 w 245"/>
                  <a:gd name="T45" fmla="*/ 171 h 206"/>
                  <a:gd name="T46" fmla="*/ 166 w 245"/>
                  <a:gd name="T47" fmla="*/ 160 h 206"/>
                  <a:gd name="T48" fmla="*/ 159 w 245"/>
                  <a:gd name="T49" fmla="*/ 146 h 206"/>
                  <a:gd name="T50" fmla="*/ 170 w 245"/>
                  <a:gd name="T51" fmla="*/ 144 h 206"/>
                  <a:gd name="T52" fmla="*/ 186 w 245"/>
                  <a:gd name="T53" fmla="*/ 150 h 206"/>
                  <a:gd name="T54" fmla="*/ 193 w 245"/>
                  <a:gd name="T55" fmla="*/ 150 h 206"/>
                  <a:gd name="T56" fmla="*/ 205 w 245"/>
                  <a:gd name="T57" fmla="*/ 143 h 206"/>
                  <a:gd name="T58" fmla="*/ 227 w 245"/>
                  <a:gd name="T59" fmla="*/ 135 h 206"/>
                  <a:gd name="T60" fmla="*/ 231 w 245"/>
                  <a:gd name="T61" fmla="*/ 128 h 206"/>
                  <a:gd name="T62" fmla="*/ 220 w 245"/>
                  <a:gd name="T63" fmla="*/ 114 h 206"/>
                  <a:gd name="T64" fmla="*/ 222 w 245"/>
                  <a:gd name="T65" fmla="*/ 105 h 206"/>
                  <a:gd name="T66" fmla="*/ 230 w 245"/>
                  <a:gd name="T67" fmla="*/ 96 h 206"/>
                  <a:gd name="T68" fmla="*/ 232 w 245"/>
                  <a:gd name="T69" fmla="*/ 87 h 206"/>
                  <a:gd name="T70" fmla="*/ 239 w 245"/>
                  <a:gd name="T71" fmla="*/ 75 h 206"/>
                  <a:gd name="T72" fmla="*/ 245 w 245"/>
                  <a:gd name="T73" fmla="*/ 66 h 206"/>
                  <a:gd name="T74" fmla="*/ 220 w 245"/>
                  <a:gd name="T75" fmla="*/ 64 h 206"/>
                  <a:gd name="T76" fmla="*/ 224 w 245"/>
                  <a:gd name="T77" fmla="*/ 49 h 206"/>
                  <a:gd name="T78" fmla="*/ 198 w 245"/>
                  <a:gd name="T79" fmla="*/ 40 h 206"/>
                  <a:gd name="T80" fmla="*/ 201 w 245"/>
                  <a:gd name="T81" fmla="*/ 30 h 206"/>
                  <a:gd name="T82" fmla="*/ 186 w 245"/>
                  <a:gd name="T83" fmla="*/ 26 h 206"/>
                  <a:gd name="T84" fmla="*/ 152 w 245"/>
                  <a:gd name="T85" fmla="*/ 38 h 206"/>
                  <a:gd name="T86" fmla="*/ 118 w 245"/>
                  <a:gd name="T87" fmla="*/ 28 h 206"/>
                  <a:gd name="T88" fmla="*/ 95 w 245"/>
                  <a:gd name="T89" fmla="*/ 24 h 206"/>
                  <a:gd name="T90" fmla="*/ 82 w 245"/>
                  <a:gd name="T91" fmla="*/ 10 h 206"/>
                  <a:gd name="T92" fmla="*/ 67 w 245"/>
                  <a:gd name="T93" fmla="*/ 0 h 206"/>
                  <a:gd name="T94" fmla="*/ 62 w 245"/>
                  <a:gd name="T95" fmla="*/ 12 h 206"/>
                  <a:gd name="T96" fmla="*/ 38 w 245"/>
                  <a:gd name="T97" fmla="*/ 26 h 206"/>
                  <a:gd name="T98" fmla="*/ 44 w 245"/>
                  <a:gd name="T99" fmla="*/ 51 h 206"/>
                  <a:gd name="T100" fmla="*/ 25 w 245"/>
                  <a:gd name="T101" fmla="*/ 45 h 206"/>
                  <a:gd name="T102" fmla="*/ 33 w 245"/>
                  <a:gd name="T103" fmla="*/ 22 h 206"/>
                  <a:gd name="T104" fmla="*/ 30 w 245"/>
                  <a:gd name="T105" fmla="*/ 10 h 206"/>
                  <a:gd name="T106" fmla="*/ 25 w 245"/>
                  <a:gd name="T107" fmla="*/ 1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06">
                    <a:moveTo>
                      <a:pt x="25" y="13"/>
                    </a:moveTo>
                    <a:cubicBezTo>
                      <a:pt x="20" y="20"/>
                      <a:pt x="10" y="26"/>
                      <a:pt x="10" y="33"/>
                    </a:cubicBezTo>
                    <a:cubicBezTo>
                      <a:pt x="9" y="40"/>
                      <a:pt x="10" y="43"/>
                      <a:pt x="7" y="46"/>
                    </a:cubicBezTo>
                    <a:cubicBezTo>
                      <a:pt x="4" y="50"/>
                      <a:pt x="0" y="55"/>
                      <a:pt x="4" y="54"/>
                    </a:cubicBezTo>
                    <a:cubicBezTo>
                      <a:pt x="8" y="54"/>
                      <a:pt x="13" y="54"/>
                      <a:pt x="13" y="58"/>
                    </a:cubicBezTo>
                    <a:cubicBezTo>
                      <a:pt x="13" y="62"/>
                      <a:pt x="21" y="63"/>
                      <a:pt x="20" y="70"/>
                    </a:cubicBezTo>
                    <a:cubicBezTo>
                      <a:pt x="20" y="76"/>
                      <a:pt x="17" y="93"/>
                      <a:pt x="32" y="93"/>
                    </a:cubicBezTo>
                    <a:cubicBezTo>
                      <a:pt x="47" y="93"/>
                      <a:pt x="56" y="88"/>
                      <a:pt x="62" y="96"/>
                    </a:cubicBezTo>
                    <a:cubicBezTo>
                      <a:pt x="68" y="104"/>
                      <a:pt x="77" y="108"/>
                      <a:pt x="87" y="106"/>
                    </a:cubicBezTo>
                    <a:cubicBezTo>
                      <a:pt x="96" y="105"/>
                      <a:pt x="113" y="103"/>
                      <a:pt x="107" y="112"/>
                    </a:cubicBezTo>
                    <a:cubicBezTo>
                      <a:pt x="102" y="121"/>
                      <a:pt x="98" y="139"/>
                      <a:pt x="103" y="144"/>
                    </a:cubicBezTo>
                    <a:cubicBezTo>
                      <a:pt x="108" y="149"/>
                      <a:pt x="114" y="154"/>
                      <a:pt x="110" y="158"/>
                    </a:cubicBezTo>
                    <a:cubicBezTo>
                      <a:pt x="106" y="162"/>
                      <a:pt x="104" y="167"/>
                      <a:pt x="109" y="171"/>
                    </a:cubicBezTo>
                    <a:cubicBezTo>
                      <a:pt x="114" y="175"/>
                      <a:pt x="113" y="179"/>
                      <a:pt x="112" y="180"/>
                    </a:cubicBezTo>
                    <a:cubicBezTo>
                      <a:pt x="112" y="180"/>
                      <a:pt x="111" y="181"/>
                      <a:pt x="110" y="182"/>
                    </a:cubicBezTo>
                    <a:cubicBezTo>
                      <a:pt x="117" y="189"/>
                      <a:pt x="119" y="196"/>
                      <a:pt x="123" y="199"/>
                    </a:cubicBezTo>
                    <a:cubicBezTo>
                      <a:pt x="129" y="204"/>
                      <a:pt x="130" y="206"/>
                      <a:pt x="134" y="204"/>
                    </a:cubicBezTo>
                    <a:cubicBezTo>
                      <a:pt x="138" y="201"/>
                      <a:pt x="140" y="200"/>
                      <a:pt x="143" y="202"/>
                    </a:cubicBezTo>
                    <a:cubicBezTo>
                      <a:pt x="147" y="204"/>
                      <a:pt x="151" y="200"/>
                      <a:pt x="156" y="196"/>
                    </a:cubicBezTo>
                    <a:cubicBezTo>
                      <a:pt x="160" y="191"/>
                      <a:pt x="166" y="195"/>
                      <a:pt x="167" y="190"/>
                    </a:cubicBezTo>
                    <a:cubicBezTo>
                      <a:pt x="169" y="185"/>
                      <a:pt x="172" y="181"/>
                      <a:pt x="177" y="180"/>
                    </a:cubicBezTo>
                    <a:cubicBezTo>
                      <a:pt x="183" y="179"/>
                      <a:pt x="183" y="173"/>
                      <a:pt x="179" y="173"/>
                    </a:cubicBezTo>
                    <a:cubicBezTo>
                      <a:pt x="176" y="173"/>
                      <a:pt x="170" y="178"/>
                      <a:pt x="170" y="171"/>
                    </a:cubicBezTo>
                    <a:cubicBezTo>
                      <a:pt x="170" y="164"/>
                      <a:pt x="166" y="165"/>
                      <a:pt x="166" y="160"/>
                    </a:cubicBezTo>
                    <a:cubicBezTo>
                      <a:pt x="166" y="154"/>
                      <a:pt x="165" y="150"/>
                      <a:pt x="159" y="146"/>
                    </a:cubicBezTo>
                    <a:cubicBezTo>
                      <a:pt x="152" y="143"/>
                      <a:pt x="167" y="141"/>
                      <a:pt x="170" y="144"/>
                    </a:cubicBezTo>
                    <a:cubicBezTo>
                      <a:pt x="174" y="147"/>
                      <a:pt x="185" y="145"/>
                      <a:pt x="186" y="150"/>
                    </a:cubicBezTo>
                    <a:cubicBezTo>
                      <a:pt x="187" y="154"/>
                      <a:pt x="193" y="156"/>
                      <a:pt x="193" y="150"/>
                    </a:cubicBezTo>
                    <a:cubicBezTo>
                      <a:pt x="193" y="144"/>
                      <a:pt x="200" y="142"/>
                      <a:pt x="205" y="143"/>
                    </a:cubicBezTo>
                    <a:cubicBezTo>
                      <a:pt x="210" y="144"/>
                      <a:pt x="222" y="136"/>
                      <a:pt x="227" y="135"/>
                    </a:cubicBezTo>
                    <a:cubicBezTo>
                      <a:pt x="229" y="134"/>
                      <a:pt x="230" y="131"/>
                      <a:pt x="231" y="128"/>
                    </a:cubicBezTo>
                    <a:cubicBezTo>
                      <a:pt x="228" y="124"/>
                      <a:pt x="222" y="116"/>
                      <a:pt x="220" y="114"/>
                    </a:cubicBezTo>
                    <a:cubicBezTo>
                      <a:pt x="216" y="111"/>
                      <a:pt x="222" y="109"/>
                      <a:pt x="222" y="105"/>
                    </a:cubicBezTo>
                    <a:cubicBezTo>
                      <a:pt x="221" y="100"/>
                      <a:pt x="222" y="97"/>
                      <a:pt x="230" y="96"/>
                    </a:cubicBezTo>
                    <a:cubicBezTo>
                      <a:pt x="238" y="96"/>
                      <a:pt x="237" y="89"/>
                      <a:pt x="232" y="87"/>
                    </a:cubicBezTo>
                    <a:cubicBezTo>
                      <a:pt x="228" y="84"/>
                      <a:pt x="234" y="77"/>
                      <a:pt x="239" y="75"/>
                    </a:cubicBezTo>
                    <a:cubicBezTo>
                      <a:pt x="241" y="74"/>
                      <a:pt x="243" y="71"/>
                      <a:pt x="245" y="66"/>
                    </a:cubicBezTo>
                    <a:cubicBezTo>
                      <a:pt x="237" y="63"/>
                      <a:pt x="225" y="64"/>
                      <a:pt x="220" y="64"/>
                    </a:cubicBezTo>
                    <a:cubicBezTo>
                      <a:pt x="213" y="64"/>
                      <a:pt x="224" y="56"/>
                      <a:pt x="224" y="49"/>
                    </a:cubicBezTo>
                    <a:cubicBezTo>
                      <a:pt x="225" y="42"/>
                      <a:pt x="206" y="41"/>
                      <a:pt x="198" y="40"/>
                    </a:cubicBezTo>
                    <a:cubicBezTo>
                      <a:pt x="191" y="38"/>
                      <a:pt x="193" y="30"/>
                      <a:pt x="201" y="30"/>
                    </a:cubicBezTo>
                    <a:cubicBezTo>
                      <a:pt x="208" y="29"/>
                      <a:pt x="196" y="24"/>
                      <a:pt x="186" y="26"/>
                    </a:cubicBezTo>
                    <a:cubicBezTo>
                      <a:pt x="175" y="27"/>
                      <a:pt x="160" y="33"/>
                      <a:pt x="152" y="38"/>
                    </a:cubicBezTo>
                    <a:cubicBezTo>
                      <a:pt x="143" y="42"/>
                      <a:pt x="128" y="24"/>
                      <a:pt x="118" y="28"/>
                    </a:cubicBezTo>
                    <a:cubicBezTo>
                      <a:pt x="109" y="32"/>
                      <a:pt x="95" y="32"/>
                      <a:pt x="95" y="24"/>
                    </a:cubicBezTo>
                    <a:cubicBezTo>
                      <a:pt x="96" y="16"/>
                      <a:pt x="91" y="9"/>
                      <a:pt x="82" y="10"/>
                    </a:cubicBezTo>
                    <a:cubicBezTo>
                      <a:pt x="72" y="11"/>
                      <a:pt x="74" y="0"/>
                      <a:pt x="67" y="0"/>
                    </a:cubicBezTo>
                    <a:cubicBezTo>
                      <a:pt x="59" y="0"/>
                      <a:pt x="67" y="9"/>
                      <a:pt x="62" y="12"/>
                    </a:cubicBezTo>
                    <a:cubicBezTo>
                      <a:pt x="57" y="14"/>
                      <a:pt x="39" y="18"/>
                      <a:pt x="38" y="26"/>
                    </a:cubicBezTo>
                    <a:cubicBezTo>
                      <a:pt x="37" y="33"/>
                      <a:pt x="47" y="44"/>
                      <a:pt x="44" y="51"/>
                    </a:cubicBezTo>
                    <a:cubicBezTo>
                      <a:pt x="40" y="58"/>
                      <a:pt x="28" y="53"/>
                      <a:pt x="25" y="45"/>
                    </a:cubicBezTo>
                    <a:cubicBezTo>
                      <a:pt x="21" y="38"/>
                      <a:pt x="35" y="26"/>
                      <a:pt x="33" y="22"/>
                    </a:cubicBezTo>
                    <a:cubicBezTo>
                      <a:pt x="31" y="19"/>
                      <a:pt x="29" y="13"/>
                      <a:pt x="30" y="10"/>
                    </a:cubicBezTo>
                    <a:cubicBezTo>
                      <a:pt x="28" y="10"/>
                      <a:pt x="26" y="12"/>
                      <a:pt x="25" y="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1646">
                <a:extLst>
                  <a:ext uri="{FF2B5EF4-FFF2-40B4-BE49-F238E27FC236}">
                    <a16:creationId xmlns:a16="http://schemas.microsoft.com/office/drawing/2014/main" id="{181EDF69-CCB2-6E6D-0BD9-6188878C167F}"/>
                  </a:ext>
                </a:extLst>
              </p:cNvPr>
              <p:cNvSpPr>
                <a:spLocks/>
              </p:cNvSpPr>
              <p:nvPr/>
            </p:nvSpPr>
            <p:spPr bwMode="auto">
              <a:xfrm>
                <a:off x="3416420" y="3151293"/>
                <a:ext cx="96841" cy="100016"/>
              </a:xfrm>
              <a:custGeom>
                <a:avLst/>
                <a:gdLst>
                  <a:gd name="T0" fmla="*/ 19 w 76"/>
                  <a:gd name="T1" fmla="*/ 17 h 80"/>
                  <a:gd name="T2" fmla="*/ 10 w 76"/>
                  <a:gd name="T3" fmla="*/ 25 h 80"/>
                  <a:gd name="T4" fmla="*/ 3 w 76"/>
                  <a:gd name="T5" fmla="*/ 40 h 80"/>
                  <a:gd name="T6" fmla="*/ 18 w 76"/>
                  <a:gd name="T7" fmla="*/ 59 h 80"/>
                  <a:gd name="T8" fmla="*/ 28 w 76"/>
                  <a:gd name="T9" fmla="*/ 78 h 80"/>
                  <a:gd name="T10" fmla="*/ 37 w 76"/>
                  <a:gd name="T11" fmla="*/ 79 h 80"/>
                  <a:gd name="T12" fmla="*/ 45 w 76"/>
                  <a:gd name="T13" fmla="*/ 68 h 80"/>
                  <a:gd name="T14" fmla="*/ 64 w 76"/>
                  <a:gd name="T15" fmla="*/ 68 h 80"/>
                  <a:gd name="T16" fmla="*/ 66 w 76"/>
                  <a:gd name="T17" fmla="*/ 71 h 80"/>
                  <a:gd name="T18" fmla="*/ 71 w 76"/>
                  <a:gd name="T19" fmla="*/ 62 h 80"/>
                  <a:gd name="T20" fmla="*/ 69 w 76"/>
                  <a:gd name="T21" fmla="*/ 39 h 80"/>
                  <a:gd name="T22" fmla="*/ 73 w 76"/>
                  <a:gd name="T23" fmla="*/ 18 h 80"/>
                  <a:gd name="T24" fmla="*/ 76 w 76"/>
                  <a:gd name="T25" fmla="*/ 9 h 80"/>
                  <a:gd name="T26" fmla="*/ 58 w 76"/>
                  <a:gd name="T27" fmla="*/ 5 h 80"/>
                  <a:gd name="T28" fmla="*/ 36 w 76"/>
                  <a:gd name="T29" fmla="*/ 5 h 80"/>
                  <a:gd name="T30" fmla="*/ 22 w 76"/>
                  <a:gd name="T31" fmla="*/ 5 h 80"/>
                  <a:gd name="T32" fmla="*/ 21 w 76"/>
                  <a:gd name="T33" fmla="*/ 6 h 80"/>
                  <a:gd name="T34" fmla="*/ 19 w 76"/>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0">
                    <a:moveTo>
                      <a:pt x="19" y="17"/>
                    </a:moveTo>
                    <a:cubicBezTo>
                      <a:pt x="21" y="22"/>
                      <a:pt x="16" y="24"/>
                      <a:pt x="10" y="25"/>
                    </a:cubicBezTo>
                    <a:cubicBezTo>
                      <a:pt x="5" y="26"/>
                      <a:pt x="7" y="37"/>
                      <a:pt x="3" y="40"/>
                    </a:cubicBezTo>
                    <a:cubicBezTo>
                      <a:pt x="0" y="43"/>
                      <a:pt x="16" y="52"/>
                      <a:pt x="18" y="59"/>
                    </a:cubicBezTo>
                    <a:cubicBezTo>
                      <a:pt x="20" y="63"/>
                      <a:pt x="25" y="72"/>
                      <a:pt x="28" y="78"/>
                    </a:cubicBezTo>
                    <a:cubicBezTo>
                      <a:pt x="32" y="79"/>
                      <a:pt x="35" y="80"/>
                      <a:pt x="37" y="79"/>
                    </a:cubicBezTo>
                    <a:cubicBezTo>
                      <a:pt x="42" y="76"/>
                      <a:pt x="38" y="67"/>
                      <a:pt x="45" y="68"/>
                    </a:cubicBezTo>
                    <a:cubicBezTo>
                      <a:pt x="52" y="68"/>
                      <a:pt x="62" y="64"/>
                      <a:pt x="64" y="68"/>
                    </a:cubicBezTo>
                    <a:cubicBezTo>
                      <a:pt x="65" y="69"/>
                      <a:pt x="65" y="70"/>
                      <a:pt x="66" y="71"/>
                    </a:cubicBezTo>
                    <a:cubicBezTo>
                      <a:pt x="68" y="67"/>
                      <a:pt x="71" y="64"/>
                      <a:pt x="71" y="62"/>
                    </a:cubicBezTo>
                    <a:cubicBezTo>
                      <a:pt x="73" y="60"/>
                      <a:pt x="73" y="47"/>
                      <a:pt x="69" y="39"/>
                    </a:cubicBezTo>
                    <a:cubicBezTo>
                      <a:pt x="66" y="31"/>
                      <a:pt x="69" y="21"/>
                      <a:pt x="73" y="18"/>
                    </a:cubicBezTo>
                    <a:cubicBezTo>
                      <a:pt x="73" y="17"/>
                      <a:pt x="75" y="14"/>
                      <a:pt x="76" y="9"/>
                    </a:cubicBezTo>
                    <a:cubicBezTo>
                      <a:pt x="70" y="7"/>
                      <a:pt x="64" y="4"/>
                      <a:pt x="58" y="5"/>
                    </a:cubicBezTo>
                    <a:cubicBezTo>
                      <a:pt x="49" y="6"/>
                      <a:pt x="39" y="10"/>
                      <a:pt x="36" y="5"/>
                    </a:cubicBezTo>
                    <a:cubicBezTo>
                      <a:pt x="32" y="0"/>
                      <a:pt x="27" y="1"/>
                      <a:pt x="22" y="5"/>
                    </a:cubicBezTo>
                    <a:cubicBezTo>
                      <a:pt x="22" y="5"/>
                      <a:pt x="21" y="6"/>
                      <a:pt x="21" y="6"/>
                    </a:cubicBezTo>
                    <a:cubicBezTo>
                      <a:pt x="19" y="10"/>
                      <a:pt x="17" y="14"/>
                      <a:pt x="19" y="1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1647">
                <a:extLst>
                  <a:ext uri="{FF2B5EF4-FFF2-40B4-BE49-F238E27FC236}">
                    <a16:creationId xmlns:a16="http://schemas.microsoft.com/office/drawing/2014/main" id="{55D89509-F3BC-8053-B771-B51161AB94D0}"/>
                  </a:ext>
                </a:extLst>
              </p:cNvPr>
              <p:cNvSpPr>
                <a:spLocks/>
              </p:cNvSpPr>
              <p:nvPr/>
            </p:nvSpPr>
            <p:spPr bwMode="auto">
              <a:xfrm>
                <a:off x="3341805" y="3102078"/>
                <a:ext cx="109541" cy="161930"/>
              </a:xfrm>
              <a:custGeom>
                <a:avLst/>
                <a:gdLst>
                  <a:gd name="T0" fmla="*/ 23 w 86"/>
                  <a:gd name="T1" fmla="*/ 9 h 130"/>
                  <a:gd name="T2" fmla="*/ 16 w 86"/>
                  <a:gd name="T3" fmla="*/ 21 h 130"/>
                  <a:gd name="T4" fmla="*/ 14 w 86"/>
                  <a:gd name="T5" fmla="*/ 30 h 130"/>
                  <a:gd name="T6" fmla="*/ 6 w 86"/>
                  <a:gd name="T7" fmla="*/ 39 h 130"/>
                  <a:gd name="T8" fmla="*/ 4 w 86"/>
                  <a:gd name="T9" fmla="*/ 48 h 130"/>
                  <a:gd name="T10" fmla="*/ 15 w 86"/>
                  <a:gd name="T11" fmla="*/ 62 h 130"/>
                  <a:gd name="T12" fmla="*/ 22 w 86"/>
                  <a:gd name="T13" fmla="*/ 59 h 130"/>
                  <a:gd name="T14" fmla="*/ 29 w 86"/>
                  <a:gd name="T15" fmla="*/ 73 h 130"/>
                  <a:gd name="T16" fmla="*/ 31 w 86"/>
                  <a:gd name="T17" fmla="*/ 88 h 130"/>
                  <a:gd name="T18" fmla="*/ 34 w 86"/>
                  <a:gd name="T19" fmla="*/ 120 h 130"/>
                  <a:gd name="T20" fmla="*/ 54 w 86"/>
                  <a:gd name="T21" fmla="*/ 126 h 130"/>
                  <a:gd name="T22" fmla="*/ 65 w 86"/>
                  <a:gd name="T23" fmla="*/ 122 h 130"/>
                  <a:gd name="T24" fmla="*/ 74 w 86"/>
                  <a:gd name="T25" fmla="*/ 117 h 130"/>
                  <a:gd name="T26" fmla="*/ 86 w 86"/>
                  <a:gd name="T27" fmla="*/ 117 h 130"/>
                  <a:gd name="T28" fmla="*/ 76 w 86"/>
                  <a:gd name="T29" fmla="*/ 98 h 130"/>
                  <a:gd name="T30" fmla="*/ 61 w 86"/>
                  <a:gd name="T31" fmla="*/ 79 h 130"/>
                  <a:gd name="T32" fmla="*/ 68 w 86"/>
                  <a:gd name="T33" fmla="*/ 64 h 130"/>
                  <a:gd name="T34" fmla="*/ 77 w 86"/>
                  <a:gd name="T35" fmla="*/ 56 h 130"/>
                  <a:gd name="T36" fmla="*/ 79 w 86"/>
                  <a:gd name="T37" fmla="*/ 45 h 130"/>
                  <a:gd name="T38" fmla="*/ 62 w 86"/>
                  <a:gd name="T39" fmla="*/ 30 h 130"/>
                  <a:gd name="T40" fmla="*/ 53 w 86"/>
                  <a:gd name="T41" fmla="*/ 19 h 130"/>
                  <a:gd name="T42" fmla="*/ 36 w 86"/>
                  <a:gd name="T43" fmla="*/ 4 h 130"/>
                  <a:gd name="T44" fmla="*/ 29 w 86"/>
                  <a:gd name="T45" fmla="*/ 0 h 130"/>
                  <a:gd name="T46" fmla="*/ 23 w 86"/>
                  <a:gd name="T47"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0">
                    <a:moveTo>
                      <a:pt x="23" y="9"/>
                    </a:moveTo>
                    <a:cubicBezTo>
                      <a:pt x="18" y="11"/>
                      <a:pt x="12" y="18"/>
                      <a:pt x="16" y="21"/>
                    </a:cubicBezTo>
                    <a:cubicBezTo>
                      <a:pt x="21" y="23"/>
                      <a:pt x="22" y="30"/>
                      <a:pt x="14" y="30"/>
                    </a:cubicBezTo>
                    <a:cubicBezTo>
                      <a:pt x="6" y="31"/>
                      <a:pt x="5" y="34"/>
                      <a:pt x="6" y="39"/>
                    </a:cubicBezTo>
                    <a:cubicBezTo>
                      <a:pt x="6" y="43"/>
                      <a:pt x="0" y="45"/>
                      <a:pt x="4" y="48"/>
                    </a:cubicBezTo>
                    <a:cubicBezTo>
                      <a:pt x="6" y="50"/>
                      <a:pt x="12" y="58"/>
                      <a:pt x="15" y="62"/>
                    </a:cubicBezTo>
                    <a:cubicBezTo>
                      <a:pt x="17" y="60"/>
                      <a:pt x="18" y="58"/>
                      <a:pt x="22" y="59"/>
                    </a:cubicBezTo>
                    <a:cubicBezTo>
                      <a:pt x="29" y="60"/>
                      <a:pt x="23" y="71"/>
                      <a:pt x="29" y="73"/>
                    </a:cubicBezTo>
                    <a:cubicBezTo>
                      <a:pt x="35" y="76"/>
                      <a:pt x="35" y="85"/>
                      <a:pt x="31" y="88"/>
                    </a:cubicBezTo>
                    <a:cubicBezTo>
                      <a:pt x="26" y="92"/>
                      <a:pt x="25" y="109"/>
                      <a:pt x="34" y="120"/>
                    </a:cubicBezTo>
                    <a:cubicBezTo>
                      <a:pt x="44" y="130"/>
                      <a:pt x="51" y="129"/>
                      <a:pt x="54" y="126"/>
                    </a:cubicBezTo>
                    <a:cubicBezTo>
                      <a:pt x="56" y="123"/>
                      <a:pt x="63" y="126"/>
                      <a:pt x="65" y="122"/>
                    </a:cubicBezTo>
                    <a:cubicBezTo>
                      <a:pt x="67" y="117"/>
                      <a:pt x="70" y="122"/>
                      <a:pt x="74" y="117"/>
                    </a:cubicBezTo>
                    <a:cubicBezTo>
                      <a:pt x="77" y="115"/>
                      <a:pt x="82" y="116"/>
                      <a:pt x="86" y="117"/>
                    </a:cubicBezTo>
                    <a:cubicBezTo>
                      <a:pt x="83" y="111"/>
                      <a:pt x="78" y="102"/>
                      <a:pt x="76" y="98"/>
                    </a:cubicBezTo>
                    <a:cubicBezTo>
                      <a:pt x="74" y="91"/>
                      <a:pt x="58" y="82"/>
                      <a:pt x="61" y="79"/>
                    </a:cubicBezTo>
                    <a:cubicBezTo>
                      <a:pt x="65" y="76"/>
                      <a:pt x="63" y="65"/>
                      <a:pt x="68" y="64"/>
                    </a:cubicBezTo>
                    <a:cubicBezTo>
                      <a:pt x="74" y="63"/>
                      <a:pt x="79" y="61"/>
                      <a:pt x="77" y="56"/>
                    </a:cubicBezTo>
                    <a:cubicBezTo>
                      <a:pt x="75" y="53"/>
                      <a:pt x="77" y="49"/>
                      <a:pt x="79" y="45"/>
                    </a:cubicBezTo>
                    <a:cubicBezTo>
                      <a:pt x="74" y="44"/>
                      <a:pt x="67" y="30"/>
                      <a:pt x="62" y="30"/>
                    </a:cubicBezTo>
                    <a:cubicBezTo>
                      <a:pt x="58" y="30"/>
                      <a:pt x="52" y="26"/>
                      <a:pt x="53" y="19"/>
                    </a:cubicBezTo>
                    <a:cubicBezTo>
                      <a:pt x="55" y="13"/>
                      <a:pt x="42" y="12"/>
                      <a:pt x="36" y="4"/>
                    </a:cubicBezTo>
                    <a:cubicBezTo>
                      <a:pt x="34" y="3"/>
                      <a:pt x="32" y="1"/>
                      <a:pt x="29" y="0"/>
                    </a:cubicBezTo>
                    <a:cubicBezTo>
                      <a:pt x="27" y="5"/>
                      <a:pt x="25" y="8"/>
                      <a:pt x="23" y="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1648">
                <a:extLst>
                  <a:ext uri="{FF2B5EF4-FFF2-40B4-BE49-F238E27FC236}">
                    <a16:creationId xmlns:a16="http://schemas.microsoft.com/office/drawing/2014/main" id="{BA6684D4-A94E-B009-0360-9FD3D5D5F763}"/>
                  </a:ext>
                </a:extLst>
              </p:cNvPr>
              <p:cNvSpPr>
                <a:spLocks/>
              </p:cNvSpPr>
              <p:nvPr/>
            </p:nvSpPr>
            <p:spPr bwMode="auto">
              <a:xfrm>
                <a:off x="3500561" y="3162405"/>
                <a:ext cx="71440" cy="84140"/>
              </a:xfrm>
              <a:custGeom>
                <a:avLst/>
                <a:gdLst>
                  <a:gd name="T0" fmla="*/ 3 w 55"/>
                  <a:gd name="T1" fmla="*/ 30 h 68"/>
                  <a:gd name="T2" fmla="*/ 5 w 55"/>
                  <a:gd name="T3" fmla="*/ 53 h 68"/>
                  <a:gd name="T4" fmla="*/ 0 w 55"/>
                  <a:gd name="T5" fmla="*/ 62 h 68"/>
                  <a:gd name="T6" fmla="*/ 16 w 55"/>
                  <a:gd name="T7" fmla="*/ 65 h 68"/>
                  <a:gd name="T8" fmla="*/ 34 w 55"/>
                  <a:gd name="T9" fmla="*/ 57 h 68"/>
                  <a:gd name="T10" fmla="*/ 55 w 55"/>
                  <a:gd name="T11" fmla="*/ 29 h 68"/>
                  <a:gd name="T12" fmla="*/ 55 w 55"/>
                  <a:gd name="T13" fmla="*/ 28 h 68"/>
                  <a:gd name="T14" fmla="*/ 25 w 55"/>
                  <a:gd name="T15" fmla="*/ 5 h 68"/>
                  <a:gd name="T16" fmla="*/ 10 w 55"/>
                  <a:gd name="T17" fmla="*/ 0 h 68"/>
                  <a:gd name="T18" fmla="*/ 7 w 55"/>
                  <a:gd name="T19" fmla="*/ 9 h 68"/>
                  <a:gd name="T20" fmla="*/ 3 w 55"/>
                  <a:gd name="T21"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8">
                    <a:moveTo>
                      <a:pt x="3" y="30"/>
                    </a:moveTo>
                    <a:cubicBezTo>
                      <a:pt x="7" y="38"/>
                      <a:pt x="7" y="51"/>
                      <a:pt x="5" y="53"/>
                    </a:cubicBezTo>
                    <a:cubicBezTo>
                      <a:pt x="5" y="55"/>
                      <a:pt x="2" y="58"/>
                      <a:pt x="0" y="62"/>
                    </a:cubicBezTo>
                    <a:cubicBezTo>
                      <a:pt x="3" y="65"/>
                      <a:pt x="8" y="67"/>
                      <a:pt x="16" y="65"/>
                    </a:cubicBezTo>
                    <a:cubicBezTo>
                      <a:pt x="26" y="62"/>
                      <a:pt x="31" y="68"/>
                      <a:pt x="34" y="57"/>
                    </a:cubicBezTo>
                    <a:cubicBezTo>
                      <a:pt x="37" y="48"/>
                      <a:pt x="48" y="36"/>
                      <a:pt x="55" y="29"/>
                    </a:cubicBezTo>
                    <a:cubicBezTo>
                      <a:pt x="55" y="29"/>
                      <a:pt x="55" y="29"/>
                      <a:pt x="55" y="28"/>
                    </a:cubicBezTo>
                    <a:cubicBezTo>
                      <a:pt x="48" y="25"/>
                      <a:pt x="36" y="7"/>
                      <a:pt x="25" y="5"/>
                    </a:cubicBezTo>
                    <a:cubicBezTo>
                      <a:pt x="20" y="4"/>
                      <a:pt x="15" y="2"/>
                      <a:pt x="10" y="0"/>
                    </a:cubicBezTo>
                    <a:cubicBezTo>
                      <a:pt x="9" y="5"/>
                      <a:pt x="7" y="8"/>
                      <a:pt x="7" y="9"/>
                    </a:cubicBezTo>
                    <a:cubicBezTo>
                      <a:pt x="3" y="12"/>
                      <a:pt x="0" y="22"/>
                      <a:pt x="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1649">
                <a:extLst>
                  <a:ext uri="{FF2B5EF4-FFF2-40B4-BE49-F238E27FC236}">
                    <a16:creationId xmlns:a16="http://schemas.microsoft.com/office/drawing/2014/main" id="{12E968AC-6C38-07AA-22FD-EDB4C8619B13}"/>
                  </a:ext>
                </a:extLst>
              </p:cNvPr>
              <p:cNvSpPr>
                <a:spLocks noEditPoints="1"/>
              </p:cNvSpPr>
              <p:nvPr/>
            </p:nvSpPr>
            <p:spPr bwMode="auto">
              <a:xfrm>
                <a:off x="2648043" y="3257659"/>
                <a:ext cx="377838" cy="147642"/>
              </a:xfrm>
              <a:custGeom>
                <a:avLst/>
                <a:gdLst>
                  <a:gd name="T0" fmla="*/ 286 w 295"/>
                  <a:gd name="T1" fmla="*/ 30 h 119"/>
                  <a:gd name="T2" fmla="*/ 274 w 295"/>
                  <a:gd name="T3" fmla="*/ 20 h 119"/>
                  <a:gd name="T4" fmla="*/ 260 w 295"/>
                  <a:gd name="T5" fmla="*/ 20 h 119"/>
                  <a:gd name="T6" fmla="*/ 249 w 295"/>
                  <a:gd name="T7" fmla="*/ 12 h 119"/>
                  <a:gd name="T8" fmla="*/ 228 w 295"/>
                  <a:gd name="T9" fmla="*/ 0 h 119"/>
                  <a:gd name="T10" fmla="*/ 228 w 295"/>
                  <a:gd name="T11" fmla="*/ 3 h 119"/>
                  <a:gd name="T12" fmla="*/ 215 w 295"/>
                  <a:gd name="T13" fmla="*/ 9 h 119"/>
                  <a:gd name="T14" fmla="*/ 209 w 295"/>
                  <a:gd name="T15" fmla="*/ 22 h 119"/>
                  <a:gd name="T16" fmla="*/ 202 w 295"/>
                  <a:gd name="T17" fmla="*/ 32 h 119"/>
                  <a:gd name="T18" fmla="*/ 197 w 295"/>
                  <a:gd name="T19" fmla="*/ 42 h 119"/>
                  <a:gd name="T20" fmla="*/ 193 w 295"/>
                  <a:gd name="T21" fmla="*/ 54 h 119"/>
                  <a:gd name="T22" fmla="*/ 192 w 295"/>
                  <a:gd name="T23" fmla="*/ 66 h 119"/>
                  <a:gd name="T24" fmla="*/ 202 w 295"/>
                  <a:gd name="T25" fmla="*/ 75 h 119"/>
                  <a:gd name="T26" fmla="*/ 211 w 295"/>
                  <a:gd name="T27" fmla="*/ 76 h 119"/>
                  <a:gd name="T28" fmla="*/ 203 w 295"/>
                  <a:gd name="T29" fmla="*/ 87 h 119"/>
                  <a:gd name="T30" fmla="*/ 201 w 295"/>
                  <a:gd name="T31" fmla="*/ 88 h 119"/>
                  <a:gd name="T32" fmla="*/ 205 w 295"/>
                  <a:gd name="T33" fmla="*/ 97 h 119"/>
                  <a:gd name="T34" fmla="*/ 205 w 295"/>
                  <a:gd name="T35" fmla="*/ 106 h 119"/>
                  <a:gd name="T36" fmla="*/ 218 w 295"/>
                  <a:gd name="T37" fmla="*/ 109 h 119"/>
                  <a:gd name="T38" fmla="*/ 231 w 295"/>
                  <a:gd name="T39" fmla="*/ 109 h 119"/>
                  <a:gd name="T40" fmla="*/ 247 w 295"/>
                  <a:gd name="T41" fmla="*/ 80 h 119"/>
                  <a:gd name="T42" fmla="*/ 281 w 295"/>
                  <a:gd name="T43" fmla="*/ 62 h 119"/>
                  <a:gd name="T44" fmla="*/ 291 w 295"/>
                  <a:gd name="T45" fmla="*/ 44 h 119"/>
                  <a:gd name="T46" fmla="*/ 286 w 295"/>
                  <a:gd name="T47" fmla="*/ 30 h 119"/>
                  <a:gd name="T48" fmla="*/ 8 w 295"/>
                  <a:gd name="T49" fmla="*/ 25 h 119"/>
                  <a:gd name="T50" fmla="*/ 19 w 295"/>
                  <a:gd name="T51" fmla="*/ 43 h 119"/>
                  <a:gd name="T52" fmla="*/ 8 w 295"/>
                  <a:gd name="T53" fmla="*/ 2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119">
                    <a:moveTo>
                      <a:pt x="286" y="30"/>
                    </a:moveTo>
                    <a:cubicBezTo>
                      <a:pt x="280" y="23"/>
                      <a:pt x="275" y="18"/>
                      <a:pt x="274" y="20"/>
                    </a:cubicBezTo>
                    <a:cubicBezTo>
                      <a:pt x="272" y="23"/>
                      <a:pt x="265" y="23"/>
                      <a:pt x="260" y="20"/>
                    </a:cubicBezTo>
                    <a:cubicBezTo>
                      <a:pt x="255" y="18"/>
                      <a:pt x="253" y="12"/>
                      <a:pt x="249" y="12"/>
                    </a:cubicBezTo>
                    <a:cubicBezTo>
                      <a:pt x="246" y="12"/>
                      <a:pt x="234" y="6"/>
                      <a:pt x="228" y="0"/>
                    </a:cubicBezTo>
                    <a:cubicBezTo>
                      <a:pt x="227" y="1"/>
                      <a:pt x="227" y="2"/>
                      <a:pt x="228" y="3"/>
                    </a:cubicBezTo>
                    <a:cubicBezTo>
                      <a:pt x="228" y="6"/>
                      <a:pt x="222" y="8"/>
                      <a:pt x="215" y="9"/>
                    </a:cubicBezTo>
                    <a:cubicBezTo>
                      <a:pt x="209" y="9"/>
                      <a:pt x="209" y="17"/>
                      <a:pt x="209" y="22"/>
                    </a:cubicBezTo>
                    <a:cubicBezTo>
                      <a:pt x="209" y="27"/>
                      <a:pt x="204" y="27"/>
                      <a:pt x="202" y="32"/>
                    </a:cubicBezTo>
                    <a:cubicBezTo>
                      <a:pt x="199" y="38"/>
                      <a:pt x="202" y="39"/>
                      <a:pt x="197" y="42"/>
                    </a:cubicBezTo>
                    <a:cubicBezTo>
                      <a:pt x="192" y="44"/>
                      <a:pt x="190" y="49"/>
                      <a:pt x="193" y="54"/>
                    </a:cubicBezTo>
                    <a:cubicBezTo>
                      <a:pt x="196" y="58"/>
                      <a:pt x="193" y="63"/>
                      <a:pt x="192" y="66"/>
                    </a:cubicBezTo>
                    <a:cubicBezTo>
                      <a:pt x="191" y="68"/>
                      <a:pt x="197" y="69"/>
                      <a:pt x="202" y="75"/>
                    </a:cubicBezTo>
                    <a:cubicBezTo>
                      <a:pt x="208" y="80"/>
                      <a:pt x="208" y="73"/>
                      <a:pt x="211" y="76"/>
                    </a:cubicBezTo>
                    <a:cubicBezTo>
                      <a:pt x="213" y="80"/>
                      <a:pt x="209" y="87"/>
                      <a:pt x="203" y="87"/>
                    </a:cubicBezTo>
                    <a:cubicBezTo>
                      <a:pt x="202" y="87"/>
                      <a:pt x="202" y="88"/>
                      <a:pt x="201" y="88"/>
                    </a:cubicBezTo>
                    <a:cubicBezTo>
                      <a:pt x="205" y="91"/>
                      <a:pt x="206" y="95"/>
                      <a:pt x="205" y="97"/>
                    </a:cubicBezTo>
                    <a:cubicBezTo>
                      <a:pt x="202" y="101"/>
                      <a:pt x="200" y="101"/>
                      <a:pt x="205" y="106"/>
                    </a:cubicBezTo>
                    <a:cubicBezTo>
                      <a:pt x="210" y="111"/>
                      <a:pt x="214" y="103"/>
                      <a:pt x="218" y="109"/>
                    </a:cubicBezTo>
                    <a:cubicBezTo>
                      <a:pt x="223" y="115"/>
                      <a:pt x="226" y="119"/>
                      <a:pt x="231" y="109"/>
                    </a:cubicBezTo>
                    <a:cubicBezTo>
                      <a:pt x="235" y="98"/>
                      <a:pt x="239" y="83"/>
                      <a:pt x="247" y="80"/>
                    </a:cubicBezTo>
                    <a:cubicBezTo>
                      <a:pt x="255" y="78"/>
                      <a:pt x="272" y="75"/>
                      <a:pt x="281" y="62"/>
                    </a:cubicBezTo>
                    <a:cubicBezTo>
                      <a:pt x="291" y="49"/>
                      <a:pt x="286" y="48"/>
                      <a:pt x="291" y="44"/>
                    </a:cubicBezTo>
                    <a:cubicBezTo>
                      <a:pt x="295" y="40"/>
                      <a:pt x="293" y="38"/>
                      <a:pt x="286" y="30"/>
                    </a:cubicBezTo>
                    <a:close/>
                    <a:moveTo>
                      <a:pt x="8" y="25"/>
                    </a:moveTo>
                    <a:cubicBezTo>
                      <a:pt x="0" y="37"/>
                      <a:pt x="16" y="48"/>
                      <a:pt x="19" y="43"/>
                    </a:cubicBezTo>
                    <a:cubicBezTo>
                      <a:pt x="23" y="37"/>
                      <a:pt x="16" y="13"/>
                      <a:pt x="8" y="2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1650">
                <a:extLst>
                  <a:ext uri="{FF2B5EF4-FFF2-40B4-BE49-F238E27FC236}">
                    <a16:creationId xmlns:a16="http://schemas.microsoft.com/office/drawing/2014/main" id="{4758C89F-8557-EE30-D0C4-AD4A517B0F9B}"/>
                  </a:ext>
                </a:extLst>
              </p:cNvPr>
              <p:cNvSpPr>
                <a:spLocks/>
              </p:cNvSpPr>
              <p:nvPr/>
            </p:nvSpPr>
            <p:spPr bwMode="auto">
              <a:xfrm>
                <a:off x="3327517" y="3046514"/>
                <a:ext cx="28576" cy="22226"/>
              </a:xfrm>
              <a:custGeom>
                <a:avLst/>
                <a:gdLst>
                  <a:gd name="T0" fmla="*/ 5 w 22"/>
                  <a:gd name="T1" fmla="*/ 16 h 18"/>
                  <a:gd name="T2" fmla="*/ 4 w 22"/>
                  <a:gd name="T3" fmla="*/ 7 h 18"/>
                  <a:gd name="T4" fmla="*/ 17 w 22"/>
                  <a:gd name="T5" fmla="*/ 4 h 18"/>
                  <a:gd name="T6" fmla="*/ 18 w 22"/>
                  <a:gd name="T7" fmla="*/ 14 h 18"/>
                  <a:gd name="T8" fmla="*/ 5 w 22"/>
                  <a:gd name="T9" fmla="*/ 16 h 18"/>
                </a:gdLst>
                <a:ahLst/>
                <a:cxnLst>
                  <a:cxn ang="0">
                    <a:pos x="T0" y="T1"/>
                  </a:cxn>
                  <a:cxn ang="0">
                    <a:pos x="T2" y="T3"/>
                  </a:cxn>
                  <a:cxn ang="0">
                    <a:pos x="T4" y="T5"/>
                  </a:cxn>
                  <a:cxn ang="0">
                    <a:pos x="T6" y="T7"/>
                  </a:cxn>
                  <a:cxn ang="0">
                    <a:pos x="T8" y="T9"/>
                  </a:cxn>
                </a:cxnLst>
                <a:rect l="0" t="0" r="r" b="b"/>
                <a:pathLst>
                  <a:path w="22" h="18">
                    <a:moveTo>
                      <a:pt x="5" y="16"/>
                    </a:moveTo>
                    <a:cubicBezTo>
                      <a:pt x="2" y="13"/>
                      <a:pt x="8" y="9"/>
                      <a:pt x="4" y="7"/>
                    </a:cubicBezTo>
                    <a:cubicBezTo>
                      <a:pt x="0" y="6"/>
                      <a:pt x="13" y="0"/>
                      <a:pt x="17" y="4"/>
                    </a:cubicBezTo>
                    <a:cubicBezTo>
                      <a:pt x="21" y="7"/>
                      <a:pt x="22" y="12"/>
                      <a:pt x="18" y="14"/>
                    </a:cubicBezTo>
                    <a:cubicBezTo>
                      <a:pt x="15" y="15"/>
                      <a:pt x="7" y="18"/>
                      <a:pt x="5"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1651">
                <a:extLst>
                  <a:ext uri="{FF2B5EF4-FFF2-40B4-BE49-F238E27FC236}">
                    <a16:creationId xmlns:a16="http://schemas.microsoft.com/office/drawing/2014/main" id="{66826C96-C8AC-4088-97C1-ACF9305CD360}"/>
                  </a:ext>
                </a:extLst>
              </p:cNvPr>
              <p:cNvSpPr>
                <a:spLocks noEditPoints="1"/>
              </p:cNvSpPr>
              <p:nvPr/>
            </p:nvSpPr>
            <p:spPr bwMode="auto">
              <a:xfrm>
                <a:off x="5321488" y="2290839"/>
                <a:ext cx="425465" cy="163518"/>
              </a:xfrm>
              <a:custGeom>
                <a:avLst/>
                <a:gdLst>
                  <a:gd name="T0" fmla="*/ 322 w 331"/>
                  <a:gd name="T1" fmla="*/ 91 h 131"/>
                  <a:gd name="T2" fmla="*/ 322 w 331"/>
                  <a:gd name="T3" fmla="*/ 73 h 131"/>
                  <a:gd name="T4" fmla="*/ 321 w 331"/>
                  <a:gd name="T5" fmla="*/ 58 h 131"/>
                  <a:gd name="T6" fmla="*/ 326 w 331"/>
                  <a:gd name="T7" fmla="*/ 49 h 131"/>
                  <a:gd name="T8" fmla="*/ 323 w 331"/>
                  <a:gd name="T9" fmla="*/ 42 h 131"/>
                  <a:gd name="T10" fmla="*/ 309 w 331"/>
                  <a:gd name="T11" fmla="*/ 37 h 131"/>
                  <a:gd name="T12" fmla="*/ 305 w 331"/>
                  <a:gd name="T13" fmla="*/ 21 h 131"/>
                  <a:gd name="T14" fmla="*/ 292 w 331"/>
                  <a:gd name="T15" fmla="*/ 12 h 131"/>
                  <a:gd name="T16" fmla="*/ 274 w 331"/>
                  <a:gd name="T17" fmla="*/ 12 h 131"/>
                  <a:gd name="T18" fmla="*/ 241 w 331"/>
                  <a:gd name="T19" fmla="*/ 23 h 131"/>
                  <a:gd name="T20" fmla="*/ 210 w 331"/>
                  <a:gd name="T21" fmla="*/ 24 h 131"/>
                  <a:gd name="T22" fmla="*/ 189 w 331"/>
                  <a:gd name="T23" fmla="*/ 17 h 131"/>
                  <a:gd name="T24" fmla="*/ 174 w 331"/>
                  <a:gd name="T25" fmla="*/ 10 h 131"/>
                  <a:gd name="T26" fmla="*/ 147 w 331"/>
                  <a:gd name="T27" fmla="*/ 3 h 131"/>
                  <a:gd name="T28" fmla="*/ 94 w 331"/>
                  <a:gd name="T29" fmla="*/ 19 h 131"/>
                  <a:gd name="T30" fmla="*/ 55 w 331"/>
                  <a:gd name="T31" fmla="*/ 21 h 131"/>
                  <a:gd name="T32" fmla="*/ 46 w 331"/>
                  <a:gd name="T33" fmla="*/ 35 h 131"/>
                  <a:gd name="T34" fmla="*/ 9 w 331"/>
                  <a:gd name="T35" fmla="*/ 38 h 131"/>
                  <a:gd name="T36" fmla="*/ 6 w 331"/>
                  <a:gd name="T37" fmla="*/ 51 h 131"/>
                  <a:gd name="T38" fmla="*/ 13 w 331"/>
                  <a:gd name="T39" fmla="*/ 56 h 131"/>
                  <a:gd name="T40" fmla="*/ 15 w 331"/>
                  <a:gd name="T41" fmla="*/ 69 h 131"/>
                  <a:gd name="T42" fmla="*/ 15 w 331"/>
                  <a:gd name="T43" fmla="*/ 81 h 131"/>
                  <a:gd name="T44" fmla="*/ 15 w 331"/>
                  <a:gd name="T45" fmla="*/ 91 h 131"/>
                  <a:gd name="T46" fmla="*/ 24 w 331"/>
                  <a:gd name="T47" fmla="*/ 100 h 131"/>
                  <a:gd name="T48" fmla="*/ 35 w 331"/>
                  <a:gd name="T49" fmla="*/ 107 h 131"/>
                  <a:gd name="T50" fmla="*/ 44 w 331"/>
                  <a:gd name="T51" fmla="*/ 110 h 131"/>
                  <a:gd name="T52" fmla="*/ 55 w 331"/>
                  <a:gd name="T53" fmla="*/ 121 h 131"/>
                  <a:gd name="T54" fmla="*/ 78 w 331"/>
                  <a:gd name="T55" fmla="*/ 117 h 131"/>
                  <a:gd name="T56" fmla="*/ 92 w 331"/>
                  <a:gd name="T57" fmla="*/ 110 h 131"/>
                  <a:gd name="T58" fmla="*/ 116 w 331"/>
                  <a:gd name="T59" fmla="*/ 124 h 131"/>
                  <a:gd name="T60" fmla="*/ 135 w 331"/>
                  <a:gd name="T61" fmla="*/ 121 h 131"/>
                  <a:gd name="T62" fmla="*/ 151 w 331"/>
                  <a:gd name="T63" fmla="*/ 111 h 131"/>
                  <a:gd name="T64" fmla="*/ 165 w 331"/>
                  <a:gd name="T65" fmla="*/ 114 h 131"/>
                  <a:gd name="T66" fmla="*/ 178 w 331"/>
                  <a:gd name="T67" fmla="*/ 111 h 131"/>
                  <a:gd name="T68" fmla="*/ 173 w 331"/>
                  <a:gd name="T69" fmla="*/ 125 h 131"/>
                  <a:gd name="T70" fmla="*/ 174 w 331"/>
                  <a:gd name="T71" fmla="*/ 131 h 131"/>
                  <a:gd name="T72" fmla="*/ 184 w 331"/>
                  <a:gd name="T73" fmla="*/ 118 h 131"/>
                  <a:gd name="T74" fmla="*/ 191 w 331"/>
                  <a:gd name="T75" fmla="*/ 114 h 131"/>
                  <a:gd name="T76" fmla="*/ 207 w 331"/>
                  <a:gd name="T77" fmla="*/ 114 h 131"/>
                  <a:gd name="T78" fmla="*/ 218 w 331"/>
                  <a:gd name="T79" fmla="*/ 112 h 131"/>
                  <a:gd name="T80" fmla="*/ 239 w 331"/>
                  <a:gd name="T81" fmla="*/ 113 h 131"/>
                  <a:gd name="T82" fmla="*/ 262 w 331"/>
                  <a:gd name="T83" fmla="*/ 106 h 131"/>
                  <a:gd name="T84" fmla="*/ 282 w 331"/>
                  <a:gd name="T85" fmla="*/ 103 h 131"/>
                  <a:gd name="T86" fmla="*/ 288 w 331"/>
                  <a:gd name="T87" fmla="*/ 105 h 131"/>
                  <a:gd name="T88" fmla="*/ 296 w 331"/>
                  <a:gd name="T89" fmla="*/ 99 h 131"/>
                  <a:gd name="T90" fmla="*/ 312 w 331"/>
                  <a:gd name="T91" fmla="*/ 102 h 131"/>
                  <a:gd name="T92" fmla="*/ 330 w 331"/>
                  <a:gd name="T93" fmla="*/ 105 h 131"/>
                  <a:gd name="T94" fmla="*/ 322 w 331"/>
                  <a:gd name="T95" fmla="*/ 91 h 131"/>
                  <a:gd name="T96" fmla="*/ 28 w 331"/>
                  <a:gd name="T97" fmla="*/ 24 h 131"/>
                  <a:gd name="T98" fmla="*/ 52 w 331"/>
                  <a:gd name="T99" fmla="*/ 22 h 131"/>
                  <a:gd name="T100" fmla="*/ 39 w 331"/>
                  <a:gd name="T101" fmla="*/ 11 h 131"/>
                  <a:gd name="T102" fmla="*/ 34 w 331"/>
                  <a:gd name="T103" fmla="*/ 2 h 131"/>
                  <a:gd name="T104" fmla="*/ 27 w 331"/>
                  <a:gd name="T105" fmla="*/ 3 h 131"/>
                  <a:gd name="T106" fmla="*/ 9 w 331"/>
                  <a:gd name="T107" fmla="*/ 3 h 131"/>
                  <a:gd name="T108" fmla="*/ 11 w 331"/>
                  <a:gd name="T109" fmla="*/ 15 h 131"/>
                  <a:gd name="T110" fmla="*/ 6 w 331"/>
                  <a:gd name="T111" fmla="*/ 23 h 131"/>
                  <a:gd name="T112" fmla="*/ 2 w 331"/>
                  <a:gd name="T113" fmla="*/ 29 h 131"/>
                  <a:gd name="T114" fmla="*/ 12 w 331"/>
                  <a:gd name="T115" fmla="*/ 34 h 131"/>
                  <a:gd name="T116" fmla="*/ 28 w 331"/>
                  <a:gd name="T11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1" h="131">
                    <a:moveTo>
                      <a:pt x="322" y="91"/>
                    </a:moveTo>
                    <a:cubicBezTo>
                      <a:pt x="319" y="91"/>
                      <a:pt x="323" y="75"/>
                      <a:pt x="322" y="73"/>
                    </a:cubicBezTo>
                    <a:cubicBezTo>
                      <a:pt x="321" y="70"/>
                      <a:pt x="317" y="58"/>
                      <a:pt x="321" y="58"/>
                    </a:cubicBezTo>
                    <a:cubicBezTo>
                      <a:pt x="325" y="58"/>
                      <a:pt x="321" y="49"/>
                      <a:pt x="326" y="49"/>
                    </a:cubicBezTo>
                    <a:cubicBezTo>
                      <a:pt x="325" y="46"/>
                      <a:pt x="324" y="43"/>
                      <a:pt x="323" y="42"/>
                    </a:cubicBezTo>
                    <a:cubicBezTo>
                      <a:pt x="320" y="40"/>
                      <a:pt x="312" y="44"/>
                      <a:pt x="309" y="37"/>
                    </a:cubicBezTo>
                    <a:cubicBezTo>
                      <a:pt x="306" y="29"/>
                      <a:pt x="309" y="28"/>
                      <a:pt x="305" y="21"/>
                    </a:cubicBezTo>
                    <a:cubicBezTo>
                      <a:pt x="300" y="15"/>
                      <a:pt x="298" y="9"/>
                      <a:pt x="292" y="12"/>
                    </a:cubicBezTo>
                    <a:cubicBezTo>
                      <a:pt x="289" y="13"/>
                      <a:pt x="282" y="13"/>
                      <a:pt x="274" y="12"/>
                    </a:cubicBezTo>
                    <a:cubicBezTo>
                      <a:pt x="265" y="20"/>
                      <a:pt x="247" y="25"/>
                      <a:pt x="241" y="23"/>
                    </a:cubicBezTo>
                    <a:cubicBezTo>
                      <a:pt x="234" y="20"/>
                      <a:pt x="220" y="24"/>
                      <a:pt x="210" y="24"/>
                    </a:cubicBezTo>
                    <a:cubicBezTo>
                      <a:pt x="200" y="24"/>
                      <a:pt x="197" y="17"/>
                      <a:pt x="189" y="17"/>
                    </a:cubicBezTo>
                    <a:cubicBezTo>
                      <a:pt x="181" y="18"/>
                      <a:pt x="181" y="10"/>
                      <a:pt x="174" y="10"/>
                    </a:cubicBezTo>
                    <a:cubicBezTo>
                      <a:pt x="166" y="10"/>
                      <a:pt x="172" y="6"/>
                      <a:pt x="147" y="3"/>
                    </a:cubicBezTo>
                    <a:cubicBezTo>
                      <a:pt x="123" y="0"/>
                      <a:pt x="102" y="13"/>
                      <a:pt x="94" y="19"/>
                    </a:cubicBezTo>
                    <a:cubicBezTo>
                      <a:pt x="86" y="26"/>
                      <a:pt x="58" y="20"/>
                      <a:pt x="55" y="21"/>
                    </a:cubicBezTo>
                    <a:cubicBezTo>
                      <a:pt x="53" y="23"/>
                      <a:pt x="56" y="31"/>
                      <a:pt x="46" y="35"/>
                    </a:cubicBezTo>
                    <a:cubicBezTo>
                      <a:pt x="37" y="39"/>
                      <a:pt x="16" y="35"/>
                      <a:pt x="9" y="38"/>
                    </a:cubicBezTo>
                    <a:cubicBezTo>
                      <a:pt x="2" y="41"/>
                      <a:pt x="0" y="52"/>
                      <a:pt x="6" y="51"/>
                    </a:cubicBezTo>
                    <a:cubicBezTo>
                      <a:pt x="12" y="51"/>
                      <a:pt x="15" y="54"/>
                      <a:pt x="13" y="56"/>
                    </a:cubicBezTo>
                    <a:cubicBezTo>
                      <a:pt x="11" y="59"/>
                      <a:pt x="18" y="66"/>
                      <a:pt x="15" y="69"/>
                    </a:cubicBezTo>
                    <a:cubicBezTo>
                      <a:pt x="11" y="72"/>
                      <a:pt x="11" y="78"/>
                      <a:pt x="15" y="81"/>
                    </a:cubicBezTo>
                    <a:cubicBezTo>
                      <a:pt x="19" y="85"/>
                      <a:pt x="20" y="90"/>
                      <a:pt x="15" y="91"/>
                    </a:cubicBezTo>
                    <a:cubicBezTo>
                      <a:pt x="10" y="92"/>
                      <a:pt x="24" y="98"/>
                      <a:pt x="24" y="100"/>
                    </a:cubicBezTo>
                    <a:cubicBezTo>
                      <a:pt x="24" y="103"/>
                      <a:pt x="35" y="104"/>
                      <a:pt x="35" y="107"/>
                    </a:cubicBezTo>
                    <a:cubicBezTo>
                      <a:pt x="35" y="110"/>
                      <a:pt x="39" y="111"/>
                      <a:pt x="44" y="110"/>
                    </a:cubicBezTo>
                    <a:cubicBezTo>
                      <a:pt x="50" y="108"/>
                      <a:pt x="52" y="116"/>
                      <a:pt x="55" y="121"/>
                    </a:cubicBezTo>
                    <a:cubicBezTo>
                      <a:pt x="59" y="126"/>
                      <a:pt x="78" y="123"/>
                      <a:pt x="78" y="117"/>
                    </a:cubicBezTo>
                    <a:cubicBezTo>
                      <a:pt x="78" y="111"/>
                      <a:pt x="84" y="110"/>
                      <a:pt x="92" y="110"/>
                    </a:cubicBezTo>
                    <a:cubicBezTo>
                      <a:pt x="101" y="111"/>
                      <a:pt x="112" y="123"/>
                      <a:pt x="116" y="124"/>
                    </a:cubicBezTo>
                    <a:cubicBezTo>
                      <a:pt x="120" y="126"/>
                      <a:pt x="129" y="121"/>
                      <a:pt x="135" y="121"/>
                    </a:cubicBezTo>
                    <a:cubicBezTo>
                      <a:pt x="140" y="121"/>
                      <a:pt x="148" y="113"/>
                      <a:pt x="151" y="111"/>
                    </a:cubicBezTo>
                    <a:cubicBezTo>
                      <a:pt x="154" y="109"/>
                      <a:pt x="160" y="117"/>
                      <a:pt x="165" y="114"/>
                    </a:cubicBezTo>
                    <a:cubicBezTo>
                      <a:pt x="169" y="112"/>
                      <a:pt x="175" y="109"/>
                      <a:pt x="178" y="111"/>
                    </a:cubicBezTo>
                    <a:cubicBezTo>
                      <a:pt x="181" y="112"/>
                      <a:pt x="170" y="121"/>
                      <a:pt x="173" y="125"/>
                    </a:cubicBezTo>
                    <a:cubicBezTo>
                      <a:pt x="175" y="126"/>
                      <a:pt x="174" y="129"/>
                      <a:pt x="174" y="131"/>
                    </a:cubicBezTo>
                    <a:cubicBezTo>
                      <a:pt x="185" y="129"/>
                      <a:pt x="184" y="122"/>
                      <a:pt x="184" y="118"/>
                    </a:cubicBezTo>
                    <a:cubicBezTo>
                      <a:pt x="185" y="115"/>
                      <a:pt x="188" y="112"/>
                      <a:pt x="191" y="114"/>
                    </a:cubicBezTo>
                    <a:cubicBezTo>
                      <a:pt x="195" y="117"/>
                      <a:pt x="200" y="118"/>
                      <a:pt x="207" y="114"/>
                    </a:cubicBezTo>
                    <a:cubicBezTo>
                      <a:pt x="215" y="111"/>
                      <a:pt x="216" y="109"/>
                      <a:pt x="218" y="112"/>
                    </a:cubicBezTo>
                    <a:cubicBezTo>
                      <a:pt x="221" y="116"/>
                      <a:pt x="227" y="113"/>
                      <a:pt x="239" y="113"/>
                    </a:cubicBezTo>
                    <a:cubicBezTo>
                      <a:pt x="250" y="113"/>
                      <a:pt x="252" y="105"/>
                      <a:pt x="262" y="106"/>
                    </a:cubicBezTo>
                    <a:cubicBezTo>
                      <a:pt x="273" y="107"/>
                      <a:pt x="282" y="103"/>
                      <a:pt x="282" y="103"/>
                    </a:cubicBezTo>
                    <a:cubicBezTo>
                      <a:pt x="288" y="105"/>
                      <a:pt x="288" y="105"/>
                      <a:pt x="288" y="105"/>
                    </a:cubicBezTo>
                    <a:cubicBezTo>
                      <a:pt x="291" y="103"/>
                      <a:pt x="291" y="100"/>
                      <a:pt x="296" y="99"/>
                    </a:cubicBezTo>
                    <a:cubicBezTo>
                      <a:pt x="305" y="98"/>
                      <a:pt x="308" y="104"/>
                      <a:pt x="312" y="102"/>
                    </a:cubicBezTo>
                    <a:cubicBezTo>
                      <a:pt x="316" y="100"/>
                      <a:pt x="329" y="114"/>
                      <a:pt x="330" y="105"/>
                    </a:cubicBezTo>
                    <a:cubicBezTo>
                      <a:pt x="331" y="103"/>
                      <a:pt x="325" y="92"/>
                      <a:pt x="322" y="91"/>
                    </a:cubicBezTo>
                    <a:close/>
                    <a:moveTo>
                      <a:pt x="28" y="24"/>
                    </a:moveTo>
                    <a:cubicBezTo>
                      <a:pt x="35" y="22"/>
                      <a:pt x="49" y="25"/>
                      <a:pt x="52" y="22"/>
                    </a:cubicBezTo>
                    <a:cubicBezTo>
                      <a:pt x="56" y="19"/>
                      <a:pt x="43" y="15"/>
                      <a:pt x="39" y="11"/>
                    </a:cubicBezTo>
                    <a:cubicBezTo>
                      <a:pt x="36" y="9"/>
                      <a:pt x="35" y="5"/>
                      <a:pt x="34" y="2"/>
                    </a:cubicBezTo>
                    <a:cubicBezTo>
                      <a:pt x="32" y="3"/>
                      <a:pt x="30" y="4"/>
                      <a:pt x="27" y="3"/>
                    </a:cubicBezTo>
                    <a:cubicBezTo>
                      <a:pt x="23" y="1"/>
                      <a:pt x="11" y="2"/>
                      <a:pt x="9" y="3"/>
                    </a:cubicBezTo>
                    <a:cubicBezTo>
                      <a:pt x="7" y="4"/>
                      <a:pt x="11" y="11"/>
                      <a:pt x="11" y="15"/>
                    </a:cubicBezTo>
                    <a:cubicBezTo>
                      <a:pt x="11" y="19"/>
                      <a:pt x="6" y="20"/>
                      <a:pt x="6" y="23"/>
                    </a:cubicBezTo>
                    <a:cubicBezTo>
                      <a:pt x="6" y="25"/>
                      <a:pt x="4" y="27"/>
                      <a:pt x="2" y="29"/>
                    </a:cubicBezTo>
                    <a:cubicBezTo>
                      <a:pt x="5" y="32"/>
                      <a:pt x="8" y="34"/>
                      <a:pt x="12" y="34"/>
                    </a:cubicBezTo>
                    <a:cubicBezTo>
                      <a:pt x="19" y="34"/>
                      <a:pt x="22" y="26"/>
                      <a:pt x="28" y="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1652">
                <a:extLst>
                  <a:ext uri="{FF2B5EF4-FFF2-40B4-BE49-F238E27FC236}">
                    <a16:creationId xmlns:a16="http://schemas.microsoft.com/office/drawing/2014/main" id="{48D4FC80-0B40-244A-4751-1F3028F01369}"/>
                  </a:ext>
                </a:extLst>
              </p:cNvPr>
              <p:cNvSpPr>
                <a:spLocks/>
              </p:cNvSpPr>
              <p:nvPr/>
            </p:nvSpPr>
            <p:spPr bwMode="auto">
              <a:xfrm>
                <a:off x="5062717" y="1920939"/>
                <a:ext cx="219083" cy="174631"/>
              </a:xfrm>
              <a:custGeom>
                <a:avLst/>
                <a:gdLst>
                  <a:gd name="T0" fmla="*/ 3 w 171"/>
                  <a:gd name="T1" fmla="*/ 30 h 140"/>
                  <a:gd name="T2" fmla="*/ 3 w 171"/>
                  <a:gd name="T3" fmla="*/ 49 h 140"/>
                  <a:gd name="T4" fmla="*/ 4 w 171"/>
                  <a:gd name="T5" fmla="*/ 56 h 140"/>
                  <a:gd name="T6" fmla="*/ 8 w 171"/>
                  <a:gd name="T7" fmla="*/ 64 h 140"/>
                  <a:gd name="T8" fmla="*/ 10 w 171"/>
                  <a:gd name="T9" fmla="*/ 74 h 140"/>
                  <a:gd name="T10" fmla="*/ 15 w 171"/>
                  <a:gd name="T11" fmla="*/ 88 h 140"/>
                  <a:gd name="T12" fmla="*/ 15 w 171"/>
                  <a:gd name="T13" fmla="*/ 96 h 140"/>
                  <a:gd name="T14" fmla="*/ 25 w 171"/>
                  <a:gd name="T15" fmla="*/ 102 h 140"/>
                  <a:gd name="T16" fmla="*/ 37 w 171"/>
                  <a:gd name="T17" fmla="*/ 110 h 140"/>
                  <a:gd name="T18" fmla="*/ 46 w 171"/>
                  <a:gd name="T19" fmla="*/ 114 h 140"/>
                  <a:gd name="T20" fmla="*/ 56 w 171"/>
                  <a:gd name="T21" fmla="*/ 112 h 140"/>
                  <a:gd name="T22" fmla="*/ 61 w 171"/>
                  <a:gd name="T23" fmla="*/ 119 h 140"/>
                  <a:gd name="T24" fmla="*/ 73 w 171"/>
                  <a:gd name="T25" fmla="*/ 121 h 140"/>
                  <a:gd name="T26" fmla="*/ 81 w 171"/>
                  <a:gd name="T27" fmla="*/ 132 h 140"/>
                  <a:gd name="T28" fmla="*/ 91 w 171"/>
                  <a:gd name="T29" fmla="*/ 131 h 140"/>
                  <a:gd name="T30" fmla="*/ 106 w 171"/>
                  <a:gd name="T31" fmla="*/ 132 h 140"/>
                  <a:gd name="T32" fmla="*/ 120 w 171"/>
                  <a:gd name="T33" fmla="*/ 134 h 140"/>
                  <a:gd name="T34" fmla="*/ 135 w 171"/>
                  <a:gd name="T35" fmla="*/ 137 h 140"/>
                  <a:gd name="T36" fmla="*/ 145 w 171"/>
                  <a:gd name="T37" fmla="*/ 140 h 140"/>
                  <a:gd name="T38" fmla="*/ 144 w 171"/>
                  <a:gd name="T39" fmla="*/ 128 h 140"/>
                  <a:gd name="T40" fmla="*/ 161 w 171"/>
                  <a:gd name="T41" fmla="*/ 111 h 140"/>
                  <a:gd name="T42" fmla="*/ 169 w 171"/>
                  <a:gd name="T43" fmla="*/ 105 h 140"/>
                  <a:gd name="T44" fmla="*/ 162 w 171"/>
                  <a:gd name="T45" fmla="*/ 88 h 140"/>
                  <a:gd name="T46" fmla="*/ 161 w 171"/>
                  <a:gd name="T47" fmla="*/ 72 h 140"/>
                  <a:gd name="T48" fmla="*/ 155 w 171"/>
                  <a:gd name="T49" fmla="*/ 63 h 140"/>
                  <a:gd name="T50" fmla="*/ 165 w 171"/>
                  <a:gd name="T51" fmla="*/ 54 h 140"/>
                  <a:gd name="T52" fmla="*/ 164 w 171"/>
                  <a:gd name="T53" fmla="*/ 39 h 140"/>
                  <a:gd name="T54" fmla="*/ 161 w 171"/>
                  <a:gd name="T55" fmla="*/ 26 h 140"/>
                  <a:gd name="T56" fmla="*/ 148 w 171"/>
                  <a:gd name="T57" fmla="*/ 16 h 140"/>
                  <a:gd name="T58" fmla="*/ 147 w 171"/>
                  <a:gd name="T59" fmla="*/ 15 h 140"/>
                  <a:gd name="T60" fmla="*/ 101 w 171"/>
                  <a:gd name="T61" fmla="*/ 13 h 140"/>
                  <a:gd name="T62" fmla="*/ 92 w 171"/>
                  <a:gd name="T63" fmla="*/ 10 h 140"/>
                  <a:gd name="T64" fmla="*/ 83 w 171"/>
                  <a:gd name="T65" fmla="*/ 15 h 140"/>
                  <a:gd name="T66" fmla="*/ 74 w 171"/>
                  <a:gd name="T67" fmla="*/ 4 h 140"/>
                  <a:gd name="T68" fmla="*/ 36 w 171"/>
                  <a:gd name="T69" fmla="*/ 15 h 140"/>
                  <a:gd name="T70" fmla="*/ 8 w 171"/>
                  <a:gd name="T71" fmla="*/ 24 h 140"/>
                  <a:gd name="T72" fmla="*/ 3 w 171"/>
                  <a:gd name="T73" fmla="*/ 28 h 140"/>
                  <a:gd name="T74" fmla="*/ 3 w 171"/>
                  <a:gd name="T75" fmla="*/ 3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 h="140">
                    <a:moveTo>
                      <a:pt x="3" y="30"/>
                    </a:moveTo>
                    <a:cubicBezTo>
                      <a:pt x="4" y="33"/>
                      <a:pt x="6" y="44"/>
                      <a:pt x="3" y="49"/>
                    </a:cubicBezTo>
                    <a:cubicBezTo>
                      <a:pt x="0" y="53"/>
                      <a:pt x="1" y="54"/>
                      <a:pt x="4" y="56"/>
                    </a:cubicBezTo>
                    <a:cubicBezTo>
                      <a:pt x="7" y="57"/>
                      <a:pt x="8" y="61"/>
                      <a:pt x="8" y="64"/>
                    </a:cubicBezTo>
                    <a:cubicBezTo>
                      <a:pt x="8" y="67"/>
                      <a:pt x="10" y="67"/>
                      <a:pt x="10" y="74"/>
                    </a:cubicBezTo>
                    <a:cubicBezTo>
                      <a:pt x="11" y="80"/>
                      <a:pt x="12" y="85"/>
                      <a:pt x="15" y="88"/>
                    </a:cubicBezTo>
                    <a:cubicBezTo>
                      <a:pt x="16" y="90"/>
                      <a:pt x="16" y="93"/>
                      <a:pt x="15" y="96"/>
                    </a:cubicBezTo>
                    <a:cubicBezTo>
                      <a:pt x="18" y="98"/>
                      <a:pt x="22" y="100"/>
                      <a:pt x="25" y="102"/>
                    </a:cubicBezTo>
                    <a:cubicBezTo>
                      <a:pt x="34" y="105"/>
                      <a:pt x="36" y="107"/>
                      <a:pt x="37" y="110"/>
                    </a:cubicBezTo>
                    <a:cubicBezTo>
                      <a:pt x="38" y="113"/>
                      <a:pt x="45" y="118"/>
                      <a:pt x="46" y="114"/>
                    </a:cubicBezTo>
                    <a:cubicBezTo>
                      <a:pt x="48" y="110"/>
                      <a:pt x="53" y="112"/>
                      <a:pt x="56" y="112"/>
                    </a:cubicBezTo>
                    <a:cubicBezTo>
                      <a:pt x="60" y="112"/>
                      <a:pt x="60" y="116"/>
                      <a:pt x="61" y="119"/>
                    </a:cubicBezTo>
                    <a:cubicBezTo>
                      <a:pt x="61" y="121"/>
                      <a:pt x="70" y="120"/>
                      <a:pt x="73" y="121"/>
                    </a:cubicBezTo>
                    <a:cubicBezTo>
                      <a:pt x="75" y="123"/>
                      <a:pt x="77" y="130"/>
                      <a:pt x="81" y="132"/>
                    </a:cubicBezTo>
                    <a:cubicBezTo>
                      <a:pt x="85" y="134"/>
                      <a:pt x="88" y="129"/>
                      <a:pt x="91" y="131"/>
                    </a:cubicBezTo>
                    <a:cubicBezTo>
                      <a:pt x="94" y="132"/>
                      <a:pt x="102" y="134"/>
                      <a:pt x="106" y="132"/>
                    </a:cubicBezTo>
                    <a:cubicBezTo>
                      <a:pt x="111" y="131"/>
                      <a:pt x="114" y="134"/>
                      <a:pt x="120" y="134"/>
                    </a:cubicBezTo>
                    <a:cubicBezTo>
                      <a:pt x="126" y="133"/>
                      <a:pt x="133" y="135"/>
                      <a:pt x="135" y="137"/>
                    </a:cubicBezTo>
                    <a:cubicBezTo>
                      <a:pt x="136" y="138"/>
                      <a:pt x="141" y="139"/>
                      <a:pt x="145" y="140"/>
                    </a:cubicBezTo>
                    <a:cubicBezTo>
                      <a:pt x="146" y="137"/>
                      <a:pt x="144" y="130"/>
                      <a:pt x="144" y="128"/>
                    </a:cubicBezTo>
                    <a:cubicBezTo>
                      <a:pt x="145" y="126"/>
                      <a:pt x="159" y="114"/>
                      <a:pt x="161" y="111"/>
                    </a:cubicBezTo>
                    <a:cubicBezTo>
                      <a:pt x="163" y="109"/>
                      <a:pt x="167" y="109"/>
                      <a:pt x="169" y="105"/>
                    </a:cubicBezTo>
                    <a:cubicBezTo>
                      <a:pt x="171" y="101"/>
                      <a:pt x="163" y="90"/>
                      <a:pt x="162" y="88"/>
                    </a:cubicBezTo>
                    <a:cubicBezTo>
                      <a:pt x="160" y="85"/>
                      <a:pt x="159" y="76"/>
                      <a:pt x="161" y="72"/>
                    </a:cubicBezTo>
                    <a:cubicBezTo>
                      <a:pt x="162" y="68"/>
                      <a:pt x="155" y="66"/>
                      <a:pt x="155" y="63"/>
                    </a:cubicBezTo>
                    <a:cubicBezTo>
                      <a:pt x="155" y="60"/>
                      <a:pt x="161" y="56"/>
                      <a:pt x="165" y="54"/>
                    </a:cubicBezTo>
                    <a:cubicBezTo>
                      <a:pt x="168" y="53"/>
                      <a:pt x="167" y="42"/>
                      <a:pt x="164" y="39"/>
                    </a:cubicBezTo>
                    <a:cubicBezTo>
                      <a:pt x="161" y="36"/>
                      <a:pt x="159" y="31"/>
                      <a:pt x="161" y="26"/>
                    </a:cubicBezTo>
                    <a:cubicBezTo>
                      <a:pt x="163" y="20"/>
                      <a:pt x="150" y="16"/>
                      <a:pt x="148" y="16"/>
                    </a:cubicBezTo>
                    <a:cubicBezTo>
                      <a:pt x="147" y="16"/>
                      <a:pt x="147" y="15"/>
                      <a:pt x="147" y="15"/>
                    </a:cubicBezTo>
                    <a:cubicBezTo>
                      <a:pt x="135" y="17"/>
                      <a:pt x="103" y="14"/>
                      <a:pt x="101" y="13"/>
                    </a:cubicBezTo>
                    <a:cubicBezTo>
                      <a:pt x="100" y="12"/>
                      <a:pt x="96" y="11"/>
                      <a:pt x="92" y="10"/>
                    </a:cubicBezTo>
                    <a:cubicBezTo>
                      <a:pt x="91" y="12"/>
                      <a:pt x="87" y="15"/>
                      <a:pt x="83" y="15"/>
                    </a:cubicBezTo>
                    <a:cubicBezTo>
                      <a:pt x="75" y="15"/>
                      <a:pt x="74" y="7"/>
                      <a:pt x="74" y="4"/>
                    </a:cubicBezTo>
                    <a:cubicBezTo>
                      <a:pt x="74" y="0"/>
                      <a:pt x="44" y="7"/>
                      <a:pt x="36" y="15"/>
                    </a:cubicBezTo>
                    <a:cubicBezTo>
                      <a:pt x="28" y="23"/>
                      <a:pt x="9" y="20"/>
                      <a:pt x="8" y="24"/>
                    </a:cubicBezTo>
                    <a:cubicBezTo>
                      <a:pt x="8" y="27"/>
                      <a:pt x="5" y="29"/>
                      <a:pt x="3" y="28"/>
                    </a:cubicBezTo>
                    <a:cubicBezTo>
                      <a:pt x="3" y="29"/>
                      <a:pt x="3" y="30"/>
                      <a:pt x="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1653">
                <a:extLst>
                  <a:ext uri="{FF2B5EF4-FFF2-40B4-BE49-F238E27FC236}">
                    <a16:creationId xmlns:a16="http://schemas.microsoft.com/office/drawing/2014/main" id="{34F179AF-55C0-08BB-9842-77475C69F1D4}"/>
                  </a:ext>
                </a:extLst>
              </p:cNvPr>
              <p:cNvSpPr>
                <a:spLocks/>
              </p:cNvSpPr>
              <p:nvPr/>
            </p:nvSpPr>
            <p:spPr bwMode="auto">
              <a:xfrm>
                <a:off x="5094468" y="2203523"/>
                <a:ext cx="82553" cy="76203"/>
              </a:xfrm>
              <a:custGeom>
                <a:avLst/>
                <a:gdLst>
                  <a:gd name="T0" fmla="*/ 47 w 64"/>
                  <a:gd name="T1" fmla="*/ 56 h 61"/>
                  <a:gd name="T2" fmla="*/ 61 w 64"/>
                  <a:gd name="T3" fmla="*/ 36 h 61"/>
                  <a:gd name="T4" fmla="*/ 63 w 64"/>
                  <a:gd name="T5" fmla="*/ 13 h 61"/>
                  <a:gd name="T6" fmla="*/ 47 w 64"/>
                  <a:gd name="T7" fmla="*/ 5 h 61"/>
                  <a:gd name="T8" fmla="*/ 20 w 64"/>
                  <a:gd name="T9" fmla="*/ 2 h 61"/>
                  <a:gd name="T10" fmla="*/ 8 w 64"/>
                  <a:gd name="T11" fmla="*/ 4 h 61"/>
                  <a:gd name="T12" fmla="*/ 1 w 64"/>
                  <a:gd name="T13" fmla="*/ 9 h 61"/>
                  <a:gd name="T14" fmla="*/ 9 w 64"/>
                  <a:gd name="T15" fmla="*/ 21 h 61"/>
                  <a:gd name="T16" fmla="*/ 23 w 64"/>
                  <a:gd name="T17" fmla="*/ 39 h 61"/>
                  <a:gd name="T18" fmla="*/ 38 w 64"/>
                  <a:gd name="T19" fmla="*/ 55 h 61"/>
                  <a:gd name="T20" fmla="*/ 47 w 64"/>
                  <a:gd name="T21" fmla="*/ 61 h 61"/>
                  <a:gd name="T22" fmla="*/ 47 w 64"/>
                  <a:gd name="T23"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1">
                    <a:moveTo>
                      <a:pt x="47" y="56"/>
                    </a:moveTo>
                    <a:cubicBezTo>
                      <a:pt x="47" y="52"/>
                      <a:pt x="58" y="36"/>
                      <a:pt x="61" y="36"/>
                    </a:cubicBezTo>
                    <a:cubicBezTo>
                      <a:pt x="63" y="36"/>
                      <a:pt x="64" y="21"/>
                      <a:pt x="63" y="13"/>
                    </a:cubicBezTo>
                    <a:cubicBezTo>
                      <a:pt x="54" y="7"/>
                      <a:pt x="47" y="5"/>
                      <a:pt x="47" y="5"/>
                    </a:cubicBezTo>
                    <a:cubicBezTo>
                      <a:pt x="47" y="5"/>
                      <a:pt x="24" y="4"/>
                      <a:pt x="20" y="2"/>
                    </a:cubicBezTo>
                    <a:cubicBezTo>
                      <a:pt x="16" y="0"/>
                      <a:pt x="12" y="7"/>
                      <a:pt x="8" y="4"/>
                    </a:cubicBezTo>
                    <a:cubicBezTo>
                      <a:pt x="5" y="2"/>
                      <a:pt x="0" y="5"/>
                      <a:pt x="1" y="9"/>
                    </a:cubicBezTo>
                    <a:cubicBezTo>
                      <a:pt x="1" y="13"/>
                      <a:pt x="9" y="15"/>
                      <a:pt x="9" y="21"/>
                    </a:cubicBezTo>
                    <a:cubicBezTo>
                      <a:pt x="9" y="27"/>
                      <a:pt x="24" y="35"/>
                      <a:pt x="23" y="39"/>
                    </a:cubicBezTo>
                    <a:cubicBezTo>
                      <a:pt x="23" y="41"/>
                      <a:pt x="32" y="47"/>
                      <a:pt x="38" y="55"/>
                    </a:cubicBezTo>
                    <a:cubicBezTo>
                      <a:pt x="40" y="57"/>
                      <a:pt x="44" y="59"/>
                      <a:pt x="47" y="61"/>
                    </a:cubicBezTo>
                    <a:cubicBezTo>
                      <a:pt x="47" y="59"/>
                      <a:pt x="48" y="57"/>
                      <a:pt x="47" y="5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1654">
                <a:extLst>
                  <a:ext uri="{FF2B5EF4-FFF2-40B4-BE49-F238E27FC236}">
                    <a16:creationId xmlns:a16="http://schemas.microsoft.com/office/drawing/2014/main" id="{7A5CFB51-69C8-158B-AE00-50085230DBC9}"/>
                  </a:ext>
                </a:extLst>
              </p:cNvPr>
              <p:cNvSpPr>
                <a:spLocks/>
              </p:cNvSpPr>
              <p:nvPr/>
            </p:nvSpPr>
            <p:spPr bwMode="auto">
              <a:xfrm>
                <a:off x="5054779" y="2168597"/>
                <a:ext cx="120654" cy="103191"/>
              </a:xfrm>
              <a:custGeom>
                <a:avLst/>
                <a:gdLst>
                  <a:gd name="T0" fmla="*/ 54 w 94"/>
                  <a:gd name="T1" fmla="*/ 67 h 83"/>
                  <a:gd name="T2" fmla="*/ 40 w 94"/>
                  <a:gd name="T3" fmla="*/ 49 h 83"/>
                  <a:gd name="T4" fmla="*/ 32 w 94"/>
                  <a:gd name="T5" fmla="*/ 37 h 83"/>
                  <a:gd name="T6" fmla="*/ 39 w 94"/>
                  <a:gd name="T7" fmla="*/ 32 h 83"/>
                  <a:gd name="T8" fmla="*/ 51 w 94"/>
                  <a:gd name="T9" fmla="*/ 30 h 83"/>
                  <a:gd name="T10" fmla="*/ 78 w 94"/>
                  <a:gd name="T11" fmla="*/ 33 h 83"/>
                  <a:gd name="T12" fmla="*/ 94 w 94"/>
                  <a:gd name="T13" fmla="*/ 41 h 83"/>
                  <a:gd name="T14" fmla="*/ 93 w 94"/>
                  <a:gd name="T15" fmla="*/ 37 h 83"/>
                  <a:gd name="T16" fmla="*/ 87 w 94"/>
                  <a:gd name="T17" fmla="*/ 24 h 83"/>
                  <a:gd name="T18" fmla="*/ 83 w 94"/>
                  <a:gd name="T19" fmla="*/ 14 h 83"/>
                  <a:gd name="T20" fmla="*/ 77 w 94"/>
                  <a:gd name="T21" fmla="*/ 15 h 83"/>
                  <a:gd name="T22" fmla="*/ 59 w 94"/>
                  <a:gd name="T23" fmla="*/ 11 h 83"/>
                  <a:gd name="T24" fmla="*/ 44 w 94"/>
                  <a:gd name="T25" fmla="*/ 0 h 83"/>
                  <a:gd name="T26" fmla="*/ 34 w 94"/>
                  <a:gd name="T27" fmla="*/ 8 h 83"/>
                  <a:gd name="T28" fmla="*/ 29 w 94"/>
                  <a:gd name="T29" fmla="*/ 16 h 83"/>
                  <a:gd name="T30" fmla="*/ 23 w 94"/>
                  <a:gd name="T31" fmla="*/ 24 h 83"/>
                  <a:gd name="T32" fmla="*/ 12 w 94"/>
                  <a:gd name="T33" fmla="*/ 24 h 83"/>
                  <a:gd name="T34" fmla="*/ 0 w 94"/>
                  <a:gd name="T35" fmla="*/ 26 h 83"/>
                  <a:gd name="T36" fmla="*/ 3 w 94"/>
                  <a:gd name="T37" fmla="*/ 33 h 83"/>
                  <a:gd name="T38" fmla="*/ 16 w 94"/>
                  <a:gd name="T39" fmla="*/ 39 h 83"/>
                  <a:gd name="T40" fmla="*/ 32 w 94"/>
                  <a:gd name="T41" fmla="*/ 64 h 83"/>
                  <a:gd name="T42" fmla="*/ 46 w 94"/>
                  <a:gd name="T43" fmla="*/ 72 h 83"/>
                  <a:gd name="T44" fmla="*/ 61 w 94"/>
                  <a:gd name="T45" fmla="*/ 80 h 83"/>
                  <a:gd name="T46" fmla="*/ 69 w 94"/>
                  <a:gd name="T47" fmla="*/ 83 h 83"/>
                  <a:gd name="T48" fmla="*/ 54 w 94"/>
                  <a:gd name="T4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83">
                    <a:moveTo>
                      <a:pt x="54" y="67"/>
                    </a:moveTo>
                    <a:cubicBezTo>
                      <a:pt x="55" y="63"/>
                      <a:pt x="40" y="55"/>
                      <a:pt x="40" y="49"/>
                    </a:cubicBezTo>
                    <a:cubicBezTo>
                      <a:pt x="40" y="43"/>
                      <a:pt x="32" y="41"/>
                      <a:pt x="32" y="37"/>
                    </a:cubicBezTo>
                    <a:cubicBezTo>
                      <a:pt x="31" y="33"/>
                      <a:pt x="36" y="30"/>
                      <a:pt x="39" y="32"/>
                    </a:cubicBezTo>
                    <a:cubicBezTo>
                      <a:pt x="43" y="35"/>
                      <a:pt x="47" y="28"/>
                      <a:pt x="51" y="30"/>
                    </a:cubicBezTo>
                    <a:cubicBezTo>
                      <a:pt x="55" y="32"/>
                      <a:pt x="78" y="33"/>
                      <a:pt x="78" y="33"/>
                    </a:cubicBezTo>
                    <a:cubicBezTo>
                      <a:pt x="78" y="33"/>
                      <a:pt x="85" y="35"/>
                      <a:pt x="94" y="41"/>
                    </a:cubicBezTo>
                    <a:cubicBezTo>
                      <a:pt x="94" y="39"/>
                      <a:pt x="93" y="38"/>
                      <a:pt x="93" y="37"/>
                    </a:cubicBezTo>
                    <a:cubicBezTo>
                      <a:pt x="91" y="32"/>
                      <a:pt x="93" y="26"/>
                      <a:pt x="87" y="24"/>
                    </a:cubicBezTo>
                    <a:cubicBezTo>
                      <a:pt x="85" y="23"/>
                      <a:pt x="83" y="18"/>
                      <a:pt x="83" y="14"/>
                    </a:cubicBezTo>
                    <a:cubicBezTo>
                      <a:pt x="80" y="14"/>
                      <a:pt x="78" y="15"/>
                      <a:pt x="77" y="15"/>
                    </a:cubicBezTo>
                    <a:cubicBezTo>
                      <a:pt x="72" y="17"/>
                      <a:pt x="62" y="16"/>
                      <a:pt x="59" y="11"/>
                    </a:cubicBezTo>
                    <a:cubicBezTo>
                      <a:pt x="56" y="8"/>
                      <a:pt x="48" y="3"/>
                      <a:pt x="44" y="0"/>
                    </a:cubicBezTo>
                    <a:cubicBezTo>
                      <a:pt x="42" y="2"/>
                      <a:pt x="36" y="7"/>
                      <a:pt x="34" y="8"/>
                    </a:cubicBezTo>
                    <a:cubicBezTo>
                      <a:pt x="30" y="8"/>
                      <a:pt x="32" y="16"/>
                      <a:pt x="29" y="16"/>
                    </a:cubicBezTo>
                    <a:cubicBezTo>
                      <a:pt x="26" y="16"/>
                      <a:pt x="24" y="22"/>
                      <a:pt x="23" y="24"/>
                    </a:cubicBezTo>
                    <a:cubicBezTo>
                      <a:pt x="22" y="26"/>
                      <a:pt x="15" y="22"/>
                      <a:pt x="12" y="24"/>
                    </a:cubicBezTo>
                    <a:cubicBezTo>
                      <a:pt x="10" y="24"/>
                      <a:pt x="3" y="25"/>
                      <a:pt x="0" y="26"/>
                    </a:cubicBezTo>
                    <a:cubicBezTo>
                      <a:pt x="0" y="30"/>
                      <a:pt x="0" y="33"/>
                      <a:pt x="3" y="33"/>
                    </a:cubicBezTo>
                    <a:cubicBezTo>
                      <a:pt x="7" y="33"/>
                      <a:pt x="16" y="33"/>
                      <a:pt x="16" y="39"/>
                    </a:cubicBezTo>
                    <a:cubicBezTo>
                      <a:pt x="17" y="45"/>
                      <a:pt x="28" y="59"/>
                      <a:pt x="32" y="64"/>
                    </a:cubicBezTo>
                    <a:cubicBezTo>
                      <a:pt x="36" y="69"/>
                      <a:pt x="46" y="68"/>
                      <a:pt x="46" y="72"/>
                    </a:cubicBezTo>
                    <a:cubicBezTo>
                      <a:pt x="47" y="75"/>
                      <a:pt x="53" y="79"/>
                      <a:pt x="61" y="80"/>
                    </a:cubicBezTo>
                    <a:cubicBezTo>
                      <a:pt x="63" y="80"/>
                      <a:pt x="66" y="81"/>
                      <a:pt x="69" y="83"/>
                    </a:cubicBezTo>
                    <a:cubicBezTo>
                      <a:pt x="63" y="75"/>
                      <a:pt x="54" y="69"/>
                      <a:pt x="54"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1655">
                <a:extLst>
                  <a:ext uri="{FF2B5EF4-FFF2-40B4-BE49-F238E27FC236}">
                    <a16:creationId xmlns:a16="http://schemas.microsoft.com/office/drawing/2014/main" id="{3C4C1127-DD20-FD05-D631-48DFC4DB36AC}"/>
                  </a:ext>
                </a:extLst>
              </p:cNvPr>
              <p:cNvSpPr>
                <a:spLocks/>
              </p:cNvSpPr>
              <p:nvPr/>
            </p:nvSpPr>
            <p:spPr bwMode="auto">
              <a:xfrm>
                <a:off x="5170670" y="2278138"/>
                <a:ext cx="42864" cy="79378"/>
              </a:xfrm>
              <a:custGeom>
                <a:avLst/>
                <a:gdLst>
                  <a:gd name="T0" fmla="*/ 22 w 33"/>
                  <a:gd name="T1" fmla="*/ 55 h 64"/>
                  <a:gd name="T2" fmla="*/ 26 w 33"/>
                  <a:gd name="T3" fmla="*/ 48 h 64"/>
                  <a:gd name="T4" fmla="*/ 33 w 33"/>
                  <a:gd name="T5" fmla="*/ 38 h 64"/>
                  <a:gd name="T6" fmla="*/ 33 w 33"/>
                  <a:gd name="T7" fmla="*/ 37 h 64"/>
                  <a:gd name="T8" fmla="*/ 23 w 33"/>
                  <a:gd name="T9" fmla="*/ 26 h 64"/>
                  <a:gd name="T10" fmla="*/ 25 w 33"/>
                  <a:gd name="T11" fmla="*/ 8 h 64"/>
                  <a:gd name="T12" fmla="*/ 10 w 33"/>
                  <a:gd name="T13" fmla="*/ 0 h 64"/>
                  <a:gd name="T14" fmla="*/ 1 w 33"/>
                  <a:gd name="T15" fmla="*/ 12 h 64"/>
                  <a:gd name="T16" fmla="*/ 6 w 33"/>
                  <a:gd name="T17" fmla="*/ 23 h 64"/>
                  <a:gd name="T18" fmla="*/ 5 w 33"/>
                  <a:gd name="T19" fmla="*/ 49 h 64"/>
                  <a:gd name="T20" fmla="*/ 17 w 33"/>
                  <a:gd name="T21" fmla="*/ 64 h 64"/>
                  <a:gd name="T22" fmla="*/ 22 w 33"/>
                  <a:gd name="T23"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64">
                    <a:moveTo>
                      <a:pt x="22" y="55"/>
                    </a:moveTo>
                    <a:cubicBezTo>
                      <a:pt x="26" y="54"/>
                      <a:pt x="24" y="51"/>
                      <a:pt x="26" y="48"/>
                    </a:cubicBezTo>
                    <a:cubicBezTo>
                      <a:pt x="29" y="45"/>
                      <a:pt x="32" y="40"/>
                      <a:pt x="33" y="38"/>
                    </a:cubicBezTo>
                    <a:cubicBezTo>
                      <a:pt x="33" y="38"/>
                      <a:pt x="33" y="38"/>
                      <a:pt x="33" y="37"/>
                    </a:cubicBezTo>
                    <a:cubicBezTo>
                      <a:pt x="28" y="33"/>
                      <a:pt x="24" y="31"/>
                      <a:pt x="23" y="26"/>
                    </a:cubicBezTo>
                    <a:cubicBezTo>
                      <a:pt x="22" y="22"/>
                      <a:pt x="23" y="14"/>
                      <a:pt x="25" y="8"/>
                    </a:cubicBezTo>
                    <a:cubicBezTo>
                      <a:pt x="22" y="6"/>
                      <a:pt x="12" y="0"/>
                      <a:pt x="10" y="0"/>
                    </a:cubicBezTo>
                    <a:cubicBezTo>
                      <a:pt x="7" y="0"/>
                      <a:pt x="2" y="6"/>
                      <a:pt x="1" y="12"/>
                    </a:cubicBezTo>
                    <a:cubicBezTo>
                      <a:pt x="8" y="16"/>
                      <a:pt x="11" y="18"/>
                      <a:pt x="6" y="23"/>
                    </a:cubicBezTo>
                    <a:cubicBezTo>
                      <a:pt x="1" y="28"/>
                      <a:pt x="0" y="45"/>
                      <a:pt x="5" y="49"/>
                    </a:cubicBezTo>
                    <a:cubicBezTo>
                      <a:pt x="11" y="53"/>
                      <a:pt x="12" y="62"/>
                      <a:pt x="17" y="64"/>
                    </a:cubicBezTo>
                    <a:cubicBezTo>
                      <a:pt x="19" y="60"/>
                      <a:pt x="20" y="55"/>
                      <a:pt x="22" y="5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1656">
                <a:extLst>
                  <a:ext uri="{FF2B5EF4-FFF2-40B4-BE49-F238E27FC236}">
                    <a16:creationId xmlns:a16="http://schemas.microsoft.com/office/drawing/2014/main" id="{3B1D468B-C342-A2A3-9788-924E66E69785}"/>
                  </a:ext>
                </a:extLst>
              </p:cNvPr>
              <p:cNvSpPr>
                <a:spLocks/>
              </p:cNvSpPr>
              <p:nvPr/>
            </p:nvSpPr>
            <p:spPr bwMode="auto">
              <a:xfrm>
                <a:off x="4961113" y="2098745"/>
                <a:ext cx="168281" cy="73027"/>
              </a:xfrm>
              <a:custGeom>
                <a:avLst/>
                <a:gdLst>
                  <a:gd name="T0" fmla="*/ 111 w 131"/>
                  <a:gd name="T1" fmla="*/ 5 h 59"/>
                  <a:gd name="T2" fmla="*/ 94 w 131"/>
                  <a:gd name="T3" fmla="*/ 0 h 59"/>
                  <a:gd name="T4" fmla="*/ 92 w 131"/>
                  <a:gd name="T5" fmla="*/ 8 h 59"/>
                  <a:gd name="T6" fmla="*/ 76 w 131"/>
                  <a:gd name="T7" fmla="*/ 9 h 59"/>
                  <a:gd name="T8" fmla="*/ 67 w 131"/>
                  <a:gd name="T9" fmla="*/ 15 h 59"/>
                  <a:gd name="T10" fmla="*/ 60 w 131"/>
                  <a:gd name="T11" fmla="*/ 26 h 59"/>
                  <a:gd name="T12" fmla="*/ 53 w 131"/>
                  <a:gd name="T13" fmla="*/ 31 h 59"/>
                  <a:gd name="T14" fmla="*/ 35 w 131"/>
                  <a:gd name="T15" fmla="*/ 35 h 59"/>
                  <a:gd name="T16" fmla="*/ 24 w 131"/>
                  <a:gd name="T17" fmla="*/ 36 h 59"/>
                  <a:gd name="T18" fmla="*/ 14 w 131"/>
                  <a:gd name="T19" fmla="*/ 37 h 59"/>
                  <a:gd name="T20" fmla="*/ 4 w 131"/>
                  <a:gd name="T21" fmla="*/ 35 h 59"/>
                  <a:gd name="T22" fmla="*/ 2 w 131"/>
                  <a:gd name="T23" fmla="*/ 44 h 59"/>
                  <a:gd name="T24" fmla="*/ 11 w 131"/>
                  <a:gd name="T25" fmla="*/ 49 h 59"/>
                  <a:gd name="T26" fmla="*/ 22 w 131"/>
                  <a:gd name="T27" fmla="*/ 51 h 59"/>
                  <a:gd name="T28" fmla="*/ 33 w 131"/>
                  <a:gd name="T29" fmla="*/ 47 h 59"/>
                  <a:gd name="T30" fmla="*/ 47 w 131"/>
                  <a:gd name="T31" fmla="*/ 46 h 59"/>
                  <a:gd name="T32" fmla="*/ 50 w 131"/>
                  <a:gd name="T33" fmla="*/ 53 h 59"/>
                  <a:gd name="T34" fmla="*/ 66 w 131"/>
                  <a:gd name="T35" fmla="*/ 55 h 59"/>
                  <a:gd name="T36" fmla="*/ 86 w 131"/>
                  <a:gd name="T37" fmla="*/ 59 h 59"/>
                  <a:gd name="T38" fmla="*/ 101 w 131"/>
                  <a:gd name="T39" fmla="*/ 53 h 59"/>
                  <a:gd name="T40" fmla="*/ 113 w 131"/>
                  <a:gd name="T41" fmla="*/ 49 h 59"/>
                  <a:gd name="T42" fmla="*/ 113 w 131"/>
                  <a:gd name="T43" fmla="*/ 49 h 59"/>
                  <a:gd name="T44" fmla="*/ 116 w 131"/>
                  <a:gd name="T45" fmla="*/ 45 h 59"/>
                  <a:gd name="T46" fmla="*/ 119 w 131"/>
                  <a:gd name="T47" fmla="*/ 38 h 59"/>
                  <a:gd name="T48" fmla="*/ 121 w 131"/>
                  <a:gd name="T49" fmla="*/ 31 h 59"/>
                  <a:gd name="T50" fmla="*/ 129 w 131"/>
                  <a:gd name="T51" fmla="*/ 26 h 59"/>
                  <a:gd name="T52" fmla="*/ 131 w 131"/>
                  <a:gd name="T53" fmla="*/ 21 h 59"/>
                  <a:gd name="T54" fmla="*/ 124 w 131"/>
                  <a:gd name="T55" fmla="*/ 7 h 59"/>
                  <a:gd name="T56" fmla="*/ 111 w 131"/>
                  <a:gd name="T5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59">
                    <a:moveTo>
                      <a:pt x="111" y="5"/>
                    </a:moveTo>
                    <a:cubicBezTo>
                      <a:pt x="106" y="0"/>
                      <a:pt x="94" y="0"/>
                      <a:pt x="94" y="0"/>
                    </a:cubicBezTo>
                    <a:cubicBezTo>
                      <a:pt x="94" y="0"/>
                      <a:pt x="93" y="5"/>
                      <a:pt x="92" y="8"/>
                    </a:cubicBezTo>
                    <a:cubicBezTo>
                      <a:pt x="90" y="10"/>
                      <a:pt x="82" y="10"/>
                      <a:pt x="76" y="9"/>
                    </a:cubicBezTo>
                    <a:cubicBezTo>
                      <a:pt x="75" y="11"/>
                      <a:pt x="68" y="13"/>
                      <a:pt x="67" y="15"/>
                    </a:cubicBezTo>
                    <a:cubicBezTo>
                      <a:pt x="65" y="19"/>
                      <a:pt x="57" y="17"/>
                      <a:pt x="60" y="26"/>
                    </a:cubicBezTo>
                    <a:cubicBezTo>
                      <a:pt x="62" y="36"/>
                      <a:pt x="55" y="33"/>
                      <a:pt x="53" y="31"/>
                    </a:cubicBezTo>
                    <a:cubicBezTo>
                      <a:pt x="50" y="30"/>
                      <a:pt x="38" y="32"/>
                      <a:pt x="35" y="35"/>
                    </a:cubicBezTo>
                    <a:cubicBezTo>
                      <a:pt x="31" y="38"/>
                      <a:pt x="27" y="37"/>
                      <a:pt x="24" y="36"/>
                    </a:cubicBezTo>
                    <a:cubicBezTo>
                      <a:pt x="22" y="34"/>
                      <a:pt x="16" y="33"/>
                      <a:pt x="14" y="37"/>
                    </a:cubicBezTo>
                    <a:cubicBezTo>
                      <a:pt x="11" y="41"/>
                      <a:pt x="7" y="34"/>
                      <a:pt x="4" y="35"/>
                    </a:cubicBezTo>
                    <a:cubicBezTo>
                      <a:pt x="0" y="35"/>
                      <a:pt x="2" y="42"/>
                      <a:pt x="2" y="44"/>
                    </a:cubicBezTo>
                    <a:cubicBezTo>
                      <a:pt x="2" y="46"/>
                      <a:pt x="7" y="50"/>
                      <a:pt x="11" y="49"/>
                    </a:cubicBezTo>
                    <a:cubicBezTo>
                      <a:pt x="14" y="47"/>
                      <a:pt x="19" y="49"/>
                      <a:pt x="22" y="51"/>
                    </a:cubicBezTo>
                    <a:cubicBezTo>
                      <a:pt x="25" y="53"/>
                      <a:pt x="31" y="49"/>
                      <a:pt x="33" y="47"/>
                    </a:cubicBezTo>
                    <a:cubicBezTo>
                      <a:pt x="35" y="46"/>
                      <a:pt x="46" y="46"/>
                      <a:pt x="47" y="46"/>
                    </a:cubicBezTo>
                    <a:cubicBezTo>
                      <a:pt x="48" y="46"/>
                      <a:pt x="48" y="52"/>
                      <a:pt x="50" y="53"/>
                    </a:cubicBezTo>
                    <a:cubicBezTo>
                      <a:pt x="52" y="54"/>
                      <a:pt x="60" y="55"/>
                      <a:pt x="66" y="55"/>
                    </a:cubicBezTo>
                    <a:cubicBezTo>
                      <a:pt x="73" y="56"/>
                      <a:pt x="83" y="59"/>
                      <a:pt x="86" y="59"/>
                    </a:cubicBezTo>
                    <a:cubicBezTo>
                      <a:pt x="89" y="59"/>
                      <a:pt x="94" y="53"/>
                      <a:pt x="101" y="53"/>
                    </a:cubicBezTo>
                    <a:cubicBezTo>
                      <a:pt x="108" y="53"/>
                      <a:pt x="112" y="49"/>
                      <a:pt x="113" y="49"/>
                    </a:cubicBezTo>
                    <a:cubicBezTo>
                      <a:pt x="113" y="49"/>
                      <a:pt x="113" y="49"/>
                      <a:pt x="113" y="49"/>
                    </a:cubicBezTo>
                    <a:cubicBezTo>
                      <a:pt x="114" y="47"/>
                      <a:pt x="115" y="46"/>
                      <a:pt x="116" y="45"/>
                    </a:cubicBezTo>
                    <a:cubicBezTo>
                      <a:pt x="119" y="45"/>
                      <a:pt x="117" y="40"/>
                      <a:pt x="119" y="38"/>
                    </a:cubicBezTo>
                    <a:cubicBezTo>
                      <a:pt x="121" y="35"/>
                      <a:pt x="117" y="30"/>
                      <a:pt x="121" y="31"/>
                    </a:cubicBezTo>
                    <a:cubicBezTo>
                      <a:pt x="125" y="31"/>
                      <a:pt x="129" y="31"/>
                      <a:pt x="129" y="26"/>
                    </a:cubicBezTo>
                    <a:cubicBezTo>
                      <a:pt x="129" y="24"/>
                      <a:pt x="130" y="23"/>
                      <a:pt x="131" y="21"/>
                    </a:cubicBezTo>
                    <a:cubicBezTo>
                      <a:pt x="127" y="16"/>
                      <a:pt x="124" y="7"/>
                      <a:pt x="124" y="7"/>
                    </a:cubicBezTo>
                    <a:cubicBezTo>
                      <a:pt x="124" y="7"/>
                      <a:pt x="115" y="10"/>
                      <a:pt x="111"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1657">
                <a:extLst>
                  <a:ext uri="{FF2B5EF4-FFF2-40B4-BE49-F238E27FC236}">
                    <a16:creationId xmlns:a16="http://schemas.microsoft.com/office/drawing/2014/main" id="{5DF7C347-AD3C-EA80-B809-C51B11D891E9}"/>
                  </a:ext>
                </a:extLst>
              </p:cNvPr>
              <p:cNvSpPr>
                <a:spLocks/>
              </p:cNvSpPr>
              <p:nvPr/>
            </p:nvSpPr>
            <p:spPr bwMode="auto">
              <a:xfrm>
                <a:off x="5107168" y="2106682"/>
                <a:ext cx="147643" cy="82553"/>
              </a:xfrm>
              <a:custGeom>
                <a:avLst/>
                <a:gdLst>
                  <a:gd name="T0" fmla="*/ 111 w 115"/>
                  <a:gd name="T1" fmla="*/ 13 h 66"/>
                  <a:gd name="T2" fmla="*/ 107 w 115"/>
                  <a:gd name="T3" fmla="*/ 10 h 66"/>
                  <a:gd name="T4" fmla="*/ 96 w 115"/>
                  <a:gd name="T5" fmla="*/ 6 h 66"/>
                  <a:gd name="T6" fmla="*/ 79 w 115"/>
                  <a:gd name="T7" fmla="*/ 1 h 66"/>
                  <a:gd name="T8" fmla="*/ 63 w 115"/>
                  <a:gd name="T9" fmla="*/ 11 h 66"/>
                  <a:gd name="T10" fmla="*/ 44 w 115"/>
                  <a:gd name="T11" fmla="*/ 17 h 66"/>
                  <a:gd name="T12" fmla="*/ 20 w 115"/>
                  <a:gd name="T13" fmla="*/ 17 h 66"/>
                  <a:gd name="T14" fmla="*/ 18 w 115"/>
                  <a:gd name="T15" fmla="*/ 14 h 66"/>
                  <a:gd name="T16" fmla="*/ 16 w 115"/>
                  <a:gd name="T17" fmla="*/ 19 h 66"/>
                  <a:gd name="T18" fmla="*/ 8 w 115"/>
                  <a:gd name="T19" fmla="*/ 24 h 66"/>
                  <a:gd name="T20" fmla="*/ 6 w 115"/>
                  <a:gd name="T21" fmla="*/ 31 h 66"/>
                  <a:gd name="T22" fmla="*/ 3 w 115"/>
                  <a:gd name="T23" fmla="*/ 38 h 66"/>
                  <a:gd name="T24" fmla="*/ 0 w 115"/>
                  <a:gd name="T25" fmla="*/ 42 h 66"/>
                  <a:gd name="T26" fmla="*/ 4 w 115"/>
                  <a:gd name="T27" fmla="*/ 49 h 66"/>
                  <a:gd name="T28" fmla="*/ 4 w 115"/>
                  <a:gd name="T29" fmla="*/ 49 h 66"/>
                  <a:gd name="T30" fmla="*/ 19 w 115"/>
                  <a:gd name="T31" fmla="*/ 60 h 66"/>
                  <a:gd name="T32" fmla="*/ 37 w 115"/>
                  <a:gd name="T33" fmla="*/ 64 h 66"/>
                  <a:gd name="T34" fmla="*/ 61 w 115"/>
                  <a:gd name="T35" fmla="*/ 57 h 66"/>
                  <a:gd name="T36" fmla="*/ 69 w 115"/>
                  <a:gd name="T37" fmla="*/ 59 h 66"/>
                  <a:gd name="T38" fmla="*/ 74 w 115"/>
                  <a:gd name="T39" fmla="*/ 60 h 66"/>
                  <a:gd name="T40" fmla="*/ 84 w 115"/>
                  <a:gd name="T41" fmla="*/ 53 h 66"/>
                  <a:gd name="T42" fmla="*/ 100 w 115"/>
                  <a:gd name="T43" fmla="*/ 26 h 66"/>
                  <a:gd name="T44" fmla="*/ 112 w 115"/>
                  <a:gd name="T45" fmla="*/ 19 h 66"/>
                  <a:gd name="T46" fmla="*/ 111 w 115"/>
                  <a:gd name="T47"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66">
                    <a:moveTo>
                      <a:pt x="111" y="13"/>
                    </a:moveTo>
                    <a:cubicBezTo>
                      <a:pt x="110" y="12"/>
                      <a:pt x="108" y="11"/>
                      <a:pt x="107" y="10"/>
                    </a:cubicBezTo>
                    <a:cubicBezTo>
                      <a:pt x="102" y="9"/>
                      <a:pt x="97" y="8"/>
                      <a:pt x="96" y="6"/>
                    </a:cubicBezTo>
                    <a:cubicBezTo>
                      <a:pt x="93" y="3"/>
                      <a:pt x="81" y="2"/>
                      <a:pt x="79" y="1"/>
                    </a:cubicBezTo>
                    <a:cubicBezTo>
                      <a:pt x="78" y="0"/>
                      <a:pt x="67" y="11"/>
                      <a:pt x="63" y="11"/>
                    </a:cubicBezTo>
                    <a:cubicBezTo>
                      <a:pt x="60" y="11"/>
                      <a:pt x="44" y="13"/>
                      <a:pt x="44" y="17"/>
                    </a:cubicBezTo>
                    <a:cubicBezTo>
                      <a:pt x="44" y="21"/>
                      <a:pt x="26" y="22"/>
                      <a:pt x="20" y="17"/>
                    </a:cubicBezTo>
                    <a:cubicBezTo>
                      <a:pt x="20" y="17"/>
                      <a:pt x="19" y="16"/>
                      <a:pt x="18" y="14"/>
                    </a:cubicBezTo>
                    <a:cubicBezTo>
                      <a:pt x="17" y="16"/>
                      <a:pt x="16" y="17"/>
                      <a:pt x="16" y="19"/>
                    </a:cubicBezTo>
                    <a:cubicBezTo>
                      <a:pt x="16" y="24"/>
                      <a:pt x="12" y="24"/>
                      <a:pt x="8" y="24"/>
                    </a:cubicBezTo>
                    <a:cubicBezTo>
                      <a:pt x="4" y="23"/>
                      <a:pt x="8" y="28"/>
                      <a:pt x="6" y="31"/>
                    </a:cubicBezTo>
                    <a:cubicBezTo>
                      <a:pt x="4" y="33"/>
                      <a:pt x="6" y="38"/>
                      <a:pt x="3" y="38"/>
                    </a:cubicBezTo>
                    <a:cubicBezTo>
                      <a:pt x="2" y="39"/>
                      <a:pt x="1" y="40"/>
                      <a:pt x="0" y="42"/>
                    </a:cubicBezTo>
                    <a:cubicBezTo>
                      <a:pt x="1" y="43"/>
                      <a:pt x="4" y="49"/>
                      <a:pt x="4" y="49"/>
                    </a:cubicBezTo>
                    <a:cubicBezTo>
                      <a:pt x="4" y="49"/>
                      <a:pt x="4" y="49"/>
                      <a:pt x="4" y="49"/>
                    </a:cubicBezTo>
                    <a:cubicBezTo>
                      <a:pt x="8" y="52"/>
                      <a:pt x="16" y="57"/>
                      <a:pt x="19" y="60"/>
                    </a:cubicBezTo>
                    <a:cubicBezTo>
                      <a:pt x="22" y="65"/>
                      <a:pt x="32" y="66"/>
                      <a:pt x="37" y="64"/>
                    </a:cubicBezTo>
                    <a:cubicBezTo>
                      <a:pt x="41" y="63"/>
                      <a:pt x="61" y="57"/>
                      <a:pt x="61" y="57"/>
                    </a:cubicBezTo>
                    <a:cubicBezTo>
                      <a:pt x="61" y="57"/>
                      <a:pt x="66" y="59"/>
                      <a:pt x="69" y="59"/>
                    </a:cubicBezTo>
                    <a:cubicBezTo>
                      <a:pt x="70" y="59"/>
                      <a:pt x="71" y="60"/>
                      <a:pt x="74" y="60"/>
                    </a:cubicBezTo>
                    <a:cubicBezTo>
                      <a:pt x="75" y="59"/>
                      <a:pt x="80" y="57"/>
                      <a:pt x="84" y="53"/>
                    </a:cubicBezTo>
                    <a:cubicBezTo>
                      <a:pt x="90" y="47"/>
                      <a:pt x="98" y="28"/>
                      <a:pt x="100" y="26"/>
                    </a:cubicBezTo>
                    <a:cubicBezTo>
                      <a:pt x="103" y="24"/>
                      <a:pt x="109" y="21"/>
                      <a:pt x="112" y="19"/>
                    </a:cubicBezTo>
                    <a:cubicBezTo>
                      <a:pt x="115" y="16"/>
                      <a:pt x="114" y="14"/>
                      <a:pt x="111" y="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1658">
                <a:extLst>
                  <a:ext uri="{FF2B5EF4-FFF2-40B4-BE49-F238E27FC236}">
                    <a16:creationId xmlns:a16="http://schemas.microsoft.com/office/drawing/2014/main" id="{B7515A9C-F19A-4C6B-2A15-877A5F89A31E}"/>
                  </a:ext>
                </a:extLst>
              </p:cNvPr>
              <p:cNvSpPr>
                <a:spLocks/>
              </p:cNvSpPr>
              <p:nvPr/>
            </p:nvSpPr>
            <p:spPr bwMode="auto">
              <a:xfrm>
                <a:off x="5021440" y="2041593"/>
                <a:ext cx="141293" cy="69852"/>
              </a:xfrm>
              <a:custGeom>
                <a:avLst/>
                <a:gdLst>
                  <a:gd name="T0" fmla="*/ 106 w 111"/>
                  <a:gd name="T1" fmla="*/ 25 h 56"/>
                  <a:gd name="T2" fmla="*/ 94 w 111"/>
                  <a:gd name="T3" fmla="*/ 23 h 56"/>
                  <a:gd name="T4" fmla="*/ 89 w 111"/>
                  <a:gd name="T5" fmla="*/ 16 h 56"/>
                  <a:gd name="T6" fmla="*/ 79 w 111"/>
                  <a:gd name="T7" fmla="*/ 18 h 56"/>
                  <a:gd name="T8" fmla="*/ 70 w 111"/>
                  <a:gd name="T9" fmla="*/ 14 h 56"/>
                  <a:gd name="T10" fmla="*/ 58 w 111"/>
                  <a:gd name="T11" fmla="*/ 6 h 56"/>
                  <a:gd name="T12" fmla="*/ 48 w 111"/>
                  <a:gd name="T13" fmla="*/ 0 h 56"/>
                  <a:gd name="T14" fmla="*/ 47 w 111"/>
                  <a:gd name="T15" fmla="*/ 2 h 56"/>
                  <a:gd name="T16" fmla="*/ 38 w 111"/>
                  <a:gd name="T17" fmla="*/ 2 h 56"/>
                  <a:gd name="T18" fmla="*/ 23 w 111"/>
                  <a:gd name="T19" fmla="*/ 9 h 56"/>
                  <a:gd name="T20" fmla="*/ 5 w 111"/>
                  <a:gd name="T21" fmla="*/ 16 h 56"/>
                  <a:gd name="T22" fmla="*/ 6 w 111"/>
                  <a:gd name="T23" fmla="*/ 25 h 56"/>
                  <a:gd name="T24" fmla="*/ 12 w 111"/>
                  <a:gd name="T25" fmla="*/ 40 h 56"/>
                  <a:gd name="T26" fmla="*/ 30 w 111"/>
                  <a:gd name="T27" fmla="*/ 54 h 56"/>
                  <a:gd name="T28" fmla="*/ 30 w 111"/>
                  <a:gd name="T29" fmla="*/ 55 h 56"/>
                  <a:gd name="T30" fmla="*/ 46 w 111"/>
                  <a:gd name="T31" fmla="*/ 54 h 56"/>
                  <a:gd name="T32" fmla="*/ 48 w 111"/>
                  <a:gd name="T33" fmla="*/ 46 h 56"/>
                  <a:gd name="T34" fmla="*/ 65 w 111"/>
                  <a:gd name="T35" fmla="*/ 51 h 56"/>
                  <a:gd name="T36" fmla="*/ 78 w 111"/>
                  <a:gd name="T37" fmla="*/ 53 h 56"/>
                  <a:gd name="T38" fmla="*/ 79 w 111"/>
                  <a:gd name="T39" fmla="*/ 56 h 56"/>
                  <a:gd name="T40" fmla="*/ 84 w 111"/>
                  <a:gd name="T41" fmla="*/ 51 h 56"/>
                  <a:gd name="T42" fmla="*/ 101 w 111"/>
                  <a:gd name="T43" fmla="*/ 42 h 56"/>
                  <a:gd name="T44" fmla="*/ 111 w 111"/>
                  <a:gd name="T45" fmla="*/ 34 h 56"/>
                  <a:gd name="T46" fmla="*/ 106 w 111"/>
                  <a:gd name="T4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56">
                    <a:moveTo>
                      <a:pt x="106" y="25"/>
                    </a:moveTo>
                    <a:cubicBezTo>
                      <a:pt x="103" y="24"/>
                      <a:pt x="94" y="25"/>
                      <a:pt x="94" y="23"/>
                    </a:cubicBezTo>
                    <a:cubicBezTo>
                      <a:pt x="93" y="20"/>
                      <a:pt x="93" y="16"/>
                      <a:pt x="89" y="16"/>
                    </a:cubicBezTo>
                    <a:cubicBezTo>
                      <a:pt x="86" y="16"/>
                      <a:pt x="81" y="14"/>
                      <a:pt x="79" y="18"/>
                    </a:cubicBezTo>
                    <a:cubicBezTo>
                      <a:pt x="78" y="22"/>
                      <a:pt x="71" y="17"/>
                      <a:pt x="70" y="14"/>
                    </a:cubicBezTo>
                    <a:cubicBezTo>
                      <a:pt x="69" y="11"/>
                      <a:pt x="67" y="9"/>
                      <a:pt x="58" y="6"/>
                    </a:cubicBezTo>
                    <a:cubicBezTo>
                      <a:pt x="55" y="4"/>
                      <a:pt x="51" y="2"/>
                      <a:pt x="48" y="0"/>
                    </a:cubicBezTo>
                    <a:cubicBezTo>
                      <a:pt x="48" y="0"/>
                      <a:pt x="48" y="1"/>
                      <a:pt x="47" y="2"/>
                    </a:cubicBezTo>
                    <a:cubicBezTo>
                      <a:pt x="46" y="4"/>
                      <a:pt x="40" y="0"/>
                      <a:pt x="38" y="2"/>
                    </a:cubicBezTo>
                    <a:cubicBezTo>
                      <a:pt x="35" y="4"/>
                      <a:pt x="28" y="5"/>
                      <a:pt x="23" y="9"/>
                    </a:cubicBezTo>
                    <a:cubicBezTo>
                      <a:pt x="19" y="13"/>
                      <a:pt x="10" y="14"/>
                      <a:pt x="5" y="16"/>
                    </a:cubicBezTo>
                    <a:cubicBezTo>
                      <a:pt x="0" y="17"/>
                      <a:pt x="4" y="22"/>
                      <a:pt x="6" y="25"/>
                    </a:cubicBezTo>
                    <a:cubicBezTo>
                      <a:pt x="8" y="29"/>
                      <a:pt x="8" y="37"/>
                      <a:pt x="12" y="40"/>
                    </a:cubicBezTo>
                    <a:cubicBezTo>
                      <a:pt x="16" y="43"/>
                      <a:pt x="29" y="51"/>
                      <a:pt x="30" y="54"/>
                    </a:cubicBezTo>
                    <a:cubicBezTo>
                      <a:pt x="31" y="54"/>
                      <a:pt x="31" y="54"/>
                      <a:pt x="30" y="55"/>
                    </a:cubicBezTo>
                    <a:cubicBezTo>
                      <a:pt x="36" y="56"/>
                      <a:pt x="44" y="56"/>
                      <a:pt x="46" y="54"/>
                    </a:cubicBezTo>
                    <a:cubicBezTo>
                      <a:pt x="47" y="51"/>
                      <a:pt x="48" y="46"/>
                      <a:pt x="48" y="46"/>
                    </a:cubicBezTo>
                    <a:cubicBezTo>
                      <a:pt x="48" y="46"/>
                      <a:pt x="60" y="46"/>
                      <a:pt x="65" y="51"/>
                    </a:cubicBezTo>
                    <a:cubicBezTo>
                      <a:pt x="69" y="56"/>
                      <a:pt x="78" y="53"/>
                      <a:pt x="78" y="53"/>
                    </a:cubicBezTo>
                    <a:cubicBezTo>
                      <a:pt x="78" y="53"/>
                      <a:pt x="79" y="54"/>
                      <a:pt x="79" y="56"/>
                    </a:cubicBezTo>
                    <a:cubicBezTo>
                      <a:pt x="81" y="53"/>
                      <a:pt x="82" y="51"/>
                      <a:pt x="84" y="51"/>
                    </a:cubicBezTo>
                    <a:cubicBezTo>
                      <a:pt x="89" y="50"/>
                      <a:pt x="96" y="49"/>
                      <a:pt x="101" y="42"/>
                    </a:cubicBezTo>
                    <a:cubicBezTo>
                      <a:pt x="104" y="39"/>
                      <a:pt x="108" y="36"/>
                      <a:pt x="111" y="34"/>
                    </a:cubicBezTo>
                    <a:cubicBezTo>
                      <a:pt x="109" y="31"/>
                      <a:pt x="108" y="27"/>
                      <a:pt x="106" y="2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1659">
                <a:extLst>
                  <a:ext uri="{FF2B5EF4-FFF2-40B4-BE49-F238E27FC236}">
                    <a16:creationId xmlns:a16="http://schemas.microsoft.com/office/drawing/2014/main" id="{1742D92D-89F6-6007-637C-7FE4ECD73608}"/>
                  </a:ext>
                </a:extLst>
              </p:cNvPr>
              <p:cNvSpPr>
                <a:spLocks/>
              </p:cNvSpPr>
              <p:nvPr/>
            </p:nvSpPr>
            <p:spPr bwMode="auto">
              <a:xfrm>
                <a:off x="5121456" y="2082869"/>
                <a:ext cx="127005" cy="52389"/>
              </a:xfrm>
              <a:custGeom>
                <a:avLst/>
                <a:gdLst>
                  <a:gd name="T0" fmla="*/ 74 w 99"/>
                  <a:gd name="T1" fmla="*/ 5 h 42"/>
                  <a:gd name="T2" fmla="*/ 60 w 99"/>
                  <a:gd name="T3" fmla="*/ 3 h 42"/>
                  <a:gd name="T4" fmla="*/ 45 w 99"/>
                  <a:gd name="T5" fmla="*/ 2 h 42"/>
                  <a:gd name="T6" fmla="*/ 35 w 99"/>
                  <a:gd name="T7" fmla="*/ 3 h 42"/>
                  <a:gd name="T8" fmla="*/ 32 w 99"/>
                  <a:gd name="T9" fmla="*/ 1 h 42"/>
                  <a:gd name="T10" fmla="*/ 22 w 99"/>
                  <a:gd name="T11" fmla="*/ 9 h 42"/>
                  <a:gd name="T12" fmla="*/ 5 w 99"/>
                  <a:gd name="T13" fmla="*/ 18 h 42"/>
                  <a:gd name="T14" fmla="*/ 0 w 99"/>
                  <a:gd name="T15" fmla="*/ 23 h 42"/>
                  <a:gd name="T16" fmla="*/ 8 w 99"/>
                  <a:gd name="T17" fmla="*/ 37 h 42"/>
                  <a:gd name="T18" fmla="*/ 32 w 99"/>
                  <a:gd name="T19" fmla="*/ 37 h 42"/>
                  <a:gd name="T20" fmla="*/ 51 w 99"/>
                  <a:gd name="T21" fmla="*/ 31 h 42"/>
                  <a:gd name="T22" fmla="*/ 67 w 99"/>
                  <a:gd name="T23" fmla="*/ 21 h 42"/>
                  <a:gd name="T24" fmla="*/ 84 w 99"/>
                  <a:gd name="T25" fmla="*/ 26 h 42"/>
                  <a:gd name="T26" fmla="*/ 95 w 99"/>
                  <a:gd name="T27" fmla="*/ 30 h 42"/>
                  <a:gd name="T28" fmla="*/ 91 w 99"/>
                  <a:gd name="T29" fmla="*/ 24 h 42"/>
                  <a:gd name="T30" fmla="*/ 99 w 99"/>
                  <a:gd name="T31" fmla="*/ 11 h 42"/>
                  <a:gd name="T32" fmla="*/ 99 w 99"/>
                  <a:gd name="T33" fmla="*/ 11 h 42"/>
                  <a:gd name="T34" fmla="*/ 89 w 99"/>
                  <a:gd name="T35" fmla="*/ 8 h 42"/>
                  <a:gd name="T36" fmla="*/ 74 w 99"/>
                  <a:gd name="T37"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42">
                    <a:moveTo>
                      <a:pt x="74" y="5"/>
                    </a:moveTo>
                    <a:cubicBezTo>
                      <a:pt x="68" y="5"/>
                      <a:pt x="65" y="2"/>
                      <a:pt x="60" y="3"/>
                    </a:cubicBezTo>
                    <a:cubicBezTo>
                      <a:pt x="56" y="5"/>
                      <a:pt x="48" y="3"/>
                      <a:pt x="45" y="2"/>
                    </a:cubicBezTo>
                    <a:cubicBezTo>
                      <a:pt x="42" y="0"/>
                      <a:pt x="39" y="5"/>
                      <a:pt x="35" y="3"/>
                    </a:cubicBezTo>
                    <a:cubicBezTo>
                      <a:pt x="34" y="2"/>
                      <a:pt x="33" y="2"/>
                      <a:pt x="32" y="1"/>
                    </a:cubicBezTo>
                    <a:cubicBezTo>
                      <a:pt x="29" y="3"/>
                      <a:pt x="25" y="6"/>
                      <a:pt x="22" y="9"/>
                    </a:cubicBezTo>
                    <a:cubicBezTo>
                      <a:pt x="17" y="16"/>
                      <a:pt x="10" y="17"/>
                      <a:pt x="5" y="18"/>
                    </a:cubicBezTo>
                    <a:cubicBezTo>
                      <a:pt x="3" y="18"/>
                      <a:pt x="2" y="20"/>
                      <a:pt x="0" y="23"/>
                    </a:cubicBezTo>
                    <a:cubicBezTo>
                      <a:pt x="2" y="27"/>
                      <a:pt x="5" y="34"/>
                      <a:pt x="8" y="37"/>
                    </a:cubicBezTo>
                    <a:cubicBezTo>
                      <a:pt x="14" y="42"/>
                      <a:pt x="32" y="41"/>
                      <a:pt x="32" y="37"/>
                    </a:cubicBezTo>
                    <a:cubicBezTo>
                      <a:pt x="32" y="33"/>
                      <a:pt x="48" y="31"/>
                      <a:pt x="51" y="31"/>
                    </a:cubicBezTo>
                    <a:cubicBezTo>
                      <a:pt x="55" y="31"/>
                      <a:pt x="66" y="20"/>
                      <a:pt x="67" y="21"/>
                    </a:cubicBezTo>
                    <a:cubicBezTo>
                      <a:pt x="69" y="22"/>
                      <a:pt x="81" y="23"/>
                      <a:pt x="84" y="26"/>
                    </a:cubicBezTo>
                    <a:cubicBezTo>
                      <a:pt x="85" y="28"/>
                      <a:pt x="90" y="29"/>
                      <a:pt x="95" y="30"/>
                    </a:cubicBezTo>
                    <a:cubicBezTo>
                      <a:pt x="93" y="28"/>
                      <a:pt x="91" y="26"/>
                      <a:pt x="91" y="24"/>
                    </a:cubicBezTo>
                    <a:cubicBezTo>
                      <a:pt x="91" y="21"/>
                      <a:pt x="97" y="13"/>
                      <a:pt x="99" y="11"/>
                    </a:cubicBezTo>
                    <a:cubicBezTo>
                      <a:pt x="99" y="11"/>
                      <a:pt x="99" y="11"/>
                      <a:pt x="99" y="11"/>
                    </a:cubicBezTo>
                    <a:cubicBezTo>
                      <a:pt x="95" y="10"/>
                      <a:pt x="90" y="9"/>
                      <a:pt x="89" y="8"/>
                    </a:cubicBezTo>
                    <a:cubicBezTo>
                      <a:pt x="87" y="6"/>
                      <a:pt x="80" y="4"/>
                      <a:pt x="74"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1660">
                <a:extLst>
                  <a:ext uri="{FF2B5EF4-FFF2-40B4-BE49-F238E27FC236}">
                    <a16:creationId xmlns:a16="http://schemas.microsoft.com/office/drawing/2014/main" id="{D499BF75-ABE4-0932-0EAC-CFFC87F8C999}"/>
                  </a:ext>
                </a:extLst>
              </p:cNvPr>
              <p:cNvSpPr>
                <a:spLocks/>
              </p:cNvSpPr>
              <p:nvPr/>
            </p:nvSpPr>
            <p:spPr bwMode="auto">
              <a:xfrm>
                <a:off x="4816645" y="1968565"/>
                <a:ext cx="93666" cy="77790"/>
              </a:xfrm>
              <a:custGeom>
                <a:avLst/>
                <a:gdLst>
                  <a:gd name="T0" fmla="*/ 23 w 73"/>
                  <a:gd name="T1" fmla="*/ 49 h 63"/>
                  <a:gd name="T2" fmla="*/ 35 w 73"/>
                  <a:gd name="T3" fmla="*/ 50 h 63"/>
                  <a:gd name="T4" fmla="*/ 48 w 73"/>
                  <a:gd name="T5" fmla="*/ 59 h 63"/>
                  <a:gd name="T6" fmla="*/ 51 w 73"/>
                  <a:gd name="T7" fmla="*/ 63 h 63"/>
                  <a:gd name="T8" fmla="*/ 53 w 73"/>
                  <a:gd name="T9" fmla="*/ 49 h 63"/>
                  <a:gd name="T10" fmla="*/ 54 w 73"/>
                  <a:gd name="T11" fmla="*/ 41 h 63"/>
                  <a:gd name="T12" fmla="*/ 64 w 73"/>
                  <a:gd name="T13" fmla="*/ 36 h 63"/>
                  <a:gd name="T14" fmla="*/ 68 w 73"/>
                  <a:gd name="T15" fmla="*/ 30 h 63"/>
                  <a:gd name="T16" fmla="*/ 62 w 73"/>
                  <a:gd name="T17" fmla="*/ 21 h 63"/>
                  <a:gd name="T18" fmla="*/ 71 w 73"/>
                  <a:gd name="T19" fmla="*/ 13 h 63"/>
                  <a:gd name="T20" fmla="*/ 71 w 73"/>
                  <a:gd name="T21" fmla="*/ 1 h 63"/>
                  <a:gd name="T22" fmla="*/ 66 w 73"/>
                  <a:gd name="T23" fmla="*/ 2 h 63"/>
                  <a:gd name="T24" fmla="*/ 48 w 73"/>
                  <a:gd name="T25" fmla="*/ 3 h 63"/>
                  <a:gd name="T26" fmla="*/ 41 w 73"/>
                  <a:gd name="T27" fmla="*/ 15 h 63"/>
                  <a:gd name="T28" fmla="*/ 33 w 73"/>
                  <a:gd name="T29" fmla="*/ 16 h 63"/>
                  <a:gd name="T30" fmla="*/ 25 w 73"/>
                  <a:gd name="T31" fmla="*/ 20 h 63"/>
                  <a:gd name="T32" fmla="*/ 17 w 73"/>
                  <a:gd name="T33" fmla="*/ 34 h 63"/>
                  <a:gd name="T34" fmla="*/ 3 w 73"/>
                  <a:gd name="T35" fmla="*/ 51 h 63"/>
                  <a:gd name="T36" fmla="*/ 0 w 73"/>
                  <a:gd name="T37" fmla="*/ 52 h 63"/>
                  <a:gd name="T38" fmla="*/ 6 w 73"/>
                  <a:gd name="T39" fmla="*/ 54 h 63"/>
                  <a:gd name="T40" fmla="*/ 23 w 73"/>
                  <a:gd name="T41"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3">
                    <a:moveTo>
                      <a:pt x="23" y="49"/>
                    </a:moveTo>
                    <a:cubicBezTo>
                      <a:pt x="26" y="46"/>
                      <a:pt x="32" y="47"/>
                      <a:pt x="35" y="50"/>
                    </a:cubicBezTo>
                    <a:cubicBezTo>
                      <a:pt x="38" y="54"/>
                      <a:pt x="43" y="54"/>
                      <a:pt x="48" y="59"/>
                    </a:cubicBezTo>
                    <a:cubicBezTo>
                      <a:pt x="49" y="60"/>
                      <a:pt x="50" y="62"/>
                      <a:pt x="51" y="63"/>
                    </a:cubicBezTo>
                    <a:cubicBezTo>
                      <a:pt x="52" y="59"/>
                      <a:pt x="52" y="52"/>
                      <a:pt x="53" y="49"/>
                    </a:cubicBezTo>
                    <a:cubicBezTo>
                      <a:pt x="55" y="45"/>
                      <a:pt x="52" y="41"/>
                      <a:pt x="54" y="41"/>
                    </a:cubicBezTo>
                    <a:cubicBezTo>
                      <a:pt x="57" y="41"/>
                      <a:pt x="64" y="41"/>
                      <a:pt x="64" y="36"/>
                    </a:cubicBezTo>
                    <a:cubicBezTo>
                      <a:pt x="64" y="31"/>
                      <a:pt x="66" y="33"/>
                      <a:pt x="68" y="30"/>
                    </a:cubicBezTo>
                    <a:cubicBezTo>
                      <a:pt x="70" y="28"/>
                      <a:pt x="63" y="22"/>
                      <a:pt x="62" y="21"/>
                    </a:cubicBezTo>
                    <a:cubicBezTo>
                      <a:pt x="61" y="19"/>
                      <a:pt x="67" y="19"/>
                      <a:pt x="71" y="13"/>
                    </a:cubicBezTo>
                    <a:cubicBezTo>
                      <a:pt x="73" y="10"/>
                      <a:pt x="72" y="6"/>
                      <a:pt x="71" y="1"/>
                    </a:cubicBezTo>
                    <a:cubicBezTo>
                      <a:pt x="70" y="2"/>
                      <a:pt x="69" y="4"/>
                      <a:pt x="66" y="2"/>
                    </a:cubicBezTo>
                    <a:cubicBezTo>
                      <a:pt x="62" y="0"/>
                      <a:pt x="56" y="1"/>
                      <a:pt x="48" y="3"/>
                    </a:cubicBezTo>
                    <a:cubicBezTo>
                      <a:pt x="41" y="4"/>
                      <a:pt x="38" y="12"/>
                      <a:pt x="41" y="15"/>
                    </a:cubicBezTo>
                    <a:cubicBezTo>
                      <a:pt x="44" y="18"/>
                      <a:pt x="34" y="20"/>
                      <a:pt x="33" y="16"/>
                    </a:cubicBezTo>
                    <a:cubicBezTo>
                      <a:pt x="32" y="11"/>
                      <a:pt x="24" y="14"/>
                      <a:pt x="25" y="20"/>
                    </a:cubicBezTo>
                    <a:cubicBezTo>
                      <a:pt x="25" y="25"/>
                      <a:pt x="16" y="27"/>
                      <a:pt x="17" y="34"/>
                    </a:cubicBezTo>
                    <a:cubicBezTo>
                      <a:pt x="17" y="41"/>
                      <a:pt x="8" y="47"/>
                      <a:pt x="3" y="51"/>
                    </a:cubicBezTo>
                    <a:cubicBezTo>
                      <a:pt x="2" y="51"/>
                      <a:pt x="1" y="52"/>
                      <a:pt x="0" y="52"/>
                    </a:cubicBezTo>
                    <a:cubicBezTo>
                      <a:pt x="3" y="54"/>
                      <a:pt x="5" y="54"/>
                      <a:pt x="6" y="54"/>
                    </a:cubicBezTo>
                    <a:cubicBezTo>
                      <a:pt x="11" y="54"/>
                      <a:pt x="20" y="52"/>
                      <a:pt x="23" y="4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661">
                <a:extLst>
                  <a:ext uri="{FF2B5EF4-FFF2-40B4-BE49-F238E27FC236}">
                    <a16:creationId xmlns:a16="http://schemas.microsoft.com/office/drawing/2014/main" id="{FA852526-5BB0-3D71-118F-55460293FDB6}"/>
                  </a:ext>
                </a:extLst>
              </p:cNvPr>
              <p:cNvSpPr>
                <a:spLocks/>
              </p:cNvSpPr>
              <p:nvPr/>
            </p:nvSpPr>
            <p:spPr bwMode="auto">
              <a:xfrm>
                <a:off x="4875385" y="2066994"/>
                <a:ext cx="15876" cy="20638"/>
              </a:xfrm>
              <a:custGeom>
                <a:avLst/>
                <a:gdLst>
                  <a:gd name="T0" fmla="*/ 7 w 12"/>
                  <a:gd name="T1" fmla="*/ 0 h 16"/>
                  <a:gd name="T2" fmla="*/ 0 w 12"/>
                  <a:gd name="T3" fmla="*/ 15 h 16"/>
                  <a:gd name="T4" fmla="*/ 12 w 12"/>
                  <a:gd name="T5" fmla="*/ 16 h 16"/>
                  <a:gd name="T6" fmla="*/ 6 w 12"/>
                  <a:gd name="T7" fmla="*/ 2 h 16"/>
                  <a:gd name="T8" fmla="*/ 7 w 12"/>
                  <a:gd name="T9" fmla="*/ 0 h 16"/>
                </a:gdLst>
                <a:ahLst/>
                <a:cxnLst>
                  <a:cxn ang="0">
                    <a:pos x="T0" y="T1"/>
                  </a:cxn>
                  <a:cxn ang="0">
                    <a:pos x="T2" y="T3"/>
                  </a:cxn>
                  <a:cxn ang="0">
                    <a:pos x="T4" y="T5"/>
                  </a:cxn>
                  <a:cxn ang="0">
                    <a:pos x="T6" y="T7"/>
                  </a:cxn>
                  <a:cxn ang="0">
                    <a:pos x="T8" y="T9"/>
                  </a:cxn>
                </a:cxnLst>
                <a:rect l="0" t="0" r="r" b="b"/>
                <a:pathLst>
                  <a:path w="12" h="16">
                    <a:moveTo>
                      <a:pt x="7" y="0"/>
                    </a:moveTo>
                    <a:cubicBezTo>
                      <a:pt x="3" y="2"/>
                      <a:pt x="0" y="6"/>
                      <a:pt x="0" y="15"/>
                    </a:cubicBezTo>
                    <a:cubicBezTo>
                      <a:pt x="4" y="15"/>
                      <a:pt x="9" y="15"/>
                      <a:pt x="12" y="16"/>
                    </a:cubicBezTo>
                    <a:cubicBezTo>
                      <a:pt x="11" y="7"/>
                      <a:pt x="7" y="4"/>
                      <a:pt x="6" y="2"/>
                    </a:cubicBezTo>
                    <a:cubicBezTo>
                      <a:pt x="6" y="1"/>
                      <a:pt x="6" y="1"/>
                      <a:pt x="7"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662">
                <a:extLst>
                  <a:ext uri="{FF2B5EF4-FFF2-40B4-BE49-F238E27FC236}">
                    <a16:creationId xmlns:a16="http://schemas.microsoft.com/office/drawing/2014/main" id="{FD279981-4B10-A07B-8C73-ED427ECC7DAD}"/>
                  </a:ext>
                </a:extLst>
              </p:cNvPr>
              <p:cNvSpPr>
                <a:spLocks/>
              </p:cNvSpPr>
              <p:nvPr/>
            </p:nvSpPr>
            <p:spPr bwMode="auto">
              <a:xfrm>
                <a:off x="4800770" y="2025717"/>
                <a:ext cx="88903" cy="61915"/>
              </a:xfrm>
              <a:custGeom>
                <a:avLst/>
                <a:gdLst>
                  <a:gd name="T0" fmla="*/ 2 w 69"/>
                  <a:gd name="T1" fmla="*/ 14 h 49"/>
                  <a:gd name="T2" fmla="*/ 9 w 69"/>
                  <a:gd name="T3" fmla="*/ 20 h 49"/>
                  <a:gd name="T4" fmla="*/ 18 w 69"/>
                  <a:gd name="T5" fmla="*/ 26 h 49"/>
                  <a:gd name="T6" fmla="*/ 29 w 69"/>
                  <a:gd name="T7" fmla="*/ 32 h 49"/>
                  <a:gd name="T8" fmla="*/ 34 w 69"/>
                  <a:gd name="T9" fmla="*/ 38 h 49"/>
                  <a:gd name="T10" fmla="*/ 41 w 69"/>
                  <a:gd name="T11" fmla="*/ 34 h 49"/>
                  <a:gd name="T12" fmla="*/ 47 w 69"/>
                  <a:gd name="T13" fmla="*/ 43 h 49"/>
                  <a:gd name="T14" fmla="*/ 56 w 69"/>
                  <a:gd name="T15" fmla="*/ 48 h 49"/>
                  <a:gd name="T16" fmla="*/ 58 w 69"/>
                  <a:gd name="T17" fmla="*/ 48 h 49"/>
                  <a:gd name="T18" fmla="*/ 65 w 69"/>
                  <a:gd name="T19" fmla="*/ 33 h 49"/>
                  <a:gd name="T20" fmla="*/ 68 w 69"/>
                  <a:gd name="T21" fmla="*/ 28 h 49"/>
                  <a:gd name="T22" fmla="*/ 63 w 69"/>
                  <a:gd name="T23" fmla="*/ 17 h 49"/>
                  <a:gd name="T24" fmla="*/ 63 w 69"/>
                  <a:gd name="T25" fmla="*/ 17 h 49"/>
                  <a:gd name="T26" fmla="*/ 60 w 69"/>
                  <a:gd name="T27" fmla="*/ 13 h 49"/>
                  <a:gd name="T28" fmla="*/ 47 w 69"/>
                  <a:gd name="T29" fmla="*/ 4 h 49"/>
                  <a:gd name="T30" fmla="*/ 35 w 69"/>
                  <a:gd name="T31" fmla="*/ 3 h 49"/>
                  <a:gd name="T32" fmla="*/ 18 w 69"/>
                  <a:gd name="T33" fmla="*/ 8 h 49"/>
                  <a:gd name="T34" fmla="*/ 12 w 69"/>
                  <a:gd name="T35" fmla="*/ 6 h 49"/>
                  <a:gd name="T36" fmla="*/ 0 w 69"/>
                  <a:gd name="T37" fmla="*/ 11 h 49"/>
                  <a:gd name="T38" fmla="*/ 2 w 69"/>
                  <a:gd name="T39"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9">
                    <a:moveTo>
                      <a:pt x="2" y="14"/>
                    </a:moveTo>
                    <a:cubicBezTo>
                      <a:pt x="3" y="16"/>
                      <a:pt x="7" y="23"/>
                      <a:pt x="9" y="20"/>
                    </a:cubicBezTo>
                    <a:cubicBezTo>
                      <a:pt x="10" y="17"/>
                      <a:pt x="14" y="24"/>
                      <a:pt x="18" y="26"/>
                    </a:cubicBezTo>
                    <a:cubicBezTo>
                      <a:pt x="21" y="28"/>
                      <a:pt x="28" y="30"/>
                      <a:pt x="29" y="32"/>
                    </a:cubicBezTo>
                    <a:cubicBezTo>
                      <a:pt x="29" y="35"/>
                      <a:pt x="30" y="40"/>
                      <a:pt x="34" y="38"/>
                    </a:cubicBezTo>
                    <a:cubicBezTo>
                      <a:pt x="37" y="37"/>
                      <a:pt x="41" y="31"/>
                      <a:pt x="41" y="34"/>
                    </a:cubicBezTo>
                    <a:cubicBezTo>
                      <a:pt x="41" y="37"/>
                      <a:pt x="43" y="43"/>
                      <a:pt x="47" y="43"/>
                    </a:cubicBezTo>
                    <a:cubicBezTo>
                      <a:pt x="50" y="42"/>
                      <a:pt x="52" y="49"/>
                      <a:pt x="56" y="48"/>
                    </a:cubicBezTo>
                    <a:cubicBezTo>
                      <a:pt x="56" y="48"/>
                      <a:pt x="57" y="48"/>
                      <a:pt x="58" y="48"/>
                    </a:cubicBezTo>
                    <a:cubicBezTo>
                      <a:pt x="58" y="39"/>
                      <a:pt x="61" y="35"/>
                      <a:pt x="65" y="33"/>
                    </a:cubicBezTo>
                    <a:cubicBezTo>
                      <a:pt x="65" y="32"/>
                      <a:pt x="68" y="30"/>
                      <a:pt x="68" y="28"/>
                    </a:cubicBezTo>
                    <a:cubicBezTo>
                      <a:pt x="69" y="25"/>
                      <a:pt x="63" y="20"/>
                      <a:pt x="63" y="17"/>
                    </a:cubicBezTo>
                    <a:cubicBezTo>
                      <a:pt x="63" y="17"/>
                      <a:pt x="63" y="17"/>
                      <a:pt x="63" y="17"/>
                    </a:cubicBezTo>
                    <a:cubicBezTo>
                      <a:pt x="62" y="16"/>
                      <a:pt x="61" y="14"/>
                      <a:pt x="60" y="13"/>
                    </a:cubicBezTo>
                    <a:cubicBezTo>
                      <a:pt x="55" y="8"/>
                      <a:pt x="50" y="8"/>
                      <a:pt x="47" y="4"/>
                    </a:cubicBezTo>
                    <a:cubicBezTo>
                      <a:pt x="44" y="1"/>
                      <a:pt x="38" y="0"/>
                      <a:pt x="35" y="3"/>
                    </a:cubicBezTo>
                    <a:cubicBezTo>
                      <a:pt x="32" y="6"/>
                      <a:pt x="23" y="8"/>
                      <a:pt x="18" y="8"/>
                    </a:cubicBezTo>
                    <a:cubicBezTo>
                      <a:pt x="17" y="8"/>
                      <a:pt x="15" y="8"/>
                      <a:pt x="12" y="6"/>
                    </a:cubicBezTo>
                    <a:cubicBezTo>
                      <a:pt x="8" y="8"/>
                      <a:pt x="4" y="10"/>
                      <a:pt x="0" y="11"/>
                    </a:cubicBezTo>
                    <a:cubicBezTo>
                      <a:pt x="1" y="12"/>
                      <a:pt x="2" y="12"/>
                      <a:pt x="2"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663">
                <a:extLst>
                  <a:ext uri="{FF2B5EF4-FFF2-40B4-BE49-F238E27FC236}">
                    <a16:creationId xmlns:a16="http://schemas.microsoft.com/office/drawing/2014/main" id="{F11C565F-78F9-EF7F-1A5D-105C36ED2DDA}"/>
                  </a:ext>
                </a:extLst>
              </p:cNvPr>
              <p:cNvSpPr>
                <a:spLocks/>
              </p:cNvSpPr>
              <p:nvPr/>
            </p:nvSpPr>
            <p:spPr bwMode="auto">
              <a:xfrm>
                <a:off x="5200834" y="2117795"/>
                <a:ext cx="204795" cy="130179"/>
              </a:xfrm>
              <a:custGeom>
                <a:avLst/>
                <a:gdLst>
                  <a:gd name="T0" fmla="*/ 143 w 160"/>
                  <a:gd name="T1" fmla="*/ 69 h 104"/>
                  <a:gd name="T2" fmla="*/ 136 w 160"/>
                  <a:gd name="T3" fmla="*/ 65 h 104"/>
                  <a:gd name="T4" fmla="*/ 137 w 160"/>
                  <a:gd name="T5" fmla="*/ 64 h 104"/>
                  <a:gd name="T6" fmla="*/ 134 w 160"/>
                  <a:gd name="T7" fmla="*/ 45 h 104"/>
                  <a:gd name="T8" fmla="*/ 122 w 160"/>
                  <a:gd name="T9" fmla="*/ 20 h 104"/>
                  <a:gd name="T10" fmla="*/ 111 w 160"/>
                  <a:gd name="T11" fmla="*/ 0 h 104"/>
                  <a:gd name="T12" fmla="*/ 102 w 160"/>
                  <a:gd name="T13" fmla="*/ 4 h 104"/>
                  <a:gd name="T14" fmla="*/ 92 w 160"/>
                  <a:gd name="T15" fmla="*/ 9 h 104"/>
                  <a:gd name="T16" fmla="*/ 84 w 160"/>
                  <a:gd name="T17" fmla="*/ 10 h 104"/>
                  <a:gd name="T18" fmla="*/ 76 w 160"/>
                  <a:gd name="T19" fmla="*/ 12 h 104"/>
                  <a:gd name="T20" fmla="*/ 65 w 160"/>
                  <a:gd name="T21" fmla="*/ 9 h 104"/>
                  <a:gd name="T22" fmla="*/ 48 w 160"/>
                  <a:gd name="T23" fmla="*/ 6 h 104"/>
                  <a:gd name="T24" fmla="*/ 41 w 160"/>
                  <a:gd name="T25" fmla="*/ 7 h 104"/>
                  <a:gd name="T26" fmla="*/ 39 w 160"/>
                  <a:gd name="T27" fmla="*/ 11 h 104"/>
                  <a:gd name="T28" fmla="*/ 27 w 160"/>
                  <a:gd name="T29" fmla="*/ 18 h 104"/>
                  <a:gd name="T30" fmla="*/ 11 w 160"/>
                  <a:gd name="T31" fmla="*/ 45 h 104"/>
                  <a:gd name="T32" fmla="*/ 0 w 160"/>
                  <a:gd name="T33" fmla="*/ 53 h 104"/>
                  <a:gd name="T34" fmla="*/ 7 w 160"/>
                  <a:gd name="T35" fmla="*/ 63 h 104"/>
                  <a:gd name="T36" fmla="*/ 12 w 160"/>
                  <a:gd name="T37" fmla="*/ 69 h 104"/>
                  <a:gd name="T38" fmla="*/ 15 w 160"/>
                  <a:gd name="T39" fmla="*/ 80 h 104"/>
                  <a:gd name="T40" fmla="*/ 34 w 160"/>
                  <a:gd name="T41" fmla="*/ 86 h 104"/>
                  <a:gd name="T42" fmla="*/ 35 w 160"/>
                  <a:gd name="T43" fmla="*/ 94 h 104"/>
                  <a:gd name="T44" fmla="*/ 45 w 160"/>
                  <a:gd name="T45" fmla="*/ 101 h 104"/>
                  <a:gd name="T46" fmla="*/ 64 w 160"/>
                  <a:gd name="T47" fmla="*/ 103 h 104"/>
                  <a:gd name="T48" fmla="*/ 83 w 160"/>
                  <a:gd name="T49" fmla="*/ 103 h 104"/>
                  <a:gd name="T50" fmla="*/ 95 w 160"/>
                  <a:gd name="T51" fmla="*/ 98 h 104"/>
                  <a:gd name="T52" fmla="*/ 116 w 160"/>
                  <a:gd name="T53" fmla="*/ 94 h 104"/>
                  <a:gd name="T54" fmla="*/ 130 w 160"/>
                  <a:gd name="T55" fmla="*/ 98 h 104"/>
                  <a:gd name="T56" fmla="*/ 141 w 160"/>
                  <a:gd name="T57" fmla="*/ 104 h 104"/>
                  <a:gd name="T58" fmla="*/ 141 w 160"/>
                  <a:gd name="T59" fmla="*/ 94 h 104"/>
                  <a:gd name="T60" fmla="*/ 150 w 160"/>
                  <a:gd name="T61" fmla="*/ 80 h 104"/>
                  <a:gd name="T62" fmla="*/ 159 w 160"/>
                  <a:gd name="T63" fmla="*/ 70 h 104"/>
                  <a:gd name="T64" fmla="*/ 159 w 160"/>
                  <a:gd name="T65" fmla="*/ 69 h 104"/>
                  <a:gd name="T66" fmla="*/ 153 w 160"/>
                  <a:gd name="T67" fmla="*/ 65 h 104"/>
                  <a:gd name="T68" fmla="*/ 143 w 160"/>
                  <a:gd name="T6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04">
                    <a:moveTo>
                      <a:pt x="143" y="69"/>
                    </a:moveTo>
                    <a:cubicBezTo>
                      <a:pt x="139" y="69"/>
                      <a:pt x="135" y="67"/>
                      <a:pt x="136" y="65"/>
                    </a:cubicBezTo>
                    <a:cubicBezTo>
                      <a:pt x="136" y="65"/>
                      <a:pt x="136" y="65"/>
                      <a:pt x="137" y="64"/>
                    </a:cubicBezTo>
                    <a:cubicBezTo>
                      <a:pt x="132" y="61"/>
                      <a:pt x="130" y="48"/>
                      <a:pt x="134" y="45"/>
                    </a:cubicBezTo>
                    <a:cubicBezTo>
                      <a:pt x="138" y="41"/>
                      <a:pt x="127" y="25"/>
                      <a:pt x="122" y="20"/>
                    </a:cubicBezTo>
                    <a:cubicBezTo>
                      <a:pt x="120" y="17"/>
                      <a:pt x="115" y="9"/>
                      <a:pt x="111" y="0"/>
                    </a:cubicBezTo>
                    <a:cubicBezTo>
                      <a:pt x="107" y="1"/>
                      <a:pt x="103" y="3"/>
                      <a:pt x="102" y="4"/>
                    </a:cubicBezTo>
                    <a:cubicBezTo>
                      <a:pt x="101" y="7"/>
                      <a:pt x="95" y="9"/>
                      <a:pt x="92" y="9"/>
                    </a:cubicBezTo>
                    <a:cubicBezTo>
                      <a:pt x="89" y="9"/>
                      <a:pt x="86" y="8"/>
                      <a:pt x="84" y="10"/>
                    </a:cubicBezTo>
                    <a:cubicBezTo>
                      <a:pt x="81" y="13"/>
                      <a:pt x="77" y="14"/>
                      <a:pt x="76" y="12"/>
                    </a:cubicBezTo>
                    <a:cubicBezTo>
                      <a:pt x="74" y="11"/>
                      <a:pt x="69" y="9"/>
                      <a:pt x="65" y="9"/>
                    </a:cubicBezTo>
                    <a:cubicBezTo>
                      <a:pt x="62" y="9"/>
                      <a:pt x="50" y="6"/>
                      <a:pt x="48" y="6"/>
                    </a:cubicBezTo>
                    <a:cubicBezTo>
                      <a:pt x="46" y="6"/>
                      <a:pt x="43" y="6"/>
                      <a:pt x="41" y="7"/>
                    </a:cubicBezTo>
                    <a:cubicBezTo>
                      <a:pt x="41" y="8"/>
                      <a:pt x="41" y="9"/>
                      <a:pt x="39" y="11"/>
                    </a:cubicBezTo>
                    <a:cubicBezTo>
                      <a:pt x="36" y="13"/>
                      <a:pt x="30" y="16"/>
                      <a:pt x="27" y="18"/>
                    </a:cubicBezTo>
                    <a:cubicBezTo>
                      <a:pt x="25" y="20"/>
                      <a:pt x="17" y="39"/>
                      <a:pt x="11" y="45"/>
                    </a:cubicBezTo>
                    <a:cubicBezTo>
                      <a:pt x="6" y="50"/>
                      <a:pt x="1" y="51"/>
                      <a:pt x="0" y="53"/>
                    </a:cubicBezTo>
                    <a:cubicBezTo>
                      <a:pt x="0" y="55"/>
                      <a:pt x="7" y="60"/>
                      <a:pt x="7" y="63"/>
                    </a:cubicBezTo>
                    <a:cubicBezTo>
                      <a:pt x="7" y="66"/>
                      <a:pt x="8" y="69"/>
                      <a:pt x="12" y="69"/>
                    </a:cubicBezTo>
                    <a:cubicBezTo>
                      <a:pt x="17" y="69"/>
                      <a:pt x="12" y="79"/>
                      <a:pt x="15" y="80"/>
                    </a:cubicBezTo>
                    <a:cubicBezTo>
                      <a:pt x="18" y="81"/>
                      <a:pt x="34" y="82"/>
                      <a:pt x="34" y="86"/>
                    </a:cubicBezTo>
                    <a:cubicBezTo>
                      <a:pt x="34" y="89"/>
                      <a:pt x="36" y="92"/>
                      <a:pt x="35" y="94"/>
                    </a:cubicBezTo>
                    <a:cubicBezTo>
                      <a:pt x="40" y="95"/>
                      <a:pt x="44" y="101"/>
                      <a:pt x="45" y="101"/>
                    </a:cubicBezTo>
                    <a:cubicBezTo>
                      <a:pt x="48" y="100"/>
                      <a:pt x="62" y="103"/>
                      <a:pt x="64" y="103"/>
                    </a:cubicBezTo>
                    <a:cubicBezTo>
                      <a:pt x="67" y="102"/>
                      <a:pt x="79" y="103"/>
                      <a:pt x="83" y="103"/>
                    </a:cubicBezTo>
                    <a:cubicBezTo>
                      <a:pt x="87" y="104"/>
                      <a:pt x="92" y="102"/>
                      <a:pt x="95" y="98"/>
                    </a:cubicBezTo>
                    <a:cubicBezTo>
                      <a:pt x="99" y="94"/>
                      <a:pt x="112" y="94"/>
                      <a:pt x="116" y="94"/>
                    </a:cubicBezTo>
                    <a:cubicBezTo>
                      <a:pt x="121" y="95"/>
                      <a:pt x="129" y="96"/>
                      <a:pt x="130" y="98"/>
                    </a:cubicBezTo>
                    <a:cubicBezTo>
                      <a:pt x="131" y="100"/>
                      <a:pt x="136" y="102"/>
                      <a:pt x="141" y="104"/>
                    </a:cubicBezTo>
                    <a:cubicBezTo>
                      <a:pt x="142" y="101"/>
                      <a:pt x="141" y="98"/>
                      <a:pt x="141" y="94"/>
                    </a:cubicBezTo>
                    <a:cubicBezTo>
                      <a:pt x="141" y="89"/>
                      <a:pt x="145" y="80"/>
                      <a:pt x="150" y="80"/>
                    </a:cubicBezTo>
                    <a:cubicBezTo>
                      <a:pt x="155" y="79"/>
                      <a:pt x="160" y="79"/>
                      <a:pt x="159" y="70"/>
                    </a:cubicBezTo>
                    <a:cubicBezTo>
                      <a:pt x="159" y="70"/>
                      <a:pt x="159" y="70"/>
                      <a:pt x="159" y="69"/>
                    </a:cubicBezTo>
                    <a:cubicBezTo>
                      <a:pt x="156" y="67"/>
                      <a:pt x="154" y="65"/>
                      <a:pt x="153" y="65"/>
                    </a:cubicBezTo>
                    <a:cubicBezTo>
                      <a:pt x="151" y="65"/>
                      <a:pt x="145" y="69"/>
                      <a:pt x="143" y="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664">
                <a:extLst>
                  <a:ext uri="{FF2B5EF4-FFF2-40B4-BE49-F238E27FC236}">
                    <a16:creationId xmlns:a16="http://schemas.microsoft.com/office/drawing/2014/main" id="{1446F202-BA1A-B014-6FBF-E064A8B3CB29}"/>
                  </a:ext>
                </a:extLst>
              </p:cNvPr>
              <p:cNvSpPr>
                <a:spLocks/>
              </p:cNvSpPr>
              <p:nvPr/>
            </p:nvSpPr>
            <p:spPr bwMode="auto">
              <a:xfrm>
                <a:off x="5342127" y="2113033"/>
                <a:ext cx="69852" cy="84140"/>
              </a:xfrm>
              <a:custGeom>
                <a:avLst/>
                <a:gdLst>
                  <a:gd name="T0" fmla="*/ 39 w 54"/>
                  <a:gd name="T1" fmla="*/ 18 h 68"/>
                  <a:gd name="T2" fmla="*/ 27 w 54"/>
                  <a:gd name="T3" fmla="*/ 9 h 68"/>
                  <a:gd name="T4" fmla="*/ 13 w 54"/>
                  <a:gd name="T5" fmla="*/ 1 h 68"/>
                  <a:gd name="T6" fmla="*/ 0 w 54"/>
                  <a:gd name="T7" fmla="*/ 4 h 68"/>
                  <a:gd name="T8" fmla="*/ 11 w 54"/>
                  <a:gd name="T9" fmla="*/ 24 h 68"/>
                  <a:gd name="T10" fmla="*/ 23 w 54"/>
                  <a:gd name="T11" fmla="*/ 49 h 68"/>
                  <a:gd name="T12" fmla="*/ 26 w 54"/>
                  <a:gd name="T13" fmla="*/ 68 h 68"/>
                  <a:gd name="T14" fmla="*/ 36 w 54"/>
                  <a:gd name="T15" fmla="*/ 53 h 68"/>
                  <a:gd name="T16" fmla="*/ 42 w 54"/>
                  <a:gd name="T17" fmla="*/ 45 h 68"/>
                  <a:gd name="T18" fmla="*/ 54 w 54"/>
                  <a:gd name="T19" fmla="*/ 47 h 68"/>
                  <a:gd name="T20" fmla="*/ 50 w 54"/>
                  <a:gd name="T21" fmla="*/ 36 h 68"/>
                  <a:gd name="T22" fmla="*/ 39 w 54"/>
                  <a:gd name="T23"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8">
                    <a:moveTo>
                      <a:pt x="39" y="18"/>
                    </a:moveTo>
                    <a:cubicBezTo>
                      <a:pt x="37" y="11"/>
                      <a:pt x="30" y="9"/>
                      <a:pt x="27" y="9"/>
                    </a:cubicBezTo>
                    <a:cubicBezTo>
                      <a:pt x="23" y="9"/>
                      <a:pt x="17" y="0"/>
                      <a:pt x="13" y="1"/>
                    </a:cubicBezTo>
                    <a:cubicBezTo>
                      <a:pt x="10" y="1"/>
                      <a:pt x="5" y="2"/>
                      <a:pt x="0" y="4"/>
                    </a:cubicBezTo>
                    <a:cubicBezTo>
                      <a:pt x="4" y="13"/>
                      <a:pt x="9" y="21"/>
                      <a:pt x="11" y="24"/>
                    </a:cubicBezTo>
                    <a:cubicBezTo>
                      <a:pt x="16" y="29"/>
                      <a:pt x="27" y="45"/>
                      <a:pt x="23" y="49"/>
                    </a:cubicBezTo>
                    <a:cubicBezTo>
                      <a:pt x="19" y="52"/>
                      <a:pt x="21" y="65"/>
                      <a:pt x="26" y="68"/>
                    </a:cubicBezTo>
                    <a:cubicBezTo>
                      <a:pt x="28" y="66"/>
                      <a:pt x="36" y="56"/>
                      <a:pt x="36" y="53"/>
                    </a:cubicBezTo>
                    <a:cubicBezTo>
                      <a:pt x="36" y="50"/>
                      <a:pt x="36" y="44"/>
                      <a:pt x="42" y="45"/>
                    </a:cubicBezTo>
                    <a:cubicBezTo>
                      <a:pt x="49" y="47"/>
                      <a:pt x="54" y="49"/>
                      <a:pt x="54" y="47"/>
                    </a:cubicBezTo>
                    <a:cubicBezTo>
                      <a:pt x="54" y="45"/>
                      <a:pt x="53" y="38"/>
                      <a:pt x="50" y="36"/>
                    </a:cubicBezTo>
                    <a:cubicBezTo>
                      <a:pt x="48" y="33"/>
                      <a:pt x="41" y="25"/>
                      <a:pt x="39"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665">
                <a:extLst>
                  <a:ext uri="{FF2B5EF4-FFF2-40B4-BE49-F238E27FC236}">
                    <a16:creationId xmlns:a16="http://schemas.microsoft.com/office/drawing/2014/main" id="{98597EBD-82A9-2CAA-56FE-ED0CAF7E25E7}"/>
                  </a:ext>
                </a:extLst>
              </p:cNvPr>
              <p:cNvSpPr>
                <a:spLocks/>
              </p:cNvSpPr>
              <p:nvPr/>
            </p:nvSpPr>
            <p:spPr bwMode="auto">
              <a:xfrm>
                <a:off x="5238935" y="2235274"/>
                <a:ext cx="142880" cy="74615"/>
              </a:xfrm>
              <a:custGeom>
                <a:avLst/>
                <a:gdLst>
                  <a:gd name="T0" fmla="*/ 86 w 111"/>
                  <a:gd name="T1" fmla="*/ 0 h 60"/>
                  <a:gd name="T2" fmla="*/ 65 w 111"/>
                  <a:gd name="T3" fmla="*/ 4 h 60"/>
                  <a:gd name="T4" fmla="*/ 53 w 111"/>
                  <a:gd name="T5" fmla="*/ 9 h 60"/>
                  <a:gd name="T6" fmla="*/ 34 w 111"/>
                  <a:gd name="T7" fmla="*/ 9 h 60"/>
                  <a:gd name="T8" fmla="*/ 15 w 111"/>
                  <a:gd name="T9" fmla="*/ 7 h 60"/>
                  <a:gd name="T10" fmla="*/ 5 w 111"/>
                  <a:gd name="T11" fmla="*/ 0 h 60"/>
                  <a:gd name="T12" fmla="*/ 4 w 111"/>
                  <a:gd name="T13" fmla="*/ 1 h 60"/>
                  <a:gd name="T14" fmla="*/ 4 w 111"/>
                  <a:gd name="T15" fmla="*/ 14 h 60"/>
                  <a:gd name="T16" fmla="*/ 9 w 111"/>
                  <a:gd name="T17" fmla="*/ 25 h 60"/>
                  <a:gd name="T18" fmla="*/ 4 w 111"/>
                  <a:gd name="T19" fmla="*/ 32 h 60"/>
                  <a:gd name="T20" fmla="*/ 4 w 111"/>
                  <a:gd name="T21" fmla="*/ 41 h 60"/>
                  <a:gd name="T22" fmla="*/ 13 w 111"/>
                  <a:gd name="T23" fmla="*/ 52 h 60"/>
                  <a:gd name="T24" fmla="*/ 17 w 111"/>
                  <a:gd name="T25" fmla="*/ 57 h 60"/>
                  <a:gd name="T26" fmla="*/ 40 w 111"/>
                  <a:gd name="T27" fmla="*/ 57 h 60"/>
                  <a:gd name="T28" fmla="*/ 59 w 111"/>
                  <a:gd name="T29" fmla="*/ 60 h 60"/>
                  <a:gd name="T30" fmla="*/ 66 w 111"/>
                  <a:gd name="T31" fmla="*/ 56 h 60"/>
                  <a:gd name="T32" fmla="*/ 74 w 111"/>
                  <a:gd name="T33" fmla="*/ 52 h 60"/>
                  <a:gd name="T34" fmla="*/ 74 w 111"/>
                  <a:gd name="T35" fmla="*/ 47 h 60"/>
                  <a:gd name="T36" fmla="*/ 92 w 111"/>
                  <a:gd name="T37" fmla="*/ 47 h 60"/>
                  <a:gd name="T38" fmla="*/ 99 w 111"/>
                  <a:gd name="T39" fmla="*/ 46 h 60"/>
                  <a:gd name="T40" fmla="*/ 97 w 111"/>
                  <a:gd name="T41" fmla="*/ 42 h 60"/>
                  <a:gd name="T42" fmla="*/ 93 w 111"/>
                  <a:gd name="T43" fmla="*/ 28 h 60"/>
                  <a:gd name="T44" fmla="*/ 107 w 111"/>
                  <a:gd name="T45" fmla="*/ 13 h 60"/>
                  <a:gd name="T46" fmla="*/ 111 w 111"/>
                  <a:gd name="T47" fmla="*/ 10 h 60"/>
                  <a:gd name="T48" fmla="*/ 100 w 111"/>
                  <a:gd name="T49" fmla="*/ 4 h 60"/>
                  <a:gd name="T50" fmla="*/ 86 w 111"/>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60">
                    <a:moveTo>
                      <a:pt x="86" y="0"/>
                    </a:moveTo>
                    <a:cubicBezTo>
                      <a:pt x="82" y="0"/>
                      <a:pt x="69" y="0"/>
                      <a:pt x="65" y="4"/>
                    </a:cubicBezTo>
                    <a:cubicBezTo>
                      <a:pt x="62" y="8"/>
                      <a:pt x="57" y="10"/>
                      <a:pt x="53" y="9"/>
                    </a:cubicBezTo>
                    <a:cubicBezTo>
                      <a:pt x="49" y="9"/>
                      <a:pt x="37" y="8"/>
                      <a:pt x="34" y="9"/>
                    </a:cubicBezTo>
                    <a:cubicBezTo>
                      <a:pt x="32" y="9"/>
                      <a:pt x="18" y="6"/>
                      <a:pt x="15" y="7"/>
                    </a:cubicBezTo>
                    <a:cubicBezTo>
                      <a:pt x="14" y="7"/>
                      <a:pt x="10" y="1"/>
                      <a:pt x="5" y="0"/>
                    </a:cubicBezTo>
                    <a:cubicBezTo>
                      <a:pt x="5" y="0"/>
                      <a:pt x="5" y="1"/>
                      <a:pt x="4" y="1"/>
                    </a:cubicBezTo>
                    <a:cubicBezTo>
                      <a:pt x="0" y="4"/>
                      <a:pt x="0" y="10"/>
                      <a:pt x="4" y="14"/>
                    </a:cubicBezTo>
                    <a:cubicBezTo>
                      <a:pt x="8" y="17"/>
                      <a:pt x="13" y="25"/>
                      <a:pt x="9" y="25"/>
                    </a:cubicBezTo>
                    <a:cubicBezTo>
                      <a:pt x="6" y="25"/>
                      <a:pt x="3" y="30"/>
                      <a:pt x="4" y="32"/>
                    </a:cubicBezTo>
                    <a:cubicBezTo>
                      <a:pt x="4" y="34"/>
                      <a:pt x="2" y="39"/>
                      <a:pt x="4" y="41"/>
                    </a:cubicBezTo>
                    <a:cubicBezTo>
                      <a:pt x="5" y="42"/>
                      <a:pt x="13" y="50"/>
                      <a:pt x="13" y="52"/>
                    </a:cubicBezTo>
                    <a:cubicBezTo>
                      <a:pt x="14" y="54"/>
                      <a:pt x="17" y="55"/>
                      <a:pt x="17" y="57"/>
                    </a:cubicBezTo>
                    <a:cubicBezTo>
                      <a:pt x="23" y="56"/>
                      <a:pt x="37" y="56"/>
                      <a:pt x="40" y="57"/>
                    </a:cubicBezTo>
                    <a:cubicBezTo>
                      <a:pt x="45" y="59"/>
                      <a:pt x="59" y="60"/>
                      <a:pt x="59" y="60"/>
                    </a:cubicBezTo>
                    <a:cubicBezTo>
                      <a:pt x="63" y="60"/>
                      <a:pt x="67" y="59"/>
                      <a:pt x="66" y="56"/>
                    </a:cubicBezTo>
                    <a:cubicBezTo>
                      <a:pt x="65" y="54"/>
                      <a:pt x="71" y="52"/>
                      <a:pt x="74" y="52"/>
                    </a:cubicBezTo>
                    <a:cubicBezTo>
                      <a:pt x="74" y="50"/>
                      <a:pt x="73" y="48"/>
                      <a:pt x="74" y="47"/>
                    </a:cubicBezTo>
                    <a:cubicBezTo>
                      <a:pt x="76" y="46"/>
                      <a:pt x="88" y="45"/>
                      <a:pt x="92" y="47"/>
                    </a:cubicBezTo>
                    <a:cubicBezTo>
                      <a:pt x="95" y="48"/>
                      <a:pt x="97" y="47"/>
                      <a:pt x="99" y="46"/>
                    </a:cubicBezTo>
                    <a:cubicBezTo>
                      <a:pt x="99" y="44"/>
                      <a:pt x="98" y="42"/>
                      <a:pt x="97" y="42"/>
                    </a:cubicBezTo>
                    <a:cubicBezTo>
                      <a:pt x="94" y="41"/>
                      <a:pt x="90" y="29"/>
                      <a:pt x="93" y="28"/>
                    </a:cubicBezTo>
                    <a:cubicBezTo>
                      <a:pt x="97" y="28"/>
                      <a:pt x="102" y="15"/>
                      <a:pt x="107" y="13"/>
                    </a:cubicBezTo>
                    <a:cubicBezTo>
                      <a:pt x="110" y="13"/>
                      <a:pt x="111" y="11"/>
                      <a:pt x="111" y="10"/>
                    </a:cubicBezTo>
                    <a:cubicBezTo>
                      <a:pt x="106" y="8"/>
                      <a:pt x="101" y="6"/>
                      <a:pt x="100" y="4"/>
                    </a:cubicBezTo>
                    <a:cubicBezTo>
                      <a:pt x="99" y="2"/>
                      <a:pt x="91" y="1"/>
                      <a:pt x="86"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666">
                <a:extLst>
                  <a:ext uri="{FF2B5EF4-FFF2-40B4-BE49-F238E27FC236}">
                    <a16:creationId xmlns:a16="http://schemas.microsoft.com/office/drawing/2014/main" id="{58E17F46-CFAB-6147-808D-256C9DC9EBEB}"/>
                  </a:ext>
                </a:extLst>
              </p:cNvPr>
              <p:cNvSpPr>
                <a:spLocks/>
              </p:cNvSpPr>
              <p:nvPr/>
            </p:nvSpPr>
            <p:spPr bwMode="auto">
              <a:xfrm>
                <a:off x="5199246" y="2281313"/>
                <a:ext cx="61915" cy="42864"/>
              </a:xfrm>
              <a:custGeom>
                <a:avLst/>
                <a:gdLst>
                  <a:gd name="T0" fmla="*/ 11 w 48"/>
                  <a:gd name="T1" fmla="*/ 34 h 34"/>
                  <a:gd name="T2" fmla="*/ 11 w 48"/>
                  <a:gd name="T3" fmla="*/ 34 h 34"/>
                  <a:gd name="T4" fmla="*/ 12 w 48"/>
                  <a:gd name="T5" fmla="*/ 34 h 34"/>
                  <a:gd name="T6" fmla="*/ 12 w 48"/>
                  <a:gd name="T7" fmla="*/ 34 h 34"/>
                  <a:gd name="T8" fmla="*/ 13 w 48"/>
                  <a:gd name="T9" fmla="*/ 34 h 34"/>
                  <a:gd name="T10" fmla="*/ 13 w 48"/>
                  <a:gd name="T11" fmla="*/ 34 h 34"/>
                  <a:gd name="T12" fmla="*/ 19 w 48"/>
                  <a:gd name="T13" fmla="*/ 34 h 34"/>
                  <a:gd name="T14" fmla="*/ 19 w 48"/>
                  <a:gd name="T15" fmla="*/ 34 h 34"/>
                  <a:gd name="T16" fmla="*/ 21 w 48"/>
                  <a:gd name="T17" fmla="*/ 34 h 34"/>
                  <a:gd name="T18" fmla="*/ 21 w 48"/>
                  <a:gd name="T19" fmla="*/ 34 h 34"/>
                  <a:gd name="T20" fmla="*/ 23 w 48"/>
                  <a:gd name="T21" fmla="*/ 33 h 34"/>
                  <a:gd name="T22" fmla="*/ 31 w 48"/>
                  <a:gd name="T23" fmla="*/ 28 h 34"/>
                  <a:gd name="T24" fmla="*/ 47 w 48"/>
                  <a:gd name="T25" fmla="*/ 21 h 34"/>
                  <a:gd name="T26" fmla="*/ 48 w 48"/>
                  <a:gd name="T27" fmla="*/ 20 h 34"/>
                  <a:gd name="T28" fmla="*/ 44 w 48"/>
                  <a:gd name="T29" fmla="*/ 15 h 34"/>
                  <a:gd name="T30" fmla="*/ 35 w 48"/>
                  <a:gd name="T31" fmla="*/ 4 h 34"/>
                  <a:gd name="T32" fmla="*/ 34 w 48"/>
                  <a:gd name="T33" fmla="*/ 2 h 34"/>
                  <a:gd name="T34" fmla="*/ 34 w 48"/>
                  <a:gd name="T35" fmla="*/ 2 h 34"/>
                  <a:gd name="T36" fmla="*/ 34 w 48"/>
                  <a:gd name="T37" fmla="*/ 0 h 34"/>
                  <a:gd name="T38" fmla="*/ 4 w 48"/>
                  <a:gd name="T39" fmla="*/ 6 h 34"/>
                  <a:gd name="T40" fmla="*/ 3 w 48"/>
                  <a:gd name="T41" fmla="*/ 5 h 34"/>
                  <a:gd name="T42" fmla="*/ 1 w 48"/>
                  <a:gd name="T43" fmla="*/ 23 h 34"/>
                  <a:gd name="T44" fmla="*/ 11 w 48"/>
                  <a:gd name="T4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34">
                    <a:moveTo>
                      <a:pt x="11" y="34"/>
                    </a:moveTo>
                    <a:cubicBezTo>
                      <a:pt x="11" y="34"/>
                      <a:pt x="11" y="34"/>
                      <a:pt x="11" y="34"/>
                    </a:cubicBezTo>
                    <a:cubicBezTo>
                      <a:pt x="11" y="34"/>
                      <a:pt x="11" y="34"/>
                      <a:pt x="12" y="34"/>
                    </a:cubicBezTo>
                    <a:cubicBezTo>
                      <a:pt x="12" y="34"/>
                      <a:pt x="12" y="34"/>
                      <a:pt x="12" y="34"/>
                    </a:cubicBezTo>
                    <a:cubicBezTo>
                      <a:pt x="12" y="34"/>
                      <a:pt x="13" y="34"/>
                      <a:pt x="13" y="34"/>
                    </a:cubicBezTo>
                    <a:cubicBezTo>
                      <a:pt x="13" y="34"/>
                      <a:pt x="13" y="34"/>
                      <a:pt x="13" y="34"/>
                    </a:cubicBezTo>
                    <a:cubicBezTo>
                      <a:pt x="15" y="34"/>
                      <a:pt x="17" y="34"/>
                      <a:pt x="19" y="34"/>
                    </a:cubicBezTo>
                    <a:cubicBezTo>
                      <a:pt x="19" y="34"/>
                      <a:pt x="19" y="34"/>
                      <a:pt x="19" y="34"/>
                    </a:cubicBezTo>
                    <a:cubicBezTo>
                      <a:pt x="20" y="34"/>
                      <a:pt x="20" y="34"/>
                      <a:pt x="21" y="34"/>
                    </a:cubicBezTo>
                    <a:cubicBezTo>
                      <a:pt x="21" y="34"/>
                      <a:pt x="21" y="34"/>
                      <a:pt x="21" y="34"/>
                    </a:cubicBezTo>
                    <a:cubicBezTo>
                      <a:pt x="22" y="34"/>
                      <a:pt x="22" y="33"/>
                      <a:pt x="23" y="33"/>
                    </a:cubicBezTo>
                    <a:cubicBezTo>
                      <a:pt x="28" y="32"/>
                      <a:pt x="29" y="27"/>
                      <a:pt x="31" y="28"/>
                    </a:cubicBezTo>
                    <a:cubicBezTo>
                      <a:pt x="33" y="29"/>
                      <a:pt x="46" y="23"/>
                      <a:pt x="47" y="21"/>
                    </a:cubicBezTo>
                    <a:cubicBezTo>
                      <a:pt x="48" y="20"/>
                      <a:pt x="48" y="20"/>
                      <a:pt x="48" y="20"/>
                    </a:cubicBezTo>
                    <a:cubicBezTo>
                      <a:pt x="48" y="18"/>
                      <a:pt x="45" y="17"/>
                      <a:pt x="44" y="15"/>
                    </a:cubicBezTo>
                    <a:cubicBezTo>
                      <a:pt x="44" y="13"/>
                      <a:pt x="36" y="5"/>
                      <a:pt x="35" y="4"/>
                    </a:cubicBezTo>
                    <a:cubicBezTo>
                      <a:pt x="34" y="3"/>
                      <a:pt x="34" y="3"/>
                      <a:pt x="34" y="2"/>
                    </a:cubicBezTo>
                    <a:cubicBezTo>
                      <a:pt x="34" y="2"/>
                      <a:pt x="34" y="2"/>
                      <a:pt x="34" y="2"/>
                    </a:cubicBezTo>
                    <a:cubicBezTo>
                      <a:pt x="34" y="2"/>
                      <a:pt x="34" y="1"/>
                      <a:pt x="34" y="0"/>
                    </a:cubicBezTo>
                    <a:cubicBezTo>
                      <a:pt x="22" y="2"/>
                      <a:pt x="4" y="6"/>
                      <a:pt x="4" y="6"/>
                    </a:cubicBezTo>
                    <a:cubicBezTo>
                      <a:pt x="4" y="6"/>
                      <a:pt x="3" y="6"/>
                      <a:pt x="3" y="5"/>
                    </a:cubicBezTo>
                    <a:cubicBezTo>
                      <a:pt x="1" y="11"/>
                      <a:pt x="0" y="19"/>
                      <a:pt x="1" y="23"/>
                    </a:cubicBezTo>
                    <a:cubicBezTo>
                      <a:pt x="2" y="28"/>
                      <a:pt x="6" y="30"/>
                      <a:pt x="11" y="3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667">
                <a:extLst>
                  <a:ext uri="{FF2B5EF4-FFF2-40B4-BE49-F238E27FC236}">
                    <a16:creationId xmlns:a16="http://schemas.microsoft.com/office/drawing/2014/main" id="{7863820C-C7E5-DA37-6F6D-B88279AA7340}"/>
                  </a:ext>
                </a:extLst>
              </p:cNvPr>
              <p:cNvSpPr>
                <a:spLocks/>
              </p:cNvSpPr>
              <p:nvPr/>
            </p:nvSpPr>
            <p:spPr bwMode="auto">
              <a:xfrm>
                <a:off x="5238935" y="1998729"/>
                <a:ext cx="403239" cy="230195"/>
              </a:xfrm>
              <a:custGeom>
                <a:avLst/>
                <a:gdLst>
                  <a:gd name="T0" fmla="*/ 293 w 315"/>
                  <a:gd name="T1" fmla="*/ 104 h 183"/>
                  <a:gd name="T2" fmla="*/ 311 w 315"/>
                  <a:gd name="T3" fmla="*/ 94 h 183"/>
                  <a:gd name="T4" fmla="*/ 313 w 315"/>
                  <a:gd name="T5" fmla="*/ 83 h 183"/>
                  <a:gd name="T6" fmla="*/ 314 w 315"/>
                  <a:gd name="T7" fmla="*/ 71 h 183"/>
                  <a:gd name="T8" fmla="*/ 289 w 315"/>
                  <a:gd name="T9" fmla="*/ 60 h 183"/>
                  <a:gd name="T10" fmla="*/ 267 w 315"/>
                  <a:gd name="T11" fmla="*/ 49 h 183"/>
                  <a:gd name="T12" fmla="*/ 248 w 315"/>
                  <a:gd name="T13" fmla="*/ 50 h 183"/>
                  <a:gd name="T14" fmla="*/ 233 w 315"/>
                  <a:gd name="T15" fmla="*/ 43 h 183"/>
                  <a:gd name="T16" fmla="*/ 212 w 315"/>
                  <a:gd name="T17" fmla="*/ 26 h 183"/>
                  <a:gd name="T18" fmla="*/ 206 w 315"/>
                  <a:gd name="T19" fmla="*/ 3 h 183"/>
                  <a:gd name="T20" fmla="*/ 180 w 315"/>
                  <a:gd name="T21" fmla="*/ 2 h 183"/>
                  <a:gd name="T22" fmla="*/ 167 w 315"/>
                  <a:gd name="T23" fmla="*/ 4 h 183"/>
                  <a:gd name="T24" fmla="*/ 145 w 315"/>
                  <a:gd name="T25" fmla="*/ 18 h 183"/>
                  <a:gd name="T26" fmla="*/ 125 w 315"/>
                  <a:gd name="T27" fmla="*/ 22 h 183"/>
                  <a:gd name="T28" fmla="*/ 103 w 315"/>
                  <a:gd name="T29" fmla="*/ 18 h 183"/>
                  <a:gd name="T30" fmla="*/ 74 w 315"/>
                  <a:gd name="T31" fmla="*/ 14 h 183"/>
                  <a:gd name="T32" fmla="*/ 33 w 315"/>
                  <a:gd name="T33" fmla="*/ 17 h 183"/>
                  <a:gd name="T34" fmla="*/ 25 w 315"/>
                  <a:gd name="T35" fmla="*/ 25 h 183"/>
                  <a:gd name="T36" fmla="*/ 24 w 315"/>
                  <a:gd name="T37" fmla="*/ 48 h 183"/>
                  <a:gd name="T38" fmla="*/ 8 w 315"/>
                  <a:gd name="T39" fmla="*/ 77 h 183"/>
                  <a:gd name="T40" fmla="*/ 8 w 315"/>
                  <a:gd name="T41" fmla="*/ 99 h 183"/>
                  <a:gd name="T42" fmla="*/ 18 w 315"/>
                  <a:gd name="T43" fmla="*/ 100 h 183"/>
                  <a:gd name="T44" fmla="*/ 46 w 315"/>
                  <a:gd name="T45" fmla="*/ 106 h 183"/>
                  <a:gd name="T46" fmla="*/ 62 w 315"/>
                  <a:gd name="T47" fmla="*/ 103 h 183"/>
                  <a:gd name="T48" fmla="*/ 94 w 315"/>
                  <a:gd name="T49" fmla="*/ 91 h 183"/>
                  <a:gd name="T50" fmla="*/ 120 w 315"/>
                  <a:gd name="T51" fmla="*/ 108 h 183"/>
                  <a:gd name="T52" fmla="*/ 135 w 315"/>
                  <a:gd name="T53" fmla="*/ 137 h 183"/>
                  <a:gd name="T54" fmla="*/ 117 w 315"/>
                  <a:gd name="T55" fmla="*/ 143 h 183"/>
                  <a:gd name="T56" fmla="*/ 113 w 315"/>
                  <a:gd name="T57" fmla="*/ 163 h 183"/>
                  <a:gd name="T58" fmla="*/ 129 w 315"/>
                  <a:gd name="T59" fmla="*/ 163 h 183"/>
                  <a:gd name="T60" fmla="*/ 153 w 315"/>
                  <a:gd name="T61" fmla="*/ 132 h 183"/>
                  <a:gd name="T62" fmla="*/ 174 w 315"/>
                  <a:gd name="T63" fmla="*/ 141 h 183"/>
                  <a:gd name="T64" fmla="*/ 179 w 315"/>
                  <a:gd name="T65" fmla="*/ 158 h 183"/>
                  <a:gd name="T66" fmla="*/ 198 w 315"/>
                  <a:gd name="T67" fmla="*/ 180 h 183"/>
                  <a:gd name="T68" fmla="*/ 229 w 315"/>
                  <a:gd name="T69" fmla="*/ 169 h 183"/>
                  <a:gd name="T70" fmla="*/ 235 w 315"/>
                  <a:gd name="T71" fmla="*/ 161 h 183"/>
                  <a:gd name="T72" fmla="*/ 243 w 315"/>
                  <a:gd name="T73" fmla="*/ 133 h 183"/>
                  <a:gd name="T74" fmla="*/ 279 w 315"/>
                  <a:gd name="T75" fmla="*/ 12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 h="183">
                    <a:moveTo>
                      <a:pt x="280" y="114"/>
                    </a:moveTo>
                    <a:cubicBezTo>
                      <a:pt x="282" y="113"/>
                      <a:pt x="291" y="104"/>
                      <a:pt x="293" y="104"/>
                    </a:cubicBezTo>
                    <a:cubicBezTo>
                      <a:pt x="296" y="104"/>
                      <a:pt x="308" y="107"/>
                      <a:pt x="308" y="105"/>
                    </a:cubicBezTo>
                    <a:cubicBezTo>
                      <a:pt x="308" y="103"/>
                      <a:pt x="312" y="96"/>
                      <a:pt x="311" y="94"/>
                    </a:cubicBezTo>
                    <a:cubicBezTo>
                      <a:pt x="310" y="92"/>
                      <a:pt x="306" y="89"/>
                      <a:pt x="307" y="87"/>
                    </a:cubicBezTo>
                    <a:cubicBezTo>
                      <a:pt x="308" y="85"/>
                      <a:pt x="313" y="85"/>
                      <a:pt x="313" y="83"/>
                    </a:cubicBezTo>
                    <a:cubicBezTo>
                      <a:pt x="313" y="81"/>
                      <a:pt x="309" y="80"/>
                      <a:pt x="309" y="78"/>
                    </a:cubicBezTo>
                    <a:cubicBezTo>
                      <a:pt x="309" y="76"/>
                      <a:pt x="315" y="74"/>
                      <a:pt x="314" y="71"/>
                    </a:cubicBezTo>
                    <a:cubicBezTo>
                      <a:pt x="314" y="67"/>
                      <a:pt x="309" y="67"/>
                      <a:pt x="304" y="64"/>
                    </a:cubicBezTo>
                    <a:cubicBezTo>
                      <a:pt x="299" y="62"/>
                      <a:pt x="294" y="63"/>
                      <a:pt x="289" y="60"/>
                    </a:cubicBezTo>
                    <a:cubicBezTo>
                      <a:pt x="284" y="58"/>
                      <a:pt x="275" y="60"/>
                      <a:pt x="275" y="58"/>
                    </a:cubicBezTo>
                    <a:cubicBezTo>
                      <a:pt x="275" y="56"/>
                      <a:pt x="268" y="51"/>
                      <a:pt x="267" y="49"/>
                    </a:cubicBezTo>
                    <a:cubicBezTo>
                      <a:pt x="265" y="46"/>
                      <a:pt x="260" y="47"/>
                      <a:pt x="257" y="49"/>
                    </a:cubicBezTo>
                    <a:cubicBezTo>
                      <a:pt x="254" y="51"/>
                      <a:pt x="251" y="52"/>
                      <a:pt x="248" y="50"/>
                    </a:cubicBezTo>
                    <a:cubicBezTo>
                      <a:pt x="245" y="48"/>
                      <a:pt x="242" y="45"/>
                      <a:pt x="239" y="46"/>
                    </a:cubicBezTo>
                    <a:cubicBezTo>
                      <a:pt x="237" y="47"/>
                      <a:pt x="232" y="47"/>
                      <a:pt x="233" y="43"/>
                    </a:cubicBezTo>
                    <a:cubicBezTo>
                      <a:pt x="234" y="39"/>
                      <a:pt x="228" y="30"/>
                      <a:pt x="225" y="29"/>
                    </a:cubicBezTo>
                    <a:cubicBezTo>
                      <a:pt x="222" y="28"/>
                      <a:pt x="214" y="30"/>
                      <a:pt x="212" y="26"/>
                    </a:cubicBezTo>
                    <a:cubicBezTo>
                      <a:pt x="210" y="22"/>
                      <a:pt x="207" y="19"/>
                      <a:pt x="208" y="16"/>
                    </a:cubicBezTo>
                    <a:cubicBezTo>
                      <a:pt x="210" y="13"/>
                      <a:pt x="208" y="6"/>
                      <a:pt x="206" y="3"/>
                    </a:cubicBezTo>
                    <a:cubicBezTo>
                      <a:pt x="204" y="0"/>
                      <a:pt x="194" y="0"/>
                      <a:pt x="191" y="1"/>
                    </a:cubicBezTo>
                    <a:cubicBezTo>
                      <a:pt x="189" y="2"/>
                      <a:pt x="182" y="0"/>
                      <a:pt x="180" y="2"/>
                    </a:cubicBezTo>
                    <a:cubicBezTo>
                      <a:pt x="177" y="3"/>
                      <a:pt x="175" y="6"/>
                      <a:pt x="171" y="6"/>
                    </a:cubicBezTo>
                    <a:cubicBezTo>
                      <a:pt x="169" y="6"/>
                      <a:pt x="168" y="6"/>
                      <a:pt x="167" y="4"/>
                    </a:cubicBezTo>
                    <a:cubicBezTo>
                      <a:pt x="162" y="6"/>
                      <a:pt x="155" y="6"/>
                      <a:pt x="155" y="6"/>
                    </a:cubicBezTo>
                    <a:cubicBezTo>
                      <a:pt x="155" y="6"/>
                      <a:pt x="145" y="15"/>
                      <a:pt x="145" y="18"/>
                    </a:cubicBezTo>
                    <a:cubicBezTo>
                      <a:pt x="145" y="21"/>
                      <a:pt x="144" y="26"/>
                      <a:pt x="142" y="24"/>
                    </a:cubicBezTo>
                    <a:cubicBezTo>
                      <a:pt x="139" y="21"/>
                      <a:pt x="128" y="21"/>
                      <a:pt x="125" y="22"/>
                    </a:cubicBezTo>
                    <a:cubicBezTo>
                      <a:pt x="123" y="24"/>
                      <a:pt x="119" y="16"/>
                      <a:pt x="114" y="19"/>
                    </a:cubicBezTo>
                    <a:cubicBezTo>
                      <a:pt x="109" y="21"/>
                      <a:pt x="103" y="15"/>
                      <a:pt x="103" y="18"/>
                    </a:cubicBezTo>
                    <a:cubicBezTo>
                      <a:pt x="102" y="20"/>
                      <a:pt x="95" y="18"/>
                      <a:pt x="91" y="16"/>
                    </a:cubicBezTo>
                    <a:cubicBezTo>
                      <a:pt x="86" y="14"/>
                      <a:pt x="77" y="17"/>
                      <a:pt x="74" y="14"/>
                    </a:cubicBezTo>
                    <a:cubicBezTo>
                      <a:pt x="71" y="10"/>
                      <a:pt x="51" y="10"/>
                      <a:pt x="44" y="10"/>
                    </a:cubicBezTo>
                    <a:cubicBezTo>
                      <a:pt x="37" y="10"/>
                      <a:pt x="36" y="14"/>
                      <a:pt x="33" y="17"/>
                    </a:cubicBezTo>
                    <a:cubicBezTo>
                      <a:pt x="30" y="20"/>
                      <a:pt x="27" y="19"/>
                      <a:pt x="23" y="19"/>
                    </a:cubicBezTo>
                    <a:cubicBezTo>
                      <a:pt x="24" y="21"/>
                      <a:pt x="24" y="24"/>
                      <a:pt x="25" y="25"/>
                    </a:cubicBezTo>
                    <a:cubicBezTo>
                      <a:pt x="26" y="27"/>
                      <a:pt x="34" y="38"/>
                      <a:pt x="32" y="42"/>
                    </a:cubicBezTo>
                    <a:cubicBezTo>
                      <a:pt x="30" y="46"/>
                      <a:pt x="26" y="46"/>
                      <a:pt x="24" y="48"/>
                    </a:cubicBezTo>
                    <a:cubicBezTo>
                      <a:pt x="22" y="51"/>
                      <a:pt x="8" y="63"/>
                      <a:pt x="7" y="65"/>
                    </a:cubicBezTo>
                    <a:cubicBezTo>
                      <a:pt x="7" y="67"/>
                      <a:pt x="10" y="76"/>
                      <a:pt x="8" y="77"/>
                    </a:cubicBezTo>
                    <a:cubicBezTo>
                      <a:pt x="6" y="79"/>
                      <a:pt x="0" y="87"/>
                      <a:pt x="0" y="90"/>
                    </a:cubicBezTo>
                    <a:cubicBezTo>
                      <a:pt x="0" y="93"/>
                      <a:pt x="4" y="98"/>
                      <a:pt x="8" y="99"/>
                    </a:cubicBezTo>
                    <a:cubicBezTo>
                      <a:pt x="9" y="99"/>
                      <a:pt x="10" y="100"/>
                      <a:pt x="11" y="101"/>
                    </a:cubicBezTo>
                    <a:cubicBezTo>
                      <a:pt x="13" y="100"/>
                      <a:pt x="16" y="100"/>
                      <a:pt x="18" y="100"/>
                    </a:cubicBezTo>
                    <a:cubicBezTo>
                      <a:pt x="20" y="100"/>
                      <a:pt x="32" y="103"/>
                      <a:pt x="35" y="103"/>
                    </a:cubicBezTo>
                    <a:cubicBezTo>
                      <a:pt x="39" y="103"/>
                      <a:pt x="44" y="105"/>
                      <a:pt x="46" y="106"/>
                    </a:cubicBezTo>
                    <a:cubicBezTo>
                      <a:pt x="47" y="108"/>
                      <a:pt x="51" y="107"/>
                      <a:pt x="54" y="104"/>
                    </a:cubicBezTo>
                    <a:cubicBezTo>
                      <a:pt x="56" y="102"/>
                      <a:pt x="59" y="103"/>
                      <a:pt x="62" y="103"/>
                    </a:cubicBezTo>
                    <a:cubicBezTo>
                      <a:pt x="65" y="103"/>
                      <a:pt x="71" y="101"/>
                      <a:pt x="72" y="98"/>
                    </a:cubicBezTo>
                    <a:cubicBezTo>
                      <a:pt x="74" y="95"/>
                      <a:pt x="89" y="91"/>
                      <a:pt x="94" y="91"/>
                    </a:cubicBezTo>
                    <a:cubicBezTo>
                      <a:pt x="98" y="90"/>
                      <a:pt x="104" y="99"/>
                      <a:pt x="108" y="99"/>
                    </a:cubicBezTo>
                    <a:cubicBezTo>
                      <a:pt x="111" y="99"/>
                      <a:pt x="118" y="101"/>
                      <a:pt x="120" y="108"/>
                    </a:cubicBezTo>
                    <a:cubicBezTo>
                      <a:pt x="122" y="115"/>
                      <a:pt x="129" y="123"/>
                      <a:pt x="131" y="126"/>
                    </a:cubicBezTo>
                    <a:cubicBezTo>
                      <a:pt x="134" y="128"/>
                      <a:pt x="135" y="135"/>
                      <a:pt x="135" y="137"/>
                    </a:cubicBezTo>
                    <a:cubicBezTo>
                      <a:pt x="135" y="139"/>
                      <a:pt x="130" y="137"/>
                      <a:pt x="123" y="135"/>
                    </a:cubicBezTo>
                    <a:cubicBezTo>
                      <a:pt x="117" y="134"/>
                      <a:pt x="117" y="140"/>
                      <a:pt x="117" y="143"/>
                    </a:cubicBezTo>
                    <a:cubicBezTo>
                      <a:pt x="117" y="146"/>
                      <a:pt x="108" y="157"/>
                      <a:pt x="106" y="159"/>
                    </a:cubicBezTo>
                    <a:cubicBezTo>
                      <a:pt x="105" y="161"/>
                      <a:pt x="109" y="163"/>
                      <a:pt x="113" y="163"/>
                    </a:cubicBezTo>
                    <a:cubicBezTo>
                      <a:pt x="115" y="163"/>
                      <a:pt x="121" y="159"/>
                      <a:pt x="123" y="159"/>
                    </a:cubicBezTo>
                    <a:cubicBezTo>
                      <a:pt x="124" y="159"/>
                      <a:pt x="126" y="161"/>
                      <a:pt x="129" y="163"/>
                    </a:cubicBezTo>
                    <a:cubicBezTo>
                      <a:pt x="128" y="155"/>
                      <a:pt x="130" y="156"/>
                      <a:pt x="137" y="150"/>
                    </a:cubicBezTo>
                    <a:cubicBezTo>
                      <a:pt x="145" y="144"/>
                      <a:pt x="146" y="134"/>
                      <a:pt x="153" y="132"/>
                    </a:cubicBezTo>
                    <a:cubicBezTo>
                      <a:pt x="159" y="131"/>
                      <a:pt x="162" y="128"/>
                      <a:pt x="172" y="130"/>
                    </a:cubicBezTo>
                    <a:cubicBezTo>
                      <a:pt x="182" y="131"/>
                      <a:pt x="167" y="137"/>
                      <a:pt x="174" y="141"/>
                    </a:cubicBezTo>
                    <a:cubicBezTo>
                      <a:pt x="181" y="145"/>
                      <a:pt x="202" y="140"/>
                      <a:pt x="203" y="145"/>
                    </a:cubicBezTo>
                    <a:cubicBezTo>
                      <a:pt x="204" y="150"/>
                      <a:pt x="179" y="156"/>
                      <a:pt x="179" y="158"/>
                    </a:cubicBezTo>
                    <a:cubicBezTo>
                      <a:pt x="180" y="161"/>
                      <a:pt x="192" y="164"/>
                      <a:pt x="197" y="166"/>
                    </a:cubicBezTo>
                    <a:cubicBezTo>
                      <a:pt x="201" y="169"/>
                      <a:pt x="196" y="177"/>
                      <a:pt x="198" y="180"/>
                    </a:cubicBezTo>
                    <a:cubicBezTo>
                      <a:pt x="200" y="183"/>
                      <a:pt x="207" y="180"/>
                      <a:pt x="212" y="177"/>
                    </a:cubicBezTo>
                    <a:cubicBezTo>
                      <a:pt x="218" y="173"/>
                      <a:pt x="222" y="174"/>
                      <a:pt x="229" y="169"/>
                    </a:cubicBezTo>
                    <a:cubicBezTo>
                      <a:pt x="236" y="165"/>
                      <a:pt x="251" y="169"/>
                      <a:pt x="252" y="166"/>
                    </a:cubicBezTo>
                    <a:cubicBezTo>
                      <a:pt x="254" y="163"/>
                      <a:pt x="248" y="160"/>
                      <a:pt x="235" y="161"/>
                    </a:cubicBezTo>
                    <a:cubicBezTo>
                      <a:pt x="221" y="162"/>
                      <a:pt x="220" y="149"/>
                      <a:pt x="220" y="147"/>
                    </a:cubicBezTo>
                    <a:cubicBezTo>
                      <a:pt x="220" y="144"/>
                      <a:pt x="234" y="134"/>
                      <a:pt x="243" y="133"/>
                    </a:cubicBezTo>
                    <a:cubicBezTo>
                      <a:pt x="251" y="132"/>
                      <a:pt x="257" y="130"/>
                      <a:pt x="265" y="126"/>
                    </a:cubicBezTo>
                    <a:cubicBezTo>
                      <a:pt x="268" y="125"/>
                      <a:pt x="274" y="123"/>
                      <a:pt x="279" y="122"/>
                    </a:cubicBezTo>
                    <a:cubicBezTo>
                      <a:pt x="278" y="118"/>
                      <a:pt x="277" y="114"/>
                      <a:pt x="280" y="1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668">
                <a:extLst>
                  <a:ext uri="{FF2B5EF4-FFF2-40B4-BE49-F238E27FC236}">
                    <a16:creationId xmlns:a16="http://schemas.microsoft.com/office/drawing/2014/main" id="{F0D189D3-9589-9380-70D0-63378E3F7C3E}"/>
                  </a:ext>
                </a:extLst>
              </p:cNvPr>
              <p:cNvSpPr>
                <a:spLocks/>
              </p:cNvSpPr>
              <p:nvPr/>
            </p:nvSpPr>
            <p:spPr bwMode="auto">
              <a:xfrm>
                <a:off x="5261161" y="1882837"/>
                <a:ext cx="212733" cy="149230"/>
              </a:xfrm>
              <a:custGeom>
                <a:avLst/>
                <a:gdLst>
                  <a:gd name="T0" fmla="*/ 155 w 165"/>
                  <a:gd name="T1" fmla="*/ 58 h 119"/>
                  <a:gd name="T2" fmla="*/ 145 w 165"/>
                  <a:gd name="T3" fmla="*/ 48 h 119"/>
                  <a:gd name="T4" fmla="*/ 137 w 165"/>
                  <a:gd name="T5" fmla="*/ 37 h 119"/>
                  <a:gd name="T6" fmla="*/ 135 w 165"/>
                  <a:gd name="T7" fmla="*/ 25 h 119"/>
                  <a:gd name="T8" fmla="*/ 133 w 165"/>
                  <a:gd name="T9" fmla="*/ 13 h 119"/>
                  <a:gd name="T10" fmla="*/ 117 w 165"/>
                  <a:gd name="T11" fmla="*/ 8 h 119"/>
                  <a:gd name="T12" fmla="*/ 107 w 165"/>
                  <a:gd name="T13" fmla="*/ 8 h 119"/>
                  <a:gd name="T14" fmla="*/ 98 w 165"/>
                  <a:gd name="T15" fmla="*/ 4 h 119"/>
                  <a:gd name="T16" fmla="*/ 89 w 165"/>
                  <a:gd name="T17" fmla="*/ 1 h 119"/>
                  <a:gd name="T18" fmla="*/ 88 w 165"/>
                  <a:gd name="T19" fmla="*/ 0 h 119"/>
                  <a:gd name="T20" fmla="*/ 82 w 165"/>
                  <a:gd name="T21" fmla="*/ 2 h 119"/>
                  <a:gd name="T22" fmla="*/ 76 w 165"/>
                  <a:gd name="T23" fmla="*/ 8 h 119"/>
                  <a:gd name="T24" fmla="*/ 64 w 165"/>
                  <a:gd name="T25" fmla="*/ 10 h 119"/>
                  <a:gd name="T26" fmla="*/ 59 w 165"/>
                  <a:gd name="T27" fmla="*/ 19 h 119"/>
                  <a:gd name="T28" fmla="*/ 57 w 165"/>
                  <a:gd name="T29" fmla="*/ 26 h 119"/>
                  <a:gd name="T30" fmla="*/ 51 w 165"/>
                  <a:gd name="T31" fmla="*/ 30 h 119"/>
                  <a:gd name="T32" fmla="*/ 42 w 165"/>
                  <a:gd name="T33" fmla="*/ 39 h 119"/>
                  <a:gd name="T34" fmla="*/ 40 w 165"/>
                  <a:gd name="T35" fmla="*/ 47 h 119"/>
                  <a:gd name="T36" fmla="*/ 28 w 165"/>
                  <a:gd name="T37" fmla="*/ 51 h 119"/>
                  <a:gd name="T38" fmla="*/ 19 w 165"/>
                  <a:gd name="T39" fmla="*/ 55 h 119"/>
                  <a:gd name="T40" fmla="*/ 6 w 165"/>
                  <a:gd name="T41" fmla="*/ 54 h 119"/>
                  <a:gd name="T42" fmla="*/ 6 w 165"/>
                  <a:gd name="T43" fmla="*/ 56 h 119"/>
                  <a:gd name="T44" fmla="*/ 9 w 165"/>
                  <a:gd name="T45" fmla="*/ 69 h 119"/>
                  <a:gd name="T46" fmla="*/ 10 w 165"/>
                  <a:gd name="T47" fmla="*/ 84 h 119"/>
                  <a:gd name="T48" fmla="*/ 0 w 165"/>
                  <a:gd name="T49" fmla="*/ 93 h 119"/>
                  <a:gd name="T50" fmla="*/ 6 w 165"/>
                  <a:gd name="T51" fmla="*/ 102 h 119"/>
                  <a:gd name="T52" fmla="*/ 5 w 165"/>
                  <a:gd name="T53" fmla="*/ 112 h 119"/>
                  <a:gd name="T54" fmla="*/ 15 w 165"/>
                  <a:gd name="T55" fmla="*/ 110 h 119"/>
                  <a:gd name="T56" fmla="*/ 26 w 165"/>
                  <a:gd name="T57" fmla="*/ 103 h 119"/>
                  <a:gd name="T58" fmla="*/ 56 w 165"/>
                  <a:gd name="T59" fmla="*/ 107 h 119"/>
                  <a:gd name="T60" fmla="*/ 73 w 165"/>
                  <a:gd name="T61" fmla="*/ 109 h 119"/>
                  <a:gd name="T62" fmla="*/ 85 w 165"/>
                  <a:gd name="T63" fmla="*/ 111 h 119"/>
                  <a:gd name="T64" fmla="*/ 96 w 165"/>
                  <a:gd name="T65" fmla="*/ 112 h 119"/>
                  <a:gd name="T66" fmla="*/ 107 w 165"/>
                  <a:gd name="T67" fmla="*/ 115 h 119"/>
                  <a:gd name="T68" fmla="*/ 124 w 165"/>
                  <a:gd name="T69" fmla="*/ 117 h 119"/>
                  <a:gd name="T70" fmla="*/ 127 w 165"/>
                  <a:gd name="T71" fmla="*/ 111 h 119"/>
                  <a:gd name="T72" fmla="*/ 137 w 165"/>
                  <a:gd name="T73" fmla="*/ 99 h 119"/>
                  <a:gd name="T74" fmla="*/ 149 w 165"/>
                  <a:gd name="T75" fmla="*/ 97 h 119"/>
                  <a:gd name="T76" fmla="*/ 146 w 165"/>
                  <a:gd name="T77" fmla="*/ 90 h 119"/>
                  <a:gd name="T78" fmla="*/ 143 w 165"/>
                  <a:gd name="T79" fmla="*/ 73 h 119"/>
                  <a:gd name="T80" fmla="*/ 156 w 165"/>
                  <a:gd name="T81" fmla="*/ 75 h 119"/>
                  <a:gd name="T82" fmla="*/ 165 w 165"/>
                  <a:gd name="T83" fmla="*/ 67 h 119"/>
                  <a:gd name="T84" fmla="*/ 155 w 165"/>
                  <a:gd name="T85" fmla="*/ 5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19">
                    <a:moveTo>
                      <a:pt x="155" y="58"/>
                    </a:moveTo>
                    <a:cubicBezTo>
                      <a:pt x="152" y="57"/>
                      <a:pt x="150" y="50"/>
                      <a:pt x="145" y="48"/>
                    </a:cubicBezTo>
                    <a:cubicBezTo>
                      <a:pt x="140" y="46"/>
                      <a:pt x="141" y="40"/>
                      <a:pt x="137" y="37"/>
                    </a:cubicBezTo>
                    <a:cubicBezTo>
                      <a:pt x="132" y="34"/>
                      <a:pt x="135" y="29"/>
                      <a:pt x="135" y="25"/>
                    </a:cubicBezTo>
                    <a:cubicBezTo>
                      <a:pt x="134" y="20"/>
                      <a:pt x="135" y="14"/>
                      <a:pt x="133" y="13"/>
                    </a:cubicBezTo>
                    <a:cubicBezTo>
                      <a:pt x="131" y="11"/>
                      <a:pt x="121" y="6"/>
                      <a:pt x="117" y="8"/>
                    </a:cubicBezTo>
                    <a:cubicBezTo>
                      <a:pt x="112" y="10"/>
                      <a:pt x="109" y="11"/>
                      <a:pt x="107" y="8"/>
                    </a:cubicBezTo>
                    <a:cubicBezTo>
                      <a:pt x="105" y="4"/>
                      <a:pt x="103" y="2"/>
                      <a:pt x="98" y="4"/>
                    </a:cubicBezTo>
                    <a:cubicBezTo>
                      <a:pt x="94" y="5"/>
                      <a:pt x="91" y="3"/>
                      <a:pt x="89" y="1"/>
                    </a:cubicBezTo>
                    <a:cubicBezTo>
                      <a:pt x="88" y="1"/>
                      <a:pt x="88" y="0"/>
                      <a:pt x="88" y="0"/>
                    </a:cubicBezTo>
                    <a:cubicBezTo>
                      <a:pt x="86" y="0"/>
                      <a:pt x="84" y="1"/>
                      <a:pt x="82" y="2"/>
                    </a:cubicBezTo>
                    <a:cubicBezTo>
                      <a:pt x="80" y="4"/>
                      <a:pt x="79" y="8"/>
                      <a:pt x="76" y="8"/>
                    </a:cubicBezTo>
                    <a:cubicBezTo>
                      <a:pt x="72" y="8"/>
                      <a:pt x="68" y="6"/>
                      <a:pt x="64" y="10"/>
                    </a:cubicBezTo>
                    <a:cubicBezTo>
                      <a:pt x="59" y="13"/>
                      <a:pt x="58" y="16"/>
                      <a:pt x="59" y="19"/>
                    </a:cubicBezTo>
                    <a:cubicBezTo>
                      <a:pt x="59" y="22"/>
                      <a:pt x="60" y="26"/>
                      <a:pt x="57" y="26"/>
                    </a:cubicBezTo>
                    <a:cubicBezTo>
                      <a:pt x="54" y="26"/>
                      <a:pt x="54" y="29"/>
                      <a:pt x="51" y="30"/>
                    </a:cubicBezTo>
                    <a:cubicBezTo>
                      <a:pt x="48" y="31"/>
                      <a:pt x="43" y="36"/>
                      <a:pt x="42" y="39"/>
                    </a:cubicBezTo>
                    <a:cubicBezTo>
                      <a:pt x="42" y="41"/>
                      <a:pt x="42" y="47"/>
                      <a:pt x="40" y="47"/>
                    </a:cubicBezTo>
                    <a:cubicBezTo>
                      <a:pt x="38" y="47"/>
                      <a:pt x="30" y="48"/>
                      <a:pt x="28" y="51"/>
                    </a:cubicBezTo>
                    <a:cubicBezTo>
                      <a:pt x="26" y="53"/>
                      <a:pt x="24" y="56"/>
                      <a:pt x="19" y="55"/>
                    </a:cubicBezTo>
                    <a:cubicBezTo>
                      <a:pt x="17" y="54"/>
                      <a:pt x="11" y="54"/>
                      <a:pt x="6" y="54"/>
                    </a:cubicBezTo>
                    <a:cubicBezTo>
                      <a:pt x="6" y="55"/>
                      <a:pt x="6" y="55"/>
                      <a:pt x="6" y="56"/>
                    </a:cubicBezTo>
                    <a:cubicBezTo>
                      <a:pt x="4" y="61"/>
                      <a:pt x="6" y="66"/>
                      <a:pt x="9" y="69"/>
                    </a:cubicBezTo>
                    <a:cubicBezTo>
                      <a:pt x="12" y="72"/>
                      <a:pt x="13" y="83"/>
                      <a:pt x="10" y="84"/>
                    </a:cubicBezTo>
                    <a:cubicBezTo>
                      <a:pt x="6" y="86"/>
                      <a:pt x="0" y="90"/>
                      <a:pt x="0" y="93"/>
                    </a:cubicBezTo>
                    <a:cubicBezTo>
                      <a:pt x="0" y="96"/>
                      <a:pt x="7" y="98"/>
                      <a:pt x="6" y="102"/>
                    </a:cubicBezTo>
                    <a:cubicBezTo>
                      <a:pt x="5" y="104"/>
                      <a:pt x="5" y="108"/>
                      <a:pt x="5" y="112"/>
                    </a:cubicBezTo>
                    <a:cubicBezTo>
                      <a:pt x="9" y="112"/>
                      <a:pt x="12" y="113"/>
                      <a:pt x="15" y="110"/>
                    </a:cubicBezTo>
                    <a:cubicBezTo>
                      <a:pt x="18" y="107"/>
                      <a:pt x="19" y="103"/>
                      <a:pt x="26" y="103"/>
                    </a:cubicBezTo>
                    <a:cubicBezTo>
                      <a:pt x="33" y="103"/>
                      <a:pt x="53" y="103"/>
                      <a:pt x="56" y="107"/>
                    </a:cubicBezTo>
                    <a:cubicBezTo>
                      <a:pt x="59" y="110"/>
                      <a:pt x="68" y="107"/>
                      <a:pt x="73" y="109"/>
                    </a:cubicBezTo>
                    <a:cubicBezTo>
                      <a:pt x="77" y="111"/>
                      <a:pt x="84" y="113"/>
                      <a:pt x="85" y="111"/>
                    </a:cubicBezTo>
                    <a:cubicBezTo>
                      <a:pt x="85" y="108"/>
                      <a:pt x="91" y="114"/>
                      <a:pt x="96" y="112"/>
                    </a:cubicBezTo>
                    <a:cubicBezTo>
                      <a:pt x="101" y="109"/>
                      <a:pt x="105" y="117"/>
                      <a:pt x="107" y="115"/>
                    </a:cubicBezTo>
                    <a:cubicBezTo>
                      <a:pt x="110" y="114"/>
                      <a:pt x="121" y="114"/>
                      <a:pt x="124" y="117"/>
                    </a:cubicBezTo>
                    <a:cubicBezTo>
                      <a:pt x="126" y="119"/>
                      <a:pt x="127" y="114"/>
                      <a:pt x="127" y="111"/>
                    </a:cubicBezTo>
                    <a:cubicBezTo>
                      <a:pt x="127" y="108"/>
                      <a:pt x="137" y="99"/>
                      <a:pt x="137" y="99"/>
                    </a:cubicBezTo>
                    <a:cubicBezTo>
                      <a:pt x="137" y="99"/>
                      <a:pt x="144" y="99"/>
                      <a:pt x="149" y="97"/>
                    </a:cubicBezTo>
                    <a:cubicBezTo>
                      <a:pt x="148" y="96"/>
                      <a:pt x="147" y="93"/>
                      <a:pt x="146" y="90"/>
                    </a:cubicBezTo>
                    <a:cubicBezTo>
                      <a:pt x="144" y="81"/>
                      <a:pt x="141" y="76"/>
                      <a:pt x="143" y="73"/>
                    </a:cubicBezTo>
                    <a:cubicBezTo>
                      <a:pt x="146" y="70"/>
                      <a:pt x="152" y="77"/>
                      <a:pt x="156" y="75"/>
                    </a:cubicBezTo>
                    <a:cubicBezTo>
                      <a:pt x="159" y="74"/>
                      <a:pt x="165" y="70"/>
                      <a:pt x="165" y="67"/>
                    </a:cubicBezTo>
                    <a:cubicBezTo>
                      <a:pt x="164" y="63"/>
                      <a:pt x="158" y="59"/>
                      <a:pt x="155" y="5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669">
                <a:extLst>
                  <a:ext uri="{FF2B5EF4-FFF2-40B4-BE49-F238E27FC236}">
                    <a16:creationId xmlns:a16="http://schemas.microsoft.com/office/drawing/2014/main" id="{DBF722F0-23BA-068F-D74D-B1A0DEB90B34}"/>
                  </a:ext>
                </a:extLst>
              </p:cNvPr>
              <p:cNvSpPr>
                <a:spLocks/>
              </p:cNvSpPr>
              <p:nvPr/>
            </p:nvSpPr>
            <p:spPr bwMode="auto">
              <a:xfrm>
                <a:off x="5208772" y="1822510"/>
                <a:ext cx="166693" cy="76203"/>
              </a:xfrm>
              <a:custGeom>
                <a:avLst/>
                <a:gdLst>
                  <a:gd name="T0" fmla="*/ 44 w 130"/>
                  <a:gd name="T1" fmla="*/ 43 h 61"/>
                  <a:gd name="T2" fmla="*/ 66 w 130"/>
                  <a:gd name="T3" fmla="*/ 43 h 61"/>
                  <a:gd name="T4" fmla="*/ 77 w 130"/>
                  <a:gd name="T5" fmla="*/ 47 h 61"/>
                  <a:gd name="T6" fmla="*/ 93 w 130"/>
                  <a:gd name="T7" fmla="*/ 56 h 61"/>
                  <a:gd name="T8" fmla="*/ 102 w 130"/>
                  <a:gd name="T9" fmla="*/ 61 h 61"/>
                  <a:gd name="T10" fmla="*/ 106 w 130"/>
                  <a:gd name="T11" fmla="*/ 58 h 61"/>
                  <a:gd name="T12" fmla="*/ 118 w 130"/>
                  <a:gd name="T13" fmla="*/ 56 h 61"/>
                  <a:gd name="T14" fmla="*/ 124 w 130"/>
                  <a:gd name="T15" fmla="*/ 50 h 61"/>
                  <a:gd name="T16" fmla="*/ 130 w 130"/>
                  <a:gd name="T17" fmla="*/ 48 h 61"/>
                  <a:gd name="T18" fmla="*/ 126 w 130"/>
                  <a:gd name="T19" fmla="*/ 37 h 61"/>
                  <a:gd name="T20" fmla="*/ 121 w 130"/>
                  <a:gd name="T21" fmla="*/ 27 h 61"/>
                  <a:gd name="T22" fmla="*/ 119 w 130"/>
                  <a:gd name="T23" fmla="*/ 17 h 61"/>
                  <a:gd name="T24" fmla="*/ 116 w 130"/>
                  <a:gd name="T25" fmla="*/ 12 h 61"/>
                  <a:gd name="T26" fmla="*/ 99 w 130"/>
                  <a:gd name="T27" fmla="*/ 11 h 61"/>
                  <a:gd name="T28" fmla="*/ 81 w 130"/>
                  <a:gd name="T29" fmla="*/ 1 h 61"/>
                  <a:gd name="T30" fmla="*/ 62 w 130"/>
                  <a:gd name="T31" fmla="*/ 1 h 61"/>
                  <a:gd name="T32" fmla="*/ 61 w 130"/>
                  <a:gd name="T33" fmla="*/ 18 h 61"/>
                  <a:gd name="T34" fmla="*/ 46 w 130"/>
                  <a:gd name="T35" fmla="*/ 25 h 61"/>
                  <a:gd name="T36" fmla="*/ 31 w 130"/>
                  <a:gd name="T37" fmla="*/ 7 h 61"/>
                  <a:gd name="T38" fmla="*/ 14 w 130"/>
                  <a:gd name="T39" fmla="*/ 15 h 61"/>
                  <a:gd name="T40" fmla="*/ 7 w 130"/>
                  <a:gd name="T41" fmla="*/ 29 h 61"/>
                  <a:gd name="T42" fmla="*/ 4 w 130"/>
                  <a:gd name="T43" fmla="*/ 46 h 61"/>
                  <a:gd name="T44" fmla="*/ 4 w 130"/>
                  <a:gd name="T45" fmla="*/ 47 h 61"/>
                  <a:gd name="T46" fmla="*/ 18 w 130"/>
                  <a:gd name="T47" fmla="*/ 43 h 61"/>
                  <a:gd name="T48" fmla="*/ 44 w 130"/>
                  <a:gd name="T49" fmla="*/ 4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61">
                    <a:moveTo>
                      <a:pt x="44" y="43"/>
                    </a:moveTo>
                    <a:cubicBezTo>
                      <a:pt x="49" y="43"/>
                      <a:pt x="60" y="45"/>
                      <a:pt x="66" y="43"/>
                    </a:cubicBezTo>
                    <a:cubicBezTo>
                      <a:pt x="73" y="40"/>
                      <a:pt x="73" y="48"/>
                      <a:pt x="77" y="47"/>
                    </a:cubicBezTo>
                    <a:cubicBezTo>
                      <a:pt x="81" y="46"/>
                      <a:pt x="89" y="52"/>
                      <a:pt x="93" y="56"/>
                    </a:cubicBezTo>
                    <a:cubicBezTo>
                      <a:pt x="96" y="58"/>
                      <a:pt x="99" y="59"/>
                      <a:pt x="102" y="61"/>
                    </a:cubicBezTo>
                    <a:cubicBezTo>
                      <a:pt x="103" y="60"/>
                      <a:pt x="104" y="59"/>
                      <a:pt x="106" y="58"/>
                    </a:cubicBezTo>
                    <a:cubicBezTo>
                      <a:pt x="110" y="54"/>
                      <a:pt x="114" y="56"/>
                      <a:pt x="118" y="56"/>
                    </a:cubicBezTo>
                    <a:cubicBezTo>
                      <a:pt x="121" y="56"/>
                      <a:pt x="122" y="52"/>
                      <a:pt x="124" y="50"/>
                    </a:cubicBezTo>
                    <a:cubicBezTo>
                      <a:pt x="126" y="49"/>
                      <a:pt x="128" y="48"/>
                      <a:pt x="130" y="48"/>
                    </a:cubicBezTo>
                    <a:cubicBezTo>
                      <a:pt x="129" y="45"/>
                      <a:pt x="128" y="39"/>
                      <a:pt x="126" y="37"/>
                    </a:cubicBezTo>
                    <a:cubicBezTo>
                      <a:pt x="123" y="34"/>
                      <a:pt x="119" y="29"/>
                      <a:pt x="121" y="27"/>
                    </a:cubicBezTo>
                    <a:cubicBezTo>
                      <a:pt x="122" y="24"/>
                      <a:pt x="122" y="20"/>
                      <a:pt x="119" y="17"/>
                    </a:cubicBezTo>
                    <a:cubicBezTo>
                      <a:pt x="117" y="15"/>
                      <a:pt x="116" y="14"/>
                      <a:pt x="116" y="12"/>
                    </a:cubicBezTo>
                    <a:cubicBezTo>
                      <a:pt x="109" y="11"/>
                      <a:pt x="101" y="11"/>
                      <a:pt x="99" y="11"/>
                    </a:cubicBezTo>
                    <a:cubicBezTo>
                      <a:pt x="96" y="12"/>
                      <a:pt x="83" y="2"/>
                      <a:pt x="81" y="1"/>
                    </a:cubicBezTo>
                    <a:cubicBezTo>
                      <a:pt x="80" y="0"/>
                      <a:pt x="70" y="0"/>
                      <a:pt x="62" y="1"/>
                    </a:cubicBezTo>
                    <a:cubicBezTo>
                      <a:pt x="57" y="6"/>
                      <a:pt x="61" y="10"/>
                      <a:pt x="61" y="18"/>
                    </a:cubicBezTo>
                    <a:cubicBezTo>
                      <a:pt x="60" y="27"/>
                      <a:pt x="51" y="25"/>
                      <a:pt x="46" y="25"/>
                    </a:cubicBezTo>
                    <a:cubicBezTo>
                      <a:pt x="41" y="25"/>
                      <a:pt x="33" y="10"/>
                      <a:pt x="31" y="7"/>
                    </a:cubicBezTo>
                    <a:cubicBezTo>
                      <a:pt x="28" y="4"/>
                      <a:pt x="20" y="11"/>
                      <a:pt x="14" y="15"/>
                    </a:cubicBezTo>
                    <a:cubicBezTo>
                      <a:pt x="8" y="18"/>
                      <a:pt x="11" y="26"/>
                      <a:pt x="7" y="29"/>
                    </a:cubicBezTo>
                    <a:cubicBezTo>
                      <a:pt x="2" y="32"/>
                      <a:pt x="0" y="38"/>
                      <a:pt x="4" y="46"/>
                    </a:cubicBezTo>
                    <a:cubicBezTo>
                      <a:pt x="4" y="46"/>
                      <a:pt x="4" y="46"/>
                      <a:pt x="4" y="47"/>
                    </a:cubicBezTo>
                    <a:cubicBezTo>
                      <a:pt x="10" y="46"/>
                      <a:pt x="15" y="45"/>
                      <a:pt x="18" y="43"/>
                    </a:cubicBezTo>
                    <a:cubicBezTo>
                      <a:pt x="24" y="39"/>
                      <a:pt x="39" y="43"/>
                      <a:pt x="44" y="4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670">
                <a:extLst>
                  <a:ext uri="{FF2B5EF4-FFF2-40B4-BE49-F238E27FC236}">
                    <a16:creationId xmlns:a16="http://schemas.microsoft.com/office/drawing/2014/main" id="{A5D5A266-0F78-BD32-5695-A571C68884A1}"/>
                  </a:ext>
                </a:extLst>
              </p:cNvPr>
              <p:cNvSpPr>
                <a:spLocks/>
              </p:cNvSpPr>
              <p:nvPr/>
            </p:nvSpPr>
            <p:spPr bwMode="auto">
              <a:xfrm>
                <a:off x="5208772" y="1871725"/>
                <a:ext cx="130180" cy="80965"/>
              </a:xfrm>
              <a:custGeom>
                <a:avLst/>
                <a:gdLst>
                  <a:gd name="T0" fmla="*/ 14 w 102"/>
                  <a:gd name="T1" fmla="*/ 33 h 65"/>
                  <a:gd name="T2" fmla="*/ 25 w 102"/>
                  <a:gd name="T3" fmla="*/ 36 h 65"/>
                  <a:gd name="T4" fmla="*/ 35 w 102"/>
                  <a:gd name="T5" fmla="*/ 42 h 65"/>
                  <a:gd name="T6" fmla="*/ 35 w 102"/>
                  <a:gd name="T7" fmla="*/ 55 h 65"/>
                  <a:gd name="T8" fmla="*/ 48 w 102"/>
                  <a:gd name="T9" fmla="*/ 63 h 65"/>
                  <a:gd name="T10" fmla="*/ 61 w 102"/>
                  <a:gd name="T11" fmla="*/ 64 h 65"/>
                  <a:gd name="T12" fmla="*/ 70 w 102"/>
                  <a:gd name="T13" fmla="*/ 60 h 65"/>
                  <a:gd name="T14" fmla="*/ 82 w 102"/>
                  <a:gd name="T15" fmla="*/ 56 h 65"/>
                  <a:gd name="T16" fmla="*/ 84 w 102"/>
                  <a:gd name="T17" fmla="*/ 48 h 65"/>
                  <a:gd name="T18" fmla="*/ 93 w 102"/>
                  <a:gd name="T19" fmla="*/ 39 h 65"/>
                  <a:gd name="T20" fmla="*/ 99 w 102"/>
                  <a:gd name="T21" fmla="*/ 35 h 65"/>
                  <a:gd name="T22" fmla="*/ 101 w 102"/>
                  <a:gd name="T23" fmla="*/ 28 h 65"/>
                  <a:gd name="T24" fmla="*/ 102 w 102"/>
                  <a:gd name="T25" fmla="*/ 22 h 65"/>
                  <a:gd name="T26" fmla="*/ 93 w 102"/>
                  <a:gd name="T27" fmla="*/ 17 h 65"/>
                  <a:gd name="T28" fmla="*/ 77 w 102"/>
                  <a:gd name="T29" fmla="*/ 8 h 65"/>
                  <a:gd name="T30" fmla="*/ 66 w 102"/>
                  <a:gd name="T31" fmla="*/ 4 h 65"/>
                  <a:gd name="T32" fmla="*/ 44 w 102"/>
                  <a:gd name="T33" fmla="*/ 4 h 65"/>
                  <a:gd name="T34" fmla="*/ 18 w 102"/>
                  <a:gd name="T35" fmla="*/ 4 h 65"/>
                  <a:gd name="T36" fmla="*/ 4 w 102"/>
                  <a:gd name="T37" fmla="*/ 8 h 65"/>
                  <a:gd name="T38" fmla="*/ 3 w 102"/>
                  <a:gd name="T39" fmla="*/ 27 h 65"/>
                  <a:gd name="T40" fmla="*/ 4 w 102"/>
                  <a:gd name="T41" fmla="*/ 32 h 65"/>
                  <a:gd name="T42" fmla="*/ 14 w 102"/>
                  <a:gd name="T4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65">
                    <a:moveTo>
                      <a:pt x="14" y="33"/>
                    </a:moveTo>
                    <a:cubicBezTo>
                      <a:pt x="16" y="35"/>
                      <a:pt x="22" y="38"/>
                      <a:pt x="25" y="36"/>
                    </a:cubicBezTo>
                    <a:cubicBezTo>
                      <a:pt x="27" y="35"/>
                      <a:pt x="35" y="39"/>
                      <a:pt x="35" y="42"/>
                    </a:cubicBezTo>
                    <a:cubicBezTo>
                      <a:pt x="35" y="45"/>
                      <a:pt x="33" y="55"/>
                      <a:pt x="35" y="55"/>
                    </a:cubicBezTo>
                    <a:cubicBezTo>
                      <a:pt x="36" y="55"/>
                      <a:pt x="48" y="58"/>
                      <a:pt x="48" y="63"/>
                    </a:cubicBezTo>
                    <a:cubicBezTo>
                      <a:pt x="53" y="63"/>
                      <a:pt x="59" y="63"/>
                      <a:pt x="61" y="64"/>
                    </a:cubicBezTo>
                    <a:cubicBezTo>
                      <a:pt x="66" y="65"/>
                      <a:pt x="68" y="62"/>
                      <a:pt x="70" y="60"/>
                    </a:cubicBezTo>
                    <a:cubicBezTo>
                      <a:pt x="72" y="57"/>
                      <a:pt x="80" y="56"/>
                      <a:pt x="82" y="56"/>
                    </a:cubicBezTo>
                    <a:cubicBezTo>
                      <a:pt x="84" y="56"/>
                      <a:pt x="84" y="50"/>
                      <a:pt x="84" y="48"/>
                    </a:cubicBezTo>
                    <a:cubicBezTo>
                      <a:pt x="85" y="45"/>
                      <a:pt x="90" y="40"/>
                      <a:pt x="93" y="39"/>
                    </a:cubicBezTo>
                    <a:cubicBezTo>
                      <a:pt x="96" y="38"/>
                      <a:pt x="96" y="35"/>
                      <a:pt x="99" y="35"/>
                    </a:cubicBezTo>
                    <a:cubicBezTo>
                      <a:pt x="102" y="35"/>
                      <a:pt x="101" y="31"/>
                      <a:pt x="101" y="28"/>
                    </a:cubicBezTo>
                    <a:cubicBezTo>
                      <a:pt x="101" y="26"/>
                      <a:pt x="101" y="24"/>
                      <a:pt x="102" y="22"/>
                    </a:cubicBezTo>
                    <a:cubicBezTo>
                      <a:pt x="99" y="20"/>
                      <a:pt x="96" y="19"/>
                      <a:pt x="93" y="17"/>
                    </a:cubicBezTo>
                    <a:cubicBezTo>
                      <a:pt x="89" y="13"/>
                      <a:pt x="81" y="7"/>
                      <a:pt x="77" y="8"/>
                    </a:cubicBezTo>
                    <a:cubicBezTo>
                      <a:pt x="73" y="9"/>
                      <a:pt x="73" y="1"/>
                      <a:pt x="66" y="4"/>
                    </a:cubicBezTo>
                    <a:cubicBezTo>
                      <a:pt x="60" y="6"/>
                      <a:pt x="49" y="4"/>
                      <a:pt x="44" y="4"/>
                    </a:cubicBezTo>
                    <a:cubicBezTo>
                      <a:pt x="39" y="4"/>
                      <a:pt x="24" y="0"/>
                      <a:pt x="18" y="4"/>
                    </a:cubicBezTo>
                    <a:cubicBezTo>
                      <a:pt x="15" y="6"/>
                      <a:pt x="10" y="7"/>
                      <a:pt x="4" y="8"/>
                    </a:cubicBezTo>
                    <a:cubicBezTo>
                      <a:pt x="8" y="15"/>
                      <a:pt x="7" y="22"/>
                      <a:pt x="3" y="27"/>
                    </a:cubicBezTo>
                    <a:cubicBezTo>
                      <a:pt x="0" y="30"/>
                      <a:pt x="1" y="30"/>
                      <a:pt x="4" y="32"/>
                    </a:cubicBezTo>
                    <a:cubicBezTo>
                      <a:pt x="8" y="31"/>
                      <a:pt x="13" y="30"/>
                      <a:pt x="14" y="3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671">
                <a:extLst>
                  <a:ext uri="{FF2B5EF4-FFF2-40B4-BE49-F238E27FC236}">
                    <a16:creationId xmlns:a16="http://schemas.microsoft.com/office/drawing/2014/main" id="{225E9D17-9A65-9A82-F8C4-25B9E2F050B4}"/>
                  </a:ext>
                </a:extLst>
              </p:cNvPr>
              <p:cNvSpPr>
                <a:spLocks/>
              </p:cNvSpPr>
              <p:nvPr/>
            </p:nvSpPr>
            <p:spPr bwMode="auto">
              <a:xfrm>
                <a:off x="4884910" y="2136846"/>
                <a:ext cx="101604" cy="55564"/>
              </a:xfrm>
              <a:custGeom>
                <a:avLst/>
                <a:gdLst>
                  <a:gd name="T0" fmla="*/ 71 w 79"/>
                  <a:gd name="T1" fmla="*/ 18 h 44"/>
                  <a:gd name="T2" fmla="*/ 62 w 79"/>
                  <a:gd name="T3" fmla="*/ 13 h 44"/>
                  <a:gd name="T4" fmla="*/ 62 w 79"/>
                  <a:gd name="T5" fmla="*/ 6 h 44"/>
                  <a:gd name="T6" fmla="*/ 52 w 79"/>
                  <a:gd name="T7" fmla="*/ 1 h 44"/>
                  <a:gd name="T8" fmla="*/ 40 w 79"/>
                  <a:gd name="T9" fmla="*/ 2 h 44"/>
                  <a:gd name="T10" fmla="*/ 25 w 79"/>
                  <a:gd name="T11" fmla="*/ 2 h 44"/>
                  <a:gd name="T12" fmla="*/ 22 w 79"/>
                  <a:gd name="T13" fmla="*/ 5 h 44"/>
                  <a:gd name="T14" fmla="*/ 13 w 79"/>
                  <a:gd name="T15" fmla="*/ 12 h 44"/>
                  <a:gd name="T16" fmla="*/ 2 w 79"/>
                  <a:gd name="T17" fmla="*/ 26 h 44"/>
                  <a:gd name="T18" fmla="*/ 4 w 79"/>
                  <a:gd name="T19" fmla="*/ 32 h 44"/>
                  <a:gd name="T20" fmla="*/ 12 w 79"/>
                  <a:gd name="T21" fmla="*/ 33 h 44"/>
                  <a:gd name="T22" fmla="*/ 15 w 79"/>
                  <a:gd name="T23" fmla="*/ 42 h 44"/>
                  <a:gd name="T24" fmla="*/ 15 w 79"/>
                  <a:gd name="T25" fmla="*/ 42 h 44"/>
                  <a:gd name="T26" fmla="*/ 30 w 79"/>
                  <a:gd name="T27" fmla="*/ 41 h 44"/>
                  <a:gd name="T28" fmla="*/ 39 w 79"/>
                  <a:gd name="T29" fmla="*/ 28 h 44"/>
                  <a:gd name="T30" fmla="*/ 49 w 79"/>
                  <a:gd name="T31" fmla="*/ 40 h 44"/>
                  <a:gd name="T32" fmla="*/ 54 w 79"/>
                  <a:gd name="T33" fmla="*/ 34 h 44"/>
                  <a:gd name="T34" fmla="*/ 60 w 79"/>
                  <a:gd name="T35" fmla="*/ 30 h 44"/>
                  <a:gd name="T36" fmla="*/ 68 w 79"/>
                  <a:gd name="T37" fmla="*/ 28 h 44"/>
                  <a:gd name="T38" fmla="*/ 73 w 79"/>
                  <a:gd name="T39" fmla="*/ 26 h 44"/>
                  <a:gd name="T40" fmla="*/ 76 w 79"/>
                  <a:gd name="T41" fmla="*/ 22 h 44"/>
                  <a:gd name="T42" fmla="*/ 79 w 79"/>
                  <a:gd name="T43" fmla="*/ 19 h 44"/>
                  <a:gd name="T44" fmla="*/ 71 w 79"/>
                  <a:gd name="T4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44">
                    <a:moveTo>
                      <a:pt x="71" y="18"/>
                    </a:moveTo>
                    <a:cubicBezTo>
                      <a:pt x="67" y="19"/>
                      <a:pt x="62" y="15"/>
                      <a:pt x="62" y="13"/>
                    </a:cubicBezTo>
                    <a:cubicBezTo>
                      <a:pt x="62" y="12"/>
                      <a:pt x="61" y="8"/>
                      <a:pt x="62" y="6"/>
                    </a:cubicBezTo>
                    <a:cubicBezTo>
                      <a:pt x="59" y="4"/>
                      <a:pt x="55" y="2"/>
                      <a:pt x="52" y="1"/>
                    </a:cubicBezTo>
                    <a:cubicBezTo>
                      <a:pt x="46" y="0"/>
                      <a:pt x="44" y="0"/>
                      <a:pt x="40" y="2"/>
                    </a:cubicBezTo>
                    <a:cubicBezTo>
                      <a:pt x="37" y="3"/>
                      <a:pt x="30" y="3"/>
                      <a:pt x="25" y="2"/>
                    </a:cubicBezTo>
                    <a:cubicBezTo>
                      <a:pt x="24" y="4"/>
                      <a:pt x="23" y="5"/>
                      <a:pt x="22" y="5"/>
                    </a:cubicBezTo>
                    <a:cubicBezTo>
                      <a:pt x="19" y="5"/>
                      <a:pt x="14" y="8"/>
                      <a:pt x="13" y="12"/>
                    </a:cubicBezTo>
                    <a:cubicBezTo>
                      <a:pt x="12" y="16"/>
                      <a:pt x="4" y="19"/>
                      <a:pt x="2" y="26"/>
                    </a:cubicBezTo>
                    <a:cubicBezTo>
                      <a:pt x="0" y="33"/>
                      <a:pt x="1" y="36"/>
                      <a:pt x="4" y="32"/>
                    </a:cubicBezTo>
                    <a:cubicBezTo>
                      <a:pt x="8" y="28"/>
                      <a:pt x="12" y="29"/>
                      <a:pt x="12" y="33"/>
                    </a:cubicBezTo>
                    <a:cubicBezTo>
                      <a:pt x="12" y="36"/>
                      <a:pt x="17" y="37"/>
                      <a:pt x="15" y="42"/>
                    </a:cubicBezTo>
                    <a:cubicBezTo>
                      <a:pt x="15" y="42"/>
                      <a:pt x="15" y="42"/>
                      <a:pt x="15" y="42"/>
                    </a:cubicBezTo>
                    <a:cubicBezTo>
                      <a:pt x="20" y="41"/>
                      <a:pt x="28" y="41"/>
                      <a:pt x="30" y="41"/>
                    </a:cubicBezTo>
                    <a:cubicBezTo>
                      <a:pt x="34" y="41"/>
                      <a:pt x="37" y="29"/>
                      <a:pt x="39" y="28"/>
                    </a:cubicBezTo>
                    <a:cubicBezTo>
                      <a:pt x="41" y="27"/>
                      <a:pt x="45" y="37"/>
                      <a:pt x="49" y="40"/>
                    </a:cubicBezTo>
                    <a:cubicBezTo>
                      <a:pt x="53" y="44"/>
                      <a:pt x="54" y="37"/>
                      <a:pt x="54" y="34"/>
                    </a:cubicBezTo>
                    <a:cubicBezTo>
                      <a:pt x="54" y="31"/>
                      <a:pt x="57" y="30"/>
                      <a:pt x="60" y="30"/>
                    </a:cubicBezTo>
                    <a:cubicBezTo>
                      <a:pt x="62" y="31"/>
                      <a:pt x="68" y="32"/>
                      <a:pt x="68" y="28"/>
                    </a:cubicBezTo>
                    <a:cubicBezTo>
                      <a:pt x="68" y="25"/>
                      <a:pt x="71" y="26"/>
                      <a:pt x="73" y="26"/>
                    </a:cubicBezTo>
                    <a:cubicBezTo>
                      <a:pt x="76" y="26"/>
                      <a:pt x="76" y="22"/>
                      <a:pt x="76" y="22"/>
                    </a:cubicBezTo>
                    <a:cubicBezTo>
                      <a:pt x="79" y="19"/>
                      <a:pt x="79" y="19"/>
                      <a:pt x="79" y="19"/>
                    </a:cubicBezTo>
                    <a:cubicBezTo>
                      <a:pt x="77" y="17"/>
                      <a:pt x="73" y="16"/>
                      <a:pt x="71"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672">
                <a:extLst>
                  <a:ext uri="{FF2B5EF4-FFF2-40B4-BE49-F238E27FC236}">
                    <a16:creationId xmlns:a16="http://schemas.microsoft.com/office/drawing/2014/main" id="{ECB5845D-BA5F-4EAE-462D-9B510E61B3C2}"/>
                  </a:ext>
                </a:extLst>
              </p:cNvPr>
              <p:cNvSpPr>
                <a:spLocks/>
              </p:cNvSpPr>
              <p:nvPr/>
            </p:nvSpPr>
            <p:spPr bwMode="auto">
              <a:xfrm>
                <a:off x="4881735" y="1925701"/>
                <a:ext cx="203207" cy="223845"/>
              </a:xfrm>
              <a:custGeom>
                <a:avLst/>
                <a:gdLst>
                  <a:gd name="T0" fmla="*/ 20 w 158"/>
                  <a:gd name="T1" fmla="*/ 47 h 179"/>
                  <a:gd name="T2" fmla="*/ 11 w 158"/>
                  <a:gd name="T3" fmla="*/ 55 h 179"/>
                  <a:gd name="T4" fmla="*/ 17 w 158"/>
                  <a:gd name="T5" fmla="*/ 64 h 179"/>
                  <a:gd name="T6" fmla="*/ 13 w 158"/>
                  <a:gd name="T7" fmla="*/ 70 h 179"/>
                  <a:gd name="T8" fmla="*/ 3 w 158"/>
                  <a:gd name="T9" fmla="*/ 75 h 179"/>
                  <a:gd name="T10" fmla="*/ 2 w 158"/>
                  <a:gd name="T11" fmla="*/ 83 h 179"/>
                  <a:gd name="T12" fmla="*/ 0 w 158"/>
                  <a:gd name="T13" fmla="*/ 97 h 179"/>
                  <a:gd name="T14" fmla="*/ 5 w 158"/>
                  <a:gd name="T15" fmla="*/ 108 h 179"/>
                  <a:gd name="T16" fmla="*/ 1 w 158"/>
                  <a:gd name="T17" fmla="*/ 115 h 179"/>
                  <a:gd name="T18" fmla="*/ 7 w 158"/>
                  <a:gd name="T19" fmla="*/ 129 h 179"/>
                  <a:gd name="T20" fmla="*/ 11 w 158"/>
                  <a:gd name="T21" fmla="*/ 132 h 179"/>
                  <a:gd name="T22" fmla="*/ 22 w 158"/>
                  <a:gd name="T23" fmla="*/ 137 h 179"/>
                  <a:gd name="T24" fmla="*/ 32 w 158"/>
                  <a:gd name="T25" fmla="*/ 140 h 179"/>
                  <a:gd name="T26" fmla="*/ 35 w 158"/>
                  <a:gd name="T27" fmla="*/ 146 h 179"/>
                  <a:gd name="T28" fmla="*/ 28 w 158"/>
                  <a:gd name="T29" fmla="*/ 160 h 179"/>
                  <a:gd name="T30" fmla="*/ 27 w 158"/>
                  <a:gd name="T31" fmla="*/ 171 h 179"/>
                  <a:gd name="T32" fmla="*/ 42 w 158"/>
                  <a:gd name="T33" fmla="*/ 171 h 179"/>
                  <a:gd name="T34" fmla="*/ 54 w 158"/>
                  <a:gd name="T35" fmla="*/ 170 h 179"/>
                  <a:gd name="T36" fmla="*/ 64 w 158"/>
                  <a:gd name="T37" fmla="*/ 175 h 179"/>
                  <a:gd name="T38" fmla="*/ 66 w 158"/>
                  <a:gd name="T39" fmla="*/ 173 h 179"/>
                  <a:gd name="T40" fmla="*/ 76 w 158"/>
                  <a:gd name="T41" fmla="*/ 175 h 179"/>
                  <a:gd name="T42" fmla="*/ 86 w 158"/>
                  <a:gd name="T43" fmla="*/ 174 h 179"/>
                  <a:gd name="T44" fmla="*/ 97 w 158"/>
                  <a:gd name="T45" fmla="*/ 173 h 179"/>
                  <a:gd name="T46" fmla="*/ 115 w 158"/>
                  <a:gd name="T47" fmla="*/ 169 h 179"/>
                  <a:gd name="T48" fmla="*/ 122 w 158"/>
                  <a:gd name="T49" fmla="*/ 164 h 179"/>
                  <a:gd name="T50" fmla="*/ 129 w 158"/>
                  <a:gd name="T51" fmla="*/ 153 h 179"/>
                  <a:gd name="T52" fmla="*/ 138 w 158"/>
                  <a:gd name="T53" fmla="*/ 146 h 179"/>
                  <a:gd name="T54" fmla="*/ 120 w 158"/>
                  <a:gd name="T55" fmla="*/ 132 h 179"/>
                  <a:gd name="T56" fmla="*/ 114 w 158"/>
                  <a:gd name="T57" fmla="*/ 117 h 179"/>
                  <a:gd name="T58" fmla="*/ 113 w 158"/>
                  <a:gd name="T59" fmla="*/ 108 h 179"/>
                  <a:gd name="T60" fmla="*/ 131 w 158"/>
                  <a:gd name="T61" fmla="*/ 101 h 179"/>
                  <a:gd name="T62" fmla="*/ 146 w 158"/>
                  <a:gd name="T63" fmla="*/ 94 h 179"/>
                  <a:gd name="T64" fmla="*/ 155 w 158"/>
                  <a:gd name="T65" fmla="*/ 94 h 179"/>
                  <a:gd name="T66" fmla="*/ 156 w 158"/>
                  <a:gd name="T67" fmla="*/ 84 h 179"/>
                  <a:gd name="T68" fmla="*/ 151 w 158"/>
                  <a:gd name="T69" fmla="*/ 70 h 179"/>
                  <a:gd name="T70" fmla="*/ 149 w 158"/>
                  <a:gd name="T71" fmla="*/ 60 h 179"/>
                  <a:gd name="T72" fmla="*/ 145 w 158"/>
                  <a:gd name="T73" fmla="*/ 52 h 179"/>
                  <a:gd name="T74" fmla="*/ 144 w 158"/>
                  <a:gd name="T75" fmla="*/ 45 h 179"/>
                  <a:gd name="T76" fmla="*/ 144 w 158"/>
                  <a:gd name="T77" fmla="*/ 26 h 179"/>
                  <a:gd name="T78" fmla="*/ 144 w 158"/>
                  <a:gd name="T79" fmla="*/ 24 h 179"/>
                  <a:gd name="T80" fmla="*/ 143 w 158"/>
                  <a:gd name="T81" fmla="*/ 22 h 179"/>
                  <a:gd name="T82" fmla="*/ 132 w 158"/>
                  <a:gd name="T83" fmla="*/ 16 h 179"/>
                  <a:gd name="T84" fmla="*/ 134 w 158"/>
                  <a:gd name="T85" fmla="*/ 6 h 179"/>
                  <a:gd name="T86" fmla="*/ 118 w 158"/>
                  <a:gd name="T87" fmla="*/ 10 h 179"/>
                  <a:gd name="T88" fmla="*/ 98 w 158"/>
                  <a:gd name="T89" fmla="*/ 22 h 179"/>
                  <a:gd name="T90" fmla="*/ 89 w 158"/>
                  <a:gd name="T91" fmla="*/ 15 h 179"/>
                  <a:gd name="T92" fmla="*/ 83 w 158"/>
                  <a:gd name="T93" fmla="*/ 12 h 179"/>
                  <a:gd name="T94" fmla="*/ 70 w 158"/>
                  <a:gd name="T95" fmla="*/ 6 h 179"/>
                  <a:gd name="T96" fmla="*/ 69 w 158"/>
                  <a:gd name="T97" fmla="*/ 2 h 179"/>
                  <a:gd name="T98" fmla="*/ 62 w 158"/>
                  <a:gd name="T99" fmla="*/ 2 h 179"/>
                  <a:gd name="T100" fmla="*/ 46 w 158"/>
                  <a:gd name="T101" fmla="*/ 0 h 179"/>
                  <a:gd name="T102" fmla="*/ 49 w 158"/>
                  <a:gd name="T103" fmla="*/ 8 h 179"/>
                  <a:gd name="T104" fmla="*/ 54 w 158"/>
                  <a:gd name="T105" fmla="*/ 24 h 179"/>
                  <a:gd name="T106" fmla="*/ 46 w 158"/>
                  <a:gd name="T107" fmla="*/ 31 h 179"/>
                  <a:gd name="T108" fmla="*/ 33 w 158"/>
                  <a:gd name="T109" fmla="*/ 29 h 179"/>
                  <a:gd name="T110" fmla="*/ 20 w 158"/>
                  <a:gd name="T111" fmla="*/ 31 h 179"/>
                  <a:gd name="T112" fmla="*/ 20 w 158"/>
                  <a:gd name="T113" fmla="*/ 35 h 179"/>
                  <a:gd name="T114" fmla="*/ 20 w 158"/>
                  <a:gd name="T115" fmla="*/ 4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79">
                    <a:moveTo>
                      <a:pt x="20" y="47"/>
                    </a:moveTo>
                    <a:cubicBezTo>
                      <a:pt x="16" y="53"/>
                      <a:pt x="10" y="53"/>
                      <a:pt x="11" y="55"/>
                    </a:cubicBezTo>
                    <a:cubicBezTo>
                      <a:pt x="12" y="56"/>
                      <a:pt x="19" y="62"/>
                      <a:pt x="17" y="64"/>
                    </a:cubicBezTo>
                    <a:cubicBezTo>
                      <a:pt x="15" y="67"/>
                      <a:pt x="13" y="65"/>
                      <a:pt x="13" y="70"/>
                    </a:cubicBezTo>
                    <a:cubicBezTo>
                      <a:pt x="13" y="75"/>
                      <a:pt x="6" y="75"/>
                      <a:pt x="3" y="75"/>
                    </a:cubicBezTo>
                    <a:cubicBezTo>
                      <a:pt x="1" y="75"/>
                      <a:pt x="4" y="79"/>
                      <a:pt x="2" y="83"/>
                    </a:cubicBezTo>
                    <a:cubicBezTo>
                      <a:pt x="1" y="87"/>
                      <a:pt x="1" y="94"/>
                      <a:pt x="0" y="97"/>
                    </a:cubicBezTo>
                    <a:cubicBezTo>
                      <a:pt x="0" y="100"/>
                      <a:pt x="6" y="105"/>
                      <a:pt x="5" y="108"/>
                    </a:cubicBezTo>
                    <a:cubicBezTo>
                      <a:pt x="5" y="111"/>
                      <a:pt x="0" y="113"/>
                      <a:pt x="1" y="115"/>
                    </a:cubicBezTo>
                    <a:cubicBezTo>
                      <a:pt x="2" y="117"/>
                      <a:pt x="6" y="120"/>
                      <a:pt x="7" y="129"/>
                    </a:cubicBezTo>
                    <a:cubicBezTo>
                      <a:pt x="9" y="130"/>
                      <a:pt x="10" y="131"/>
                      <a:pt x="11" y="132"/>
                    </a:cubicBezTo>
                    <a:cubicBezTo>
                      <a:pt x="13" y="135"/>
                      <a:pt x="17" y="137"/>
                      <a:pt x="22" y="137"/>
                    </a:cubicBezTo>
                    <a:cubicBezTo>
                      <a:pt x="27" y="137"/>
                      <a:pt x="29" y="140"/>
                      <a:pt x="32" y="140"/>
                    </a:cubicBezTo>
                    <a:cubicBezTo>
                      <a:pt x="34" y="140"/>
                      <a:pt x="40" y="142"/>
                      <a:pt x="35" y="146"/>
                    </a:cubicBezTo>
                    <a:cubicBezTo>
                      <a:pt x="30" y="150"/>
                      <a:pt x="29" y="155"/>
                      <a:pt x="28" y="160"/>
                    </a:cubicBezTo>
                    <a:cubicBezTo>
                      <a:pt x="27" y="164"/>
                      <a:pt x="27" y="168"/>
                      <a:pt x="27" y="171"/>
                    </a:cubicBezTo>
                    <a:cubicBezTo>
                      <a:pt x="32" y="172"/>
                      <a:pt x="39" y="172"/>
                      <a:pt x="42" y="171"/>
                    </a:cubicBezTo>
                    <a:cubicBezTo>
                      <a:pt x="46" y="169"/>
                      <a:pt x="48" y="169"/>
                      <a:pt x="54" y="170"/>
                    </a:cubicBezTo>
                    <a:cubicBezTo>
                      <a:pt x="57" y="171"/>
                      <a:pt x="61" y="173"/>
                      <a:pt x="64" y="175"/>
                    </a:cubicBezTo>
                    <a:cubicBezTo>
                      <a:pt x="64" y="173"/>
                      <a:pt x="65" y="173"/>
                      <a:pt x="66" y="173"/>
                    </a:cubicBezTo>
                    <a:cubicBezTo>
                      <a:pt x="69" y="172"/>
                      <a:pt x="73" y="179"/>
                      <a:pt x="76" y="175"/>
                    </a:cubicBezTo>
                    <a:cubicBezTo>
                      <a:pt x="78" y="171"/>
                      <a:pt x="84" y="172"/>
                      <a:pt x="86" y="174"/>
                    </a:cubicBezTo>
                    <a:cubicBezTo>
                      <a:pt x="89" y="175"/>
                      <a:pt x="93" y="176"/>
                      <a:pt x="97" y="173"/>
                    </a:cubicBezTo>
                    <a:cubicBezTo>
                      <a:pt x="100" y="170"/>
                      <a:pt x="112" y="168"/>
                      <a:pt x="115" y="169"/>
                    </a:cubicBezTo>
                    <a:cubicBezTo>
                      <a:pt x="117" y="171"/>
                      <a:pt x="124" y="174"/>
                      <a:pt x="122" y="164"/>
                    </a:cubicBezTo>
                    <a:cubicBezTo>
                      <a:pt x="119" y="155"/>
                      <a:pt x="127" y="157"/>
                      <a:pt x="129" y="153"/>
                    </a:cubicBezTo>
                    <a:cubicBezTo>
                      <a:pt x="130" y="150"/>
                      <a:pt x="140" y="148"/>
                      <a:pt x="138" y="146"/>
                    </a:cubicBezTo>
                    <a:cubicBezTo>
                      <a:pt x="137" y="143"/>
                      <a:pt x="124" y="135"/>
                      <a:pt x="120" y="132"/>
                    </a:cubicBezTo>
                    <a:cubicBezTo>
                      <a:pt x="116" y="129"/>
                      <a:pt x="116" y="121"/>
                      <a:pt x="114" y="117"/>
                    </a:cubicBezTo>
                    <a:cubicBezTo>
                      <a:pt x="112" y="114"/>
                      <a:pt x="108" y="109"/>
                      <a:pt x="113" y="108"/>
                    </a:cubicBezTo>
                    <a:cubicBezTo>
                      <a:pt x="118" y="106"/>
                      <a:pt x="127" y="105"/>
                      <a:pt x="131" y="101"/>
                    </a:cubicBezTo>
                    <a:cubicBezTo>
                      <a:pt x="136" y="97"/>
                      <a:pt x="143" y="96"/>
                      <a:pt x="146" y="94"/>
                    </a:cubicBezTo>
                    <a:cubicBezTo>
                      <a:pt x="148" y="92"/>
                      <a:pt x="154" y="96"/>
                      <a:pt x="155" y="94"/>
                    </a:cubicBezTo>
                    <a:cubicBezTo>
                      <a:pt x="157" y="91"/>
                      <a:pt x="158" y="87"/>
                      <a:pt x="156" y="84"/>
                    </a:cubicBezTo>
                    <a:cubicBezTo>
                      <a:pt x="153" y="81"/>
                      <a:pt x="152" y="76"/>
                      <a:pt x="151" y="70"/>
                    </a:cubicBezTo>
                    <a:cubicBezTo>
                      <a:pt x="151" y="63"/>
                      <a:pt x="149" y="63"/>
                      <a:pt x="149" y="60"/>
                    </a:cubicBezTo>
                    <a:cubicBezTo>
                      <a:pt x="149" y="57"/>
                      <a:pt x="148" y="53"/>
                      <a:pt x="145" y="52"/>
                    </a:cubicBezTo>
                    <a:cubicBezTo>
                      <a:pt x="142" y="50"/>
                      <a:pt x="141" y="49"/>
                      <a:pt x="144" y="45"/>
                    </a:cubicBezTo>
                    <a:cubicBezTo>
                      <a:pt x="147" y="40"/>
                      <a:pt x="145" y="29"/>
                      <a:pt x="144" y="26"/>
                    </a:cubicBezTo>
                    <a:cubicBezTo>
                      <a:pt x="144" y="26"/>
                      <a:pt x="144" y="25"/>
                      <a:pt x="144" y="24"/>
                    </a:cubicBezTo>
                    <a:cubicBezTo>
                      <a:pt x="143" y="24"/>
                      <a:pt x="143" y="23"/>
                      <a:pt x="143" y="22"/>
                    </a:cubicBezTo>
                    <a:cubicBezTo>
                      <a:pt x="142" y="18"/>
                      <a:pt x="139" y="16"/>
                      <a:pt x="132" y="16"/>
                    </a:cubicBezTo>
                    <a:cubicBezTo>
                      <a:pt x="126" y="16"/>
                      <a:pt x="136" y="9"/>
                      <a:pt x="134" y="6"/>
                    </a:cubicBezTo>
                    <a:cubicBezTo>
                      <a:pt x="131" y="3"/>
                      <a:pt x="124" y="12"/>
                      <a:pt x="118" y="10"/>
                    </a:cubicBezTo>
                    <a:cubicBezTo>
                      <a:pt x="112" y="8"/>
                      <a:pt x="104" y="18"/>
                      <a:pt x="98" y="22"/>
                    </a:cubicBezTo>
                    <a:cubicBezTo>
                      <a:pt x="93" y="26"/>
                      <a:pt x="85" y="21"/>
                      <a:pt x="89" y="15"/>
                    </a:cubicBezTo>
                    <a:cubicBezTo>
                      <a:pt x="93" y="9"/>
                      <a:pt x="89" y="9"/>
                      <a:pt x="83" y="12"/>
                    </a:cubicBezTo>
                    <a:cubicBezTo>
                      <a:pt x="77" y="14"/>
                      <a:pt x="69" y="11"/>
                      <a:pt x="70" y="6"/>
                    </a:cubicBezTo>
                    <a:cubicBezTo>
                      <a:pt x="70" y="4"/>
                      <a:pt x="70" y="3"/>
                      <a:pt x="69" y="2"/>
                    </a:cubicBezTo>
                    <a:cubicBezTo>
                      <a:pt x="66" y="2"/>
                      <a:pt x="64" y="2"/>
                      <a:pt x="62" y="2"/>
                    </a:cubicBezTo>
                    <a:cubicBezTo>
                      <a:pt x="60" y="1"/>
                      <a:pt x="53" y="0"/>
                      <a:pt x="46" y="0"/>
                    </a:cubicBezTo>
                    <a:cubicBezTo>
                      <a:pt x="48" y="3"/>
                      <a:pt x="51" y="6"/>
                      <a:pt x="49" y="8"/>
                    </a:cubicBezTo>
                    <a:cubicBezTo>
                      <a:pt x="47" y="13"/>
                      <a:pt x="51" y="17"/>
                      <a:pt x="54" y="24"/>
                    </a:cubicBezTo>
                    <a:cubicBezTo>
                      <a:pt x="57" y="30"/>
                      <a:pt x="47" y="26"/>
                      <a:pt x="46" y="31"/>
                    </a:cubicBezTo>
                    <a:cubicBezTo>
                      <a:pt x="46" y="35"/>
                      <a:pt x="37" y="30"/>
                      <a:pt x="33" y="29"/>
                    </a:cubicBezTo>
                    <a:cubicBezTo>
                      <a:pt x="30" y="27"/>
                      <a:pt x="20" y="28"/>
                      <a:pt x="20" y="31"/>
                    </a:cubicBezTo>
                    <a:cubicBezTo>
                      <a:pt x="20" y="32"/>
                      <a:pt x="20" y="33"/>
                      <a:pt x="20" y="35"/>
                    </a:cubicBezTo>
                    <a:cubicBezTo>
                      <a:pt x="21" y="40"/>
                      <a:pt x="22" y="44"/>
                      <a:pt x="20" y="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673">
                <a:extLst>
                  <a:ext uri="{FF2B5EF4-FFF2-40B4-BE49-F238E27FC236}">
                    <a16:creationId xmlns:a16="http://schemas.microsoft.com/office/drawing/2014/main" id="{DD6A262D-C741-8520-07F0-3FF918218ABE}"/>
                  </a:ext>
                </a:extLst>
              </p:cNvPr>
              <p:cNvSpPr>
                <a:spLocks/>
              </p:cNvSpPr>
              <p:nvPr/>
            </p:nvSpPr>
            <p:spPr bwMode="auto">
              <a:xfrm>
                <a:off x="5211947" y="1389108"/>
                <a:ext cx="238133" cy="369900"/>
              </a:xfrm>
              <a:custGeom>
                <a:avLst/>
                <a:gdLst>
                  <a:gd name="T0" fmla="*/ 158 w 186"/>
                  <a:gd name="T1" fmla="*/ 248 h 295"/>
                  <a:gd name="T2" fmla="*/ 184 w 186"/>
                  <a:gd name="T3" fmla="*/ 223 h 295"/>
                  <a:gd name="T4" fmla="*/ 179 w 186"/>
                  <a:gd name="T5" fmla="*/ 209 h 295"/>
                  <a:gd name="T6" fmla="*/ 157 w 186"/>
                  <a:gd name="T7" fmla="*/ 191 h 295"/>
                  <a:gd name="T8" fmla="*/ 168 w 186"/>
                  <a:gd name="T9" fmla="*/ 181 h 295"/>
                  <a:gd name="T10" fmla="*/ 158 w 186"/>
                  <a:gd name="T11" fmla="*/ 172 h 295"/>
                  <a:gd name="T12" fmla="*/ 161 w 186"/>
                  <a:gd name="T13" fmla="*/ 163 h 295"/>
                  <a:gd name="T14" fmla="*/ 152 w 186"/>
                  <a:gd name="T15" fmla="*/ 157 h 295"/>
                  <a:gd name="T16" fmla="*/ 156 w 186"/>
                  <a:gd name="T17" fmla="*/ 152 h 295"/>
                  <a:gd name="T18" fmla="*/ 154 w 186"/>
                  <a:gd name="T19" fmla="*/ 139 h 295"/>
                  <a:gd name="T20" fmla="*/ 160 w 186"/>
                  <a:gd name="T21" fmla="*/ 128 h 295"/>
                  <a:gd name="T22" fmla="*/ 143 w 186"/>
                  <a:gd name="T23" fmla="*/ 102 h 295"/>
                  <a:gd name="T24" fmla="*/ 148 w 186"/>
                  <a:gd name="T25" fmla="*/ 91 h 295"/>
                  <a:gd name="T26" fmla="*/ 159 w 186"/>
                  <a:gd name="T27" fmla="*/ 78 h 295"/>
                  <a:gd name="T28" fmla="*/ 146 w 186"/>
                  <a:gd name="T29" fmla="*/ 65 h 295"/>
                  <a:gd name="T30" fmla="*/ 136 w 186"/>
                  <a:gd name="T31" fmla="*/ 59 h 295"/>
                  <a:gd name="T32" fmla="*/ 133 w 186"/>
                  <a:gd name="T33" fmla="*/ 49 h 295"/>
                  <a:gd name="T34" fmla="*/ 136 w 186"/>
                  <a:gd name="T35" fmla="*/ 40 h 295"/>
                  <a:gd name="T36" fmla="*/ 142 w 186"/>
                  <a:gd name="T37" fmla="*/ 34 h 295"/>
                  <a:gd name="T38" fmla="*/ 146 w 186"/>
                  <a:gd name="T39" fmla="*/ 28 h 295"/>
                  <a:gd name="T40" fmla="*/ 146 w 186"/>
                  <a:gd name="T41" fmla="*/ 18 h 295"/>
                  <a:gd name="T42" fmla="*/ 128 w 186"/>
                  <a:gd name="T43" fmla="*/ 6 h 295"/>
                  <a:gd name="T44" fmla="*/ 114 w 186"/>
                  <a:gd name="T45" fmla="*/ 6 h 295"/>
                  <a:gd name="T46" fmla="*/ 96 w 186"/>
                  <a:gd name="T47" fmla="*/ 10 h 295"/>
                  <a:gd name="T48" fmla="*/ 85 w 186"/>
                  <a:gd name="T49" fmla="*/ 21 h 295"/>
                  <a:gd name="T50" fmla="*/ 82 w 186"/>
                  <a:gd name="T51" fmla="*/ 37 h 295"/>
                  <a:gd name="T52" fmla="*/ 74 w 186"/>
                  <a:gd name="T53" fmla="*/ 47 h 295"/>
                  <a:gd name="T54" fmla="*/ 64 w 186"/>
                  <a:gd name="T55" fmla="*/ 44 h 295"/>
                  <a:gd name="T56" fmla="*/ 51 w 186"/>
                  <a:gd name="T57" fmla="*/ 43 h 295"/>
                  <a:gd name="T58" fmla="*/ 31 w 186"/>
                  <a:gd name="T59" fmla="*/ 42 h 295"/>
                  <a:gd name="T60" fmla="*/ 12 w 186"/>
                  <a:gd name="T61" fmla="*/ 28 h 295"/>
                  <a:gd name="T62" fmla="*/ 0 w 186"/>
                  <a:gd name="T63" fmla="*/ 37 h 295"/>
                  <a:gd name="T64" fmla="*/ 20 w 186"/>
                  <a:gd name="T65" fmla="*/ 51 h 295"/>
                  <a:gd name="T66" fmla="*/ 45 w 186"/>
                  <a:gd name="T67" fmla="*/ 66 h 295"/>
                  <a:gd name="T68" fmla="*/ 46 w 186"/>
                  <a:gd name="T69" fmla="*/ 83 h 295"/>
                  <a:gd name="T70" fmla="*/ 50 w 186"/>
                  <a:gd name="T71" fmla="*/ 99 h 295"/>
                  <a:gd name="T72" fmla="*/ 49 w 186"/>
                  <a:gd name="T73" fmla="*/ 114 h 295"/>
                  <a:gd name="T74" fmla="*/ 52 w 186"/>
                  <a:gd name="T75" fmla="*/ 123 h 295"/>
                  <a:gd name="T76" fmla="*/ 55 w 186"/>
                  <a:gd name="T77" fmla="*/ 132 h 295"/>
                  <a:gd name="T78" fmla="*/ 69 w 186"/>
                  <a:gd name="T79" fmla="*/ 137 h 295"/>
                  <a:gd name="T80" fmla="*/ 75 w 186"/>
                  <a:gd name="T81" fmla="*/ 151 h 295"/>
                  <a:gd name="T82" fmla="*/ 72 w 186"/>
                  <a:gd name="T83" fmla="*/ 157 h 295"/>
                  <a:gd name="T84" fmla="*/ 63 w 186"/>
                  <a:gd name="T85" fmla="*/ 165 h 295"/>
                  <a:gd name="T86" fmla="*/ 45 w 186"/>
                  <a:gd name="T87" fmla="*/ 183 h 295"/>
                  <a:gd name="T88" fmla="*/ 34 w 186"/>
                  <a:gd name="T89" fmla="*/ 191 h 295"/>
                  <a:gd name="T90" fmla="*/ 25 w 186"/>
                  <a:gd name="T91" fmla="*/ 200 h 295"/>
                  <a:gd name="T92" fmla="*/ 12 w 186"/>
                  <a:gd name="T93" fmla="*/ 206 h 295"/>
                  <a:gd name="T94" fmla="*/ 5 w 186"/>
                  <a:gd name="T95" fmla="*/ 218 h 295"/>
                  <a:gd name="T96" fmla="*/ 5 w 186"/>
                  <a:gd name="T97" fmla="*/ 228 h 295"/>
                  <a:gd name="T98" fmla="*/ 7 w 186"/>
                  <a:gd name="T99" fmla="*/ 240 h 295"/>
                  <a:gd name="T100" fmla="*/ 10 w 186"/>
                  <a:gd name="T101" fmla="*/ 260 h 295"/>
                  <a:gd name="T102" fmla="*/ 5 w 186"/>
                  <a:gd name="T103" fmla="*/ 278 h 295"/>
                  <a:gd name="T104" fmla="*/ 22 w 186"/>
                  <a:gd name="T105" fmla="*/ 285 h 295"/>
                  <a:gd name="T106" fmla="*/ 33 w 186"/>
                  <a:gd name="T107" fmla="*/ 290 h 295"/>
                  <a:gd name="T108" fmla="*/ 52 w 186"/>
                  <a:gd name="T109" fmla="*/ 295 h 295"/>
                  <a:gd name="T110" fmla="*/ 107 w 186"/>
                  <a:gd name="T111" fmla="*/ 282 h 295"/>
                  <a:gd name="T112" fmla="*/ 122 w 186"/>
                  <a:gd name="T113" fmla="*/ 280 h 295"/>
                  <a:gd name="T114" fmla="*/ 131 w 186"/>
                  <a:gd name="T115" fmla="*/ 270 h 295"/>
                  <a:gd name="T116" fmla="*/ 158 w 186"/>
                  <a:gd name="T117" fmla="*/ 24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295">
                    <a:moveTo>
                      <a:pt x="158" y="248"/>
                    </a:moveTo>
                    <a:cubicBezTo>
                      <a:pt x="162" y="238"/>
                      <a:pt x="181" y="231"/>
                      <a:pt x="184" y="223"/>
                    </a:cubicBezTo>
                    <a:cubicBezTo>
                      <a:pt x="186" y="218"/>
                      <a:pt x="186" y="216"/>
                      <a:pt x="179" y="209"/>
                    </a:cubicBezTo>
                    <a:cubicBezTo>
                      <a:pt x="173" y="201"/>
                      <a:pt x="157" y="195"/>
                      <a:pt x="157" y="191"/>
                    </a:cubicBezTo>
                    <a:cubicBezTo>
                      <a:pt x="156" y="187"/>
                      <a:pt x="168" y="187"/>
                      <a:pt x="168" y="181"/>
                    </a:cubicBezTo>
                    <a:cubicBezTo>
                      <a:pt x="167" y="176"/>
                      <a:pt x="161" y="176"/>
                      <a:pt x="158" y="172"/>
                    </a:cubicBezTo>
                    <a:cubicBezTo>
                      <a:pt x="156" y="168"/>
                      <a:pt x="162" y="165"/>
                      <a:pt x="161" y="163"/>
                    </a:cubicBezTo>
                    <a:cubicBezTo>
                      <a:pt x="161" y="161"/>
                      <a:pt x="153" y="160"/>
                      <a:pt x="152" y="157"/>
                    </a:cubicBezTo>
                    <a:cubicBezTo>
                      <a:pt x="152" y="155"/>
                      <a:pt x="157" y="155"/>
                      <a:pt x="156" y="152"/>
                    </a:cubicBezTo>
                    <a:cubicBezTo>
                      <a:pt x="155" y="149"/>
                      <a:pt x="150" y="143"/>
                      <a:pt x="154" y="139"/>
                    </a:cubicBezTo>
                    <a:cubicBezTo>
                      <a:pt x="157" y="134"/>
                      <a:pt x="165" y="139"/>
                      <a:pt x="160" y="128"/>
                    </a:cubicBezTo>
                    <a:cubicBezTo>
                      <a:pt x="154" y="118"/>
                      <a:pt x="145" y="105"/>
                      <a:pt x="143" y="102"/>
                    </a:cubicBezTo>
                    <a:cubicBezTo>
                      <a:pt x="141" y="99"/>
                      <a:pt x="145" y="93"/>
                      <a:pt x="148" y="91"/>
                    </a:cubicBezTo>
                    <a:cubicBezTo>
                      <a:pt x="151" y="89"/>
                      <a:pt x="159" y="81"/>
                      <a:pt x="159" y="78"/>
                    </a:cubicBezTo>
                    <a:cubicBezTo>
                      <a:pt x="159" y="75"/>
                      <a:pt x="149" y="67"/>
                      <a:pt x="146" y="65"/>
                    </a:cubicBezTo>
                    <a:cubicBezTo>
                      <a:pt x="144" y="64"/>
                      <a:pt x="138" y="64"/>
                      <a:pt x="136" y="59"/>
                    </a:cubicBezTo>
                    <a:cubicBezTo>
                      <a:pt x="133" y="54"/>
                      <a:pt x="130" y="52"/>
                      <a:pt x="133" y="49"/>
                    </a:cubicBezTo>
                    <a:cubicBezTo>
                      <a:pt x="136" y="46"/>
                      <a:pt x="136" y="43"/>
                      <a:pt x="136" y="40"/>
                    </a:cubicBezTo>
                    <a:cubicBezTo>
                      <a:pt x="136" y="36"/>
                      <a:pt x="141" y="39"/>
                      <a:pt x="142" y="34"/>
                    </a:cubicBezTo>
                    <a:cubicBezTo>
                      <a:pt x="143" y="32"/>
                      <a:pt x="144" y="30"/>
                      <a:pt x="146" y="28"/>
                    </a:cubicBezTo>
                    <a:cubicBezTo>
                      <a:pt x="146" y="24"/>
                      <a:pt x="147" y="21"/>
                      <a:pt x="146" y="18"/>
                    </a:cubicBezTo>
                    <a:cubicBezTo>
                      <a:pt x="145" y="13"/>
                      <a:pt x="131" y="11"/>
                      <a:pt x="128" y="6"/>
                    </a:cubicBezTo>
                    <a:cubicBezTo>
                      <a:pt x="124" y="0"/>
                      <a:pt x="116" y="2"/>
                      <a:pt x="114" y="6"/>
                    </a:cubicBezTo>
                    <a:cubicBezTo>
                      <a:pt x="111" y="9"/>
                      <a:pt x="96" y="5"/>
                      <a:pt x="96" y="10"/>
                    </a:cubicBezTo>
                    <a:cubicBezTo>
                      <a:pt x="96" y="15"/>
                      <a:pt x="85" y="16"/>
                      <a:pt x="85" y="21"/>
                    </a:cubicBezTo>
                    <a:cubicBezTo>
                      <a:pt x="85" y="27"/>
                      <a:pt x="90" y="37"/>
                      <a:pt x="82" y="37"/>
                    </a:cubicBezTo>
                    <a:cubicBezTo>
                      <a:pt x="73" y="36"/>
                      <a:pt x="79" y="40"/>
                      <a:pt x="74" y="47"/>
                    </a:cubicBezTo>
                    <a:cubicBezTo>
                      <a:pt x="69" y="53"/>
                      <a:pt x="69" y="42"/>
                      <a:pt x="64" y="44"/>
                    </a:cubicBezTo>
                    <a:cubicBezTo>
                      <a:pt x="59" y="46"/>
                      <a:pt x="53" y="39"/>
                      <a:pt x="51" y="43"/>
                    </a:cubicBezTo>
                    <a:cubicBezTo>
                      <a:pt x="48" y="47"/>
                      <a:pt x="40" y="44"/>
                      <a:pt x="31" y="42"/>
                    </a:cubicBezTo>
                    <a:cubicBezTo>
                      <a:pt x="23" y="41"/>
                      <a:pt x="19" y="29"/>
                      <a:pt x="12" y="28"/>
                    </a:cubicBezTo>
                    <a:cubicBezTo>
                      <a:pt x="8" y="28"/>
                      <a:pt x="3" y="31"/>
                      <a:pt x="0" y="37"/>
                    </a:cubicBezTo>
                    <a:cubicBezTo>
                      <a:pt x="7" y="41"/>
                      <a:pt x="11" y="47"/>
                      <a:pt x="20" y="51"/>
                    </a:cubicBezTo>
                    <a:cubicBezTo>
                      <a:pt x="29" y="55"/>
                      <a:pt x="46" y="60"/>
                      <a:pt x="45" y="66"/>
                    </a:cubicBezTo>
                    <a:cubicBezTo>
                      <a:pt x="44" y="72"/>
                      <a:pt x="41" y="80"/>
                      <a:pt x="46" y="83"/>
                    </a:cubicBezTo>
                    <a:cubicBezTo>
                      <a:pt x="50" y="85"/>
                      <a:pt x="45" y="96"/>
                      <a:pt x="50" y="99"/>
                    </a:cubicBezTo>
                    <a:cubicBezTo>
                      <a:pt x="55" y="101"/>
                      <a:pt x="53" y="114"/>
                      <a:pt x="49" y="114"/>
                    </a:cubicBezTo>
                    <a:cubicBezTo>
                      <a:pt x="45" y="114"/>
                      <a:pt x="50" y="120"/>
                      <a:pt x="52" y="123"/>
                    </a:cubicBezTo>
                    <a:cubicBezTo>
                      <a:pt x="53" y="124"/>
                      <a:pt x="54" y="127"/>
                      <a:pt x="55" y="132"/>
                    </a:cubicBezTo>
                    <a:cubicBezTo>
                      <a:pt x="60" y="133"/>
                      <a:pt x="65" y="135"/>
                      <a:pt x="69" y="137"/>
                    </a:cubicBezTo>
                    <a:cubicBezTo>
                      <a:pt x="76" y="140"/>
                      <a:pt x="75" y="145"/>
                      <a:pt x="75" y="151"/>
                    </a:cubicBezTo>
                    <a:cubicBezTo>
                      <a:pt x="76" y="156"/>
                      <a:pt x="76" y="160"/>
                      <a:pt x="72" y="157"/>
                    </a:cubicBezTo>
                    <a:cubicBezTo>
                      <a:pt x="69" y="155"/>
                      <a:pt x="65" y="157"/>
                      <a:pt x="63" y="165"/>
                    </a:cubicBezTo>
                    <a:cubicBezTo>
                      <a:pt x="60" y="173"/>
                      <a:pt x="51" y="182"/>
                      <a:pt x="45" y="183"/>
                    </a:cubicBezTo>
                    <a:cubicBezTo>
                      <a:pt x="39" y="183"/>
                      <a:pt x="39" y="190"/>
                      <a:pt x="34" y="191"/>
                    </a:cubicBezTo>
                    <a:cubicBezTo>
                      <a:pt x="29" y="192"/>
                      <a:pt x="24" y="195"/>
                      <a:pt x="25" y="200"/>
                    </a:cubicBezTo>
                    <a:cubicBezTo>
                      <a:pt x="25" y="206"/>
                      <a:pt x="17" y="206"/>
                      <a:pt x="12" y="206"/>
                    </a:cubicBezTo>
                    <a:cubicBezTo>
                      <a:pt x="7" y="206"/>
                      <a:pt x="9" y="215"/>
                      <a:pt x="5" y="218"/>
                    </a:cubicBezTo>
                    <a:cubicBezTo>
                      <a:pt x="1" y="220"/>
                      <a:pt x="1" y="223"/>
                      <a:pt x="5" y="228"/>
                    </a:cubicBezTo>
                    <a:cubicBezTo>
                      <a:pt x="9" y="233"/>
                      <a:pt x="6" y="237"/>
                      <a:pt x="7" y="240"/>
                    </a:cubicBezTo>
                    <a:cubicBezTo>
                      <a:pt x="8" y="243"/>
                      <a:pt x="14" y="251"/>
                      <a:pt x="10" y="260"/>
                    </a:cubicBezTo>
                    <a:cubicBezTo>
                      <a:pt x="6" y="269"/>
                      <a:pt x="2" y="279"/>
                      <a:pt x="5" y="278"/>
                    </a:cubicBezTo>
                    <a:cubicBezTo>
                      <a:pt x="9" y="277"/>
                      <a:pt x="17" y="285"/>
                      <a:pt x="22" y="285"/>
                    </a:cubicBezTo>
                    <a:cubicBezTo>
                      <a:pt x="27" y="284"/>
                      <a:pt x="28" y="292"/>
                      <a:pt x="33" y="290"/>
                    </a:cubicBezTo>
                    <a:cubicBezTo>
                      <a:pt x="37" y="289"/>
                      <a:pt x="37" y="295"/>
                      <a:pt x="52" y="295"/>
                    </a:cubicBezTo>
                    <a:cubicBezTo>
                      <a:pt x="66" y="294"/>
                      <a:pt x="95" y="282"/>
                      <a:pt x="107" y="282"/>
                    </a:cubicBezTo>
                    <a:cubicBezTo>
                      <a:pt x="113" y="282"/>
                      <a:pt x="118" y="281"/>
                      <a:pt x="122" y="280"/>
                    </a:cubicBezTo>
                    <a:cubicBezTo>
                      <a:pt x="125" y="277"/>
                      <a:pt x="128" y="273"/>
                      <a:pt x="131" y="270"/>
                    </a:cubicBezTo>
                    <a:cubicBezTo>
                      <a:pt x="138" y="262"/>
                      <a:pt x="154" y="257"/>
                      <a:pt x="158" y="24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674">
                <a:extLst>
                  <a:ext uri="{FF2B5EF4-FFF2-40B4-BE49-F238E27FC236}">
                    <a16:creationId xmlns:a16="http://schemas.microsoft.com/office/drawing/2014/main" id="{8CE207F0-771C-4508-AD09-FA4D9626CCF6}"/>
                  </a:ext>
                </a:extLst>
              </p:cNvPr>
              <p:cNvSpPr>
                <a:spLocks noEditPoints="1"/>
              </p:cNvSpPr>
              <p:nvPr/>
            </p:nvSpPr>
            <p:spPr bwMode="auto">
              <a:xfrm>
                <a:off x="4632489" y="2040005"/>
                <a:ext cx="330212" cy="269884"/>
              </a:xfrm>
              <a:custGeom>
                <a:avLst/>
                <a:gdLst>
                  <a:gd name="T0" fmla="*/ 227 w 258"/>
                  <a:gd name="T1" fmla="*/ 49 h 216"/>
                  <a:gd name="T2" fmla="*/ 217 w 258"/>
                  <a:gd name="T3" fmla="*/ 46 h 216"/>
                  <a:gd name="T4" fmla="*/ 206 w 258"/>
                  <a:gd name="T5" fmla="*/ 41 h 216"/>
                  <a:gd name="T6" fmla="*/ 188 w 258"/>
                  <a:gd name="T7" fmla="*/ 37 h 216"/>
                  <a:gd name="T8" fmla="*/ 179 w 258"/>
                  <a:gd name="T9" fmla="*/ 32 h 216"/>
                  <a:gd name="T10" fmla="*/ 173 w 258"/>
                  <a:gd name="T11" fmla="*/ 23 h 216"/>
                  <a:gd name="T12" fmla="*/ 166 w 258"/>
                  <a:gd name="T13" fmla="*/ 27 h 216"/>
                  <a:gd name="T14" fmla="*/ 161 w 258"/>
                  <a:gd name="T15" fmla="*/ 21 h 216"/>
                  <a:gd name="T16" fmla="*/ 150 w 258"/>
                  <a:gd name="T17" fmla="*/ 15 h 216"/>
                  <a:gd name="T18" fmla="*/ 141 w 258"/>
                  <a:gd name="T19" fmla="*/ 9 h 216"/>
                  <a:gd name="T20" fmla="*/ 134 w 258"/>
                  <a:gd name="T21" fmla="*/ 3 h 216"/>
                  <a:gd name="T22" fmla="*/ 132 w 258"/>
                  <a:gd name="T23" fmla="*/ 0 h 216"/>
                  <a:gd name="T24" fmla="*/ 128 w 258"/>
                  <a:gd name="T25" fmla="*/ 1 h 216"/>
                  <a:gd name="T26" fmla="*/ 117 w 258"/>
                  <a:gd name="T27" fmla="*/ 16 h 216"/>
                  <a:gd name="T28" fmla="*/ 99 w 258"/>
                  <a:gd name="T29" fmla="*/ 28 h 216"/>
                  <a:gd name="T30" fmla="*/ 88 w 258"/>
                  <a:gd name="T31" fmla="*/ 41 h 216"/>
                  <a:gd name="T32" fmla="*/ 65 w 258"/>
                  <a:gd name="T33" fmla="*/ 33 h 216"/>
                  <a:gd name="T34" fmla="*/ 55 w 258"/>
                  <a:gd name="T35" fmla="*/ 40 h 216"/>
                  <a:gd name="T36" fmla="*/ 58 w 258"/>
                  <a:gd name="T37" fmla="*/ 59 h 216"/>
                  <a:gd name="T38" fmla="*/ 42 w 258"/>
                  <a:gd name="T39" fmla="*/ 58 h 216"/>
                  <a:gd name="T40" fmla="*/ 32 w 258"/>
                  <a:gd name="T41" fmla="*/ 53 h 216"/>
                  <a:gd name="T42" fmla="*/ 14 w 258"/>
                  <a:gd name="T43" fmla="*/ 54 h 216"/>
                  <a:gd name="T44" fmla="*/ 3 w 258"/>
                  <a:gd name="T45" fmla="*/ 63 h 216"/>
                  <a:gd name="T46" fmla="*/ 6 w 258"/>
                  <a:gd name="T47" fmla="*/ 74 h 216"/>
                  <a:gd name="T48" fmla="*/ 29 w 258"/>
                  <a:gd name="T49" fmla="*/ 81 h 216"/>
                  <a:gd name="T50" fmla="*/ 44 w 258"/>
                  <a:gd name="T51" fmla="*/ 85 h 216"/>
                  <a:gd name="T52" fmla="*/ 50 w 258"/>
                  <a:gd name="T53" fmla="*/ 93 h 216"/>
                  <a:gd name="T54" fmla="*/ 64 w 258"/>
                  <a:gd name="T55" fmla="*/ 108 h 216"/>
                  <a:gd name="T56" fmla="*/ 69 w 258"/>
                  <a:gd name="T57" fmla="*/ 122 h 216"/>
                  <a:gd name="T58" fmla="*/ 66 w 258"/>
                  <a:gd name="T59" fmla="*/ 143 h 216"/>
                  <a:gd name="T60" fmla="*/ 58 w 258"/>
                  <a:gd name="T61" fmla="*/ 175 h 216"/>
                  <a:gd name="T62" fmla="*/ 57 w 258"/>
                  <a:gd name="T63" fmla="*/ 175 h 216"/>
                  <a:gd name="T64" fmla="*/ 67 w 258"/>
                  <a:gd name="T65" fmla="*/ 180 h 216"/>
                  <a:gd name="T66" fmla="*/ 84 w 258"/>
                  <a:gd name="T67" fmla="*/ 188 h 216"/>
                  <a:gd name="T68" fmla="*/ 98 w 258"/>
                  <a:gd name="T69" fmla="*/ 187 h 216"/>
                  <a:gd name="T70" fmla="*/ 106 w 258"/>
                  <a:gd name="T71" fmla="*/ 189 h 216"/>
                  <a:gd name="T72" fmla="*/ 127 w 258"/>
                  <a:gd name="T73" fmla="*/ 194 h 216"/>
                  <a:gd name="T74" fmla="*/ 145 w 258"/>
                  <a:gd name="T75" fmla="*/ 195 h 216"/>
                  <a:gd name="T76" fmla="*/ 144 w 258"/>
                  <a:gd name="T77" fmla="*/ 190 h 216"/>
                  <a:gd name="T78" fmla="*/ 159 w 258"/>
                  <a:gd name="T79" fmla="*/ 173 h 216"/>
                  <a:gd name="T80" fmla="*/ 191 w 258"/>
                  <a:gd name="T81" fmla="*/ 180 h 216"/>
                  <a:gd name="T82" fmla="*/ 211 w 258"/>
                  <a:gd name="T83" fmla="*/ 173 h 216"/>
                  <a:gd name="T84" fmla="*/ 222 w 258"/>
                  <a:gd name="T85" fmla="*/ 166 h 216"/>
                  <a:gd name="T86" fmla="*/ 224 w 258"/>
                  <a:gd name="T87" fmla="*/ 160 h 216"/>
                  <a:gd name="T88" fmla="*/ 216 w 258"/>
                  <a:gd name="T89" fmla="*/ 157 h 216"/>
                  <a:gd name="T90" fmla="*/ 212 w 258"/>
                  <a:gd name="T91" fmla="*/ 148 h 216"/>
                  <a:gd name="T92" fmla="*/ 207 w 258"/>
                  <a:gd name="T93" fmla="*/ 139 h 216"/>
                  <a:gd name="T94" fmla="*/ 211 w 258"/>
                  <a:gd name="T95" fmla="*/ 135 h 216"/>
                  <a:gd name="T96" fmla="*/ 214 w 258"/>
                  <a:gd name="T97" fmla="*/ 128 h 216"/>
                  <a:gd name="T98" fmla="*/ 212 w 258"/>
                  <a:gd name="T99" fmla="*/ 120 h 216"/>
                  <a:gd name="T100" fmla="*/ 209 w 258"/>
                  <a:gd name="T101" fmla="*/ 111 h 216"/>
                  <a:gd name="T102" fmla="*/ 201 w 258"/>
                  <a:gd name="T103" fmla="*/ 110 h 216"/>
                  <a:gd name="T104" fmla="*/ 199 w 258"/>
                  <a:gd name="T105" fmla="*/ 104 h 216"/>
                  <a:gd name="T106" fmla="*/ 210 w 258"/>
                  <a:gd name="T107" fmla="*/ 90 h 216"/>
                  <a:gd name="T108" fmla="*/ 219 w 258"/>
                  <a:gd name="T109" fmla="*/ 83 h 216"/>
                  <a:gd name="T110" fmla="*/ 223 w 258"/>
                  <a:gd name="T111" fmla="*/ 69 h 216"/>
                  <a:gd name="T112" fmla="*/ 230 w 258"/>
                  <a:gd name="T113" fmla="*/ 55 h 216"/>
                  <a:gd name="T114" fmla="*/ 227 w 258"/>
                  <a:gd name="T115" fmla="*/ 49 h 216"/>
                  <a:gd name="T116" fmla="*/ 255 w 258"/>
                  <a:gd name="T117" fmla="*/ 182 h 216"/>
                  <a:gd name="T118" fmla="*/ 244 w 258"/>
                  <a:gd name="T119" fmla="*/ 191 h 216"/>
                  <a:gd name="T120" fmla="*/ 251 w 258"/>
                  <a:gd name="T121" fmla="*/ 215 h 216"/>
                  <a:gd name="T122" fmla="*/ 255 w 258"/>
                  <a:gd name="T123" fmla="*/ 18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8" h="216">
                    <a:moveTo>
                      <a:pt x="227" y="49"/>
                    </a:moveTo>
                    <a:cubicBezTo>
                      <a:pt x="224" y="49"/>
                      <a:pt x="222" y="46"/>
                      <a:pt x="217" y="46"/>
                    </a:cubicBezTo>
                    <a:cubicBezTo>
                      <a:pt x="212" y="46"/>
                      <a:pt x="208" y="44"/>
                      <a:pt x="206" y="41"/>
                    </a:cubicBezTo>
                    <a:cubicBezTo>
                      <a:pt x="204" y="37"/>
                      <a:pt x="191" y="37"/>
                      <a:pt x="188" y="37"/>
                    </a:cubicBezTo>
                    <a:cubicBezTo>
                      <a:pt x="184" y="38"/>
                      <a:pt x="182" y="31"/>
                      <a:pt x="179" y="32"/>
                    </a:cubicBezTo>
                    <a:cubicBezTo>
                      <a:pt x="175" y="32"/>
                      <a:pt x="173" y="26"/>
                      <a:pt x="173" y="23"/>
                    </a:cubicBezTo>
                    <a:cubicBezTo>
                      <a:pt x="173" y="20"/>
                      <a:pt x="169" y="26"/>
                      <a:pt x="166" y="27"/>
                    </a:cubicBezTo>
                    <a:cubicBezTo>
                      <a:pt x="162" y="29"/>
                      <a:pt x="161" y="24"/>
                      <a:pt x="161" y="21"/>
                    </a:cubicBezTo>
                    <a:cubicBezTo>
                      <a:pt x="160" y="19"/>
                      <a:pt x="153" y="17"/>
                      <a:pt x="150" y="15"/>
                    </a:cubicBezTo>
                    <a:cubicBezTo>
                      <a:pt x="146" y="13"/>
                      <a:pt x="142" y="6"/>
                      <a:pt x="141" y="9"/>
                    </a:cubicBezTo>
                    <a:cubicBezTo>
                      <a:pt x="139" y="12"/>
                      <a:pt x="135" y="5"/>
                      <a:pt x="134" y="3"/>
                    </a:cubicBezTo>
                    <a:cubicBezTo>
                      <a:pt x="134" y="1"/>
                      <a:pt x="133" y="1"/>
                      <a:pt x="132" y="0"/>
                    </a:cubicBezTo>
                    <a:cubicBezTo>
                      <a:pt x="131" y="0"/>
                      <a:pt x="129" y="1"/>
                      <a:pt x="128" y="1"/>
                    </a:cubicBezTo>
                    <a:cubicBezTo>
                      <a:pt x="122" y="0"/>
                      <a:pt x="116" y="5"/>
                      <a:pt x="117" y="16"/>
                    </a:cubicBezTo>
                    <a:cubicBezTo>
                      <a:pt x="118" y="26"/>
                      <a:pt x="110" y="27"/>
                      <a:pt x="99" y="28"/>
                    </a:cubicBezTo>
                    <a:cubicBezTo>
                      <a:pt x="88" y="29"/>
                      <a:pt x="92" y="37"/>
                      <a:pt x="88" y="41"/>
                    </a:cubicBezTo>
                    <a:cubicBezTo>
                      <a:pt x="83" y="44"/>
                      <a:pt x="68" y="39"/>
                      <a:pt x="65" y="33"/>
                    </a:cubicBezTo>
                    <a:cubicBezTo>
                      <a:pt x="63" y="27"/>
                      <a:pt x="49" y="33"/>
                      <a:pt x="55" y="40"/>
                    </a:cubicBezTo>
                    <a:cubicBezTo>
                      <a:pt x="61" y="47"/>
                      <a:pt x="61" y="56"/>
                      <a:pt x="58" y="59"/>
                    </a:cubicBezTo>
                    <a:cubicBezTo>
                      <a:pt x="54" y="61"/>
                      <a:pt x="47" y="54"/>
                      <a:pt x="42" y="58"/>
                    </a:cubicBezTo>
                    <a:cubicBezTo>
                      <a:pt x="38" y="61"/>
                      <a:pt x="37" y="55"/>
                      <a:pt x="32" y="53"/>
                    </a:cubicBezTo>
                    <a:cubicBezTo>
                      <a:pt x="26" y="50"/>
                      <a:pt x="23" y="55"/>
                      <a:pt x="14" y="54"/>
                    </a:cubicBezTo>
                    <a:cubicBezTo>
                      <a:pt x="5" y="54"/>
                      <a:pt x="0" y="59"/>
                      <a:pt x="3" y="63"/>
                    </a:cubicBezTo>
                    <a:cubicBezTo>
                      <a:pt x="7" y="67"/>
                      <a:pt x="3" y="70"/>
                      <a:pt x="6" y="74"/>
                    </a:cubicBezTo>
                    <a:cubicBezTo>
                      <a:pt x="8" y="77"/>
                      <a:pt x="20" y="76"/>
                      <a:pt x="29" y="81"/>
                    </a:cubicBezTo>
                    <a:cubicBezTo>
                      <a:pt x="38" y="86"/>
                      <a:pt x="40" y="82"/>
                      <a:pt x="44" y="85"/>
                    </a:cubicBezTo>
                    <a:cubicBezTo>
                      <a:pt x="49" y="89"/>
                      <a:pt x="50" y="87"/>
                      <a:pt x="50" y="93"/>
                    </a:cubicBezTo>
                    <a:cubicBezTo>
                      <a:pt x="50" y="100"/>
                      <a:pt x="55" y="106"/>
                      <a:pt x="64" y="108"/>
                    </a:cubicBezTo>
                    <a:cubicBezTo>
                      <a:pt x="73" y="111"/>
                      <a:pt x="66" y="116"/>
                      <a:pt x="69" y="122"/>
                    </a:cubicBezTo>
                    <a:cubicBezTo>
                      <a:pt x="71" y="128"/>
                      <a:pt x="65" y="136"/>
                      <a:pt x="66" y="143"/>
                    </a:cubicBezTo>
                    <a:cubicBezTo>
                      <a:pt x="67" y="150"/>
                      <a:pt x="62" y="173"/>
                      <a:pt x="58" y="175"/>
                    </a:cubicBezTo>
                    <a:cubicBezTo>
                      <a:pt x="57" y="175"/>
                      <a:pt x="57" y="175"/>
                      <a:pt x="57" y="175"/>
                    </a:cubicBezTo>
                    <a:cubicBezTo>
                      <a:pt x="61" y="177"/>
                      <a:pt x="65" y="179"/>
                      <a:pt x="67" y="180"/>
                    </a:cubicBezTo>
                    <a:cubicBezTo>
                      <a:pt x="70" y="183"/>
                      <a:pt x="79" y="185"/>
                      <a:pt x="84" y="188"/>
                    </a:cubicBezTo>
                    <a:cubicBezTo>
                      <a:pt x="89" y="192"/>
                      <a:pt x="98" y="191"/>
                      <a:pt x="98" y="187"/>
                    </a:cubicBezTo>
                    <a:cubicBezTo>
                      <a:pt x="98" y="183"/>
                      <a:pt x="103" y="186"/>
                      <a:pt x="106" y="189"/>
                    </a:cubicBezTo>
                    <a:cubicBezTo>
                      <a:pt x="109" y="192"/>
                      <a:pt x="121" y="193"/>
                      <a:pt x="127" y="194"/>
                    </a:cubicBezTo>
                    <a:cubicBezTo>
                      <a:pt x="132" y="195"/>
                      <a:pt x="139" y="195"/>
                      <a:pt x="145" y="195"/>
                    </a:cubicBezTo>
                    <a:cubicBezTo>
                      <a:pt x="145" y="193"/>
                      <a:pt x="144" y="192"/>
                      <a:pt x="144" y="190"/>
                    </a:cubicBezTo>
                    <a:cubicBezTo>
                      <a:pt x="141" y="180"/>
                      <a:pt x="150" y="174"/>
                      <a:pt x="159" y="173"/>
                    </a:cubicBezTo>
                    <a:cubicBezTo>
                      <a:pt x="167" y="171"/>
                      <a:pt x="186" y="177"/>
                      <a:pt x="191" y="180"/>
                    </a:cubicBezTo>
                    <a:cubicBezTo>
                      <a:pt x="196" y="183"/>
                      <a:pt x="203" y="182"/>
                      <a:pt x="211" y="173"/>
                    </a:cubicBezTo>
                    <a:cubicBezTo>
                      <a:pt x="216" y="168"/>
                      <a:pt x="219" y="167"/>
                      <a:pt x="222" y="166"/>
                    </a:cubicBezTo>
                    <a:cubicBezTo>
                      <a:pt x="223" y="164"/>
                      <a:pt x="224" y="162"/>
                      <a:pt x="224" y="160"/>
                    </a:cubicBezTo>
                    <a:cubicBezTo>
                      <a:pt x="225" y="157"/>
                      <a:pt x="220" y="157"/>
                      <a:pt x="216" y="157"/>
                    </a:cubicBezTo>
                    <a:cubicBezTo>
                      <a:pt x="212" y="157"/>
                      <a:pt x="209" y="153"/>
                      <a:pt x="212" y="148"/>
                    </a:cubicBezTo>
                    <a:cubicBezTo>
                      <a:pt x="215" y="144"/>
                      <a:pt x="210" y="144"/>
                      <a:pt x="207" y="139"/>
                    </a:cubicBezTo>
                    <a:cubicBezTo>
                      <a:pt x="204" y="135"/>
                      <a:pt x="208" y="136"/>
                      <a:pt x="211" y="135"/>
                    </a:cubicBezTo>
                    <a:cubicBezTo>
                      <a:pt x="213" y="134"/>
                      <a:pt x="216" y="129"/>
                      <a:pt x="214" y="128"/>
                    </a:cubicBezTo>
                    <a:cubicBezTo>
                      <a:pt x="212" y="127"/>
                      <a:pt x="211" y="124"/>
                      <a:pt x="212" y="120"/>
                    </a:cubicBezTo>
                    <a:cubicBezTo>
                      <a:pt x="214" y="115"/>
                      <a:pt x="209" y="114"/>
                      <a:pt x="209" y="111"/>
                    </a:cubicBezTo>
                    <a:cubicBezTo>
                      <a:pt x="209" y="107"/>
                      <a:pt x="205" y="106"/>
                      <a:pt x="201" y="110"/>
                    </a:cubicBezTo>
                    <a:cubicBezTo>
                      <a:pt x="198" y="114"/>
                      <a:pt x="197" y="111"/>
                      <a:pt x="199" y="104"/>
                    </a:cubicBezTo>
                    <a:cubicBezTo>
                      <a:pt x="201" y="97"/>
                      <a:pt x="209" y="94"/>
                      <a:pt x="210" y="90"/>
                    </a:cubicBezTo>
                    <a:cubicBezTo>
                      <a:pt x="211" y="86"/>
                      <a:pt x="216" y="83"/>
                      <a:pt x="219" y="83"/>
                    </a:cubicBezTo>
                    <a:cubicBezTo>
                      <a:pt x="223" y="83"/>
                      <a:pt x="222" y="75"/>
                      <a:pt x="223" y="69"/>
                    </a:cubicBezTo>
                    <a:cubicBezTo>
                      <a:pt x="224" y="64"/>
                      <a:pt x="225" y="59"/>
                      <a:pt x="230" y="55"/>
                    </a:cubicBezTo>
                    <a:cubicBezTo>
                      <a:pt x="235" y="51"/>
                      <a:pt x="229" y="49"/>
                      <a:pt x="227" y="49"/>
                    </a:cubicBezTo>
                    <a:close/>
                    <a:moveTo>
                      <a:pt x="255" y="182"/>
                    </a:moveTo>
                    <a:cubicBezTo>
                      <a:pt x="252" y="182"/>
                      <a:pt x="251" y="187"/>
                      <a:pt x="244" y="191"/>
                    </a:cubicBezTo>
                    <a:cubicBezTo>
                      <a:pt x="236" y="196"/>
                      <a:pt x="244" y="216"/>
                      <a:pt x="251" y="215"/>
                    </a:cubicBezTo>
                    <a:cubicBezTo>
                      <a:pt x="258" y="214"/>
                      <a:pt x="257" y="182"/>
                      <a:pt x="255" y="18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675">
                <a:extLst>
                  <a:ext uri="{FF2B5EF4-FFF2-40B4-BE49-F238E27FC236}">
                    <a16:creationId xmlns:a16="http://schemas.microsoft.com/office/drawing/2014/main" id="{E304E129-A425-FE0C-6935-ED6AE4A8B5AA}"/>
                  </a:ext>
                </a:extLst>
              </p:cNvPr>
              <p:cNvSpPr>
                <a:spLocks noEditPoints="1"/>
              </p:cNvSpPr>
              <p:nvPr/>
            </p:nvSpPr>
            <p:spPr bwMode="auto">
              <a:xfrm>
                <a:off x="4530885" y="2247975"/>
                <a:ext cx="290523" cy="203207"/>
              </a:xfrm>
              <a:custGeom>
                <a:avLst/>
                <a:gdLst>
                  <a:gd name="T0" fmla="*/ 224 w 227"/>
                  <a:gd name="T1" fmla="*/ 29 h 162"/>
                  <a:gd name="T2" fmla="*/ 206 w 227"/>
                  <a:gd name="T3" fmla="*/ 28 h 162"/>
                  <a:gd name="T4" fmla="*/ 185 w 227"/>
                  <a:gd name="T5" fmla="*/ 23 h 162"/>
                  <a:gd name="T6" fmla="*/ 177 w 227"/>
                  <a:gd name="T7" fmla="*/ 21 h 162"/>
                  <a:gd name="T8" fmla="*/ 163 w 227"/>
                  <a:gd name="T9" fmla="*/ 22 h 162"/>
                  <a:gd name="T10" fmla="*/ 146 w 227"/>
                  <a:gd name="T11" fmla="*/ 14 h 162"/>
                  <a:gd name="T12" fmla="*/ 136 w 227"/>
                  <a:gd name="T13" fmla="*/ 9 h 162"/>
                  <a:gd name="T14" fmla="*/ 105 w 227"/>
                  <a:gd name="T15" fmla="*/ 6 h 162"/>
                  <a:gd name="T16" fmla="*/ 47 w 227"/>
                  <a:gd name="T17" fmla="*/ 5 h 162"/>
                  <a:gd name="T18" fmla="*/ 26 w 227"/>
                  <a:gd name="T19" fmla="*/ 0 h 162"/>
                  <a:gd name="T20" fmla="*/ 11 w 227"/>
                  <a:gd name="T21" fmla="*/ 9 h 162"/>
                  <a:gd name="T22" fmla="*/ 7 w 227"/>
                  <a:gd name="T23" fmla="*/ 22 h 162"/>
                  <a:gd name="T24" fmla="*/ 10 w 227"/>
                  <a:gd name="T25" fmla="*/ 39 h 162"/>
                  <a:gd name="T26" fmla="*/ 15 w 227"/>
                  <a:gd name="T27" fmla="*/ 37 h 162"/>
                  <a:gd name="T28" fmla="*/ 21 w 227"/>
                  <a:gd name="T29" fmla="*/ 38 h 162"/>
                  <a:gd name="T30" fmla="*/ 32 w 227"/>
                  <a:gd name="T31" fmla="*/ 40 h 162"/>
                  <a:gd name="T32" fmla="*/ 39 w 227"/>
                  <a:gd name="T33" fmla="*/ 40 h 162"/>
                  <a:gd name="T34" fmla="*/ 50 w 227"/>
                  <a:gd name="T35" fmla="*/ 42 h 162"/>
                  <a:gd name="T36" fmla="*/ 54 w 227"/>
                  <a:gd name="T37" fmla="*/ 49 h 162"/>
                  <a:gd name="T38" fmla="*/ 43 w 227"/>
                  <a:gd name="T39" fmla="*/ 59 h 162"/>
                  <a:gd name="T40" fmla="*/ 44 w 227"/>
                  <a:gd name="T41" fmla="*/ 76 h 162"/>
                  <a:gd name="T42" fmla="*/ 41 w 227"/>
                  <a:gd name="T43" fmla="*/ 88 h 162"/>
                  <a:gd name="T44" fmla="*/ 37 w 227"/>
                  <a:gd name="T45" fmla="*/ 95 h 162"/>
                  <a:gd name="T46" fmla="*/ 42 w 227"/>
                  <a:gd name="T47" fmla="*/ 104 h 162"/>
                  <a:gd name="T48" fmla="*/ 37 w 227"/>
                  <a:gd name="T49" fmla="*/ 114 h 162"/>
                  <a:gd name="T50" fmla="*/ 41 w 227"/>
                  <a:gd name="T51" fmla="*/ 123 h 162"/>
                  <a:gd name="T52" fmla="*/ 34 w 227"/>
                  <a:gd name="T53" fmla="*/ 134 h 162"/>
                  <a:gd name="T54" fmla="*/ 37 w 227"/>
                  <a:gd name="T55" fmla="*/ 139 h 162"/>
                  <a:gd name="T56" fmla="*/ 46 w 227"/>
                  <a:gd name="T57" fmla="*/ 140 h 162"/>
                  <a:gd name="T58" fmla="*/ 67 w 227"/>
                  <a:gd name="T59" fmla="*/ 160 h 162"/>
                  <a:gd name="T60" fmla="*/ 71 w 227"/>
                  <a:gd name="T61" fmla="*/ 155 h 162"/>
                  <a:gd name="T62" fmla="*/ 82 w 227"/>
                  <a:gd name="T63" fmla="*/ 154 h 162"/>
                  <a:gd name="T64" fmla="*/ 98 w 227"/>
                  <a:gd name="T65" fmla="*/ 148 h 162"/>
                  <a:gd name="T66" fmla="*/ 120 w 227"/>
                  <a:gd name="T67" fmla="*/ 147 h 162"/>
                  <a:gd name="T68" fmla="*/ 133 w 227"/>
                  <a:gd name="T69" fmla="*/ 141 h 162"/>
                  <a:gd name="T70" fmla="*/ 147 w 227"/>
                  <a:gd name="T71" fmla="*/ 131 h 162"/>
                  <a:gd name="T72" fmla="*/ 153 w 227"/>
                  <a:gd name="T73" fmla="*/ 119 h 162"/>
                  <a:gd name="T74" fmla="*/ 166 w 227"/>
                  <a:gd name="T75" fmla="*/ 105 h 162"/>
                  <a:gd name="T76" fmla="*/ 167 w 227"/>
                  <a:gd name="T77" fmla="*/ 79 h 162"/>
                  <a:gd name="T78" fmla="*/ 181 w 227"/>
                  <a:gd name="T79" fmla="*/ 62 h 162"/>
                  <a:gd name="T80" fmla="*/ 197 w 227"/>
                  <a:gd name="T81" fmla="*/ 54 h 162"/>
                  <a:gd name="T82" fmla="*/ 217 w 227"/>
                  <a:gd name="T83" fmla="*/ 43 h 162"/>
                  <a:gd name="T84" fmla="*/ 224 w 227"/>
                  <a:gd name="T85" fmla="*/ 29 h 162"/>
                  <a:gd name="T86" fmla="*/ 226 w 227"/>
                  <a:gd name="T87" fmla="*/ 86 h 162"/>
                  <a:gd name="T88" fmla="*/ 210 w 227"/>
                  <a:gd name="T89" fmla="*/ 91 h 162"/>
                  <a:gd name="T90" fmla="*/ 226 w 227"/>
                  <a:gd name="T91" fmla="*/ 8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162">
                    <a:moveTo>
                      <a:pt x="224" y="29"/>
                    </a:moveTo>
                    <a:cubicBezTo>
                      <a:pt x="218" y="29"/>
                      <a:pt x="211" y="29"/>
                      <a:pt x="206" y="28"/>
                    </a:cubicBezTo>
                    <a:cubicBezTo>
                      <a:pt x="200" y="27"/>
                      <a:pt x="188" y="26"/>
                      <a:pt x="185" y="23"/>
                    </a:cubicBezTo>
                    <a:cubicBezTo>
                      <a:pt x="182" y="20"/>
                      <a:pt x="177" y="17"/>
                      <a:pt x="177" y="21"/>
                    </a:cubicBezTo>
                    <a:cubicBezTo>
                      <a:pt x="177" y="25"/>
                      <a:pt x="168" y="26"/>
                      <a:pt x="163" y="22"/>
                    </a:cubicBezTo>
                    <a:cubicBezTo>
                      <a:pt x="158" y="19"/>
                      <a:pt x="149" y="17"/>
                      <a:pt x="146" y="14"/>
                    </a:cubicBezTo>
                    <a:cubicBezTo>
                      <a:pt x="144" y="13"/>
                      <a:pt x="140" y="11"/>
                      <a:pt x="136" y="9"/>
                    </a:cubicBezTo>
                    <a:cubicBezTo>
                      <a:pt x="130" y="10"/>
                      <a:pt x="115" y="5"/>
                      <a:pt x="105" y="6"/>
                    </a:cubicBezTo>
                    <a:cubicBezTo>
                      <a:pt x="94" y="7"/>
                      <a:pt x="60" y="4"/>
                      <a:pt x="47" y="5"/>
                    </a:cubicBezTo>
                    <a:cubicBezTo>
                      <a:pt x="34" y="6"/>
                      <a:pt x="33" y="0"/>
                      <a:pt x="26" y="0"/>
                    </a:cubicBezTo>
                    <a:cubicBezTo>
                      <a:pt x="18" y="0"/>
                      <a:pt x="21" y="9"/>
                      <a:pt x="11" y="9"/>
                    </a:cubicBezTo>
                    <a:cubicBezTo>
                      <a:pt x="1" y="9"/>
                      <a:pt x="0" y="16"/>
                      <a:pt x="7" y="22"/>
                    </a:cubicBezTo>
                    <a:cubicBezTo>
                      <a:pt x="11" y="25"/>
                      <a:pt x="11" y="32"/>
                      <a:pt x="10" y="39"/>
                    </a:cubicBezTo>
                    <a:cubicBezTo>
                      <a:pt x="12" y="39"/>
                      <a:pt x="14" y="38"/>
                      <a:pt x="15" y="37"/>
                    </a:cubicBezTo>
                    <a:cubicBezTo>
                      <a:pt x="18" y="33"/>
                      <a:pt x="21" y="34"/>
                      <a:pt x="21" y="38"/>
                    </a:cubicBezTo>
                    <a:cubicBezTo>
                      <a:pt x="21" y="42"/>
                      <a:pt x="28" y="40"/>
                      <a:pt x="32" y="40"/>
                    </a:cubicBezTo>
                    <a:cubicBezTo>
                      <a:pt x="36" y="40"/>
                      <a:pt x="35" y="43"/>
                      <a:pt x="39" y="40"/>
                    </a:cubicBezTo>
                    <a:cubicBezTo>
                      <a:pt x="43" y="37"/>
                      <a:pt x="50" y="38"/>
                      <a:pt x="50" y="42"/>
                    </a:cubicBezTo>
                    <a:cubicBezTo>
                      <a:pt x="50" y="46"/>
                      <a:pt x="59" y="44"/>
                      <a:pt x="54" y="49"/>
                    </a:cubicBezTo>
                    <a:cubicBezTo>
                      <a:pt x="49" y="54"/>
                      <a:pt x="43" y="55"/>
                      <a:pt x="43" y="59"/>
                    </a:cubicBezTo>
                    <a:cubicBezTo>
                      <a:pt x="43" y="63"/>
                      <a:pt x="49" y="71"/>
                      <a:pt x="44" y="76"/>
                    </a:cubicBezTo>
                    <a:cubicBezTo>
                      <a:pt x="40" y="80"/>
                      <a:pt x="45" y="88"/>
                      <a:pt x="41" y="88"/>
                    </a:cubicBezTo>
                    <a:cubicBezTo>
                      <a:pt x="37" y="88"/>
                      <a:pt x="31" y="90"/>
                      <a:pt x="37" y="95"/>
                    </a:cubicBezTo>
                    <a:cubicBezTo>
                      <a:pt x="42" y="100"/>
                      <a:pt x="45" y="104"/>
                      <a:pt x="42" y="104"/>
                    </a:cubicBezTo>
                    <a:cubicBezTo>
                      <a:pt x="38" y="104"/>
                      <a:pt x="35" y="112"/>
                      <a:pt x="37" y="114"/>
                    </a:cubicBezTo>
                    <a:cubicBezTo>
                      <a:pt x="39" y="116"/>
                      <a:pt x="48" y="121"/>
                      <a:pt x="41" y="123"/>
                    </a:cubicBezTo>
                    <a:cubicBezTo>
                      <a:pt x="34" y="124"/>
                      <a:pt x="34" y="130"/>
                      <a:pt x="34" y="134"/>
                    </a:cubicBezTo>
                    <a:cubicBezTo>
                      <a:pt x="34" y="135"/>
                      <a:pt x="35" y="137"/>
                      <a:pt x="37" y="139"/>
                    </a:cubicBezTo>
                    <a:cubicBezTo>
                      <a:pt x="40" y="139"/>
                      <a:pt x="43" y="139"/>
                      <a:pt x="46" y="140"/>
                    </a:cubicBezTo>
                    <a:cubicBezTo>
                      <a:pt x="53" y="143"/>
                      <a:pt x="57" y="162"/>
                      <a:pt x="67" y="160"/>
                    </a:cubicBezTo>
                    <a:cubicBezTo>
                      <a:pt x="71" y="160"/>
                      <a:pt x="69" y="157"/>
                      <a:pt x="71" y="155"/>
                    </a:cubicBezTo>
                    <a:cubicBezTo>
                      <a:pt x="74" y="152"/>
                      <a:pt x="77" y="154"/>
                      <a:pt x="82" y="154"/>
                    </a:cubicBezTo>
                    <a:cubicBezTo>
                      <a:pt x="86" y="154"/>
                      <a:pt x="88" y="148"/>
                      <a:pt x="98" y="148"/>
                    </a:cubicBezTo>
                    <a:cubicBezTo>
                      <a:pt x="108" y="148"/>
                      <a:pt x="114" y="147"/>
                      <a:pt x="120" y="147"/>
                    </a:cubicBezTo>
                    <a:cubicBezTo>
                      <a:pt x="126" y="147"/>
                      <a:pt x="131" y="145"/>
                      <a:pt x="133" y="141"/>
                    </a:cubicBezTo>
                    <a:cubicBezTo>
                      <a:pt x="135" y="136"/>
                      <a:pt x="140" y="132"/>
                      <a:pt x="147" y="131"/>
                    </a:cubicBezTo>
                    <a:cubicBezTo>
                      <a:pt x="154" y="130"/>
                      <a:pt x="153" y="123"/>
                      <a:pt x="153" y="119"/>
                    </a:cubicBezTo>
                    <a:cubicBezTo>
                      <a:pt x="154" y="115"/>
                      <a:pt x="166" y="108"/>
                      <a:pt x="166" y="105"/>
                    </a:cubicBezTo>
                    <a:cubicBezTo>
                      <a:pt x="167" y="102"/>
                      <a:pt x="160" y="90"/>
                      <a:pt x="167" y="79"/>
                    </a:cubicBezTo>
                    <a:cubicBezTo>
                      <a:pt x="174" y="69"/>
                      <a:pt x="181" y="68"/>
                      <a:pt x="181" y="62"/>
                    </a:cubicBezTo>
                    <a:cubicBezTo>
                      <a:pt x="181" y="57"/>
                      <a:pt x="189" y="55"/>
                      <a:pt x="197" y="54"/>
                    </a:cubicBezTo>
                    <a:cubicBezTo>
                      <a:pt x="206" y="53"/>
                      <a:pt x="209" y="47"/>
                      <a:pt x="217" y="43"/>
                    </a:cubicBezTo>
                    <a:cubicBezTo>
                      <a:pt x="223" y="41"/>
                      <a:pt x="225" y="36"/>
                      <a:pt x="224" y="29"/>
                    </a:cubicBezTo>
                    <a:close/>
                    <a:moveTo>
                      <a:pt x="226" y="86"/>
                    </a:moveTo>
                    <a:cubicBezTo>
                      <a:pt x="224" y="77"/>
                      <a:pt x="206" y="88"/>
                      <a:pt x="210" y="91"/>
                    </a:cubicBezTo>
                    <a:cubicBezTo>
                      <a:pt x="218" y="96"/>
                      <a:pt x="227" y="95"/>
                      <a:pt x="226" y="8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676">
                <a:extLst>
                  <a:ext uri="{FF2B5EF4-FFF2-40B4-BE49-F238E27FC236}">
                    <a16:creationId xmlns:a16="http://schemas.microsoft.com/office/drawing/2014/main" id="{48979964-B827-B08F-2894-BAA5C7C939A0}"/>
                  </a:ext>
                </a:extLst>
              </p:cNvPr>
              <p:cNvSpPr>
                <a:spLocks noEditPoints="1"/>
              </p:cNvSpPr>
              <p:nvPr/>
            </p:nvSpPr>
            <p:spPr bwMode="auto">
              <a:xfrm>
                <a:off x="5192896" y="2300364"/>
                <a:ext cx="142880" cy="174631"/>
              </a:xfrm>
              <a:custGeom>
                <a:avLst/>
                <a:gdLst>
                  <a:gd name="T0" fmla="*/ 110 w 112"/>
                  <a:gd name="T1" fmla="*/ 0 h 140"/>
                  <a:gd name="T2" fmla="*/ 102 w 112"/>
                  <a:gd name="T3" fmla="*/ 4 h 140"/>
                  <a:gd name="T4" fmla="*/ 95 w 112"/>
                  <a:gd name="T5" fmla="*/ 8 h 140"/>
                  <a:gd name="T6" fmla="*/ 76 w 112"/>
                  <a:gd name="T7" fmla="*/ 5 h 140"/>
                  <a:gd name="T8" fmla="*/ 53 w 112"/>
                  <a:gd name="T9" fmla="*/ 5 h 140"/>
                  <a:gd name="T10" fmla="*/ 52 w 112"/>
                  <a:gd name="T11" fmla="*/ 6 h 140"/>
                  <a:gd name="T12" fmla="*/ 36 w 112"/>
                  <a:gd name="T13" fmla="*/ 13 h 140"/>
                  <a:gd name="T14" fmla="*/ 28 w 112"/>
                  <a:gd name="T15" fmla="*/ 18 h 140"/>
                  <a:gd name="T16" fmla="*/ 16 w 112"/>
                  <a:gd name="T17" fmla="*/ 20 h 140"/>
                  <a:gd name="T18" fmla="*/ 9 w 112"/>
                  <a:gd name="T19" fmla="*/ 30 h 140"/>
                  <a:gd name="T20" fmla="*/ 5 w 112"/>
                  <a:gd name="T21" fmla="*/ 37 h 140"/>
                  <a:gd name="T22" fmla="*/ 0 w 112"/>
                  <a:gd name="T23" fmla="*/ 46 h 140"/>
                  <a:gd name="T24" fmla="*/ 1 w 112"/>
                  <a:gd name="T25" fmla="*/ 47 h 140"/>
                  <a:gd name="T26" fmla="*/ 10 w 112"/>
                  <a:gd name="T27" fmla="*/ 62 h 140"/>
                  <a:gd name="T28" fmla="*/ 23 w 112"/>
                  <a:gd name="T29" fmla="*/ 66 h 140"/>
                  <a:gd name="T30" fmla="*/ 39 w 112"/>
                  <a:gd name="T31" fmla="*/ 72 h 140"/>
                  <a:gd name="T32" fmla="*/ 20 w 112"/>
                  <a:gd name="T33" fmla="*/ 73 h 140"/>
                  <a:gd name="T34" fmla="*/ 24 w 112"/>
                  <a:gd name="T35" fmla="*/ 88 h 140"/>
                  <a:gd name="T36" fmla="*/ 33 w 112"/>
                  <a:gd name="T37" fmla="*/ 100 h 140"/>
                  <a:gd name="T38" fmla="*/ 49 w 112"/>
                  <a:gd name="T39" fmla="*/ 108 h 140"/>
                  <a:gd name="T40" fmla="*/ 46 w 112"/>
                  <a:gd name="T41" fmla="*/ 90 h 140"/>
                  <a:gd name="T42" fmla="*/ 58 w 112"/>
                  <a:gd name="T43" fmla="*/ 90 h 140"/>
                  <a:gd name="T44" fmla="*/ 50 w 112"/>
                  <a:gd name="T45" fmla="*/ 83 h 140"/>
                  <a:gd name="T46" fmla="*/ 56 w 112"/>
                  <a:gd name="T47" fmla="*/ 79 h 140"/>
                  <a:gd name="T48" fmla="*/ 69 w 112"/>
                  <a:gd name="T49" fmla="*/ 78 h 140"/>
                  <a:gd name="T50" fmla="*/ 63 w 112"/>
                  <a:gd name="T51" fmla="*/ 64 h 140"/>
                  <a:gd name="T52" fmla="*/ 49 w 112"/>
                  <a:gd name="T53" fmla="*/ 64 h 140"/>
                  <a:gd name="T54" fmla="*/ 55 w 112"/>
                  <a:gd name="T55" fmla="*/ 55 h 140"/>
                  <a:gd name="T56" fmla="*/ 40 w 112"/>
                  <a:gd name="T57" fmla="*/ 35 h 140"/>
                  <a:gd name="T58" fmla="*/ 49 w 112"/>
                  <a:gd name="T59" fmla="*/ 30 h 140"/>
                  <a:gd name="T60" fmla="*/ 63 w 112"/>
                  <a:gd name="T61" fmla="*/ 32 h 140"/>
                  <a:gd name="T62" fmla="*/ 67 w 112"/>
                  <a:gd name="T63" fmla="*/ 19 h 140"/>
                  <a:gd name="T64" fmla="*/ 78 w 112"/>
                  <a:gd name="T65" fmla="*/ 22 h 140"/>
                  <a:gd name="T66" fmla="*/ 91 w 112"/>
                  <a:gd name="T67" fmla="*/ 16 h 140"/>
                  <a:gd name="T68" fmla="*/ 103 w 112"/>
                  <a:gd name="T69" fmla="*/ 21 h 140"/>
                  <a:gd name="T70" fmla="*/ 107 w 112"/>
                  <a:gd name="T71" fmla="*/ 15 h 140"/>
                  <a:gd name="T72" fmla="*/ 112 w 112"/>
                  <a:gd name="T73" fmla="*/ 7 h 140"/>
                  <a:gd name="T74" fmla="*/ 110 w 112"/>
                  <a:gd name="T75" fmla="*/ 0 h 140"/>
                  <a:gd name="T76" fmla="*/ 96 w 112"/>
                  <a:gd name="T77" fmla="*/ 132 h 140"/>
                  <a:gd name="T78" fmla="*/ 68 w 112"/>
                  <a:gd name="T79" fmla="*/ 128 h 140"/>
                  <a:gd name="T80" fmla="*/ 57 w 112"/>
                  <a:gd name="T81" fmla="*/ 133 h 140"/>
                  <a:gd name="T82" fmla="*/ 83 w 112"/>
                  <a:gd name="T83" fmla="*/ 140 h 140"/>
                  <a:gd name="T84" fmla="*/ 107 w 112"/>
                  <a:gd name="T85" fmla="*/ 132 h 140"/>
                  <a:gd name="T86" fmla="*/ 96 w 112"/>
                  <a:gd name="T8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40">
                    <a:moveTo>
                      <a:pt x="110" y="0"/>
                    </a:moveTo>
                    <a:cubicBezTo>
                      <a:pt x="107" y="0"/>
                      <a:pt x="101" y="2"/>
                      <a:pt x="102" y="4"/>
                    </a:cubicBezTo>
                    <a:cubicBezTo>
                      <a:pt x="103" y="7"/>
                      <a:pt x="99" y="8"/>
                      <a:pt x="95" y="8"/>
                    </a:cubicBezTo>
                    <a:cubicBezTo>
                      <a:pt x="95" y="8"/>
                      <a:pt x="81" y="7"/>
                      <a:pt x="76" y="5"/>
                    </a:cubicBezTo>
                    <a:cubicBezTo>
                      <a:pt x="73" y="4"/>
                      <a:pt x="59" y="4"/>
                      <a:pt x="53" y="5"/>
                    </a:cubicBezTo>
                    <a:cubicBezTo>
                      <a:pt x="53" y="5"/>
                      <a:pt x="53" y="5"/>
                      <a:pt x="52" y="6"/>
                    </a:cubicBezTo>
                    <a:cubicBezTo>
                      <a:pt x="51" y="8"/>
                      <a:pt x="38" y="14"/>
                      <a:pt x="36" y="13"/>
                    </a:cubicBezTo>
                    <a:cubicBezTo>
                      <a:pt x="34" y="12"/>
                      <a:pt x="33" y="17"/>
                      <a:pt x="28" y="18"/>
                    </a:cubicBezTo>
                    <a:cubicBezTo>
                      <a:pt x="23" y="19"/>
                      <a:pt x="16" y="18"/>
                      <a:pt x="16" y="20"/>
                    </a:cubicBezTo>
                    <a:cubicBezTo>
                      <a:pt x="15" y="22"/>
                      <a:pt x="12" y="27"/>
                      <a:pt x="9" y="30"/>
                    </a:cubicBezTo>
                    <a:cubicBezTo>
                      <a:pt x="7" y="33"/>
                      <a:pt x="9" y="36"/>
                      <a:pt x="5" y="37"/>
                    </a:cubicBezTo>
                    <a:cubicBezTo>
                      <a:pt x="3" y="37"/>
                      <a:pt x="2" y="42"/>
                      <a:pt x="0" y="46"/>
                    </a:cubicBezTo>
                    <a:cubicBezTo>
                      <a:pt x="0" y="46"/>
                      <a:pt x="1" y="47"/>
                      <a:pt x="1" y="47"/>
                    </a:cubicBezTo>
                    <a:cubicBezTo>
                      <a:pt x="7" y="48"/>
                      <a:pt x="11" y="55"/>
                      <a:pt x="10" y="62"/>
                    </a:cubicBezTo>
                    <a:cubicBezTo>
                      <a:pt x="9" y="68"/>
                      <a:pt x="19" y="71"/>
                      <a:pt x="23" y="66"/>
                    </a:cubicBezTo>
                    <a:cubicBezTo>
                      <a:pt x="27" y="61"/>
                      <a:pt x="39" y="69"/>
                      <a:pt x="39" y="72"/>
                    </a:cubicBezTo>
                    <a:cubicBezTo>
                      <a:pt x="39" y="75"/>
                      <a:pt x="27" y="68"/>
                      <a:pt x="20" y="73"/>
                    </a:cubicBezTo>
                    <a:cubicBezTo>
                      <a:pt x="13" y="78"/>
                      <a:pt x="25" y="83"/>
                      <a:pt x="24" y="88"/>
                    </a:cubicBezTo>
                    <a:cubicBezTo>
                      <a:pt x="22" y="93"/>
                      <a:pt x="27" y="101"/>
                      <a:pt x="33" y="100"/>
                    </a:cubicBezTo>
                    <a:cubicBezTo>
                      <a:pt x="39" y="100"/>
                      <a:pt x="45" y="110"/>
                      <a:pt x="49" y="108"/>
                    </a:cubicBezTo>
                    <a:cubicBezTo>
                      <a:pt x="53" y="106"/>
                      <a:pt x="45" y="92"/>
                      <a:pt x="46" y="90"/>
                    </a:cubicBezTo>
                    <a:cubicBezTo>
                      <a:pt x="47" y="88"/>
                      <a:pt x="55" y="94"/>
                      <a:pt x="58" y="90"/>
                    </a:cubicBezTo>
                    <a:cubicBezTo>
                      <a:pt x="62" y="86"/>
                      <a:pt x="56" y="83"/>
                      <a:pt x="50" y="83"/>
                    </a:cubicBezTo>
                    <a:cubicBezTo>
                      <a:pt x="45" y="83"/>
                      <a:pt x="50" y="76"/>
                      <a:pt x="56" y="79"/>
                    </a:cubicBezTo>
                    <a:cubicBezTo>
                      <a:pt x="63" y="83"/>
                      <a:pt x="66" y="78"/>
                      <a:pt x="69" y="78"/>
                    </a:cubicBezTo>
                    <a:cubicBezTo>
                      <a:pt x="72" y="77"/>
                      <a:pt x="73" y="66"/>
                      <a:pt x="63" y="64"/>
                    </a:cubicBezTo>
                    <a:cubicBezTo>
                      <a:pt x="54" y="61"/>
                      <a:pt x="55" y="71"/>
                      <a:pt x="49" y="64"/>
                    </a:cubicBezTo>
                    <a:cubicBezTo>
                      <a:pt x="43" y="58"/>
                      <a:pt x="55" y="60"/>
                      <a:pt x="55" y="55"/>
                    </a:cubicBezTo>
                    <a:cubicBezTo>
                      <a:pt x="55" y="49"/>
                      <a:pt x="45" y="41"/>
                      <a:pt x="40" y="35"/>
                    </a:cubicBezTo>
                    <a:cubicBezTo>
                      <a:pt x="36" y="28"/>
                      <a:pt x="47" y="25"/>
                      <a:pt x="49" y="30"/>
                    </a:cubicBezTo>
                    <a:cubicBezTo>
                      <a:pt x="52" y="35"/>
                      <a:pt x="59" y="34"/>
                      <a:pt x="63" y="32"/>
                    </a:cubicBezTo>
                    <a:cubicBezTo>
                      <a:pt x="68" y="30"/>
                      <a:pt x="59" y="22"/>
                      <a:pt x="67" y="19"/>
                    </a:cubicBezTo>
                    <a:cubicBezTo>
                      <a:pt x="75" y="16"/>
                      <a:pt x="75" y="21"/>
                      <a:pt x="78" y="22"/>
                    </a:cubicBezTo>
                    <a:cubicBezTo>
                      <a:pt x="80" y="23"/>
                      <a:pt x="82" y="16"/>
                      <a:pt x="91" y="16"/>
                    </a:cubicBezTo>
                    <a:cubicBezTo>
                      <a:pt x="95" y="16"/>
                      <a:pt x="99" y="18"/>
                      <a:pt x="103" y="21"/>
                    </a:cubicBezTo>
                    <a:cubicBezTo>
                      <a:pt x="105" y="19"/>
                      <a:pt x="107" y="17"/>
                      <a:pt x="107" y="15"/>
                    </a:cubicBezTo>
                    <a:cubicBezTo>
                      <a:pt x="107" y="12"/>
                      <a:pt x="112" y="11"/>
                      <a:pt x="112" y="7"/>
                    </a:cubicBezTo>
                    <a:cubicBezTo>
                      <a:pt x="112" y="5"/>
                      <a:pt x="111" y="2"/>
                      <a:pt x="110" y="0"/>
                    </a:cubicBezTo>
                    <a:close/>
                    <a:moveTo>
                      <a:pt x="96" y="132"/>
                    </a:moveTo>
                    <a:cubicBezTo>
                      <a:pt x="92" y="129"/>
                      <a:pt x="73" y="133"/>
                      <a:pt x="68" y="128"/>
                    </a:cubicBezTo>
                    <a:cubicBezTo>
                      <a:pt x="63" y="124"/>
                      <a:pt x="53" y="132"/>
                      <a:pt x="57" y="133"/>
                    </a:cubicBezTo>
                    <a:cubicBezTo>
                      <a:pt x="63" y="134"/>
                      <a:pt x="73" y="139"/>
                      <a:pt x="83" y="140"/>
                    </a:cubicBezTo>
                    <a:cubicBezTo>
                      <a:pt x="93" y="140"/>
                      <a:pt x="107" y="135"/>
                      <a:pt x="107" y="132"/>
                    </a:cubicBezTo>
                    <a:cubicBezTo>
                      <a:pt x="106" y="130"/>
                      <a:pt x="100" y="134"/>
                      <a:pt x="96" y="13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677">
                <a:extLst>
                  <a:ext uri="{FF2B5EF4-FFF2-40B4-BE49-F238E27FC236}">
                    <a16:creationId xmlns:a16="http://schemas.microsoft.com/office/drawing/2014/main" id="{ADEDFE47-F484-4747-11DB-7B69A3D8656A}"/>
                  </a:ext>
                </a:extLst>
              </p:cNvPr>
              <p:cNvSpPr>
                <a:spLocks/>
              </p:cNvSpPr>
              <p:nvPr/>
            </p:nvSpPr>
            <p:spPr bwMode="auto">
              <a:xfrm>
                <a:off x="5459606" y="2451182"/>
                <a:ext cx="58740" cy="36514"/>
              </a:xfrm>
              <a:custGeom>
                <a:avLst/>
                <a:gdLst>
                  <a:gd name="T0" fmla="*/ 31 w 46"/>
                  <a:gd name="T1" fmla="*/ 18 h 29"/>
                  <a:gd name="T2" fmla="*/ 40 w 46"/>
                  <a:gd name="T3" fmla="*/ 7 h 29"/>
                  <a:gd name="T4" fmla="*/ 40 w 46"/>
                  <a:gd name="T5" fmla="*/ 3 h 29"/>
                  <a:gd name="T6" fmla="*/ 15 w 46"/>
                  <a:gd name="T7" fmla="*/ 11 h 29"/>
                  <a:gd name="T8" fmla="*/ 7 w 46"/>
                  <a:gd name="T9" fmla="*/ 23 h 29"/>
                  <a:gd name="T10" fmla="*/ 31 w 46"/>
                  <a:gd name="T11" fmla="*/ 18 h 29"/>
                </a:gdLst>
                <a:ahLst/>
                <a:cxnLst>
                  <a:cxn ang="0">
                    <a:pos x="T0" y="T1"/>
                  </a:cxn>
                  <a:cxn ang="0">
                    <a:pos x="T2" y="T3"/>
                  </a:cxn>
                  <a:cxn ang="0">
                    <a:pos x="T4" y="T5"/>
                  </a:cxn>
                  <a:cxn ang="0">
                    <a:pos x="T6" y="T7"/>
                  </a:cxn>
                  <a:cxn ang="0">
                    <a:pos x="T8" y="T9"/>
                  </a:cxn>
                  <a:cxn ang="0">
                    <a:pos x="T10" y="T11"/>
                  </a:cxn>
                </a:cxnLst>
                <a:rect l="0" t="0" r="r" b="b"/>
                <a:pathLst>
                  <a:path w="46" h="29">
                    <a:moveTo>
                      <a:pt x="31" y="18"/>
                    </a:moveTo>
                    <a:cubicBezTo>
                      <a:pt x="30" y="15"/>
                      <a:pt x="34" y="9"/>
                      <a:pt x="40" y="7"/>
                    </a:cubicBezTo>
                    <a:cubicBezTo>
                      <a:pt x="46" y="4"/>
                      <a:pt x="44" y="0"/>
                      <a:pt x="40" y="3"/>
                    </a:cubicBezTo>
                    <a:cubicBezTo>
                      <a:pt x="36" y="7"/>
                      <a:pt x="27" y="10"/>
                      <a:pt x="15" y="11"/>
                    </a:cubicBezTo>
                    <a:cubicBezTo>
                      <a:pt x="3" y="11"/>
                      <a:pt x="0" y="19"/>
                      <a:pt x="7" y="23"/>
                    </a:cubicBezTo>
                    <a:cubicBezTo>
                      <a:pt x="16" y="29"/>
                      <a:pt x="31" y="21"/>
                      <a:pt x="31"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678">
                <a:extLst>
                  <a:ext uri="{FF2B5EF4-FFF2-40B4-BE49-F238E27FC236}">
                    <a16:creationId xmlns:a16="http://schemas.microsoft.com/office/drawing/2014/main" id="{1C3528FC-E6F2-DD77-4EA1-A8FC544139C3}"/>
                  </a:ext>
                </a:extLst>
              </p:cNvPr>
              <p:cNvSpPr>
                <a:spLocks noEditPoints="1"/>
              </p:cNvSpPr>
              <p:nvPr/>
            </p:nvSpPr>
            <p:spPr bwMode="auto">
              <a:xfrm>
                <a:off x="4557874" y="1735195"/>
                <a:ext cx="228608" cy="339736"/>
              </a:xfrm>
              <a:custGeom>
                <a:avLst/>
                <a:gdLst>
                  <a:gd name="T0" fmla="*/ 13 w 178"/>
                  <a:gd name="T1" fmla="*/ 148 h 271"/>
                  <a:gd name="T2" fmla="*/ 4 w 178"/>
                  <a:gd name="T3" fmla="*/ 168 h 271"/>
                  <a:gd name="T4" fmla="*/ 25 w 178"/>
                  <a:gd name="T5" fmla="*/ 167 h 271"/>
                  <a:gd name="T6" fmla="*/ 45 w 178"/>
                  <a:gd name="T7" fmla="*/ 164 h 271"/>
                  <a:gd name="T8" fmla="*/ 177 w 178"/>
                  <a:gd name="T9" fmla="*/ 209 h 271"/>
                  <a:gd name="T10" fmla="*/ 150 w 178"/>
                  <a:gd name="T11" fmla="*/ 199 h 271"/>
                  <a:gd name="T12" fmla="*/ 144 w 178"/>
                  <a:gd name="T13" fmla="*/ 179 h 271"/>
                  <a:gd name="T14" fmla="*/ 119 w 178"/>
                  <a:gd name="T15" fmla="*/ 136 h 271"/>
                  <a:gd name="T16" fmla="*/ 92 w 178"/>
                  <a:gd name="T17" fmla="*/ 125 h 271"/>
                  <a:gd name="T18" fmla="*/ 111 w 178"/>
                  <a:gd name="T19" fmla="*/ 83 h 271"/>
                  <a:gd name="T20" fmla="*/ 73 w 178"/>
                  <a:gd name="T21" fmla="*/ 75 h 271"/>
                  <a:gd name="T22" fmla="*/ 89 w 178"/>
                  <a:gd name="T23" fmla="*/ 50 h 271"/>
                  <a:gd name="T24" fmla="*/ 62 w 178"/>
                  <a:gd name="T25" fmla="*/ 58 h 271"/>
                  <a:gd name="T26" fmla="*/ 43 w 178"/>
                  <a:gd name="T27" fmla="*/ 85 h 271"/>
                  <a:gd name="T28" fmla="*/ 28 w 178"/>
                  <a:gd name="T29" fmla="*/ 86 h 271"/>
                  <a:gd name="T30" fmla="*/ 34 w 178"/>
                  <a:gd name="T31" fmla="*/ 109 h 271"/>
                  <a:gd name="T32" fmla="*/ 29 w 178"/>
                  <a:gd name="T33" fmla="*/ 129 h 271"/>
                  <a:gd name="T34" fmla="*/ 49 w 178"/>
                  <a:gd name="T35" fmla="*/ 136 h 271"/>
                  <a:gd name="T36" fmla="*/ 60 w 178"/>
                  <a:gd name="T37" fmla="*/ 134 h 271"/>
                  <a:gd name="T38" fmla="*/ 79 w 178"/>
                  <a:gd name="T39" fmla="*/ 149 h 271"/>
                  <a:gd name="T40" fmla="*/ 87 w 178"/>
                  <a:gd name="T41" fmla="*/ 166 h 271"/>
                  <a:gd name="T42" fmla="*/ 90 w 178"/>
                  <a:gd name="T43" fmla="*/ 188 h 271"/>
                  <a:gd name="T44" fmla="*/ 67 w 178"/>
                  <a:gd name="T45" fmla="*/ 192 h 271"/>
                  <a:gd name="T46" fmla="*/ 72 w 178"/>
                  <a:gd name="T47" fmla="*/ 209 h 271"/>
                  <a:gd name="T48" fmla="*/ 62 w 178"/>
                  <a:gd name="T49" fmla="*/ 229 h 271"/>
                  <a:gd name="T50" fmla="*/ 91 w 178"/>
                  <a:gd name="T51" fmla="*/ 234 h 271"/>
                  <a:gd name="T52" fmla="*/ 73 w 178"/>
                  <a:gd name="T53" fmla="*/ 241 h 271"/>
                  <a:gd name="T54" fmla="*/ 63 w 178"/>
                  <a:gd name="T55" fmla="*/ 261 h 271"/>
                  <a:gd name="T56" fmla="*/ 84 w 178"/>
                  <a:gd name="T57" fmla="*/ 256 h 271"/>
                  <a:gd name="T58" fmla="*/ 111 w 178"/>
                  <a:gd name="T59" fmla="*/ 250 h 271"/>
                  <a:gd name="T60" fmla="*/ 145 w 178"/>
                  <a:gd name="T61" fmla="*/ 250 h 271"/>
                  <a:gd name="T62" fmla="*/ 162 w 178"/>
                  <a:gd name="T63" fmla="*/ 236 h 271"/>
                  <a:gd name="T64" fmla="*/ 177 w 178"/>
                  <a:gd name="T65" fmla="*/ 209 h 271"/>
                  <a:gd name="T66" fmla="*/ 32 w 178"/>
                  <a:gd name="T67" fmla="*/ 62 h 271"/>
                  <a:gd name="T68" fmla="*/ 122 w 178"/>
                  <a:gd name="T69" fmla="*/ 21 h 271"/>
                  <a:gd name="T70" fmla="*/ 122 w 178"/>
                  <a:gd name="T71" fmla="*/ 2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71">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679">
                <a:extLst>
                  <a:ext uri="{FF2B5EF4-FFF2-40B4-BE49-F238E27FC236}">
                    <a16:creationId xmlns:a16="http://schemas.microsoft.com/office/drawing/2014/main" id="{376A463D-32E3-D838-B889-BC3318274A0F}"/>
                  </a:ext>
                </a:extLst>
              </p:cNvPr>
              <p:cNvSpPr>
                <a:spLocks noEditPoints="1"/>
              </p:cNvSpPr>
              <p:nvPr/>
            </p:nvSpPr>
            <p:spPr bwMode="auto">
              <a:xfrm>
                <a:off x="4557874" y="1735195"/>
                <a:ext cx="228608" cy="339736"/>
              </a:xfrm>
              <a:custGeom>
                <a:avLst/>
                <a:gdLst>
                  <a:gd name="T0" fmla="*/ 13 w 178"/>
                  <a:gd name="T1" fmla="*/ 148 h 271"/>
                  <a:gd name="T2" fmla="*/ 4 w 178"/>
                  <a:gd name="T3" fmla="*/ 168 h 271"/>
                  <a:gd name="T4" fmla="*/ 25 w 178"/>
                  <a:gd name="T5" fmla="*/ 167 h 271"/>
                  <a:gd name="T6" fmla="*/ 45 w 178"/>
                  <a:gd name="T7" fmla="*/ 164 h 271"/>
                  <a:gd name="T8" fmla="*/ 177 w 178"/>
                  <a:gd name="T9" fmla="*/ 209 h 271"/>
                  <a:gd name="T10" fmla="*/ 150 w 178"/>
                  <a:gd name="T11" fmla="*/ 199 h 271"/>
                  <a:gd name="T12" fmla="*/ 144 w 178"/>
                  <a:gd name="T13" fmla="*/ 179 h 271"/>
                  <a:gd name="T14" fmla="*/ 119 w 178"/>
                  <a:gd name="T15" fmla="*/ 136 h 271"/>
                  <a:gd name="T16" fmla="*/ 92 w 178"/>
                  <a:gd name="T17" fmla="*/ 125 h 271"/>
                  <a:gd name="T18" fmla="*/ 111 w 178"/>
                  <a:gd name="T19" fmla="*/ 83 h 271"/>
                  <a:gd name="T20" fmla="*/ 73 w 178"/>
                  <a:gd name="T21" fmla="*/ 75 h 271"/>
                  <a:gd name="T22" fmla="*/ 89 w 178"/>
                  <a:gd name="T23" fmla="*/ 50 h 271"/>
                  <a:gd name="T24" fmla="*/ 62 w 178"/>
                  <a:gd name="T25" fmla="*/ 58 h 271"/>
                  <a:gd name="T26" fmla="*/ 43 w 178"/>
                  <a:gd name="T27" fmla="*/ 85 h 271"/>
                  <a:gd name="T28" fmla="*/ 28 w 178"/>
                  <a:gd name="T29" fmla="*/ 86 h 271"/>
                  <a:gd name="T30" fmla="*/ 34 w 178"/>
                  <a:gd name="T31" fmla="*/ 109 h 271"/>
                  <a:gd name="T32" fmla="*/ 29 w 178"/>
                  <a:gd name="T33" fmla="*/ 129 h 271"/>
                  <a:gd name="T34" fmla="*/ 49 w 178"/>
                  <a:gd name="T35" fmla="*/ 136 h 271"/>
                  <a:gd name="T36" fmla="*/ 60 w 178"/>
                  <a:gd name="T37" fmla="*/ 134 h 271"/>
                  <a:gd name="T38" fmla="*/ 79 w 178"/>
                  <a:gd name="T39" fmla="*/ 149 h 271"/>
                  <a:gd name="T40" fmla="*/ 87 w 178"/>
                  <a:gd name="T41" fmla="*/ 166 h 271"/>
                  <a:gd name="T42" fmla="*/ 90 w 178"/>
                  <a:gd name="T43" fmla="*/ 188 h 271"/>
                  <a:gd name="T44" fmla="*/ 67 w 178"/>
                  <a:gd name="T45" fmla="*/ 192 h 271"/>
                  <a:gd name="T46" fmla="*/ 72 w 178"/>
                  <a:gd name="T47" fmla="*/ 209 h 271"/>
                  <a:gd name="T48" fmla="*/ 62 w 178"/>
                  <a:gd name="T49" fmla="*/ 229 h 271"/>
                  <a:gd name="T50" fmla="*/ 91 w 178"/>
                  <a:gd name="T51" fmla="*/ 234 h 271"/>
                  <a:gd name="T52" fmla="*/ 73 w 178"/>
                  <a:gd name="T53" fmla="*/ 241 h 271"/>
                  <a:gd name="T54" fmla="*/ 63 w 178"/>
                  <a:gd name="T55" fmla="*/ 261 h 271"/>
                  <a:gd name="T56" fmla="*/ 84 w 178"/>
                  <a:gd name="T57" fmla="*/ 256 h 271"/>
                  <a:gd name="T58" fmla="*/ 111 w 178"/>
                  <a:gd name="T59" fmla="*/ 250 h 271"/>
                  <a:gd name="T60" fmla="*/ 145 w 178"/>
                  <a:gd name="T61" fmla="*/ 250 h 271"/>
                  <a:gd name="T62" fmla="*/ 162 w 178"/>
                  <a:gd name="T63" fmla="*/ 236 h 271"/>
                  <a:gd name="T64" fmla="*/ 177 w 178"/>
                  <a:gd name="T65" fmla="*/ 209 h 271"/>
                  <a:gd name="T66" fmla="*/ 32 w 178"/>
                  <a:gd name="T67" fmla="*/ 62 h 271"/>
                  <a:gd name="T68" fmla="*/ 122 w 178"/>
                  <a:gd name="T69" fmla="*/ 21 h 271"/>
                  <a:gd name="T70" fmla="*/ 122 w 178"/>
                  <a:gd name="T71" fmla="*/ 2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71">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680">
                <a:extLst>
                  <a:ext uri="{FF2B5EF4-FFF2-40B4-BE49-F238E27FC236}">
                    <a16:creationId xmlns:a16="http://schemas.microsoft.com/office/drawing/2014/main" id="{EF306136-227D-9982-F422-4EF4AF58AB54}"/>
                  </a:ext>
                </a:extLst>
              </p:cNvPr>
              <p:cNvSpPr>
                <a:spLocks noEditPoints="1"/>
              </p:cNvSpPr>
              <p:nvPr/>
            </p:nvSpPr>
            <p:spPr bwMode="auto">
              <a:xfrm>
                <a:off x="4926187" y="1833623"/>
                <a:ext cx="107954" cy="100016"/>
              </a:xfrm>
              <a:custGeom>
                <a:avLst/>
                <a:gdLst>
                  <a:gd name="T0" fmla="*/ 43 w 85"/>
                  <a:gd name="T1" fmla="*/ 30 h 81"/>
                  <a:gd name="T2" fmla="*/ 42 w 85"/>
                  <a:gd name="T3" fmla="*/ 18 h 81"/>
                  <a:gd name="T4" fmla="*/ 44 w 85"/>
                  <a:gd name="T5" fmla="*/ 3 h 81"/>
                  <a:gd name="T6" fmla="*/ 32 w 85"/>
                  <a:gd name="T7" fmla="*/ 10 h 81"/>
                  <a:gd name="T8" fmla="*/ 21 w 85"/>
                  <a:gd name="T9" fmla="*/ 15 h 81"/>
                  <a:gd name="T10" fmla="*/ 22 w 85"/>
                  <a:gd name="T11" fmla="*/ 23 h 81"/>
                  <a:gd name="T12" fmla="*/ 12 w 85"/>
                  <a:gd name="T13" fmla="*/ 18 h 81"/>
                  <a:gd name="T14" fmla="*/ 3 w 85"/>
                  <a:gd name="T15" fmla="*/ 31 h 81"/>
                  <a:gd name="T16" fmla="*/ 3 w 85"/>
                  <a:gd name="T17" fmla="*/ 51 h 81"/>
                  <a:gd name="T18" fmla="*/ 10 w 85"/>
                  <a:gd name="T19" fmla="*/ 66 h 81"/>
                  <a:gd name="T20" fmla="*/ 12 w 85"/>
                  <a:gd name="T21" fmla="*/ 74 h 81"/>
                  <a:gd name="T22" fmla="*/ 28 w 85"/>
                  <a:gd name="T23" fmla="*/ 76 h 81"/>
                  <a:gd name="T24" fmla="*/ 35 w 85"/>
                  <a:gd name="T25" fmla="*/ 76 h 81"/>
                  <a:gd name="T26" fmla="*/ 28 w 85"/>
                  <a:gd name="T27" fmla="*/ 66 h 81"/>
                  <a:gd name="T28" fmla="*/ 37 w 85"/>
                  <a:gd name="T29" fmla="*/ 68 h 81"/>
                  <a:gd name="T30" fmla="*/ 50 w 85"/>
                  <a:gd name="T31" fmla="*/ 68 h 81"/>
                  <a:gd name="T32" fmla="*/ 43 w 85"/>
                  <a:gd name="T33" fmla="*/ 57 h 81"/>
                  <a:gd name="T34" fmla="*/ 35 w 85"/>
                  <a:gd name="T35" fmla="*/ 56 h 81"/>
                  <a:gd name="T36" fmla="*/ 40 w 85"/>
                  <a:gd name="T37" fmla="*/ 45 h 81"/>
                  <a:gd name="T38" fmla="*/ 51 w 85"/>
                  <a:gd name="T39" fmla="*/ 39 h 81"/>
                  <a:gd name="T40" fmla="*/ 43 w 85"/>
                  <a:gd name="T41" fmla="*/ 30 h 81"/>
                  <a:gd name="T42" fmla="*/ 82 w 85"/>
                  <a:gd name="T43" fmla="*/ 46 h 81"/>
                  <a:gd name="T44" fmla="*/ 76 w 85"/>
                  <a:gd name="T45" fmla="*/ 50 h 81"/>
                  <a:gd name="T46" fmla="*/ 70 w 85"/>
                  <a:gd name="T47" fmla="*/ 46 h 81"/>
                  <a:gd name="T48" fmla="*/ 59 w 85"/>
                  <a:gd name="T49" fmla="*/ 51 h 81"/>
                  <a:gd name="T50" fmla="*/ 66 w 85"/>
                  <a:gd name="T51" fmla="*/ 67 h 81"/>
                  <a:gd name="T52" fmla="*/ 61 w 85"/>
                  <a:gd name="T53" fmla="*/ 72 h 81"/>
                  <a:gd name="T54" fmla="*/ 65 w 85"/>
                  <a:gd name="T55" fmla="*/ 80 h 81"/>
                  <a:gd name="T56" fmla="*/ 78 w 85"/>
                  <a:gd name="T57" fmla="*/ 65 h 81"/>
                  <a:gd name="T58" fmla="*/ 82 w 85"/>
                  <a:gd name="T59"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1">
                    <a:moveTo>
                      <a:pt x="43" y="30"/>
                    </a:moveTo>
                    <a:cubicBezTo>
                      <a:pt x="40" y="29"/>
                      <a:pt x="39" y="21"/>
                      <a:pt x="42" y="18"/>
                    </a:cubicBezTo>
                    <a:cubicBezTo>
                      <a:pt x="46" y="15"/>
                      <a:pt x="47" y="6"/>
                      <a:pt x="44" y="3"/>
                    </a:cubicBezTo>
                    <a:cubicBezTo>
                      <a:pt x="42" y="0"/>
                      <a:pt x="32" y="3"/>
                      <a:pt x="32" y="10"/>
                    </a:cubicBezTo>
                    <a:cubicBezTo>
                      <a:pt x="31" y="17"/>
                      <a:pt x="23" y="14"/>
                      <a:pt x="21" y="15"/>
                    </a:cubicBezTo>
                    <a:cubicBezTo>
                      <a:pt x="19" y="17"/>
                      <a:pt x="25" y="20"/>
                      <a:pt x="22" y="23"/>
                    </a:cubicBezTo>
                    <a:cubicBezTo>
                      <a:pt x="18" y="26"/>
                      <a:pt x="17" y="19"/>
                      <a:pt x="12" y="18"/>
                    </a:cubicBezTo>
                    <a:cubicBezTo>
                      <a:pt x="6" y="18"/>
                      <a:pt x="6" y="26"/>
                      <a:pt x="3" y="31"/>
                    </a:cubicBezTo>
                    <a:cubicBezTo>
                      <a:pt x="0" y="35"/>
                      <a:pt x="2" y="45"/>
                      <a:pt x="3" y="51"/>
                    </a:cubicBezTo>
                    <a:cubicBezTo>
                      <a:pt x="4" y="57"/>
                      <a:pt x="11" y="61"/>
                      <a:pt x="10" y="66"/>
                    </a:cubicBezTo>
                    <a:cubicBezTo>
                      <a:pt x="9" y="69"/>
                      <a:pt x="10" y="71"/>
                      <a:pt x="12" y="74"/>
                    </a:cubicBezTo>
                    <a:cubicBezTo>
                      <a:pt x="19" y="74"/>
                      <a:pt x="26" y="75"/>
                      <a:pt x="28" y="76"/>
                    </a:cubicBezTo>
                    <a:cubicBezTo>
                      <a:pt x="30" y="76"/>
                      <a:pt x="32" y="76"/>
                      <a:pt x="35" y="76"/>
                    </a:cubicBezTo>
                    <a:cubicBezTo>
                      <a:pt x="33" y="72"/>
                      <a:pt x="27" y="69"/>
                      <a:pt x="28" y="66"/>
                    </a:cubicBezTo>
                    <a:cubicBezTo>
                      <a:pt x="28" y="62"/>
                      <a:pt x="33" y="65"/>
                      <a:pt x="37" y="68"/>
                    </a:cubicBezTo>
                    <a:cubicBezTo>
                      <a:pt x="41" y="71"/>
                      <a:pt x="49" y="71"/>
                      <a:pt x="50" y="68"/>
                    </a:cubicBezTo>
                    <a:cubicBezTo>
                      <a:pt x="50" y="65"/>
                      <a:pt x="48" y="54"/>
                      <a:pt x="43" y="57"/>
                    </a:cubicBezTo>
                    <a:cubicBezTo>
                      <a:pt x="38" y="59"/>
                      <a:pt x="37" y="58"/>
                      <a:pt x="35" y="56"/>
                    </a:cubicBezTo>
                    <a:cubicBezTo>
                      <a:pt x="33" y="53"/>
                      <a:pt x="39" y="49"/>
                      <a:pt x="40" y="45"/>
                    </a:cubicBezTo>
                    <a:cubicBezTo>
                      <a:pt x="41" y="40"/>
                      <a:pt x="50" y="42"/>
                      <a:pt x="51" y="39"/>
                    </a:cubicBezTo>
                    <a:cubicBezTo>
                      <a:pt x="53" y="35"/>
                      <a:pt x="46" y="32"/>
                      <a:pt x="43" y="30"/>
                    </a:cubicBezTo>
                    <a:close/>
                    <a:moveTo>
                      <a:pt x="82" y="46"/>
                    </a:moveTo>
                    <a:cubicBezTo>
                      <a:pt x="80" y="45"/>
                      <a:pt x="79" y="50"/>
                      <a:pt x="76" y="50"/>
                    </a:cubicBezTo>
                    <a:cubicBezTo>
                      <a:pt x="74" y="51"/>
                      <a:pt x="71" y="40"/>
                      <a:pt x="70" y="46"/>
                    </a:cubicBezTo>
                    <a:cubicBezTo>
                      <a:pt x="69" y="52"/>
                      <a:pt x="64" y="44"/>
                      <a:pt x="59" y="51"/>
                    </a:cubicBezTo>
                    <a:cubicBezTo>
                      <a:pt x="54" y="58"/>
                      <a:pt x="62" y="65"/>
                      <a:pt x="66" y="67"/>
                    </a:cubicBezTo>
                    <a:cubicBezTo>
                      <a:pt x="69" y="70"/>
                      <a:pt x="65" y="73"/>
                      <a:pt x="61" y="72"/>
                    </a:cubicBezTo>
                    <a:cubicBezTo>
                      <a:pt x="56" y="71"/>
                      <a:pt x="59" y="79"/>
                      <a:pt x="65" y="80"/>
                    </a:cubicBezTo>
                    <a:cubicBezTo>
                      <a:pt x="72" y="81"/>
                      <a:pt x="79" y="68"/>
                      <a:pt x="78" y="65"/>
                    </a:cubicBezTo>
                    <a:cubicBezTo>
                      <a:pt x="77" y="62"/>
                      <a:pt x="85" y="48"/>
                      <a:pt x="82"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681">
                <a:extLst>
                  <a:ext uri="{FF2B5EF4-FFF2-40B4-BE49-F238E27FC236}">
                    <a16:creationId xmlns:a16="http://schemas.microsoft.com/office/drawing/2014/main" id="{268C08BC-9C2E-1AD9-0B29-A6285CD0DE2C}"/>
                  </a:ext>
                </a:extLst>
              </p:cNvPr>
              <p:cNvSpPr>
                <a:spLocks noEditPoints="1"/>
              </p:cNvSpPr>
              <p:nvPr/>
            </p:nvSpPr>
            <p:spPr bwMode="auto">
              <a:xfrm>
                <a:off x="5000802" y="1430385"/>
                <a:ext cx="280998" cy="481029"/>
              </a:xfrm>
              <a:custGeom>
                <a:avLst/>
                <a:gdLst>
                  <a:gd name="T0" fmla="*/ 214 w 220"/>
                  <a:gd name="T1" fmla="*/ 82 h 385"/>
                  <a:gd name="T2" fmla="*/ 211 w 220"/>
                  <a:gd name="T3" fmla="*/ 51 h 385"/>
                  <a:gd name="T4" fmla="*/ 185 w 220"/>
                  <a:gd name="T5" fmla="*/ 19 h 385"/>
                  <a:gd name="T6" fmla="*/ 154 w 220"/>
                  <a:gd name="T7" fmla="*/ 17 h 385"/>
                  <a:gd name="T8" fmla="*/ 124 w 220"/>
                  <a:gd name="T9" fmla="*/ 17 h 385"/>
                  <a:gd name="T10" fmla="*/ 106 w 220"/>
                  <a:gd name="T11" fmla="*/ 35 h 385"/>
                  <a:gd name="T12" fmla="*/ 87 w 220"/>
                  <a:gd name="T13" fmla="*/ 57 h 385"/>
                  <a:gd name="T14" fmla="*/ 74 w 220"/>
                  <a:gd name="T15" fmla="*/ 80 h 385"/>
                  <a:gd name="T16" fmla="*/ 57 w 220"/>
                  <a:gd name="T17" fmla="*/ 93 h 385"/>
                  <a:gd name="T18" fmla="*/ 45 w 220"/>
                  <a:gd name="T19" fmla="*/ 132 h 385"/>
                  <a:gd name="T20" fmla="*/ 49 w 220"/>
                  <a:gd name="T21" fmla="*/ 151 h 385"/>
                  <a:gd name="T22" fmla="*/ 20 w 220"/>
                  <a:gd name="T23" fmla="*/ 164 h 385"/>
                  <a:gd name="T24" fmla="*/ 18 w 220"/>
                  <a:gd name="T25" fmla="*/ 199 h 385"/>
                  <a:gd name="T26" fmla="*/ 29 w 220"/>
                  <a:gd name="T27" fmla="*/ 228 h 385"/>
                  <a:gd name="T28" fmla="*/ 23 w 220"/>
                  <a:gd name="T29" fmla="*/ 246 h 385"/>
                  <a:gd name="T30" fmla="*/ 12 w 220"/>
                  <a:gd name="T31" fmla="*/ 267 h 385"/>
                  <a:gd name="T32" fmla="*/ 5 w 220"/>
                  <a:gd name="T33" fmla="*/ 293 h 385"/>
                  <a:gd name="T34" fmla="*/ 0 w 220"/>
                  <a:gd name="T35" fmla="*/ 294 h 385"/>
                  <a:gd name="T36" fmla="*/ 14 w 220"/>
                  <a:gd name="T37" fmla="*/ 330 h 385"/>
                  <a:gd name="T38" fmla="*/ 26 w 220"/>
                  <a:gd name="T39" fmla="*/ 359 h 385"/>
                  <a:gd name="T40" fmla="*/ 32 w 220"/>
                  <a:gd name="T41" fmla="*/ 382 h 385"/>
                  <a:gd name="T42" fmla="*/ 52 w 220"/>
                  <a:gd name="T43" fmla="*/ 371 h 385"/>
                  <a:gd name="T44" fmla="*/ 72 w 220"/>
                  <a:gd name="T45" fmla="*/ 364 h 385"/>
                  <a:gd name="T46" fmla="*/ 89 w 220"/>
                  <a:gd name="T47" fmla="*/ 359 h 385"/>
                  <a:gd name="T48" fmla="*/ 92 w 220"/>
                  <a:gd name="T49" fmla="*/ 343 h 385"/>
                  <a:gd name="T50" fmla="*/ 95 w 220"/>
                  <a:gd name="T51" fmla="*/ 306 h 385"/>
                  <a:gd name="T52" fmla="*/ 121 w 220"/>
                  <a:gd name="T53" fmla="*/ 280 h 385"/>
                  <a:gd name="T54" fmla="*/ 114 w 220"/>
                  <a:gd name="T55" fmla="*/ 247 h 385"/>
                  <a:gd name="T56" fmla="*/ 100 w 220"/>
                  <a:gd name="T57" fmla="*/ 224 h 385"/>
                  <a:gd name="T58" fmla="*/ 111 w 220"/>
                  <a:gd name="T59" fmla="*/ 193 h 385"/>
                  <a:gd name="T60" fmla="*/ 132 w 220"/>
                  <a:gd name="T61" fmla="*/ 171 h 385"/>
                  <a:gd name="T62" fmla="*/ 175 w 220"/>
                  <a:gd name="T63" fmla="*/ 141 h 385"/>
                  <a:gd name="T64" fmla="*/ 180 w 220"/>
                  <a:gd name="T65" fmla="*/ 110 h 385"/>
                  <a:gd name="T66" fmla="*/ 210 w 220"/>
                  <a:gd name="T67" fmla="*/ 99 h 385"/>
                  <a:gd name="T68" fmla="*/ 217 w 220"/>
                  <a:gd name="T69" fmla="*/ 91 h 385"/>
                  <a:gd name="T70" fmla="*/ 117 w 220"/>
                  <a:gd name="T71" fmla="*/ 34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385">
                    <a:moveTo>
                      <a:pt x="217" y="91"/>
                    </a:moveTo>
                    <a:cubicBezTo>
                      <a:pt x="215" y="88"/>
                      <a:pt x="210" y="82"/>
                      <a:pt x="214" y="82"/>
                    </a:cubicBezTo>
                    <a:cubicBezTo>
                      <a:pt x="218" y="82"/>
                      <a:pt x="220" y="69"/>
                      <a:pt x="215" y="67"/>
                    </a:cubicBezTo>
                    <a:cubicBezTo>
                      <a:pt x="210" y="64"/>
                      <a:pt x="215" y="53"/>
                      <a:pt x="211" y="51"/>
                    </a:cubicBezTo>
                    <a:cubicBezTo>
                      <a:pt x="206" y="48"/>
                      <a:pt x="209" y="40"/>
                      <a:pt x="210" y="34"/>
                    </a:cubicBezTo>
                    <a:cubicBezTo>
                      <a:pt x="211" y="28"/>
                      <a:pt x="194" y="23"/>
                      <a:pt x="185" y="19"/>
                    </a:cubicBezTo>
                    <a:cubicBezTo>
                      <a:pt x="175" y="15"/>
                      <a:pt x="171" y="8"/>
                      <a:pt x="164" y="4"/>
                    </a:cubicBezTo>
                    <a:cubicBezTo>
                      <a:pt x="156" y="0"/>
                      <a:pt x="154" y="10"/>
                      <a:pt x="154" y="17"/>
                    </a:cubicBezTo>
                    <a:cubicBezTo>
                      <a:pt x="154" y="24"/>
                      <a:pt x="147" y="25"/>
                      <a:pt x="142" y="20"/>
                    </a:cubicBezTo>
                    <a:cubicBezTo>
                      <a:pt x="137" y="16"/>
                      <a:pt x="131" y="20"/>
                      <a:pt x="124" y="17"/>
                    </a:cubicBezTo>
                    <a:cubicBezTo>
                      <a:pt x="116" y="14"/>
                      <a:pt x="119" y="25"/>
                      <a:pt x="119" y="30"/>
                    </a:cubicBezTo>
                    <a:cubicBezTo>
                      <a:pt x="119" y="35"/>
                      <a:pt x="111" y="35"/>
                      <a:pt x="106" y="35"/>
                    </a:cubicBezTo>
                    <a:cubicBezTo>
                      <a:pt x="101" y="35"/>
                      <a:pt x="93" y="39"/>
                      <a:pt x="93" y="45"/>
                    </a:cubicBezTo>
                    <a:cubicBezTo>
                      <a:pt x="93" y="51"/>
                      <a:pt x="85" y="54"/>
                      <a:pt x="87" y="57"/>
                    </a:cubicBezTo>
                    <a:cubicBezTo>
                      <a:pt x="90" y="61"/>
                      <a:pt x="87" y="64"/>
                      <a:pt x="83" y="67"/>
                    </a:cubicBezTo>
                    <a:cubicBezTo>
                      <a:pt x="80" y="69"/>
                      <a:pt x="77" y="77"/>
                      <a:pt x="74" y="80"/>
                    </a:cubicBezTo>
                    <a:cubicBezTo>
                      <a:pt x="72" y="82"/>
                      <a:pt x="76" y="87"/>
                      <a:pt x="71" y="90"/>
                    </a:cubicBezTo>
                    <a:cubicBezTo>
                      <a:pt x="66" y="93"/>
                      <a:pt x="60" y="91"/>
                      <a:pt x="57" y="93"/>
                    </a:cubicBezTo>
                    <a:cubicBezTo>
                      <a:pt x="55" y="96"/>
                      <a:pt x="57" y="102"/>
                      <a:pt x="56" y="109"/>
                    </a:cubicBezTo>
                    <a:cubicBezTo>
                      <a:pt x="56" y="117"/>
                      <a:pt x="50" y="125"/>
                      <a:pt x="45" y="132"/>
                    </a:cubicBezTo>
                    <a:cubicBezTo>
                      <a:pt x="40" y="139"/>
                      <a:pt x="46" y="140"/>
                      <a:pt x="49" y="141"/>
                    </a:cubicBezTo>
                    <a:cubicBezTo>
                      <a:pt x="51" y="142"/>
                      <a:pt x="51" y="146"/>
                      <a:pt x="49" y="151"/>
                    </a:cubicBezTo>
                    <a:cubicBezTo>
                      <a:pt x="46" y="156"/>
                      <a:pt x="41" y="153"/>
                      <a:pt x="37" y="152"/>
                    </a:cubicBezTo>
                    <a:cubicBezTo>
                      <a:pt x="34" y="151"/>
                      <a:pt x="25" y="155"/>
                      <a:pt x="20" y="164"/>
                    </a:cubicBezTo>
                    <a:cubicBezTo>
                      <a:pt x="15" y="172"/>
                      <a:pt x="16" y="177"/>
                      <a:pt x="18" y="181"/>
                    </a:cubicBezTo>
                    <a:cubicBezTo>
                      <a:pt x="20" y="186"/>
                      <a:pt x="14" y="191"/>
                      <a:pt x="18" y="199"/>
                    </a:cubicBezTo>
                    <a:cubicBezTo>
                      <a:pt x="22" y="207"/>
                      <a:pt x="16" y="209"/>
                      <a:pt x="17" y="216"/>
                    </a:cubicBezTo>
                    <a:cubicBezTo>
                      <a:pt x="18" y="222"/>
                      <a:pt x="28" y="222"/>
                      <a:pt x="29" y="228"/>
                    </a:cubicBezTo>
                    <a:cubicBezTo>
                      <a:pt x="30" y="235"/>
                      <a:pt x="25" y="237"/>
                      <a:pt x="22" y="237"/>
                    </a:cubicBezTo>
                    <a:cubicBezTo>
                      <a:pt x="19" y="237"/>
                      <a:pt x="20" y="244"/>
                      <a:pt x="23" y="246"/>
                    </a:cubicBezTo>
                    <a:cubicBezTo>
                      <a:pt x="26" y="247"/>
                      <a:pt x="25" y="259"/>
                      <a:pt x="24" y="263"/>
                    </a:cubicBezTo>
                    <a:cubicBezTo>
                      <a:pt x="22" y="266"/>
                      <a:pt x="11" y="263"/>
                      <a:pt x="12" y="267"/>
                    </a:cubicBezTo>
                    <a:cubicBezTo>
                      <a:pt x="13" y="271"/>
                      <a:pt x="10" y="278"/>
                      <a:pt x="10" y="281"/>
                    </a:cubicBezTo>
                    <a:cubicBezTo>
                      <a:pt x="10" y="284"/>
                      <a:pt x="9" y="295"/>
                      <a:pt x="5" y="293"/>
                    </a:cubicBezTo>
                    <a:cubicBezTo>
                      <a:pt x="4" y="292"/>
                      <a:pt x="2" y="292"/>
                      <a:pt x="0" y="292"/>
                    </a:cubicBezTo>
                    <a:cubicBezTo>
                      <a:pt x="0" y="292"/>
                      <a:pt x="0" y="293"/>
                      <a:pt x="0" y="294"/>
                    </a:cubicBezTo>
                    <a:cubicBezTo>
                      <a:pt x="0" y="300"/>
                      <a:pt x="2" y="307"/>
                      <a:pt x="8" y="311"/>
                    </a:cubicBezTo>
                    <a:cubicBezTo>
                      <a:pt x="13" y="316"/>
                      <a:pt x="9" y="323"/>
                      <a:pt x="14" y="330"/>
                    </a:cubicBezTo>
                    <a:cubicBezTo>
                      <a:pt x="19" y="336"/>
                      <a:pt x="17" y="341"/>
                      <a:pt x="23" y="346"/>
                    </a:cubicBezTo>
                    <a:cubicBezTo>
                      <a:pt x="28" y="350"/>
                      <a:pt x="29" y="353"/>
                      <a:pt x="26" y="359"/>
                    </a:cubicBezTo>
                    <a:cubicBezTo>
                      <a:pt x="24" y="365"/>
                      <a:pt x="31" y="363"/>
                      <a:pt x="31" y="367"/>
                    </a:cubicBezTo>
                    <a:cubicBezTo>
                      <a:pt x="32" y="371"/>
                      <a:pt x="30" y="378"/>
                      <a:pt x="32" y="382"/>
                    </a:cubicBezTo>
                    <a:cubicBezTo>
                      <a:pt x="34" y="385"/>
                      <a:pt x="37" y="382"/>
                      <a:pt x="46" y="382"/>
                    </a:cubicBezTo>
                    <a:cubicBezTo>
                      <a:pt x="54" y="381"/>
                      <a:pt x="52" y="376"/>
                      <a:pt x="52" y="371"/>
                    </a:cubicBezTo>
                    <a:cubicBezTo>
                      <a:pt x="52" y="366"/>
                      <a:pt x="56" y="368"/>
                      <a:pt x="57" y="365"/>
                    </a:cubicBezTo>
                    <a:cubicBezTo>
                      <a:pt x="59" y="362"/>
                      <a:pt x="66" y="361"/>
                      <a:pt x="72" y="364"/>
                    </a:cubicBezTo>
                    <a:cubicBezTo>
                      <a:pt x="78" y="367"/>
                      <a:pt x="81" y="362"/>
                      <a:pt x="82" y="356"/>
                    </a:cubicBezTo>
                    <a:cubicBezTo>
                      <a:pt x="83" y="350"/>
                      <a:pt x="87" y="357"/>
                      <a:pt x="89" y="359"/>
                    </a:cubicBezTo>
                    <a:cubicBezTo>
                      <a:pt x="90" y="360"/>
                      <a:pt x="96" y="349"/>
                      <a:pt x="98" y="342"/>
                    </a:cubicBezTo>
                    <a:cubicBezTo>
                      <a:pt x="101" y="335"/>
                      <a:pt x="98" y="336"/>
                      <a:pt x="92" y="343"/>
                    </a:cubicBezTo>
                    <a:cubicBezTo>
                      <a:pt x="86" y="350"/>
                      <a:pt x="90" y="336"/>
                      <a:pt x="92" y="331"/>
                    </a:cubicBezTo>
                    <a:cubicBezTo>
                      <a:pt x="94" y="325"/>
                      <a:pt x="94" y="309"/>
                      <a:pt x="95" y="306"/>
                    </a:cubicBezTo>
                    <a:cubicBezTo>
                      <a:pt x="96" y="302"/>
                      <a:pt x="97" y="296"/>
                      <a:pt x="105" y="295"/>
                    </a:cubicBezTo>
                    <a:cubicBezTo>
                      <a:pt x="112" y="293"/>
                      <a:pt x="122" y="284"/>
                      <a:pt x="121" y="280"/>
                    </a:cubicBezTo>
                    <a:cubicBezTo>
                      <a:pt x="119" y="276"/>
                      <a:pt x="131" y="270"/>
                      <a:pt x="131" y="266"/>
                    </a:cubicBezTo>
                    <a:cubicBezTo>
                      <a:pt x="131" y="262"/>
                      <a:pt x="119" y="250"/>
                      <a:pt x="114" y="247"/>
                    </a:cubicBezTo>
                    <a:cubicBezTo>
                      <a:pt x="110" y="245"/>
                      <a:pt x="101" y="247"/>
                      <a:pt x="102" y="244"/>
                    </a:cubicBezTo>
                    <a:cubicBezTo>
                      <a:pt x="103" y="241"/>
                      <a:pt x="101" y="230"/>
                      <a:pt x="100" y="224"/>
                    </a:cubicBezTo>
                    <a:cubicBezTo>
                      <a:pt x="99" y="218"/>
                      <a:pt x="106" y="212"/>
                      <a:pt x="106" y="207"/>
                    </a:cubicBezTo>
                    <a:cubicBezTo>
                      <a:pt x="106" y="201"/>
                      <a:pt x="106" y="195"/>
                      <a:pt x="111" y="193"/>
                    </a:cubicBezTo>
                    <a:cubicBezTo>
                      <a:pt x="116" y="191"/>
                      <a:pt x="113" y="187"/>
                      <a:pt x="119" y="185"/>
                    </a:cubicBezTo>
                    <a:cubicBezTo>
                      <a:pt x="126" y="184"/>
                      <a:pt x="125" y="174"/>
                      <a:pt x="132" y="171"/>
                    </a:cubicBezTo>
                    <a:cubicBezTo>
                      <a:pt x="139" y="168"/>
                      <a:pt x="139" y="166"/>
                      <a:pt x="148" y="162"/>
                    </a:cubicBezTo>
                    <a:cubicBezTo>
                      <a:pt x="157" y="157"/>
                      <a:pt x="173" y="147"/>
                      <a:pt x="175" y="141"/>
                    </a:cubicBezTo>
                    <a:cubicBezTo>
                      <a:pt x="178" y="136"/>
                      <a:pt x="166" y="130"/>
                      <a:pt x="174" y="124"/>
                    </a:cubicBezTo>
                    <a:cubicBezTo>
                      <a:pt x="181" y="119"/>
                      <a:pt x="175" y="112"/>
                      <a:pt x="180" y="110"/>
                    </a:cubicBezTo>
                    <a:cubicBezTo>
                      <a:pt x="186" y="108"/>
                      <a:pt x="188" y="105"/>
                      <a:pt x="192" y="101"/>
                    </a:cubicBezTo>
                    <a:cubicBezTo>
                      <a:pt x="196" y="97"/>
                      <a:pt x="201" y="101"/>
                      <a:pt x="210" y="99"/>
                    </a:cubicBezTo>
                    <a:cubicBezTo>
                      <a:pt x="214" y="99"/>
                      <a:pt x="217" y="99"/>
                      <a:pt x="220" y="100"/>
                    </a:cubicBezTo>
                    <a:cubicBezTo>
                      <a:pt x="219" y="95"/>
                      <a:pt x="218" y="92"/>
                      <a:pt x="217" y="91"/>
                    </a:cubicBezTo>
                    <a:close/>
                    <a:moveTo>
                      <a:pt x="129" y="320"/>
                    </a:moveTo>
                    <a:cubicBezTo>
                      <a:pt x="119" y="320"/>
                      <a:pt x="115" y="340"/>
                      <a:pt x="117" y="343"/>
                    </a:cubicBezTo>
                    <a:cubicBezTo>
                      <a:pt x="119" y="346"/>
                      <a:pt x="139" y="320"/>
                      <a:pt x="129" y="3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682">
                <a:extLst>
                  <a:ext uri="{FF2B5EF4-FFF2-40B4-BE49-F238E27FC236}">
                    <a16:creationId xmlns:a16="http://schemas.microsoft.com/office/drawing/2014/main" id="{E0CD536E-3E6B-2177-D0EE-CA6F3D006262}"/>
                  </a:ext>
                </a:extLst>
              </p:cNvPr>
              <p:cNvSpPr>
                <a:spLocks noEditPoints="1"/>
              </p:cNvSpPr>
              <p:nvPr/>
            </p:nvSpPr>
            <p:spPr bwMode="auto">
              <a:xfrm>
                <a:off x="5232585" y="1770121"/>
                <a:ext cx="142880" cy="68265"/>
              </a:xfrm>
              <a:custGeom>
                <a:avLst/>
                <a:gdLst>
                  <a:gd name="T0" fmla="*/ 103 w 111"/>
                  <a:gd name="T1" fmla="*/ 15 h 54"/>
                  <a:gd name="T2" fmla="*/ 106 w 111"/>
                  <a:gd name="T3" fmla="*/ 3 h 54"/>
                  <a:gd name="T4" fmla="*/ 103 w 111"/>
                  <a:gd name="T5" fmla="*/ 5 h 54"/>
                  <a:gd name="T6" fmla="*/ 69 w 111"/>
                  <a:gd name="T7" fmla="*/ 2 h 54"/>
                  <a:gd name="T8" fmla="*/ 36 w 111"/>
                  <a:gd name="T9" fmla="*/ 8 h 54"/>
                  <a:gd name="T10" fmla="*/ 26 w 111"/>
                  <a:gd name="T11" fmla="*/ 18 h 54"/>
                  <a:gd name="T12" fmla="*/ 29 w 111"/>
                  <a:gd name="T13" fmla="*/ 30 h 54"/>
                  <a:gd name="T14" fmla="*/ 40 w 111"/>
                  <a:gd name="T15" fmla="*/ 36 h 54"/>
                  <a:gd name="T16" fmla="*/ 43 w 111"/>
                  <a:gd name="T17" fmla="*/ 43 h 54"/>
                  <a:gd name="T18" fmla="*/ 43 w 111"/>
                  <a:gd name="T19" fmla="*/ 43 h 54"/>
                  <a:gd name="T20" fmla="*/ 62 w 111"/>
                  <a:gd name="T21" fmla="*/ 43 h 54"/>
                  <a:gd name="T22" fmla="*/ 80 w 111"/>
                  <a:gd name="T23" fmla="*/ 53 h 54"/>
                  <a:gd name="T24" fmla="*/ 97 w 111"/>
                  <a:gd name="T25" fmla="*/ 54 h 54"/>
                  <a:gd name="T26" fmla="*/ 97 w 111"/>
                  <a:gd name="T27" fmla="*/ 49 h 54"/>
                  <a:gd name="T28" fmla="*/ 102 w 111"/>
                  <a:gd name="T29" fmla="*/ 44 h 54"/>
                  <a:gd name="T30" fmla="*/ 98 w 111"/>
                  <a:gd name="T31" fmla="*/ 34 h 54"/>
                  <a:gd name="T32" fmla="*/ 97 w 111"/>
                  <a:gd name="T33" fmla="*/ 24 h 54"/>
                  <a:gd name="T34" fmla="*/ 103 w 111"/>
                  <a:gd name="T35" fmla="*/ 15 h 54"/>
                  <a:gd name="T36" fmla="*/ 11 w 111"/>
                  <a:gd name="T37" fmla="*/ 28 h 54"/>
                  <a:gd name="T38" fmla="*/ 3 w 111"/>
                  <a:gd name="T39" fmla="*/ 43 h 54"/>
                  <a:gd name="T40" fmla="*/ 22 w 111"/>
                  <a:gd name="T41" fmla="*/ 31 h 54"/>
                  <a:gd name="T42" fmla="*/ 11 w 111"/>
                  <a:gd name="T43" fmla="*/ 28 h 54"/>
                  <a:gd name="T44" fmla="*/ 18 w 111"/>
                  <a:gd name="T45" fmla="*/ 20 h 54"/>
                  <a:gd name="T46" fmla="*/ 7 w 111"/>
                  <a:gd name="T47" fmla="*/ 21 h 54"/>
                  <a:gd name="T48" fmla="*/ 18 w 111"/>
                  <a:gd name="T4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4">
                    <a:moveTo>
                      <a:pt x="103" y="15"/>
                    </a:moveTo>
                    <a:cubicBezTo>
                      <a:pt x="105" y="10"/>
                      <a:pt x="111" y="10"/>
                      <a:pt x="106" y="3"/>
                    </a:cubicBezTo>
                    <a:cubicBezTo>
                      <a:pt x="106" y="4"/>
                      <a:pt x="104" y="5"/>
                      <a:pt x="103" y="5"/>
                    </a:cubicBezTo>
                    <a:cubicBezTo>
                      <a:pt x="95" y="7"/>
                      <a:pt x="79" y="0"/>
                      <a:pt x="69" y="2"/>
                    </a:cubicBezTo>
                    <a:cubicBezTo>
                      <a:pt x="60" y="4"/>
                      <a:pt x="41" y="4"/>
                      <a:pt x="36" y="8"/>
                    </a:cubicBezTo>
                    <a:cubicBezTo>
                      <a:pt x="32" y="13"/>
                      <a:pt x="21" y="14"/>
                      <a:pt x="26" y="18"/>
                    </a:cubicBezTo>
                    <a:cubicBezTo>
                      <a:pt x="31" y="23"/>
                      <a:pt x="26" y="25"/>
                      <a:pt x="29" y="30"/>
                    </a:cubicBezTo>
                    <a:cubicBezTo>
                      <a:pt x="33" y="35"/>
                      <a:pt x="35" y="37"/>
                      <a:pt x="40" y="36"/>
                    </a:cubicBezTo>
                    <a:cubicBezTo>
                      <a:pt x="45" y="35"/>
                      <a:pt x="49" y="37"/>
                      <a:pt x="43" y="43"/>
                    </a:cubicBezTo>
                    <a:cubicBezTo>
                      <a:pt x="43" y="43"/>
                      <a:pt x="43" y="43"/>
                      <a:pt x="43" y="43"/>
                    </a:cubicBezTo>
                    <a:cubicBezTo>
                      <a:pt x="51" y="42"/>
                      <a:pt x="61" y="42"/>
                      <a:pt x="62" y="43"/>
                    </a:cubicBezTo>
                    <a:cubicBezTo>
                      <a:pt x="64" y="44"/>
                      <a:pt x="77" y="54"/>
                      <a:pt x="80" y="53"/>
                    </a:cubicBezTo>
                    <a:cubicBezTo>
                      <a:pt x="82" y="53"/>
                      <a:pt x="90" y="53"/>
                      <a:pt x="97" y="54"/>
                    </a:cubicBezTo>
                    <a:cubicBezTo>
                      <a:pt x="96" y="52"/>
                      <a:pt x="96" y="50"/>
                      <a:pt x="97" y="49"/>
                    </a:cubicBezTo>
                    <a:cubicBezTo>
                      <a:pt x="100" y="47"/>
                      <a:pt x="105" y="47"/>
                      <a:pt x="102" y="44"/>
                    </a:cubicBezTo>
                    <a:cubicBezTo>
                      <a:pt x="99" y="40"/>
                      <a:pt x="99" y="39"/>
                      <a:pt x="98" y="34"/>
                    </a:cubicBezTo>
                    <a:cubicBezTo>
                      <a:pt x="98" y="29"/>
                      <a:pt x="97" y="27"/>
                      <a:pt x="97" y="24"/>
                    </a:cubicBezTo>
                    <a:cubicBezTo>
                      <a:pt x="97" y="21"/>
                      <a:pt x="100" y="20"/>
                      <a:pt x="103" y="15"/>
                    </a:cubicBezTo>
                    <a:close/>
                    <a:moveTo>
                      <a:pt x="11" y="28"/>
                    </a:moveTo>
                    <a:cubicBezTo>
                      <a:pt x="1" y="30"/>
                      <a:pt x="0" y="43"/>
                      <a:pt x="3" y="43"/>
                    </a:cubicBezTo>
                    <a:cubicBezTo>
                      <a:pt x="8" y="43"/>
                      <a:pt x="19" y="34"/>
                      <a:pt x="22" y="31"/>
                    </a:cubicBezTo>
                    <a:cubicBezTo>
                      <a:pt x="25" y="28"/>
                      <a:pt x="20" y="25"/>
                      <a:pt x="11" y="28"/>
                    </a:cubicBezTo>
                    <a:close/>
                    <a:moveTo>
                      <a:pt x="18" y="20"/>
                    </a:moveTo>
                    <a:cubicBezTo>
                      <a:pt x="20" y="16"/>
                      <a:pt x="3" y="18"/>
                      <a:pt x="7" y="21"/>
                    </a:cubicBezTo>
                    <a:cubicBezTo>
                      <a:pt x="10" y="24"/>
                      <a:pt x="16" y="24"/>
                      <a:pt x="18" y="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683">
                <a:extLst>
                  <a:ext uri="{FF2B5EF4-FFF2-40B4-BE49-F238E27FC236}">
                    <a16:creationId xmlns:a16="http://schemas.microsoft.com/office/drawing/2014/main" id="{17A447E4-3D9E-9348-8A13-2F30FF46EEAE}"/>
                  </a:ext>
                </a:extLst>
              </p:cNvPr>
              <p:cNvSpPr>
                <a:spLocks noEditPoints="1"/>
              </p:cNvSpPr>
              <p:nvPr/>
            </p:nvSpPr>
            <p:spPr bwMode="auto">
              <a:xfrm>
                <a:off x="4854747" y="919193"/>
                <a:ext cx="587396" cy="906493"/>
              </a:xfrm>
              <a:custGeom>
                <a:avLst/>
                <a:gdLst>
                  <a:gd name="T0" fmla="*/ 432 w 457"/>
                  <a:gd name="T1" fmla="*/ 378 h 723"/>
                  <a:gd name="T2" fmla="*/ 434 w 457"/>
                  <a:gd name="T3" fmla="*/ 356 h 723"/>
                  <a:gd name="T4" fmla="*/ 408 w 457"/>
                  <a:gd name="T5" fmla="*/ 353 h 723"/>
                  <a:gd name="T6" fmla="*/ 380 w 457"/>
                  <a:gd name="T7" fmla="*/ 351 h 723"/>
                  <a:gd name="T8" fmla="*/ 366 w 457"/>
                  <a:gd name="T9" fmla="*/ 349 h 723"/>
                  <a:gd name="T10" fmla="*/ 339 w 457"/>
                  <a:gd name="T11" fmla="*/ 356 h 723"/>
                  <a:gd name="T12" fmla="*/ 317 w 457"/>
                  <a:gd name="T13" fmla="*/ 379 h 723"/>
                  <a:gd name="T14" fmla="*/ 317 w 457"/>
                  <a:gd name="T15" fmla="*/ 354 h 723"/>
                  <a:gd name="T16" fmla="*/ 285 w 457"/>
                  <a:gd name="T17" fmla="*/ 372 h 723"/>
                  <a:gd name="T18" fmla="*/ 272 w 457"/>
                  <a:gd name="T19" fmla="*/ 378 h 723"/>
                  <a:gd name="T20" fmla="*/ 259 w 457"/>
                  <a:gd name="T21" fmla="*/ 374 h 723"/>
                  <a:gd name="T22" fmla="*/ 234 w 457"/>
                  <a:gd name="T23" fmla="*/ 393 h 723"/>
                  <a:gd name="T24" fmla="*/ 218 w 457"/>
                  <a:gd name="T25" fmla="*/ 406 h 723"/>
                  <a:gd name="T26" fmla="*/ 202 w 457"/>
                  <a:gd name="T27" fmla="*/ 414 h 723"/>
                  <a:gd name="T28" fmla="*/ 175 w 457"/>
                  <a:gd name="T29" fmla="*/ 421 h 723"/>
                  <a:gd name="T30" fmla="*/ 165 w 457"/>
                  <a:gd name="T31" fmla="*/ 436 h 723"/>
                  <a:gd name="T32" fmla="*/ 202 w 457"/>
                  <a:gd name="T33" fmla="*/ 437 h 723"/>
                  <a:gd name="T34" fmla="*/ 174 w 457"/>
                  <a:gd name="T35" fmla="*/ 456 h 723"/>
                  <a:gd name="T36" fmla="*/ 135 w 457"/>
                  <a:gd name="T37" fmla="*/ 499 h 723"/>
                  <a:gd name="T38" fmla="*/ 109 w 457"/>
                  <a:gd name="T39" fmla="*/ 533 h 723"/>
                  <a:gd name="T40" fmla="*/ 87 w 457"/>
                  <a:gd name="T41" fmla="*/ 564 h 723"/>
                  <a:gd name="T42" fmla="*/ 57 w 457"/>
                  <a:gd name="T43" fmla="*/ 585 h 723"/>
                  <a:gd name="T44" fmla="*/ 25 w 457"/>
                  <a:gd name="T45" fmla="*/ 605 h 723"/>
                  <a:gd name="T46" fmla="*/ 9 w 457"/>
                  <a:gd name="T47" fmla="*/ 632 h 723"/>
                  <a:gd name="T48" fmla="*/ 4 w 457"/>
                  <a:gd name="T49" fmla="*/ 664 h 723"/>
                  <a:gd name="T50" fmla="*/ 20 w 457"/>
                  <a:gd name="T51" fmla="*/ 675 h 723"/>
                  <a:gd name="T52" fmla="*/ 15 w 457"/>
                  <a:gd name="T53" fmla="*/ 687 h 723"/>
                  <a:gd name="T54" fmla="*/ 32 w 457"/>
                  <a:gd name="T55" fmla="*/ 715 h 723"/>
                  <a:gd name="T56" fmla="*/ 102 w 457"/>
                  <a:gd name="T57" fmla="*/ 681 h 723"/>
                  <a:gd name="T58" fmla="*/ 123 w 457"/>
                  <a:gd name="T59" fmla="*/ 688 h 723"/>
                  <a:gd name="T60" fmla="*/ 135 w 457"/>
                  <a:gd name="T61" fmla="*/ 644 h 723"/>
                  <a:gd name="T62" fmla="*/ 131 w 457"/>
                  <a:gd name="T63" fmla="*/ 588 h 723"/>
                  <a:gd name="T64" fmla="*/ 162 w 457"/>
                  <a:gd name="T65" fmla="*/ 548 h 723"/>
                  <a:gd name="T66" fmla="*/ 184 w 457"/>
                  <a:gd name="T67" fmla="*/ 497 h 723"/>
                  <a:gd name="T68" fmla="*/ 206 w 457"/>
                  <a:gd name="T69" fmla="*/ 452 h 723"/>
                  <a:gd name="T70" fmla="*/ 255 w 457"/>
                  <a:gd name="T71" fmla="*/ 427 h 723"/>
                  <a:gd name="T72" fmla="*/ 290 w 457"/>
                  <a:gd name="T73" fmla="*/ 403 h 723"/>
                  <a:gd name="T74" fmla="*/ 352 w 457"/>
                  <a:gd name="T75" fmla="*/ 422 h 723"/>
                  <a:gd name="T76" fmla="*/ 392 w 457"/>
                  <a:gd name="T77" fmla="*/ 381 h 723"/>
                  <a:gd name="T78" fmla="*/ 432 w 457"/>
                  <a:gd name="T79" fmla="*/ 399 h 723"/>
                  <a:gd name="T80" fmla="*/ 127 w 457"/>
                  <a:gd name="T81" fmla="*/ 52 h 723"/>
                  <a:gd name="T82" fmla="*/ 170 w 457"/>
                  <a:gd name="T83" fmla="*/ 77 h 723"/>
                  <a:gd name="T84" fmla="*/ 202 w 457"/>
                  <a:gd name="T85" fmla="*/ 84 h 723"/>
                  <a:gd name="T86" fmla="*/ 205 w 457"/>
                  <a:gd name="T87" fmla="*/ 108 h 723"/>
                  <a:gd name="T88" fmla="*/ 174 w 457"/>
                  <a:gd name="T89" fmla="*/ 136 h 723"/>
                  <a:gd name="T90" fmla="*/ 209 w 457"/>
                  <a:gd name="T91" fmla="*/ 150 h 723"/>
                  <a:gd name="T92" fmla="*/ 250 w 457"/>
                  <a:gd name="T93" fmla="*/ 81 h 723"/>
                  <a:gd name="T94" fmla="*/ 284 w 457"/>
                  <a:gd name="T95" fmla="*/ 99 h 723"/>
                  <a:gd name="T96" fmla="*/ 330 w 457"/>
                  <a:gd name="T97" fmla="*/ 117 h 723"/>
                  <a:gd name="T98" fmla="*/ 315 w 457"/>
                  <a:gd name="T99" fmla="*/ 94 h 723"/>
                  <a:gd name="T100" fmla="*/ 275 w 457"/>
                  <a:gd name="T101" fmla="*/ 61 h 723"/>
                  <a:gd name="T102" fmla="*/ 236 w 457"/>
                  <a:gd name="T103" fmla="*/ 40 h 723"/>
                  <a:gd name="T104" fmla="*/ 198 w 457"/>
                  <a:gd name="T105" fmla="*/ 19 h 723"/>
                  <a:gd name="T106" fmla="*/ 183 w 457"/>
                  <a:gd name="T107" fmla="*/ 40 h 723"/>
                  <a:gd name="T108" fmla="*/ 146 w 457"/>
                  <a:gd name="T109" fmla="*/ 38 h 723"/>
                  <a:gd name="T110" fmla="*/ 123 w 457"/>
                  <a:gd name="T111" fmla="*/ 30 h 723"/>
                  <a:gd name="T112" fmla="*/ 111 w 457"/>
                  <a:gd name="T113" fmla="*/ 84 h 723"/>
                  <a:gd name="T114" fmla="*/ 111 w 457"/>
                  <a:gd name="T115" fmla="*/ 84 h 723"/>
                  <a:gd name="T116" fmla="*/ 261 w 457"/>
                  <a:gd name="T117" fmla="*/ 42 h 723"/>
                  <a:gd name="T118" fmla="*/ 366 w 457"/>
                  <a:gd name="T119" fmla="*/ 39 h 723"/>
                  <a:gd name="T120" fmla="*/ 320 w 457"/>
                  <a:gd name="T121" fmla="*/ 15 h 723"/>
                  <a:gd name="T122" fmla="*/ 278 w 457"/>
                  <a:gd name="T123" fmla="*/ 12 h 723"/>
                  <a:gd name="T124" fmla="*/ 247 w 457"/>
                  <a:gd name="T125" fmla="*/ 15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723">
                    <a:moveTo>
                      <a:pt x="443" y="386"/>
                    </a:moveTo>
                    <a:cubicBezTo>
                      <a:pt x="442" y="390"/>
                      <a:pt x="435" y="390"/>
                      <a:pt x="435" y="386"/>
                    </a:cubicBezTo>
                    <a:cubicBezTo>
                      <a:pt x="435" y="382"/>
                      <a:pt x="424" y="379"/>
                      <a:pt x="423" y="377"/>
                    </a:cubicBezTo>
                    <a:cubicBezTo>
                      <a:pt x="423" y="375"/>
                      <a:pt x="428" y="375"/>
                      <a:pt x="432" y="378"/>
                    </a:cubicBezTo>
                    <a:cubicBezTo>
                      <a:pt x="436" y="380"/>
                      <a:pt x="439" y="378"/>
                      <a:pt x="444" y="374"/>
                    </a:cubicBezTo>
                    <a:cubicBezTo>
                      <a:pt x="449" y="369"/>
                      <a:pt x="455" y="373"/>
                      <a:pt x="456" y="369"/>
                    </a:cubicBezTo>
                    <a:cubicBezTo>
                      <a:pt x="457" y="365"/>
                      <a:pt x="448" y="363"/>
                      <a:pt x="447" y="360"/>
                    </a:cubicBezTo>
                    <a:cubicBezTo>
                      <a:pt x="445" y="358"/>
                      <a:pt x="439" y="355"/>
                      <a:pt x="434" y="356"/>
                    </a:cubicBezTo>
                    <a:cubicBezTo>
                      <a:pt x="428" y="357"/>
                      <a:pt x="428" y="355"/>
                      <a:pt x="424" y="351"/>
                    </a:cubicBezTo>
                    <a:cubicBezTo>
                      <a:pt x="421" y="348"/>
                      <a:pt x="410" y="354"/>
                      <a:pt x="410" y="361"/>
                    </a:cubicBezTo>
                    <a:cubicBezTo>
                      <a:pt x="410" y="368"/>
                      <a:pt x="404" y="366"/>
                      <a:pt x="406" y="362"/>
                    </a:cubicBezTo>
                    <a:cubicBezTo>
                      <a:pt x="409" y="359"/>
                      <a:pt x="403" y="354"/>
                      <a:pt x="408" y="353"/>
                    </a:cubicBezTo>
                    <a:cubicBezTo>
                      <a:pt x="414" y="351"/>
                      <a:pt x="411" y="343"/>
                      <a:pt x="401" y="343"/>
                    </a:cubicBezTo>
                    <a:cubicBezTo>
                      <a:pt x="391" y="342"/>
                      <a:pt x="388" y="350"/>
                      <a:pt x="390" y="353"/>
                    </a:cubicBezTo>
                    <a:cubicBezTo>
                      <a:pt x="392" y="355"/>
                      <a:pt x="384" y="366"/>
                      <a:pt x="380" y="366"/>
                    </a:cubicBezTo>
                    <a:cubicBezTo>
                      <a:pt x="376" y="366"/>
                      <a:pt x="380" y="357"/>
                      <a:pt x="380" y="351"/>
                    </a:cubicBezTo>
                    <a:cubicBezTo>
                      <a:pt x="380" y="346"/>
                      <a:pt x="376" y="349"/>
                      <a:pt x="369" y="357"/>
                    </a:cubicBezTo>
                    <a:cubicBezTo>
                      <a:pt x="361" y="366"/>
                      <a:pt x="356" y="373"/>
                      <a:pt x="352" y="374"/>
                    </a:cubicBezTo>
                    <a:cubicBezTo>
                      <a:pt x="348" y="375"/>
                      <a:pt x="348" y="367"/>
                      <a:pt x="355" y="363"/>
                    </a:cubicBezTo>
                    <a:cubicBezTo>
                      <a:pt x="362" y="359"/>
                      <a:pt x="362" y="349"/>
                      <a:pt x="366" y="349"/>
                    </a:cubicBezTo>
                    <a:cubicBezTo>
                      <a:pt x="371" y="349"/>
                      <a:pt x="371" y="344"/>
                      <a:pt x="364" y="343"/>
                    </a:cubicBezTo>
                    <a:cubicBezTo>
                      <a:pt x="358" y="341"/>
                      <a:pt x="357" y="348"/>
                      <a:pt x="355" y="350"/>
                    </a:cubicBezTo>
                    <a:cubicBezTo>
                      <a:pt x="352" y="353"/>
                      <a:pt x="342" y="347"/>
                      <a:pt x="342" y="349"/>
                    </a:cubicBezTo>
                    <a:cubicBezTo>
                      <a:pt x="342" y="351"/>
                      <a:pt x="336" y="352"/>
                      <a:pt x="339" y="356"/>
                    </a:cubicBezTo>
                    <a:cubicBezTo>
                      <a:pt x="342" y="360"/>
                      <a:pt x="338" y="363"/>
                      <a:pt x="335" y="358"/>
                    </a:cubicBezTo>
                    <a:cubicBezTo>
                      <a:pt x="332" y="354"/>
                      <a:pt x="326" y="357"/>
                      <a:pt x="323" y="362"/>
                    </a:cubicBezTo>
                    <a:cubicBezTo>
                      <a:pt x="320" y="368"/>
                      <a:pt x="315" y="367"/>
                      <a:pt x="319" y="369"/>
                    </a:cubicBezTo>
                    <a:cubicBezTo>
                      <a:pt x="322" y="371"/>
                      <a:pt x="321" y="378"/>
                      <a:pt x="317" y="379"/>
                    </a:cubicBezTo>
                    <a:cubicBezTo>
                      <a:pt x="312" y="381"/>
                      <a:pt x="314" y="367"/>
                      <a:pt x="310" y="368"/>
                    </a:cubicBezTo>
                    <a:cubicBezTo>
                      <a:pt x="307" y="369"/>
                      <a:pt x="309" y="361"/>
                      <a:pt x="314" y="361"/>
                    </a:cubicBezTo>
                    <a:cubicBezTo>
                      <a:pt x="319" y="361"/>
                      <a:pt x="324" y="354"/>
                      <a:pt x="323" y="352"/>
                    </a:cubicBezTo>
                    <a:cubicBezTo>
                      <a:pt x="322" y="349"/>
                      <a:pt x="317" y="350"/>
                      <a:pt x="317" y="354"/>
                    </a:cubicBezTo>
                    <a:cubicBezTo>
                      <a:pt x="317" y="357"/>
                      <a:pt x="309" y="357"/>
                      <a:pt x="303" y="356"/>
                    </a:cubicBezTo>
                    <a:cubicBezTo>
                      <a:pt x="296" y="356"/>
                      <a:pt x="296" y="364"/>
                      <a:pt x="304" y="368"/>
                    </a:cubicBezTo>
                    <a:cubicBezTo>
                      <a:pt x="311" y="372"/>
                      <a:pt x="302" y="375"/>
                      <a:pt x="299" y="372"/>
                    </a:cubicBezTo>
                    <a:cubicBezTo>
                      <a:pt x="295" y="369"/>
                      <a:pt x="289" y="370"/>
                      <a:pt x="285" y="372"/>
                    </a:cubicBezTo>
                    <a:cubicBezTo>
                      <a:pt x="282" y="374"/>
                      <a:pt x="295" y="379"/>
                      <a:pt x="295" y="381"/>
                    </a:cubicBezTo>
                    <a:cubicBezTo>
                      <a:pt x="296" y="383"/>
                      <a:pt x="289" y="378"/>
                      <a:pt x="287" y="380"/>
                    </a:cubicBezTo>
                    <a:cubicBezTo>
                      <a:pt x="285" y="382"/>
                      <a:pt x="278" y="379"/>
                      <a:pt x="278" y="374"/>
                    </a:cubicBezTo>
                    <a:cubicBezTo>
                      <a:pt x="277" y="370"/>
                      <a:pt x="265" y="376"/>
                      <a:pt x="272" y="378"/>
                    </a:cubicBezTo>
                    <a:cubicBezTo>
                      <a:pt x="278" y="379"/>
                      <a:pt x="276" y="383"/>
                      <a:pt x="276" y="389"/>
                    </a:cubicBezTo>
                    <a:cubicBezTo>
                      <a:pt x="276" y="395"/>
                      <a:pt x="269" y="390"/>
                      <a:pt x="270" y="385"/>
                    </a:cubicBezTo>
                    <a:cubicBezTo>
                      <a:pt x="272" y="380"/>
                      <a:pt x="265" y="381"/>
                      <a:pt x="260" y="385"/>
                    </a:cubicBezTo>
                    <a:cubicBezTo>
                      <a:pt x="255" y="388"/>
                      <a:pt x="261" y="379"/>
                      <a:pt x="259" y="374"/>
                    </a:cubicBezTo>
                    <a:cubicBezTo>
                      <a:pt x="257" y="370"/>
                      <a:pt x="252" y="374"/>
                      <a:pt x="247" y="375"/>
                    </a:cubicBezTo>
                    <a:cubicBezTo>
                      <a:pt x="241" y="377"/>
                      <a:pt x="238" y="377"/>
                      <a:pt x="242" y="380"/>
                    </a:cubicBezTo>
                    <a:cubicBezTo>
                      <a:pt x="245" y="384"/>
                      <a:pt x="245" y="389"/>
                      <a:pt x="240" y="388"/>
                    </a:cubicBezTo>
                    <a:cubicBezTo>
                      <a:pt x="236" y="388"/>
                      <a:pt x="234" y="388"/>
                      <a:pt x="234" y="393"/>
                    </a:cubicBezTo>
                    <a:cubicBezTo>
                      <a:pt x="235" y="397"/>
                      <a:pt x="229" y="397"/>
                      <a:pt x="228" y="393"/>
                    </a:cubicBezTo>
                    <a:cubicBezTo>
                      <a:pt x="228" y="390"/>
                      <a:pt x="219" y="391"/>
                      <a:pt x="216" y="395"/>
                    </a:cubicBezTo>
                    <a:cubicBezTo>
                      <a:pt x="214" y="399"/>
                      <a:pt x="206" y="402"/>
                      <a:pt x="207" y="407"/>
                    </a:cubicBezTo>
                    <a:cubicBezTo>
                      <a:pt x="208" y="412"/>
                      <a:pt x="214" y="405"/>
                      <a:pt x="218" y="406"/>
                    </a:cubicBezTo>
                    <a:cubicBezTo>
                      <a:pt x="223" y="408"/>
                      <a:pt x="218" y="410"/>
                      <a:pt x="221" y="412"/>
                    </a:cubicBezTo>
                    <a:cubicBezTo>
                      <a:pt x="223" y="415"/>
                      <a:pt x="223" y="421"/>
                      <a:pt x="219" y="417"/>
                    </a:cubicBezTo>
                    <a:cubicBezTo>
                      <a:pt x="215" y="414"/>
                      <a:pt x="211" y="413"/>
                      <a:pt x="210" y="418"/>
                    </a:cubicBezTo>
                    <a:cubicBezTo>
                      <a:pt x="209" y="424"/>
                      <a:pt x="205" y="417"/>
                      <a:pt x="202" y="414"/>
                    </a:cubicBezTo>
                    <a:cubicBezTo>
                      <a:pt x="199" y="410"/>
                      <a:pt x="196" y="421"/>
                      <a:pt x="192" y="418"/>
                    </a:cubicBezTo>
                    <a:cubicBezTo>
                      <a:pt x="189" y="416"/>
                      <a:pt x="199" y="408"/>
                      <a:pt x="197" y="404"/>
                    </a:cubicBezTo>
                    <a:cubicBezTo>
                      <a:pt x="194" y="400"/>
                      <a:pt x="192" y="406"/>
                      <a:pt x="186" y="412"/>
                    </a:cubicBezTo>
                    <a:cubicBezTo>
                      <a:pt x="180" y="418"/>
                      <a:pt x="172" y="418"/>
                      <a:pt x="175" y="421"/>
                    </a:cubicBezTo>
                    <a:cubicBezTo>
                      <a:pt x="178" y="423"/>
                      <a:pt x="169" y="425"/>
                      <a:pt x="167" y="430"/>
                    </a:cubicBezTo>
                    <a:cubicBezTo>
                      <a:pt x="166" y="435"/>
                      <a:pt x="154" y="437"/>
                      <a:pt x="146" y="442"/>
                    </a:cubicBezTo>
                    <a:cubicBezTo>
                      <a:pt x="138" y="447"/>
                      <a:pt x="147" y="447"/>
                      <a:pt x="152" y="442"/>
                    </a:cubicBezTo>
                    <a:cubicBezTo>
                      <a:pt x="156" y="438"/>
                      <a:pt x="158" y="440"/>
                      <a:pt x="165" y="436"/>
                    </a:cubicBezTo>
                    <a:cubicBezTo>
                      <a:pt x="172" y="432"/>
                      <a:pt x="179" y="428"/>
                      <a:pt x="182" y="430"/>
                    </a:cubicBezTo>
                    <a:cubicBezTo>
                      <a:pt x="185" y="432"/>
                      <a:pt x="189" y="433"/>
                      <a:pt x="192" y="428"/>
                    </a:cubicBezTo>
                    <a:cubicBezTo>
                      <a:pt x="196" y="423"/>
                      <a:pt x="200" y="424"/>
                      <a:pt x="203" y="427"/>
                    </a:cubicBezTo>
                    <a:cubicBezTo>
                      <a:pt x="207" y="430"/>
                      <a:pt x="198" y="433"/>
                      <a:pt x="202" y="437"/>
                    </a:cubicBezTo>
                    <a:cubicBezTo>
                      <a:pt x="206" y="441"/>
                      <a:pt x="197" y="443"/>
                      <a:pt x="197" y="440"/>
                    </a:cubicBezTo>
                    <a:cubicBezTo>
                      <a:pt x="197" y="436"/>
                      <a:pt x="192" y="433"/>
                      <a:pt x="190" y="436"/>
                    </a:cubicBezTo>
                    <a:cubicBezTo>
                      <a:pt x="188" y="440"/>
                      <a:pt x="185" y="443"/>
                      <a:pt x="181" y="444"/>
                    </a:cubicBezTo>
                    <a:cubicBezTo>
                      <a:pt x="178" y="444"/>
                      <a:pt x="174" y="450"/>
                      <a:pt x="174" y="456"/>
                    </a:cubicBezTo>
                    <a:cubicBezTo>
                      <a:pt x="174" y="463"/>
                      <a:pt x="168" y="456"/>
                      <a:pt x="168" y="462"/>
                    </a:cubicBezTo>
                    <a:cubicBezTo>
                      <a:pt x="167" y="467"/>
                      <a:pt x="159" y="477"/>
                      <a:pt x="152" y="484"/>
                    </a:cubicBezTo>
                    <a:cubicBezTo>
                      <a:pt x="144" y="491"/>
                      <a:pt x="151" y="493"/>
                      <a:pt x="149" y="497"/>
                    </a:cubicBezTo>
                    <a:cubicBezTo>
                      <a:pt x="147" y="501"/>
                      <a:pt x="138" y="497"/>
                      <a:pt x="135" y="499"/>
                    </a:cubicBezTo>
                    <a:cubicBezTo>
                      <a:pt x="132" y="501"/>
                      <a:pt x="137" y="512"/>
                      <a:pt x="133" y="515"/>
                    </a:cubicBezTo>
                    <a:cubicBezTo>
                      <a:pt x="129" y="519"/>
                      <a:pt x="133" y="524"/>
                      <a:pt x="133" y="527"/>
                    </a:cubicBezTo>
                    <a:cubicBezTo>
                      <a:pt x="133" y="531"/>
                      <a:pt x="123" y="525"/>
                      <a:pt x="122" y="529"/>
                    </a:cubicBezTo>
                    <a:cubicBezTo>
                      <a:pt x="121" y="533"/>
                      <a:pt x="112" y="532"/>
                      <a:pt x="109" y="533"/>
                    </a:cubicBezTo>
                    <a:cubicBezTo>
                      <a:pt x="107" y="534"/>
                      <a:pt x="115" y="540"/>
                      <a:pt x="119" y="544"/>
                    </a:cubicBezTo>
                    <a:cubicBezTo>
                      <a:pt x="124" y="548"/>
                      <a:pt x="115" y="550"/>
                      <a:pt x="114" y="546"/>
                    </a:cubicBezTo>
                    <a:cubicBezTo>
                      <a:pt x="113" y="542"/>
                      <a:pt x="106" y="549"/>
                      <a:pt x="98" y="553"/>
                    </a:cubicBezTo>
                    <a:cubicBezTo>
                      <a:pt x="90" y="556"/>
                      <a:pt x="94" y="563"/>
                      <a:pt x="87" y="564"/>
                    </a:cubicBezTo>
                    <a:cubicBezTo>
                      <a:pt x="81" y="564"/>
                      <a:pt x="83" y="574"/>
                      <a:pt x="79" y="577"/>
                    </a:cubicBezTo>
                    <a:cubicBezTo>
                      <a:pt x="75" y="580"/>
                      <a:pt x="76" y="570"/>
                      <a:pt x="69" y="569"/>
                    </a:cubicBezTo>
                    <a:cubicBezTo>
                      <a:pt x="63" y="569"/>
                      <a:pt x="63" y="574"/>
                      <a:pt x="67" y="579"/>
                    </a:cubicBezTo>
                    <a:cubicBezTo>
                      <a:pt x="71" y="585"/>
                      <a:pt x="61" y="581"/>
                      <a:pt x="57" y="585"/>
                    </a:cubicBezTo>
                    <a:cubicBezTo>
                      <a:pt x="54" y="590"/>
                      <a:pt x="43" y="588"/>
                      <a:pt x="40" y="592"/>
                    </a:cubicBezTo>
                    <a:cubicBezTo>
                      <a:pt x="38" y="596"/>
                      <a:pt x="48" y="596"/>
                      <a:pt x="50" y="599"/>
                    </a:cubicBezTo>
                    <a:cubicBezTo>
                      <a:pt x="51" y="602"/>
                      <a:pt x="40" y="600"/>
                      <a:pt x="35" y="599"/>
                    </a:cubicBezTo>
                    <a:cubicBezTo>
                      <a:pt x="29" y="598"/>
                      <a:pt x="30" y="606"/>
                      <a:pt x="25" y="605"/>
                    </a:cubicBezTo>
                    <a:cubicBezTo>
                      <a:pt x="20" y="604"/>
                      <a:pt x="14" y="610"/>
                      <a:pt x="17" y="613"/>
                    </a:cubicBezTo>
                    <a:cubicBezTo>
                      <a:pt x="21" y="617"/>
                      <a:pt x="14" y="617"/>
                      <a:pt x="11" y="615"/>
                    </a:cubicBezTo>
                    <a:cubicBezTo>
                      <a:pt x="7" y="613"/>
                      <a:pt x="4" y="618"/>
                      <a:pt x="3" y="623"/>
                    </a:cubicBezTo>
                    <a:cubicBezTo>
                      <a:pt x="1" y="627"/>
                      <a:pt x="10" y="630"/>
                      <a:pt x="9" y="632"/>
                    </a:cubicBezTo>
                    <a:cubicBezTo>
                      <a:pt x="9" y="634"/>
                      <a:pt x="3" y="637"/>
                      <a:pt x="7" y="638"/>
                    </a:cubicBezTo>
                    <a:cubicBezTo>
                      <a:pt x="12" y="639"/>
                      <a:pt x="9" y="644"/>
                      <a:pt x="5" y="645"/>
                    </a:cubicBezTo>
                    <a:cubicBezTo>
                      <a:pt x="2" y="646"/>
                      <a:pt x="2" y="649"/>
                      <a:pt x="5" y="653"/>
                    </a:cubicBezTo>
                    <a:cubicBezTo>
                      <a:pt x="9" y="657"/>
                      <a:pt x="0" y="658"/>
                      <a:pt x="4" y="664"/>
                    </a:cubicBezTo>
                    <a:cubicBezTo>
                      <a:pt x="8" y="670"/>
                      <a:pt x="11" y="662"/>
                      <a:pt x="13" y="667"/>
                    </a:cubicBezTo>
                    <a:cubicBezTo>
                      <a:pt x="15" y="671"/>
                      <a:pt x="20" y="667"/>
                      <a:pt x="26" y="662"/>
                    </a:cubicBezTo>
                    <a:cubicBezTo>
                      <a:pt x="32" y="657"/>
                      <a:pt x="34" y="668"/>
                      <a:pt x="29" y="668"/>
                    </a:cubicBezTo>
                    <a:cubicBezTo>
                      <a:pt x="24" y="667"/>
                      <a:pt x="19" y="670"/>
                      <a:pt x="20" y="675"/>
                    </a:cubicBezTo>
                    <a:cubicBezTo>
                      <a:pt x="21" y="680"/>
                      <a:pt x="12" y="679"/>
                      <a:pt x="13" y="673"/>
                    </a:cubicBezTo>
                    <a:cubicBezTo>
                      <a:pt x="13" y="667"/>
                      <a:pt x="3" y="674"/>
                      <a:pt x="7" y="678"/>
                    </a:cubicBezTo>
                    <a:cubicBezTo>
                      <a:pt x="10" y="682"/>
                      <a:pt x="5" y="685"/>
                      <a:pt x="5" y="689"/>
                    </a:cubicBezTo>
                    <a:cubicBezTo>
                      <a:pt x="5" y="693"/>
                      <a:pt x="12" y="692"/>
                      <a:pt x="15" y="687"/>
                    </a:cubicBezTo>
                    <a:cubicBezTo>
                      <a:pt x="18" y="683"/>
                      <a:pt x="23" y="684"/>
                      <a:pt x="25" y="688"/>
                    </a:cubicBezTo>
                    <a:cubicBezTo>
                      <a:pt x="27" y="693"/>
                      <a:pt x="20" y="689"/>
                      <a:pt x="20" y="695"/>
                    </a:cubicBezTo>
                    <a:cubicBezTo>
                      <a:pt x="20" y="701"/>
                      <a:pt x="16" y="696"/>
                      <a:pt x="13" y="701"/>
                    </a:cubicBezTo>
                    <a:cubicBezTo>
                      <a:pt x="10" y="706"/>
                      <a:pt x="26" y="714"/>
                      <a:pt x="32" y="715"/>
                    </a:cubicBezTo>
                    <a:cubicBezTo>
                      <a:pt x="37" y="717"/>
                      <a:pt x="42" y="723"/>
                      <a:pt x="52" y="721"/>
                    </a:cubicBezTo>
                    <a:cubicBezTo>
                      <a:pt x="63" y="719"/>
                      <a:pt x="82" y="700"/>
                      <a:pt x="85" y="697"/>
                    </a:cubicBezTo>
                    <a:cubicBezTo>
                      <a:pt x="88" y="693"/>
                      <a:pt x="93" y="697"/>
                      <a:pt x="97" y="694"/>
                    </a:cubicBezTo>
                    <a:cubicBezTo>
                      <a:pt x="101" y="691"/>
                      <a:pt x="99" y="683"/>
                      <a:pt x="102" y="681"/>
                    </a:cubicBezTo>
                    <a:cubicBezTo>
                      <a:pt x="105" y="680"/>
                      <a:pt x="106" y="690"/>
                      <a:pt x="109" y="691"/>
                    </a:cubicBezTo>
                    <a:cubicBezTo>
                      <a:pt x="111" y="692"/>
                      <a:pt x="113" y="694"/>
                      <a:pt x="113" y="699"/>
                    </a:cubicBezTo>
                    <a:cubicBezTo>
                      <a:pt x="115" y="699"/>
                      <a:pt x="117" y="699"/>
                      <a:pt x="118" y="700"/>
                    </a:cubicBezTo>
                    <a:cubicBezTo>
                      <a:pt x="122" y="702"/>
                      <a:pt x="123" y="691"/>
                      <a:pt x="123" y="688"/>
                    </a:cubicBezTo>
                    <a:cubicBezTo>
                      <a:pt x="123" y="685"/>
                      <a:pt x="126" y="678"/>
                      <a:pt x="125" y="674"/>
                    </a:cubicBezTo>
                    <a:cubicBezTo>
                      <a:pt x="124" y="670"/>
                      <a:pt x="135" y="673"/>
                      <a:pt x="137" y="670"/>
                    </a:cubicBezTo>
                    <a:cubicBezTo>
                      <a:pt x="138" y="666"/>
                      <a:pt x="139" y="654"/>
                      <a:pt x="136" y="653"/>
                    </a:cubicBezTo>
                    <a:cubicBezTo>
                      <a:pt x="133" y="651"/>
                      <a:pt x="132" y="644"/>
                      <a:pt x="135" y="644"/>
                    </a:cubicBezTo>
                    <a:cubicBezTo>
                      <a:pt x="138" y="644"/>
                      <a:pt x="143" y="642"/>
                      <a:pt x="142" y="635"/>
                    </a:cubicBezTo>
                    <a:cubicBezTo>
                      <a:pt x="141" y="629"/>
                      <a:pt x="131" y="629"/>
                      <a:pt x="130" y="623"/>
                    </a:cubicBezTo>
                    <a:cubicBezTo>
                      <a:pt x="129" y="616"/>
                      <a:pt x="135" y="614"/>
                      <a:pt x="131" y="606"/>
                    </a:cubicBezTo>
                    <a:cubicBezTo>
                      <a:pt x="127" y="598"/>
                      <a:pt x="133" y="593"/>
                      <a:pt x="131" y="588"/>
                    </a:cubicBezTo>
                    <a:cubicBezTo>
                      <a:pt x="129" y="584"/>
                      <a:pt x="128" y="579"/>
                      <a:pt x="133" y="571"/>
                    </a:cubicBezTo>
                    <a:cubicBezTo>
                      <a:pt x="138" y="562"/>
                      <a:pt x="147" y="558"/>
                      <a:pt x="150" y="559"/>
                    </a:cubicBezTo>
                    <a:cubicBezTo>
                      <a:pt x="154" y="560"/>
                      <a:pt x="159" y="563"/>
                      <a:pt x="162" y="558"/>
                    </a:cubicBezTo>
                    <a:cubicBezTo>
                      <a:pt x="164" y="553"/>
                      <a:pt x="164" y="549"/>
                      <a:pt x="162" y="548"/>
                    </a:cubicBezTo>
                    <a:cubicBezTo>
                      <a:pt x="159" y="547"/>
                      <a:pt x="153" y="546"/>
                      <a:pt x="158" y="539"/>
                    </a:cubicBezTo>
                    <a:cubicBezTo>
                      <a:pt x="163" y="532"/>
                      <a:pt x="169" y="524"/>
                      <a:pt x="169" y="516"/>
                    </a:cubicBezTo>
                    <a:cubicBezTo>
                      <a:pt x="170" y="509"/>
                      <a:pt x="168" y="503"/>
                      <a:pt x="170" y="500"/>
                    </a:cubicBezTo>
                    <a:cubicBezTo>
                      <a:pt x="173" y="498"/>
                      <a:pt x="179" y="500"/>
                      <a:pt x="184" y="497"/>
                    </a:cubicBezTo>
                    <a:cubicBezTo>
                      <a:pt x="189" y="494"/>
                      <a:pt x="185" y="489"/>
                      <a:pt x="187" y="487"/>
                    </a:cubicBezTo>
                    <a:cubicBezTo>
                      <a:pt x="190" y="484"/>
                      <a:pt x="193" y="476"/>
                      <a:pt x="196" y="474"/>
                    </a:cubicBezTo>
                    <a:cubicBezTo>
                      <a:pt x="200" y="471"/>
                      <a:pt x="203" y="468"/>
                      <a:pt x="200" y="464"/>
                    </a:cubicBezTo>
                    <a:cubicBezTo>
                      <a:pt x="198" y="461"/>
                      <a:pt x="206" y="458"/>
                      <a:pt x="206" y="452"/>
                    </a:cubicBezTo>
                    <a:cubicBezTo>
                      <a:pt x="206" y="446"/>
                      <a:pt x="214" y="442"/>
                      <a:pt x="219" y="442"/>
                    </a:cubicBezTo>
                    <a:cubicBezTo>
                      <a:pt x="224" y="442"/>
                      <a:pt x="232" y="442"/>
                      <a:pt x="232" y="437"/>
                    </a:cubicBezTo>
                    <a:cubicBezTo>
                      <a:pt x="232" y="432"/>
                      <a:pt x="229" y="421"/>
                      <a:pt x="237" y="424"/>
                    </a:cubicBezTo>
                    <a:cubicBezTo>
                      <a:pt x="244" y="427"/>
                      <a:pt x="250" y="423"/>
                      <a:pt x="255" y="427"/>
                    </a:cubicBezTo>
                    <a:cubicBezTo>
                      <a:pt x="260" y="432"/>
                      <a:pt x="267" y="431"/>
                      <a:pt x="267" y="424"/>
                    </a:cubicBezTo>
                    <a:cubicBezTo>
                      <a:pt x="267" y="417"/>
                      <a:pt x="269" y="407"/>
                      <a:pt x="277" y="411"/>
                    </a:cubicBezTo>
                    <a:cubicBezTo>
                      <a:pt x="277" y="411"/>
                      <a:pt x="278" y="411"/>
                      <a:pt x="278" y="412"/>
                    </a:cubicBezTo>
                    <a:cubicBezTo>
                      <a:pt x="281" y="406"/>
                      <a:pt x="286" y="403"/>
                      <a:pt x="290" y="403"/>
                    </a:cubicBezTo>
                    <a:cubicBezTo>
                      <a:pt x="297" y="404"/>
                      <a:pt x="301" y="416"/>
                      <a:pt x="309" y="417"/>
                    </a:cubicBezTo>
                    <a:cubicBezTo>
                      <a:pt x="318" y="419"/>
                      <a:pt x="326" y="422"/>
                      <a:pt x="329" y="418"/>
                    </a:cubicBezTo>
                    <a:cubicBezTo>
                      <a:pt x="331" y="414"/>
                      <a:pt x="337" y="421"/>
                      <a:pt x="342" y="419"/>
                    </a:cubicBezTo>
                    <a:cubicBezTo>
                      <a:pt x="347" y="417"/>
                      <a:pt x="347" y="428"/>
                      <a:pt x="352" y="422"/>
                    </a:cubicBezTo>
                    <a:cubicBezTo>
                      <a:pt x="357" y="415"/>
                      <a:pt x="351" y="411"/>
                      <a:pt x="360" y="412"/>
                    </a:cubicBezTo>
                    <a:cubicBezTo>
                      <a:pt x="368" y="412"/>
                      <a:pt x="363" y="402"/>
                      <a:pt x="363" y="396"/>
                    </a:cubicBezTo>
                    <a:cubicBezTo>
                      <a:pt x="363" y="391"/>
                      <a:pt x="374" y="390"/>
                      <a:pt x="374" y="385"/>
                    </a:cubicBezTo>
                    <a:cubicBezTo>
                      <a:pt x="374" y="380"/>
                      <a:pt x="389" y="384"/>
                      <a:pt x="392" y="381"/>
                    </a:cubicBezTo>
                    <a:cubicBezTo>
                      <a:pt x="394" y="377"/>
                      <a:pt x="402" y="375"/>
                      <a:pt x="406" y="381"/>
                    </a:cubicBezTo>
                    <a:cubicBezTo>
                      <a:pt x="409" y="386"/>
                      <a:pt x="423" y="388"/>
                      <a:pt x="424" y="393"/>
                    </a:cubicBezTo>
                    <a:cubicBezTo>
                      <a:pt x="425" y="396"/>
                      <a:pt x="424" y="399"/>
                      <a:pt x="424" y="403"/>
                    </a:cubicBezTo>
                    <a:cubicBezTo>
                      <a:pt x="427" y="401"/>
                      <a:pt x="429" y="399"/>
                      <a:pt x="432" y="399"/>
                    </a:cubicBezTo>
                    <a:cubicBezTo>
                      <a:pt x="438" y="399"/>
                      <a:pt x="442" y="391"/>
                      <a:pt x="447" y="392"/>
                    </a:cubicBezTo>
                    <a:cubicBezTo>
                      <a:pt x="451" y="393"/>
                      <a:pt x="455" y="392"/>
                      <a:pt x="456" y="386"/>
                    </a:cubicBezTo>
                    <a:cubicBezTo>
                      <a:pt x="452" y="383"/>
                      <a:pt x="444" y="383"/>
                      <a:pt x="443" y="386"/>
                    </a:cubicBezTo>
                    <a:close/>
                    <a:moveTo>
                      <a:pt x="127" y="52"/>
                    </a:moveTo>
                    <a:cubicBezTo>
                      <a:pt x="135" y="54"/>
                      <a:pt x="120" y="62"/>
                      <a:pt x="117" y="69"/>
                    </a:cubicBezTo>
                    <a:cubicBezTo>
                      <a:pt x="115" y="77"/>
                      <a:pt x="129" y="83"/>
                      <a:pt x="135" y="89"/>
                    </a:cubicBezTo>
                    <a:cubicBezTo>
                      <a:pt x="141" y="94"/>
                      <a:pt x="155" y="94"/>
                      <a:pt x="160" y="90"/>
                    </a:cubicBezTo>
                    <a:cubicBezTo>
                      <a:pt x="165" y="87"/>
                      <a:pt x="163" y="76"/>
                      <a:pt x="170" y="77"/>
                    </a:cubicBezTo>
                    <a:cubicBezTo>
                      <a:pt x="177" y="77"/>
                      <a:pt x="173" y="71"/>
                      <a:pt x="179" y="69"/>
                    </a:cubicBezTo>
                    <a:cubicBezTo>
                      <a:pt x="184" y="67"/>
                      <a:pt x="185" y="74"/>
                      <a:pt x="180" y="80"/>
                    </a:cubicBezTo>
                    <a:cubicBezTo>
                      <a:pt x="175" y="85"/>
                      <a:pt x="188" y="85"/>
                      <a:pt x="195" y="78"/>
                    </a:cubicBezTo>
                    <a:cubicBezTo>
                      <a:pt x="202" y="71"/>
                      <a:pt x="204" y="78"/>
                      <a:pt x="202" y="84"/>
                    </a:cubicBezTo>
                    <a:cubicBezTo>
                      <a:pt x="201" y="90"/>
                      <a:pt x="186" y="87"/>
                      <a:pt x="181" y="94"/>
                    </a:cubicBezTo>
                    <a:cubicBezTo>
                      <a:pt x="176" y="101"/>
                      <a:pt x="161" y="95"/>
                      <a:pt x="154" y="103"/>
                    </a:cubicBezTo>
                    <a:cubicBezTo>
                      <a:pt x="147" y="111"/>
                      <a:pt x="160" y="111"/>
                      <a:pt x="170" y="109"/>
                    </a:cubicBezTo>
                    <a:cubicBezTo>
                      <a:pt x="179" y="107"/>
                      <a:pt x="198" y="106"/>
                      <a:pt x="205" y="108"/>
                    </a:cubicBezTo>
                    <a:cubicBezTo>
                      <a:pt x="212" y="109"/>
                      <a:pt x="200" y="112"/>
                      <a:pt x="189" y="112"/>
                    </a:cubicBezTo>
                    <a:cubicBezTo>
                      <a:pt x="177" y="112"/>
                      <a:pt x="173" y="115"/>
                      <a:pt x="173" y="118"/>
                    </a:cubicBezTo>
                    <a:cubicBezTo>
                      <a:pt x="174" y="121"/>
                      <a:pt x="157" y="115"/>
                      <a:pt x="156" y="122"/>
                    </a:cubicBezTo>
                    <a:cubicBezTo>
                      <a:pt x="156" y="129"/>
                      <a:pt x="172" y="132"/>
                      <a:pt x="174" y="136"/>
                    </a:cubicBezTo>
                    <a:cubicBezTo>
                      <a:pt x="176" y="140"/>
                      <a:pt x="187" y="136"/>
                      <a:pt x="191" y="138"/>
                    </a:cubicBezTo>
                    <a:cubicBezTo>
                      <a:pt x="195" y="139"/>
                      <a:pt x="184" y="142"/>
                      <a:pt x="182" y="144"/>
                    </a:cubicBezTo>
                    <a:cubicBezTo>
                      <a:pt x="181" y="146"/>
                      <a:pt x="195" y="149"/>
                      <a:pt x="197" y="153"/>
                    </a:cubicBezTo>
                    <a:cubicBezTo>
                      <a:pt x="199" y="157"/>
                      <a:pt x="209" y="155"/>
                      <a:pt x="209" y="150"/>
                    </a:cubicBezTo>
                    <a:cubicBezTo>
                      <a:pt x="208" y="143"/>
                      <a:pt x="217" y="122"/>
                      <a:pt x="229" y="118"/>
                    </a:cubicBezTo>
                    <a:cubicBezTo>
                      <a:pt x="241" y="114"/>
                      <a:pt x="234" y="110"/>
                      <a:pt x="236" y="103"/>
                    </a:cubicBezTo>
                    <a:cubicBezTo>
                      <a:pt x="237" y="96"/>
                      <a:pt x="247" y="102"/>
                      <a:pt x="244" y="96"/>
                    </a:cubicBezTo>
                    <a:cubicBezTo>
                      <a:pt x="241" y="91"/>
                      <a:pt x="243" y="88"/>
                      <a:pt x="250" y="81"/>
                    </a:cubicBezTo>
                    <a:cubicBezTo>
                      <a:pt x="258" y="74"/>
                      <a:pt x="262" y="80"/>
                      <a:pt x="271" y="75"/>
                    </a:cubicBezTo>
                    <a:cubicBezTo>
                      <a:pt x="280" y="71"/>
                      <a:pt x="285" y="78"/>
                      <a:pt x="275" y="79"/>
                    </a:cubicBezTo>
                    <a:cubicBezTo>
                      <a:pt x="266" y="80"/>
                      <a:pt x="270" y="90"/>
                      <a:pt x="278" y="92"/>
                    </a:cubicBezTo>
                    <a:cubicBezTo>
                      <a:pt x="285" y="95"/>
                      <a:pt x="278" y="97"/>
                      <a:pt x="284" y="99"/>
                    </a:cubicBezTo>
                    <a:cubicBezTo>
                      <a:pt x="289" y="100"/>
                      <a:pt x="288" y="108"/>
                      <a:pt x="281" y="115"/>
                    </a:cubicBezTo>
                    <a:cubicBezTo>
                      <a:pt x="274" y="123"/>
                      <a:pt x="283" y="124"/>
                      <a:pt x="297" y="119"/>
                    </a:cubicBezTo>
                    <a:cubicBezTo>
                      <a:pt x="312" y="114"/>
                      <a:pt x="303" y="124"/>
                      <a:pt x="307" y="128"/>
                    </a:cubicBezTo>
                    <a:cubicBezTo>
                      <a:pt x="312" y="132"/>
                      <a:pt x="323" y="125"/>
                      <a:pt x="330" y="117"/>
                    </a:cubicBezTo>
                    <a:cubicBezTo>
                      <a:pt x="336" y="110"/>
                      <a:pt x="345" y="111"/>
                      <a:pt x="345" y="107"/>
                    </a:cubicBezTo>
                    <a:cubicBezTo>
                      <a:pt x="344" y="103"/>
                      <a:pt x="338" y="102"/>
                      <a:pt x="332" y="104"/>
                    </a:cubicBezTo>
                    <a:cubicBezTo>
                      <a:pt x="327" y="106"/>
                      <a:pt x="313" y="105"/>
                      <a:pt x="318" y="101"/>
                    </a:cubicBezTo>
                    <a:cubicBezTo>
                      <a:pt x="323" y="96"/>
                      <a:pt x="322" y="93"/>
                      <a:pt x="315" y="94"/>
                    </a:cubicBezTo>
                    <a:cubicBezTo>
                      <a:pt x="308" y="94"/>
                      <a:pt x="295" y="91"/>
                      <a:pt x="301" y="88"/>
                    </a:cubicBezTo>
                    <a:cubicBezTo>
                      <a:pt x="307" y="86"/>
                      <a:pt x="297" y="78"/>
                      <a:pt x="291" y="79"/>
                    </a:cubicBezTo>
                    <a:cubicBezTo>
                      <a:pt x="286" y="79"/>
                      <a:pt x="287" y="73"/>
                      <a:pt x="288" y="69"/>
                    </a:cubicBezTo>
                    <a:cubicBezTo>
                      <a:pt x="288" y="64"/>
                      <a:pt x="272" y="62"/>
                      <a:pt x="275" y="61"/>
                    </a:cubicBezTo>
                    <a:cubicBezTo>
                      <a:pt x="278" y="59"/>
                      <a:pt x="269" y="56"/>
                      <a:pt x="266" y="59"/>
                    </a:cubicBezTo>
                    <a:cubicBezTo>
                      <a:pt x="264" y="62"/>
                      <a:pt x="259" y="61"/>
                      <a:pt x="259" y="56"/>
                    </a:cubicBezTo>
                    <a:cubicBezTo>
                      <a:pt x="259" y="52"/>
                      <a:pt x="247" y="53"/>
                      <a:pt x="243" y="53"/>
                    </a:cubicBezTo>
                    <a:cubicBezTo>
                      <a:pt x="238" y="54"/>
                      <a:pt x="240" y="43"/>
                      <a:pt x="236" y="40"/>
                    </a:cubicBezTo>
                    <a:cubicBezTo>
                      <a:pt x="231" y="36"/>
                      <a:pt x="225" y="47"/>
                      <a:pt x="221" y="46"/>
                    </a:cubicBezTo>
                    <a:cubicBezTo>
                      <a:pt x="218" y="45"/>
                      <a:pt x="224" y="38"/>
                      <a:pt x="226" y="33"/>
                    </a:cubicBezTo>
                    <a:cubicBezTo>
                      <a:pt x="228" y="29"/>
                      <a:pt x="209" y="22"/>
                      <a:pt x="208" y="27"/>
                    </a:cubicBezTo>
                    <a:cubicBezTo>
                      <a:pt x="206" y="32"/>
                      <a:pt x="202" y="20"/>
                      <a:pt x="198" y="19"/>
                    </a:cubicBezTo>
                    <a:cubicBezTo>
                      <a:pt x="194" y="18"/>
                      <a:pt x="197" y="27"/>
                      <a:pt x="194" y="27"/>
                    </a:cubicBezTo>
                    <a:cubicBezTo>
                      <a:pt x="190" y="28"/>
                      <a:pt x="186" y="32"/>
                      <a:pt x="191" y="36"/>
                    </a:cubicBezTo>
                    <a:cubicBezTo>
                      <a:pt x="197" y="40"/>
                      <a:pt x="203" y="59"/>
                      <a:pt x="202" y="62"/>
                    </a:cubicBezTo>
                    <a:cubicBezTo>
                      <a:pt x="202" y="65"/>
                      <a:pt x="184" y="48"/>
                      <a:pt x="183" y="40"/>
                    </a:cubicBezTo>
                    <a:cubicBezTo>
                      <a:pt x="182" y="32"/>
                      <a:pt x="173" y="25"/>
                      <a:pt x="171" y="31"/>
                    </a:cubicBezTo>
                    <a:cubicBezTo>
                      <a:pt x="168" y="37"/>
                      <a:pt x="162" y="39"/>
                      <a:pt x="164" y="45"/>
                    </a:cubicBezTo>
                    <a:cubicBezTo>
                      <a:pt x="166" y="51"/>
                      <a:pt x="159" y="53"/>
                      <a:pt x="159" y="48"/>
                    </a:cubicBezTo>
                    <a:cubicBezTo>
                      <a:pt x="159" y="44"/>
                      <a:pt x="149" y="38"/>
                      <a:pt x="146" y="38"/>
                    </a:cubicBezTo>
                    <a:cubicBezTo>
                      <a:pt x="142" y="37"/>
                      <a:pt x="155" y="35"/>
                      <a:pt x="161" y="32"/>
                    </a:cubicBezTo>
                    <a:cubicBezTo>
                      <a:pt x="166" y="29"/>
                      <a:pt x="156" y="26"/>
                      <a:pt x="150" y="29"/>
                    </a:cubicBezTo>
                    <a:cubicBezTo>
                      <a:pt x="145" y="32"/>
                      <a:pt x="139" y="27"/>
                      <a:pt x="136" y="31"/>
                    </a:cubicBezTo>
                    <a:cubicBezTo>
                      <a:pt x="132" y="35"/>
                      <a:pt x="129" y="31"/>
                      <a:pt x="123" y="30"/>
                    </a:cubicBezTo>
                    <a:cubicBezTo>
                      <a:pt x="118" y="29"/>
                      <a:pt x="113" y="38"/>
                      <a:pt x="109" y="36"/>
                    </a:cubicBezTo>
                    <a:cubicBezTo>
                      <a:pt x="105" y="35"/>
                      <a:pt x="103" y="44"/>
                      <a:pt x="109" y="54"/>
                    </a:cubicBezTo>
                    <a:cubicBezTo>
                      <a:pt x="115" y="63"/>
                      <a:pt x="120" y="51"/>
                      <a:pt x="127" y="52"/>
                    </a:cubicBezTo>
                    <a:close/>
                    <a:moveTo>
                      <a:pt x="111" y="84"/>
                    </a:moveTo>
                    <a:cubicBezTo>
                      <a:pt x="116" y="85"/>
                      <a:pt x="120" y="93"/>
                      <a:pt x="124" y="92"/>
                    </a:cubicBezTo>
                    <a:cubicBezTo>
                      <a:pt x="126" y="92"/>
                      <a:pt x="117" y="83"/>
                      <a:pt x="112" y="77"/>
                    </a:cubicBezTo>
                    <a:cubicBezTo>
                      <a:pt x="107" y="72"/>
                      <a:pt x="107" y="66"/>
                      <a:pt x="100" y="68"/>
                    </a:cubicBezTo>
                    <a:cubicBezTo>
                      <a:pt x="93" y="70"/>
                      <a:pt x="107" y="83"/>
                      <a:pt x="111" y="84"/>
                    </a:cubicBezTo>
                    <a:close/>
                    <a:moveTo>
                      <a:pt x="236" y="20"/>
                    </a:moveTo>
                    <a:cubicBezTo>
                      <a:pt x="239" y="23"/>
                      <a:pt x="230" y="23"/>
                      <a:pt x="234" y="27"/>
                    </a:cubicBezTo>
                    <a:cubicBezTo>
                      <a:pt x="245" y="39"/>
                      <a:pt x="292" y="26"/>
                      <a:pt x="298" y="29"/>
                    </a:cubicBezTo>
                    <a:cubicBezTo>
                      <a:pt x="304" y="33"/>
                      <a:pt x="259" y="37"/>
                      <a:pt x="261" y="42"/>
                    </a:cubicBezTo>
                    <a:cubicBezTo>
                      <a:pt x="263" y="46"/>
                      <a:pt x="300" y="50"/>
                      <a:pt x="303" y="47"/>
                    </a:cubicBezTo>
                    <a:cubicBezTo>
                      <a:pt x="305" y="44"/>
                      <a:pt x="312" y="53"/>
                      <a:pt x="324" y="54"/>
                    </a:cubicBezTo>
                    <a:cubicBezTo>
                      <a:pt x="336" y="55"/>
                      <a:pt x="335" y="49"/>
                      <a:pt x="344" y="49"/>
                    </a:cubicBezTo>
                    <a:cubicBezTo>
                      <a:pt x="353" y="49"/>
                      <a:pt x="366" y="44"/>
                      <a:pt x="366" y="39"/>
                    </a:cubicBezTo>
                    <a:cubicBezTo>
                      <a:pt x="367" y="34"/>
                      <a:pt x="393" y="28"/>
                      <a:pt x="391" y="19"/>
                    </a:cubicBezTo>
                    <a:cubicBezTo>
                      <a:pt x="388" y="11"/>
                      <a:pt x="363" y="17"/>
                      <a:pt x="356" y="13"/>
                    </a:cubicBezTo>
                    <a:cubicBezTo>
                      <a:pt x="349" y="9"/>
                      <a:pt x="332" y="5"/>
                      <a:pt x="330" y="10"/>
                    </a:cubicBezTo>
                    <a:cubicBezTo>
                      <a:pt x="327" y="16"/>
                      <a:pt x="322" y="17"/>
                      <a:pt x="320" y="15"/>
                    </a:cubicBezTo>
                    <a:cubicBezTo>
                      <a:pt x="317" y="13"/>
                      <a:pt x="321" y="0"/>
                      <a:pt x="310" y="4"/>
                    </a:cubicBezTo>
                    <a:cubicBezTo>
                      <a:pt x="298" y="7"/>
                      <a:pt x="309" y="19"/>
                      <a:pt x="306" y="21"/>
                    </a:cubicBezTo>
                    <a:cubicBezTo>
                      <a:pt x="304" y="22"/>
                      <a:pt x="293" y="18"/>
                      <a:pt x="292" y="13"/>
                    </a:cubicBezTo>
                    <a:cubicBezTo>
                      <a:pt x="292" y="8"/>
                      <a:pt x="279" y="19"/>
                      <a:pt x="278" y="12"/>
                    </a:cubicBezTo>
                    <a:cubicBezTo>
                      <a:pt x="276" y="6"/>
                      <a:pt x="262" y="1"/>
                      <a:pt x="259" y="1"/>
                    </a:cubicBezTo>
                    <a:cubicBezTo>
                      <a:pt x="256" y="2"/>
                      <a:pt x="262" y="6"/>
                      <a:pt x="260" y="9"/>
                    </a:cubicBezTo>
                    <a:cubicBezTo>
                      <a:pt x="258" y="12"/>
                      <a:pt x="250" y="6"/>
                      <a:pt x="247" y="6"/>
                    </a:cubicBezTo>
                    <a:cubicBezTo>
                      <a:pt x="244" y="5"/>
                      <a:pt x="249" y="12"/>
                      <a:pt x="247" y="15"/>
                    </a:cubicBezTo>
                    <a:cubicBezTo>
                      <a:pt x="246" y="18"/>
                      <a:pt x="240" y="6"/>
                      <a:pt x="234" y="6"/>
                    </a:cubicBezTo>
                    <a:cubicBezTo>
                      <a:pt x="229" y="6"/>
                      <a:pt x="231" y="12"/>
                      <a:pt x="227" y="13"/>
                    </a:cubicBezTo>
                    <a:cubicBezTo>
                      <a:pt x="223" y="13"/>
                      <a:pt x="232" y="18"/>
                      <a:pt x="236" y="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684">
                <a:extLst>
                  <a:ext uri="{FF2B5EF4-FFF2-40B4-BE49-F238E27FC236}">
                    <a16:creationId xmlns:a16="http://schemas.microsoft.com/office/drawing/2014/main" id="{0C00DC9E-19A4-8D03-B343-E9B33694AD4A}"/>
                  </a:ext>
                </a:extLst>
              </p:cNvPr>
              <p:cNvSpPr>
                <a:spLocks/>
              </p:cNvSpPr>
              <p:nvPr/>
            </p:nvSpPr>
            <p:spPr bwMode="auto">
              <a:xfrm>
                <a:off x="5035728" y="2159072"/>
                <a:ext cx="76203" cy="42864"/>
              </a:xfrm>
              <a:custGeom>
                <a:avLst/>
                <a:gdLst>
                  <a:gd name="T0" fmla="*/ 0 w 59"/>
                  <a:gd name="T1" fmla="*/ 29 h 33"/>
                  <a:gd name="T2" fmla="*/ 11 w 59"/>
                  <a:gd name="T3" fmla="*/ 28 h 33"/>
                  <a:gd name="T4" fmla="*/ 15 w 59"/>
                  <a:gd name="T5" fmla="*/ 33 h 33"/>
                  <a:gd name="T6" fmla="*/ 27 w 59"/>
                  <a:gd name="T7" fmla="*/ 31 h 33"/>
                  <a:gd name="T8" fmla="*/ 38 w 59"/>
                  <a:gd name="T9" fmla="*/ 31 h 33"/>
                  <a:gd name="T10" fmla="*/ 44 w 59"/>
                  <a:gd name="T11" fmla="*/ 23 h 33"/>
                  <a:gd name="T12" fmla="*/ 49 w 59"/>
                  <a:gd name="T13" fmla="*/ 15 h 33"/>
                  <a:gd name="T14" fmla="*/ 59 w 59"/>
                  <a:gd name="T15" fmla="*/ 7 h 33"/>
                  <a:gd name="T16" fmla="*/ 55 w 59"/>
                  <a:gd name="T17" fmla="*/ 0 h 33"/>
                  <a:gd name="T18" fmla="*/ 43 w 59"/>
                  <a:gd name="T19" fmla="*/ 4 h 33"/>
                  <a:gd name="T20" fmla="*/ 28 w 59"/>
                  <a:gd name="T21" fmla="*/ 10 h 33"/>
                  <a:gd name="T22" fmla="*/ 8 w 59"/>
                  <a:gd name="T23" fmla="*/ 6 h 33"/>
                  <a:gd name="T24" fmla="*/ 1 w 59"/>
                  <a:gd name="T25" fmla="*/ 6 h 33"/>
                  <a:gd name="T26" fmla="*/ 0 w 59"/>
                  <a:gd name="T2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
                    <a:moveTo>
                      <a:pt x="0" y="29"/>
                    </a:moveTo>
                    <a:cubicBezTo>
                      <a:pt x="4" y="27"/>
                      <a:pt x="9" y="27"/>
                      <a:pt x="11" y="28"/>
                    </a:cubicBezTo>
                    <a:cubicBezTo>
                      <a:pt x="14" y="29"/>
                      <a:pt x="14" y="31"/>
                      <a:pt x="15" y="33"/>
                    </a:cubicBezTo>
                    <a:cubicBezTo>
                      <a:pt x="18" y="32"/>
                      <a:pt x="25" y="31"/>
                      <a:pt x="27" y="31"/>
                    </a:cubicBezTo>
                    <a:cubicBezTo>
                      <a:pt x="30" y="29"/>
                      <a:pt x="37" y="33"/>
                      <a:pt x="38" y="31"/>
                    </a:cubicBezTo>
                    <a:cubicBezTo>
                      <a:pt x="39" y="29"/>
                      <a:pt x="41" y="23"/>
                      <a:pt x="44" y="23"/>
                    </a:cubicBezTo>
                    <a:cubicBezTo>
                      <a:pt x="47" y="23"/>
                      <a:pt x="45" y="15"/>
                      <a:pt x="49" y="15"/>
                    </a:cubicBezTo>
                    <a:cubicBezTo>
                      <a:pt x="52" y="14"/>
                      <a:pt x="59" y="7"/>
                      <a:pt x="59" y="7"/>
                    </a:cubicBezTo>
                    <a:cubicBezTo>
                      <a:pt x="59" y="7"/>
                      <a:pt x="56" y="1"/>
                      <a:pt x="55" y="0"/>
                    </a:cubicBezTo>
                    <a:cubicBezTo>
                      <a:pt x="54" y="0"/>
                      <a:pt x="50" y="4"/>
                      <a:pt x="43" y="4"/>
                    </a:cubicBezTo>
                    <a:cubicBezTo>
                      <a:pt x="36" y="4"/>
                      <a:pt x="31" y="10"/>
                      <a:pt x="28" y="10"/>
                    </a:cubicBezTo>
                    <a:cubicBezTo>
                      <a:pt x="25" y="10"/>
                      <a:pt x="15" y="7"/>
                      <a:pt x="8" y="6"/>
                    </a:cubicBezTo>
                    <a:cubicBezTo>
                      <a:pt x="6" y="6"/>
                      <a:pt x="3" y="6"/>
                      <a:pt x="1" y="6"/>
                    </a:cubicBezTo>
                    <a:cubicBezTo>
                      <a:pt x="1" y="12"/>
                      <a:pt x="0" y="21"/>
                      <a:pt x="0" y="2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685">
                <a:extLst>
                  <a:ext uri="{FF2B5EF4-FFF2-40B4-BE49-F238E27FC236}">
                    <a16:creationId xmlns:a16="http://schemas.microsoft.com/office/drawing/2014/main" id="{BE5D928B-7499-4247-68A5-394AE4350FB9}"/>
                  </a:ext>
                </a:extLst>
              </p:cNvPr>
              <p:cNvSpPr>
                <a:spLocks noEditPoints="1"/>
              </p:cNvSpPr>
              <p:nvPr/>
            </p:nvSpPr>
            <p:spPr bwMode="auto">
              <a:xfrm>
                <a:off x="4894436" y="2155897"/>
                <a:ext cx="260359" cy="276234"/>
              </a:xfrm>
              <a:custGeom>
                <a:avLst/>
                <a:gdLst>
                  <a:gd name="T0" fmla="*/ 142 w 204"/>
                  <a:gd name="T1" fmla="*/ 191 h 221"/>
                  <a:gd name="T2" fmla="*/ 120 w 204"/>
                  <a:gd name="T3" fmla="*/ 191 h 221"/>
                  <a:gd name="T4" fmla="*/ 105 w 204"/>
                  <a:gd name="T5" fmla="*/ 198 h 221"/>
                  <a:gd name="T6" fmla="*/ 124 w 204"/>
                  <a:gd name="T7" fmla="*/ 208 h 221"/>
                  <a:gd name="T8" fmla="*/ 144 w 204"/>
                  <a:gd name="T9" fmla="*/ 221 h 221"/>
                  <a:gd name="T10" fmla="*/ 148 w 204"/>
                  <a:gd name="T11" fmla="*/ 209 h 221"/>
                  <a:gd name="T12" fmla="*/ 156 w 204"/>
                  <a:gd name="T13" fmla="*/ 192 h 221"/>
                  <a:gd name="T14" fmla="*/ 142 w 204"/>
                  <a:gd name="T15" fmla="*/ 191 h 221"/>
                  <a:gd name="T16" fmla="*/ 41 w 204"/>
                  <a:gd name="T17" fmla="*/ 132 h 221"/>
                  <a:gd name="T18" fmla="*/ 28 w 204"/>
                  <a:gd name="T19" fmla="*/ 135 h 221"/>
                  <a:gd name="T20" fmla="*/ 34 w 204"/>
                  <a:gd name="T21" fmla="*/ 158 h 221"/>
                  <a:gd name="T22" fmla="*/ 42 w 204"/>
                  <a:gd name="T23" fmla="*/ 175 h 221"/>
                  <a:gd name="T24" fmla="*/ 54 w 204"/>
                  <a:gd name="T25" fmla="*/ 167 h 221"/>
                  <a:gd name="T26" fmla="*/ 57 w 204"/>
                  <a:gd name="T27" fmla="*/ 139 h 221"/>
                  <a:gd name="T28" fmla="*/ 41 w 204"/>
                  <a:gd name="T29" fmla="*/ 132 h 221"/>
                  <a:gd name="T30" fmla="*/ 168 w 204"/>
                  <a:gd name="T31" fmla="*/ 124 h 221"/>
                  <a:gd name="T32" fmla="*/ 155 w 204"/>
                  <a:gd name="T33" fmla="*/ 113 h 221"/>
                  <a:gd name="T34" fmla="*/ 128 w 204"/>
                  <a:gd name="T35" fmla="*/ 85 h 221"/>
                  <a:gd name="T36" fmla="*/ 103 w 204"/>
                  <a:gd name="T37" fmla="*/ 60 h 221"/>
                  <a:gd name="T38" fmla="*/ 103 w 204"/>
                  <a:gd name="T39" fmla="*/ 42 h 221"/>
                  <a:gd name="T40" fmla="*/ 111 w 204"/>
                  <a:gd name="T41" fmla="*/ 32 h 221"/>
                  <a:gd name="T42" fmla="*/ 112 w 204"/>
                  <a:gd name="T43" fmla="*/ 9 h 221"/>
                  <a:gd name="T44" fmla="*/ 103 w 204"/>
                  <a:gd name="T45" fmla="*/ 7 h 221"/>
                  <a:gd name="T46" fmla="*/ 100 w 204"/>
                  <a:gd name="T47" fmla="*/ 0 h 221"/>
                  <a:gd name="T48" fmla="*/ 86 w 204"/>
                  <a:gd name="T49" fmla="*/ 1 h 221"/>
                  <a:gd name="T50" fmla="*/ 75 w 204"/>
                  <a:gd name="T51" fmla="*/ 5 h 221"/>
                  <a:gd name="T52" fmla="*/ 72 w 204"/>
                  <a:gd name="T53" fmla="*/ 4 h 221"/>
                  <a:gd name="T54" fmla="*/ 69 w 204"/>
                  <a:gd name="T55" fmla="*/ 7 h 221"/>
                  <a:gd name="T56" fmla="*/ 66 w 204"/>
                  <a:gd name="T57" fmla="*/ 11 h 221"/>
                  <a:gd name="T58" fmla="*/ 61 w 204"/>
                  <a:gd name="T59" fmla="*/ 13 h 221"/>
                  <a:gd name="T60" fmla="*/ 53 w 204"/>
                  <a:gd name="T61" fmla="*/ 15 h 221"/>
                  <a:gd name="T62" fmla="*/ 47 w 204"/>
                  <a:gd name="T63" fmla="*/ 19 h 221"/>
                  <a:gd name="T64" fmla="*/ 42 w 204"/>
                  <a:gd name="T65" fmla="*/ 25 h 221"/>
                  <a:gd name="T66" fmla="*/ 32 w 204"/>
                  <a:gd name="T67" fmla="*/ 13 h 221"/>
                  <a:gd name="T68" fmla="*/ 23 w 204"/>
                  <a:gd name="T69" fmla="*/ 26 h 221"/>
                  <a:gd name="T70" fmla="*/ 8 w 204"/>
                  <a:gd name="T71" fmla="*/ 27 h 221"/>
                  <a:gd name="T72" fmla="*/ 10 w 204"/>
                  <a:gd name="T73" fmla="*/ 35 h 221"/>
                  <a:gd name="T74" fmla="*/ 7 w 204"/>
                  <a:gd name="T75" fmla="*/ 42 h 221"/>
                  <a:gd name="T76" fmla="*/ 3 w 204"/>
                  <a:gd name="T77" fmla="*/ 46 h 221"/>
                  <a:gd name="T78" fmla="*/ 8 w 204"/>
                  <a:gd name="T79" fmla="*/ 55 h 221"/>
                  <a:gd name="T80" fmla="*/ 12 w 204"/>
                  <a:gd name="T81" fmla="*/ 64 h 221"/>
                  <a:gd name="T82" fmla="*/ 20 w 204"/>
                  <a:gd name="T83" fmla="*/ 67 h 221"/>
                  <a:gd name="T84" fmla="*/ 18 w 204"/>
                  <a:gd name="T85" fmla="*/ 73 h 221"/>
                  <a:gd name="T86" fmla="*/ 27 w 204"/>
                  <a:gd name="T87" fmla="*/ 70 h 221"/>
                  <a:gd name="T88" fmla="*/ 39 w 204"/>
                  <a:gd name="T89" fmla="*/ 60 h 221"/>
                  <a:gd name="T90" fmla="*/ 64 w 204"/>
                  <a:gd name="T91" fmla="*/ 70 h 221"/>
                  <a:gd name="T92" fmla="*/ 69 w 204"/>
                  <a:gd name="T93" fmla="*/ 81 h 221"/>
                  <a:gd name="T94" fmla="*/ 86 w 204"/>
                  <a:gd name="T95" fmla="*/ 102 h 221"/>
                  <a:gd name="T96" fmla="*/ 110 w 204"/>
                  <a:gd name="T97" fmla="*/ 123 h 221"/>
                  <a:gd name="T98" fmla="*/ 127 w 204"/>
                  <a:gd name="T99" fmla="*/ 130 h 221"/>
                  <a:gd name="T100" fmla="*/ 142 w 204"/>
                  <a:gd name="T101" fmla="*/ 140 h 221"/>
                  <a:gd name="T102" fmla="*/ 155 w 204"/>
                  <a:gd name="T103" fmla="*/ 151 h 221"/>
                  <a:gd name="T104" fmla="*/ 161 w 204"/>
                  <a:gd name="T105" fmla="*/ 161 h 221"/>
                  <a:gd name="T106" fmla="*/ 161 w 204"/>
                  <a:gd name="T107" fmla="*/ 180 h 221"/>
                  <a:gd name="T108" fmla="*/ 162 w 204"/>
                  <a:gd name="T109" fmla="*/ 194 h 221"/>
                  <a:gd name="T110" fmla="*/ 171 w 204"/>
                  <a:gd name="T111" fmla="*/ 180 h 221"/>
                  <a:gd name="T112" fmla="*/ 181 w 204"/>
                  <a:gd name="T113" fmla="*/ 169 h 221"/>
                  <a:gd name="T114" fmla="*/ 173 w 204"/>
                  <a:gd name="T115" fmla="*/ 155 h 221"/>
                  <a:gd name="T116" fmla="*/ 190 w 204"/>
                  <a:gd name="T117" fmla="*/ 148 h 221"/>
                  <a:gd name="T118" fmla="*/ 203 w 204"/>
                  <a:gd name="T119" fmla="*/ 149 h 221"/>
                  <a:gd name="T120" fmla="*/ 168 w 204"/>
                  <a:gd name="T121" fmla="*/ 12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21">
                    <a:moveTo>
                      <a:pt x="142" y="191"/>
                    </a:moveTo>
                    <a:cubicBezTo>
                      <a:pt x="131" y="194"/>
                      <a:pt x="126" y="194"/>
                      <a:pt x="120" y="191"/>
                    </a:cubicBezTo>
                    <a:cubicBezTo>
                      <a:pt x="114" y="188"/>
                      <a:pt x="104" y="194"/>
                      <a:pt x="105" y="198"/>
                    </a:cubicBezTo>
                    <a:cubicBezTo>
                      <a:pt x="106" y="201"/>
                      <a:pt x="111" y="205"/>
                      <a:pt x="124" y="208"/>
                    </a:cubicBezTo>
                    <a:cubicBezTo>
                      <a:pt x="137" y="212"/>
                      <a:pt x="138" y="221"/>
                      <a:pt x="144" y="221"/>
                    </a:cubicBezTo>
                    <a:cubicBezTo>
                      <a:pt x="149" y="221"/>
                      <a:pt x="150" y="216"/>
                      <a:pt x="148" y="209"/>
                    </a:cubicBezTo>
                    <a:cubicBezTo>
                      <a:pt x="147" y="202"/>
                      <a:pt x="155" y="194"/>
                      <a:pt x="156" y="192"/>
                    </a:cubicBezTo>
                    <a:cubicBezTo>
                      <a:pt x="156" y="191"/>
                      <a:pt x="152" y="189"/>
                      <a:pt x="142" y="191"/>
                    </a:cubicBezTo>
                    <a:close/>
                    <a:moveTo>
                      <a:pt x="41" y="132"/>
                    </a:moveTo>
                    <a:cubicBezTo>
                      <a:pt x="35" y="137"/>
                      <a:pt x="30" y="131"/>
                      <a:pt x="28" y="135"/>
                    </a:cubicBezTo>
                    <a:cubicBezTo>
                      <a:pt x="25" y="140"/>
                      <a:pt x="37" y="148"/>
                      <a:pt x="34" y="158"/>
                    </a:cubicBezTo>
                    <a:cubicBezTo>
                      <a:pt x="32" y="168"/>
                      <a:pt x="36" y="181"/>
                      <a:pt x="42" y="175"/>
                    </a:cubicBezTo>
                    <a:cubicBezTo>
                      <a:pt x="48" y="169"/>
                      <a:pt x="51" y="172"/>
                      <a:pt x="54" y="167"/>
                    </a:cubicBezTo>
                    <a:cubicBezTo>
                      <a:pt x="57" y="163"/>
                      <a:pt x="54" y="146"/>
                      <a:pt x="57" y="139"/>
                    </a:cubicBezTo>
                    <a:cubicBezTo>
                      <a:pt x="59" y="131"/>
                      <a:pt x="46" y="127"/>
                      <a:pt x="41" y="132"/>
                    </a:cubicBezTo>
                    <a:close/>
                    <a:moveTo>
                      <a:pt x="168" y="124"/>
                    </a:moveTo>
                    <a:cubicBezTo>
                      <a:pt x="162" y="120"/>
                      <a:pt x="166" y="113"/>
                      <a:pt x="155" y="113"/>
                    </a:cubicBezTo>
                    <a:cubicBezTo>
                      <a:pt x="145" y="114"/>
                      <a:pt x="132" y="101"/>
                      <a:pt x="128" y="85"/>
                    </a:cubicBezTo>
                    <a:cubicBezTo>
                      <a:pt x="124" y="70"/>
                      <a:pt x="107" y="69"/>
                      <a:pt x="103" y="60"/>
                    </a:cubicBezTo>
                    <a:cubicBezTo>
                      <a:pt x="99" y="51"/>
                      <a:pt x="107" y="50"/>
                      <a:pt x="103" y="42"/>
                    </a:cubicBezTo>
                    <a:cubicBezTo>
                      <a:pt x="101" y="38"/>
                      <a:pt x="106" y="34"/>
                      <a:pt x="111" y="32"/>
                    </a:cubicBezTo>
                    <a:cubicBezTo>
                      <a:pt x="111" y="24"/>
                      <a:pt x="112" y="15"/>
                      <a:pt x="112" y="9"/>
                    </a:cubicBezTo>
                    <a:cubicBezTo>
                      <a:pt x="108" y="8"/>
                      <a:pt x="104" y="8"/>
                      <a:pt x="103" y="7"/>
                    </a:cubicBezTo>
                    <a:cubicBezTo>
                      <a:pt x="101" y="6"/>
                      <a:pt x="101" y="0"/>
                      <a:pt x="100" y="0"/>
                    </a:cubicBezTo>
                    <a:cubicBezTo>
                      <a:pt x="99" y="0"/>
                      <a:pt x="88" y="0"/>
                      <a:pt x="86" y="1"/>
                    </a:cubicBezTo>
                    <a:cubicBezTo>
                      <a:pt x="84" y="3"/>
                      <a:pt x="78" y="7"/>
                      <a:pt x="75" y="5"/>
                    </a:cubicBezTo>
                    <a:cubicBezTo>
                      <a:pt x="74" y="5"/>
                      <a:pt x="73" y="4"/>
                      <a:pt x="72" y="4"/>
                    </a:cubicBezTo>
                    <a:cubicBezTo>
                      <a:pt x="69" y="7"/>
                      <a:pt x="69" y="7"/>
                      <a:pt x="69" y="7"/>
                    </a:cubicBezTo>
                    <a:cubicBezTo>
                      <a:pt x="69" y="7"/>
                      <a:pt x="69" y="11"/>
                      <a:pt x="66" y="11"/>
                    </a:cubicBezTo>
                    <a:cubicBezTo>
                      <a:pt x="64" y="11"/>
                      <a:pt x="61" y="10"/>
                      <a:pt x="61" y="13"/>
                    </a:cubicBezTo>
                    <a:cubicBezTo>
                      <a:pt x="61" y="17"/>
                      <a:pt x="55" y="16"/>
                      <a:pt x="53" y="15"/>
                    </a:cubicBezTo>
                    <a:cubicBezTo>
                      <a:pt x="50" y="15"/>
                      <a:pt x="47" y="16"/>
                      <a:pt x="47" y="19"/>
                    </a:cubicBezTo>
                    <a:cubicBezTo>
                      <a:pt x="47" y="22"/>
                      <a:pt x="46" y="29"/>
                      <a:pt x="42" y="25"/>
                    </a:cubicBezTo>
                    <a:cubicBezTo>
                      <a:pt x="38" y="22"/>
                      <a:pt x="34" y="12"/>
                      <a:pt x="32" y="13"/>
                    </a:cubicBezTo>
                    <a:cubicBezTo>
                      <a:pt x="30" y="14"/>
                      <a:pt x="27" y="26"/>
                      <a:pt x="23" y="26"/>
                    </a:cubicBezTo>
                    <a:cubicBezTo>
                      <a:pt x="21" y="26"/>
                      <a:pt x="13" y="26"/>
                      <a:pt x="8" y="27"/>
                    </a:cubicBezTo>
                    <a:cubicBezTo>
                      <a:pt x="7" y="31"/>
                      <a:pt x="8" y="34"/>
                      <a:pt x="10" y="35"/>
                    </a:cubicBezTo>
                    <a:cubicBezTo>
                      <a:pt x="12" y="36"/>
                      <a:pt x="9" y="41"/>
                      <a:pt x="7" y="42"/>
                    </a:cubicBezTo>
                    <a:cubicBezTo>
                      <a:pt x="4" y="43"/>
                      <a:pt x="0" y="42"/>
                      <a:pt x="3" y="46"/>
                    </a:cubicBezTo>
                    <a:cubicBezTo>
                      <a:pt x="6" y="51"/>
                      <a:pt x="11" y="51"/>
                      <a:pt x="8" y="55"/>
                    </a:cubicBezTo>
                    <a:cubicBezTo>
                      <a:pt x="5" y="60"/>
                      <a:pt x="8" y="64"/>
                      <a:pt x="12" y="64"/>
                    </a:cubicBezTo>
                    <a:cubicBezTo>
                      <a:pt x="16" y="64"/>
                      <a:pt x="21" y="64"/>
                      <a:pt x="20" y="67"/>
                    </a:cubicBezTo>
                    <a:cubicBezTo>
                      <a:pt x="20" y="69"/>
                      <a:pt x="19" y="71"/>
                      <a:pt x="18" y="73"/>
                    </a:cubicBezTo>
                    <a:cubicBezTo>
                      <a:pt x="21" y="72"/>
                      <a:pt x="24" y="72"/>
                      <a:pt x="27" y="70"/>
                    </a:cubicBezTo>
                    <a:cubicBezTo>
                      <a:pt x="32" y="67"/>
                      <a:pt x="30" y="63"/>
                      <a:pt x="39" y="60"/>
                    </a:cubicBezTo>
                    <a:cubicBezTo>
                      <a:pt x="48" y="57"/>
                      <a:pt x="60" y="65"/>
                      <a:pt x="64" y="70"/>
                    </a:cubicBezTo>
                    <a:cubicBezTo>
                      <a:pt x="67" y="76"/>
                      <a:pt x="69" y="76"/>
                      <a:pt x="69" y="81"/>
                    </a:cubicBezTo>
                    <a:cubicBezTo>
                      <a:pt x="70" y="85"/>
                      <a:pt x="73" y="94"/>
                      <a:pt x="86" y="102"/>
                    </a:cubicBezTo>
                    <a:cubicBezTo>
                      <a:pt x="99" y="110"/>
                      <a:pt x="103" y="119"/>
                      <a:pt x="110" y="123"/>
                    </a:cubicBezTo>
                    <a:cubicBezTo>
                      <a:pt x="117" y="126"/>
                      <a:pt x="123" y="125"/>
                      <a:pt x="127" y="130"/>
                    </a:cubicBezTo>
                    <a:cubicBezTo>
                      <a:pt x="131" y="135"/>
                      <a:pt x="136" y="137"/>
                      <a:pt x="142" y="140"/>
                    </a:cubicBezTo>
                    <a:cubicBezTo>
                      <a:pt x="149" y="143"/>
                      <a:pt x="149" y="150"/>
                      <a:pt x="155" y="151"/>
                    </a:cubicBezTo>
                    <a:cubicBezTo>
                      <a:pt x="161" y="151"/>
                      <a:pt x="157" y="157"/>
                      <a:pt x="161" y="161"/>
                    </a:cubicBezTo>
                    <a:cubicBezTo>
                      <a:pt x="164" y="166"/>
                      <a:pt x="165" y="175"/>
                      <a:pt x="161" y="180"/>
                    </a:cubicBezTo>
                    <a:cubicBezTo>
                      <a:pt x="157" y="185"/>
                      <a:pt x="160" y="194"/>
                      <a:pt x="162" y="194"/>
                    </a:cubicBezTo>
                    <a:cubicBezTo>
                      <a:pt x="165" y="194"/>
                      <a:pt x="170" y="185"/>
                      <a:pt x="171" y="180"/>
                    </a:cubicBezTo>
                    <a:cubicBezTo>
                      <a:pt x="172" y="174"/>
                      <a:pt x="177" y="175"/>
                      <a:pt x="181" y="169"/>
                    </a:cubicBezTo>
                    <a:cubicBezTo>
                      <a:pt x="185" y="164"/>
                      <a:pt x="175" y="162"/>
                      <a:pt x="173" y="155"/>
                    </a:cubicBezTo>
                    <a:cubicBezTo>
                      <a:pt x="171" y="148"/>
                      <a:pt x="181" y="142"/>
                      <a:pt x="190" y="148"/>
                    </a:cubicBezTo>
                    <a:cubicBezTo>
                      <a:pt x="199" y="154"/>
                      <a:pt x="203" y="157"/>
                      <a:pt x="203" y="149"/>
                    </a:cubicBezTo>
                    <a:cubicBezTo>
                      <a:pt x="204" y="140"/>
                      <a:pt x="175" y="128"/>
                      <a:pt x="168" y="1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686">
                <a:extLst>
                  <a:ext uri="{FF2B5EF4-FFF2-40B4-BE49-F238E27FC236}">
                    <a16:creationId xmlns:a16="http://schemas.microsoft.com/office/drawing/2014/main" id="{2E1CF03E-178C-D94B-661F-C74763E6CED6}"/>
                  </a:ext>
                </a:extLst>
              </p:cNvPr>
              <p:cNvSpPr>
                <a:spLocks/>
              </p:cNvSpPr>
              <p:nvPr/>
            </p:nvSpPr>
            <p:spPr bwMode="auto">
              <a:xfrm>
                <a:off x="5154795" y="2257500"/>
                <a:ext cx="26988" cy="34926"/>
              </a:xfrm>
              <a:custGeom>
                <a:avLst/>
                <a:gdLst>
                  <a:gd name="T0" fmla="*/ 7 w 21"/>
                  <a:gd name="T1" fmla="*/ 0 h 28"/>
                  <a:gd name="T2" fmla="*/ 0 w 21"/>
                  <a:gd name="T3" fmla="*/ 13 h 28"/>
                  <a:gd name="T4" fmla="*/ 0 w 21"/>
                  <a:gd name="T5" fmla="*/ 18 h 28"/>
                  <a:gd name="T6" fmla="*/ 12 w 21"/>
                  <a:gd name="T7" fmla="*/ 28 h 28"/>
                  <a:gd name="T8" fmla="*/ 13 w 21"/>
                  <a:gd name="T9" fmla="*/ 28 h 28"/>
                  <a:gd name="T10" fmla="*/ 21 w 21"/>
                  <a:gd name="T11" fmla="*/ 16 h 28"/>
                  <a:gd name="T12" fmla="*/ 7 w 2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1" h="28">
                    <a:moveTo>
                      <a:pt x="7" y="0"/>
                    </a:moveTo>
                    <a:cubicBezTo>
                      <a:pt x="4" y="5"/>
                      <a:pt x="0" y="11"/>
                      <a:pt x="0" y="13"/>
                    </a:cubicBezTo>
                    <a:cubicBezTo>
                      <a:pt x="1" y="14"/>
                      <a:pt x="0" y="16"/>
                      <a:pt x="0" y="18"/>
                    </a:cubicBezTo>
                    <a:cubicBezTo>
                      <a:pt x="4" y="22"/>
                      <a:pt x="9" y="26"/>
                      <a:pt x="12" y="28"/>
                    </a:cubicBezTo>
                    <a:cubicBezTo>
                      <a:pt x="12" y="28"/>
                      <a:pt x="13" y="28"/>
                      <a:pt x="13" y="28"/>
                    </a:cubicBezTo>
                    <a:cubicBezTo>
                      <a:pt x="14" y="22"/>
                      <a:pt x="18" y="16"/>
                      <a:pt x="21" y="16"/>
                    </a:cubicBezTo>
                    <a:cubicBezTo>
                      <a:pt x="17" y="11"/>
                      <a:pt x="11" y="4"/>
                      <a:pt x="7"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1687">
                <a:extLst>
                  <a:ext uri="{FF2B5EF4-FFF2-40B4-BE49-F238E27FC236}">
                    <a16:creationId xmlns:a16="http://schemas.microsoft.com/office/drawing/2014/main" id="{60AD605E-D9B7-B509-6823-F142076475F9}"/>
                  </a:ext>
                </a:extLst>
              </p:cNvPr>
              <p:cNvSpPr>
                <a:spLocks/>
              </p:cNvSpPr>
              <p:nvPr/>
            </p:nvSpPr>
            <p:spPr bwMode="auto">
              <a:xfrm>
                <a:off x="5161145" y="2178122"/>
                <a:ext cx="93666" cy="111129"/>
              </a:xfrm>
              <a:custGeom>
                <a:avLst/>
                <a:gdLst>
                  <a:gd name="T0" fmla="*/ 64 w 73"/>
                  <a:gd name="T1" fmla="*/ 59 h 88"/>
                  <a:gd name="T2" fmla="*/ 64 w 73"/>
                  <a:gd name="T3" fmla="*/ 46 h 88"/>
                  <a:gd name="T4" fmla="*/ 64 w 73"/>
                  <a:gd name="T5" fmla="*/ 37 h 88"/>
                  <a:gd name="T6" fmla="*/ 45 w 73"/>
                  <a:gd name="T7" fmla="*/ 31 h 88"/>
                  <a:gd name="T8" fmla="*/ 42 w 73"/>
                  <a:gd name="T9" fmla="*/ 20 h 88"/>
                  <a:gd name="T10" fmla="*/ 37 w 73"/>
                  <a:gd name="T11" fmla="*/ 14 h 88"/>
                  <a:gd name="T12" fmla="*/ 30 w 73"/>
                  <a:gd name="T13" fmla="*/ 4 h 88"/>
                  <a:gd name="T14" fmla="*/ 31 w 73"/>
                  <a:gd name="T15" fmla="*/ 3 h 88"/>
                  <a:gd name="T16" fmla="*/ 26 w 73"/>
                  <a:gd name="T17" fmla="*/ 2 h 88"/>
                  <a:gd name="T18" fmla="*/ 18 w 73"/>
                  <a:gd name="T19" fmla="*/ 0 h 88"/>
                  <a:gd name="T20" fmla="*/ 0 w 73"/>
                  <a:gd name="T21" fmla="*/ 6 h 88"/>
                  <a:gd name="T22" fmla="*/ 4 w 73"/>
                  <a:gd name="T23" fmla="*/ 16 h 88"/>
                  <a:gd name="T24" fmla="*/ 10 w 73"/>
                  <a:gd name="T25" fmla="*/ 29 h 88"/>
                  <a:gd name="T26" fmla="*/ 9 w 73"/>
                  <a:gd name="T27" fmla="*/ 56 h 88"/>
                  <a:gd name="T28" fmla="*/ 2 w 73"/>
                  <a:gd name="T29" fmla="*/ 63 h 88"/>
                  <a:gd name="T30" fmla="*/ 16 w 73"/>
                  <a:gd name="T31" fmla="*/ 79 h 88"/>
                  <a:gd name="T32" fmla="*/ 17 w 73"/>
                  <a:gd name="T33" fmla="*/ 79 h 88"/>
                  <a:gd name="T34" fmla="*/ 33 w 73"/>
                  <a:gd name="T35" fmla="*/ 88 h 88"/>
                  <a:gd name="T36" fmla="*/ 63 w 73"/>
                  <a:gd name="T37" fmla="*/ 82 h 88"/>
                  <a:gd name="T38" fmla="*/ 64 w 73"/>
                  <a:gd name="T39" fmla="*/ 77 h 88"/>
                  <a:gd name="T40" fmla="*/ 69 w 73"/>
                  <a:gd name="T41" fmla="*/ 70 h 88"/>
                  <a:gd name="T42" fmla="*/ 64 w 73"/>
                  <a:gd name="T43"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88">
                    <a:moveTo>
                      <a:pt x="64" y="59"/>
                    </a:moveTo>
                    <a:cubicBezTo>
                      <a:pt x="60" y="55"/>
                      <a:pt x="60" y="49"/>
                      <a:pt x="64" y="46"/>
                    </a:cubicBezTo>
                    <a:cubicBezTo>
                      <a:pt x="67" y="44"/>
                      <a:pt x="64" y="41"/>
                      <a:pt x="64" y="37"/>
                    </a:cubicBezTo>
                    <a:cubicBezTo>
                      <a:pt x="64" y="33"/>
                      <a:pt x="48" y="32"/>
                      <a:pt x="45" y="31"/>
                    </a:cubicBezTo>
                    <a:cubicBezTo>
                      <a:pt x="42" y="30"/>
                      <a:pt x="47" y="20"/>
                      <a:pt x="42" y="20"/>
                    </a:cubicBezTo>
                    <a:cubicBezTo>
                      <a:pt x="38" y="20"/>
                      <a:pt x="37" y="17"/>
                      <a:pt x="37" y="14"/>
                    </a:cubicBezTo>
                    <a:cubicBezTo>
                      <a:pt x="37" y="11"/>
                      <a:pt x="30" y="6"/>
                      <a:pt x="30" y="4"/>
                    </a:cubicBezTo>
                    <a:cubicBezTo>
                      <a:pt x="30" y="4"/>
                      <a:pt x="31" y="3"/>
                      <a:pt x="31" y="3"/>
                    </a:cubicBezTo>
                    <a:cubicBezTo>
                      <a:pt x="28" y="3"/>
                      <a:pt x="27" y="2"/>
                      <a:pt x="26" y="2"/>
                    </a:cubicBezTo>
                    <a:cubicBezTo>
                      <a:pt x="23" y="2"/>
                      <a:pt x="18" y="0"/>
                      <a:pt x="18" y="0"/>
                    </a:cubicBezTo>
                    <a:cubicBezTo>
                      <a:pt x="18" y="0"/>
                      <a:pt x="7" y="3"/>
                      <a:pt x="0" y="6"/>
                    </a:cubicBezTo>
                    <a:cubicBezTo>
                      <a:pt x="0" y="10"/>
                      <a:pt x="2" y="15"/>
                      <a:pt x="4" y="16"/>
                    </a:cubicBezTo>
                    <a:cubicBezTo>
                      <a:pt x="10" y="18"/>
                      <a:pt x="8" y="24"/>
                      <a:pt x="10" y="29"/>
                    </a:cubicBezTo>
                    <a:cubicBezTo>
                      <a:pt x="12" y="34"/>
                      <a:pt x="12" y="56"/>
                      <a:pt x="9" y="56"/>
                    </a:cubicBezTo>
                    <a:cubicBezTo>
                      <a:pt x="8" y="56"/>
                      <a:pt x="5" y="59"/>
                      <a:pt x="2" y="63"/>
                    </a:cubicBezTo>
                    <a:cubicBezTo>
                      <a:pt x="6" y="67"/>
                      <a:pt x="12" y="74"/>
                      <a:pt x="16" y="79"/>
                    </a:cubicBezTo>
                    <a:cubicBezTo>
                      <a:pt x="16" y="79"/>
                      <a:pt x="16" y="79"/>
                      <a:pt x="17" y="79"/>
                    </a:cubicBezTo>
                    <a:cubicBezTo>
                      <a:pt x="20" y="79"/>
                      <a:pt x="33" y="88"/>
                      <a:pt x="33" y="88"/>
                    </a:cubicBezTo>
                    <a:cubicBezTo>
                      <a:pt x="33" y="88"/>
                      <a:pt x="51" y="84"/>
                      <a:pt x="63" y="82"/>
                    </a:cubicBezTo>
                    <a:cubicBezTo>
                      <a:pt x="63" y="80"/>
                      <a:pt x="64" y="78"/>
                      <a:pt x="64" y="77"/>
                    </a:cubicBezTo>
                    <a:cubicBezTo>
                      <a:pt x="63" y="75"/>
                      <a:pt x="66" y="70"/>
                      <a:pt x="69" y="70"/>
                    </a:cubicBezTo>
                    <a:cubicBezTo>
                      <a:pt x="73" y="70"/>
                      <a:pt x="68" y="62"/>
                      <a:pt x="64" y="5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1690">
                <a:extLst>
                  <a:ext uri="{FF2B5EF4-FFF2-40B4-BE49-F238E27FC236}">
                    <a16:creationId xmlns:a16="http://schemas.microsoft.com/office/drawing/2014/main" id="{0C785395-0135-7F87-63D2-152B3BE739C1}"/>
                  </a:ext>
                </a:extLst>
              </p:cNvPr>
              <p:cNvSpPr>
                <a:spLocks/>
              </p:cNvSpPr>
              <p:nvPr/>
            </p:nvSpPr>
            <p:spPr bwMode="auto">
              <a:xfrm>
                <a:off x="6393089" y="2425781"/>
                <a:ext cx="150818" cy="122242"/>
              </a:xfrm>
              <a:custGeom>
                <a:avLst/>
                <a:gdLst>
                  <a:gd name="T0" fmla="*/ 114 w 117"/>
                  <a:gd name="T1" fmla="*/ 85 h 98"/>
                  <a:gd name="T2" fmla="*/ 104 w 117"/>
                  <a:gd name="T3" fmla="*/ 70 h 98"/>
                  <a:gd name="T4" fmla="*/ 103 w 117"/>
                  <a:gd name="T5" fmla="*/ 53 h 98"/>
                  <a:gd name="T6" fmla="*/ 93 w 117"/>
                  <a:gd name="T7" fmla="*/ 41 h 98"/>
                  <a:gd name="T8" fmla="*/ 86 w 117"/>
                  <a:gd name="T9" fmla="*/ 33 h 98"/>
                  <a:gd name="T10" fmla="*/ 79 w 117"/>
                  <a:gd name="T11" fmla="*/ 33 h 98"/>
                  <a:gd name="T12" fmla="*/ 65 w 117"/>
                  <a:gd name="T13" fmla="*/ 28 h 98"/>
                  <a:gd name="T14" fmla="*/ 56 w 117"/>
                  <a:gd name="T15" fmla="*/ 15 h 98"/>
                  <a:gd name="T16" fmla="*/ 40 w 117"/>
                  <a:gd name="T17" fmla="*/ 1 h 98"/>
                  <a:gd name="T18" fmla="*/ 34 w 117"/>
                  <a:gd name="T19" fmla="*/ 3 h 98"/>
                  <a:gd name="T20" fmla="*/ 31 w 117"/>
                  <a:gd name="T21" fmla="*/ 0 h 98"/>
                  <a:gd name="T22" fmla="*/ 13 w 117"/>
                  <a:gd name="T23" fmla="*/ 6 h 98"/>
                  <a:gd name="T24" fmla="*/ 14 w 117"/>
                  <a:gd name="T25" fmla="*/ 8 h 98"/>
                  <a:gd name="T26" fmla="*/ 5 w 117"/>
                  <a:gd name="T27" fmla="*/ 14 h 98"/>
                  <a:gd name="T28" fmla="*/ 0 w 117"/>
                  <a:gd name="T29" fmla="*/ 18 h 98"/>
                  <a:gd name="T30" fmla="*/ 0 w 117"/>
                  <a:gd name="T31" fmla="*/ 23 h 98"/>
                  <a:gd name="T32" fmla="*/ 5 w 117"/>
                  <a:gd name="T33" fmla="*/ 25 h 98"/>
                  <a:gd name="T34" fmla="*/ 15 w 117"/>
                  <a:gd name="T35" fmla="*/ 41 h 98"/>
                  <a:gd name="T36" fmla="*/ 9 w 117"/>
                  <a:gd name="T37" fmla="*/ 44 h 98"/>
                  <a:gd name="T38" fmla="*/ 9 w 117"/>
                  <a:gd name="T39" fmla="*/ 58 h 98"/>
                  <a:gd name="T40" fmla="*/ 13 w 117"/>
                  <a:gd name="T41" fmla="*/ 75 h 98"/>
                  <a:gd name="T42" fmla="*/ 21 w 117"/>
                  <a:gd name="T43" fmla="*/ 86 h 98"/>
                  <a:gd name="T44" fmla="*/ 26 w 117"/>
                  <a:gd name="T45" fmla="*/ 87 h 98"/>
                  <a:gd name="T46" fmla="*/ 29 w 117"/>
                  <a:gd name="T47" fmla="*/ 90 h 98"/>
                  <a:gd name="T48" fmla="*/ 33 w 117"/>
                  <a:gd name="T49" fmla="*/ 91 h 98"/>
                  <a:gd name="T50" fmla="*/ 40 w 117"/>
                  <a:gd name="T51" fmla="*/ 93 h 98"/>
                  <a:gd name="T52" fmla="*/ 41 w 117"/>
                  <a:gd name="T53" fmla="*/ 94 h 98"/>
                  <a:gd name="T54" fmla="*/ 42 w 117"/>
                  <a:gd name="T55" fmla="*/ 98 h 98"/>
                  <a:gd name="T56" fmla="*/ 57 w 117"/>
                  <a:gd name="T57" fmla="*/ 93 h 98"/>
                  <a:gd name="T58" fmla="*/ 59 w 117"/>
                  <a:gd name="T59" fmla="*/ 85 h 98"/>
                  <a:gd name="T60" fmla="*/ 68 w 117"/>
                  <a:gd name="T61" fmla="*/ 80 h 98"/>
                  <a:gd name="T62" fmla="*/ 78 w 117"/>
                  <a:gd name="T63" fmla="*/ 85 h 98"/>
                  <a:gd name="T64" fmla="*/ 89 w 117"/>
                  <a:gd name="T65" fmla="*/ 85 h 98"/>
                  <a:gd name="T66" fmla="*/ 98 w 117"/>
                  <a:gd name="T67" fmla="*/ 92 h 98"/>
                  <a:gd name="T68" fmla="*/ 103 w 117"/>
                  <a:gd name="T69" fmla="*/ 91 h 98"/>
                  <a:gd name="T70" fmla="*/ 114 w 117"/>
                  <a:gd name="T71" fmla="*/ 8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98">
                    <a:moveTo>
                      <a:pt x="114" y="85"/>
                    </a:moveTo>
                    <a:cubicBezTo>
                      <a:pt x="110" y="79"/>
                      <a:pt x="104" y="73"/>
                      <a:pt x="104" y="70"/>
                    </a:cubicBezTo>
                    <a:cubicBezTo>
                      <a:pt x="104" y="66"/>
                      <a:pt x="108" y="56"/>
                      <a:pt x="103" y="53"/>
                    </a:cubicBezTo>
                    <a:cubicBezTo>
                      <a:pt x="99" y="50"/>
                      <a:pt x="94" y="46"/>
                      <a:pt x="93" y="41"/>
                    </a:cubicBezTo>
                    <a:cubicBezTo>
                      <a:pt x="92" y="36"/>
                      <a:pt x="86" y="33"/>
                      <a:pt x="86" y="33"/>
                    </a:cubicBezTo>
                    <a:cubicBezTo>
                      <a:pt x="79" y="33"/>
                      <a:pt x="79" y="33"/>
                      <a:pt x="79" y="33"/>
                    </a:cubicBezTo>
                    <a:cubicBezTo>
                      <a:pt x="65" y="28"/>
                      <a:pt x="65" y="28"/>
                      <a:pt x="65" y="28"/>
                    </a:cubicBezTo>
                    <a:cubicBezTo>
                      <a:pt x="56" y="24"/>
                      <a:pt x="56" y="17"/>
                      <a:pt x="56" y="15"/>
                    </a:cubicBezTo>
                    <a:cubicBezTo>
                      <a:pt x="56" y="12"/>
                      <a:pt x="46" y="7"/>
                      <a:pt x="40" y="1"/>
                    </a:cubicBezTo>
                    <a:cubicBezTo>
                      <a:pt x="39" y="2"/>
                      <a:pt x="37" y="2"/>
                      <a:pt x="34" y="3"/>
                    </a:cubicBezTo>
                    <a:cubicBezTo>
                      <a:pt x="33" y="2"/>
                      <a:pt x="32" y="1"/>
                      <a:pt x="31" y="0"/>
                    </a:cubicBezTo>
                    <a:cubicBezTo>
                      <a:pt x="26" y="6"/>
                      <a:pt x="17" y="7"/>
                      <a:pt x="13" y="6"/>
                    </a:cubicBezTo>
                    <a:cubicBezTo>
                      <a:pt x="14" y="8"/>
                      <a:pt x="14" y="8"/>
                      <a:pt x="14" y="8"/>
                    </a:cubicBezTo>
                    <a:cubicBezTo>
                      <a:pt x="5" y="14"/>
                      <a:pt x="5" y="14"/>
                      <a:pt x="5" y="14"/>
                    </a:cubicBezTo>
                    <a:cubicBezTo>
                      <a:pt x="0" y="18"/>
                      <a:pt x="0" y="18"/>
                      <a:pt x="0" y="18"/>
                    </a:cubicBezTo>
                    <a:cubicBezTo>
                      <a:pt x="0" y="23"/>
                      <a:pt x="0" y="23"/>
                      <a:pt x="0" y="23"/>
                    </a:cubicBezTo>
                    <a:cubicBezTo>
                      <a:pt x="5" y="25"/>
                      <a:pt x="5" y="25"/>
                      <a:pt x="5" y="25"/>
                    </a:cubicBezTo>
                    <a:cubicBezTo>
                      <a:pt x="15" y="41"/>
                      <a:pt x="15" y="41"/>
                      <a:pt x="15" y="41"/>
                    </a:cubicBezTo>
                    <a:cubicBezTo>
                      <a:pt x="9" y="44"/>
                      <a:pt x="9" y="44"/>
                      <a:pt x="9" y="44"/>
                    </a:cubicBezTo>
                    <a:cubicBezTo>
                      <a:pt x="9" y="58"/>
                      <a:pt x="9" y="58"/>
                      <a:pt x="9" y="58"/>
                    </a:cubicBezTo>
                    <a:cubicBezTo>
                      <a:pt x="13" y="75"/>
                      <a:pt x="13" y="75"/>
                      <a:pt x="13" y="75"/>
                    </a:cubicBezTo>
                    <a:cubicBezTo>
                      <a:pt x="21" y="86"/>
                      <a:pt x="21" y="86"/>
                      <a:pt x="21" y="86"/>
                    </a:cubicBezTo>
                    <a:cubicBezTo>
                      <a:pt x="26" y="87"/>
                      <a:pt x="26" y="87"/>
                      <a:pt x="26" y="87"/>
                    </a:cubicBezTo>
                    <a:cubicBezTo>
                      <a:pt x="26" y="87"/>
                      <a:pt x="28" y="89"/>
                      <a:pt x="29" y="90"/>
                    </a:cubicBezTo>
                    <a:cubicBezTo>
                      <a:pt x="30" y="91"/>
                      <a:pt x="31" y="91"/>
                      <a:pt x="33" y="91"/>
                    </a:cubicBezTo>
                    <a:cubicBezTo>
                      <a:pt x="36" y="91"/>
                      <a:pt x="39" y="92"/>
                      <a:pt x="40" y="93"/>
                    </a:cubicBezTo>
                    <a:cubicBezTo>
                      <a:pt x="40" y="93"/>
                      <a:pt x="41" y="94"/>
                      <a:pt x="41" y="94"/>
                    </a:cubicBezTo>
                    <a:cubicBezTo>
                      <a:pt x="42" y="98"/>
                      <a:pt x="42" y="98"/>
                      <a:pt x="42" y="98"/>
                    </a:cubicBezTo>
                    <a:cubicBezTo>
                      <a:pt x="57" y="93"/>
                      <a:pt x="57" y="93"/>
                      <a:pt x="57" y="93"/>
                    </a:cubicBezTo>
                    <a:cubicBezTo>
                      <a:pt x="59" y="85"/>
                      <a:pt x="59" y="85"/>
                      <a:pt x="59" y="85"/>
                    </a:cubicBezTo>
                    <a:cubicBezTo>
                      <a:pt x="68" y="80"/>
                      <a:pt x="68" y="80"/>
                      <a:pt x="68" y="80"/>
                    </a:cubicBezTo>
                    <a:cubicBezTo>
                      <a:pt x="78" y="85"/>
                      <a:pt x="78" y="85"/>
                      <a:pt x="78" y="85"/>
                    </a:cubicBezTo>
                    <a:cubicBezTo>
                      <a:pt x="89" y="85"/>
                      <a:pt x="89" y="85"/>
                      <a:pt x="89" y="85"/>
                    </a:cubicBezTo>
                    <a:cubicBezTo>
                      <a:pt x="98" y="92"/>
                      <a:pt x="98" y="92"/>
                      <a:pt x="98" y="92"/>
                    </a:cubicBezTo>
                    <a:cubicBezTo>
                      <a:pt x="103" y="91"/>
                      <a:pt x="103" y="91"/>
                      <a:pt x="103" y="91"/>
                    </a:cubicBezTo>
                    <a:cubicBezTo>
                      <a:pt x="108" y="95"/>
                      <a:pt x="117" y="91"/>
                      <a:pt x="114" y="85"/>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1691">
                <a:extLst>
                  <a:ext uri="{FF2B5EF4-FFF2-40B4-BE49-F238E27FC236}">
                    <a16:creationId xmlns:a16="http://schemas.microsoft.com/office/drawing/2014/main" id="{1ED6F07C-7D2D-B60C-240C-1E8D256BA9D7}"/>
                  </a:ext>
                </a:extLst>
              </p:cNvPr>
              <p:cNvSpPr>
                <a:spLocks/>
              </p:cNvSpPr>
              <p:nvPr/>
            </p:nvSpPr>
            <p:spPr bwMode="auto">
              <a:xfrm>
                <a:off x="5535808" y="2419430"/>
                <a:ext cx="157168" cy="120654"/>
              </a:xfrm>
              <a:custGeom>
                <a:avLst/>
                <a:gdLst>
                  <a:gd name="T0" fmla="*/ 14 w 122"/>
                  <a:gd name="T1" fmla="*/ 63 h 97"/>
                  <a:gd name="T2" fmla="*/ 0 w 122"/>
                  <a:gd name="T3" fmla="*/ 82 h 97"/>
                  <a:gd name="T4" fmla="*/ 1 w 122"/>
                  <a:gd name="T5" fmla="*/ 82 h 97"/>
                  <a:gd name="T6" fmla="*/ 3 w 122"/>
                  <a:gd name="T7" fmla="*/ 89 h 97"/>
                  <a:gd name="T8" fmla="*/ 19 w 122"/>
                  <a:gd name="T9" fmla="*/ 97 h 97"/>
                  <a:gd name="T10" fmla="*/ 35 w 122"/>
                  <a:gd name="T11" fmla="*/ 88 h 97"/>
                  <a:gd name="T12" fmla="*/ 96 w 122"/>
                  <a:gd name="T13" fmla="*/ 57 h 97"/>
                  <a:gd name="T14" fmla="*/ 100 w 122"/>
                  <a:gd name="T15" fmla="*/ 47 h 97"/>
                  <a:gd name="T16" fmla="*/ 101 w 122"/>
                  <a:gd name="T17" fmla="*/ 33 h 97"/>
                  <a:gd name="T18" fmla="*/ 100 w 122"/>
                  <a:gd name="T19" fmla="*/ 18 h 97"/>
                  <a:gd name="T20" fmla="*/ 111 w 122"/>
                  <a:gd name="T21" fmla="*/ 10 h 97"/>
                  <a:gd name="T22" fmla="*/ 122 w 122"/>
                  <a:gd name="T23" fmla="*/ 2 h 97"/>
                  <a:gd name="T24" fmla="*/ 115 w 122"/>
                  <a:gd name="T25" fmla="*/ 0 h 97"/>
                  <a:gd name="T26" fmla="*/ 95 w 122"/>
                  <a:gd name="T27" fmla="*/ 3 h 97"/>
                  <a:gd name="T28" fmla="*/ 72 w 122"/>
                  <a:gd name="T29" fmla="*/ 10 h 97"/>
                  <a:gd name="T30" fmla="*/ 51 w 122"/>
                  <a:gd name="T31" fmla="*/ 9 h 97"/>
                  <a:gd name="T32" fmla="*/ 40 w 122"/>
                  <a:gd name="T33" fmla="*/ 11 h 97"/>
                  <a:gd name="T34" fmla="*/ 24 w 122"/>
                  <a:gd name="T35" fmla="*/ 11 h 97"/>
                  <a:gd name="T36" fmla="*/ 17 w 122"/>
                  <a:gd name="T37" fmla="*/ 15 h 97"/>
                  <a:gd name="T38" fmla="*/ 7 w 122"/>
                  <a:gd name="T39" fmla="*/ 28 h 97"/>
                  <a:gd name="T40" fmla="*/ 7 w 122"/>
                  <a:gd name="T41" fmla="*/ 37 h 97"/>
                  <a:gd name="T42" fmla="*/ 5 w 122"/>
                  <a:gd name="T43" fmla="*/ 50 h 97"/>
                  <a:gd name="T44" fmla="*/ 14 w 122"/>
                  <a:gd name="T45" fmla="*/ 6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97">
                    <a:moveTo>
                      <a:pt x="14" y="63"/>
                    </a:moveTo>
                    <a:cubicBezTo>
                      <a:pt x="11" y="66"/>
                      <a:pt x="5" y="74"/>
                      <a:pt x="0" y="82"/>
                    </a:cubicBezTo>
                    <a:cubicBezTo>
                      <a:pt x="1" y="82"/>
                      <a:pt x="1" y="82"/>
                      <a:pt x="1" y="82"/>
                    </a:cubicBezTo>
                    <a:cubicBezTo>
                      <a:pt x="3" y="89"/>
                      <a:pt x="3" y="89"/>
                      <a:pt x="3" y="89"/>
                    </a:cubicBezTo>
                    <a:cubicBezTo>
                      <a:pt x="19" y="97"/>
                      <a:pt x="19" y="97"/>
                      <a:pt x="19" y="97"/>
                    </a:cubicBezTo>
                    <a:cubicBezTo>
                      <a:pt x="19" y="97"/>
                      <a:pt x="30" y="89"/>
                      <a:pt x="35" y="88"/>
                    </a:cubicBezTo>
                    <a:cubicBezTo>
                      <a:pt x="40" y="87"/>
                      <a:pt x="96" y="57"/>
                      <a:pt x="96" y="57"/>
                    </a:cubicBezTo>
                    <a:cubicBezTo>
                      <a:pt x="96" y="57"/>
                      <a:pt x="101" y="50"/>
                      <a:pt x="100" y="47"/>
                    </a:cubicBezTo>
                    <a:cubicBezTo>
                      <a:pt x="99" y="44"/>
                      <a:pt x="99" y="36"/>
                      <a:pt x="101" y="33"/>
                    </a:cubicBezTo>
                    <a:cubicBezTo>
                      <a:pt x="104" y="29"/>
                      <a:pt x="98" y="24"/>
                      <a:pt x="100" y="18"/>
                    </a:cubicBezTo>
                    <a:cubicBezTo>
                      <a:pt x="102" y="13"/>
                      <a:pt x="111" y="10"/>
                      <a:pt x="111" y="10"/>
                    </a:cubicBezTo>
                    <a:cubicBezTo>
                      <a:pt x="122" y="2"/>
                      <a:pt x="122" y="2"/>
                      <a:pt x="122" y="2"/>
                    </a:cubicBezTo>
                    <a:cubicBezTo>
                      <a:pt x="115" y="0"/>
                      <a:pt x="115" y="0"/>
                      <a:pt x="115" y="0"/>
                    </a:cubicBezTo>
                    <a:cubicBezTo>
                      <a:pt x="115" y="0"/>
                      <a:pt x="106" y="4"/>
                      <a:pt x="95" y="3"/>
                    </a:cubicBezTo>
                    <a:cubicBezTo>
                      <a:pt x="85" y="2"/>
                      <a:pt x="83" y="10"/>
                      <a:pt x="72" y="10"/>
                    </a:cubicBezTo>
                    <a:cubicBezTo>
                      <a:pt x="60" y="10"/>
                      <a:pt x="54" y="13"/>
                      <a:pt x="51" y="9"/>
                    </a:cubicBezTo>
                    <a:cubicBezTo>
                      <a:pt x="49" y="6"/>
                      <a:pt x="48" y="8"/>
                      <a:pt x="40" y="11"/>
                    </a:cubicBezTo>
                    <a:cubicBezTo>
                      <a:pt x="33" y="15"/>
                      <a:pt x="28" y="14"/>
                      <a:pt x="24" y="11"/>
                    </a:cubicBezTo>
                    <a:cubicBezTo>
                      <a:pt x="21" y="9"/>
                      <a:pt x="18" y="12"/>
                      <a:pt x="17" y="15"/>
                    </a:cubicBezTo>
                    <a:cubicBezTo>
                      <a:pt x="17" y="19"/>
                      <a:pt x="18" y="26"/>
                      <a:pt x="7" y="28"/>
                    </a:cubicBezTo>
                    <a:cubicBezTo>
                      <a:pt x="6" y="31"/>
                      <a:pt x="5" y="34"/>
                      <a:pt x="7" y="37"/>
                    </a:cubicBezTo>
                    <a:cubicBezTo>
                      <a:pt x="9" y="40"/>
                      <a:pt x="6" y="44"/>
                      <a:pt x="5" y="50"/>
                    </a:cubicBezTo>
                    <a:cubicBezTo>
                      <a:pt x="19" y="49"/>
                      <a:pt x="17" y="60"/>
                      <a:pt x="14" y="6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1692">
                <a:extLst>
                  <a:ext uri="{FF2B5EF4-FFF2-40B4-BE49-F238E27FC236}">
                    <a16:creationId xmlns:a16="http://schemas.microsoft.com/office/drawing/2014/main" id="{B6F21CBB-8C4A-D1C3-90E1-3D4027EB429E}"/>
                  </a:ext>
                </a:extLst>
              </p:cNvPr>
              <p:cNvSpPr>
                <a:spLocks/>
              </p:cNvSpPr>
              <p:nvPr/>
            </p:nvSpPr>
            <p:spPr bwMode="auto">
              <a:xfrm>
                <a:off x="7574231" y="2392442"/>
                <a:ext cx="85728" cy="104779"/>
              </a:xfrm>
              <a:custGeom>
                <a:avLst/>
                <a:gdLst>
                  <a:gd name="T0" fmla="*/ 16 w 67"/>
                  <a:gd name="T1" fmla="*/ 7 h 83"/>
                  <a:gd name="T2" fmla="*/ 6 w 67"/>
                  <a:gd name="T3" fmla="*/ 14 h 83"/>
                  <a:gd name="T4" fmla="*/ 11 w 67"/>
                  <a:gd name="T5" fmla="*/ 24 h 83"/>
                  <a:gd name="T6" fmla="*/ 10 w 67"/>
                  <a:gd name="T7" fmla="*/ 31 h 83"/>
                  <a:gd name="T8" fmla="*/ 9 w 67"/>
                  <a:gd name="T9" fmla="*/ 47 h 83"/>
                  <a:gd name="T10" fmla="*/ 4 w 67"/>
                  <a:gd name="T11" fmla="*/ 69 h 83"/>
                  <a:gd name="T12" fmla="*/ 6 w 67"/>
                  <a:gd name="T13" fmla="*/ 81 h 83"/>
                  <a:gd name="T14" fmla="*/ 40 w 67"/>
                  <a:gd name="T15" fmla="*/ 70 h 83"/>
                  <a:gd name="T16" fmla="*/ 57 w 67"/>
                  <a:gd name="T17" fmla="*/ 62 h 83"/>
                  <a:gd name="T18" fmla="*/ 65 w 67"/>
                  <a:gd name="T19" fmla="*/ 55 h 83"/>
                  <a:gd name="T20" fmla="*/ 60 w 67"/>
                  <a:gd name="T21" fmla="*/ 29 h 83"/>
                  <a:gd name="T22" fmla="*/ 42 w 67"/>
                  <a:gd name="T23" fmla="*/ 0 h 83"/>
                  <a:gd name="T24" fmla="*/ 32 w 67"/>
                  <a:gd name="T25" fmla="*/ 3 h 83"/>
                  <a:gd name="T26" fmla="*/ 16 w 67"/>
                  <a:gd name="T2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16" y="7"/>
                    </a:moveTo>
                    <a:cubicBezTo>
                      <a:pt x="15" y="8"/>
                      <a:pt x="10" y="11"/>
                      <a:pt x="6" y="14"/>
                    </a:cubicBezTo>
                    <a:cubicBezTo>
                      <a:pt x="8" y="18"/>
                      <a:pt x="7" y="23"/>
                      <a:pt x="11" y="24"/>
                    </a:cubicBezTo>
                    <a:cubicBezTo>
                      <a:pt x="17" y="24"/>
                      <a:pt x="16" y="33"/>
                      <a:pt x="10" y="31"/>
                    </a:cubicBezTo>
                    <a:cubicBezTo>
                      <a:pt x="4" y="30"/>
                      <a:pt x="4" y="39"/>
                      <a:pt x="9" y="47"/>
                    </a:cubicBezTo>
                    <a:cubicBezTo>
                      <a:pt x="15" y="56"/>
                      <a:pt x="0" y="65"/>
                      <a:pt x="4" y="69"/>
                    </a:cubicBezTo>
                    <a:cubicBezTo>
                      <a:pt x="8" y="73"/>
                      <a:pt x="5" y="78"/>
                      <a:pt x="6" y="81"/>
                    </a:cubicBezTo>
                    <a:cubicBezTo>
                      <a:pt x="8" y="83"/>
                      <a:pt x="30" y="79"/>
                      <a:pt x="40" y="70"/>
                    </a:cubicBezTo>
                    <a:cubicBezTo>
                      <a:pt x="50" y="60"/>
                      <a:pt x="52" y="61"/>
                      <a:pt x="57" y="62"/>
                    </a:cubicBezTo>
                    <a:cubicBezTo>
                      <a:pt x="62" y="64"/>
                      <a:pt x="67" y="59"/>
                      <a:pt x="65" y="55"/>
                    </a:cubicBezTo>
                    <a:cubicBezTo>
                      <a:pt x="62" y="51"/>
                      <a:pt x="59" y="41"/>
                      <a:pt x="60" y="29"/>
                    </a:cubicBezTo>
                    <a:cubicBezTo>
                      <a:pt x="60" y="22"/>
                      <a:pt x="51" y="10"/>
                      <a:pt x="42" y="0"/>
                    </a:cubicBezTo>
                    <a:cubicBezTo>
                      <a:pt x="39" y="2"/>
                      <a:pt x="36" y="3"/>
                      <a:pt x="32" y="3"/>
                    </a:cubicBezTo>
                    <a:cubicBezTo>
                      <a:pt x="26" y="3"/>
                      <a:pt x="19" y="4"/>
                      <a:pt x="16" y="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1693">
                <a:extLst>
                  <a:ext uri="{FF2B5EF4-FFF2-40B4-BE49-F238E27FC236}">
                    <a16:creationId xmlns:a16="http://schemas.microsoft.com/office/drawing/2014/main" id="{E93FCE23-7BED-64BD-1489-17F392F23798}"/>
                  </a:ext>
                </a:extLst>
              </p:cNvPr>
              <p:cNvSpPr>
                <a:spLocks/>
              </p:cNvSpPr>
              <p:nvPr/>
            </p:nvSpPr>
            <p:spPr bwMode="auto">
              <a:xfrm>
                <a:off x="6721713" y="2687727"/>
                <a:ext cx="101604" cy="130179"/>
              </a:xfrm>
              <a:custGeom>
                <a:avLst/>
                <a:gdLst>
                  <a:gd name="T0" fmla="*/ 79 w 79"/>
                  <a:gd name="T1" fmla="*/ 87 h 104"/>
                  <a:gd name="T2" fmla="*/ 72 w 79"/>
                  <a:gd name="T3" fmla="*/ 53 h 104"/>
                  <a:gd name="T4" fmla="*/ 59 w 79"/>
                  <a:gd name="T5" fmla="*/ 67 h 104"/>
                  <a:gd name="T6" fmla="*/ 60 w 79"/>
                  <a:gd name="T7" fmla="*/ 48 h 104"/>
                  <a:gd name="T8" fmla="*/ 74 w 79"/>
                  <a:gd name="T9" fmla="*/ 30 h 104"/>
                  <a:gd name="T10" fmla="*/ 61 w 79"/>
                  <a:gd name="T11" fmla="*/ 26 h 104"/>
                  <a:gd name="T12" fmla="*/ 41 w 79"/>
                  <a:gd name="T13" fmla="*/ 27 h 104"/>
                  <a:gd name="T14" fmla="*/ 33 w 79"/>
                  <a:gd name="T15" fmla="*/ 18 h 104"/>
                  <a:gd name="T16" fmla="*/ 21 w 79"/>
                  <a:gd name="T17" fmla="*/ 9 h 104"/>
                  <a:gd name="T18" fmla="*/ 6 w 79"/>
                  <a:gd name="T19" fmla="*/ 9 h 104"/>
                  <a:gd name="T20" fmla="*/ 18 w 79"/>
                  <a:gd name="T21" fmla="*/ 24 h 104"/>
                  <a:gd name="T22" fmla="*/ 8 w 79"/>
                  <a:gd name="T23" fmla="*/ 31 h 104"/>
                  <a:gd name="T24" fmla="*/ 12 w 79"/>
                  <a:gd name="T25" fmla="*/ 57 h 104"/>
                  <a:gd name="T26" fmla="*/ 19 w 79"/>
                  <a:gd name="T27" fmla="*/ 90 h 104"/>
                  <a:gd name="T28" fmla="*/ 30 w 79"/>
                  <a:gd name="T29" fmla="*/ 86 h 104"/>
                  <a:gd name="T30" fmla="*/ 45 w 79"/>
                  <a:gd name="T31" fmla="*/ 80 h 104"/>
                  <a:gd name="T32" fmla="*/ 55 w 79"/>
                  <a:gd name="T33" fmla="*/ 71 h 104"/>
                  <a:gd name="T34" fmla="*/ 65 w 79"/>
                  <a:gd name="T35" fmla="*/ 95 h 104"/>
                  <a:gd name="T36" fmla="*/ 67 w 79"/>
                  <a:gd name="T37" fmla="*/ 104 h 104"/>
                  <a:gd name="T38" fmla="*/ 74 w 79"/>
                  <a:gd name="T39" fmla="*/ 99 h 104"/>
                  <a:gd name="T40" fmla="*/ 79 w 79"/>
                  <a:gd name="T41" fmla="*/ 8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104">
                    <a:moveTo>
                      <a:pt x="79" y="87"/>
                    </a:moveTo>
                    <a:cubicBezTo>
                      <a:pt x="76" y="70"/>
                      <a:pt x="74" y="53"/>
                      <a:pt x="72" y="53"/>
                    </a:cubicBezTo>
                    <a:cubicBezTo>
                      <a:pt x="68" y="53"/>
                      <a:pt x="64" y="68"/>
                      <a:pt x="59" y="67"/>
                    </a:cubicBezTo>
                    <a:cubicBezTo>
                      <a:pt x="54" y="66"/>
                      <a:pt x="54" y="48"/>
                      <a:pt x="60" y="48"/>
                    </a:cubicBezTo>
                    <a:cubicBezTo>
                      <a:pt x="66" y="48"/>
                      <a:pt x="74" y="34"/>
                      <a:pt x="74" y="30"/>
                    </a:cubicBezTo>
                    <a:cubicBezTo>
                      <a:pt x="74" y="26"/>
                      <a:pt x="67" y="26"/>
                      <a:pt x="61" y="26"/>
                    </a:cubicBezTo>
                    <a:cubicBezTo>
                      <a:pt x="55" y="26"/>
                      <a:pt x="41" y="27"/>
                      <a:pt x="41" y="27"/>
                    </a:cubicBezTo>
                    <a:cubicBezTo>
                      <a:pt x="41" y="27"/>
                      <a:pt x="33" y="24"/>
                      <a:pt x="33" y="18"/>
                    </a:cubicBezTo>
                    <a:cubicBezTo>
                      <a:pt x="33" y="13"/>
                      <a:pt x="29" y="9"/>
                      <a:pt x="21" y="9"/>
                    </a:cubicBezTo>
                    <a:cubicBezTo>
                      <a:pt x="12" y="9"/>
                      <a:pt x="12" y="0"/>
                      <a:pt x="6" y="9"/>
                    </a:cubicBezTo>
                    <a:cubicBezTo>
                      <a:pt x="0" y="17"/>
                      <a:pt x="20" y="17"/>
                      <a:pt x="18" y="24"/>
                    </a:cubicBezTo>
                    <a:cubicBezTo>
                      <a:pt x="16" y="30"/>
                      <a:pt x="9" y="26"/>
                      <a:pt x="8" y="31"/>
                    </a:cubicBezTo>
                    <a:cubicBezTo>
                      <a:pt x="7" y="36"/>
                      <a:pt x="9" y="50"/>
                      <a:pt x="12" y="57"/>
                    </a:cubicBezTo>
                    <a:cubicBezTo>
                      <a:pt x="15" y="63"/>
                      <a:pt x="19" y="78"/>
                      <a:pt x="19" y="90"/>
                    </a:cubicBezTo>
                    <a:cubicBezTo>
                      <a:pt x="24" y="89"/>
                      <a:pt x="26" y="86"/>
                      <a:pt x="30" y="86"/>
                    </a:cubicBezTo>
                    <a:cubicBezTo>
                      <a:pt x="36" y="86"/>
                      <a:pt x="44" y="86"/>
                      <a:pt x="45" y="80"/>
                    </a:cubicBezTo>
                    <a:cubicBezTo>
                      <a:pt x="45" y="74"/>
                      <a:pt x="52" y="69"/>
                      <a:pt x="55" y="71"/>
                    </a:cubicBezTo>
                    <a:cubicBezTo>
                      <a:pt x="59" y="73"/>
                      <a:pt x="64" y="88"/>
                      <a:pt x="65" y="95"/>
                    </a:cubicBezTo>
                    <a:cubicBezTo>
                      <a:pt x="65" y="98"/>
                      <a:pt x="66" y="101"/>
                      <a:pt x="67" y="104"/>
                    </a:cubicBezTo>
                    <a:cubicBezTo>
                      <a:pt x="70" y="101"/>
                      <a:pt x="74" y="99"/>
                      <a:pt x="74" y="99"/>
                    </a:cubicBezTo>
                    <a:cubicBezTo>
                      <a:pt x="74" y="99"/>
                      <a:pt x="76" y="91"/>
                      <a:pt x="79" y="8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1694">
                <a:extLst>
                  <a:ext uri="{FF2B5EF4-FFF2-40B4-BE49-F238E27FC236}">
                    <a16:creationId xmlns:a16="http://schemas.microsoft.com/office/drawing/2014/main" id="{464591C6-8D1D-5A44-8C0B-AB85CF96313D}"/>
                  </a:ext>
                </a:extLst>
              </p:cNvPr>
              <p:cNvSpPr>
                <a:spLocks/>
              </p:cNvSpPr>
              <p:nvPr/>
            </p:nvSpPr>
            <p:spPr bwMode="auto">
              <a:xfrm>
                <a:off x="6723301" y="2013017"/>
                <a:ext cx="711225" cy="298460"/>
              </a:xfrm>
              <a:custGeom>
                <a:avLst/>
                <a:gdLst>
                  <a:gd name="T0" fmla="*/ 514 w 555"/>
                  <a:gd name="T1" fmla="*/ 102 h 238"/>
                  <a:gd name="T2" fmla="*/ 479 w 555"/>
                  <a:gd name="T3" fmla="*/ 99 h 238"/>
                  <a:gd name="T4" fmla="*/ 482 w 555"/>
                  <a:gd name="T5" fmla="*/ 81 h 238"/>
                  <a:gd name="T6" fmla="*/ 483 w 555"/>
                  <a:gd name="T7" fmla="*/ 51 h 238"/>
                  <a:gd name="T8" fmla="*/ 446 w 555"/>
                  <a:gd name="T9" fmla="*/ 47 h 238"/>
                  <a:gd name="T10" fmla="*/ 418 w 555"/>
                  <a:gd name="T11" fmla="*/ 62 h 238"/>
                  <a:gd name="T12" fmla="*/ 372 w 555"/>
                  <a:gd name="T13" fmla="*/ 67 h 238"/>
                  <a:gd name="T14" fmla="*/ 340 w 555"/>
                  <a:gd name="T15" fmla="*/ 53 h 238"/>
                  <a:gd name="T16" fmla="*/ 312 w 555"/>
                  <a:gd name="T17" fmla="*/ 43 h 238"/>
                  <a:gd name="T18" fmla="*/ 280 w 555"/>
                  <a:gd name="T19" fmla="*/ 41 h 238"/>
                  <a:gd name="T20" fmla="*/ 251 w 555"/>
                  <a:gd name="T21" fmla="*/ 43 h 238"/>
                  <a:gd name="T22" fmla="*/ 238 w 555"/>
                  <a:gd name="T23" fmla="*/ 19 h 238"/>
                  <a:gd name="T24" fmla="*/ 208 w 555"/>
                  <a:gd name="T25" fmla="*/ 9 h 238"/>
                  <a:gd name="T26" fmla="*/ 184 w 555"/>
                  <a:gd name="T27" fmla="*/ 1 h 238"/>
                  <a:gd name="T28" fmla="*/ 168 w 555"/>
                  <a:gd name="T29" fmla="*/ 13 h 238"/>
                  <a:gd name="T30" fmla="*/ 167 w 555"/>
                  <a:gd name="T31" fmla="*/ 36 h 238"/>
                  <a:gd name="T32" fmla="*/ 152 w 555"/>
                  <a:gd name="T33" fmla="*/ 54 h 238"/>
                  <a:gd name="T34" fmla="*/ 126 w 555"/>
                  <a:gd name="T35" fmla="*/ 52 h 238"/>
                  <a:gd name="T36" fmla="*/ 105 w 555"/>
                  <a:gd name="T37" fmla="*/ 36 h 238"/>
                  <a:gd name="T38" fmla="*/ 68 w 555"/>
                  <a:gd name="T39" fmla="*/ 34 h 238"/>
                  <a:gd name="T40" fmla="*/ 45 w 555"/>
                  <a:gd name="T41" fmla="*/ 47 h 238"/>
                  <a:gd name="T42" fmla="*/ 15 w 555"/>
                  <a:gd name="T43" fmla="*/ 62 h 238"/>
                  <a:gd name="T44" fmla="*/ 0 w 555"/>
                  <a:gd name="T45" fmla="*/ 68 h 238"/>
                  <a:gd name="T46" fmla="*/ 13 w 555"/>
                  <a:gd name="T47" fmla="*/ 86 h 238"/>
                  <a:gd name="T48" fmla="*/ 44 w 555"/>
                  <a:gd name="T49" fmla="*/ 107 h 238"/>
                  <a:gd name="T50" fmla="*/ 53 w 555"/>
                  <a:gd name="T51" fmla="*/ 138 h 238"/>
                  <a:gd name="T52" fmla="*/ 88 w 555"/>
                  <a:gd name="T53" fmla="*/ 162 h 238"/>
                  <a:gd name="T54" fmla="*/ 113 w 555"/>
                  <a:gd name="T55" fmla="*/ 178 h 238"/>
                  <a:gd name="T56" fmla="*/ 137 w 555"/>
                  <a:gd name="T57" fmla="*/ 211 h 238"/>
                  <a:gd name="T58" fmla="*/ 201 w 555"/>
                  <a:gd name="T59" fmla="*/ 215 h 238"/>
                  <a:gd name="T60" fmla="*/ 253 w 555"/>
                  <a:gd name="T61" fmla="*/ 226 h 238"/>
                  <a:gd name="T62" fmla="*/ 284 w 555"/>
                  <a:gd name="T63" fmla="*/ 237 h 238"/>
                  <a:gd name="T64" fmla="*/ 355 w 555"/>
                  <a:gd name="T65" fmla="*/ 220 h 238"/>
                  <a:gd name="T66" fmla="*/ 408 w 555"/>
                  <a:gd name="T67" fmla="*/ 190 h 238"/>
                  <a:gd name="T68" fmla="*/ 421 w 555"/>
                  <a:gd name="T69" fmla="*/ 165 h 238"/>
                  <a:gd name="T70" fmla="*/ 475 w 555"/>
                  <a:gd name="T71" fmla="*/ 154 h 238"/>
                  <a:gd name="T72" fmla="*/ 513 w 555"/>
                  <a:gd name="T73" fmla="*/ 131 h 238"/>
                  <a:gd name="T74" fmla="*/ 554 w 555"/>
                  <a:gd name="T75" fmla="*/ 1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238">
                    <a:moveTo>
                      <a:pt x="531" y="100"/>
                    </a:moveTo>
                    <a:cubicBezTo>
                      <a:pt x="525" y="93"/>
                      <a:pt x="516" y="96"/>
                      <a:pt x="514" y="102"/>
                    </a:cubicBezTo>
                    <a:cubicBezTo>
                      <a:pt x="512" y="108"/>
                      <a:pt x="507" y="100"/>
                      <a:pt x="497" y="100"/>
                    </a:cubicBezTo>
                    <a:cubicBezTo>
                      <a:pt x="487" y="100"/>
                      <a:pt x="486" y="106"/>
                      <a:pt x="479" y="99"/>
                    </a:cubicBezTo>
                    <a:cubicBezTo>
                      <a:pt x="472" y="92"/>
                      <a:pt x="481" y="90"/>
                      <a:pt x="481" y="90"/>
                    </a:cubicBezTo>
                    <a:cubicBezTo>
                      <a:pt x="482" y="81"/>
                      <a:pt x="482" y="81"/>
                      <a:pt x="482" y="81"/>
                    </a:cubicBezTo>
                    <a:cubicBezTo>
                      <a:pt x="496" y="52"/>
                      <a:pt x="496" y="52"/>
                      <a:pt x="496" y="52"/>
                    </a:cubicBezTo>
                    <a:cubicBezTo>
                      <a:pt x="492" y="51"/>
                      <a:pt x="486" y="50"/>
                      <a:pt x="483" y="51"/>
                    </a:cubicBezTo>
                    <a:cubicBezTo>
                      <a:pt x="479" y="53"/>
                      <a:pt x="469" y="52"/>
                      <a:pt x="468" y="48"/>
                    </a:cubicBezTo>
                    <a:cubicBezTo>
                      <a:pt x="467" y="44"/>
                      <a:pt x="451" y="44"/>
                      <a:pt x="446" y="47"/>
                    </a:cubicBezTo>
                    <a:cubicBezTo>
                      <a:pt x="442" y="50"/>
                      <a:pt x="433" y="53"/>
                      <a:pt x="432" y="56"/>
                    </a:cubicBezTo>
                    <a:cubicBezTo>
                      <a:pt x="432" y="60"/>
                      <a:pt x="422" y="59"/>
                      <a:pt x="418" y="62"/>
                    </a:cubicBezTo>
                    <a:cubicBezTo>
                      <a:pt x="415" y="64"/>
                      <a:pt x="396" y="65"/>
                      <a:pt x="395" y="67"/>
                    </a:cubicBezTo>
                    <a:cubicBezTo>
                      <a:pt x="395" y="69"/>
                      <a:pt x="375" y="70"/>
                      <a:pt x="372" y="67"/>
                    </a:cubicBezTo>
                    <a:cubicBezTo>
                      <a:pt x="369" y="65"/>
                      <a:pt x="351" y="67"/>
                      <a:pt x="349" y="63"/>
                    </a:cubicBezTo>
                    <a:cubicBezTo>
                      <a:pt x="347" y="59"/>
                      <a:pt x="340" y="57"/>
                      <a:pt x="340" y="53"/>
                    </a:cubicBezTo>
                    <a:cubicBezTo>
                      <a:pt x="340" y="50"/>
                      <a:pt x="327" y="50"/>
                      <a:pt x="325" y="46"/>
                    </a:cubicBezTo>
                    <a:cubicBezTo>
                      <a:pt x="324" y="43"/>
                      <a:pt x="313" y="42"/>
                      <a:pt x="312" y="43"/>
                    </a:cubicBezTo>
                    <a:cubicBezTo>
                      <a:pt x="310" y="44"/>
                      <a:pt x="299" y="40"/>
                      <a:pt x="296" y="39"/>
                    </a:cubicBezTo>
                    <a:cubicBezTo>
                      <a:pt x="293" y="39"/>
                      <a:pt x="283" y="41"/>
                      <a:pt x="280" y="41"/>
                    </a:cubicBezTo>
                    <a:cubicBezTo>
                      <a:pt x="276" y="41"/>
                      <a:pt x="271" y="47"/>
                      <a:pt x="267" y="47"/>
                    </a:cubicBezTo>
                    <a:cubicBezTo>
                      <a:pt x="263" y="48"/>
                      <a:pt x="253" y="41"/>
                      <a:pt x="251" y="43"/>
                    </a:cubicBezTo>
                    <a:cubicBezTo>
                      <a:pt x="249" y="44"/>
                      <a:pt x="243" y="38"/>
                      <a:pt x="240" y="34"/>
                    </a:cubicBezTo>
                    <a:cubicBezTo>
                      <a:pt x="238" y="31"/>
                      <a:pt x="240" y="22"/>
                      <a:pt x="238" y="19"/>
                    </a:cubicBezTo>
                    <a:cubicBezTo>
                      <a:pt x="236" y="16"/>
                      <a:pt x="225" y="16"/>
                      <a:pt x="221" y="14"/>
                    </a:cubicBezTo>
                    <a:cubicBezTo>
                      <a:pt x="217" y="12"/>
                      <a:pt x="212" y="9"/>
                      <a:pt x="208" y="9"/>
                    </a:cubicBezTo>
                    <a:cubicBezTo>
                      <a:pt x="204" y="9"/>
                      <a:pt x="199" y="8"/>
                      <a:pt x="197" y="6"/>
                    </a:cubicBezTo>
                    <a:cubicBezTo>
                      <a:pt x="196" y="5"/>
                      <a:pt x="188" y="2"/>
                      <a:pt x="184" y="1"/>
                    </a:cubicBezTo>
                    <a:cubicBezTo>
                      <a:pt x="180" y="0"/>
                      <a:pt x="180" y="5"/>
                      <a:pt x="178" y="7"/>
                    </a:cubicBezTo>
                    <a:cubicBezTo>
                      <a:pt x="176" y="9"/>
                      <a:pt x="169" y="9"/>
                      <a:pt x="168" y="13"/>
                    </a:cubicBezTo>
                    <a:cubicBezTo>
                      <a:pt x="167" y="17"/>
                      <a:pt x="160" y="18"/>
                      <a:pt x="161" y="22"/>
                    </a:cubicBezTo>
                    <a:cubicBezTo>
                      <a:pt x="162" y="26"/>
                      <a:pt x="165" y="34"/>
                      <a:pt x="167" y="36"/>
                    </a:cubicBezTo>
                    <a:cubicBezTo>
                      <a:pt x="170" y="39"/>
                      <a:pt x="168" y="45"/>
                      <a:pt x="167" y="47"/>
                    </a:cubicBezTo>
                    <a:cubicBezTo>
                      <a:pt x="165" y="49"/>
                      <a:pt x="154" y="51"/>
                      <a:pt x="152" y="54"/>
                    </a:cubicBezTo>
                    <a:cubicBezTo>
                      <a:pt x="150" y="58"/>
                      <a:pt x="145" y="54"/>
                      <a:pt x="140" y="51"/>
                    </a:cubicBezTo>
                    <a:cubicBezTo>
                      <a:pt x="135" y="47"/>
                      <a:pt x="128" y="50"/>
                      <a:pt x="126" y="52"/>
                    </a:cubicBezTo>
                    <a:cubicBezTo>
                      <a:pt x="123" y="54"/>
                      <a:pt x="114" y="46"/>
                      <a:pt x="111" y="46"/>
                    </a:cubicBezTo>
                    <a:cubicBezTo>
                      <a:pt x="108" y="45"/>
                      <a:pt x="108" y="35"/>
                      <a:pt x="105" y="36"/>
                    </a:cubicBezTo>
                    <a:cubicBezTo>
                      <a:pt x="103" y="36"/>
                      <a:pt x="84" y="33"/>
                      <a:pt x="81" y="32"/>
                    </a:cubicBezTo>
                    <a:cubicBezTo>
                      <a:pt x="77" y="31"/>
                      <a:pt x="69" y="31"/>
                      <a:pt x="68" y="34"/>
                    </a:cubicBezTo>
                    <a:cubicBezTo>
                      <a:pt x="67" y="36"/>
                      <a:pt x="58" y="36"/>
                      <a:pt x="56" y="39"/>
                    </a:cubicBezTo>
                    <a:cubicBezTo>
                      <a:pt x="55" y="42"/>
                      <a:pt x="47" y="44"/>
                      <a:pt x="45" y="47"/>
                    </a:cubicBezTo>
                    <a:cubicBezTo>
                      <a:pt x="42" y="50"/>
                      <a:pt x="33" y="50"/>
                      <a:pt x="31" y="55"/>
                    </a:cubicBezTo>
                    <a:cubicBezTo>
                      <a:pt x="29" y="59"/>
                      <a:pt x="18" y="62"/>
                      <a:pt x="15" y="62"/>
                    </a:cubicBezTo>
                    <a:cubicBezTo>
                      <a:pt x="12" y="63"/>
                      <a:pt x="4" y="64"/>
                      <a:pt x="3" y="67"/>
                    </a:cubicBezTo>
                    <a:cubicBezTo>
                      <a:pt x="3" y="68"/>
                      <a:pt x="2" y="68"/>
                      <a:pt x="0" y="68"/>
                    </a:cubicBezTo>
                    <a:cubicBezTo>
                      <a:pt x="0" y="69"/>
                      <a:pt x="0" y="69"/>
                      <a:pt x="1" y="70"/>
                    </a:cubicBezTo>
                    <a:cubicBezTo>
                      <a:pt x="3" y="82"/>
                      <a:pt x="8" y="81"/>
                      <a:pt x="13" y="86"/>
                    </a:cubicBezTo>
                    <a:cubicBezTo>
                      <a:pt x="19" y="91"/>
                      <a:pt x="23" y="94"/>
                      <a:pt x="29" y="95"/>
                    </a:cubicBezTo>
                    <a:cubicBezTo>
                      <a:pt x="35" y="95"/>
                      <a:pt x="43" y="102"/>
                      <a:pt x="44" y="107"/>
                    </a:cubicBezTo>
                    <a:cubicBezTo>
                      <a:pt x="45" y="112"/>
                      <a:pt x="50" y="118"/>
                      <a:pt x="54" y="120"/>
                    </a:cubicBezTo>
                    <a:cubicBezTo>
                      <a:pt x="57" y="123"/>
                      <a:pt x="53" y="132"/>
                      <a:pt x="53" y="138"/>
                    </a:cubicBezTo>
                    <a:cubicBezTo>
                      <a:pt x="53" y="145"/>
                      <a:pt x="45" y="146"/>
                      <a:pt x="49" y="153"/>
                    </a:cubicBezTo>
                    <a:cubicBezTo>
                      <a:pt x="53" y="159"/>
                      <a:pt x="80" y="162"/>
                      <a:pt x="88" y="162"/>
                    </a:cubicBezTo>
                    <a:cubicBezTo>
                      <a:pt x="96" y="162"/>
                      <a:pt x="99" y="170"/>
                      <a:pt x="101" y="170"/>
                    </a:cubicBezTo>
                    <a:cubicBezTo>
                      <a:pt x="107" y="171"/>
                      <a:pt x="107" y="177"/>
                      <a:pt x="113" y="178"/>
                    </a:cubicBezTo>
                    <a:cubicBezTo>
                      <a:pt x="119" y="179"/>
                      <a:pt x="124" y="183"/>
                      <a:pt x="126" y="193"/>
                    </a:cubicBezTo>
                    <a:cubicBezTo>
                      <a:pt x="129" y="203"/>
                      <a:pt x="136" y="207"/>
                      <a:pt x="137" y="211"/>
                    </a:cubicBezTo>
                    <a:cubicBezTo>
                      <a:pt x="138" y="216"/>
                      <a:pt x="150" y="212"/>
                      <a:pt x="159" y="213"/>
                    </a:cubicBezTo>
                    <a:cubicBezTo>
                      <a:pt x="169" y="215"/>
                      <a:pt x="195" y="213"/>
                      <a:pt x="201" y="215"/>
                    </a:cubicBezTo>
                    <a:cubicBezTo>
                      <a:pt x="208" y="216"/>
                      <a:pt x="224" y="215"/>
                      <a:pt x="233" y="221"/>
                    </a:cubicBezTo>
                    <a:cubicBezTo>
                      <a:pt x="242" y="228"/>
                      <a:pt x="247" y="223"/>
                      <a:pt x="253" y="226"/>
                    </a:cubicBezTo>
                    <a:cubicBezTo>
                      <a:pt x="258" y="229"/>
                      <a:pt x="263" y="232"/>
                      <a:pt x="271" y="231"/>
                    </a:cubicBezTo>
                    <a:cubicBezTo>
                      <a:pt x="279" y="229"/>
                      <a:pt x="279" y="236"/>
                      <a:pt x="284" y="237"/>
                    </a:cubicBezTo>
                    <a:cubicBezTo>
                      <a:pt x="290" y="238"/>
                      <a:pt x="300" y="228"/>
                      <a:pt x="315" y="221"/>
                    </a:cubicBezTo>
                    <a:cubicBezTo>
                      <a:pt x="330" y="215"/>
                      <a:pt x="347" y="219"/>
                      <a:pt x="355" y="220"/>
                    </a:cubicBezTo>
                    <a:cubicBezTo>
                      <a:pt x="363" y="221"/>
                      <a:pt x="378" y="217"/>
                      <a:pt x="387" y="207"/>
                    </a:cubicBezTo>
                    <a:cubicBezTo>
                      <a:pt x="396" y="196"/>
                      <a:pt x="407" y="199"/>
                      <a:pt x="408" y="190"/>
                    </a:cubicBezTo>
                    <a:cubicBezTo>
                      <a:pt x="409" y="181"/>
                      <a:pt x="399" y="177"/>
                      <a:pt x="404" y="169"/>
                    </a:cubicBezTo>
                    <a:cubicBezTo>
                      <a:pt x="408" y="161"/>
                      <a:pt x="416" y="162"/>
                      <a:pt x="421" y="165"/>
                    </a:cubicBezTo>
                    <a:cubicBezTo>
                      <a:pt x="425" y="167"/>
                      <a:pt x="438" y="170"/>
                      <a:pt x="449" y="162"/>
                    </a:cubicBezTo>
                    <a:cubicBezTo>
                      <a:pt x="461" y="154"/>
                      <a:pt x="465" y="156"/>
                      <a:pt x="475" y="154"/>
                    </a:cubicBezTo>
                    <a:cubicBezTo>
                      <a:pt x="486" y="153"/>
                      <a:pt x="484" y="146"/>
                      <a:pt x="491" y="140"/>
                    </a:cubicBezTo>
                    <a:cubicBezTo>
                      <a:pt x="498" y="133"/>
                      <a:pt x="506" y="131"/>
                      <a:pt x="513" y="131"/>
                    </a:cubicBezTo>
                    <a:cubicBezTo>
                      <a:pt x="520" y="131"/>
                      <a:pt x="529" y="124"/>
                      <a:pt x="535" y="126"/>
                    </a:cubicBezTo>
                    <a:cubicBezTo>
                      <a:pt x="542" y="128"/>
                      <a:pt x="553" y="129"/>
                      <a:pt x="554" y="124"/>
                    </a:cubicBezTo>
                    <a:cubicBezTo>
                      <a:pt x="555" y="118"/>
                      <a:pt x="537" y="107"/>
                      <a:pt x="531" y="10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1696">
                <a:extLst>
                  <a:ext uri="{FF2B5EF4-FFF2-40B4-BE49-F238E27FC236}">
                    <a16:creationId xmlns:a16="http://schemas.microsoft.com/office/drawing/2014/main" id="{19B83AE3-C861-EEFF-0A96-AB7F719FE14F}"/>
                  </a:ext>
                </a:extLst>
              </p:cNvPr>
              <p:cNvSpPr>
                <a:spLocks/>
              </p:cNvSpPr>
              <p:nvPr/>
            </p:nvSpPr>
            <p:spPr bwMode="auto">
              <a:xfrm>
                <a:off x="5635825" y="2251150"/>
                <a:ext cx="155581" cy="68265"/>
              </a:xfrm>
              <a:custGeom>
                <a:avLst/>
                <a:gdLst>
                  <a:gd name="T0" fmla="*/ 48 w 122"/>
                  <a:gd name="T1" fmla="*/ 43 h 55"/>
                  <a:gd name="T2" fmla="*/ 61 w 122"/>
                  <a:gd name="T3" fmla="*/ 52 h 55"/>
                  <a:gd name="T4" fmla="*/ 61 w 122"/>
                  <a:gd name="T5" fmla="*/ 54 h 55"/>
                  <a:gd name="T6" fmla="*/ 79 w 122"/>
                  <a:gd name="T7" fmla="*/ 50 h 55"/>
                  <a:gd name="T8" fmla="*/ 95 w 122"/>
                  <a:gd name="T9" fmla="*/ 52 h 55"/>
                  <a:gd name="T10" fmla="*/ 94 w 122"/>
                  <a:gd name="T11" fmla="*/ 48 h 55"/>
                  <a:gd name="T12" fmla="*/ 106 w 122"/>
                  <a:gd name="T13" fmla="*/ 51 h 55"/>
                  <a:gd name="T14" fmla="*/ 119 w 122"/>
                  <a:gd name="T15" fmla="*/ 52 h 55"/>
                  <a:gd name="T16" fmla="*/ 114 w 122"/>
                  <a:gd name="T17" fmla="*/ 45 h 55"/>
                  <a:gd name="T18" fmla="*/ 117 w 122"/>
                  <a:gd name="T19" fmla="*/ 38 h 55"/>
                  <a:gd name="T20" fmla="*/ 106 w 122"/>
                  <a:gd name="T21" fmla="*/ 33 h 55"/>
                  <a:gd name="T22" fmla="*/ 101 w 122"/>
                  <a:gd name="T23" fmla="*/ 22 h 55"/>
                  <a:gd name="T24" fmla="*/ 95 w 122"/>
                  <a:gd name="T25" fmla="*/ 19 h 55"/>
                  <a:gd name="T26" fmla="*/ 77 w 122"/>
                  <a:gd name="T27" fmla="*/ 22 h 55"/>
                  <a:gd name="T28" fmla="*/ 66 w 122"/>
                  <a:gd name="T29" fmla="*/ 16 h 55"/>
                  <a:gd name="T30" fmla="*/ 55 w 122"/>
                  <a:gd name="T31" fmla="*/ 9 h 55"/>
                  <a:gd name="T32" fmla="*/ 27 w 122"/>
                  <a:gd name="T33" fmla="*/ 7 h 55"/>
                  <a:gd name="T34" fmla="*/ 6 w 122"/>
                  <a:gd name="T35" fmla="*/ 1 h 55"/>
                  <a:gd name="T36" fmla="*/ 0 w 122"/>
                  <a:gd name="T37" fmla="*/ 4 h 55"/>
                  <a:gd name="T38" fmla="*/ 27 w 122"/>
                  <a:gd name="T39" fmla="*/ 19 h 55"/>
                  <a:gd name="T40" fmla="*/ 34 w 122"/>
                  <a:gd name="T41" fmla="*/ 37 h 55"/>
                  <a:gd name="T42" fmla="*/ 30 w 122"/>
                  <a:gd name="T43" fmla="*/ 43 h 55"/>
                  <a:gd name="T44" fmla="*/ 48 w 122"/>
                  <a:gd name="T45"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55">
                    <a:moveTo>
                      <a:pt x="48" y="43"/>
                    </a:moveTo>
                    <a:cubicBezTo>
                      <a:pt x="54" y="40"/>
                      <a:pt x="56" y="46"/>
                      <a:pt x="61" y="52"/>
                    </a:cubicBezTo>
                    <a:cubicBezTo>
                      <a:pt x="61" y="53"/>
                      <a:pt x="61" y="53"/>
                      <a:pt x="61" y="54"/>
                    </a:cubicBezTo>
                    <a:cubicBezTo>
                      <a:pt x="68" y="53"/>
                      <a:pt x="73" y="51"/>
                      <a:pt x="79" y="50"/>
                    </a:cubicBezTo>
                    <a:cubicBezTo>
                      <a:pt x="84" y="49"/>
                      <a:pt x="90" y="51"/>
                      <a:pt x="95" y="52"/>
                    </a:cubicBezTo>
                    <a:cubicBezTo>
                      <a:pt x="94" y="50"/>
                      <a:pt x="93" y="49"/>
                      <a:pt x="94" y="48"/>
                    </a:cubicBezTo>
                    <a:cubicBezTo>
                      <a:pt x="95" y="45"/>
                      <a:pt x="103" y="49"/>
                      <a:pt x="106" y="51"/>
                    </a:cubicBezTo>
                    <a:cubicBezTo>
                      <a:pt x="109" y="54"/>
                      <a:pt x="117" y="55"/>
                      <a:pt x="119" y="52"/>
                    </a:cubicBezTo>
                    <a:cubicBezTo>
                      <a:pt x="122" y="50"/>
                      <a:pt x="115" y="47"/>
                      <a:pt x="114" y="45"/>
                    </a:cubicBezTo>
                    <a:cubicBezTo>
                      <a:pt x="113" y="43"/>
                      <a:pt x="115" y="41"/>
                      <a:pt x="117" y="38"/>
                    </a:cubicBezTo>
                    <a:cubicBezTo>
                      <a:pt x="113" y="36"/>
                      <a:pt x="108" y="32"/>
                      <a:pt x="106" y="33"/>
                    </a:cubicBezTo>
                    <a:cubicBezTo>
                      <a:pt x="104" y="33"/>
                      <a:pt x="104" y="22"/>
                      <a:pt x="101" y="22"/>
                    </a:cubicBezTo>
                    <a:cubicBezTo>
                      <a:pt x="98" y="22"/>
                      <a:pt x="98" y="19"/>
                      <a:pt x="95" y="19"/>
                    </a:cubicBezTo>
                    <a:cubicBezTo>
                      <a:pt x="92" y="19"/>
                      <a:pt x="80" y="19"/>
                      <a:pt x="77" y="22"/>
                    </a:cubicBezTo>
                    <a:cubicBezTo>
                      <a:pt x="74" y="24"/>
                      <a:pt x="70" y="16"/>
                      <a:pt x="66" y="16"/>
                    </a:cubicBezTo>
                    <a:cubicBezTo>
                      <a:pt x="62" y="16"/>
                      <a:pt x="57" y="12"/>
                      <a:pt x="55" y="9"/>
                    </a:cubicBezTo>
                    <a:cubicBezTo>
                      <a:pt x="52" y="6"/>
                      <a:pt x="33" y="11"/>
                      <a:pt x="27" y="7"/>
                    </a:cubicBezTo>
                    <a:cubicBezTo>
                      <a:pt x="22" y="3"/>
                      <a:pt x="12" y="0"/>
                      <a:pt x="6" y="1"/>
                    </a:cubicBezTo>
                    <a:cubicBezTo>
                      <a:pt x="5" y="1"/>
                      <a:pt x="2" y="2"/>
                      <a:pt x="0" y="4"/>
                    </a:cubicBezTo>
                    <a:cubicBezTo>
                      <a:pt x="10" y="10"/>
                      <a:pt x="25" y="8"/>
                      <a:pt x="27" y="19"/>
                    </a:cubicBezTo>
                    <a:cubicBezTo>
                      <a:pt x="29" y="31"/>
                      <a:pt x="36" y="26"/>
                      <a:pt x="34" y="37"/>
                    </a:cubicBezTo>
                    <a:cubicBezTo>
                      <a:pt x="33" y="39"/>
                      <a:pt x="32" y="41"/>
                      <a:pt x="30" y="43"/>
                    </a:cubicBezTo>
                    <a:cubicBezTo>
                      <a:pt x="38" y="44"/>
                      <a:pt x="45" y="44"/>
                      <a:pt x="48" y="4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697">
                <a:extLst>
                  <a:ext uri="{FF2B5EF4-FFF2-40B4-BE49-F238E27FC236}">
                    <a16:creationId xmlns:a16="http://schemas.microsoft.com/office/drawing/2014/main" id="{92E05EAD-3B4F-CE79-EDFB-780FE11737CD}"/>
                  </a:ext>
                </a:extLst>
              </p:cNvPr>
              <p:cNvSpPr>
                <a:spLocks/>
              </p:cNvSpPr>
              <p:nvPr/>
            </p:nvSpPr>
            <p:spPr bwMode="auto">
              <a:xfrm>
                <a:off x="6508981" y="2455944"/>
                <a:ext cx="53977" cy="47627"/>
              </a:xfrm>
              <a:custGeom>
                <a:avLst/>
                <a:gdLst>
                  <a:gd name="T0" fmla="*/ 20 w 42"/>
                  <a:gd name="T1" fmla="*/ 1 h 39"/>
                  <a:gd name="T2" fmla="*/ 0 w 42"/>
                  <a:gd name="T3" fmla="*/ 12 h 39"/>
                  <a:gd name="T4" fmla="*/ 3 w 42"/>
                  <a:gd name="T5" fmla="*/ 17 h 39"/>
                  <a:gd name="T6" fmla="*/ 13 w 42"/>
                  <a:gd name="T7" fmla="*/ 29 h 39"/>
                  <a:gd name="T8" fmla="*/ 15 w 42"/>
                  <a:gd name="T9" fmla="*/ 39 h 39"/>
                  <a:gd name="T10" fmla="*/ 23 w 42"/>
                  <a:gd name="T11" fmla="*/ 39 h 39"/>
                  <a:gd name="T12" fmla="*/ 40 w 42"/>
                  <a:gd name="T13" fmla="*/ 18 h 39"/>
                  <a:gd name="T14" fmla="*/ 20 w 42"/>
                  <a:gd name="T15" fmla="*/ 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0" y="1"/>
                    </a:moveTo>
                    <a:cubicBezTo>
                      <a:pt x="14" y="0"/>
                      <a:pt x="2" y="7"/>
                      <a:pt x="0" y="12"/>
                    </a:cubicBezTo>
                    <a:cubicBezTo>
                      <a:pt x="1" y="14"/>
                      <a:pt x="2" y="15"/>
                      <a:pt x="3" y="17"/>
                    </a:cubicBezTo>
                    <a:cubicBezTo>
                      <a:pt x="4" y="22"/>
                      <a:pt x="9" y="26"/>
                      <a:pt x="13" y="29"/>
                    </a:cubicBezTo>
                    <a:cubicBezTo>
                      <a:pt x="16" y="31"/>
                      <a:pt x="16" y="35"/>
                      <a:pt x="15" y="39"/>
                    </a:cubicBezTo>
                    <a:cubicBezTo>
                      <a:pt x="18" y="39"/>
                      <a:pt x="21" y="39"/>
                      <a:pt x="23" y="39"/>
                    </a:cubicBezTo>
                    <a:cubicBezTo>
                      <a:pt x="28" y="37"/>
                      <a:pt x="39" y="22"/>
                      <a:pt x="40" y="18"/>
                    </a:cubicBezTo>
                    <a:cubicBezTo>
                      <a:pt x="42" y="13"/>
                      <a:pt x="27" y="1"/>
                      <a:pt x="20" y="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1698">
                <a:extLst>
                  <a:ext uri="{FF2B5EF4-FFF2-40B4-BE49-F238E27FC236}">
                    <a16:creationId xmlns:a16="http://schemas.microsoft.com/office/drawing/2014/main" id="{F01427FC-D407-023A-8A7C-816086B8A82E}"/>
                  </a:ext>
                </a:extLst>
              </p:cNvPr>
              <p:cNvSpPr>
                <a:spLocks/>
              </p:cNvSpPr>
              <p:nvPr/>
            </p:nvSpPr>
            <p:spPr bwMode="auto">
              <a:xfrm>
                <a:off x="7529780" y="2271788"/>
                <a:ext cx="157168" cy="144467"/>
              </a:xfrm>
              <a:custGeom>
                <a:avLst/>
                <a:gdLst>
                  <a:gd name="T0" fmla="*/ 117 w 122"/>
                  <a:gd name="T1" fmla="*/ 5 h 115"/>
                  <a:gd name="T2" fmla="*/ 102 w 122"/>
                  <a:gd name="T3" fmla="*/ 0 h 115"/>
                  <a:gd name="T4" fmla="*/ 92 w 122"/>
                  <a:gd name="T5" fmla="*/ 13 h 115"/>
                  <a:gd name="T6" fmla="*/ 79 w 122"/>
                  <a:gd name="T7" fmla="*/ 22 h 115"/>
                  <a:gd name="T8" fmla="*/ 72 w 122"/>
                  <a:gd name="T9" fmla="*/ 29 h 115"/>
                  <a:gd name="T10" fmla="*/ 61 w 122"/>
                  <a:gd name="T11" fmla="*/ 33 h 115"/>
                  <a:gd name="T12" fmla="*/ 50 w 122"/>
                  <a:gd name="T13" fmla="*/ 28 h 115"/>
                  <a:gd name="T14" fmla="*/ 38 w 122"/>
                  <a:gd name="T15" fmla="*/ 41 h 115"/>
                  <a:gd name="T16" fmla="*/ 5 w 122"/>
                  <a:gd name="T17" fmla="*/ 59 h 115"/>
                  <a:gd name="T18" fmla="*/ 0 w 122"/>
                  <a:gd name="T19" fmla="*/ 66 h 115"/>
                  <a:gd name="T20" fmla="*/ 21 w 122"/>
                  <a:gd name="T21" fmla="*/ 76 h 115"/>
                  <a:gd name="T22" fmla="*/ 10 w 122"/>
                  <a:gd name="T23" fmla="*/ 95 h 115"/>
                  <a:gd name="T24" fmla="*/ 13 w 122"/>
                  <a:gd name="T25" fmla="*/ 106 h 115"/>
                  <a:gd name="T26" fmla="*/ 22 w 122"/>
                  <a:gd name="T27" fmla="*/ 111 h 115"/>
                  <a:gd name="T28" fmla="*/ 36 w 122"/>
                  <a:gd name="T29" fmla="*/ 108 h 115"/>
                  <a:gd name="T30" fmla="*/ 40 w 122"/>
                  <a:gd name="T31" fmla="*/ 110 h 115"/>
                  <a:gd name="T32" fmla="*/ 50 w 122"/>
                  <a:gd name="T33" fmla="*/ 103 h 115"/>
                  <a:gd name="T34" fmla="*/ 66 w 122"/>
                  <a:gd name="T35" fmla="*/ 99 h 115"/>
                  <a:gd name="T36" fmla="*/ 76 w 122"/>
                  <a:gd name="T37" fmla="*/ 96 h 115"/>
                  <a:gd name="T38" fmla="*/ 60 w 122"/>
                  <a:gd name="T39" fmla="*/ 81 h 115"/>
                  <a:gd name="T40" fmla="*/ 65 w 122"/>
                  <a:gd name="T41" fmla="*/ 65 h 115"/>
                  <a:gd name="T42" fmla="*/ 96 w 122"/>
                  <a:gd name="T43" fmla="*/ 46 h 115"/>
                  <a:gd name="T44" fmla="*/ 102 w 122"/>
                  <a:gd name="T45" fmla="*/ 25 h 115"/>
                  <a:gd name="T46" fmla="*/ 122 w 122"/>
                  <a:gd name="T47" fmla="*/ 6 h 115"/>
                  <a:gd name="T48" fmla="*/ 117 w 122"/>
                  <a:gd name="T49"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15">
                    <a:moveTo>
                      <a:pt x="117" y="5"/>
                    </a:moveTo>
                    <a:cubicBezTo>
                      <a:pt x="110" y="8"/>
                      <a:pt x="108" y="0"/>
                      <a:pt x="102" y="0"/>
                    </a:cubicBezTo>
                    <a:cubicBezTo>
                      <a:pt x="96" y="0"/>
                      <a:pt x="97" y="13"/>
                      <a:pt x="92" y="13"/>
                    </a:cubicBezTo>
                    <a:cubicBezTo>
                      <a:pt x="86" y="13"/>
                      <a:pt x="87" y="21"/>
                      <a:pt x="79" y="22"/>
                    </a:cubicBezTo>
                    <a:cubicBezTo>
                      <a:pt x="71" y="24"/>
                      <a:pt x="69" y="24"/>
                      <a:pt x="72" y="29"/>
                    </a:cubicBezTo>
                    <a:cubicBezTo>
                      <a:pt x="76" y="35"/>
                      <a:pt x="68" y="33"/>
                      <a:pt x="61" y="33"/>
                    </a:cubicBezTo>
                    <a:cubicBezTo>
                      <a:pt x="54" y="33"/>
                      <a:pt x="54" y="28"/>
                      <a:pt x="50" y="28"/>
                    </a:cubicBezTo>
                    <a:cubicBezTo>
                      <a:pt x="45" y="28"/>
                      <a:pt x="42" y="36"/>
                      <a:pt x="38" y="41"/>
                    </a:cubicBezTo>
                    <a:cubicBezTo>
                      <a:pt x="35" y="45"/>
                      <a:pt x="12" y="55"/>
                      <a:pt x="5" y="59"/>
                    </a:cubicBezTo>
                    <a:cubicBezTo>
                      <a:pt x="3" y="60"/>
                      <a:pt x="2" y="63"/>
                      <a:pt x="0" y="66"/>
                    </a:cubicBezTo>
                    <a:cubicBezTo>
                      <a:pt x="9" y="67"/>
                      <a:pt x="17" y="72"/>
                      <a:pt x="21" y="76"/>
                    </a:cubicBezTo>
                    <a:cubicBezTo>
                      <a:pt x="25" y="83"/>
                      <a:pt x="15" y="90"/>
                      <a:pt x="10" y="95"/>
                    </a:cubicBezTo>
                    <a:cubicBezTo>
                      <a:pt x="5" y="101"/>
                      <a:pt x="13" y="101"/>
                      <a:pt x="13" y="106"/>
                    </a:cubicBezTo>
                    <a:cubicBezTo>
                      <a:pt x="14" y="111"/>
                      <a:pt x="20" y="115"/>
                      <a:pt x="22" y="111"/>
                    </a:cubicBezTo>
                    <a:cubicBezTo>
                      <a:pt x="24" y="106"/>
                      <a:pt x="28" y="108"/>
                      <a:pt x="36" y="108"/>
                    </a:cubicBezTo>
                    <a:cubicBezTo>
                      <a:pt x="38" y="108"/>
                      <a:pt x="39" y="109"/>
                      <a:pt x="40" y="110"/>
                    </a:cubicBezTo>
                    <a:cubicBezTo>
                      <a:pt x="44" y="107"/>
                      <a:pt x="49" y="104"/>
                      <a:pt x="50" y="103"/>
                    </a:cubicBezTo>
                    <a:cubicBezTo>
                      <a:pt x="53" y="100"/>
                      <a:pt x="60" y="99"/>
                      <a:pt x="66" y="99"/>
                    </a:cubicBezTo>
                    <a:cubicBezTo>
                      <a:pt x="70" y="99"/>
                      <a:pt x="73" y="98"/>
                      <a:pt x="76" y="96"/>
                    </a:cubicBezTo>
                    <a:cubicBezTo>
                      <a:pt x="69" y="88"/>
                      <a:pt x="62" y="82"/>
                      <a:pt x="60" y="81"/>
                    </a:cubicBezTo>
                    <a:cubicBezTo>
                      <a:pt x="54" y="77"/>
                      <a:pt x="58" y="67"/>
                      <a:pt x="65" y="65"/>
                    </a:cubicBezTo>
                    <a:cubicBezTo>
                      <a:pt x="72" y="63"/>
                      <a:pt x="90" y="50"/>
                      <a:pt x="96" y="46"/>
                    </a:cubicBezTo>
                    <a:cubicBezTo>
                      <a:pt x="101" y="43"/>
                      <a:pt x="97" y="33"/>
                      <a:pt x="102" y="25"/>
                    </a:cubicBezTo>
                    <a:cubicBezTo>
                      <a:pt x="104" y="21"/>
                      <a:pt x="113" y="13"/>
                      <a:pt x="122" y="6"/>
                    </a:cubicBezTo>
                    <a:cubicBezTo>
                      <a:pt x="120" y="5"/>
                      <a:pt x="118" y="5"/>
                      <a:pt x="117"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1699">
                <a:extLst>
                  <a:ext uri="{FF2B5EF4-FFF2-40B4-BE49-F238E27FC236}">
                    <a16:creationId xmlns:a16="http://schemas.microsoft.com/office/drawing/2014/main" id="{E9881253-BE68-A16F-8F78-08173D39FF2F}"/>
                  </a:ext>
                </a:extLst>
              </p:cNvPr>
              <p:cNvSpPr>
                <a:spLocks/>
              </p:cNvSpPr>
              <p:nvPr/>
            </p:nvSpPr>
            <p:spPr bwMode="auto">
              <a:xfrm>
                <a:off x="6556607" y="2594061"/>
                <a:ext cx="173044" cy="98428"/>
              </a:xfrm>
              <a:custGeom>
                <a:avLst/>
                <a:gdLst>
                  <a:gd name="T0" fmla="*/ 133 w 135"/>
                  <a:gd name="T1" fmla="*/ 50 h 78"/>
                  <a:gd name="T2" fmla="*/ 129 w 135"/>
                  <a:gd name="T3" fmla="*/ 50 h 78"/>
                  <a:gd name="T4" fmla="*/ 106 w 135"/>
                  <a:gd name="T5" fmla="*/ 45 h 78"/>
                  <a:gd name="T6" fmla="*/ 72 w 135"/>
                  <a:gd name="T7" fmla="*/ 32 h 78"/>
                  <a:gd name="T8" fmla="*/ 36 w 135"/>
                  <a:gd name="T9" fmla="*/ 5 h 78"/>
                  <a:gd name="T10" fmla="*/ 22 w 135"/>
                  <a:gd name="T11" fmla="*/ 3 h 78"/>
                  <a:gd name="T12" fmla="*/ 11 w 135"/>
                  <a:gd name="T13" fmla="*/ 6 h 78"/>
                  <a:gd name="T14" fmla="*/ 3 w 135"/>
                  <a:gd name="T15" fmla="*/ 16 h 78"/>
                  <a:gd name="T16" fmla="*/ 0 w 135"/>
                  <a:gd name="T17" fmla="*/ 29 h 78"/>
                  <a:gd name="T18" fmla="*/ 9 w 135"/>
                  <a:gd name="T19" fmla="*/ 36 h 78"/>
                  <a:gd name="T20" fmla="*/ 23 w 135"/>
                  <a:gd name="T21" fmla="*/ 43 h 78"/>
                  <a:gd name="T22" fmla="*/ 36 w 135"/>
                  <a:gd name="T23" fmla="*/ 50 h 78"/>
                  <a:gd name="T24" fmla="*/ 51 w 135"/>
                  <a:gd name="T25" fmla="*/ 59 h 78"/>
                  <a:gd name="T26" fmla="*/ 68 w 135"/>
                  <a:gd name="T27" fmla="*/ 56 h 78"/>
                  <a:gd name="T28" fmla="*/ 77 w 135"/>
                  <a:gd name="T29" fmla="*/ 66 h 78"/>
                  <a:gd name="T30" fmla="*/ 100 w 135"/>
                  <a:gd name="T31" fmla="*/ 75 h 78"/>
                  <a:gd name="T32" fmla="*/ 131 w 135"/>
                  <a:gd name="T33" fmla="*/ 72 h 78"/>
                  <a:gd name="T34" fmla="*/ 132 w 135"/>
                  <a:gd name="T35" fmla="*/ 54 h 78"/>
                  <a:gd name="T36" fmla="*/ 133 w 135"/>
                  <a:gd name="T3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 h="78">
                    <a:moveTo>
                      <a:pt x="133" y="50"/>
                    </a:moveTo>
                    <a:cubicBezTo>
                      <a:pt x="132" y="50"/>
                      <a:pt x="130" y="50"/>
                      <a:pt x="129" y="50"/>
                    </a:cubicBezTo>
                    <a:cubicBezTo>
                      <a:pt x="119" y="50"/>
                      <a:pt x="112" y="45"/>
                      <a:pt x="106" y="45"/>
                    </a:cubicBezTo>
                    <a:cubicBezTo>
                      <a:pt x="99" y="46"/>
                      <a:pt x="80" y="38"/>
                      <a:pt x="72" y="32"/>
                    </a:cubicBezTo>
                    <a:cubicBezTo>
                      <a:pt x="64" y="25"/>
                      <a:pt x="41" y="11"/>
                      <a:pt x="36" y="5"/>
                    </a:cubicBezTo>
                    <a:cubicBezTo>
                      <a:pt x="30" y="0"/>
                      <a:pt x="22" y="0"/>
                      <a:pt x="22" y="3"/>
                    </a:cubicBezTo>
                    <a:cubicBezTo>
                      <a:pt x="21" y="5"/>
                      <a:pt x="17" y="5"/>
                      <a:pt x="11" y="6"/>
                    </a:cubicBezTo>
                    <a:cubicBezTo>
                      <a:pt x="9" y="9"/>
                      <a:pt x="3" y="12"/>
                      <a:pt x="3" y="16"/>
                    </a:cubicBezTo>
                    <a:cubicBezTo>
                      <a:pt x="3" y="20"/>
                      <a:pt x="0" y="26"/>
                      <a:pt x="0" y="29"/>
                    </a:cubicBezTo>
                    <a:cubicBezTo>
                      <a:pt x="0" y="33"/>
                      <a:pt x="7" y="34"/>
                      <a:pt x="9" y="36"/>
                    </a:cubicBezTo>
                    <a:cubicBezTo>
                      <a:pt x="11" y="39"/>
                      <a:pt x="22" y="41"/>
                      <a:pt x="23" y="43"/>
                    </a:cubicBezTo>
                    <a:cubicBezTo>
                      <a:pt x="24" y="46"/>
                      <a:pt x="31" y="50"/>
                      <a:pt x="36" y="50"/>
                    </a:cubicBezTo>
                    <a:cubicBezTo>
                      <a:pt x="41" y="51"/>
                      <a:pt x="48" y="57"/>
                      <a:pt x="51" y="59"/>
                    </a:cubicBezTo>
                    <a:cubicBezTo>
                      <a:pt x="54" y="61"/>
                      <a:pt x="64" y="56"/>
                      <a:pt x="68" y="56"/>
                    </a:cubicBezTo>
                    <a:cubicBezTo>
                      <a:pt x="71" y="56"/>
                      <a:pt x="77" y="62"/>
                      <a:pt x="77" y="66"/>
                    </a:cubicBezTo>
                    <a:cubicBezTo>
                      <a:pt x="78" y="69"/>
                      <a:pt x="96" y="71"/>
                      <a:pt x="100" y="75"/>
                    </a:cubicBezTo>
                    <a:cubicBezTo>
                      <a:pt x="105" y="78"/>
                      <a:pt x="127" y="76"/>
                      <a:pt x="131" y="72"/>
                    </a:cubicBezTo>
                    <a:cubicBezTo>
                      <a:pt x="135" y="68"/>
                      <a:pt x="132" y="60"/>
                      <a:pt x="132" y="54"/>
                    </a:cubicBezTo>
                    <a:cubicBezTo>
                      <a:pt x="132" y="52"/>
                      <a:pt x="132" y="51"/>
                      <a:pt x="133" y="5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1700">
                <a:extLst>
                  <a:ext uri="{FF2B5EF4-FFF2-40B4-BE49-F238E27FC236}">
                    <a16:creationId xmlns:a16="http://schemas.microsoft.com/office/drawing/2014/main" id="{9F644026-94DF-CDB9-28D2-06DFDF9237F5}"/>
                  </a:ext>
                </a:extLst>
              </p:cNvPr>
              <p:cNvSpPr>
                <a:spLocks/>
              </p:cNvSpPr>
              <p:nvPr/>
            </p:nvSpPr>
            <p:spPr bwMode="auto">
              <a:xfrm>
                <a:off x="6807441" y="2640100"/>
                <a:ext cx="193682" cy="415939"/>
              </a:xfrm>
              <a:custGeom>
                <a:avLst/>
                <a:gdLst>
                  <a:gd name="T0" fmla="*/ 122 w 151"/>
                  <a:gd name="T1" fmla="*/ 303 h 333"/>
                  <a:gd name="T2" fmla="*/ 117 w 151"/>
                  <a:gd name="T3" fmla="*/ 289 h 333"/>
                  <a:gd name="T4" fmla="*/ 110 w 151"/>
                  <a:gd name="T5" fmla="*/ 268 h 333"/>
                  <a:gd name="T6" fmla="*/ 103 w 151"/>
                  <a:gd name="T7" fmla="*/ 249 h 333"/>
                  <a:gd name="T8" fmla="*/ 106 w 151"/>
                  <a:gd name="T9" fmla="*/ 236 h 333"/>
                  <a:gd name="T10" fmla="*/ 107 w 151"/>
                  <a:gd name="T11" fmla="*/ 228 h 333"/>
                  <a:gd name="T12" fmla="*/ 103 w 151"/>
                  <a:gd name="T13" fmla="*/ 216 h 333"/>
                  <a:gd name="T14" fmla="*/ 90 w 151"/>
                  <a:gd name="T15" fmla="*/ 200 h 333"/>
                  <a:gd name="T16" fmla="*/ 94 w 151"/>
                  <a:gd name="T17" fmla="*/ 172 h 333"/>
                  <a:gd name="T18" fmla="*/ 103 w 151"/>
                  <a:gd name="T19" fmla="*/ 167 h 333"/>
                  <a:gd name="T20" fmla="*/ 117 w 151"/>
                  <a:gd name="T21" fmla="*/ 163 h 333"/>
                  <a:gd name="T22" fmla="*/ 133 w 151"/>
                  <a:gd name="T23" fmla="*/ 154 h 333"/>
                  <a:gd name="T24" fmla="*/ 142 w 151"/>
                  <a:gd name="T25" fmla="*/ 146 h 333"/>
                  <a:gd name="T26" fmla="*/ 151 w 151"/>
                  <a:gd name="T27" fmla="*/ 131 h 333"/>
                  <a:gd name="T28" fmla="*/ 151 w 151"/>
                  <a:gd name="T29" fmla="*/ 131 h 333"/>
                  <a:gd name="T30" fmla="*/ 143 w 151"/>
                  <a:gd name="T31" fmla="*/ 133 h 333"/>
                  <a:gd name="T32" fmla="*/ 132 w 151"/>
                  <a:gd name="T33" fmla="*/ 127 h 333"/>
                  <a:gd name="T34" fmla="*/ 123 w 151"/>
                  <a:gd name="T35" fmla="*/ 122 h 333"/>
                  <a:gd name="T36" fmla="*/ 123 w 151"/>
                  <a:gd name="T37" fmla="*/ 111 h 333"/>
                  <a:gd name="T38" fmla="*/ 116 w 151"/>
                  <a:gd name="T39" fmla="*/ 103 h 333"/>
                  <a:gd name="T40" fmla="*/ 110 w 151"/>
                  <a:gd name="T41" fmla="*/ 88 h 333"/>
                  <a:gd name="T42" fmla="*/ 94 w 151"/>
                  <a:gd name="T43" fmla="*/ 85 h 333"/>
                  <a:gd name="T44" fmla="*/ 91 w 151"/>
                  <a:gd name="T45" fmla="*/ 77 h 333"/>
                  <a:gd name="T46" fmla="*/ 106 w 151"/>
                  <a:gd name="T47" fmla="*/ 52 h 333"/>
                  <a:gd name="T48" fmla="*/ 110 w 151"/>
                  <a:gd name="T49" fmla="*/ 26 h 333"/>
                  <a:gd name="T50" fmla="*/ 103 w 151"/>
                  <a:gd name="T51" fmla="*/ 18 h 333"/>
                  <a:gd name="T52" fmla="*/ 99 w 151"/>
                  <a:gd name="T53" fmla="*/ 8 h 333"/>
                  <a:gd name="T54" fmla="*/ 87 w 151"/>
                  <a:gd name="T55" fmla="*/ 3 h 333"/>
                  <a:gd name="T56" fmla="*/ 84 w 151"/>
                  <a:gd name="T57" fmla="*/ 4 h 333"/>
                  <a:gd name="T58" fmla="*/ 85 w 151"/>
                  <a:gd name="T59" fmla="*/ 5 h 333"/>
                  <a:gd name="T60" fmla="*/ 81 w 151"/>
                  <a:gd name="T61" fmla="*/ 13 h 333"/>
                  <a:gd name="T62" fmla="*/ 82 w 151"/>
                  <a:gd name="T63" fmla="*/ 25 h 333"/>
                  <a:gd name="T64" fmla="*/ 74 w 151"/>
                  <a:gd name="T65" fmla="*/ 25 h 333"/>
                  <a:gd name="T66" fmla="*/ 60 w 151"/>
                  <a:gd name="T67" fmla="*/ 31 h 333"/>
                  <a:gd name="T68" fmla="*/ 48 w 151"/>
                  <a:gd name="T69" fmla="*/ 45 h 333"/>
                  <a:gd name="T70" fmla="*/ 43 w 151"/>
                  <a:gd name="T71" fmla="*/ 66 h 333"/>
                  <a:gd name="T72" fmla="*/ 37 w 151"/>
                  <a:gd name="T73" fmla="*/ 88 h 333"/>
                  <a:gd name="T74" fmla="*/ 23 w 151"/>
                  <a:gd name="T75" fmla="*/ 87 h 333"/>
                  <a:gd name="T76" fmla="*/ 19 w 151"/>
                  <a:gd name="T77" fmla="*/ 105 h 333"/>
                  <a:gd name="T78" fmla="*/ 14 w 151"/>
                  <a:gd name="T79" fmla="*/ 124 h 333"/>
                  <a:gd name="T80" fmla="*/ 7 w 151"/>
                  <a:gd name="T81" fmla="*/ 137 h 333"/>
                  <a:gd name="T82" fmla="*/ 0 w 151"/>
                  <a:gd name="T83" fmla="*/ 142 h 333"/>
                  <a:gd name="T84" fmla="*/ 17 w 151"/>
                  <a:gd name="T85" fmla="*/ 159 h 333"/>
                  <a:gd name="T86" fmla="*/ 37 w 151"/>
                  <a:gd name="T87" fmla="*/ 195 h 333"/>
                  <a:gd name="T88" fmla="*/ 34 w 151"/>
                  <a:gd name="T89" fmla="*/ 224 h 333"/>
                  <a:gd name="T90" fmla="*/ 42 w 151"/>
                  <a:gd name="T91" fmla="*/ 233 h 333"/>
                  <a:gd name="T92" fmla="*/ 59 w 151"/>
                  <a:gd name="T93" fmla="*/ 231 h 333"/>
                  <a:gd name="T94" fmla="*/ 74 w 151"/>
                  <a:gd name="T95" fmla="*/ 213 h 333"/>
                  <a:gd name="T96" fmla="*/ 83 w 151"/>
                  <a:gd name="T97" fmla="*/ 220 h 333"/>
                  <a:gd name="T98" fmla="*/ 90 w 151"/>
                  <a:gd name="T99" fmla="*/ 240 h 333"/>
                  <a:gd name="T100" fmla="*/ 99 w 151"/>
                  <a:gd name="T101" fmla="*/ 278 h 333"/>
                  <a:gd name="T102" fmla="*/ 106 w 151"/>
                  <a:gd name="T103" fmla="*/ 306 h 333"/>
                  <a:gd name="T104" fmla="*/ 108 w 151"/>
                  <a:gd name="T105" fmla="*/ 327 h 333"/>
                  <a:gd name="T106" fmla="*/ 107 w 151"/>
                  <a:gd name="T107" fmla="*/ 332 h 333"/>
                  <a:gd name="T108" fmla="*/ 122 w 151"/>
                  <a:gd name="T109" fmla="*/ 30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333">
                    <a:moveTo>
                      <a:pt x="122" y="303"/>
                    </a:moveTo>
                    <a:cubicBezTo>
                      <a:pt x="122" y="296"/>
                      <a:pt x="117" y="295"/>
                      <a:pt x="117" y="289"/>
                    </a:cubicBezTo>
                    <a:cubicBezTo>
                      <a:pt x="117" y="284"/>
                      <a:pt x="117" y="274"/>
                      <a:pt x="110" y="268"/>
                    </a:cubicBezTo>
                    <a:cubicBezTo>
                      <a:pt x="103" y="261"/>
                      <a:pt x="99" y="252"/>
                      <a:pt x="103" y="249"/>
                    </a:cubicBezTo>
                    <a:cubicBezTo>
                      <a:pt x="108" y="245"/>
                      <a:pt x="104" y="236"/>
                      <a:pt x="106" y="236"/>
                    </a:cubicBezTo>
                    <a:cubicBezTo>
                      <a:pt x="108" y="237"/>
                      <a:pt x="111" y="230"/>
                      <a:pt x="107" y="228"/>
                    </a:cubicBezTo>
                    <a:cubicBezTo>
                      <a:pt x="103" y="226"/>
                      <a:pt x="107" y="218"/>
                      <a:pt x="103" y="216"/>
                    </a:cubicBezTo>
                    <a:cubicBezTo>
                      <a:pt x="100" y="215"/>
                      <a:pt x="90" y="204"/>
                      <a:pt x="90" y="200"/>
                    </a:cubicBezTo>
                    <a:cubicBezTo>
                      <a:pt x="90" y="197"/>
                      <a:pt x="93" y="177"/>
                      <a:pt x="94" y="172"/>
                    </a:cubicBezTo>
                    <a:cubicBezTo>
                      <a:pt x="94" y="167"/>
                      <a:pt x="101" y="167"/>
                      <a:pt x="103" y="167"/>
                    </a:cubicBezTo>
                    <a:cubicBezTo>
                      <a:pt x="106" y="167"/>
                      <a:pt x="114" y="167"/>
                      <a:pt x="117" y="163"/>
                    </a:cubicBezTo>
                    <a:cubicBezTo>
                      <a:pt x="120" y="158"/>
                      <a:pt x="131" y="157"/>
                      <a:pt x="133" y="154"/>
                    </a:cubicBezTo>
                    <a:cubicBezTo>
                      <a:pt x="134" y="150"/>
                      <a:pt x="142" y="150"/>
                      <a:pt x="142" y="146"/>
                    </a:cubicBezTo>
                    <a:cubicBezTo>
                      <a:pt x="142" y="142"/>
                      <a:pt x="151" y="131"/>
                      <a:pt x="151" y="131"/>
                    </a:cubicBezTo>
                    <a:cubicBezTo>
                      <a:pt x="151" y="131"/>
                      <a:pt x="151" y="131"/>
                      <a:pt x="151" y="131"/>
                    </a:cubicBezTo>
                    <a:cubicBezTo>
                      <a:pt x="150" y="129"/>
                      <a:pt x="148" y="131"/>
                      <a:pt x="143" y="133"/>
                    </a:cubicBezTo>
                    <a:cubicBezTo>
                      <a:pt x="135" y="136"/>
                      <a:pt x="132" y="132"/>
                      <a:pt x="132" y="127"/>
                    </a:cubicBezTo>
                    <a:cubicBezTo>
                      <a:pt x="133" y="122"/>
                      <a:pt x="127" y="122"/>
                      <a:pt x="123" y="122"/>
                    </a:cubicBezTo>
                    <a:cubicBezTo>
                      <a:pt x="118" y="122"/>
                      <a:pt x="121" y="115"/>
                      <a:pt x="123" y="111"/>
                    </a:cubicBezTo>
                    <a:cubicBezTo>
                      <a:pt x="124" y="106"/>
                      <a:pt x="121" y="103"/>
                      <a:pt x="116" y="103"/>
                    </a:cubicBezTo>
                    <a:cubicBezTo>
                      <a:pt x="111" y="102"/>
                      <a:pt x="108" y="91"/>
                      <a:pt x="110" y="88"/>
                    </a:cubicBezTo>
                    <a:cubicBezTo>
                      <a:pt x="112" y="85"/>
                      <a:pt x="100" y="83"/>
                      <a:pt x="94" y="85"/>
                    </a:cubicBezTo>
                    <a:cubicBezTo>
                      <a:pt x="89" y="88"/>
                      <a:pt x="93" y="81"/>
                      <a:pt x="91" y="77"/>
                    </a:cubicBezTo>
                    <a:cubicBezTo>
                      <a:pt x="90" y="73"/>
                      <a:pt x="98" y="59"/>
                      <a:pt x="106" y="52"/>
                    </a:cubicBezTo>
                    <a:cubicBezTo>
                      <a:pt x="113" y="45"/>
                      <a:pt x="110" y="35"/>
                      <a:pt x="110" y="26"/>
                    </a:cubicBezTo>
                    <a:cubicBezTo>
                      <a:pt x="110" y="18"/>
                      <a:pt x="106" y="18"/>
                      <a:pt x="103" y="18"/>
                    </a:cubicBezTo>
                    <a:cubicBezTo>
                      <a:pt x="99" y="18"/>
                      <a:pt x="99" y="12"/>
                      <a:pt x="99" y="8"/>
                    </a:cubicBezTo>
                    <a:cubicBezTo>
                      <a:pt x="99" y="3"/>
                      <a:pt x="92" y="0"/>
                      <a:pt x="87" y="3"/>
                    </a:cubicBezTo>
                    <a:cubicBezTo>
                      <a:pt x="87" y="3"/>
                      <a:pt x="86" y="4"/>
                      <a:pt x="84" y="4"/>
                    </a:cubicBezTo>
                    <a:cubicBezTo>
                      <a:pt x="85" y="4"/>
                      <a:pt x="85" y="5"/>
                      <a:pt x="85" y="5"/>
                    </a:cubicBezTo>
                    <a:cubicBezTo>
                      <a:pt x="85" y="5"/>
                      <a:pt x="83" y="11"/>
                      <a:pt x="81" y="13"/>
                    </a:cubicBezTo>
                    <a:cubicBezTo>
                      <a:pt x="78" y="14"/>
                      <a:pt x="78" y="18"/>
                      <a:pt x="82" y="25"/>
                    </a:cubicBezTo>
                    <a:cubicBezTo>
                      <a:pt x="86" y="31"/>
                      <a:pt x="76" y="28"/>
                      <a:pt x="74" y="25"/>
                    </a:cubicBezTo>
                    <a:cubicBezTo>
                      <a:pt x="73" y="21"/>
                      <a:pt x="64" y="27"/>
                      <a:pt x="60" y="31"/>
                    </a:cubicBezTo>
                    <a:cubicBezTo>
                      <a:pt x="55" y="35"/>
                      <a:pt x="48" y="37"/>
                      <a:pt x="48" y="45"/>
                    </a:cubicBezTo>
                    <a:cubicBezTo>
                      <a:pt x="48" y="53"/>
                      <a:pt x="41" y="60"/>
                      <a:pt x="43" y="66"/>
                    </a:cubicBezTo>
                    <a:cubicBezTo>
                      <a:pt x="44" y="73"/>
                      <a:pt x="36" y="85"/>
                      <a:pt x="37" y="88"/>
                    </a:cubicBezTo>
                    <a:cubicBezTo>
                      <a:pt x="37" y="92"/>
                      <a:pt x="25" y="87"/>
                      <a:pt x="23" y="87"/>
                    </a:cubicBezTo>
                    <a:cubicBezTo>
                      <a:pt x="21" y="87"/>
                      <a:pt x="22" y="101"/>
                      <a:pt x="19" y="105"/>
                    </a:cubicBezTo>
                    <a:cubicBezTo>
                      <a:pt x="16" y="109"/>
                      <a:pt x="19" y="124"/>
                      <a:pt x="14" y="124"/>
                    </a:cubicBezTo>
                    <a:cubicBezTo>
                      <a:pt x="10" y="124"/>
                      <a:pt x="7" y="137"/>
                      <a:pt x="7" y="137"/>
                    </a:cubicBezTo>
                    <a:cubicBezTo>
                      <a:pt x="7" y="137"/>
                      <a:pt x="3" y="139"/>
                      <a:pt x="0" y="142"/>
                    </a:cubicBezTo>
                    <a:cubicBezTo>
                      <a:pt x="4" y="149"/>
                      <a:pt x="10" y="157"/>
                      <a:pt x="17" y="159"/>
                    </a:cubicBezTo>
                    <a:cubicBezTo>
                      <a:pt x="27" y="164"/>
                      <a:pt x="34" y="184"/>
                      <a:pt x="37" y="195"/>
                    </a:cubicBezTo>
                    <a:cubicBezTo>
                      <a:pt x="40" y="206"/>
                      <a:pt x="38" y="217"/>
                      <a:pt x="34" y="224"/>
                    </a:cubicBezTo>
                    <a:cubicBezTo>
                      <a:pt x="31" y="230"/>
                      <a:pt x="36" y="230"/>
                      <a:pt x="42" y="233"/>
                    </a:cubicBezTo>
                    <a:cubicBezTo>
                      <a:pt x="48" y="236"/>
                      <a:pt x="54" y="237"/>
                      <a:pt x="59" y="231"/>
                    </a:cubicBezTo>
                    <a:cubicBezTo>
                      <a:pt x="63" y="225"/>
                      <a:pt x="72" y="220"/>
                      <a:pt x="74" y="213"/>
                    </a:cubicBezTo>
                    <a:cubicBezTo>
                      <a:pt x="75" y="206"/>
                      <a:pt x="79" y="217"/>
                      <a:pt x="83" y="220"/>
                    </a:cubicBezTo>
                    <a:cubicBezTo>
                      <a:pt x="87" y="224"/>
                      <a:pt x="89" y="231"/>
                      <a:pt x="90" y="240"/>
                    </a:cubicBezTo>
                    <a:cubicBezTo>
                      <a:pt x="91" y="249"/>
                      <a:pt x="92" y="271"/>
                      <a:pt x="99" y="278"/>
                    </a:cubicBezTo>
                    <a:cubicBezTo>
                      <a:pt x="107" y="285"/>
                      <a:pt x="108" y="301"/>
                      <a:pt x="106" y="306"/>
                    </a:cubicBezTo>
                    <a:cubicBezTo>
                      <a:pt x="104" y="311"/>
                      <a:pt x="110" y="321"/>
                      <a:pt x="108" y="327"/>
                    </a:cubicBezTo>
                    <a:cubicBezTo>
                      <a:pt x="108" y="328"/>
                      <a:pt x="108" y="330"/>
                      <a:pt x="107" y="332"/>
                    </a:cubicBezTo>
                    <a:cubicBezTo>
                      <a:pt x="114" y="333"/>
                      <a:pt x="122" y="303"/>
                      <a:pt x="122" y="30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1701">
                <a:extLst>
                  <a:ext uri="{FF2B5EF4-FFF2-40B4-BE49-F238E27FC236}">
                    <a16:creationId xmlns:a16="http://schemas.microsoft.com/office/drawing/2014/main" id="{530743CA-B52F-61AD-D78C-ED3127F969FB}"/>
                  </a:ext>
                </a:extLst>
              </p:cNvPr>
              <p:cNvSpPr>
                <a:spLocks/>
              </p:cNvSpPr>
              <p:nvPr/>
            </p:nvSpPr>
            <p:spPr bwMode="auto">
              <a:xfrm>
                <a:off x="6742351" y="2646451"/>
                <a:ext cx="69852" cy="39689"/>
              </a:xfrm>
              <a:custGeom>
                <a:avLst/>
                <a:gdLst>
                  <a:gd name="T0" fmla="*/ 52 w 54"/>
                  <a:gd name="T1" fmla="*/ 11 h 32"/>
                  <a:gd name="T2" fmla="*/ 31 w 54"/>
                  <a:gd name="T3" fmla="*/ 5 h 32"/>
                  <a:gd name="T4" fmla="*/ 17 w 54"/>
                  <a:gd name="T5" fmla="*/ 3 h 32"/>
                  <a:gd name="T6" fmla="*/ 4 w 54"/>
                  <a:gd name="T7" fmla="*/ 14 h 32"/>
                  <a:gd name="T8" fmla="*/ 0 w 54"/>
                  <a:gd name="T9" fmla="*/ 21 h 32"/>
                  <a:gd name="T10" fmla="*/ 5 w 54"/>
                  <a:gd name="T11" fmla="*/ 25 h 32"/>
                  <a:gd name="T12" fmla="*/ 17 w 54"/>
                  <a:gd name="T13" fmla="*/ 28 h 32"/>
                  <a:gd name="T14" fmla="*/ 33 w 54"/>
                  <a:gd name="T15" fmla="*/ 29 h 32"/>
                  <a:gd name="T16" fmla="*/ 51 w 54"/>
                  <a:gd name="T17" fmla="*/ 27 h 32"/>
                  <a:gd name="T18" fmla="*/ 49 w 54"/>
                  <a:gd name="T19" fmla="*/ 12 h 32"/>
                  <a:gd name="T20" fmla="*/ 52 w 54"/>
                  <a:gd name="T21"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32">
                    <a:moveTo>
                      <a:pt x="52" y="11"/>
                    </a:moveTo>
                    <a:cubicBezTo>
                      <a:pt x="41" y="1"/>
                      <a:pt x="38" y="9"/>
                      <a:pt x="31" y="5"/>
                    </a:cubicBezTo>
                    <a:cubicBezTo>
                      <a:pt x="24" y="1"/>
                      <a:pt x="20" y="0"/>
                      <a:pt x="17" y="3"/>
                    </a:cubicBezTo>
                    <a:cubicBezTo>
                      <a:pt x="13" y="6"/>
                      <a:pt x="8" y="5"/>
                      <a:pt x="4" y="14"/>
                    </a:cubicBezTo>
                    <a:cubicBezTo>
                      <a:pt x="3" y="17"/>
                      <a:pt x="2" y="19"/>
                      <a:pt x="0" y="21"/>
                    </a:cubicBezTo>
                    <a:cubicBezTo>
                      <a:pt x="1" y="24"/>
                      <a:pt x="3" y="26"/>
                      <a:pt x="5" y="25"/>
                    </a:cubicBezTo>
                    <a:cubicBezTo>
                      <a:pt x="8" y="25"/>
                      <a:pt x="11" y="29"/>
                      <a:pt x="17" y="28"/>
                    </a:cubicBezTo>
                    <a:cubicBezTo>
                      <a:pt x="22" y="27"/>
                      <a:pt x="26" y="32"/>
                      <a:pt x="33" y="29"/>
                    </a:cubicBezTo>
                    <a:cubicBezTo>
                      <a:pt x="41" y="27"/>
                      <a:pt x="48" y="32"/>
                      <a:pt x="51" y="27"/>
                    </a:cubicBezTo>
                    <a:cubicBezTo>
                      <a:pt x="54" y="22"/>
                      <a:pt x="49" y="12"/>
                      <a:pt x="49" y="12"/>
                    </a:cubicBezTo>
                    <a:cubicBezTo>
                      <a:pt x="49" y="12"/>
                      <a:pt x="50" y="11"/>
                      <a:pt x="52"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1702">
                <a:extLst>
                  <a:ext uri="{FF2B5EF4-FFF2-40B4-BE49-F238E27FC236}">
                    <a16:creationId xmlns:a16="http://schemas.microsoft.com/office/drawing/2014/main" id="{D1355677-BBDF-7E25-E4AC-E87EE4A5DF0A}"/>
                  </a:ext>
                </a:extLst>
              </p:cNvPr>
              <p:cNvSpPr>
                <a:spLocks/>
              </p:cNvSpPr>
              <p:nvPr/>
            </p:nvSpPr>
            <p:spPr bwMode="auto">
              <a:xfrm>
                <a:off x="7024937" y="2762342"/>
                <a:ext cx="168281" cy="339736"/>
              </a:xfrm>
              <a:custGeom>
                <a:avLst/>
                <a:gdLst>
                  <a:gd name="T0" fmla="*/ 96 w 130"/>
                  <a:gd name="T1" fmla="*/ 33 h 271"/>
                  <a:gd name="T2" fmla="*/ 79 w 130"/>
                  <a:gd name="T3" fmla="*/ 20 h 271"/>
                  <a:gd name="T4" fmla="*/ 74 w 130"/>
                  <a:gd name="T5" fmla="*/ 10 h 271"/>
                  <a:gd name="T6" fmla="*/ 60 w 130"/>
                  <a:gd name="T7" fmla="*/ 2 h 271"/>
                  <a:gd name="T8" fmla="*/ 46 w 130"/>
                  <a:gd name="T9" fmla="*/ 11 h 271"/>
                  <a:gd name="T10" fmla="*/ 34 w 130"/>
                  <a:gd name="T11" fmla="*/ 13 h 271"/>
                  <a:gd name="T12" fmla="*/ 18 w 130"/>
                  <a:gd name="T13" fmla="*/ 13 h 271"/>
                  <a:gd name="T14" fmla="*/ 5 w 130"/>
                  <a:gd name="T15" fmla="*/ 14 h 271"/>
                  <a:gd name="T16" fmla="*/ 0 w 130"/>
                  <a:gd name="T17" fmla="*/ 18 h 271"/>
                  <a:gd name="T18" fmla="*/ 7 w 130"/>
                  <a:gd name="T19" fmla="*/ 28 h 271"/>
                  <a:gd name="T20" fmla="*/ 16 w 130"/>
                  <a:gd name="T21" fmla="*/ 41 h 271"/>
                  <a:gd name="T22" fmla="*/ 30 w 130"/>
                  <a:gd name="T23" fmla="*/ 49 h 271"/>
                  <a:gd name="T24" fmla="*/ 43 w 130"/>
                  <a:gd name="T25" fmla="*/ 52 h 271"/>
                  <a:gd name="T26" fmla="*/ 48 w 130"/>
                  <a:gd name="T27" fmla="*/ 65 h 271"/>
                  <a:gd name="T28" fmla="*/ 35 w 130"/>
                  <a:gd name="T29" fmla="*/ 73 h 271"/>
                  <a:gd name="T30" fmla="*/ 54 w 130"/>
                  <a:gd name="T31" fmla="*/ 90 h 271"/>
                  <a:gd name="T32" fmla="*/ 63 w 130"/>
                  <a:gd name="T33" fmla="*/ 106 h 271"/>
                  <a:gd name="T34" fmla="*/ 77 w 130"/>
                  <a:gd name="T35" fmla="*/ 125 h 271"/>
                  <a:gd name="T36" fmla="*/ 92 w 130"/>
                  <a:gd name="T37" fmla="*/ 138 h 271"/>
                  <a:gd name="T38" fmla="*/ 95 w 130"/>
                  <a:gd name="T39" fmla="*/ 156 h 271"/>
                  <a:gd name="T40" fmla="*/ 101 w 130"/>
                  <a:gd name="T41" fmla="*/ 185 h 271"/>
                  <a:gd name="T42" fmla="*/ 88 w 130"/>
                  <a:gd name="T43" fmla="*/ 205 h 271"/>
                  <a:gd name="T44" fmla="*/ 73 w 130"/>
                  <a:gd name="T45" fmla="*/ 215 h 271"/>
                  <a:gd name="T46" fmla="*/ 73 w 130"/>
                  <a:gd name="T47" fmla="*/ 231 h 271"/>
                  <a:gd name="T48" fmla="*/ 53 w 130"/>
                  <a:gd name="T49" fmla="*/ 231 h 271"/>
                  <a:gd name="T50" fmla="*/ 42 w 130"/>
                  <a:gd name="T51" fmla="*/ 239 h 271"/>
                  <a:gd name="T52" fmla="*/ 50 w 130"/>
                  <a:gd name="T53" fmla="*/ 245 h 271"/>
                  <a:gd name="T54" fmla="*/ 45 w 130"/>
                  <a:gd name="T55" fmla="*/ 261 h 271"/>
                  <a:gd name="T56" fmla="*/ 53 w 130"/>
                  <a:gd name="T57" fmla="*/ 268 h 271"/>
                  <a:gd name="T58" fmla="*/ 69 w 130"/>
                  <a:gd name="T59" fmla="*/ 255 h 271"/>
                  <a:gd name="T60" fmla="*/ 74 w 130"/>
                  <a:gd name="T61" fmla="*/ 249 h 271"/>
                  <a:gd name="T62" fmla="*/ 78 w 130"/>
                  <a:gd name="T63" fmla="*/ 239 h 271"/>
                  <a:gd name="T64" fmla="*/ 89 w 130"/>
                  <a:gd name="T65" fmla="*/ 237 h 271"/>
                  <a:gd name="T66" fmla="*/ 113 w 130"/>
                  <a:gd name="T67" fmla="*/ 226 h 271"/>
                  <a:gd name="T68" fmla="*/ 127 w 130"/>
                  <a:gd name="T69" fmla="*/ 203 h 271"/>
                  <a:gd name="T70" fmla="*/ 123 w 130"/>
                  <a:gd name="T71" fmla="*/ 162 h 271"/>
                  <a:gd name="T72" fmla="*/ 106 w 130"/>
                  <a:gd name="T73" fmla="*/ 134 h 271"/>
                  <a:gd name="T74" fmla="*/ 78 w 130"/>
                  <a:gd name="T75" fmla="*/ 110 h 271"/>
                  <a:gd name="T76" fmla="*/ 70 w 130"/>
                  <a:gd name="T77" fmla="*/ 96 h 271"/>
                  <a:gd name="T78" fmla="*/ 65 w 130"/>
                  <a:gd name="T79" fmla="*/ 72 h 271"/>
                  <a:gd name="T80" fmla="*/ 78 w 130"/>
                  <a:gd name="T81" fmla="*/ 57 h 271"/>
                  <a:gd name="T82" fmla="*/ 85 w 130"/>
                  <a:gd name="T83" fmla="*/ 47 h 271"/>
                  <a:gd name="T84" fmla="*/ 99 w 130"/>
                  <a:gd name="T85" fmla="*/ 37 h 271"/>
                  <a:gd name="T86" fmla="*/ 100 w 130"/>
                  <a:gd name="T87" fmla="*/ 36 h 271"/>
                  <a:gd name="T88" fmla="*/ 96 w 130"/>
                  <a:gd name="T89" fmla="*/ 3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271">
                    <a:moveTo>
                      <a:pt x="96" y="33"/>
                    </a:moveTo>
                    <a:cubicBezTo>
                      <a:pt x="92" y="33"/>
                      <a:pt x="79" y="24"/>
                      <a:pt x="79" y="20"/>
                    </a:cubicBezTo>
                    <a:cubicBezTo>
                      <a:pt x="79" y="17"/>
                      <a:pt x="85" y="11"/>
                      <a:pt x="74" y="10"/>
                    </a:cubicBezTo>
                    <a:cubicBezTo>
                      <a:pt x="63" y="8"/>
                      <a:pt x="62" y="4"/>
                      <a:pt x="60" y="2"/>
                    </a:cubicBezTo>
                    <a:cubicBezTo>
                      <a:pt x="57" y="0"/>
                      <a:pt x="48" y="6"/>
                      <a:pt x="46" y="11"/>
                    </a:cubicBezTo>
                    <a:cubicBezTo>
                      <a:pt x="43" y="16"/>
                      <a:pt x="40" y="10"/>
                      <a:pt x="34" y="13"/>
                    </a:cubicBezTo>
                    <a:cubicBezTo>
                      <a:pt x="27" y="17"/>
                      <a:pt x="21" y="8"/>
                      <a:pt x="18" y="13"/>
                    </a:cubicBezTo>
                    <a:cubicBezTo>
                      <a:pt x="16" y="18"/>
                      <a:pt x="9" y="10"/>
                      <a:pt x="5" y="14"/>
                    </a:cubicBezTo>
                    <a:cubicBezTo>
                      <a:pt x="4" y="16"/>
                      <a:pt x="2" y="17"/>
                      <a:pt x="0" y="18"/>
                    </a:cubicBezTo>
                    <a:cubicBezTo>
                      <a:pt x="3" y="22"/>
                      <a:pt x="7" y="25"/>
                      <a:pt x="7" y="28"/>
                    </a:cubicBezTo>
                    <a:cubicBezTo>
                      <a:pt x="7" y="32"/>
                      <a:pt x="16" y="35"/>
                      <a:pt x="16" y="41"/>
                    </a:cubicBezTo>
                    <a:cubicBezTo>
                      <a:pt x="16" y="46"/>
                      <a:pt x="27" y="51"/>
                      <a:pt x="30" y="49"/>
                    </a:cubicBezTo>
                    <a:cubicBezTo>
                      <a:pt x="34" y="46"/>
                      <a:pt x="41" y="44"/>
                      <a:pt x="43" y="52"/>
                    </a:cubicBezTo>
                    <a:cubicBezTo>
                      <a:pt x="44" y="60"/>
                      <a:pt x="48" y="60"/>
                      <a:pt x="48" y="65"/>
                    </a:cubicBezTo>
                    <a:cubicBezTo>
                      <a:pt x="48" y="71"/>
                      <a:pt x="37" y="68"/>
                      <a:pt x="35" y="73"/>
                    </a:cubicBezTo>
                    <a:cubicBezTo>
                      <a:pt x="32" y="79"/>
                      <a:pt x="54" y="86"/>
                      <a:pt x="54" y="90"/>
                    </a:cubicBezTo>
                    <a:cubicBezTo>
                      <a:pt x="54" y="95"/>
                      <a:pt x="60" y="100"/>
                      <a:pt x="63" y="106"/>
                    </a:cubicBezTo>
                    <a:cubicBezTo>
                      <a:pt x="65" y="111"/>
                      <a:pt x="75" y="118"/>
                      <a:pt x="77" y="125"/>
                    </a:cubicBezTo>
                    <a:cubicBezTo>
                      <a:pt x="79" y="131"/>
                      <a:pt x="88" y="135"/>
                      <a:pt x="92" y="138"/>
                    </a:cubicBezTo>
                    <a:cubicBezTo>
                      <a:pt x="95" y="141"/>
                      <a:pt x="96" y="149"/>
                      <a:pt x="95" y="156"/>
                    </a:cubicBezTo>
                    <a:cubicBezTo>
                      <a:pt x="94" y="163"/>
                      <a:pt x="94" y="175"/>
                      <a:pt x="101" y="185"/>
                    </a:cubicBezTo>
                    <a:cubicBezTo>
                      <a:pt x="107" y="195"/>
                      <a:pt x="93" y="200"/>
                      <a:pt x="88" y="205"/>
                    </a:cubicBezTo>
                    <a:cubicBezTo>
                      <a:pt x="84" y="211"/>
                      <a:pt x="86" y="219"/>
                      <a:pt x="73" y="215"/>
                    </a:cubicBezTo>
                    <a:cubicBezTo>
                      <a:pt x="59" y="212"/>
                      <a:pt x="75" y="226"/>
                      <a:pt x="73" y="231"/>
                    </a:cubicBezTo>
                    <a:cubicBezTo>
                      <a:pt x="70" y="235"/>
                      <a:pt x="53" y="226"/>
                      <a:pt x="53" y="231"/>
                    </a:cubicBezTo>
                    <a:cubicBezTo>
                      <a:pt x="53" y="234"/>
                      <a:pt x="47" y="237"/>
                      <a:pt x="42" y="239"/>
                    </a:cubicBezTo>
                    <a:cubicBezTo>
                      <a:pt x="44" y="242"/>
                      <a:pt x="46" y="243"/>
                      <a:pt x="50" y="245"/>
                    </a:cubicBezTo>
                    <a:cubicBezTo>
                      <a:pt x="54" y="248"/>
                      <a:pt x="44" y="252"/>
                      <a:pt x="45" y="261"/>
                    </a:cubicBezTo>
                    <a:cubicBezTo>
                      <a:pt x="45" y="269"/>
                      <a:pt x="51" y="271"/>
                      <a:pt x="53" y="268"/>
                    </a:cubicBezTo>
                    <a:cubicBezTo>
                      <a:pt x="56" y="264"/>
                      <a:pt x="65" y="257"/>
                      <a:pt x="69" y="255"/>
                    </a:cubicBezTo>
                    <a:cubicBezTo>
                      <a:pt x="73" y="254"/>
                      <a:pt x="69" y="248"/>
                      <a:pt x="74" y="249"/>
                    </a:cubicBezTo>
                    <a:cubicBezTo>
                      <a:pt x="78" y="249"/>
                      <a:pt x="76" y="243"/>
                      <a:pt x="78" y="239"/>
                    </a:cubicBezTo>
                    <a:cubicBezTo>
                      <a:pt x="80" y="236"/>
                      <a:pt x="83" y="237"/>
                      <a:pt x="89" y="237"/>
                    </a:cubicBezTo>
                    <a:cubicBezTo>
                      <a:pt x="95" y="238"/>
                      <a:pt x="104" y="232"/>
                      <a:pt x="113" y="226"/>
                    </a:cubicBezTo>
                    <a:cubicBezTo>
                      <a:pt x="122" y="220"/>
                      <a:pt x="124" y="219"/>
                      <a:pt x="127" y="203"/>
                    </a:cubicBezTo>
                    <a:cubicBezTo>
                      <a:pt x="130" y="186"/>
                      <a:pt x="123" y="167"/>
                      <a:pt x="123" y="162"/>
                    </a:cubicBezTo>
                    <a:cubicBezTo>
                      <a:pt x="123" y="157"/>
                      <a:pt x="111" y="134"/>
                      <a:pt x="106" y="134"/>
                    </a:cubicBezTo>
                    <a:cubicBezTo>
                      <a:pt x="102" y="134"/>
                      <a:pt x="81" y="113"/>
                      <a:pt x="78" y="110"/>
                    </a:cubicBezTo>
                    <a:cubicBezTo>
                      <a:pt x="74" y="107"/>
                      <a:pt x="75" y="101"/>
                      <a:pt x="70" y="96"/>
                    </a:cubicBezTo>
                    <a:cubicBezTo>
                      <a:pt x="65" y="92"/>
                      <a:pt x="64" y="80"/>
                      <a:pt x="65" y="72"/>
                    </a:cubicBezTo>
                    <a:cubicBezTo>
                      <a:pt x="67" y="64"/>
                      <a:pt x="78" y="62"/>
                      <a:pt x="78" y="57"/>
                    </a:cubicBezTo>
                    <a:cubicBezTo>
                      <a:pt x="78" y="52"/>
                      <a:pt x="79" y="47"/>
                      <a:pt x="85" y="47"/>
                    </a:cubicBezTo>
                    <a:cubicBezTo>
                      <a:pt x="90" y="46"/>
                      <a:pt x="96" y="42"/>
                      <a:pt x="99" y="37"/>
                    </a:cubicBezTo>
                    <a:cubicBezTo>
                      <a:pt x="99" y="37"/>
                      <a:pt x="99" y="36"/>
                      <a:pt x="100" y="36"/>
                    </a:cubicBezTo>
                    <a:cubicBezTo>
                      <a:pt x="99" y="34"/>
                      <a:pt x="97" y="33"/>
                      <a:pt x="96" y="3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1703">
                <a:extLst>
                  <a:ext uri="{FF2B5EF4-FFF2-40B4-BE49-F238E27FC236}">
                    <a16:creationId xmlns:a16="http://schemas.microsoft.com/office/drawing/2014/main" id="{E2083D7D-CD5B-9306-1A6C-3D62FF733E35}"/>
                  </a:ext>
                </a:extLst>
              </p:cNvPr>
              <p:cNvSpPr>
                <a:spLocks/>
              </p:cNvSpPr>
              <p:nvPr/>
            </p:nvSpPr>
            <p:spPr bwMode="auto">
              <a:xfrm>
                <a:off x="7024937" y="2967136"/>
                <a:ext cx="138117" cy="95253"/>
              </a:xfrm>
              <a:custGeom>
                <a:avLst/>
                <a:gdLst>
                  <a:gd name="T0" fmla="*/ 53 w 107"/>
                  <a:gd name="T1" fmla="*/ 68 h 76"/>
                  <a:gd name="T2" fmla="*/ 73 w 107"/>
                  <a:gd name="T3" fmla="*/ 68 h 76"/>
                  <a:gd name="T4" fmla="*/ 73 w 107"/>
                  <a:gd name="T5" fmla="*/ 52 h 76"/>
                  <a:gd name="T6" fmla="*/ 88 w 107"/>
                  <a:gd name="T7" fmla="*/ 42 h 76"/>
                  <a:gd name="T8" fmla="*/ 101 w 107"/>
                  <a:gd name="T9" fmla="*/ 22 h 76"/>
                  <a:gd name="T10" fmla="*/ 95 w 107"/>
                  <a:gd name="T11" fmla="*/ 0 h 76"/>
                  <a:gd name="T12" fmla="*/ 82 w 107"/>
                  <a:gd name="T13" fmla="*/ 3 h 76"/>
                  <a:gd name="T14" fmla="*/ 70 w 107"/>
                  <a:gd name="T15" fmla="*/ 6 h 76"/>
                  <a:gd name="T16" fmla="*/ 65 w 107"/>
                  <a:gd name="T17" fmla="*/ 11 h 76"/>
                  <a:gd name="T18" fmla="*/ 55 w 107"/>
                  <a:gd name="T19" fmla="*/ 4 h 76"/>
                  <a:gd name="T20" fmla="*/ 31 w 107"/>
                  <a:gd name="T21" fmla="*/ 3 h 76"/>
                  <a:gd name="T22" fmla="*/ 7 w 107"/>
                  <a:gd name="T23" fmla="*/ 15 h 76"/>
                  <a:gd name="T24" fmla="*/ 7 w 107"/>
                  <a:gd name="T25" fmla="*/ 31 h 76"/>
                  <a:gd name="T26" fmla="*/ 10 w 107"/>
                  <a:gd name="T27" fmla="*/ 45 h 76"/>
                  <a:gd name="T28" fmla="*/ 10 w 107"/>
                  <a:gd name="T29" fmla="*/ 45 h 76"/>
                  <a:gd name="T30" fmla="*/ 14 w 107"/>
                  <a:gd name="T31" fmla="*/ 61 h 76"/>
                  <a:gd name="T32" fmla="*/ 25 w 107"/>
                  <a:gd name="T33" fmla="*/ 63 h 76"/>
                  <a:gd name="T34" fmla="*/ 26 w 107"/>
                  <a:gd name="T35" fmla="*/ 72 h 76"/>
                  <a:gd name="T36" fmla="*/ 40 w 107"/>
                  <a:gd name="T37" fmla="*/ 74 h 76"/>
                  <a:gd name="T38" fmla="*/ 42 w 107"/>
                  <a:gd name="T39" fmla="*/ 76 h 76"/>
                  <a:gd name="T40" fmla="*/ 53 w 107"/>
                  <a:gd name="T41"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6">
                    <a:moveTo>
                      <a:pt x="53" y="68"/>
                    </a:moveTo>
                    <a:cubicBezTo>
                      <a:pt x="53" y="63"/>
                      <a:pt x="70" y="72"/>
                      <a:pt x="73" y="68"/>
                    </a:cubicBezTo>
                    <a:cubicBezTo>
                      <a:pt x="75" y="63"/>
                      <a:pt x="59" y="49"/>
                      <a:pt x="73" y="52"/>
                    </a:cubicBezTo>
                    <a:cubicBezTo>
                      <a:pt x="86" y="56"/>
                      <a:pt x="84" y="48"/>
                      <a:pt x="88" y="42"/>
                    </a:cubicBezTo>
                    <a:cubicBezTo>
                      <a:pt x="93" y="37"/>
                      <a:pt x="107" y="32"/>
                      <a:pt x="101" y="22"/>
                    </a:cubicBezTo>
                    <a:cubicBezTo>
                      <a:pt x="96" y="15"/>
                      <a:pt x="95" y="7"/>
                      <a:pt x="95" y="0"/>
                    </a:cubicBezTo>
                    <a:cubicBezTo>
                      <a:pt x="90" y="3"/>
                      <a:pt x="85" y="4"/>
                      <a:pt x="82" y="3"/>
                    </a:cubicBezTo>
                    <a:cubicBezTo>
                      <a:pt x="78" y="1"/>
                      <a:pt x="70" y="0"/>
                      <a:pt x="70" y="6"/>
                    </a:cubicBezTo>
                    <a:cubicBezTo>
                      <a:pt x="70" y="12"/>
                      <a:pt x="64" y="14"/>
                      <a:pt x="65" y="11"/>
                    </a:cubicBezTo>
                    <a:cubicBezTo>
                      <a:pt x="65" y="8"/>
                      <a:pt x="59" y="9"/>
                      <a:pt x="55" y="4"/>
                    </a:cubicBezTo>
                    <a:cubicBezTo>
                      <a:pt x="51" y="0"/>
                      <a:pt x="38" y="6"/>
                      <a:pt x="31" y="3"/>
                    </a:cubicBezTo>
                    <a:cubicBezTo>
                      <a:pt x="24" y="1"/>
                      <a:pt x="13" y="7"/>
                      <a:pt x="7" y="15"/>
                    </a:cubicBezTo>
                    <a:cubicBezTo>
                      <a:pt x="0" y="24"/>
                      <a:pt x="7" y="24"/>
                      <a:pt x="7" y="31"/>
                    </a:cubicBezTo>
                    <a:cubicBezTo>
                      <a:pt x="7" y="39"/>
                      <a:pt x="12" y="39"/>
                      <a:pt x="10" y="45"/>
                    </a:cubicBezTo>
                    <a:cubicBezTo>
                      <a:pt x="10" y="45"/>
                      <a:pt x="10" y="45"/>
                      <a:pt x="10" y="45"/>
                    </a:cubicBezTo>
                    <a:cubicBezTo>
                      <a:pt x="16" y="48"/>
                      <a:pt x="14" y="56"/>
                      <a:pt x="14" y="61"/>
                    </a:cubicBezTo>
                    <a:cubicBezTo>
                      <a:pt x="15" y="66"/>
                      <a:pt x="22" y="63"/>
                      <a:pt x="25" y="63"/>
                    </a:cubicBezTo>
                    <a:cubicBezTo>
                      <a:pt x="29" y="63"/>
                      <a:pt x="23" y="69"/>
                      <a:pt x="26" y="72"/>
                    </a:cubicBezTo>
                    <a:cubicBezTo>
                      <a:pt x="29" y="76"/>
                      <a:pt x="38" y="69"/>
                      <a:pt x="40" y="74"/>
                    </a:cubicBezTo>
                    <a:cubicBezTo>
                      <a:pt x="41" y="75"/>
                      <a:pt x="41" y="76"/>
                      <a:pt x="42" y="76"/>
                    </a:cubicBezTo>
                    <a:cubicBezTo>
                      <a:pt x="47" y="74"/>
                      <a:pt x="53" y="71"/>
                      <a:pt x="53" y="6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1704">
                <a:extLst>
                  <a:ext uri="{FF2B5EF4-FFF2-40B4-BE49-F238E27FC236}">
                    <a16:creationId xmlns:a16="http://schemas.microsoft.com/office/drawing/2014/main" id="{C8DC10AD-CB26-BCFC-E643-186608F1E613}"/>
                  </a:ext>
                </a:extLst>
              </p:cNvPr>
              <p:cNvSpPr>
                <a:spLocks/>
              </p:cNvSpPr>
              <p:nvPr/>
            </p:nvSpPr>
            <p:spPr bwMode="auto">
              <a:xfrm>
                <a:off x="6982073" y="2782980"/>
                <a:ext cx="166693" cy="201619"/>
              </a:xfrm>
              <a:custGeom>
                <a:avLst/>
                <a:gdLst>
                  <a:gd name="T0" fmla="*/ 88 w 130"/>
                  <a:gd name="T1" fmla="*/ 73 h 160"/>
                  <a:gd name="T2" fmla="*/ 69 w 130"/>
                  <a:gd name="T3" fmla="*/ 56 h 160"/>
                  <a:gd name="T4" fmla="*/ 82 w 130"/>
                  <a:gd name="T5" fmla="*/ 48 h 160"/>
                  <a:gd name="T6" fmla="*/ 77 w 130"/>
                  <a:gd name="T7" fmla="*/ 35 h 160"/>
                  <a:gd name="T8" fmla="*/ 64 w 130"/>
                  <a:gd name="T9" fmla="*/ 32 h 160"/>
                  <a:gd name="T10" fmla="*/ 50 w 130"/>
                  <a:gd name="T11" fmla="*/ 24 h 160"/>
                  <a:gd name="T12" fmla="*/ 41 w 130"/>
                  <a:gd name="T13" fmla="*/ 11 h 160"/>
                  <a:gd name="T14" fmla="*/ 34 w 130"/>
                  <a:gd name="T15" fmla="*/ 1 h 160"/>
                  <a:gd name="T16" fmla="*/ 27 w 130"/>
                  <a:gd name="T17" fmla="*/ 2 h 160"/>
                  <a:gd name="T18" fmla="*/ 25 w 130"/>
                  <a:gd name="T19" fmla="*/ 11 h 160"/>
                  <a:gd name="T20" fmla="*/ 24 w 130"/>
                  <a:gd name="T21" fmla="*/ 25 h 160"/>
                  <a:gd name="T22" fmla="*/ 15 w 130"/>
                  <a:gd name="T23" fmla="*/ 16 h 160"/>
                  <a:gd name="T24" fmla="*/ 6 w 130"/>
                  <a:gd name="T25" fmla="*/ 31 h 160"/>
                  <a:gd name="T26" fmla="*/ 0 w 130"/>
                  <a:gd name="T27" fmla="*/ 36 h 160"/>
                  <a:gd name="T28" fmla="*/ 3 w 130"/>
                  <a:gd name="T29" fmla="*/ 39 h 160"/>
                  <a:gd name="T30" fmla="*/ 5 w 130"/>
                  <a:gd name="T31" fmla="*/ 53 h 160"/>
                  <a:gd name="T32" fmla="*/ 17 w 130"/>
                  <a:gd name="T33" fmla="*/ 57 h 160"/>
                  <a:gd name="T34" fmla="*/ 15 w 130"/>
                  <a:gd name="T35" fmla="*/ 76 h 160"/>
                  <a:gd name="T36" fmla="*/ 11 w 130"/>
                  <a:gd name="T37" fmla="*/ 90 h 160"/>
                  <a:gd name="T38" fmla="*/ 26 w 130"/>
                  <a:gd name="T39" fmla="*/ 84 h 160"/>
                  <a:gd name="T40" fmla="*/ 39 w 130"/>
                  <a:gd name="T41" fmla="*/ 83 h 160"/>
                  <a:gd name="T42" fmla="*/ 51 w 130"/>
                  <a:gd name="T43" fmla="*/ 80 h 160"/>
                  <a:gd name="T44" fmla="*/ 67 w 130"/>
                  <a:gd name="T45" fmla="*/ 79 h 160"/>
                  <a:gd name="T46" fmla="*/ 80 w 130"/>
                  <a:gd name="T47" fmla="*/ 92 h 160"/>
                  <a:gd name="T48" fmla="*/ 81 w 130"/>
                  <a:gd name="T49" fmla="*/ 113 h 160"/>
                  <a:gd name="T50" fmla="*/ 93 w 130"/>
                  <a:gd name="T51" fmla="*/ 132 h 160"/>
                  <a:gd name="T52" fmla="*/ 91 w 130"/>
                  <a:gd name="T53" fmla="*/ 152 h 160"/>
                  <a:gd name="T54" fmla="*/ 99 w 130"/>
                  <a:gd name="T55" fmla="*/ 157 h 160"/>
                  <a:gd name="T56" fmla="*/ 104 w 130"/>
                  <a:gd name="T57" fmla="*/ 152 h 160"/>
                  <a:gd name="T58" fmla="*/ 116 w 130"/>
                  <a:gd name="T59" fmla="*/ 149 h 160"/>
                  <a:gd name="T60" fmla="*/ 129 w 130"/>
                  <a:gd name="T61" fmla="*/ 146 h 160"/>
                  <a:gd name="T62" fmla="*/ 129 w 130"/>
                  <a:gd name="T63" fmla="*/ 139 h 160"/>
                  <a:gd name="T64" fmla="*/ 126 w 130"/>
                  <a:gd name="T65" fmla="*/ 121 h 160"/>
                  <a:gd name="T66" fmla="*/ 111 w 130"/>
                  <a:gd name="T67" fmla="*/ 108 h 160"/>
                  <a:gd name="T68" fmla="*/ 97 w 130"/>
                  <a:gd name="T69" fmla="*/ 89 h 160"/>
                  <a:gd name="T70" fmla="*/ 88 w 130"/>
                  <a:gd name="T71" fmla="*/ 7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60">
                    <a:moveTo>
                      <a:pt x="88" y="73"/>
                    </a:moveTo>
                    <a:cubicBezTo>
                      <a:pt x="88" y="69"/>
                      <a:pt x="66" y="62"/>
                      <a:pt x="69" y="56"/>
                    </a:cubicBezTo>
                    <a:cubicBezTo>
                      <a:pt x="71" y="51"/>
                      <a:pt x="82" y="54"/>
                      <a:pt x="82" y="48"/>
                    </a:cubicBezTo>
                    <a:cubicBezTo>
                      <a:pt x="82" y="43"/>
                      <a:pt x="78" y="43"/>
                      <a:pt x="77" y="35"/>
                    </a:cubicBezTo>
                    <a:cubicBezTo>
                      <a:pt x="75" y="27"/>
                      <a:pt x="68" y="29"/>
                      <a:pt x="64" y="32"/>
                    </a:cubicBezTo>
                    <a:cubicBezTo>
                      <a:pt x="61" y="34"/>
                      <a:pt x="50" y="29"/>
                      <a:pt x="50" y="24"/>
                    </a:cubicBezTo>
                    <a:cubicBezTo>
                      <a:pt x="50" y="18"/>
                      <a:pt x="41" y="15"/>
                      <a:pt x="41" y="11"/>
                    </a:cubicBezTo>
                    <a:cubicBezTo>
                      <a:pt x="41" y="8"/>
                      <a:pt x="37" y="5"/>
                      <a:pt x="34" y="1"/>
                    </a:cubicBezTo>
                    <a:cubicBezTo>
                      <a:pt x="32" y="3"/>
                      <a:pt x="29" y="3"/>
                      <a:pt x="27" y="2"/>
                    </a:cubicBezTo>
                    <a:cubicBezTo>
                      <a:pt x="25" y="0"/>
                      <a:pt x="23" y="9"/>
                      <a:pt x="25" y="11"/>
                    </a:cubicBezTo>
                    <a:cubicBezTo>
                      <a:pt x="27" y="13"/>
                      <a:pt x="29" y="26"/>
                      <a:pt x="24" y="25"/>
                    </a:cubicBezTo>
                    <a:cubicBezTo>
                      <a:pt x="18" y="23"/>
                      <a:pt x="18" y="16"/>
                      <a:pt x="15" y="16"/>
                    </a:cubicBezTo>
                    <a:cubicBezTo>
                      <a:pt x="15" y="16"/>
                      <a:pt x="6" y="27"/>
                      <a:pt x="6" y="31"/>
                    </a:cubicBezTo>
                    <a:cubicBezTo>
                      <a:pt x="6" y="34"/>
                      <a:pt x="2" y="35"/>
                      <a:pt x="0" y="36"/>
                    </a:cubicBezTo>
                    <a:cubicBezTo>
                      <a:pt x="1" y="37"/>
                      <a:pt x="3" y="39"/>
                      <a:pt x="3" y="39"/>
                    </a:cubicBezTo>
                    <a:cubicBezTo>
                      <a:pt x="5" y="42"/>
                      <a:pt x="2" y="48"/>
                      <a:pt x="5" y="53"/>
                    </a:cubicBezTo>
                    <a:cubicBezTo>
                      <a:pt x="7" y="58"/>
                      <a:pt x="14" y="50"/>
                      <a:pt x="17" y="57"/>
                    </a:cubicBezTo>
                    <a:cubicBezTo>
                      <a:pt x="19" y="65"/>
                      <a:pt x="15" y="69"/>
                      <a:pt x="15" y="76"/>
                    </a:cubicBezTo>
                    <a:cubicBezTo>
                      <a:pt x="15" y="84"/>
                      <a:pt x="9" y="83"/>
                      <a:pt x="11" y="90"/>
                    </a:cubicBezTo>
                    <a:cubicBezTo>
                      <a:pt x="12" y="97"/>
                      <a:pt x="20" y="88"/>
                      <a:pt x="26" y="84"/>
                    </a:cubicBezTo>
                    <a:cubicBezTo>
                      <a:pt x="32" y="79"/>
                      <a:pt x="37" y="80"/>
                      <a:pt x="39" y="83"/>
                    </a:cubicBezTo>
                    <a:cubicBezTo>
                      <a:pt x="41" y="86"/>
                      <a:pt x="49" y="84"/>
                      <a:pt x="51" y="80"/>
                    </a:cubicBezTo>
                    <a:cubicBezTo>
                      <a:pt x="52" y="76"/>
                      <a:pt x="63" y="75"/>
                      <a:pt x="67" y="79"/>
                    </a:cubicBezTo>
                    <a:cubicBezTo>
                      <a:pt x="71" y="84"/>
                      <a:pt x="75" y="89"/>
                      <a:pt x="80" y="92"/>
                    </a:cubicBezTo>
                    <a:cubicBezTo>
                      <a:pt x="85" y="95"/>
                      <a:pt x="76" y="112"/>
                      <a:pt x="81" y="113"/>
                    </a:cubicBezTo>
                    <a:cubicBezTo>
                      <a:pt x="87" y="115"/>
                      <a:pt x="94" y="123"/>
                      <a:pt x="93" y="132"/>
                    </a:cubicBezTo>
                    <a:cubicBezTo>
                      <a:pt x="93" y="140"/>
                      <a:pt x="97" y="145"/>
                      <a:pt x="91" y="152"/>
                    </a:cubicBezTo>
                    <a:cubicBezTo>
                      <a:pt x="95" y="154"/>
                      <a:pt x="99" y="154"/>
                      <a:pt x="99" y="157"/>
                    </a:cubicBezTo>
                    <a:cubicBezTo>
                      <a:pt x="98" y="160"/>
                      <a:pt x="104" y="158"/>
                      <a:pt x="104" y="152"/>
                    </a:cubicBezTo>
                    <a:cubicBezTo>
                      <a:pt x="104" y="146"/>
                      <a:pt x="112" y="147"/>
                      <a:pt x="116" y="149"/>
                    </a:cubicBezTo>
                    <a:cubicBezTo>
                      <a:pt x="119" y="150"/>
                      <a:pt x="124" y="149"/>
                      <a:pt x="129" y="146"/>
                    </a:cubicBezTo>
                    <a:cubicBezTo>
                      <a:pt x="129" y="143"/>
                      <a:pt x="129" y="141"/>
                      <a:pt x="129" y="139"/>
                    </a:cubicBezTo>
                    <a:cubicBezTo>
                      <a:pt x="130" y="132"/>
                      <a:pt x="129" y="124"/>
                      <a:pt x="126" y="121"/>
                    </a:cubicBezTo>
                    <a:cubicBezTo>
                      <a:pt x="122" y="118"/>
                      <a:pt x="113" y="114"/>
                      <a:pt x="111" y="108"/>
                    </a:cubicBezTo>
                    <a:cubicBezTo>
                      <a:pt x="109" y="101"/>
                      <a:pt x="99" y="94"/>
                      <a:pt x="97" y="89"/>
                    </a:cubicBezTo>
                    <a:cubicBezTo>
                      <a:pt x="94" y="83"/>
                      <a:pt x="88" y="78"/>
                      <a:pt x="88"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1705">
                <a:extLst>
                  <a:ext uri="{FF2B5EF4-FFF2-40B4-BE49-F238E27FC236}">
                    <a16:creationId xmlns:a16="http://schemas.microsoft.com/office/drawing/2014/main" id="{A1D70B2D-04AC-D278-10B6-B1D6A82C414E}"/>
                  </a:ext>
                </a:extLst>
              </p:cNvPr>
              <p:cNvSpPr>
                <a:spLocks/>
              </p:cNvSpPr>
              <p:nvPr/>
            </p:nvSpPr>
            <p:spPr bwMode="auto">
              <a:xfrm>
                <a:off x="6923333" y="2829019"/>
                <a:ext cx="182569" cy="334974"/>
              </a:xfrm>
              <a:custGeom>
                <a:avLst/>
                <a:gdLst>
                  <a:gd name="T0" fmla="*/ 87 w 143"/>
                  <a:gd name="T1" fmla="*/ 141 h 268"/>
                  <a:gd name="T2" fmla="*/ 87 w 143"/>
                  <a:gd name="T3" fmla="*/ 125 h 268"/>
                  <a:gd name="T4" fmla="*/ 111 w 143"/>
                  <a:gd name="T5" fmla="*/ 113 h 268"/>
                  <a:gd name="T6" fmla="*/ 135 w 143"/>
                  <a:gd name="T7" fmla="*/ 114 h 268"/>
                  <a:gd name="T8" fmla="*/ 137 w 143"/>
                  <a:gd name="T9" fmla="*/ 116 h 268"/>
                  <a:gd name="T10" fmla="*/ 139 w 143"/>
                  <a:gd name="T11" fmla="*/ 96 h 268"/>
                  <a:gd name="T12" fmla="*/ 127 w 143"/>
                  <a:gd name="T13" fmla="*/ 77 h 268"/>
                  <a:gd name="T14" fmla="*/ 126 w 143"/>
                  <a:gd name="T15" fmla="*/ 56 h 268"/>
                  <a:gd name="T16" fmla="*/ 113 w 143"/>
                  <a:gd name="T17" fmla="*/ 43 h 268"/>
                  <a:gd name="T18" fmla="*/ 97 w 143"/>
                  <a:gd name="T19" fmla="*/ 44 h 268"/>
                  <a:gd name="T20" fmla="*/ 85 w 143"/>
                  <a:gd name="T21" fmla="*/ 47 h 268"/>
                  <a:gd name="T22" fmla="*/ 72 w 143"/>
                  <a:gd name="T23" fmla="*/ 48 h 268"/>
                  <a:gd name="T24" fmla="*/ 57 w 143"/>
                  <a:gd name="T25" fmla="*/ 54 h 268"/>
                  <a:gd name="T26" fmla="*/ 61 w 143"/>
                  <a:gd name="T27" fmla="*/ 40 h 268"/>
                  <a:gd name="T28" fmla="*/ 63 w 143"/>
                  <a:gd name="T29" fmla="*/ 21 h 268"/>
                  <a:gd name="T30" fmla="*/ 51 w 143"/>
                  <a:gd name="T31" fmla="*/ 17 h 268"/>
                  <a:gd name="T32" fmla="*/ 49 w 143"/>
                  <a:gd name="T33" fmla="*/ 3 h 268"/>
                  <a:gd name="T34" fmla="*/ 46 w 143"/>
                  <a:gd name="T35" fmla="*/ 0 h 268"/>
                  <a:gd name="T36" fmla="*/ 43 w 143"/>
                  <a:gd name="T37" fmla="*/ 3 h 268"/>
                  <a:gd name="T38" fmla="*/ 27 w 143"/>
                  <a:gd name="T39" fmla="*/ 12 h 268"/>
                  <a:gd name="T40" fmla="*/ 13 w 143"/>
                  <a:gd name="T41" fmla="*/ 16 h 268"/>
                  <a:gd name="T42" fmla="*/ 4 w 143"/>
                  <a:gd name="T43" fmla="*/ 21 h 268"/>
                  <a:gd name="T44" fmla="*/ 0 w 143"/>
                  <a:gd name="T45" fmla="*/ 49 h 268"/>
                  <a:gd name="T46" fmla="*/ 13 w 143"/>
                  <a:gd name="T47" fmla="*/ 65 h 268"/>
                  <a:gd name="T48" fmla="*/ 17 w 143"/>
                  <a:gd name="T49" fmla="*/ 77 h 268"/>
                  <a:gd name="T50" fmla="*/ 16 w 143"/>
                  <a:gd name="T51" fmla="*/ 85 h 268"/>
                  <a:gd name="T52" fmla="*/ 13 w 143"/>
                  <a:gd name="T53" fmla="*/ 98 h 268"/>
                  <a:gd name="T54" fmla="*/ 20 w 143"/>
                  <a:gd name="T55" fmla="*/ 117 h 268"/>
                  <a:gd name="T56" fmla="*/ 27 w 143"/>
                  <a:gd name="T57" fmla="*/ 138 h 268"/>
                  <a:gd name="T58" fmla="*/ 32 w 143"/>
                  <a:gd name="T59" fmla="*/ 152 h 268"/>
                  <a:gd name="T60" fmla="*/ 17 w 143"/>
                  <a:gd name="T61" fmla="*/ 181 h 268"/>
                  <a:gd name="T62" fmla="*/ 12 w 143"/>
                  <a:gd name="T63" fmla="*/ 207 h 268"/>
                  <a:gd name="T64" fmla="*/ 13 w 143"/>
                  <a:gd name="T65" fmla="*/ 222 h 268"/>
                  <a:gd name="T66" fmla="*/ 36 w 143"/>
                  <a:gd name="T67" fmla="*/ 245 h 268"/>
                  <a:gd name="T68" fmla="*/ 42 w 143"/>
                  <a:gd name="T69" fmla="*/ 254 h 268"/>
                  <a:gd name="T70" fmla="*/ 52 w 143"/>
                  <a:gd name="T71" fmla="*/ 254 h 268"/>
                  <a:gd name="T72" fmla="*/ 61 w 143"/>
                  <a:gd name="T73" fmla="*/ 265 h 268"/>
                  <a:gd name="T74" fmla="*/ 74 w 143"/>
                  <a:gd name="T75" fmla="*/ 266 h 268"/>
                  <a:gd name="T76" fmla="*/ 80 w 143"/>
                  <a:gd name="T77" fmla="*/ 259 h 268"/>
                  <a:gd name="T78" fmla="*/ 60 w 143"/>
                  <a:gd name="T79" fmla="*/ 248 h 268"/>
                  <a:gd name="T80" fmla="*/ 47 w 143"/>
                  <a:gd name="T81" fmla="*/ 227 h 268"/>
                  <a:gd name="T82" fmla="*/ 41 w 143"/>
                  <a:gd name="T83" fmla="*/ 211 h 268"/>
                  <a:gd name="T84" fmla="*/ 30 w 143"/>
                  <a:gd name="T85" fmla="*/ 203 h 268"/>
                  <a:gd name="T86" fmla="*/ 32 w 143"/>
                  <a:gd name="T87" fmla="*/ 175 h 268"/>
                  <a:gd name="T88" fmla="*/ 41 w 143"/>
                  <a:gd name="T89" fmla="*/ 139 h 268"/>
                  <a:gd name="T90" fmla="*/ 56 w 143"/>
                  <a:gd name="T91" fmla="*/ 134 h 268"/>
                  <a:gd name="T92" fmla="*/ 70 w 143"/>
                  <a:gd name="T93" fmla="*/ 145 h 268"/>
                  <a:gd name="T94" fmla="*/ 88 w 143"/>
                  <a:gd name="T95" fmla="*/ 155 h 268"/>
                  <a:gd name="T96" fmla="*/ 90 w 143"/>
                  <a:gd name="T97" fmla="*/ 155 h 268"/>
                  <a:gd name="T98" fmla="*/ 90 w 143"/>
                  <a:gd name="T99" fmla="*/ 155 h 268"/>
                  <a:gd name="T100" fmla="*/ 87 w 143"/>
                  <a:gd name="T101"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268">
                    <a:moveTo>
                      <a:pt x="87" y="141"/>
                    </a:moveTo>
                    <a:cubicBezTo>
                      <a:pt x="87" y="134"/>
                      <a:pt x="80" y="134"/>
                      <a:pt x="87" y="125"/>
                    </a:cubicBezTo>
                    <a:cubicBezTo>
                      <a:pt x="93" y="117"/>
                      <a:pt x="104" y="111"/>
                      <a:pt x="111" y="113"/>
                    </a:cubicBezTo>
                    <a:cubicBezTo>
                      <a:pt x="118" y="116"/>
                      <a:pt x="131" y="110"/>
                      <a:pt x="135" y="114"/>
                    </a:cubicBezTo>
                    <a:cubicBezTo>
                      <a:pt x="136" y="115"/>
                      <a:pt x="136" y="115"/>
                      <a:pt x="137" y="116"/>
                    </a:cubicBezTo>
                    <a:cubicBezTo>
                      <a:pt x="143" y="109"/>
                      <a:pt x="139" y="104"/>
                      <a:pt x="139" y="96"/>
                    </a:cubicBezTo>
                    <a:cubicBezTo>
                      <a:pt x="140" y="87"/>
                      <a:pt x="133" y="79"/>
                      <a:pt x="127" y="77"/>
                    </a:cubicBezTo>
                    <a:cubicBezTo>
                      <a:pt x="122" y="76"/>
                      <a:pt x="131" y="59"/>
                      <a:pt x="126" y="56"/>
                    </a:cubicBezTo>
                    <a:cubicBezTo>
                      <a:pt x="121" y="53"/>
                      <a:pt x="117" y="48"/>
                      <a:pt x="113" y="43"/>
                    </a:cubicBezTo>
                    <a:cubicBezTo>
                      <a:pt x="109" y="39"/>
                      <a:pt x="98" y="40"/>
                      <a:pt x="97" y="44"/>
                    </a:cubicBezTo>
                    <a:cubicBezTo>
                      <a:pt x="95" y="48"/>
                      <a:pt x="87" y="50"/>
                      <a:pt x="85" y="47"/>
                    </a:cubicBezTo>
                    <a:cubicBezTo>
                      <a:pt x="83" y="44"/>
                      <a:pt x="78" y="43"/>
                      <a:pt x="72" y="48"/>
                    </a:cubicBezTo>
                    <a:cubicBezTo>
                      <a:pt x="66" y="52"/>
                      <a:pt x="58" y="61"/>
                      <a:pt x="57" y="54"/>
                    </a:cubicBezTo>
                    <a:cubicBezTo>
                      <a:pt x="55" y="47"/>
                      <a:pt x="61" y="48"/>
                      <a:pt x="61" y="40"/>
                    </a:cubicBezTo>
                    <a:cubicBezTo>
                      <a:pt x="61" y="33"/>
                      <a:pt x="65" y="29"/>
                      <a:pt x="63" y="21"/>
                    </a:cubicBezTo>
                    <a:cubicBezTo>
                      <a:pt x="60" y="14"/>
                      <a:pt x="53" y="22"/>
                      <a:pt x="51" y="17"/>
                    </a:cubicBezTo>
                    <a:cubicBezTo>
                      <a:pt x="48" y="12"/>
                      <a:pt x="51" y="6"/>
                      <a:pt x="49" y="3"/>
                    </a:cubicBezTo>
                    <a:cubicBezTo>
                      <a:pt x="49" y="3"/>
                      <a:pt x="47" y="1"/>
                      <a:pt x="46" y="0"/>
                    </a:cubicBezTo>
                    <a:cubicBezTo>
                      <a:pt x="44" y="1"/>
                      <a:pt x="43" y="1"/>
                      <a:pt x="43" y="3"/>
                    </a:cubicBezTo>
                    <a:cubicBezTo>
                      <a:pt x="41" y="6"/>
                      <a:pt x="30" y="7"/>
                      <a:pt x="27" y="12"/>
                    </a:cubicBezTo>
                    <a:cubicBezTo>
                      <a:pt x="24" y="16"/>
                      <a:pt x="16" y="16"/>
                      <a:pt x="13" y="16"/>
                    </a:cubicBezTo>
                    <a:cubicBezTo>
                      <a:pt x="11" y="16"/>
                      <a:pt x="4" y="16"/>
                      <a:pt x="4" y="21"/>
                    </a:cubicBezTo>
                    <a:cubicBezTo>
                      <a:pt x="3" y="26"/>
                      <a:pt x="0" y="46"/>
                      <a:pt x="0" y="49"/>
                    </a:cubicBezTo>
                    <a:cubicBezTo>
                      <a:pt x="0" y="53"/>
                      <a:pt x="10" y="64"/>
                      <a:pt x="13" y="65"/>
                    </a:cubicBezTo>
                    <a:cubicBezTo>
                      <a:pt x="17" y="67"/>
                      <a:pt x="13" y="75"/>
                      <a:pt x="17" y="77"/>
                    </a:cubicBezTo>
                    <a:cubicBezTo>
                      <a:pt x="21" y="79"/>
                      <a:pt x="18" y="86"/>
                      <a:pt x="16" y="85"/>
                    </a:cubicBezTo>
                    <a:cubicBezTo>
                      <a:pt x="14" y="85"/>
                      <a:pt x="18" y="94"/>
                      <a:pt x="13" y="98"/>
                    </a:cubicBezTo>
                    <a:cubicBezTo>
                      <a:pt x="9" y="101"/>
                      <a:pt x="13" y="110"/>
                      <a:pt x="20" y="117"/>
                    </a:cubicBezTo>
                    <a:cubicBezTo>
                      <a:pt x="27" y="123"/>
                      <a:pt x="27" y="133"/>
                      <a:pt x="27" y="138"/>
                    </a:cubicBezTo>
                    <a:cubicBezTo>
                      <a:pt x="27" y="144"/>
                      <a:pt x="32" y="145"/>
                      <a:pt x="32" y="152"/>
                    </a:cubicBezTo>
                    <a:cubicBezTo>
                      <a:pt x="32" y="152"/>
                      <a:pt x="24" y="182"/>
                      <a:pt x="17" y="181"/>
                    </a:cubicBezTo>
                    <a:cubicBezTo>
                      <a:pt x="16" y="188"/>
                      <a:pt x="14" y="200"/>
                      <a:pt x="12" y="207"/>
                    </a:cubicBezTo>
                    <a:cubicBezTo>
                      <a:pt x="10" y="215"/>
                      <a:pt x="9" y="222"/>
                      <a:pt x="13" y="222"/>
                    </a:cubicBezTo>
                    <a:cubicBezTo>
                      <a:pt x="18" y="223"/>
                      <a:pt x="27" y="233"/>
                      <a:pt x="36" y="245"/>
                    </a:cubicBezTo>
                    <a:cubicBezTo>
                      <a:pt x="39" y="248"/>
                      <a:pt x="40" y="251"/>
                      <a:pt x="42" y="254"/>
                    </a:cubicBezTo>
                    <a:cubicBezTo>
                      <a:pt x="45" y="253"/>
                      <a:pt x="48" y="254"/>
                      <a:pt x="52" y="254"/>
                    </a:cubicBezTo>
                    <a:cubicBezTo>
                      <a:pt x="59" y="256"/>
                      <a:pt x="61" y="261"/>
                      <a:pt x="61" y="265"/>
                    </a:cubicBezTo>
                    <a:cubicBezTo>
                      <a:pt x="61" y="268"/>
                      <a:pt x="72" y="267"/>
                      <a:pt x="74" y="266"/>
                    </a:cubicBezTo>
                    <a:cubicBezTo>
                      <a:pt x="76" y="266"/>
                      <a:pt x="74" y="261"/>
                      <a:pt x="80" y="259"/>
                    </a:cubicBezTo>
                    <a:cubicBezTo>
                      <a:pt x="76" y="254"/>
                      <a:pt x="67" y="248"/>
                      <a:pt x="60" y="248"/>
                    </a:cubicBezTo>
                    <a:cubicBezTo>
                      <a:pt x="51" y="247"/>
                      <a:pt x="47" y="233"/>
                      <a:pt x="47" y="227"/>
                    </a:cubicBezTo>
                    <a:cubicBezTo>
                      <a:pt x="48" y="221"/>
                      <a:pt x="41" y="216"/>
                      <a:pt x="41" y="211"/>
                    </a:cubicBezTo>
                    <a:cubicBezTo>
                      <a:pt x="41" y="206"/>
                      <a:pt x="36" y="206"/>
                      <a:pt x="30" y="203"/>
                    </a:cubicBezTo>
                    <a:cubicBezTo>
                      <a:pt x="24" y="200"/>
                      <a:pt x="31" y="182"/>
                      <a:pt x="32" y="175"/>
                    </a:cubicBezTo>
                    <a:cubicBezTo>
                      <a:pt x="33" y="167"/>
                      <a:pt x="45" y="145"/>
                      <a:pt x="41" y="139"/>
                    </a:cubicBezTo>
                    <a:cubicBezTo>
                      <a:pt x="38" y="132"/>
                      <a:pt x="54" y="127"/>
                      <a:pt x="56" y="134"/>
                    </a:cubicBezTo>
                    <a:cubicBezTo>
                      <a:pt x="58" y="142"/>
                      <a:pt x="59" y="145"/>
                      <a:pt x="70" y="145"/>
                    </a:cubicBezTo>
                    <a:cubicBezTo>
                      <a:pt x="80" y="144"/>
                      <a:pt x="80" y="152"/>
                      <a:pt x="88" y="155"/>
                    </a:cubicBezTo>
                    <a:cubicBezTo>
                      <a:pt x="89" y="155"/>
                      <a:pt x="89" y="155"/>
                      <a:pt x="90" y="155"/>
                    </a:cubicBezTo>
                    <a:cubicBezTo>
                      <a:pt x="90" y="155"/>
                      <a:pt x="90" y="155"/>
                      <a:pt x="90" y="155"/>
                    </a:cubicBezTo>
                    <a:cubicBezTo>
                      <a:pt x="92" y="149"/>
                      <a:pt x="87" y="149"/>
                      <a:pt x="87" y="14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1706">
                <a:extLst>
                  <a:ext uri="{FF2B5EF4-FFF2-40B4-BE49-F238E27FC236}">
                    <a16:creationId xmlns:a16="http://schemas.microsoft.com/office/drawing/2014/main" id="{74EF4768-4DA7-A51F-39CD-6569D466B61B}"/>
                  </a:ext>
                </a:extLst>
              </p:cNvPr>
              <p:cNvSpPr>
                <a:spLocks/>
              </p:cNvSpPr>
              <p:nvPr/>
            </p:nvSpPr>
            <p:spPr bwMode="auto">
              <a:xfrm>
                <a:off x="5515170" y="2548022"/>
                <a:ext cx="477855" cy="373075"/>
              </a:xfrm>
              <a:custGeom>
                <a:avLst/>
                <a:gdLst>
                  <a:gd name="T0" fmla="*/ 223 w 372"/>
                  <a:gd name="T1" fmla="*/ 62 h 298"/>
                  <a:gd name="T2" fmla="*/ 191 w 372"/>
                  <a:gd name="T3" fmla="*/ 59 h 298"/>
                  <a:gd name="T4" fmla="*/ 170 w 372"/>
                  <a:gd name="T5" fmla="*/ 52 h 298"/>
                  <a:gd name="T6" fmla="*/ 128 w 372"/>
                  <a:gd name="T7" fmla="*/ 20 h 298"/>
                  <a:gd name="T8" fmla="*/ 93 w 372"/>
                  <a:gd name="T9" fmla="*/ 0 h 298"/>
                  <a:gd name="T10" fmla="*/ 78 w 372"/>
                  <a:gd name="T11" fmla="*/ 0 h 298"/>
                  <a:gd name="T12" fmla="*/ 60 w 372"/>
                  <a:gd name="T13" fmla="*/ 6 h 298"/>
                  <a:gd name="T14" fmla="*/ 43 w 372"/>
                  <a:gd name="T15" fmla="*/ 17 h 298"/>
                  <a:gd name="T16" fmla="*/ 56 w 372"/>
                  <a:gd name="T17" fmla="*/ 32 h 298"/>
                  <a:gd name="T18" fmla="*/ 46 w 372"/>
                  <a:gd name="T19" fmla="*/ 41 h 298"/>
                  <a:gd name="T20" fmla="*/ 35 w 372"/>
                  <a:gd name="T21" fmla="*/ 45 h 298"/>
                  <a:gd name="T22" fmla="*/ 21 w 372"/>
                  <a:gd name="T23" fmla="*/ 56 h 298"/>
                  <a:gd name="T24" fmla="*/ 3 w 372"/>
                  <a:gd name="T25" fmla="*/ 48 h 298"/>
                  <a:gd name="T26" fmla="*/ 1 w 372"/>
                  <a:gd name="T27" fmla="*/ 53 h 298"/>
                  <a:gd name="T28" fmla="*/ 1 w 372"/>
                  <a:gd name="T29" fmla="*/ 58 h 298"/>
                  <a:gd name="T30" fmla="*/ 4 w 372"/>
                  <a:gd name="T31" fmla="*/ 78 h 298"/>
                  <a:gd name="T32" fmla="*/ 18 w 372"/>
                  <a:gd name="T33" fmla="*/ 96 h 298"/>
                  <a:gd name="T34" fmla="*/ 43 w 372"/>
                  <a:gd name="T35" fmla="*/ 135 h 298"/>
                  <a:gd name="T36" fmla="*/ 57 w 372"/>
                  <a:gd name="T37" fmla="*/ 155 h 298"/>
                  <a:gd name="T38" fmla="*/ 73 w 372"/>
                  <a:gd name="T39" fmla="*/ 175 h 298"/>
                  <a:gd name="T40" fmla="*/ 77 w 372"/>
                  <a:gd name="T41" fmla="*/ 194 h 298"/>
                  <a:gd name="T42" fmla="*/ 92 w 372"/>
                  <a:gd name="T43" fmla="*/ 224 h 298"/>
                  <a:gd name="T44" fmla="*/ 112 w 372"/>
                  <a:gd name="T45" fmla="*/ 247 h 298"/>
                  <a:gd name="T46" fmla="*/ 128 w 372"/>
                  <a:gd name="T47" fmla="*/ 274 h 298"/>
                  <a:gd name="T48" fmla="*/ 134 w 372"/>
                  <a:gd name="T49" fmla="*/ 287 h 298"/>
                  <a:gd name="T50" fmla="*/ 140 w 372"/>
                  <a:gd name="T51" fmla="*/ 298 h 298"/>
                  <a:gd name="T52" fmla="*/ 148 w 372"/>
                  <a:gd name="T53" fmla="*/ 293 h 298"/>
                  <a:gd name="T54" fmla="*/ 148 w 372"/>
                  <a:gd name="T55" fmla="*/ 284 h 298"/>
                  <a:gd name="T56" fmla="*/ 155 w 372"/>
                  <a:gd name="T57" fmla="*/ 277 h 298"/>
                  <a:gd name="T58" fmla="*/ 168 w 372"/>
                  <a:gd name="T59" fmla="*/ 279 h 298"/>
                  <a:gd name="T60" fmla="*/ 190 w 372"/>
                  <a:gd name="T61" fmla="*/ 281 h 298"/>
                  <a:gd name="T62" fmla="*/ 215 w 372"/>
                  <a:gd name="T63" fmla="*/ 285 h 298"/>
                  <a:gd name="T64" fmla="*/ 227 w 372"/>
                  <a:gd name="T65" fmla="*/ 281 h 298"/>
                  <a:gd name="T66" fmla="*/ 254 w 372"/>
                  <a:gd name="T67" fmla="*/ 257 h 298"/>
                  <a:gd name="T68" fmla="*/ 289 w 372"/>
                  <a:gd name="T69" fmla="*/ 255 h 298"/>
                  <a:gd name="T70" fmla="*/ 360 w 372"/>
                  <a:gd name="T71" fmla="*/ 232 h 298"/>
                  <a:gd name="T72" fmla="*/ 372 w 372"/>
                  <a:gd name="T73" fmla="*/ 195 h 298"/>
                  <a:gd name="T74" fmla="*/ 363 w 372"/>
                  <a:gd name="T75" fmla="*/ 182 h 298"/>
                  <a:gd name="T76" fmla="*/ 319 w 372"/>
                  <a:gd name="T77" fmla="*/ 177 h 298"/>
                  <a:gd name="T78" fmla="*/ 305 w 372"/>
                  <a:gd name="T79" fmla="*/ 158 h 298"/>
                  <a:gd name="T80" fmla="*/ 298 w 372"/>
                  <a:gd name="T81" fmla="*/ 147 h 298"/>
                  <a:gd name="T82" fmla="*/ 283 w 372"/>
                  <a:gd name="T83" fmla="*/ 137 h 298"/>
                  <a:gd name="T84" fmla="*/ 274 w 372"/>
                  <a:gd name="T85" fmla="*/ 118 h 298"/>
                  <a:gd name="T86" fmla="*/ 266 w 372"/>
                  <a:gd name="T87" fmla="*/ 99 h 298"/>
                  <a:gd name="T88" fmla="*/ 248 w 372"/>
                  <a:gd name="T89" fmla="*/ 78 h 298"/>
                  <a:gd name="T90" fmla="*/ 246 w 372"/>
                  <a:gd name="T91" fmla="*/ 71 h 298"/>
                  <a:gd name="T92" fmla="*/ 232 w 372"/>
                  <a:gd name="T93" fmla="*/ 70 h 298"/>
                  <a:gd name="T94" fmla="*/ 223 w 372"/>
                  <a:gd name="T95" fmla="*/ 6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2" h="298">
                    <a:moveTo>
                      <a:pt x="223" y="62"/>
                    </a:moveTo>
                    <a:cubicBezTo>
                      <a:pt x="223" y="62"/>
                      <a:pt x="195" y="59"/>
                      <a:pt x="191" y="59"/>
                    </a:cubicBezTo>
                    <a:cubicBezTo>
                      <a:pt x="187" y="59"/>
                      <a:pt x="177" y="57"/>
                      <a:pt x="170" y="52"/>
                    </a:cubicBezTo>
                    <a:cubicBezTo>
                      <a:pt x="164" y="46"/>
                      <a:pt x="134" y="23"/>
                      <a:pt x="128" y="20"/>
                    </a:cubicBezTo>
                    <a:cubicBezTo>
                      <a:pt x="122" y="18"/>
                      <a:pt x="99" y="1"/>
                      <a:pt x="93" y="0"/>
                    </a:cubicBezTo>
                    <a:cubicBezTo>
                      <a:pt x="87" y="0"/>
                      <a:pt x="86" y="0"/>
                      <a:pt x="78" y="0"/>
                    </a:cubicBezTo>
                    <a:cubicBezTo>
                      <a:pt x="71" y="0"/>
                      <a:pt x="74" y="5"/>
                      <a:pt x="60" y="6"/>
                    </a:cubicBezTo>
                    <a:cubicBezTo>
                      <a:pt x="46" y="6"/>
                      <a:pt x="39" y="16"/>
                      <a:pt x="43" y="17"/>
                    </a:cubicBezTo>
                    <a:cubicBezTo>
                      <a:pt x="47" y="18"/>
                      <a:pt x="60" y="30"/>
                      <a:pt x="56" y="32"/>
                    </a:cubicBezTo>
                    <a:cubicBezTo>
                      <a:pt x="52" y="34"/>
                      <a:pt x="51" y="41"/>
                      <a:pt x="46" y="41"/>
                    </a:cubicBezTo>
                    <a:cubicBezTo>
                      <a:pt x="40" y="41"/>
                      <a:pt x="35" y="41"/>
                      <a:pt x="35" y="45"/>
                    </a:cubicBezTo>
                    <a:cubicBezTo>
                      <a:pt x="35" y="50"/>
                      <a:pt x="27" y="57"/>
                      <a:pt x="21" y="56"/>
                    </a:cubicBezTo>
                    <a:cubicBezTo>
                      <a:pt x="17" y="56"/>
                      <a:pt x="9" y="52"/>
                      <a:pt x="3" y="48"/>
                    </a:cubicBezTo>
                    <a:cubicBezTo>
                      <a:pt x="1" y="53"/>
                      <a:pt x="1" y="53"/>
                      <a:pt x="1" y="53"/>
                    </a:cubicBezTo>
                    <a:cubicBezTo>
                      <a:pt x="1" y="58"/>
                      <a:pt x="1" y="58"/>
                      <a:pt x="1" y="58"/>
                    </a:cubicBezTo>
                    <a:cubicBezTo>
                      <a:pt x="2" y="62"/>
                      <a:pt x="0" y="77"/>
                      <a:pt x="4" y="78"/>
                    </a:cubicBezTo>
                    <a:cubicBezTo>
                      <a:pt x="8" y="79"/>
                      <a:pt x="10" y="86"/>
                      <a:pt x="18" y="96"/>
                    </a:cubicBezTo>
                    <a:cubicBezTo>
                      <a:pt x="26" y="105"/>
                      <a:pt x="43" y="129"/>
                      <a:pt x="43" y="135"/>
                    </a:cubicBezTo>
                    <a:cubicBezTo>
                      <a:pt x="44" y="141"/>
                      <a:pt x="47" y="148"/>
                      <a:pt x="57" y="155"/>
                    </a:cubicBezTo>
                    <a:cubicBezTo>
                      <a:pt x="67" y="162"/>
                      <a:pt x="67" y="170"/>
                      <a:pt x="73" y="175"/>
                    </a:cubicBezTo>
                    <a:cubicBezTo>
                      <a:pt x="78" y="179"/>
                      <a:pt x="77" y="184"/>
                      <a:pt x="77" y="194"/>
                    </a:cubicBezTo>
                    <a:cubicBezTo>
                      <a:pt x="78" y="205"/>
                      <a:pt x="82" y="218"/>
                      <a:pt x="92" y="224"/>
                    </a:cubicBezTo>
                    <a:cubicBezTo>
                      <a:pt x="101" y="230"/>
                      <a:pt x="108" y="236"/>
                      <a:pt x="112" y="247"/>
                    </a:cubicBezTo>
                    <a:cubicBezTo>
                      <a:pt x="117" y="258"/>
                      <a:pt x="122" y="268"/>
                      <a:pt x="128" y="274"/>
                    </a:cubicBezTo>
                    <a:cubicBezTo>
                      <a:pt x="134" y="280"/>
                      <a:pt x="131" y="283"/>
                      <a:pt x="134" y="287"/>
                    </a:cubicBezTo>
                    <a:cubicBezTo>
                      <a:pt x="136" y="290"/>
                      <a:pt x="138" y="294"/>
                      <a:pt x="140" y="298"/>
                    </a:cubicBezTo>
                    <a:cubicBezTo>
                      <a:pt x="145" y="295"/>
                      <a:pt x="148" y="294"/>
                      <a:pt x="148" y="293"/>
                    </a:cubicBezTo>
                    <a:cubicBezTo>
                      <a:pt x="149" y="291"/>
                      <a:pt x="146" y="286"/>
                      <a:pt x="148" y="284"/>
                    </a:cubicBezTo>
                    <a:cubicBezTo>
                      <a:pt x="149" y="282"/>
                      <a:pt x="152" y="278"/>
                      <a:pt x="155" y="277"/>
                    </a:cubicBezTo>
                    <a:cubicBezTo>
                      <a:pt x="158" y="276"/>
                      <a:pt x="162" y="280"/>
                      <a:pt x="168" y="279"/>
                    </a:cubicBezTo>
                    <a:cubicBezTo>
                      <a:pt x="175" y="278"/>
                      <a:pt x="188" y="280"/>
                      <a:pt x="190" y="281"/>
                    </a:cubicBezTo>
                    <a:cubicBezTo>
                      <a:pt x="192" y="283"/>
                      <a:pt x="210" y="282"/>
                      <a:pt x="215" y="285"/>
                    </a:cubicBezTo>
                    <a:cubicBezTo>
                      <a:pt x="219" y="289"/>
                      <a:pt x="224" y="288"/>
                      <a:pt x="227" y="281"/>
                    </a:cubicBezTo>
                    <a:cubicBezTo>
                      <a:pt x="230" y="274"/>
                      <a:pt x="251" y="258"/>
                      <a:pt x="254" y="257"/>
                    </a:cubicBezTo>
                    <a:cubicBezTo>
                      <a:pt x="257" y="255"/>
                      <a:pt x="280" y="257"/>
                      <a:pt x="289" y="255"/>
                    </a:cubicBezTo>
                    <a:cubicBezTo>
                      <a:pt x="298" y="253"/>
                      <a:pt x="357" y="234"/>
                      <a:pt x="360" y="232"/>
                    </a:cubicBezTo>
                    <a:cubicBezTo>
                      <a:pt x="362" y="230"/>
                      <a:pt x="372" y="198"/>
                      <a:pt x="372" y="195"/>
                    </a:cubicBezTo>
                    <a:cubicBezTo>
                      <a:pt x="372" y="191"/>
                      <a:pt x="367" y="182"/>
                      <a:pt x="363" y="182"/>
                    </a:cubicBezTo>
                    <a:cubicBezTo>
                      <a:pt x="358" y="183"/>
                      <a:pt x="321" y="179"/>
                      <a:pt x="319" y="177"/>
                    </a:cubicBezTo>
                    <a:cubicBezTo>
                      <a:pt x="316" y="176"/>
                      <a:pt x="307" y="169"/>
                      <a:pt x="305" y="158"/>
                    </a:cubicBezTo>
                    <a:cubicBezTo>
                      <a:pt x="302" y="156"/>
                      <a:pt x="299" y="151"/>
                      <a:pt x="298" y="147"/>
                    </a:cubicBezTo>
                    <a:cubicBezTo>
                      <a:pt x="294" y="148"/>
                      <a:pt x="287" y="147"/>
                      <a:pt x="283" y="137"/>
                    </a:cubicBezTo>
                    <a:cubicBezTo>
                      <a:pt x="280" y="135"/>
                      <a:pt x="271" y="122"/>
                      <a:pt x="274" y="118"/>
                    </a:cubicBezTo>
                    <a:cubicBezTo>
                      <a:pt x="278" y="114"/>
                      <a:pt x="272" y="104"/>
                      <a:pt x="266" y="99"/>
                    </a:cubicBezTo>
                    <a:cubicBezTo>
                      <a:pt x="260" y="94"/>
                      <a:pt x="248" y="84"/>
                      <a:pt x="248" y="78"/>
                    </a:cubicBezTo>
                    <a:cubicBezTo>
                      <a:pt x="248" y="76"/>
                      <a:pt x="247" y="74"/>
                      <a:pt x="246" y="71"/>
                    </a:cubicBezTo>
                    <a:cubicBezTo>
                      <a:pt x="232" y="70"/>
                      <a:pt x="232" y="70"/>
                      <a:pt x="232" y="70"/>
                    </a:cubicBezTo>
                    <a:lnTo>
                      <a:pt x="223" y="6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1707">
                <a:extLst>
                  <a:ext uri="{FF2B5EF4-FFF2-40B4-BE49-F238E27FC236}">
                    <a16:creationId xmlns:a16="http://schemas.microsoft.com/office/drawing/2014/main" id="{B4F2C11E-1FDA-C881-7F44-D1355414079F}"/>
                  </a:ext>
                </a:extLst>
              </p:cNvPr>
              <p:cNvSpPr>
                <a:spLocks/>
              </p:cNvSpPr>
              <p:nvPr/>
            </p:nvSpPr>
            <p:spPr bwMode="auto">
              <a:xfrm>
                <a:off x="5908884" y="2717891"/>
                <a:ext cx="180981" cy="200032"/>
              </a:xfrm>
              <a:custGeom>
                <a:avLst/>
                <a:gdLst>
                  <a:gd name="T0" fmla="*/ 70 w 142"/>
                  <a:gd name="T1" fmla="*/ 4 h 159"/>
                  <a:gd name="T2" fmla="*/ 70 w 142"/>
                  <a:gd name="T3" fmla="*/ 17 h 159"/>
                  <a:gd name="T4" fmla="*/ 59 w 142"/>
                  <a:gd name="T5" fmla="*/ 31 h 159"/>
                  <a:gd name="T6" fmla="*/ 53 w 142"/>
                  <a:gd name="T7" fmla="*/ 46 h 159"/>
                  <a:gd name="T8" fmla="*/ 57 w 142"/>
                  <a:gd name="T9" fmla="*/ 46 h 159"/>
                  <a:gd name="T10" fmla="*/ 66 w 142"/>
                  <a:gd name="T11" fmla="*/ 59 h 159"/>
                  <a:gd name="T12" fmla="*/ 54 w 142"/>
                  <a:gd name="T13" fmla="*/ 96 h 159"/>
                  <a:gd name="T14" fmla="*/ 0 w 142"/>
                  <a:gd name="T15" fmla="*/ 114 h 159"/>
                  <a:gd name="T16" fmla="*/ 21 w 142"/>
                  <a:gd name="T17" fmla="*/ 159 h 159"/>
                  <a:gd name="T18" fmla="*/ 26 w 142"/>
                  <a:gd name="T19" fmla="*/ 156 h 159"/>
                  <a:gd name="T20" fmla="*/ 55 w 142"/>
                  <a:gd name="T21" fmla="*/ 151 h 159"/>
                  <a:gd name="T22" fmla="*/ 61 w 142"/>
                  <a:gd name="T23" fmla="*/ 138 h 159"/>
                  <a:gd name="T24" fmla="*/ 81 w 142"/>
                  <a:gd name="T25" fmla="*/ 134 h 159"/>
                  <a:gd name="T26" fmla="*/ 92 w 142"/>
                  <a:gd name="T27" fmla="*/ 118 h 159"/>
                  <a:gd name="T28" fmla="*/ 103 w 142"/>
                  <a:gd name="T29" fmla="*/ 113 h 159"/>
                  <a:gd name="T30" fmla="*/ 109 w 142"/>
                  <a:gd name="T31" fmla="*/ 89 h 159"/>
                  <a:gd name="T32" fmla="*/ 124 w 142"/>
                  <a:gd name="T33" fmla="*/ 79 h 159"/>
                  <a:gd name="T34" fmla="*/ 138 w 142"/>
                  <a:gd name="T35" fmla="*/ 58 h 159"/>
                  <a:gd name="T36" fmla="*/ 137 w 142"/>
                  <a:gd name="T37" fmla="*/ 49 h 159"/>
                  <a:gd name="T38" fmla="*/ 122 w 142"/>
                  <a:gd name="T39" fmla="*/ 30 h 159"/>
                  <a:gd name="T40" fmla="*/ 93 w 142"/>
                  <a:gd name="T41" fmla="*/ 19 h 159"/>
                  <a:gd name="T42" fmla="*/ 83 w 142"/>
                  <a:gd name="T43" fmla="*/ 0 h 159"/>
                  <a:gd name="T44" fmla="*/ 77 w 142"/>
                  <a:gd name="T45" fmla="*/ 4 h 159"/>
                  <a:gd name="T46" fmla="*/ 70 w 142"/>
                  <a:gd name="T47"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59">
                    <a:moveTo>
                      <a:pt x="70" y="4"/>
                    </a:moveTo>
                    <a:cubicBezTo>
                      <a:pt x="70" y="17"/>
                      <a:pt x="70" y="17"/>
                      <a:pt x="70" y="17"/>
                    </a:cubicBezTo>
                    <a:cubicBezTo>
                      <a:pt x="59" y="31"/>
                      <a:pt x="59" y="31"/>
                      <a:pt x="59" y="31"/>
                    </a:cubicBezTo>
                    <a:cubicBezTo>
                      <a:pt x="53" y="46"/>
                      <a:pt x="53" y="46"/>
                      <a:pt x="53" y="46"/>
                    </a:cubicBezTo>
                    <a:cubicBezTo>
                      <a:pt x="55" y="46"/>
                      <a:pt x="56" y="46"/>
                      <a:pt x="57" y="46"/>
                    </a:cubicBezTo>
                    <a:cubicBezTo>
                      <a:pt x="61" y="46"/>
                      <a:pt x="66" y="55"/>
                      <a:pt x="66" y="59"/>
                    </a:cubicBezTo>
                    <a:cubicBezTo>
                      <a:pt x="66" y="62"/>
                      <a:pt x="56" y="94"/>
                      <a:pt x="54" y="96"/>
                    </a:cubicBezTo>
                    <a:cubicBezTo>
                      <a:pt x="52" y="97"/>
                      <a:pt x="21" y="108"/>
                      <a:pt x="0" y="114"/>
                    </a:cubicBezTo>
                    <a:cubicBezTo>
                      <a:pt x="4" y="123"/>
                      <a:pt x="13" y="142"/>
                      <a:pt x="21" y="159"/>
                    </a:cubicBezTo>
                    <a:cubicBezTo>
                      <a:pt x="23" y="158"/>
                      <a:pt x="24" y="157"/>
                      <a:pt x="26" y="156"/>
                    </a:cubicBezTo>
                    <a:cubicBezTo>
                      <a:pt x="36" y="151"/>
                      <a:pt x="47" y="154"/>
                      <a:pt x="55" y="151"/>
                    </a:cubicBezTo>
                    <a:cubicBezTo>
                      <a:pt x="62" y="149"/>
                      <a:pt x="55" y="143"/>
                      <a:pt x="61" y="138"/>
                    </a:cubicBezTo>
                    <a:cubicBezTo>
                      <a:pt x="68" y="132"/>
                      <a:pt x="77" y="136"/>
                      <a:pt x="81" y="134"/>
                    </a:cubicBezTo>
                    <a:cubicBezTo>
                      <a:pt x="84" y="133"/>
                      <a:pt x="86" y="121"/>
                      <a:pt x="92" y="118"/>
                    </a:cubicBezTo>
                    <a:cubicBezTo>
                      <a:pt x="98" y="116"/>
                      <a:pt x="104" y="118"/>
                      <a:pt x="103" y="113"/>
                    </a:cubicBezTo>
                    <a:cubicBezTo>
                      <a:pt x="103" y="108"/>
                      <a:pt x="104" y="90"/>
                      <a:pt x="109" y="89"/>
                    </a:cubicBezTo>
                    <a:cubicBezTo>
                      <a:pt x="115" y="88"/>
                      <a:pt x="123" y="82"/>
                      <a:pt x="124" y="79"/>
                    </a:cubicBezTo>
                    <a:cubicBezTo>
                      <a:pt x="124" y="76"/>
                      <a:pt x="135" y="64"/>
                      <a:pt x="138" y="58"/>
                    </a:cubicBezTo>
                    <a:cubicBezTo>
                      <a:pt x="142" y="53"/>
                      <a:pt x="142" y="49"/>
                      <a:pt x="137" y="49"/>
                    </a:cubicBezTo>
                    <a:cubicBezTo>
                      <a:pt x="132" y="48"/>
                      <a:pt x="124" y="34"/>
                      <a:pt x="122" y="30"/>
                    </a:cubicBezTo>
                    <a:cubicBezTo>
                      <a:pt x="120" y="26"/>
                      <a:pt x="105" y="29"/>
                      <a:pt x="93" y="19"/>
                    </a:cubicBezTo>
                    <a:cubicBezTo>
                      <a:pt x="88" y="15"/>
                      <a:pt x="85" y="8"/>
                      <a:pt x="83" y="0"/>
                    </a:cubicBezTo>
                    <a:cubicBezTo>
                      <a:pt x="77" y="4"/>
                      <a:pt x="77" y="4"/>
                      <a:pt x="77" y="4"/>
                    </a:cubicBezTo>
                    <a:lnTo>
                      <a:pt x="70" y="4"/>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708">
                <a:extLst>
                  <a:ext uri="{FF2B5EF4-FFF2-40B4-BE49-F238E27FC236}">
                    <a16:creationId xmlns:a16="http://schemas.microsoft.com/office/drawing/2014/main" id="{B401D3F3-3541-B00B-7EE3-26D8E075746A}"/>
                  </a:ext>
                </a:extLst>
              </p:cNvPr>
              <p:cNvSpPr>
                <a:spLocks/>
              </p:cNvSpPr>
              <p:nvPr/>
            </p:nvSpPr>
            <p:spPr bwMode="auto">
              <a:xfrm>
                <a:off x="5878721" y="2694077"/>
                <a:ext cx="26988" cy="39689"/>
              </a:xfrm>
              <a:custGeom>
                <a:avLst/>
                <a:gdLst>
                  <a:gd name="T0" fmla="*/ 15 w 21"/>
                  <a:gd name="T1" fmla="*/ 30 h 31"/>
                  <a:gd name="T2" fmla="*/ 15 w 21"/>
                  <a:gd name="T3" fmla="*/ 25 h 31"/>
                  <a:gd name="T4" fmla="*/ 13 w 21"/>
                  <a:gd name="T5" fmla="*/ 3 h 31"/>
                  <a:gd name="T6" fmla="*/ 1 w 21"/>
                  <a:gd name="T7" fmla="*/ 20 h 31"/>
                  <a:gd name="T8" fmla="*/ 0 w 21"/>
                  <a:gd name="T9" fmla="*/ 20 h 31"/>
                  <a:gd name="T10" fmla="*/ 15 w 21"/>
                  <a:gd name="T11" fmla="*/ 30 h 31"/>
                </a:gdLst>
                <a:ahLst/>
                <a:cxnLst>
                  <a:cxn ang="0">
                    <a:pos x="T0" y="T1"/>
                  </a:cxn>
                  <a:cxn ang="0">
                    <a:pos x="T2" y="T3"/>
                  </a:cxn>
                  <a:cxn ang="0">
                    <a:pos x="T4" y="T5"/>
                  </a:cxn>
                  <a:cxn ang="0">
                    <a:pos x="T6" y="T7"/>
                  </a:cxn>
                  <a:cxn ang="0">
                    <a:pos x="T8" y="T9"/>
                  </a:cxn>
                  <a:cxn ang="0">
                    <a:pos x="T10" y="T11"/>
                  </a:cxn>
                </a:cxnLst>
                <a:rect l="0" t="0" r="r" b="b"/>
                <a:pathLst>
                  <a:path w="21" h="31">
                    <a:moveTo>
                      <a:pt x="15" y="30"/>
                    </a:moveTo>
                    <a:cubicBezTo>
                      <a:pt x="14" y="28"/>
                      <a:pt x="14" y="27"/>
                      <a:pt x="15" y="25"/>
                    </a:cubicBezTo>
                    <a:cubicBezTo>
                      <a:pt x="19" y="19"/>
                      <a:pt x="21" y="5"/>
                      <a:pt x="13" y="3"/>
                    </a:cubicBezTo>
                    <a:cubicBezTo>
                      <a:pt x="6" y="0"/>
                      <a:pt x="1" y="16"/>
                      <a:pt x="1" y="20"/>
                    </a:cubicBezTo>
                    <a:cubicBezTo>
                      <a:pt x="1" y="20"/>
                      <a:pt x="1" y="20"/>
                      <a:pt x="0" y="20"/>
                    </a:cubicBezTo>
                    <a:cubicBezTo>
                      <a:pt x="4" y="30"/>
                      <a:pt x="11" y="31"/>
                      <a:pt x="15"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709">
                <a:extLst>
                  <a:ext uri="{FF2B5EF4-FFF2-40B4-BE49-F238E27FC236}">
                    <a16:creationId xmlns:a16="http://schemas.microsoft.com/office/drawing/2014/main" id="{F16B79F3-48FA-878E-463C-421FFFC6ED64}"/>
                  </a:ext>
                </a:extLst>
              </p:cNvPr>
              <p:cNvSpPr>
                <a:spLocks/>
              </p:cNvSpPr>
              <p:nvPr/>
            </p:nvSpPr>
            <p:spPr bwMode="auto">
              <a:xfrm>
                <a:off x="5907297" y="2690902"/>
                <a:ext cx="107954" cy="85728"/>
              </a:xfrm>
              <a:custGeom>
                <a:avLst/>
                <a:gdLst>
                  <a:gd name="T0" fmla="*/ 14 w 84"/>
                  <a:gd name="T1" fmla="*/ 63 h 68"/>
                  <a:gd name="T2" fmla="*/ 54 w 84"/>
                  <a:gd name="T3" fmla="*/ 68 h 68"/>
                  <a:gd name="T4" fmla="*/ 60 w 84"/>
                  <a:gd name="T5" fmla="*/ 53 h 68"/>
                  <a:gd name="T6" fmla="*/ 71 w 84"/>
                  <a:gd name="T7" fmla="*/ 39 h 68"/>
                  <a:gd name="T8" fmla="*/ 71 w 84"/>
                  <a:gd name="T9" fmla="*/ 26 h 68"/>
                  <a:gd name="T10" fmla="*/ 78 w 84"/>
                  <a:gd name="T11" fmla="*/ 26 h 68"/>
                  <a:gd name="T12" fmla="*/ 84 w 84"/>
                  <a:gd name="T13" fmla="*/ 22 h 68"/>
                  <a:gd name="T14" fmla="*/ 79 w 84"/>
                  <a:gd name="T15" fmla="*/ 1 h 68"/>
                  <a:gd name="T16" fmla="*/ 58 w 84"/>
                  <a:gd name="T17" fmla="*/ 24 h 68"/>
                  <a:gd name="T18" fmla="*/ 25 w 84"/>
                  <a:gd name="T19" fmla="*/ 40 h 68"/>
                  <a:gd name="T20" fmla="*/ 4 w 84"/>
                  <a:gd name="T21" fmla="*/ 45 h 68"/>
                  <a:gd name="T22" fmla="*/ 0 w 84"/>
                  <a:gd name="T23" fmla="*/ 44 h 68"/>
                  <a:gd name="T24" fmla="*/ 14 w 84"/>
                  <a:gd name="T25"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8">
                    <a:moveTo>
                      <a:pt x="14" y="63"/>
                    </a:moveTo>
                    <a:cubicBezTo>
                      <a:pt x="16" y="65"/>
                      <a:pt x="44" y="68"/>
                      <a:pt x="54" y="68"/>
                    </a:cubicBezTo>
                    <a:cubicBezTo>
                      <a:pt x="60" y="53"/>
                      <a:pt x="60" y="53"/>
                      <a:pt x="60" y="53"/>
                    </a:cubicBezTo>
                    <a:cubicBezTo>
                      <a:pt x="71" y="39"/>
                      <a:pt x="71" y="39"/>
                      <a:pt x="71" y="39"/>
                    </a:cubicBezTo>
                    <a:cubicBezTo>
                      <a:pt x="71" y="26"/>
                      <a:pt x="71" y="26"/>
                      <a:pt x="71" y="26"/>
                    </a:cubicBezTo>
                    <a:cubicBezTo>
                      <a:pt x="78" y="26"/>
                      <a:pt x="78" y="26"/>
                      <a:pt x="78" y="26"/>
                    </a:cubicBezTo>
                    <a:cubicBezTo>
                      <a:pt x="84" y="22"/>
                      <a:pt x="84" y="22"/>
                      <a:pt x="84" y="22"/>
                    </a:cubicBezTo>
                    <a:cubicBezTo>
                      <a:pt x="82" y="12"/>
                      <a:pt x="81" y="1"/>
                      <a:pt x="79" y="1"/>
                    </a:cubicBezTo>
                    <a:cubicBezTo>
                      <a:pt x="76" y="0"/>
                      <a:pt x="63" y="14"/>
                      <a:pt x="58" y="24"/>
                    </a:cubicBezTo>
                    <a:cubicBezTo>
                      <a:pt x="53" y="34"/>
                      <a:pt x="38" y="42"/>
                      <a:pt x="25" y="40"/>
                    </a:cubicBezTo>
                    <a:cubicBezTo>
                      <a:pt x="12" y="38"/>
                      <a:pt x="7" y="43"/>
                      <a:pt x="4" y="45"/>
                    </a:cubicBezTo>
                    <a:cubicBezTo>
                      <a:pt x="3" y="46"/>
                      <a:pt x="2" y="46"/>
                      <a:pt x="0" y="44"/>
                    </a:cubicBezTo>
                    <a:cubicBezTo>
                      <a:pt x="2" y="55"/>
                      <a:pt x="11" y="62"/>
                      <a:pt x="14" y="6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710">
                <a:extLst>
                  <a:ext uri="{FF2B5EF4-FFF2-40B4-BE49-F238E27FC236}">
                    <a16:creationId xmlns:a16="http://schemas.microsoft.com/office/drawing/2014/main" id="{46F82636-071B-BFE8-374C-C7BD3D0A93E7}"/>
                  </a:ext>
                </a:extLst>
              </p:cNvPr>
              <p:cNvSpPr>
                <a:spLocks noEditPoints="1"/>
              </p:cNvSpPr>
              <p:nvPr/>
            </p:nvSpPr>
            <p:spPr bwMode="auto">
              <a:xfrm>
                <a:off x="6977310" y="3143355"/>
                <a:ext cx="438166" cy="133354"/>
              </a:xfrm>
              <a:custGeom>
                <a:avLst/>
                <a:gdLst>
                  <a:gd name="T0" fmla="*/ 61 w 342"/>
                  <a:gd name="T1" fmla="*/ 38 h 107"/>
                  <a:gd name="T2" fmla="*/ 48 w 342"/>
                  <a:gd name="T3" fmla="*/ 19 h 107"/>
                  <a:gd name="T4" fmla="*/ 39 w 342"/>
                  <a:gd name="T5" fmla="*/ 11 h 107"/>
                  <a:gd name="T6" fmla="*/ 38 w 342"/>
                  <a:gd name="T7" fmla="*/ 8 h 107"/>
                  <a:gd name="T8" fmla="*/ 32 w 342"/>
                  <a:gd name="T9" fmla="*/ 15 h 107"/>
                  <a:gd name="T10" fmla="*/ 19 w 342"/>
                  <a:gd name="T11" fmla="*/ 14 h 107"/>
                  <a:gd name="T12" fmla="*/ 10 w 342"/>
                  <a:gd name="T13" fmla="*/ 3 h 107"/>
                  <a:gd name="T14" fmla="*/ 0 w 342"/>
                  <a:gd name="T15" fmla="*/ 3 h 107"/>
                  <a:gd name="T16" fmla="*/ 5 w 342"/>
                  <a:gd name="T17" fmla="*/ 30 h 107"/>
                  <a:gd name="T18" fmla="*/ 23 w 342"/>
                  <a:gd name="T19" fmla="*/ 64 h 107"/>
                  <a:gd name="T20" fmla="*/ 40 w 342"/>
                  <a:gd name="T21" fmla="*/ 80 h 107"/>
                  <a:gd name="T22" fmla="*/ 73 w 342"/>
                  <a:gd name="T23" fmla="*/ 97 h 107"/>
                  <a:gd name="T24" fmla="*/ 62 w 342"/>
                  <a:gd name="T25" fmla="*/ 72 h 107"/>
                  <a:gd name="T26" fmla="*/ 61 w 342"/>
                  <a:gd name="T27" fmla="*/ 38 h 107"/>
                  <a:gd name="T28" fmla="*/ 328 w 342"/>
                  <a:gd name="T29" fmla="*/ 18 h 107"/>
                  <a:gd name="T30" fmla="*/ 313 w 342"/>
                  <a:gd name="T31" fmla="*/ 14 h 107"/>
                  <a:gd name="T32" fmla="*/ 296 w 342"/>
                  <a:gd name="T33" fmla="*/ 0 h 107"/>
                  <a:gd name="T34" fmla="*/ 282 w 342"/>
                  <a:gd name="T35" fmla="*/ 18 h 107"/>
                  <a:gd name="T36" fmla="*/ 273 w 342"/>
                  <a:gd name="T37" fmla="*/ 30 h 107"/>
                  <a:gd name="T38" fmla="*/ 269 w 342"/>
                  <a:gd name="T39" fmla="*/ 35 h 107"/>
                  <a:gd name="T40" fmla="*/ 269 w 342"/>
                  <a:gd name="T41" fmla="*/ 45 h 107"/>
                  <a:gd name="T42" fmla="*/ 258 w 342"/>
                  <a:gd name="T43" fmla="*/ 49 h 107"/>
                  <a:gd name="T44" fmla="*/ 248 w 342"/>
                  <a:gd name="T45" fmla="*/ 37 h 107"/>
                  <a:gd name="T46" fmla="*/ 248 w 342"/>
                  <a:gd name="T47" fmla="*/ 37 h 107"/>
                  <a:gd name="T48" fmla="*/ 232 w 342"/>
                  <a:gd name="T49" fmla="*/ 61 h 107"/>
                  <a:gd name="T50" fmla="*/ 207 w 342"/>
                  <a:gd name="T51" fmla="*/ 69 h 107"/>
                  <a:gd name="T52" fmla="*/ 195 w 342"/>
                  <a:gd name="T53" fmla="*/ 91 h 107"/>
                  <a:gd name="T54" fmla="*/ 169 w 342"/>
                  <a:gd name="T55" fmla="*/ 85 h 107"/>
                  <a:gd name="T56" fmla="*/ 174 w 342"/>
                  <a:gd name="T57" fmla="*/ 96 h 107"/>
                  <a:gd name="T58" fmla="*/ 189 w 342"/>
                  <a:gd name="T59" fmla="*/ 103 h 107"/>
                  <a:gd name="T60" fmla="*/ 212 w 342"/>
                  <a:gd name="T61" fmla="*/ 101 h 107"/>
                  <a:gd name="T62" fmla="*/ 230 w 342"/>
                  <a:gd name="T63" fmla="*/ 94 h 107"/>
                  <a:gd name="T64" fmla="*/ 246 w 342"/>
                  <a:gd name="T65" fmla="*/ 97 h 107"/>
                  <a:gd name="T66" fmla="*/ 262 w 342"/>
                  <a:gd name="T67" fmla="*/ 87 h 107"/>
                  <a:gd name="T68" fmla="*/ 267 w 342"/>
                  <a:gd name="T69" fmla="*/ 70 h 107"/>
                  <a:gd name="T70" fmla="*/ 278 w 342"/>
                  <a:gd name="T71" fmla="*/ 54 h 107"/>
                  <a:gd name="T72" fmla="*/ 305 w 342"/>
                  <a:gd name="T73" fmla="*/ 43 h 107"/>
                  <a:gd name="T74" fmla="*/ 313 w 342"/>
                  <a:gd name="T75" fmla="*/ 46 h 107"/>
                  <a:gd name="T76" fmla="*/ 324 w 342"/>
                  <a:gd name="T77" fmla="*/ 35 h 107"/>
                  <a:gd name="T78" fmla="*/ 340 w 342"/>
                  <a:gd name="T79" fmla="*/ 28 h 107"/>
                  <a:gd name="T80" fmla="*/ 328 w 342"/>
                  <a:gd name="T81"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2" h="107">
                    <a:moveTo>
                      <a:pt x="61" y="38"/>
                    </a:moveTo>
                    <a:cubicBezTo>
                      <a:pt x="62" y="26"/>
                      <a:pt x="51" y="28"/>
                      <a:pt x="48" y="19"/>
                    </a:cubicBezTo>
                    <a:cubicBezTo>
                      <a:pt x="45" y="11"/>
                      <a:pt x="41" y="16"/>
                      <a:pt x="39" y="11"/>
                    </a:cubicBezTo>
                    <a:cubicBezTo>
                      <a:pt x="39" y="10"/>
                      <a:pt x="39" y="9"/>
                      <a:pt x="38" y="8"/>
                    </a:cubicBezTo>
                    <a:cubicBezTo>
                      <a:pt x="32" y="10"/>
                      <a:pt x="34" y="15"/>
                      <a:pt x="32" y="15"/>
                    </a:cubicBezTo>
                    <a:cubicBezTo>
                      <a:pt x="30" y="16"/>
                      <a:pt x="19" y="17"/>
                      <a:pt x="19" y="14"/>
                    </a:cubicBezTo>
                    <a:cubicBezTo>
                      <a:pt x="19" y="10"/>
                      <a:pt x="17" y="5"/>
                      <a:pt x="10" y="3"/>
                    </a:cubicBezTo>
                    <a:cubicBezTo>
                      <a:pt x="6" y="3"/>
                      <a:pt x="3" y="2"/>
                      <a:pt x="0" y="3"/>
                    </a:cubicBezTo>
                    <a:cubicBezTo>
                      <a:pt x="4" y="12"/>
                      <a:pt x="4" y="22"/>
                      <a:pt x="5" y="30"/>
                    </a:cubicBezTo>
                    <a:cubicBezTo>
                      <a:pt x="5" y="40"/>
                      <a:pt x="20" y="57"/>
                      <a:pt x="23" y="64"/>
                    </a:cubicBezTo>
                    <a:cubicBezTo>
                      <a:pt x="25" y="70"/>
                      <a:pt x="29" y="72"/>
                      <a:pt x="40" y="80"/>
                    </a:cubicBezTo>
                    <a:cubicBezTo>
                      <a:pt x="50" y="87"/>
                      <a:pt x="70" y="99"/>
                      <a:pt x="73" y="97"/>
                    </a:cubicBezTo>
                    <a:cubicBezTo>
                      <a:pt x="77" y="95"/>
                      <a:pt x="67" y="78"/>
                      <a:pt x="62" y="72"/>
                    </a:cubicBezTo>
                    <a:cubicBezTo>
                      <a:pt x="56" y="66"/>
                      <a:pt x="61" y="50"/>
                      <a:pt x="61" y="38"/>
                    </a:cubicBezTo>
                    <a:close/>
                    <a:moveTo>
                      <a:pt x="328" y="18"/>
                    </a:moveTo>
                    <a:cubicBezTo>
                      <a:pt x="324" y="19"/>
                      <a:pt x="313" y="18"/>
                      <a:pt x="313" y="14"/>
                    </a:cubicBezTo>
                    <a:cubicBezTo>
                      <a:pt x="313" y="9"/>
                      <a:pt x="303" y="0"/>
                      <a:pt x="296" y="0"/>
                    </a:cubicBezTo>
                    <a:cubicBezTo>
                      <a:pt x="290" y="0"/>
                      <a:pt x="283" y="13"/>
                      <a:pt x="282" y="18"/>
                    </a:cubicBezTo>
                    <a:cubicBezTo>
                      <a:pt x="282" y="23"/>
                      <a:pt x="272" y="23"/>
                      <a:pt x="273" y="30"/>
                    </a:cubicBezTo>
                    <a:cubicBezTo>
                      <a:pt x="273" y="33"/>
                      <a:pt x="271" y="34"/>
                      <a:pt x="269" y="35"/>
                    </a:cubicBezTo>
                    <a:cubicBezTo>
                      <a:pt x="271" y="41"/>
                      <a:pt x="272" y="46"/>
                      <a:pt x="269" y="45"/>
                    </a:cubicBezTo>
                    <a:cubicBezTo>
                      <a:pt x="265" y="44"/>
                      <a:pt x="264" y="49"/>
                      <a:pt x="258" y="49"/>
                    </a:cubicBezTo>
                    <a:cubicBezTo>
                      <a:pt x="256" y="49"/>
                      <a:pt x="252" y="44"/>
                      <a:pt x="248" y="37"/>
                    </a:cubicBezTo>
                    <a:cubicBezTo>
                      <a:pt x="248" y="37"/>
                      <a:pt x="248" y="37"/>
                      <a:pt x="248" y="37"/>
                    </a:cubicBezTo>
                    <a:cubicBezTo>
                      <a:pt x="244" y="37"/>
                      <a:pt x="234" y="51"/>
                      <a:pt x="232" y="61"/>
                    </a:cubicBezTo>
                    <a:cubicBezTo>
                      <a:pt x="230" y="71"/>
                      <a:pt x="221" y="68"/>
                      <a:pt x="207" y="69"/>
                    </a:cubicBezTo>
                    <a:cubicBezTo>
                      <a:pt x="193" y="70"/>
                      <a:pt x="198" y="85"/>
                      <a:pt x="195" y="91"/>
                    </a:cubicBezTo>
                    <a:cubicBezTo>
                      <a:pt x="192" y="98"/>
                      <a:pt x="177" y="86"/>
                      <a:pt x="169" y="85"/>
                    </a:cubicBezTo>
                    <a:cubicBezTo>
                      <a:pt x="170" y="90"/>
                      <a:pt x="172" y="96"/>
                      <a:pt x="174" y="96"/>
                    </a:cubicBezTo>
                    <a:cubicBezTo>
                      <a:pt x="179" y="96"/>
                      <a:pt x="185" y="107"/>
                      <a:pt x="189" y="103"/>
                    </a:cubicBezTo>
                    <a:cubicBezTo>
                      <a:pt x="193" y="100"/>
                      <a:pt x="206" y="103"/>
                      <a:pt x="212" y="101"/>
                    </a:cubicBezTo>
                    <a:cubicBezTo>
                      <a:pt x="218" y="99"/>
                      <a:pt x="219" y="94"/>
                      <a:pt x="230" y="94"/>
                    </a:cubicBezTo>
                    <a:cubicBezTo>
                      <a:pt x="240" y="94"/>
                      <a:pt x="236" y="102"/>
                      <a:pt x="246" y="97"/>
                    </a:cubicBezTo>
                    <a:cubicBezTo>
                      <a:pt x="257" y="92"/>
                      <a:pt x="263" y="96"/>
                      <a:pt x="262" y="87"/>
                    </a:cubicBezTo>
                    <a:cubicBezTo>
                      <a:pt x="261" y="77"/>
                      <a:pt x="268" y="77"/>
                      <a:pt x="267" y="70"/>
                    </a:cubicBezTo>
                    <a:cubicBezTo>
                      <a:pt x="266" y="63"/>
                      <a:pt x="279" y="68"/>
                      <a:pt x="278" y="54"/>
                    </a:cubicBezTo>
                    <a:cubicBezTo>
                      <a:pt x="277" y="41"/>
                      <a:pt x="296" y="43"/>
                      <a:pt x="305" y="43"/>
                    </a:cubicBezTo>
                    <a:cubicBezTo>
                      <a:pt x="307" y="43"/>
                      <a:pt x="310" y="44"/>
                      <a:pt x="313" y="46"/>
                    </a:cubicBezTo>
                    <a:cubicBezTo>
                      <a:pt x="319" y="43"/>
                      <a:pt x="328" y="39"/>
                      <a:pt x="324" y="35"/>
                    </a:cubicBezTo>
                    <a:cubicBezTo>
                      <a:pt x="319" y="31"/>
                      <a:pt x="338" y="35"/>
                      <a:pt x="340" y="28"/>
                    </a:cubicBezTo>
                    <a:cubicBezTo>
                      <a:pt x="342" y="22"/>
                      <a:pt x="333" y="17"/>
                      <a:pt x="328"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711">
                <a:extLst>
                  <a:ext uri="{FF2B5EF4-FFF2-40B4-BE49-F238E27FC236}">
                    <a16:creationId xmlns:a16="http://schemas.microsoft.com/office/drawing/2014/main" id="{546CE587-CD7A-66D2-2ECC-7AB08AB35D17}"/>
                  </a:ext>
                </a:extLst>
              </p:cNvPr>
              <p:cNvSpPr>
                <a:spLocks/>
              </p:cNvSpPr>
              <p:nvPr/>
            </p:nvSpPr>
            <p:spPr bwMode="auto">
              <a:xfrm>
                <a:off x="7294821" y="3186219"/>
                <a:ext cx="31751" cy="17463"/>
              </a:xfrm>
              <a:custGeom>
                <a:avLst/>
                <a:gdLst>
                  <a:gd name="T0" fmla="*/ 10 w 24"/>
                  <a:gd name="T1" fmla="*/ 14 h 14"/>
                  <a:gd name="T2" fmla="*/ 21 w 24"/>
                  <a:gd name="T3" fmla="*/ 10 h 14"/>
                  <a:gd name="T4" fmla="*/ 21 w 24"/>
                  <a:gd name="T5" fmla="*/ 0 h 14"/>
                  <a:gd name="T6" fmla="*/ 12 w 24"/>
                  <a:gd name="T7" fmla="*/ 4 h 14"/>
                  <a:gd name="T8" fmla="*/ 0 w 24"/>
                  <a:gd name="T9" fmla="*/ 2 h 14"/>
                  <a:gd name="T10" fmla="*/ 10 w 24"/>
                  <a:gd name="T11" fmla="*/ 14 h 14"/>
                </a:gdLst>
                <a:ahLst/>
                <a:cxnLst>
                  <a:cxn ang="0">
                    <a:pos x="T0" y="T1"/>
                  </a:cxn>
                  <a:cxn ang="0">
                    <a:pos x="T2" y="T3"/>
                  </a:cxn>
                  <a:cxn ang="0">
                    <a:pos x="T4" y="T5"/>
                  </a:cxn>
                  <a:cxn ang="0">
                    <a:pos x="T6" y="T7"/>
                  </a:cxn>
                  <a:cxn ang="0">
                    <a:pos x="T8" y="T9"/>
                  </a:cxn>
                  <a:cxn ang="0">
                    <a:pos x="T10" y="T11"/>
                  </a:cxn>
                </a:cxnLst>
                <a:rect l="0" t="0" r="r" b="b"/>
                <a:pathLst>
                  <a:path w="24" h="14">
                    <a:moveTo>
                      <a:pt x="10" y="14"/>
                    </a:moveTo>
                    <a:cubicBezTo>
                      <a:pt x="16" y="14"/>
                      <a:pt x="17" y="9"/>
                      <a:pt x="21" y="10"/>
                    </a:cubicBezTo>
                    <a:cubicBezTo>
                      <a:pt x="24" y="11"/>
                      <a:pt x="23" y="6"/>
                      <a:pt x="21" y="0"/>
                    </a:cubicBezTo>
                    <a:cubicBezTo>
                      <a:pt x="17" y="1"/>
                      <a:pt x="12" y="1"/>
                      <a:pt x="12" y="4"/>
                    </a:cubicBezTo>
                    <a:cubicBezTo>
                      <a:pt x="12" y="8"/>
                      <a:pt x="5" y="2"/>
                      <a:pt x="0" y="2"/>
                    </a:cubicBezTo>
                    <a:cubicBezTo>
                      <a:pt x="4" y="9"/>
                      <a:pt x="8" y="14"/>
                      <a:pt x="10"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1712">
                <a:extLst>
                  <a:ext uri="{FF2B5EF4-FFF2-40B4-BE49-F238E27FC236}">
                    <a16:creationId xmlns:a16="http://schemas.microsoft.com/office/drawing/2014/main" id="{8B6F337A-8178-449E-16DD-12ED35AB6388}"/>
                  </a:ext>
                </a:extLst>
              </p:cNvPr>
              <p:cNvSpPr>
                <a:spLocks/>
              </p:cNvSpPr>
              <p:nvPr/>
            </p:nvSpPr>
            <p:spPr bwMode="auto">
              <a:xfrm>
                <a:off x="5610424" y="2413080"/>
                <a:ext cx="222258" cy="211145"/>
              </a:xfrm>
              <a:custGeom>
                <a:avLst/>
                <a:gdLst>
                  <a:gd name="T0" fmla="*/ 145 w 173"/>
                  <a:gd name="T1" fmla="*/ 153 h 169"/>
                  <a:gd name="T2" fmla="*/ 153 w 173"/>
                  <a:gd name="T3" fmla="*/ 147 h 169"/>
                  <a:gd name="T4" fmla="*/ 165 w 173"/>
                  <a:gd name="T5" fmla="*/ 153 h 169"/>
                  <a:gd name="T6" fmla="*/ 173 w 173"/>
                  <a:gd name="T7" fmla="*/ 149 h 169"/>
                  <a:gd name="T8" fmla="*/ 163 w 173"/>
                  <a:gd name="T9" fmla="*/ 135 h 169"/>
                  <a:gd name="T10" fmla="*/ 156 w 173"/>
                  <a:gd name="T11" fmla="*/ 124 h 169"/>
                  <a:gd name="T12" fmla="*/ 158 w 173"/>
                  <a:gd name="T13" fmla="*/ 112 h 169"/>
                  <a:gd name="T14" fmla="*/ 149 w 173"/>
                  <a:gd name="T15" fmla="*/ 101 h 169"/>
                  <a:gd name="T16" fmla="*/ 130 w 173"/>
                  <a:gd name="T17" fmla="*/ 88 h 169"/>
                  <a:gd name="T18" fmla="*/ 121 w 173"/>
                  <a:gd name="T19" fmla="*/ 78 h 169"/>
                  <a:gd name="T20" fmla="*/ 119 w 173"/>
                  <a:gd name="T21" fmla="*/ 62 h 169"/>
                  <a:gd name="T22" fmla="*/ 126 w 173"/>
                  <a:gd name="T23" fmla="*/ 48 h 169"/>
                  <a:gd name="T24" fmla="*/ 128 w 173"/>
                  <a:gd name="T25" fmla="*/ 38 h 169"/>
                  <a:gd name="T26" fmla="*/ 121 w 173"/>
                  <a:gd name="T27" fmla="*/ 32 h 169"/>
                  <a:gd name="T28" fmla="*/ 112 w 173"/>
                  <a:gd name="T29" fmla="*/ 21 h 169"/>
                  <a:gd name="T30" fmla="*/ 105 w 173"/>
                  <a:gd name="T31" fmla="*/ 7 h 169"/>
                  <a:gd name="T32" fmla="*/ 87 w 173"/>
                  <a:gd name="T33" fmla="*/ 4 h 169"/>
                  <a:gd name="T34" fmla="*/ 71 w 173"/>
                  <a:gd name="T35" fmla="*/ 1 h 169"/>
                  <a:gd name="T36" fmla="*/ 63 w 173"/>
                  <a:gd name="T37" fmla="*/ 7 h 169"/>
                  <a:gd name="T38" fmla="*/ 64 w 173"/>
                  <a:gd name="T39" fmla="*/ 7 h 169"/>
                  <a:gd name="T40" fmla="*/ 53 w 173"/>
                  <a:gd name="T41" fmla="*/ 15 h 169"/>
                  <a:gd name="T42" fmla="*/ 42 w 173"/>
                  <a:gd name="T43" fmla="*/ 23 h 169"/>
                  <a:gd name="T44" fmla="*/ 43 w 173"/>
                  <a:gd name="T45" fmla="*/ 38 h 169"/>
                  <a:gd name="T46" fmla="*/ 42 w 173"/>
                  <a:gd name="T47" fmla="*/ 52 h 169"/>
                  <a:gd name="T48" fmla="*/ 38 w 173"/>
                  <a:gd name="T49" fmla="*/ 62 h 169"/>
                  <a:gd name="T50" fmla="*/ 0 w 173"/>
                  <a:gd name="T51" fmla="*/ 82 h 169"/>
                  <a:gd name="T52" fmla="*/ 1 w 173"/>
                  <a:gd name="T53" fmla="*/ 91 h 169"/>
                  <a:gd name="T54" fmla="*/ 5 w 173"/>
                  <a:gd name="T55" fmla="*/ 108 h 169"/>
                  <a:gd name="T56" fmla="*/ 19 w 173"/>
                  <a:gd name="T57" fmla="*/ 108 h 169"/>
                  <a:gd name="T58" fmla="*/ 54 w 173"/>
                  <a:gd name="T59" fmla="*/ 128 h 169"/>
                  <a:gd name="T60" fmla="*/ 96 w 173"/>
                  <a:gd name="T61" fmla="*/ 160 h 169"/>
                  <a:gd name="T62" fmla="*/ 117 w 173"/>
                  <a:gd name="T63" fmla="*/ 167 h 169"/>
                  <a:gd name="T64" fmla="*/ 138 w 173"/>
                  <a:gd name="T65" fmla="*/ 169 h 169"/>
                  <a:gd name="T66" fmla="*/ 145 w 173"/>
                  <a:gd name="T67"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169">
                    <a:moveTo>
                      <a:pt x="145" y="153"/>
                    </a:moveTo>
                    <a:cubicBezTo>
                      <a:pt x="147" y="151"/>
                      <a:pt x="148" y="148"/>
                      <a:pt x="153" y="147"/>
                    </a:cubicBezTo>
                    <a:cubicBezTo>
                      <a:pt x="157" y="146"/>
                      <a:pt x="160" y="149"/>
                      <a:pt x="165" y="153"/>
                    </a:cubicBezTo>
                    <a:cubicBezTo>
                      <a:pt x="167" y="152"/>
                      <a:pt x="170" y="150"/>
                      <a:pt x="173" y="149"/>
                    </a:cubicBezTo>
                    <a:cubicBezTo>
                      <a:pt x="168" y="144"/>
                      <a:pt x="162" y="139"/>
                      <a:pt x="163" y="135"/>
                    </a:cubicBezTo>
                    <a:cubicBezTo>
                      <a:pt x="163" y="130"/>
                      <a:pt x="157" y="127"/>
                      <a:pt x="156" y="124"/>
                    </a:cubicBezTo>
                    <a:cubicBezTo>
                      <a:pt x="156" y="120"/>
                      <a:pt x="160" y="114"/>
                      <a:pt x="158" y="112"/>
                    </a:cubicBezTo>
                    <a:cubicBezTo>
                      <a:pt x="155" y="109"/>
                      <a:pt x="154" y="102"/>
                      <a:pt x="149" y="101"/>
                    </a:cubicBezTo>
                    <a:cubicBezTo>
                      <a:pt x="144" y="101"/>
                      <a:pt x="129" y="93"/>
                      <a:pt x="130" y="88"/>
                    </a:cubicBezTo>
                    <a:cubicBezTo>
                      <a:pt x="131" y="83"/>
                      <a:pt x="124" y="80"/>
                      <a:pt x="121" y="78"/>
                    </a:cubicBezTo>
                    <a:cubicBezTo>
                      <a:pt x="119" y="77"/>
                      <a:pt x="116" y="64"/>
                      <a:pt x="119" y="62"/>
                    </a:cubicBezTo>
                    <a:cubicBezTo>
                      <a:pt x="123" y="60"/>
                      <a:pt x="122" y="48"/>
                      <a:pt x="126" y="48"/>
                    </a:cubicBezTo>
                    <a:cubicBezTo>
                      <a:pt x="131" y="48"/>
                      <a:pt x="127" y="42"/>
                      <a:pt x="128" y="38"/>
                    </a:cubicBezTo>
                    <a:cubicBezTo>
                      <a:pt x="130" y="34"/>
                      <a:pt x="125" y="32"/>
                      <a:pt x="121" y="32"/>
                    </a:cubicBezTo>
                    <a:cubicBezTo>
                      <a:pt x="118" y="32"/>
                      <a:pt x="112" y="26"/>
                      <a:pt x="112" y="21"/>
                    </a:cubicBezTo>
                    <a:cubicBezTo>
                      <a:pt x="112" y="16"/>
                      <a:pt x="105" y="9"/>
                      <a:pt x="105" y="7"/>
                    </a:cubicBezTo>
                    <a:cubicBezTo>
                      <a:pt x="104" y="16"/>
                      <a:pt x="91" y="2"/>
                      <a:pt x="87" y="4"/>
                    </a:cubicBezTo>
                    <a:cubicBezTo>
                      <a:pt x="83" y="6"/>
                      <a:pt x="80" y="0"/>
                      <a:pt x="71" y="1"/>
                    </a:cubicBezTo>
                    <a:cubicBezTo>
                      <a:pt x="66" y="2"/>
                      <a:pt x="66" y="5"/>
                      <a:pt x="63" y="7"/>
                    </a:cubicBezTo>
                    <a:cubicBezTo>
                      <a:pt x="64" y="7"/>
                      <a:pt x="64" y="7"/>
                      <a:pt x="64" y="7"/>
                    </a:cubicBezTo>
                    <a:cubicBezTo>
                      <a:pt x="53" y="15"/>
                      <a:pt x="53" y="15"/>
                      <a:pt x="53" y="15"/>
                    </a:cubicBezTo>
                    <a:cubicBezTo>
                      <a:pt x="53" y="15"/>
                      <a:pt x="44" y="18"/>
                      <a:pt x="42" y="23"/>
                    </a:cubicBezTo>
                    <a:cubicBezTo>
                      <a:pt x="40" y="29"/>
                      <a:pt x="46" y="34"/>
                      <a:pt x="43" y="38"/>
                    </a:cubicBezTo>
                    <a:cubicBezTo>
                      <a:pt x="41" y="41"/>
                      <a:pt x="41" y="49"/>
                      <a:pt x="42" y="52"/>
                    </a:cubicBezTo>
                    <a:cubicBezTo>
                      <a:pt x="43" y="55"/>
                      <a:pt x="38" y="62"/>
                      <a:pt x="38" y="62"/>
                    </a:cubicBezTo>
                    <a:cubicBezTo>
                      <a:pt x="38" y="62"/>
                      <a:pt x="17" y="73"/>
                      <a:pt x="0" y="82"/>
                    </a:cubicBezTo>
                    <a:cubicBezTo>
                      <a:pt x="0" y="85"/>
                      <a:pt x="1" y="89"/>
                      <a:pt x="1" y="91"/>
                    </a:cubicBezTo>
                    <a:cubicBezTo>
                      <a:pt x="2" y="95"/>
                      <a:pt x="4" y="102"/>
                      <a:pt x="5" y="108"/>
                    </a:cubicBezTo>
                    <a:cubicBezTo>
                      <a:pt x="12" y="108"/>
                      <a:pt x="13" y="108"/>
                      <a:pt x="19" y="108"/>
                    </a:cubicBezTo>
                    <a:cubicBezTo>
                      <a:pt x="25" y="109"/>
                      <a:pt x="48" y="126"/>
                      <a:pt x="54" y="128"/>
                    </a:cubicBezTo>
                    <a:cubicBezTo>
                      <a:pt x="60" y="131"/>
                      <a:pt x="90" y="154"/>
                      <a:pt x="96" y="160"/>
                    </a:cubicBezTo>
                    <a:cubicBezTo>
                      <a:pt x="103" y="165"/>
                      <a:pt x="113" y="167"/>
                      <a:pt x="117" y="167"/>
                    </a:cubicBezTo>
                    <a:cubicBezTo>
                      <a:pt x="120" y="167"/>
                      <a:pt x="130" y="168"/>
                      <a:pt x="138" y="169"/>
                    </a:cubicBezTo>
                    <a:cubicBezTo>
                      <a:pt x="140" y="163"/>
                      <a:pt x="144" y="155"/>
                      <a:pt x="145" y="15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1713">
                <a:extLst>
                  <a:ext uri="{FF2B5EF4-FFF2-40B4-BE49-F238E27FC236}">
                    <a16:creationId xmlns:a16="http://schemas.microsoft.com/office/drawing/2014/main" id="{673F28A1-0F79-83E4-0374-4B5C8B572A21}"/>
                  </a:ext>
                </a:extLst>
              </p:cNvPr>
              <p:cNvSpPr>
                <a:spLocks/>
              </p:cNvSpPr>
              <p:nvPr/>
            </p:nvSpPr>
            <p:spPr bwMode="auto">
              <a:xfrm>
                <a:off x="6004138" y="2198761"/>
                <a:ext cx="400064" cy="228608"/>
              </a:xfrm>
              <a:custGeom>
                <a:avLst/>
                <a:gdLst>
                  <a:gd name="T0" fmla="*/ 303 w 312"/>
                  <a:gd name="T1" fmla="*/ 102 h 182"/>
                  <a:gd name="T2" fmla="*/ 279 w 312"/>
                  <a:gd name="T3" fmla="*/ 91 h 182"/>
                  <a:gd name="T4" fmla="*/ 265 w 312"/>
                  <a:gd name="T5" fmla="*/ 92 h 182"/>
                  <a:gd name="T6" fmla="*/ 248 w 312"/>
                  <a:gd name="T7" fmla="*/ 87 h 182"/>
                  <a:gd name="T8" fmla="*/ 230 w 312"/>
                  <a:gd name="T9" fmla="*/ 101 h 182"/>
                  <a:gd name="T10" fmla="*/ 222 w 312"/>
                  <a:gd name="T11" fmla="*/ 104 h 182"/>
                  <a:gd name="T12" fmla="*/ 207 w 312"/>
                  <a:gd name="T13" fmla="*/ 95 h 182"/>
                  <a:gd name="T14" fmla="*/ 192 w 312"/>
                  <a:gd name="T15" fmla="*/ 91 h 182"/>
                  <a:gd name="T16" fmla="*/ 182 w 312"/>
                  <a:gd name="T17" fmla="*/ 72 h 182"/>
                  <a:gd name="T18" fmla="*/ 178 w 312"/>
                  <a:gd name="T19" fmla="*/ 56 h 182"/>
                  <a:gd name="T20" fmla="*/ 164 w 312"/>
                  <a:gd name="T21" fmla="*/ 45 h 182"/>
                  <a:gd name="T22" fmla="*/ 129 w 312"/>
                  <a:gd name="T23" fmla="*/ 44 h 182"/>
                  <a:gd name="T24" fmla="*/ 106 w 312"/>
                  <a:gd name="T25" fmla="*/ 45 h 182"/>
                  <a:gd name="T26" fmla="*/ 85 w 312"/>
                  <a:gd name="T27" fmla="*/ 23 h 182"/>
                  <a:gd name="T28" fmla="*/ 80 w 312"/>
                  <a:gd name="T29" fmla="*/ 30 h 182"/>
                  <a:gd name="T30" fmla="*/ 58 w 312"/>
                  <a:gd name="T31" fmla="*/ 27 h 182"/>
                  <a:gd name="T32" fmla="*/ 56 w 312"/>
                  <a:gd name="T33" fmla="*/ 2 h 182"/>
                  <a:gd name="T34" fmla="*/ 49 w 312"/>
                  <a:gd name="T35" fmla="*/ 27 h 182"/>
                  <a:gd name="T36" fmla="*/ 46 w 312"/>
                  <a:gd name="T37" fmla="*/ 0 h 182"/>
                  <a:gd name="T38" fmla="*/ 2 w 312"/>
                  <a:gd name="T39" fmla="*/ 12 h 182"/>
                  <a:gd name="T40" fmla="*/ 0 w 312"/>
                  <a:gd name="T41" fmla="*/ 90 h 182"/>
                  <a:gd name="T42" fmla="*/ 0 w 312"/>
                  <a:gd name="T43" fmla="*/ 90 h 182"/>
                  <a:gd name="T44" fmla="*/ 12 w 312"/>
                  <a:gd name="T45" fmla="*/ 93 h 182"/>
                  <a:gd name="T46" fmla="*/ 18 w 312"/>
                  <a:gd name="T47" fmla="*/ 85 h 182"/>
                  <a:gd name="T48" fmla="*/ 31 w 312"/>
                  <a:gd name="T49" fmla="*/ 75 h 182"/>
                  <a:gd name="T50" fmla="*/ 37 w 312"/>
                  <a:gd name="T51" fmla="*/ 68 h 182"/>
                  <a:gd name="T52" fmla="*/ 44 w 312"/>
                  <a:gd name="T53" fmla="*/ 65 h 182"/>
                  <a:gd name="T54" fmla="*/ 57 w 312"/>
                  <a:gd name="T55" fmla="*/ 68 h 182"/>
                  <a:gd name="T56" fmla="*/ 70 w 312"/>
                  <a:gd name="T57" fmla="*/ 73 h 182"/>
                  <a:gd name="T58" fmla="*/ 77 w 312"/>
                  <a:gd name="T59" fmla="*/ 91 h 182"/>
                  <a:gd name="T60" fmla="*/ 103 w 312"/>
                  <a:gd name="T61" fmla="*/ 94 h 182"/>
                  <a:gd name="T62" fmla="*/ 110 w 312"/>
                  <a:gd name="T63" fmla="*/ 106 h 182"/>
                  <a:gd name="T64" fmla="*/ 118 w 312"/>
                  <a:gd name="T65" fmla="*/ 121 h 182"/>
                  <a:gd name="T66" fmla="*/ 136 w 312"/>
                  <a:gd name="T67" fmla="*/ 134 h 182"/>
                  <a:gd name="T68" fmla="*/ 156 w 312"/>
                  <a:gd name="T69" fmla="*/ 146 h 182"/>
                  <a:gd name="T70" fmla="*/ 174 w 312"/>
                  <a:gd name="T71" fmla="*/ 158 h 182"/>
                  <a:gd name="T72" fmla="*/ 190 w 312"/>
                  <a:gd name="T73" fmla="*/ 163 h 182"/>
                  <a:gd name="T74" fmla="*/ 191 w 312"/>
                  <a:gd name="T75" fmla="*/ 174 h 182"/>
                  <a:gd name="T76" fmla="*/ 193 w 312"/>
                  <a:gd name="T77" fmla="*/ 174 h 182"/>
                  <a:gd name="T78" fmla="*/ 207 w 312"/>
                  <a:gd name="T79" fmla="*/ 179 h 182"/>
                  <a:gd name="T80" fmla="*/ 214 w 312"/>
                  <a:gd name="T81" fmla="*/ 182 h 182"/>
                  <a:gd name="T82" fmla="*/ 222 w 312"/>
                  <a:gd name="T83" fmla="*/ 164 h 182"/>
                  <a:gd name="T84" fmla="*/ 219 w 312"/>
                  <a:gd name="T85" fmla="*/ 148 h 182"/>
                  <a:gd name="T86" fmla="*/ 209 w 312"/>
                  <a:gd name="T87" fmla="*/ 135 h 182"/>
                  <a:gd name="T88" fmla="*/ 225 w 312"/>
                  <a:gd name="T89" fmla="*/ 128 h 182"/>
                  <a:gd name="T90" fmla="*/ 231 w 312"/>
                  <a:gd name="T91" fmla="*/ 118 h 182"/>
                  <a:gd name="T92" fmla="*/ 239 w 312"/>
                  <a:gd name="T93" fmla="*/ 109 h 182"/>
                  <a:gd name="T94" fmla="*/ 253 w 312"/>
                  <a:gd name="T95" fmla="*/ 106 h 182"/>
                  <a:gd name="T96" fmla="*/ 265 w 312"/>
                  <a:gd name="T97" fmla="*/ 103 h 182"/>
                  <a:gd name="T98" fmla="*/ 259 w 312"/>
                  <a:gd name="T99" fmla="*/ 118 h 182"/>
                  <a:gd name="T100" fmla="*/ 279 w 312"/>
                  <a:gd name="T101" fmla="*/ 114 h 182"/>
                  <a:gd name="T102" fmla="*/ 296 w 312"/>
                  <a:gd name="T103" fmla="*/ 111 h 182"/>
                  <a:gd name="T104" fmla="*/ 303 w 312"/>
                  <a:gd name="T105" fmla="*/ 10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2" h="182">
                    <a:moveTo>
                      <a:pt x="303" y="102"/>
                    </a:moveTo>
                    <a:cubicBezTo>
                      <a:pt x="295" y="95"/>
                      <a:pt x="280" y="87"/>
                      <a:pt x="279" y="91"/>
                    </a:cubicBezTo>
                    <a:cubicBezTo>
                      <a:pt x="278" y="95"/>
                      <a:pt x="268" y="96"/>
                      <a:pt x="265" y="92"/>
                    </a:cubicBezTo>
                    <a:cubicBezTo>
                      <a:pt x="262" y="88"/>
                      <a:pt x="259" y="83"/>
                      <a:pt x="248" y="87"/>
                    </a:cubicBezTo>
                    <a:cubicBezTo>
                      <a:pt x="238" y="91"/>
                      <a:pt x="231" y="97"/>
                      <a:pt x="230" y="101"/>
                    </a:cubicBezTo>
                    <a:cubicBezTo>
                      <a:pt x="230" y="105"/>
                      <a:pt x="223" y="109"/>
                      <a:pt x="222" y="104"/>
                    </a:cubicBezTo>
                    <a:cubicBezTo>
                      <a:pt x="221" y="98"/>
                      <a:pt x="213" y="96"/>
                      <a:pt x="207" y="95"/>
                    </a:cubicBezTo>
                    <a:cubicBezTo>
                      <a:pt x="202" y="93"/>
                      <a:pt x="193" y="96"/>
                      <a:pt x="192" y="91"/>
                    </a:cubicBezTo>
                    <a:cubicBezTo>
                      <a:pt x="191" y="85"/>
                      <a:pt x="183" y="79"/>
                      <a:pt x="182" y="72"/>
                    </a:cubicBezTo>
                    <a:cubicBezTo>
                      <a:pt x="181" y="66"/>
                      <a:pt x="184" y="57"/>
                      <a:pt x="178" y="56"/>
                    </a:cubicBezTo>
                    <a:cubicBezTo>
                      <a:pt x="172" y="54"/>
                      <a:pt x="169" y="45"/>
                      <a:pt x="164" y="45"/>
                    </a:cubicBezTo>
                    <a:cubicBezTo>
                      <a:pt x="159" y="45"/>
                      <a:pt x="132" y="45"/>
                      <a:pt x="129" y="44"/>
                    </a:cubicBezTo>
                    <a:cubicBezTo>
                      <a:pt x="125" y="42"/>
                      <a:pt x="107" y="49"/>
                      <a:pt x="106" y="45"/>
                    </a:cubicBezTo>
                    <a:cubicBezTo>
                      <a:pt x="104" y="42"/>
                      <a:pt x="92" y="28"/>
                      <a:pt x="85" y="23"/>
                    </a:cubicBezTo>
                    <a:cubicBezTo>
                      <a:pt x="84" y="26"/>
                      <a:pt x="83" y="28"/>
                      <a:pt x="80" y="30"/>
                    </a:cubicBezTo>
                    <a:cubicBezTo>
                      <a:pt x="67" y="40"/>
                      <a:pt x="54" y="38"/>
                      <a:pt x="58" y="27"/>
                    </a:cubicBezTo>
                    <a:cubicBezTo>
                      <a:pt x="62" y="15"/>
                      <a:pt x="63" y="2"/>
                      <a:pt x="56" y="2"/>
                    </a:cubicBezTo>
                    <a:cubicBezTo>
                      <a:pt x="49" y="2"/>
                      <a:pt x="54" y="26"/>
                      <a:pt x="49" y="27"/>
                    </a:cubicBezTo>
                    <a:cubicBezTo>
                      <a:pt x="44" y="29"/>
                      <a:pt x="43" y="10"/>
                      <a:pt x="46" y="0"/>
                    </a:cubicBezTo>
                    <a:cubicBezTo>
                      <a:pt x="2" y="12"/>
                      <a:pt x="2" y="12"/>
                      <a:pt x="2" y="12"/>
                    </a:cubicBezTo>
                    <a:cubicBezTo>
                      <a:pt x="0" y="90"/>
                      <a:pt x="0" y="90"/>
                      <a:pt x="0" y="90"/>
                    </a:cubicBezTo>
                    <a:cubicBezTo>
                      <a:pt x="0" y="90"/>
                      <a:pt x="0" y="90"/>
                      <a:pt x="0" y="90"/>
                    </a:cubicBezTo>
                    <a:cubicBezTo>
                      <a:pt x="4" y="92"/>
                      <a:pt x="9" y="93"/>
                      <a:pt x="12" y="93"/>
                    </a:cubicBezTo>
                    <a:cubicBezTo>
                      <a:pt x="19" y="93"/>
                      <a:pt x="18" y="88"/>
                      <a:pt x="18" y="85"/>
                    </a:cubicBezTo>
                    <a:cubicBezTo>
                      <a:pt x="18" y="81"/>
                      <a:pt x="25" y="75"/>
                      <a:pt x="31" y="75"/>
                    </a:cubicBezTo>
                    <a:cubicBezTo>
                      <a:pt x="36" y="76"/>
                      <a:pt x="35" y="68"/>
                      <a:pt x="37" y="68"/>
                    </a:cubicBezTo>
                    <a:cubicBezTo>
                      <a:pt x="39" y="68"/>
                      <a:pt x="43" y="67"/>
                      <a:pt x="44" y="65"/>
                    </a:cubicBezTo>
                    <a:cubicBezTo>
                      <a:pt x="46" y="62"/>
                      <a:pt x="54" y="65"/>
                      <a:pt x="57" y="68"/>
                    </a:cubicBezTo>
                    <a:cubicBezTo>
                      <a:pt x="59" y="70"/>
                      <a:pt x="66" y="72"/>
                      <a:pt x="70" y="73"/>
                    </a:cubicBezTo>
                    <a:cubicBezTo>
                      <a:pt x="75" y="74"/>
                      <a:pt x="77" y="88"/>
                      <a:pt x="77" y="91"/>
                    </a:cubicBezTo>
                    <a:cubicBezTo>
                      <a:pt x="77" y="94"/>
                      <a:pt x="99" y="94"/>
                      <a:pt x="103" y="94"/>
                    </a:cubicBezTo>
                    <a:cubicBezTo>
                      <a:pt x="106" y="95"/>
                      <a:pt x="106" y="101"/>
                      <a:pt x="110" y="106"/>
                    </a:cubicBezTo>
                    <a:cubicBezTo>
                      <a:pt x="114" y="111"/>
                      <a:pt x="116" y="117"/>
                      <a:pt x="118" y="121"/>
                    </a:cubicBezTo>
                    <a:cubicBezTo>
                      <a:pt x="119" y="124"/>
                      <a:pt x="132" y="129"/>
                      <a:pt x="136" y="134"/>
                    </a:cubicBezTo>
                    <a:cubicBezTo>
                      <a:pt x="139" y="138"/>
                      <a:pt x="149" y="143"/>
                      <a:pt x="156" y="146"/>
                    </a:cubicBezTo>
                    <a:cubicBezTo>
                      <a:pt x="163" y="148"/>
                      <a:pt x="170" y="158"/>
                      <a:pt x="174" y="158"/>
                    </a:cubicBezTo>
                    <a:cubicBezTo>
                      <a:pt x="178" y="157"/>
                      <a:pt x="190" y="163"/>
                      <a:pt x="190" y="163"/>
                    </a:cubicBezTo>
                    <a:cubicBezTo>
                      <a:pt x="191" y="174"/>
                      <a:pt x="191" y="174"/>
                      <a:pt x="191" y="174"/>
                    </a:cubicBezTo>
                    <a:cubicBezTo>
                      <a:pt x="192" y="174"/>
                      <a:pt x="192" y="174"/>
                      <a:pt x="193" y="174"/>
                    </a:cubicBezTo>
                    <a:cubicBezTo>
                      <a:pt x="199" y="172"/>
                      <a:pt x="202" y="179"/>
                      <a:pt x="207" y="179"/>
                    </a:cubicBezTo>
                    <a:cubicBezTo>
                      <a:pt x="209" y="179"/>
                      <a:pt x="212" y="181"/>
                      <a:pt x="214" y="182"/>
                    </a:cubicBezTo>
                    <a:cubicBezTo>
                      <a:pt x="214" y="172"/>
                      <a:pt x="218" y="167"/>
                      <a:pt x="222" y="164"/>
                    </a:cubicBezTo>
                    <a:cubicBezTo>
                      <a:pt x="226" y="160"/>
                      <a:pt x="218" y="154"/>
                      <a:pt x="219" y="148"/>
                    </a:cubicBezTo>
                    <a:cubicBezTo>
                      <a:pt x="221" y="142"/>
                      <a:pt x="207" y="139"/>
                      <a:pt x="209" y="135"/>
                    </a:cubicBezTo>
                    <a:cubicBezTo>
                      <a:pt x="210" y="130"/>
                      <a:pt x="221" y="130"/>
                      <a:pt x="225" y="128"/>
                    </a:cubicBezTo>
                    <a:cubicBezTo>
                      <a:pt x="230" y="126"/>
                      <a:pt x="226" y="118"/>
                      <a:pt x="231" y="118"/>
                    </a:cubicBezTo>
                    <a:cubicBezTo>
                      <a:pt x="236" y="118"/>
                      <a:pt x="238" y="114"/>
                      <a:pt x="239" y="109"/>
                    </a:cubicBezTo>
                    <a:cubicBezTo>
                      <a:pt x="241" y="104"/>
                      <a:pt x="249" y="109"/>
                      <a:pt x="253" y="106"/>
                    </a:cubicBezTo>
                    <a:cubicBezTo>
                      <a:pt x="257" y="103"/>
                      <a:pt x="263" y="101"/>
                      <a:pt x="265" y="103"/>
                    </a:cubicBezTo>
                    <a:cubicBezTo>
                      <a:pt x="266" y="105"/>
                      <a:pt x="261" y="114"/>
                      <a:pt x="259" y="118"/>
                    </a:cubicBezTo>
                    <a:cubicBezTo>
                      <a:pt x="266" y="118"/>
                      <a:pt x="277" y="116"/>
                      <a:pt x="279" y="114"/>
                    </a:cubicBezTo>
                    <a:cubicBezTo>
                      <a:pt x="282" y="111"/>
                      <a:pt x="292" y="118"/>
                      <a:pt x="296" y="111"/>
                    </a:cubicBezTo>
                    <a:cubicBezTo>
                      <a:pt x="299" y="104"/>
                      <a:pt x="312" y="109"/>
                      <a:pt x="303" y="10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1714">
                <a:extLst>
                  <a:ext uri="{FF2B5EF4-FFF2-40B4-BE49-F238E27FC236}">
                    <a16:creationId xmlns:a16="http://schemas.microsoft.com/office/drawing/2014/main" id="{DAF55848-32E6-C993-456F-DC6BE67C616A}"/>
                  </a:ext>
                </a:extLst>
              </p:cNvPr>
              <p:cNvSpPr>
                <a:spLocks noEditPoints="1"/>
              </p:cNvSpPr>
              <p:nvPr/>
            </p:nvSpPr>
            <p:spPr bwMode="auto">
              <a:xfrm>
                <a:off x="7652021" y="2200348"/>
                <a:ext cx="387364" cy="379425"/>
              </a:xfrm>
              <a:custGeom>
                <a:avLst/>
                <a:gdLst>
                  <a:gd name="T0" fmla="*/ 267 w 302"/>
                  <a:gd name="T1" fmla="*/ 38 h 303"/>
                  <a:gd name="T2" fmla="*/ 217 w 302"/>
                  <a:gd name="T3" fmla="*/ 15 h 303"/>
                  <a:gd name="T4" fmla="*/ 211 w 302"/>
                  <a:gd name="T5" fmla="*/ 49 h 303"/>
                  <a:gd name="T6" fmla="*/ 190 w 302"/>
                  <a:gd name="T7" fmla="*/ 65 h 303"/>
                  <a:gd name="T8" fmla="*/ 187 w 302"/>
                  <a:gd name="T9" fmla="*/ 89 h 303"/>
                  <a:gd name="T10" fmla="*/ 205 w 302"/>
                  <a:gd name="T11" fmla="*/ 84 h 303"/>
                  <a:gd name="T12" fmla="*/ 209 w 302"/>
                  <a:gd name="T13" fmla="*/ 69 h 303"/>
                  <a:gd name="T14" fmla="*/ 247 w 302"/>
                  <a:gd name="T15" fmla="*/ 71 h 303"/>
                  <a:gd name="T16" fmla="*/ 282 w 302"/>
                  <a:gd name="T17" fmla="*/ 51 h 303"/>
                  <a:gd name="T18" fmla="*/ 285 w 302"/>
                  <a:gd name="T19" fmla="*/ 33 h 303"/>
                  <a:gd name="T20" fmla="*/ 186 w 302"/>
                  <a:gd name="T21" fmla="*/ 128 h 303"/>
                  <a:gd name="T22" fmla="*/ 166 w 302"/>
                  <a:gd name="T23" fmla="*/ 169 h 303"/>
                  <a:gd name="T24" fmla="*/ 139 w 302"/>
                  <a:gd name="T25" fmla="*/ 176 h 303"/>
                  <a:gd name="T26" fmla="*/ 115 w 302"/>
                  <a:gd name="T27" fmla="*/ 208 h 303"/>
                  <a:gd name="T28" fmla="*/ 82 w 302"/>
                  <a:gd name="T29" fmla="*/ 214 h 303"/>
                  <a:gd name="T30" fmla="*/ 29 w 302"/>
                  <a:gd name="T31" fmla="*/ 236 h 303"/>
                  <a:gd name="T32" fmla="*/ 48 w 302"/>
                  <a:gd name="T33" fmla="*/ 242 h 303"/>
                  <a:gd name="T34" fmla="*/ 100 w 302"/>
                  <a:gd name="T35" fmla="*/ 246 h 303"/>
                  <a:gd name="T36" fmla="*/ 127 w 302"/>
                  <a:gd name="T37" fmla="*/ 233 h 303"/>
                  <a:gd name="T38" fmla="*/ 155 w 302"/>
                  <a:gd name="T39" fmla="*/ 229 h 303"/>
                  <a:gd name="T40" fmla="*/ 178 w 302"/>
                  <a:gd name="T41" fmla="*/ 220 h 303"/>
                  <a:gd name="T42" fmla="*/ 200 w 302"/>
                  <a:gd name="T43" fmla="*/ 192 h 303"/>
                  <a:gd name="T44" fmla="*/ 220 w 302"/>
                  <a:gd name="T45" fmla="*/ 146 h 303"/>
                  <a:gd name="T46" fmla="*/ 189 w 302"/>
                  <a:gd name="T47" fmla="*/ 105 h 303"/>
                  <a:gd name="T48" fmla="*/ 58 w 302"/>
                  <a:gd name="T49" fmla="*/ 245 h 303"/>
                  <a:gd name="T50" fmla="*/ 65 w 302"/>
                  <a:gd name="T51" fmla="*/ 264 h 303"/>
                  <a:gd name="T52" fmla="*/ 92 w 302"/>
                  <a:gd name="T53" fmla="*/ 243 h 303"/>
                  <a:gd name="T54" fmla="*/ 38 w 302"/>
                  <a:gd name="T55" fmla="*/ 261 h 303"/>
                  <a:gd name="T56" fmla="*/ 10 w 302"/>
                  <a:gd name="T57" fmla="*/ 256 h 303"/>
                  <a:gd name="T58" fmla="*/ 13 w 302"/>
                  <a:gd name="T59" fmla="*/ 263 h 303"/>
                  <a:gd name="T60" fmla="*/ 22 w 302"/>
                  <a:gd name="T61" fmla="*/ 302 h 303"/>
                  <a:gd name="T62" fmla="*/ 38 w 302"/>
                  <a:gd name="T63" fmla="*/ 2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 h="303">
                    <a:moveTo>
                      <a:pt x="285" y="33"/>
                    </a:moveTo>
                    <a:cubicBezTo>
                      <a:pt x="281" y="29"/>
                      <a:pt x="275" y="36"/>
                      <a:pt x="267" y="38"/>
                    </a:cubicBezTo>
                    <a:cubicBezTo>
                      <a:pt x="260" y="39"/>
                      <a:pt x="235" y="19"/>
                      <a:pt x="229" y="10"/>
                    </a:cubicBezTo>
                    <a:cubicBezTo>
                      <a:pt x="223" y="0"/>
                      <a:pt x="212" y="8"/>
                      <a:pt x="217" y="15"/>
                    </a:cubicBezTo>
                    <a:cubicBezTo>
                      <a:pt x="223" y="22"/>
                      <a:pt x="216" y="24"/>
                      <a:pt x="216" y="33"/>
                    </a:cubicBezTo>
                    <a:cubicBezTo>
                      <a:pt x="216" y="42"/>
                      <a:pt x="210" y="42"/>
                      <a:pt x="211" y="49"/>
                    </a:cubicBezTo>
                    <a:cubicBezTo>
                      <a:pt x="212" y="55"/>
                      <a:pt x="203" y="54"/>
                      <a:pt x="196" y="55"/>
                    </a:cubicBezTo>
                    <a:cubicBezTo>
                      <a:pt x="190" y="56"/>
                      <a:pt x="197" y="62"/>
                      <a:pt x="190" y="65"/>
                    </a:cubicBezTo>
                    <a:cubicBezTo>
                      <a:pt x="182" y="68"/>
                      <a:pt x="183" y="74"/>
                      <a:pt x="187" y="76"/>
                    </a:cubicBezTo>
                    <a:cubicBezTo>
                      <a:pt x="190" y="78"/>
                      <a:pt x="188" y="85"/>
                      <a:pt x="187" y="89"/>
                    </a:cubicBezTo>
                    <a:cubicBezTo>
                      <a:pt x="186" y="94"/>
                      <a:pt x="191" y="90"/>
                      <a:pt x="195" y="86"/>
                    </a:cubicBezTo>
                    <a:cubicBezTo>
                      <a:pt x="200" y="81"/>
                      <a:pt x="204" y="88"/>
                      <a:pt x="205" y="84"/>
                    </a:cubicBezTo>
                    <a:cubicBezTo>
                      <a:pt x="206" y="78"/>
                      <a:pt x="194" y="76"/>
                      <a:pt x="194" y="71"/>
                    </a:cubicBezTo>
                    <a:cubicBezTo>
                      <a:pt x="195" y="65"/>
                      <a:pt x="203" y="72"/>
                      <a:pt x="209" y="69"/>
                    </a:cubicBezTo>
                    <a:cubicBezTo>
                      <a:pt x="215" y="66"/>
                      <a:pt x="228" y="68"/>
                      <a:pt x="236" y="75"/>
                    </a:cubicBezTo>
                    <a:cubicBezTo>
                      <a:pt x="243" y="82"/>
                      <a:pt x="245" y="79"/>
                      <a:pt x="247" y="71"/>
                    </a:cubicBezTo>
                    <a:cubicBezTo>
                      <a:pt x="249" y="63"/>
                      <a:pt x="261" y="59"/>
                      <a:pt x="273" y="59"/>
                    </a:cubicBezTo>
                    <a:cubicBezTo>
                      <a:pt x="285" y="59"/>
                      <a:pt x="286" y="53"/>
                      <a:pt x="282" y="51"/>
                    </a:cubicBezTo>
                    <a:cubicBezTo>
                      <a:pt x="278" y="48"/>
                      <a:pt x="302" y="33"/>
                      <a:pt x="301" y="29"/>
                    </a:cubicBezTo>
                    <a:cubicBezTo>
                      <a:pt x="301" y="25"/>
                      <a:pt x="289" y="38"/>
                      <a:pt x="285" y="33"/>
                    </a:cubicBezTo>
                    <a:close/>
                    <a:moveTo>
                      <a:pt x="189" y="105"/>
                    </a:moveTo>
                    <a:cubicBezTo>
                      <a:pt x="184" y="108"/>
                      <a:pt x="180" y="124"/>
                      <a:pt x="186" y="128"/>
                    </a:cubicBezTo>
                    <a:cubicBezTo>
                      <a:pt x="192" y="133"/>
                      <a:pt x="177" y="142"/>
                      <a:pt x="177" y="152"/>
                    </a:cubicBezTo>
                    <a:cubicBezTo>
                      <a:pt x="178" y="162"/>
                      <a:pt x="168" y="162"/>
                      <a:pt x="166" y="169"/>
                    </a:cubicBezTo>
                    <a:cubicBezTo>
                      <a:pt x="165" y="176"/>
                      <a:pt x="159" y="175"/>
                      <a:pt x="150" y="182"/>
                    </a:cubicBezTo>
                    <a:cubicBezTo>
                      <a:pt x="141" y="188"/>
                      <a:pt x="136" y="181"/>
                      <a:pt x="139" y="176"/>
                    </a:cubicBezTo>
                    <a:cubicBezTo>
                      <a:pt x="141" y="171"/>
                      <a:pt x="125" y="178"/>
                      <a:pt x="126" y="190"/>
                    </a:cubicBezTo>
                    <a:cubicBezTo>
                      <a:pt x="126" y="201"/>
                      <a:pt x="111" y="202"/>
                      <a:pt x="115" y="208"/>
                    </a:cubicBezTo>
                    <a:cubicBezTo>
                      <a:pt x="118" y="213"/>
                      <a:pt x="103" y="216"/>
                      <a:pt x="104" y="211"/>
                    </a:cubicBezTo>
                    <a:cubicBezTo>
                      <a:pt x="104" y="207"/>
                      <a:pt x="94" y="209"/>
                      <a:pt x="82" y="214"/>
                    </a:cubicBezTo>
                    <a:cubicBezTo>
                      <a:pt x="70" y="219"/>
                      <a:pt x="63" y="209"/>
                      <a:pt x="56" y="216"/>
                    </a:cubicBezTo>
                    <a:cubicBezTo>
                      <a:pt x="49" y="222"/>
                      <a:pt x="38" y="234"/>
                      <a:pt x="29" y="236"/>
                    </a:cubicBezTo>
                    <a:cubicBezTo>
                      <a:pt x="20" y="237"/>
                      <a:pt x="25" y="248"/>
                      <a:pt x="29" y="246"/>
                    </a:cubicBezTo>
                    <a:cubicBezTo>
                      <a:pt x="35" y="243"/>
                      <a:pt x="45" y="246"/>
                      <a:pt x="48" y="242"/>
                    </a:cubicBezTo>
                    <a:cubicBezTo>
                      <a:pt x="52" y="237"/>
                      <a:pt x="77" y="231"/>
                      <a:pt x="93" y="231"/>
                    </a:cubicBezTo>
                    <a:cubicBezTo>
                      <a:pt x="108" y="230"/>
                      <a:pt x="99" y="238"/>
                      <a:pt x="100" y="246"/>
                    </a:cubicBezTo>
                    <a:cubicBezTo>
                      <a:pt x="101" y="255"/>
                      <a:pt x="114" y="253"/>
                      <a:pt x="121" y="245"/>
                    </a:cubicBezTo>
                    <a:cubicBezTo>
                      <a:pt x="128" y="237"/>
                      <a:pt x="133" y="238"/>
                      <a:pt x="127" y="233"/>
                    </a:cubicBezTo>
                    <a:cubicBezTo>
                      <a:pt x="121" y="229"/>
                      <a:pt x="128" y="224"/>
                      <a:pt x="132" y="231"/>
                    </a:cubicBezTo>
                    <a:cubicBezTo>
                      <a:pt x="136" y="237"/>
                      <a:pt x="150" y="237"/>
                      <a:pt x="155" y="229"/>
                    </a:cubicBezTo>
                    <a:cubicBezTo>
                      <a:pt x="160" y="221"/>
                      <a:pt x="162" y="231"/>
                      <a:pt x="168" y="230"/>
                    </a:cubicBezTo>
                    <a:cubicBezTo>
                      <a:pt x="174" y="230"/>
                      <a:pt x="178" y="214"/>
                      <a:pt x="178" y="220"/>
                    </a:cubicBezTo>
                    <a:cubicBezTo>
                      <a:pt x="179" y="225"/>
                      <a:pt x="189" y="224"/>
                      <a:pt x="195" y="217"/>
                    </a:cubicBezTo>
                    <a:cubicBezTo>
                      <a:pt x="201" y="210"/>
                      <a:pt x="195" y="198"/>
                      <a:pt x="200" y="192"/>
                    </a:cubicBezTo>
                    <a:cubicBezTo>
                      <a:pt x="204" y="186"/>
                      <a:pt x="208" y="173"/>
                      <a:pt x="204" y="165"/>
                    </a:cubicBezTo>
                    <a:cubicBezTo>
                      <a:pt x="200" y="157"/>
                      <a:pt x="213" y="152"/>
                      <a:pt x="220" y="146"/>
                    </a:cubicBezTo>
                    <a:cubicBezTo>
                      <a:pt x="227" y="139"/>
                      <a:pt x="212" y="108"/>
                      <a:pt x="212" y="99"/>
                    </a:cubicBezTo>
                    <a:cubicBezTo>
                      <a:pt x="211" y="89"/>
                      <a:pt x="194" y="102"/>
                      <a:pt x="189" y="105"/>
                    </a:cubicBezTo>
                    <a:close/>
                    <a:moveTo>
                      <a:pt x="74" y="241"/>
                    </a:moveTo>
                    <a:cubicBezTo>
                      <a:pt x="72" y="246"/>
                      <a:pt x="66" y="244"/>
                      <a:pt x="58" y="245"/>
                    </a:cubicBezTo>
                    <a:cubicBezTo>
                      <a:pt x="49" y="247"/>
                      <a:pt x="49" y="267"/>
                      <a:pt x="55" y="269"/>
                    </a:cubicBezTo>
                    <a:cubicBezTo>
                      <a:pt x="60" y="270"/>
                      <a:pt x="63" y="270"/>
                      <a:pt x="65" y="264"/>
                    </a:cubicBezTo>
                    <a:cubicBezTo>
                      <a:pt x="67" y="258"/>
                      <a:pt x="75" y="256"/>
                      <a:pt x="80" y="258"/>
                    </a:cubicBezTo>
                    <a:cubicBezTo>
                      <a:pt x="85" y="261"/>
                      <a:pt x="92" y="250"/>
                      <a:pt x="92" y="243"/>
                    </a:cubicBezTo>
                    <a:cubicBezTo>
                      <a:pt x="92" y="235"/>
                      <a:pt x="77" y="235"/>
                      <a:pt x="74" y="241"/>
                    </a:cubicBezTo>
                    <a:close/>
                    <a:moveTo>
                      <a:pt x="38" y="261"/>
                    </a:moveTo>
                    <a:cubicBezTo>
                      <a:pt x="38" y="256"/>
                      <a:pt x="27" y="257"/>
                      <a:pt x="26" y="252"/>
                    </a:cubicBezTo>
                    <a:cubicBezTo>
                      <a:pt x="26" y="247"/>
                      <a:pt x="18" y="250"/>
                      <a:pt x="10" y="256"/>
                    </a:cubicBezTo>
                    <a:cubicBezTo>
                      <a:pt x="2" y="261"/>
                      <a:pt x="0" y="262"/>
                      <a:pt x="3" y="268"/>
                    </a:cubicBezTo>
                    <a:cubicBezTo>
                      <a:pt x="6" y="274"/>
                      <a:pt x="11" y="269"/>
                      <a:pt x="13" y="263"/>
                    </a:cubicBezTo>
                    <a:cubicBezTo>
                      <a:pt x="15" y="257"/>
                      <a:pt x="20" y="271"/>
                      <a:pt x="16" y="281"/>
                    </a:cubicBezTo>
                    <a:cubicBezTo>
                      <a:pt x="11" y="290"/>
                      <a:pt x="16" y="303"/>
                      <a:pt x="22" y="302"/>
                    </a:cubicBezTo>
                    <a:cubicBezTo>
                      <a:pt x="28" y="301"/>
                      <a:pt x="34" y="282"/>
                      <a:pt x="42" y="272"/>
                    </a:cubicBezTo>
                    <a:cubicBezTo>
                      <a:pt x="50" y="262"/>
                      <a:pt x="38" y="266"/>
                      <a:pt x="38" y="26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1715">
                <a:extLst>
                  <a:ext uri="{FF2B5EF4-FFF2-40B4-BE49-F238E27FC236}">
                    <a16:creationId xmlns:a16="http://schemas.microsoft.com/office/drawing/2014/main" id="{4E717698-91CB-286E-347B-94F480BF985C}"/>
                  </a:ext>
                </a:extLst>
              </p:cNvPr>
              <p:cNvSpPr>
                <a:spLocks noEditPoints="1"/>
              </p:cNvSpPr>
              <p:nvPr/>
            </p:nvSpPr>
            <p:spPr bwMode="auto">
              <a:xfrm>
                <a:off x="6413727" y="1970153"/>
                <a:ext cx="1360536" cy="919193"/>
              </a:xfrm>
              <a:custGeom>
                <a:avLst/>
                <a:gdLst>
                  <a:gd name="T0" fmla="*/ 1007 w 1060"/>
                  <a:gd name="T1" fmla="*/ 137 h 734"/>
                  <a:gd name="T2" fmla="*/ 956 w 1060"/>
                  <a:gd name="T3" fmla="*/ 99 h 734"/>
                  <a:gd name="T4" fmla="*/ 913 w 1060"/>
                  <a:gd name="T5" fmla="*/ 41 h 734"/>
                  <a:gd name="T6" fmla="*/ 852 w 1060"/>
                  <a:gd name="T7" fmla="*/ 2 h 734"/>
                  <a:gd name="T8" fmla="*/ 810 w 1060"/>
                  <a:gd name="T9" fmla="*/ 33 h 734"/>
                  <a:gd name="T10" fmla="*/ 775 w 1060"/>
                  <a:gd name="T11" fmla="*/ 85 h 734"/>
                  <a:gd name="T12" fmla="*/ 723 w 1060"/>
                  <a:gd name="T13" fmla="*/ 115 h 734"/>
                  <a:gd name="T14" fmla="*/ 755 w 1060"/>
                  <a:gd name="T15" fmla="*/ 136 h 734"/>
                  <a:gd name="T16" fmla="*/ 754 w 1060"/>
                  <a:gd name="T17" fmla="*/ 165 h 734"/>
                  <a:gd name="T18" fmla="*/ 662 w 1060"/>
                  <a:gd name="T19" fmla="*/ 199 h 734"/>
                  <a:gd name="T20" fmla="*/ 596 w 1060"/>
                  <a:gd name="T21" fmla="*/ 254 h 734"/>
                  <a:gd name="T22" fmla="*/ 494 w 1060"/>
                  <a:gd name="T23" fmla="*/ 260 h 734"/>
                  <a:gd name="T24" fmla="*/ 378 w 1060"/>
                  <a:gd name="T25" fmla="*/ 245 h 734"/>
                  <a:gd name="T26" fmla="*/ 329 w 1060"/>
                  <a:gd name="T27" fmla="*/ 196 h 734"/>
                  <a:gd name="T28" fmla="*/ 285 w 1060"/>
                  <a:gd name="T29" fmla="*/ 141 h 734"/>
                  <a:gd name="T30" fmla="*/ 241 w 1060"/>
                  <a:gd name="T31" fmla="*/ 102 h 734"/>
                  <a:gd name="T32" fmla="*/ 216 w 1060"/>
                  <a:gd name="T33" fmla="*/ 119 h 734"/>
                  <a:gd name="T34" fmla="*/ 174 w 1060"/>
                  <a:gd name="T35" fmla="*/ 151 h 734"/>
                  <a:gd name="T36" fmla="*/ 139 w 1060"/>
                  <a:gd name="T37" fmla="*/ 190 h 734"/>
                  <a:gd name="T38" fmla="*/ 123 w 1060"/>
                  <a:gd name="T39" fmla="*/ 235 h 734"/>
                  <a:gd name="T40" fmla="*/ 83 w 1060"/>
                  <a:gd name="T41" fmla="*/ 275 h 734"/>
                  <a:gd name="T42" fmla="*/ 31 w 1060"/>
                  <a:gd name="T43" fmla="*/ 291 h 734"/>
                  <a:gd name="T44" fmla="*/ 0 w 1060"/>
                  <a:gd name="T45" fmla="*/ 314 h 734"/>
                  <a:gd name="T46" fmla="*/ 24 w 1060"/>
                  <a:gd name="T47" fmla="*/ 364 h 734"/>
                  <a:gd name="T48" fmla="*/ 62 w 1060"/>
                  <a:gd name="T49" fmla="*/ 398 h 734"/>
                  <a:gd name="T50" fmla="*/ 94 w 1060"/>
                  <a:gd name="T51" fmla="*/ 388 h 734"/>
                  <a:gd name="T52" fmla="*/ 88 w 1060"/>
                  <a:gd name="T53" fmla="*/ 433 h 734"/>
                  <a:gd name="T54" fmla="*/ 89 w 1060"/>
                  <a:gd name="T55" fmla="*/ 476 h 734"/>
                  <a:gd name="T56" fmla="*/ 122 w 1060"/>
                  <a:gd name="T57" fmla="*/ 504 h 734"/>
                  <a:gd name="T58" fmla="*/ 217 w 1060"/>
                  <a:gd name="T59" fmla="*/ 543 h 734"/>
                  <a:gd name="T60" fmla="*/ 255 w 1060"/>
                  <a:gd name="T61" fmla="*/ 552 h 734"/>
                  <a:gd name="T62" fmla="*/ 287 w 1060"/>
                  <a:gd name="T63" fmla="*/ 544 h 734"/>
                  <a:gd name="T64" fmla="*/ 329 w 1060"/>
                  <a:gd name="T65" fmla="*/ 533 h 734"/>
                  <a:gd name="T66" fmla="*/ 381 w 1060"/>
                  <a:gd name="T67" fmla="*/ 533 h 734"/>
                  <a:gd name="T68" fmla="*/ 410 w 1060"/>
                  <a:gd name="T69" fmla="*/ 552 h 734"/>
                  <a:gd name="T70" fmla="*/ 401 w 1060"/>
                  <a:gd name="T71" fmla="*/ 619 h 734"/>
                  <a:gd name="T72" fmla="*/ 430 w 1060"/>
                  <a:gd name="T73" fmla="*/ 656 h 734"/>
                  <a:gd name="T74" fmla="*/ 467 w 1060"/>
                  <a:gd name="T75" fmla="*/ 674 h 734"/>
                  <a:gd name="T76" fmla="*/ 495 w 1060"/>
                  <a:gd name="T77" fmla="*/ 645 h 734"/>
                  <a:gd name="T78" fmla="*/ 551 w 1060"/>
                  <a:gd name="T79" fmla="*/ 642 h 734"/>
                  <a:gd name="T80" fmla="*/ 588 w 1060"/>
                  <a:gd name="T81" fmla="*/ 665 h 734"/>
                  <a:gd name="T82" fmla="*/ 616 w 1060"/>
                  <a:gd name="T83" fmla="*/ 688 h 734"/>
                  <a:gd name="T84" fmla="*/ 697 w 1060"/>
                  <a:gd name="T85" fmla="*/ 646 h 734"/>
                  <a:gd name="T86" fmla="*/ 759 w 1060"/>
                  <a:gd name="T87" fmla="*/ 613 h 734"/>
                  <a:gd name="T88" fmla="*/ 790 w 1060"/>
                  <a:gd name="T89" fmla="*/ 577 h 734"/>
                  <a:gd name="T90" fmla="*/ 819 w 1060"/>
                  <a:gd name="T91" fmla="*/ 540 h 734"/>
                  <a:gd name="T92" fmla="*/ 826 w 1060"/>
                  <a:gd name="T93" fmla="*/ 506 h 734"/>
                  <a:gd name="T94" fmla="*/ 817 w 1060"/>
                  <a:gd name="T95" fmla="*/ 480 h 734"/>
                  <a:gd name="T96" fmla="*/ 812 w 1060"/>
                  <a:gd name="T97" fmla="*/ 454 h 734"/>
                  <a:gd name="T98" fmla="*/ 791 w 1060"/>
                  <a:gd name="T99" fmla="*/ 395 h 734"/>
                  <a:gd name="T100" fmla="*/ 839 w 1060"/>
                  <a:gd name="T101" fmla="*/ 367 h 734"/>
                  <a:gd name="T102" fmla="*/ 778 w 1060"/>
                  <a:gd name="T103" fmla="*/ 350 h 734"/>
                  <a:gd name="T104" fmla="*/ 802 w 1060"/>
                  <a:gd name="T105" fmla="*/ 301 h 734"/>
                  <a:gd name="T106" fmla="*/ 829 w 1060"/>
                  <a:gd name="T107" fmla="*/ 327 h 734"/>
                  <a:gd name="T108" fmla="*/ 908 w 1060"/>
                  <a:gd name="T109" fmla="*/ 282 h 734"/>
                  <a:gd name="T110" fmla="*/ 949 w 1060"/>
                  <a:gd name="T111" fmla="*/ 263 h 734"/>
                  <a:gd name="T112" fmla="*/ 992 w 1060"/>
                  <a:gd name="T113" fmla="*/ 247 h 734"/>
                  <a:gd name="T114" fmla="*/ 996 w 1060"/>
                  <a:gd name="T115" fmla="*/ 200 h 734"/>
                  <a:gd name="T116" fmla="*/ 1045 w 1060"/>
                  <a:gd name="T117" fmla="*/ 168 h 734"/>
                  <a:gd name="T118" fmla="*/ 808 w 1060"/>
                  <a:gd name="T119" fmla="*/ 655 h 734"/>
                  <a:gd name="T120" fmla="*/ 595 w 1060"/>
                  <a:gd name="T121" fmla="*/ 72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0" h="734">
                    <a:moveTo>
                      <a:pt x="1054" y="131"/>
                    </a:moveTo>
                    <a:cubicBezTo>
                      <a:pt x="1055" y="122"/>
                      <a:pt x="1044" y="125"/>
                      <a:pt x="1040" y="127"/>
                    </a:cubicBezTo>
                    <a:cubicBezTo>
                      <a:pt x="1036" y="130"/>
                      <a:pt x="1026" y="127"/>
                      <a:pt x="1023" y="134"/>
                    </a:cubicBezTo>
                    <a:cubicBezTo>
                      <a:pt x="1020" y="140"/>
                      <a:pt x="1014" y="136"/>
                      <a:pt x="1007" y="137"/>
                    </a:cubicBezTo>
                    <a:cubicBezTo>
                      <a:pt x="1000" y="138"/>
                      <a:pt x="989" y="135"/>
                      <a:pt x="990" y="130"/>
                    </a:cubicBezTo>
                    <a:cubicBezTo>
                      <a:pt x="990" y="126"/>
                      <a:pt x="986" y="121"/>
                      <a:pt x="986" y="115"/>
                    </a:cubicBezTo>
                    <a:cubicBezTo>
                      <a:pt x="987" y="110"/>
                      <a:pt x="979" y="112"/>
                      <a:pt x="974" y="107"/>
                    </a:cubicBezTo>
                    <a:cubicBezTo>
                      <a:pt x="969" y="102"/>
                      <a:pt x="958" y="98"/>
                      <a:pt x="956" y="99"/>
                    </a:cubicBezTo>
                    <a:cubicBezTo>
                      <a:pt x="954" y="100"/>
                      <a:pt x="948" y="93"/>
                      <a:pt x="939" y="93"/>
                    </a:cubicBezTo>
                    <a:cubicBezTo>
                      <a:pt x="930" y="92"/>
                      <a:pt x="931" y="87"/>
                      <a:pt x="932" y="83"/>
                    </a:cubicBezTo>
                    <a:cubicBezTo>
                      <a:pt x="933" y="79"/>
                      <a:pt x="925" y="68"/>
                      <a:pt x="923" y="62"/>
                    </a:cubicBezTo>
                    <a:cubicBezTo>
                      <a:pt x="922" y="55"/>
                      <a:pt x="915" y="54"/>
                      <a:pt x="913" y="41"/>
                    </a:cubicBezTo>
                    <a:cubicBezTo>
                      <a:pt x="910" y="27"/>
                      <a:pt x="903" y="31"/>
                      <a:pt x="904" y="25"/>
                    </a:cubicBezTo>
                    <a:cubicBezTo>
                      <a:pt x="906" y="18"/>
                      <a:pt x="895" y="15"/>
                      <a:pt x="893" y="12"/>
                    </a:cubicBezTo>
                    <a:cubicBezTo>
                      <a:pt x="890" y="8"/>
                      <a:pt x="879" y="9"/>
                      <a:pt x="872" y="5"/>
                    </a:cubicBezTo>
                    <a:cubicBezTo>
                      <a:pt x="864" y="1"/>
                      <a:pt x="859" y="4"/>
                      <a:pt x="852" y="2"/>
                    </a:cubicBezTo>
                    <a:cubicBezTo>
                      <a:pt x="844" y="0"/>
                      <a:pt x="828" y="4"/>
                      <a:pt x="826" y="4"/>
                    </a:cubicBezTo>
                    <a:cubicBezTo>
                      <a:pt x="824" y="4"/>
                      <a:pt x="810" y="2"/>
                      <a:pt x="803" y="12"/>
                    </a:cubicBezTo>
                    <a:cubicBezTo>
                      <a:pt x="796" y="21"/>
                      <a:pt x="802" y="21"/>
                      <a:pt x="805" y="21"/>
                    </a:cubicBezTo>
                    <a:cubicBezTo>
                      <a:pt x="808" y="21"/>
                      <a:pt x="809" y="30"/>
                      <a:pt x="810" y="33"/>
                    </a:cubicBezTo>
                    <a:cubicBezTo>
                      <a:pt x="811" y="37"/>
                      <a:pt x="805" y="41"/>
                      <a:pt x="802" y="42"/>
                    </a:cubicBezTo>
                    <a:cubicBezTo>
                      <a:pt x="800" y="43"/>
                      <a:pt x="792" y="55"/>
                      <a:pt x="791" y="59"/>
                    </a:cubicBezTo>
                    <a:cubicBezTo>
                      <a:pt x="790" y="63"/>
                      <a:pt x="782" y="74"/>
                      <a:pt x="783" y="77"/>
                    </a:cubicBezTo>
                    <a:cubicBezTo>
                      <a:pt x="784" y="81"/>
                      <a:pt x="779" y="85"/>
                      <a:pt x="775" y="85"/>
                    </a:cubicBezTo>
                    <a:cubicBezTo>
                      <a:pt x="771" y="86"/>
                      <a:pt x="761" y="93"/>
                      <a:pt x="758" y="94"/>
                    </a:cubicBezTo>
                    <a:cubicBezTo>
                      <a:pt x="755" y="95"/>
                      <a:pt x="743" y="93"/>
                      <a:pt x="741" y="89"/>
                    </a:cubicBezTo>
                    <a:cubicBezTo>
                      <a:pt x="741" y="88"/>
                      <a:pt x="739" y="87"/>
                      <a:pt x="737" y="86"/>
                    </a:cubicBezTo>
                    <a:cubicBezTo>
                      <a:pt x="723" y="115"/>
                      <a:pt x="723" y="115"/>
                      <a:pt x="723" y="115"/>
                    </a:cubicBezTo>
                    <a:cubicBezTo>
                      <a:pt x="722" y="124"/>
                      <a:pt x="722" y="124"/>
                      <a:pt x="722" y="124"/>
                    </a:cubicBezTo>
                    <a:cubicBezTo>
                      <a:pt x="722" y="124"/>
                      <a:pt x="713" y="126"/>
                      <a:pt x="720" y="133"/>
                    </a:cubicBezTo>
                    <a:cubicBezTo>
                      <a:pt x="727" y="140"/>
                      <a:pt x="728" y="134"/>
                      <a:pt x="738" y="134"/>
                    </a:cubicBezTo>
                    <a:cubicBezTo>
                      <a:pt x="748" y="134"/>
                      <a:pt x="753" y="142"/>
                      <a:pt x="755" y="136"/>
                    </a:cubicBezTo>
                    <a:cubicBezTo>
                      <a:pt x="757" y="130"/>
                      <a:pt x="766" y="127"/>
                      <a:pt x="772" y="134"/>
                    </a:cubicBezTo>
                    <a:cubicBezTo>
                      <a:pt x="778" y="141"/>
                      <a:pt x="796" y="152"/>
                      <a:pt x="795" y="158"/>
                    </a:cubicBezTo>
                    <a:cubicBezTo>
                      <a:pt x="794" y="163"/>
                      <a:pt x="783" y="162"/>
                      <a:pt x="776" y="160"/>
                    </a:cubicBezTo>
                    <a:cubicBezTo>
                      <a:pt x="770" y="158"/>
                      <a:pt x="761" y="165"/>
                      <a:pt x="754" y="165"/>
                    </a:cubicBezTo>
                    <a:cubicBezTo>
                      <a:pt x="747" y="165"/>
                      <a:pt x="739" y="167"/>
                      <a:pt x="732" y="174"/>
                    </a:cubicBezTo>
                    <a:cubicBezTo>
                      <a:pt x="725" y="180"/>
                      <a:pt x="727" y="187"/>
                      <a:pt x="716" y="188"/>
                    </a:cubicBezTo>
                    <a:cubicBezTo>
                      <a:pt x="706" y="190"/>
                      <a:pt x="702" y="188"/>
                      <a:pt x="690" y="196"/>
                    </a:cubicBezTo>
                    <a:cubicBezTo>
                      <a:pt x="679" y="204"/>
                      <a:pt x="666" y="201"/>
                      <a:pt x="662" y="199"/>
                    </a:cubicBezTo>
                    <a:cubicBezTo>
                      <a:pt x="657" y="196"/>
                      <a:pt x="649" y="195"/>
                      <a:pt x="645" y="203"/>
                    </a:cubicBezTo>
                    <a:cubicBezTo>
                      <a:pt x="640" y="211"/>
                      <a:pt x="650" y="215"/>
                      <a:pt x="649" y="224"/>
                    </a:cubicBezTo>
                    <a:cubicBezTo>
                      <a:pt x="648" y="233"/>
                      <a:pt x="637" y="230"/>
                      <a:pt x="628" y="241"/>
                    </a:cubicBezTo>
                    <a:cubicBezTo>
                      <a:pt x="619" y="251"/>
                      <a:pt x="604" y="255"/>
                      <a:pt x="596" y="254"/>
                    </a:cubicBezTo>
                    <a:cubicBezTo>
                      <a:pt x="588" y="253"/>
                      <a:pt x="571" y="249"/>
                      <a:pt x="556" y="255"/>
                    </a:cubicBezTo>
                    <a:cubicBezTo>
                      <a:pt x="541" y="262"/>
                      <a:pt x="531" y="272"/>
                      <a:pt x="525" y="271"/>
                    </a:cubicBezTo>
                    <a:cubicBezTo>
                      <a:pt x="520" y="270"/>
                      <a:pt x="520" y="263"/>
                      <a:pt x="512" y="265"/>
                    </a:cubicBezTo>
                    <a:cubicBezTo>
                      <a:pt x="504" y="266"/>
                      <a:pt x="499" y="263"/>
                      <a:pt x="494" y="260"/>
                    </a:cubicBezTo>
                    <a:cubicBezTo>
                      <a:pt x="488" y="257"/>
                      <a:pt x="483" y="262"/>
                      <a:pt x="474" y="255"/>
                    </a:cubicBezTo>
                    <a:cubicBezTo>
                      <a:pt x="465" y="249"/>
                      <a:pt x="449" y="250"/>
                      <a:pt x="442" y="249"/>
                    </a:cubicBezTo>
                    <a:cubicBezTo>
                      <a:pt x="436" y="247"/>
                      <a:pt x="410" y="249"/>
                      <a:pt x="400" y="247"/>
                    </a:cubicBezTo>
                    <a:cubicBezTo>
                      <a:pt x="391" y="246"/>
                      <a:pt x="379" y="250"/>
                      <a:pt x="378" y="245"/>
                    </a:cubicBezTo>
                    <a:cubicBezTo>
                      <a:pt x="377" y="241"/>
                      <a:pt x="370" y="237"/>
                      <a:pt x="367" y="227"/>
                    </a:cubicBezTo>
                    <a:cubicBezTo>
                      <a:pt x="365" y="217"/>
                      <a:pt x="360" y="213"/>
                      <a:pt x="354" y="212"/>
                    </a:cubicBezTo>
                    <a:cubicBezTo>
                      <a:pt x="348" y="211"/>
                      <a:pt x="348" y="205"/>
                      <a:pt x="342" y="204"/>
                    </a:cubicBezTo>
                    <a:cubicBezTo>
                      <a:pt x="340" y="204"/>
                      <a:pt x="337" y="196"/>
                      <a:pt x="329" y="196"/>
                    </a:cubicBezTo>
                    <a:cubicBezTo>
                      <a:pt x="321" y="196"/>
                      <a:pt x="294" y="193"/>
                      <a:pt x="290" y="187"/>
                    </a:cubicBezTo>
                    <a:cubicBezTo>
                      <a:pt x="286" y="180"/>
                      <a:pt x="294" y="179"/>
                      <a:pt x="294" y="172"/>
                    </a:cubicBezTo>
                    <a:cubicBezTo>
                      <a:pt x="294" y="166"/>
                      <a:pt x="298" y="157"/>
                      <a:pt x="295" y="154"/>
                    </a:cubicBezTo>
                    <a:cubicBezTo>
                      <a:pt x="291" y="152"/>
                      <a:pt x="286" y="146"/>
                      <a:pt x="285" y="141"/>
                    </a:cubicBezTo>
                    <a:cubicBezTo>
                      <a:pt x="284" y="136"/>
                      <a:pt x="276" y="129"/>
                      <a:pt x="270" y="129"/>
                    </a:cubicBezTo>
                    <a:cubicBezTo>
                      <a:pt x="264" y="128"/>
                      <a:pt x="260" y="125"/>
                      <a:pt x="254" y="120"/>
                    </a:cubicBezTo>
                    <a:cubicBezTo>
                      <a:pt x="249" y="115"/>
                      <a:pt x="244" y="116"/>
                      <a:pt x="242" y="104"/>
                    </a:cubicBezTo>
                    <a:cubicBezTo>
                      <a:pt x="241" y="103"/>
                      <a:pt x="241" y="103"/>
                      <a:pt x="241" y="102"/>
                    </a:cubicBezTo>
                    <a:cubicBezTo>
                      <a:pt x="239" y="102"/>
                      <a:pt x="236" y="101"/>
                      <a:pt x="234" y="101"/>
                    </a:cubicBezTo>
                    <a:cubicBezTo>
                      <a:pt x="233" y="101"/>
                      <a:pt x="231" y="100"/>
                      <a:pt x="230" y="98"/>
                    </a:cubicBezTo>
                    <a:cubicBezTo>
                      <a:pt x="228" y="103"/>
                      <a:pt x="223" y="105"/>
                      <a:pt x="223" y="109"/>
                    </a:cubicBezTo>
                    <a:cubicBezTo>
                      <a:pt x="223" y="114"/>
                      <a:pt x="222" y="119"/>
                      <a:pt x="216" y="119"/>
                    </a:cubicBezTo>
                    <a:cubicBezTo>
                      <a:pt x="210" y="119"/>
                      <a:pt x="205" y="123"/>
                      <a:pt x="204" y="132"/>
                    </a:cubicBezTo>
                    <a:cubicBezTo>
                      <a:pt x="204" y="141"/>
                      <a:pt x="209" y="143"/>
                      <a:pt x="207" y="146"/>
                    </a:cubicBezTo>
                    <a:cubicBezTo>
                      <a:pt x="204" y="150"/>
                      <a:pt x="194" y="154"/>
                      <a:pt x="190" y="153"/>
                    </a:cubicBezTo>
                    <a:cubicBezTo>
                      <a:pt x="187" y="151"/>
                      <a:pt x="180" y="152"/>
                      <a:pt x="174" y="151"/>
                    </a:cubicBezTo>
                    <a:cubicBezTo>
                      <a:pt x="168" y="150"/>
                      <a:pt x="164" y="143"/>
                      <a:pt x="162" y="151"/>
                    </a:cubicBezTo>
                    <a:cubicBezTo>
                      <a:pt x="160" y="159"/>
                      <a:pt x="148" y="183"/>
                      <a:pt x="151" y="185"/>
                    </a:cubicBezTo>
                    <a:cubicBezTo>
                      <a:pt x="154" y="188"/>
                      <a:pt x="156" y="193"/>
                      <a:pt x="151" y="193"/>
                    </a:cubicBezTo>
                    <a:cubicBezTo>
                      <a:pt x="146" y="193"/>
                      <a:pt x="141" y="193"/>
                      <a:pt x="139" y="190"/>
                    </a:cubicBezTo>
                    <a:cubicBezTo>
                      <a:pt x="136" y="188"/>
                      <a:pt x="128" y="194"/>
                      <a:pt x="122" y="193"/>
                    </a:cubicBezTo>
                    <a:cubicBezTo>
                      <a:pt x="119" y="193"/>
                      <a:pt x="108" y="198"/>
                      <a:pt x="112" y="200"/>
                    </a:cubicBezTo>
                    <a:cubicBezTo>
                      <a:pt x="116" y="202"/>
                      <a:pt x="116" y="212"/>
                      <a:pt x="116" y="216"/>
                    </a:cubicBezTo>
                    <a:cubicBezTo>
                      <a:pt x="116" y="220"/>
                      <a:pt x="124" y="231"/>
                      <a:pt x="123" y="235"/>
                    </a:cubicBezTo>
                    <a:cubicBezTo>
                      <a:pt x="121" y="239"/>
                      <a:pt x="114" y="243"/>
                      <a:pt x="114" y="248"/>
                    </a:cubicBezTo>
                    <a:cubicBezTo>
                      <a:pt x="114" y="254"/>
                      <a:pt x="115" y="258"/>
                      <a:pt x="112" y="259"/>
                    </a:cubicBezTo>
                    <a:cubicBezTo>
                      <a:pt x="110" y="261"/>
                      <a:pt x="101" y="264"/>
                      <a:pt x="97" y="267"/>
                    </a:cubicBezTo>
                    <a:cubicBezTo>
                      <a:pt x="92" y="270"/>
                      <a:pt x="85" y="270"/>
                      <a:pt x="83" y="275"/>
                    </a:cubicBezTo>
                    <a:cubicBezTo>
                      <a:pt x="81" y="280"/>
                      <a:pt x="77" y="284"/>
                      <a:pt x="69" y="283"/>
                    </a:cubicBezTo>
                    <a:cubicBezTo>
                      <a:pt x="62" y="282"/>
                      <a:pt x="58" y="281"/>
                      <a:pt x="53" y="288"/>
                    </a:cubicBezTo>
                    <a:cubicBezTo>
                      <a:pt x="47" y="294"/>
                      <a:pt x="46" y="291"/>
                      <a:pt x="42" y="295"/>
                    </a:cubicBezTo>
                    <a:cubicBezTo>
                      <a:pt x="38" y="298"/>
                      <a:pt x="34" y="292"/>
                      <a:pt x="31" y="291"/>
                    </a:cubicBezTo>
                    <a:cubicBezTo>
                      <a:pt x="28" y="290"/>
                      <a:pt x="24" y="295"/>
                      <a:pt x="21" y="295"/>
                    </a:cubicBezTo>
                    <a:cubicBezTo>
                      <a:pt x="18" y="295"/>
                      <a:pt x="15" y="300"/>
                      <a:pt x="11" y="301"/>
                    </a:cubicBezTo>
                    <a:cubicBezTo>
                      <a:pt x="7" y="302"/>
                      <a:pt x="3" y="301"/>
                      <a:pt x="3" y="306"/>
                    </a:cubicBezTo>
                    <a:cubicBezTo>
                      <a:pt x="3" y="308"/>
                      <a:pt x="2" y="312"/>
                      <a:pt x="0" y="314"/>
                    </a:cubicBezTo>
                    <a:cubicBezTo>
                      <a:pt x="0" y="314"/>
                      <a:pt x="0" y="314"/>
                      <a:pt x="0" y="314"/>
                    </a:cubicBezTo>
                    <a:cubicBezTo>
                      <a:pt x="3" y="330"/>
                      <a:pt x="3" y="330"/>
                      <a:pt x="3" y="330"/>
                    </a:cubicBezTo>
                    <a:cubicBezTo>
                      <a:pt x="3" y="330"/>
                      <a:pt x="20" y="335"/>
                      <a:pt x="21" y="341"/>
                    </a:cubicBezTo>
                    <a:cubicBezTo>
                      <a:pt x="21" y="346"/>
                      <a:pt x="24" y="364"/>
                      <a:pt x="24" y="364"/>
                    </a:cubicBezTo>
                    <a:cubicBezTo>
                      <a:pt x="24" y="364"/>
                      <a:pt x="24" y="364"/>
                      <a:pt x="24" y="364"/>
                    </a:cubicBezTo>
                    <a:cubicBezTo>
                      <a:pt x="30" y="370"/>
                      <a:pt x="40" y="375"/>
                      <a:pt x="40" y="378"/>
                    </a:cubicBezTo>
                    <a:cubicBezTo>
                      <a:pt x="40" y="380"/>
                      <a:pt x="40" y="387"/>
                      <a:pt x="49" y="391"/>
                    </a:cubicBezTo>
                    <a:cubicBezTo>
                      <a:pt x="54" y="393"/>
                      <a:pt x="59" y="396"/>
                      <a:pt x="62" y="398"/>
                    </a:cubicBezTo>
                    <a:cubicBezTo>
                      <a:pt x="63" y="397"/>
                      <a:pt x="63" y="396"/>
                      <a:pt x="63" y="396"/>
                    </a:cubicBezTo>
                    <a:cubicBezTo>
                      <a:pt x="70" y="396"/>
                      <a:pt x="70" y="396"/>
                      <a:pt x="70" y="396"/>
                    </a:cubicBezTo>
                    <a:cubicBezTo>
                      <a:pt x="70" y="396"/>
                      <a:pt x="72" y="397"/>
                      <a:pt x="74" y="399"/>
                    </a:cubicBezTo>
                    <a:cubicBezTo>
                      <a:pt x="76" y="394"/>
                      <a:pt x="88" y="387"/>
                      <a:pt x="94" y="388"/>
                    </a:cubicBezTo>
                    <a:cubicBezTo>
                      <a:pt x="101" y="388"/>
                      <a:pt x="116" y="400"/>
                      <a:pt x="114" y="405"/>
                    </a:cubicBezTo>
                    <a:cubicBezTo>
                      <a:pt x="113" y="409"/>
                      <a:pt x="102" y="424"/>
                      <a:pt x="97" y="426"/>
                    </a:cubicBezTo>
                    <a:cubicBezTo>
                      <a:pt x="95" y="426"/>
                      <a:pt x="92" y="426"/>
                      <a:pt x="89" y="426"/>
                    </a:cubicBezTo>
                    <a:cubicBezTo>
                      <a:pt x="89" y="429"/>
                      <a:pt x="88" y="431"/>
                      <a:pt x="88" y="433"/>
                    </a:cubicBezTo>
                    <a:cubicBezTo>
                      <a:pt x="88" y="436"/>
                      <a:pt x="94" y="442"/>
                      <a:pt x="98" y="448"/>
                    </a:cubicBezTo>
                    <a:cubicBezTo>
                      <a:pt x="101" y="454"/>
                      <a:pt x="92" y="458"/>
                      <a:pt x="87" y="454"/>
                    </a:cubicBezTo>
                    <a:cubicBezTo>
                      <a:pt x="83" y="450"/>
                      <a:pt x="80" y="458"/>
                      <a:pt x="83" y="462"/>
                    </a:cubicBezTo>
                    <a:cubicBezTo>
                      <a:pt x="86" y="465"/>
                      <a:pt x="85" y="475"/>
                      <a:pt x="89" y="476"/>
                    </a:cubicBezTo>
                    <a:cubicBezTo>
                      <a:pt x="94" y="477"/>
                      <a:pt x="99" y="486"/>
                      <a:pt x="104" y="486"/>
                    </a:cubicBezTo>
                    <a:cubicBezTo>
                      <a:pt x="110" y="486"/>
                      <a:pt x="115" y="495"/>
                      <a:pt x="115" y="495"/>
                    </a:cubicBezTo>
                    <a:cubicBezTo>
                      <a:pt x="115" y="495"/>
                      <a:pt x="122" y="500"/>
                      <a:pt x="122" y="503"/>
                    </a:cubicBezTo>
                    <a:cubicBezTo>
                      <a:pt x="122" y="503"/>
                      <a:pt x="122" y="504"/>
                      <a:pt x="122" y="504"/>
                    </a:cubicBezTo>
                    <a:cubicBezTo>
                      <a:pt x="128" y="503"/>
                      <a:pt x="132" y="503"/>
                      <a:pt x="133" y="501"/>
                    </a:cubicBezTo>
                    <a:cubicBezTo>
                      <a:pt x="133" y="498"/>
                      <a:pt x="141" y="498"/>
                      <a:pt x="147" y="503"/>
                    </a:cubicBezTo>
                    <a:cubicBezTo>
                      <a:pt x="152" y="509"/>
                      <a:pt x="175" y="523"/>
                      <a:pt x="183" y="530"/>
                    </a:cubicBezTo>
                    <a:cubicBezTo>
                      <a:pt x="191" y="536"/>
                      <a:pt x="210" y="544"/>
                      <a:pt x="217" y="543"/>
                    </a:cubicBezTo>
                    <a:cubicBezTo>
                      <a:pt x="223" y="543"/>
                      <a:pt x="230" y="548"/>
                      <a:pt x="240" y="548"/>
                    </a:cubicBezTo>
                    <a:cubicBezTo>
                      <a:pt x="241" y="548"/>
                      <a:pt x="243" y="548"/>
                      <a:pt x="244" y="548"/>
                    </a:cubicBezTo>
                    <a:cubicBezTo>
                      <a:pt x="245" y="546"/>
                      <a:pt x="248" y="546"/>
                      <a:pt x="250" y="543"/>
                    </a:cubicBezTo>
                    <a:cubicBezTo>
                      <a:pt x="252" y="539"/>
                      <a:pt x="257" y="547"/>
                      <a:pt x="255" y="552"/>
                    </a:cubicBezTo>
                    <a:cubicBezTo>
                      <a:pt x="255" y="555"/>
                      <a:pt x="255" y="558"/>
                      <a:pt x="256" y="560"/>
                    </a:cubicBezTo>
                    <a:cubicBezTo>
                      <a:pt x="258" y="558"/>
                      <a:pt x="259" y="556"/>
                      <a:pt x="260" y="553"/>
                    </a:cubicBezTo>
                    <a:cubicBezTo>
                      <a:pt x="264" y="544"/>
                      <a:pt x="269" y="545"/>
                      <a:pt x="273" y="542"/>
                    </a:cubicBezTo>
                    <a:cubicBezTo>
                      <a:pt x="276" y="539"/>
                      <a:pt x="280" y="540"/>
                      <a:pt x="287" y="544"/>
                    </a:cubicBezTo>
                    <a:cubicBezTo>
                      <a:pt x="294" y="548"/>
                      <a:pt x="297" y="540"/>
                      <a:pt x="308" y="550"/>
                    </a:cubicBezTo>
                    <a:cubicBezTo>
                      <a:pt x="310" y="549"/>
                      <a:pt x="312" y="548"/>
                      <a:pt x="314" y="548"/>
                    </a:cubicBezTo>
                    <a:cubicBezTo>
                      <a:pt x="316" y="548"/>
                      <a:pt x="319" y="543"/>
                      <a:pt x="322" y="540"/>
                    </a:cubicBezTo>
                    <a:cubicBezTo>
                      <a:pt x="326" y="536"/>
                      <a:pt x="325" y="532"/>
                      <a:pt x="329" y="533"/>
                    </a:cubicBezTo>
                    <a:cubicBezTo>
                      <a:pt x="333" y="534"/>
                      <a:pt x="335" y="528"/>
                      <a:pt x="344" y="523"/>
                    </a:cubicBezTo>
                    <a:cubicBezTo>
                      <a:pt x="353" y="518"/>
                      <a:pt x="361" y="526"/>
                      <a:pt x="365" y="522"/>
                    </a:cubicBezTo>
                    <a:cubicBezTo>
                      <a:pt x="369" y="519"/>
                      <a:pt x="374" y="518"/>
                      <a:pt x="374" y="521"/>
                    </a:cubicBezTo>
                    <a:cubicBezTo>
                      <a:pt x="374" y="525"/>
                      <a:pt x="380" y="529"/>
                      <a:pt x="381" y="533"/>
                    </a:cubicBezTo>
                    <a:cubicBezTo>
                      <a:pt x="382" y="537"/>
                      <a:pt x="390" y="538"/>
                      <a:pt x="391" y="538"/>
                    </a:cubicBezTo>
                    <a:cubicBezTo>
                      <a:pt x="393" y="538"/>
                      <a:pt x="394" y="537"/>
                      <a:pt x="394" y="537"/>
                    </a:cubicBezTo>
                    <a:cubicBezTo>
                      <a:pt x="399" y="534"/>
                      <a:pt x="406" y="537"/>
                      <a:pt x="406" y="542"/>
                    </a:cubicBezTo>
                    <a:cubicBezTo>
                      <a:pt x="406" y="546"/>
                      <a:pt x="406" y="552"/>
                      <a:pt x="410" y="552"/>
                    </a:cubicBezTo>
                    <a:cubicBezTo>
                      <a:pt x="413" y="552"/>
                      <a:pt x="417" y="552"/>
                      <a:pt x="417" y="560"/>
                    </a:cubicBezTo>
                    <a:cubicBezTo>
                      <a:pt x="417" y="569"/>
                      <a:pt x="420" y="579"/>
                      <a:pt x="413" y="586"/>
                    </a:cubicBezTo>
                    <a:cubicBezTo>
                      <a:pt x="405" y="593"/>
                      <a:pt x="397" y="607"/>
                      <a:pt x="398" y="611"/>
                    </a:cubicBezTo>
                    <a:cubicBezTo>
                      <a:pt x="400" y="615"/>
                      <a:pt x="396" y="622"/>
                      <a:pt x="401" y="619"/>
                    </a:cubicBezTo>
                    <a:cubicBezTo>
                      <a:pt x="407" y="617"/>
                      <a:pt x="419" y="619"/>
                      <a:pt x="417" y="622"/>
                    </a:cubicBezTo>
                    <a:cubicBezTo>
                      <a:pt x="415" y="625"/>
                      <a:pt x="418" y="636"/>
                      <a:pt x="423" y="637"/>
                    </a:cubicBezTo>
                    <a:cubicBezTo>
                      <a:pt x="428" y="637"/>
                      <a:pt x="431" y="640"/>
                      <a:pt x="430" y="645"/>
                    </a:cubicBezTo>
                    <a:cubicBezTo>
                      <a:pt x="428" y="649"/>
                      <a:pt x="425" y="656"/>
                      <a:pt x="430" y="656"/>
                    </a:cubicBezTo>
                    <a:cubicBezTo>
                      <a:pt x="434" y="656"/>
                      <a:pt x="440" y="656"/>
                      <a:pt x="439" y="661"/>
                    </a:cubicBezTo>
                    <a:cubicBezTo>
                      <a:pt x="439" y="666"/>
                      <a:pt x="442" y="670"/>
                      <a:pt x="450" y="667"/>
                    </a:cubicBezTo>
                    <a:cubicBezTo>
                      <a:pt x="455" y="665"/>
                      <a:pt x="457" y="663"/>
                      <a:pt x="458" y="665"/>
                    </a:cubicBezTo>
                    <a:cubicBezTo>
                      <a:pt x="461" y="665"/>
                      <a:pt x="462" y="672"/>
                      <a:pt x="467" y="674"/>
                    </a:cubicBezTo>
                    <a:cubicBezTo>
                      <a:pt x="472" y="675"/>
                      <a:pt x="470" y="662"/>
                      <a:pt x="468" y="660"/>
                    </a:cubicBezTo>
                    <a:cubicBezTo>
                      <a:pt x="466" y="658"/>
                      <a:pt x="468" y="649"/>
                      <a:pt x="470" y="651"/>
                    </a:cubicBezTo>
                    <a:cubicBezTo>
                      <a:pt x="472" y="653"/>
                      <a:pt x="479" y="651"/>
                      <a:pt x="482" y="646"/>
                    </a:cubicBezTo>
                    <a:cubicBezTo>
                      <a:pt x="486" y="642"/>
                      <a:pt x="493" y="650"/>
                      <a:pt x="495" y="645"/>
                    </a:cubicBezTo>
                    <a:cubicBezTo>
                      <a:pt x="498" y="640"/>
                      <a:pt x="504" y="649"/>
                      <a:pt x="511" y="645"/>
                    </a:cubicBezTo>
                    <a:cubicBezTo>
                      <a:pt x="517" y="642"/>
                      <a:pt x="520" y="648"/>
                      <a:pt x="523" y="643"/>
                    </a:cubicBezTo>
                    <a:cubicBezTo>
                      <a:pt x="525" y="638"/>
                      <a:pt x="534" y="632"/>
                      <a:pt x="537" y="634"/>
                    </a:cubicBezTo>
                    <a:cubicBezTo>
                      <a:pt x="539" y="636"/>
                      <a:pt x="540" y="640"/>
                      <a:pt x="551" y="642"/>
                    </a:cubicBezTo>
                    <a:cubicBezTo>
                      <a:pt x="562" y="643"/>
                      <a:pt x="556" y="649"/>
                      <a:pt x="556" y="652"/>
                    </a:cubicBezTo>
                    <a:cubicBezTo>
                      <a:pt x="556" y="656"/>
                      <a:pt x="569" y="665"/>
                      <a:pt x="573" y="665"/>
                    </a:cubicBezTo>
                    <a:cubicBezTo>
                      <a:pt x="574" y="665"/>
                      <a:pt x="576" y="666"/>
                      <a:pt x="577" y="668"/>
                    </a:cubicBezTo>
                    <a:cubicBezTo>
                      <a:pt x="580" y="666"/>
                      <a:pt x="586" y="669"/>
                      <a:pt x="588" y="665"/>
                    </a:cubicBezTo>
                    <a:cubicBezTo>
                      <a:pt x="589" y="661"/>
                      <a:pt x="595" y="662"/>
                      <a:pt x="597" y="666"/>
                    </a:cubicBezTo>
                    <a:cubicBezTo>
                      <a:pt x="600" y="670"/>
                      <a:pt x="602" y="670"/>
                      <a:pt x="608" y="666"/>
                    </a:cubicBezTo>
                    <a:cubicBezTo>
                      <a:pt x="613" y="661"/>
                      <a:pt x="615" y="670"/>
                      <a:pt x="612" y="673"/>
                    </a:cubicBezTo>
                    <a:cubicBezTo>
                      <a:pt x="609" y="676"/>
                      <a:pt x="611" y="684"/>
                      <a:pt x="616" y="688"/>
                    </a:cubicBezTo>
                    <a:cubicBezTo>
                      <a:pt x="621" y="693"/>
                      <a:pt x="622" y="686"/>
                      <a:pt x="621" y="681"/>
                    </a:cubicBezTo>
                    <a:cubicBezTo>
                      <a:pt x="620" y="676"/>
                      <a:pt x="629" y="672"/>
                      <a:pt x="646" y="666"/>
                    </a:cubicBezTo>
                    <a:cubicBezTo>
                      <a:pt x="662" y="661"/>
                      <a:pt x="680" y="649"/>
                      <a:pt x="680" y="646"/>
                    </a:cubicBezTo>
                    <a:cubicBezTo>
                      <a:pt x="680" y="643"/>
                      <a:pt x="692" y="651"/>
                      <a:pt x="697" y="646"/>
                    </a:cubicBezTo>
                    <a:cubicBezTo>
                      <a:pt x="703" y="642"/>
                      <a:pt x="723" y="642"/>
                      <a:pt x="728" y="642"/>
                    </a:cubicBezTo>
                    <a:cubicBezTo>
                      <a:pt x="733" y="641"/>
                      <a:pt x="733" y="637"/>
                      <a:pt x="738" y="632"/>
                    </a:cubicBezTo>
                    <a:cubicBezTo>
                      <a:pt x="744" y="628"/>
                      <a:pt x="742" y="626"/>
                      <a:pt x="749" y="624"/>
                    </a:cubicBezTo>
                    <a:cubicBezTo>
                      <a:pt x="755" y="622"/>
                      <a:pt x="759" y="617"/>
                      <a:pt x="759" y="613"/>
                    </a:cubicBezTo>
                    <a:cubicBezTo>
                      <a:pt x="759" y="610"/>
                      <a:pt x="771" y="609"/>
                      <a:pt x="771" y="606"/>
                    </a:cubicBezTo>
                    <a:cubicBezTo>
                      <a:pt x="771" y="602"/>
                      <a:pt x="780" y="601"/>
                      <a:pt x="780" y="597"/>
                    </a:cubicBezTo>
                    <a:cubicBezTo>
                      <a:pt x="780" y="593"/>
                      <a:pt x="785" y="594"/>
                      <a:pt x="787" y="591"/>
                    </a:cubicBezTo>
                    <a:cubicBezTo>
                      <a:pt x="790" y="588"/>
                      <a:pt x="785" y="578"/>
                      <a:pt x="790" y="577"/>
                    </a:cubicBezTo>
                    <a:cubicBezTo>
                      <a:pt x="794" y="576"/>
                      <a:pt x="788" y="571"/>
                      <a:pt x="787" y="569"/>
                    </a:cubicBezTo>
                    <a:cubicBezTo>
                      <a:pt x="787" y="566"/>
                      <a:pt x="795" y="566"/>
                      <a:pt x="800" y="563"/>
                    </a:cubicBezTo>
                    <a:cubicBezTo>
                      <a:pt x="804" y="560"/>
                      <a:pt x="807" y="555"/>
                      <a:pt x="808" y="551"/>
                    </a:cubicBezTo>
                    <a:cubicBezTo>
                      <a:pt x="808" y="546"/>
                      <a:pt x="816" y="541"/>
                      <a:pt x="819" y="540"/>
                    </a:cubicBezTo>
                    <a:cubicBezTo>
                      <a:pt x="822" y="539"/>
                      <a:pt x="824" y="531"/>
                      <a:pt x="823" y="526"/>
                    </a:cubicBezTo>
                    <a:cubicBezTo>
                      <a:pt x="822" y="520"/>
                      <a:pt x="829" y="521"/>
                      <a:pt x="826" y="519"/>
                    </a:cubicBezTo>
                    <a:cubicBezTo>
                      <a:pt x="822" y="516"/>
                      <a:pt x="827" y="510"/>
                      <a:pt x="833" y="508"/>
                    </a:cubicBezTo>
                    <a:cubicBezTo>
                      <a:pt x="839" y="506"/>
                      <a:pt x="829" y="503"/>
                      <a:pt x="826" y="506"/>
                    </a:cubicBezTo>
                    <a:cubicBezTo>
                      <a:pt x="822" y="509"/>
                      <a:pt x="819" y="498"/>
                      <a:pt x="816" y="502"/>
                    </a:cubicBezTo>
                    <a:cubicBezTo>
                      <a:pt x="813" y="506"/>
                      <a:pt x="804" y="500"/>
                      <a:pt x="809" y="499"/>
                    </a:cubicBezTo>
                    <a:cubicBezTo>
                      <a:pt x="815" y="497"/>
                      <a:pt x="824" y="491"/>
                      <a:pt x="828" y="490"/>
                    </a:cubicBezTo>
                    <a:cubicBezTo>
                      <a:pt x="832" y="488"/>
                      <a:pt x="822" y="480"/>
                      <a:pt x="817" y="480"/>
                    </a:cubicBezTo>
                    <a:cubicBezTo>
                      <a:pt x="812" y="480"/>
                      <a:pt x="807" y="468"/>
                      <a:pt x="802" y="468"/>
                    </a:cubicBezTo>
                    <a:cubicBezTo>
                      <a:pt x="796" y="468"/>
                      <a:pt x="806" y="465"/>
                      <a:pt x="812" y="468"/>
                    </a:cubicBezTo>
                    <a:cubicBezTo>
                      <a:pt x="818" y="471"/>
                      <a:pt x="825" y="474"/>
                      <a:pt x="827" y="471"/>
                    </a:cubicBezTo>
                    <a:cubicBezTo>
                      <a:pt x="830" y="468"/>
                      <a:pt x="817" y="458"/>
                      <a:pt x="812" y="454"/>
                    </a:cubicBezTo>
                    <a:cubicBezTo>
                      <a:pt x="808" y="451"/>
                      <a:pt x="812" y="446"/>
                      <a:pt x="809" y="444"/>
                    </a:cubicBezTo>
                    <a:cubicBezTo>
                      <a:pt x="806" y="442"/>
                      <a:pt x="800" y="428"/>
                      <a:pt x="798" y="422"/>
                    </a:cubicBezTo>
                    <a:cubicBezTo>
                      <a:pt x="796" y="416"/>
                      <a:pt x="785" y="415"/>
                      <a:pt x="782" y="411"/>
                    </a:cubicBezTo>
                    <a:cubicBezTo>
                      <a:pt x="780" y="407"/>
                      <a:pt x="783" y="398"/>
                      <a:pt x="791" y="395"/>
                    </a:cubicBezTo>
                    <a:cubicBezTo>
                      <a:pt x="799" y="391"/>
                      <a:pt x="795" y="385"/>
                      <a:pt x="799" y="385"/>
                    </a:cubicBezTo>
                    <a:cubicBezTo>
                      <a:pt x="803" y="386"/>
                      <a:pt x="806" y="385"/>
                      <a:pt x="809" y="379"/>
                    </a:cubicBezTo>
                    <a:cubicBezTo>
                      <a:pt x="812" y="373"/>
                      <a:pt x="816" y="376"/>
                      <a:pt x="819" y="373"/>
                    </a:cubicBezTo>
                    <a:cubicBezTo>
                      <a:pt x="822" y="370"/>
                      <a:pt x="835" y="370"/>
                      <a:pt x="839" y="367"/>
                    </a:cubicBezTo>
                    <a:cubicBezTo>
                      <a:pt x="844" y="364"/>
                      <a:pt x="835" y="354"/>
                      <a:pt x="829" y="356"/>
                    </a:cubicBezTo>
                    <a:cubicBezTo>
                      <a:pt x="823" y="358"/>
                      <a:pt x="816" y="355"/>
                      <a:pt x="812" y="349"/>
                    </a:cubicBezTo>
                    <a:cubicBezTo>
                      <a:pt x="808" y="343"/>
                      <a:pt x="797" y="360"/>
                      <a:pt x="789" y="364"/>
                    </a:cubicBezTo>
                    <a:cubicBezTo>
                      <a:pt x="780" y="368"/>
                      <a:pt x="775" y="357"/>
                      <a:pt x="778" y="350"/>
                    </a:cubicBezTo>
                    <a:cubicBezTo>
                      <a:pt x="781" y="343"/>
                      <a:pt x="771" y="343"/>
                      <a:pt x="759" y="344"/>
                    </a:cubicBezTo>
                    <a:cubicBezTo>
                      <a:pt x="748" y="345"/>
                      <a:pt x="752" y="323"/>
                      <a:pt x="759" y="322"/>
                    </a:cubicBezTo>
                    <a:cubicBezTo>
                      <a:pt x="766" y="321"/>
                      <a:pt x="777" y="329"/>
                      <a:pt x="781" y="316"/>
                    </a:cubicBezTo>
                    <a:cubicBezTo>
                      <a:pt x="785" y="303"/>
                      <a:pt x="792" y="313"/>
                      <a:pt x="802" y="301"/>
                    </a:cubicBezTo>
                    <a:cubicBezTo>
                      <a:pt x="812" y="290"/>
                      <a:pt x="823" y="283"/>
                      <a:pt x="832" y="290"/>
                    </a:cubicBezTo>
                    <a:cubicBezTo>
                      <a:pt x="840" y="296"/>
                      <a:pt x="822" y="307"/>
                      <a:pt x="820" y="314"/>
                    </a:cubicBezTo>
                    <a:cubicBezTo>
                      <a:pt x="817" y="320"/>
                      <a:pt x="822" y="322"/>
                      <a:pt x="817" y="327"/>
                    </a:cubicBezTo>
                    <a:cubicBezTo>
                      <a:pt x="812" y="332"/>
                      <a:pt x="819" y="333"/>
                      <a:pt x="829" y="327"/>
                    </a:cubicBezTo>
                    <a:cubicBezTo>
                      <a:pt x="839" y="320"/>
                      <a:pt x="852" y="312"/>
                      <a:pt x="862" y="309"/>
                    </a:cubicBezTo>
                    <a:cubicBezTo>
                      <a:pt x="864" y="307"/>
                      <a:pt x="867" y="307"/>
                      <a:pt x="870" y="307"/>
                    </a:cubicBezTo>
                    <a:cubicBezTo>
                      <a:pt x="872" y="304"/>
                      <a:pt x="873" y="301"/>
                      <a:pt x="875" y="300"/>
                    </a:cubicBezTo>
                    <a:cubicBezTo>
                      <a:pt x="882" y="296"/>
                      <a:pt x="905" y="286"/>
                      <a:pt x="908" y="282"/>
                    </a:cubicBezTo>
                    <a:cubicBezTo>
                      <a:pt x="912" y="277"/>
                      <a:pt x="915" y="269"/>
                      <a:pt x="920" y="269"/>
                    </a:cubicBezTo>
                    <a:cubicBezTo>
                      <a:pt x="924" y="269"/>
                      <a:pt x="924" y="274"/>
                      <a:pt x="931" y="274"/>
                    </a:cubicBezTo>
                    <a:cubicBezTo>
                      <a:pt x="938" y="274"/>
                      <a:pt x="946" y="276"/>
                      <a:pt x="942" y="270"/>
                    </a:cubicBezTo>
                    <a:cubicBezTo>
                      <a:pt x="939" y="265"/>
                      <a:pt x="941" y="265"/>
                      <a:pt x="949" y="263"/>
                    </a:cubicBezTo>
                    <a:cubicBezTo>
                      <a:pt x="957" y="262"/>
                      <a:pt x="956" y="254"/>
                      <a:pt x="962" y="254"/>
                    </a:cubicBezTo>
                    <a:cubicBezTo>
                      <a:pt x="967" y="254"/>
                      <a:pt x="966" y="241"/>
                      <a:pt x="972" y="241"/>
                    </a:cubicBezTo>
                    <a:cubicBezTo>
                      <a:pt x="978" y="241"/>
                      <a:pt x="980" y="249"/>
                      <a:pt x="987" y="246"/>
                    </a:cubicBezTo>
                    <a:cubicBezTo>
                      <a:pt x="988" y="246"/>
                      <a:pt x="990" y="246"/>
                      <a:pt x="992" y="247"/>
                    </a:cubicBezTo>
                    <a:cubicBezTo>
                      <a:pt x="993" y="246"/>
                      <a:pt x="994" y="245"/>
                      <a:pt x="996" y="244"/>
                    </a:cubicBezTo>
                    <a:cubicBezTo>
                      <a:pt x="995" y="237"/>
                      <a:pt x="996" y="230"/>
                      <a:pt x="995" y="227"/>
                    </a:cubicBezTo>
                    <a:cubicBezTo>
                      <a:pt x="992" y="221"/>
                      <a:pt x="995" y="216"/>
                      <a:pt x="994" y="212"/>
                    </a:cubicBezTo>
                    <a:cubicBezTo>
                      <a:pt x="993" y="209"/>
                      <a:pt x="992" y="200"/>
                      <a:pt x="996" y="200"/>
                    </a:cubicBezTo>
                    <a:cubicBezTo>
                      <a:pt x="1000" y="200"/>
                      <a:pt x="1006" y="189"/>
                      <a:pt x="1011" y="193"/>
                    </a:cubicBezTo>
                    <a:cubicBezTo>
                      <a:pt x="1016" y="197"/>
                      <a:pt x="1026" y="198"/>
                      <a:pt x="1026" y="193"/>
                    </a:cubicBezTo>
                    <a:cubicBezTo>
                      <a:pt x="1026" y="188"/>
                      <a:pt x="1034" y="188"/>
                      <a:pt x="1035" y="182"/>
                    </a:cubicBezTo>
                    <a:cubicBezTo>
                      <a:pt x="1036" y="175"/>
                      <a:pt x="1044" y="174"/>
                      <a:pt x="1045" y="168"/>
                    </a:cubicBezTo>
                    <a:cubicBezTo>
                      <a:pt x="1047" y="162"/>
                      <a:pt x="1049" y="149"/>
                      <a:pt x="1055" y="146"/>
                    </a:cubicBezTo>
                    <a:cubicBezTo>
                      <a:pt x="1060" y="142"/>
                      <a:pt x="1054" y="140"/>
                      <a:pt x="1054" y="131"/>
                    </a:cubicBezTo>
                    <a:close/>
                    <a:moveTo>
                      <a:pt x="798" y="625"/>
                    </a:moveTo>
                    <a:cubicBezTo>
                      <a:pt x="793" y="646"/>
                      <a:pt x="806" y="656"/>
                      <a:pt x="808" y="655"/>
                    </a:cubicBezTo>
                    <a:cubicBezTo>
                      <a:pt x="813" y="651"/>
                      <a:pt x="834" y="607"/>
                      <a:pt x="830" y="600"/>
                    </a:cubicBezTo>
                    <a:cubicBezTo>
                      <a:pt x="825" y="594"/>
                      <a:pt x="804" y="604"/>
                      <a:pt x="798" y="625"/>
                    </a:cubicBezTo>
                    <a:close/>
                    <a:moveTo>
                      <a:pt x="612" y="696"/>
                    </a:moveTo>
                    <a:cubicBezTo>
                      <a:pt x="606" y="696"/>
                      <a:pt x="588" y="706"/>
                      <a:pt x="595" y="720"/>
                    </a:cubicBezTo>
                    <a:cubicBezTo>
                      <a:pt x="602" y="734"/>
                      <a:pt x="624" y="724"/>
                      <a:pt x="625" y="718"/>
                    </a:cubicBezTo>
                    <a:cubicBezTo>
                      <a:pt x="625" y="712"/>
                      <a:pt x="636" y="702"/>
                      <a:pt x="634" y="697"/>
                    </a:cubicBezTo>
                    <a:cubicBezTo>
                      <a:pt x="633" y="694"/>
                      <a:pt x="619" y="696"/>
                      <a:pt x="612" y="69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1716">
                <a:extLst>
                  <a:ext uri="{FF2B5EF4-FFF2-40B4-BE49-F238E27FC236}">
                    <a16:creationId xmlns:a16="http://schemas.microsoft.com/office/drawing/2014/main" id="{3116925A-90E2-7B49-A20F-9D889B197006}"/>
                  </a:ext>
                </a:extLst>
              </p:cNvPr>
              <p:cNvSpPr>
                <a:spLocks noEditPoints="1"/>
              </p:cNvSpPr>
              <p:nvPr/>
            </p:nvSpPr>
            <p:spPr bwMode="auto">
              <a:xfrm>
                <a:off x="7369436" y="2873471"/>
                <a:ext cx="217495" cy="298460"/>
              </a:xfrm>
              <a:custGeom>
                <a:avLst/>
                <a:gdLst>
                  <a:gd name="T0" fmla="*/ 90 w 170"/>
                  <a:gd name="T1" fmla="*/ 92 h 238"/>
                  <a:gd name="T2" fmla="*/ 111 w 170"/>
                  <a:gd name="T3" fmla="*/ 107 h 238"/>
                  <a:gd name="T4" fmla="*/ 117 w 170"/>
                  <a:gd name="T5" fmla="*/ 123 h 238"/>
                  <a:gd name="T6" fmla="*/ 124 w 170"/>
                  <a:gd name="T7" fmla="*/ 131 h 238"/>
                  <a:gd name="T8" fmla="*/ 133 w 170"/>
                  <a:gd name="T9" fmla="*/ 153 h 238"/>
                  <a:gd name="T10" fmla="*/ 139 w 170"/>
                  <a:gd name="T11" fmla="*/ 148 h 238"/>
                  <a:gd name="T12" fmla="*/ 146 w 170"/>
                  <a:gd name="T13" fmla="*/ 137 h 238"/>
                  <a:gd name="T14" fmla="*/ 142 w 170"/>
                  <a:gd name="T15" fmla="*/ 116 h 238"/>
                  <a:gd name="T16" fmla="*/ 122 w 170"/>
                  <a:gd name="T17" fmla="*/ 102 h 238"/>
                  <a:gd name="T18" fmla="*/ 110 w 170"/>
                  <a:gd name="T19" fmla="*/ 86 h 238"/>
                  <a:gd name="T20" fmla="*/ 85 w 170"/>
                  <a:gd name="T21" fmla="*/ 82 h 238"/>
                  <a:gd name="T22" fmla="*/ 76 w 170"/>
                  <a:gd name="T23" fmla="*/ 66 h 238"/>
                  <a:gd name="T24" fmla="*/ 88 w 170"/>
                  <a:gd name="T25" fmla="*/ 41 h 238"/>
                  <a:gd name="T26" fmla="*/ 87 w 170"/>
                  <a:gd name="T27" fmla="*/ 12 h 238"/>
                  <a:gd name="T28" fmla="*/ 84 w 170"/>
                  <a:gd name="T29" fmla="*/ 6 h 238"/>
                  <a:gd name="T30" fmla="*/ 59 w 170"/>
                  <a:gd name="T31" fmla="*/ 4 h 238"/>
                  <a:gd name="T32" fmla="*/ 55 w 170"/>
                  <a:gd name="T33" fmla="*/ 45 h 238"/>
                  <a:gd name="T34" fmla="*/ 47 w 170"/>
                  <a:gd name="T35" fmla="*/ 43 h 238"/>
                  <a:gd name="T36" fmla="*/ 51 w 170"/>
                  <a:gd name="T37" fmla="*/ 67 h 238"/>
                  <a:gd name="T38" fmla="*/ 56 w 170"/>
                  <a:gd name="T39" fmla="*/ 81 h 238"/>
                  <a:gd name="T40" fmla="*/ 74 w 170"/>
                  <a:gd name="T41" fmla="*/ 86 h 238"/>
                  <a:gd name="T42" fmla="*/ 90 w 170"/>
                  <a:gd name="T43" fmla="*/ 92 h 238"/>
                  <a:gd name="T44" fmla="*/ 57 w 170"/>
                  <a:gd name="T45" fmla="*/ 96 h 238"/>
                  <a:gd name="T46" fmla="*/ 73 w 170"/>
                  <a:gd name="T47" fmla="*/ 115 h 238"/>
                  <a:gd name="T48" fmla="*/ 57 w 170"/>
                  <a:gd name="T49" fmla="*/ 96 h 238"/>
                  <a:gd name="T50" fmla="*/ 86 w 170"/>
                  <a:gd name="T51" fmla="*/ 147 h 238"/>
                  <a:gd name="T52" fmla="*/ 95 w 170"/>
                  <a:gd name="T53" fmla="*/ 142 h 238"/>
                  <a:gd name="T54" fmla="*/ 97 w 170"/>
                  <a:gd name="T55" fmla="*/ 156 h 238"/>
                  <a:gd name="T56" fmla="*/ 99 w 170"/>
                  <a:gd name="T57" fmla="*/ 175 h 238"/>
                  <a:gd name="T58" fmla="*/ 118 w 170"/>
                  <a:gd name="T59" fmla="*/ 147 h 238"/>
                  <a:gd name="T60" fmla="*/ 111 w 170"/>
                  <a:gd name="T61" fmla="*/ 144 h 238"/>
                  <a:gd name="T62" fmla="*/ 85 w 170"/>
                  <a:gd name="T63" fmla="*/ 123 h 238"/>
                  <a:gd name="T64" fmla="*/ 86 w 170"/>
                  <a:gd name="T65" fmla="*/ 147 h 238"/>
                  <a:gd name="T66" fmla="*/ 24 w 170"/>
                  <a:gd name="T67" fmla="*/ 157 h 238"/>
                  <a:gd name="T68" fmla="*/ 2 w 170"/>
                  <a:gd name="T69" fmla="*/ 186 h 238"/>
                  <a:gd name="T70" fmla="*/ 34 w 170"/>
                  <a:gd name="T71" fmla="*/ 156 h 238"/>
                  <a:gd name="T72" fmla="*/ 38 w 170"/>
                  <a:gd name="T73" fmla="*/ 137 h 238"/>
                  <a:gd name="T74" fmla="*/ 24 w 170"/>
                  <a:gd name="T75" fmla="*/ 157 h 238"/>
                  <a:gd name="T76" fmla="*/ 117 w 170"/>
                  <a:gd name="T77" fmla="*/ 167 h 238"/>
                  <a:gd name="T78" fmla="*/ 130 w 170"/>
                  <a:gd name="T79" fmla="*/ 159 h 238"/>
                  <a:gd name="T80" fmla="*/ 117 w 170"/>
                  <a:gd name="T81" fmla="*/ 167 h 238"/>
                  <a:gd name="T82" fmla="*/ 164 w 170"/>
                  <a:gd name="T83" fmla="*/ 208 h 238"/>
                  <a:gd name="T84" fmla="*/ 160 w 170"/>
                  <a:gd name="T85" fmla="*/ 169 h 238"/>
                  <a:gd name="T86" fmla="*/ 147 w 170"/>
                  <a:gd name="T87" fmla="*/ 168 h 238"/>
                  <a:gd name="T88" fmla="*/ 137 w 170"/>
                  <a:gd name="T89" fmla="*/ 177 h 238"/>
                  <a:gd name="T90" fmla="*/ 127 w 170"/>
                  <a:gd name="T91" fmla="*/ 185 h 238"/>
                  <a:gd name="T92" fmla="*/ 111 w 170"/>
                  <a:gd name="T93" fmla="*/ 181 h 238"/>
                  <a:gd name="T94" fmla="*/ 91 w 170"/>
                  <a:gd name="T95" fmla="*/ 193 h 238"/>
                  <a:gd name="T96" fmla="*/ 84 w 170"/>
                  <a:gd name="T97" fmla="*/ 212 h 238"/>
                  <a:gd name="T98" fmla="*/ 100 w 170"/>
                  <a:gd name="T99" fmla="*/ 203 h 238"/>
                  <a:gd name="T100" fmla="*/ 113 w 170"/>
                  <a:gd name="T101" fmla="*/ 198 h 238"/>
                  <a:gd name="T102" fmla="*/ 128 w 170"/>
                  <a:gd name="T103" fmla="*/ 229 h 238"/>
                  <a:gd name="T104" fmla="*/ 146 w 170"/>
                  <a:gd name="T105" fmla="*/ 238 h 238"/>
                  <a:gd name="T106" fmla="*/ 145 w 170"/>
                  <a:gd name="T107" fmla="*/ 216 h 238"/>
                  <a:gd name="T108" fmla="*/ 164 w 170"/>
                  <a:gd name="T109"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38">
                    <a:moveTo>
                      <a:pt x="90" y="92"/>
                    </a:moveTo>
                    <a:cubicBezTo>
                      <a:pt x="100" y="90"/>
                      <a:pt x="113" y="103"/>
                      <a:pt x="111" y="107"/>
                    </a:cubicBezTo>
                    <a:cubicBezTo>
                      <a:pt x="109" y="112"/>
                      <a:pt x="112" y="127"/>
                      <a:pt x="117" y="123"/>
                    </a:cubicBezTo>
                    <a:cubicBezTo>
                      <a:pt x="121" y="119"/>
                      <a:pt x="129" y="124"/>
                      <a:pt x="124" y="131"/>
                    </a:cubicBezTo>
                    <a:cubicBezTo>
                      <a:pt x="119" y="137"/>
                      <a:pt x="131" y="144"/>
                      <a:pt x="133" y="153"/>
                    </a:cubicBezTo>
                    <a:cubicBezTo>
                      <a:pt x="134" y="161"/>
                      <a:pt x="140" y="154"/>
                      <a:pt x="139" y="148"/>
                    </a:cubicBezTo>
                    <a:cubicBezTo>
                      <a:pt x="137" y="142"/>
                      <a:pt x="140" y="142"/>
                      <a:pt x="146" y="137"/>
                    </a:cubicBezTo>
                    <a:cubicBezTo>
                      <a:pt x="153" y="133"/>
                      <a:pt x="146" y="125"/>
                      <a:pt x="142" y="116"/>
                    </a:cubicBezTo>
                    <a:cubicBezTo>
                      <a:pt x="137" y="107"/>
                      <a:pt x="122" y="110"/>
                      <a:pt x="122" y="102"/>
                    </a:cubicBezTo>
                    <a:cubicBezTo>
                      <a:pt x="122" y="94"/>
                      <a:pt x="110" y="91"/>
                      <a:pt x="110" y="86"/>
                    </a:cubicBezTo>
                    <a:cubicBezTo>
                      <a:pt x="109" y="82"/>
                      <a:pt x="94" y="77"/>
                      <a:pt x="85" y="82"/>
                    </a:cubicBezTo>
                    <a:cubicBezTo>
                      <a:pt x="76" y="87"/>
                      <a:pt x="83" y="73"/>
                      <a:pt x="76" y="66"/>
                    </a:cubicBezTo>
                    <a:cubicBezTo>
                      <a:pt x="70" y="59"/>
                      <a:pt x="81" y="49"/>
                      <a:pt x="88" y="41"/>
                    </a:cubicBezTo>
                    <a:cubicBezTo>
                      <a:pt x="96" y="33"/>
                      <a:pt x="86" y="19"/>
                      <a:pt x="87" y="12"/>
                    </a:cubicBezTo>
                    <a:cubicBezTo>
                      <a:pt x="88" y="6"/>
                      <a:pt x="88" y="4"/>
                      <a:pt x="84" y="6"/>
                    </a:cubicBezTo>
                    <a:cubicBezTo>
                      <a:pt x="81" y="8"/>
                      <a:pt x="65" y="0"/>
                      <a:pt x="59" y="4"/>
                    </a:cubicBezTo>
                    <a:cubicBezTo>
                      <a:pt x="52" y="8"/>
                      <a:pt x="58" y="43"/>
                      <a:pt x="55" y="45"/>
                    </a:cubicBezTo>
                    <a:cubicBezTo>
                      <a:pt x="52" y="48"/>
                      <a:pt x="48" y="40"/>
                      <a:pt x="47" y="43"/>
                    </a:cubicBezTo>
                    <a:cubicBezTo>
                      <a:pt x="45" y="48"/>
                      <a:pt x="47" y="67"/>
                      <a:pt x="51" y="67"/>
                    </a:cubicBezTo>
                    <a:cubicBezTo>
                      <a:pt x="56" y="67"/>
                      <a:pt x="59" y="72"/>
                      <a:pt x="56" y="81"/>
                    </a:cubicBezTo>
                    <a:cubicBezTo>
                      <a:pt x="53" y="89"/>
                      <a:pt x="64" y="90"/>
                      <a:pt x="74" y="86"/>
                    </a:cubicBezTo>
                    <a:cubicBezTo>
                      <a:pt x="84" y="83"/>
                      <a:pt x="80" y="93"/>
                      <a:pt x="90" y="92"/>
                    </a:cubicBezTo>
                    <a:close/>
                    <a:moveTo>
                      <a:pt x="57" y="96"/>
                    </a:moveTo>
                    <a:cubicBezTo>
                      <a:pt x="58" y="104"/>
                      <a:pt x="62" y="119"/>
                      <a:pt x="73" y="115"/>
                    </a:cubicBezTo>
                    <a:cubicBezTo>
                      <a:pt x="85" y="111"/>
                      <a:pt x="56" y="91"/>
                      <a:pt x="57" y="96"/>
                    </a:cubicBezTo>
                    <a:close/>
                    <a:moveTo>
                      <a:pt x="86" y="147"/>
                    </a:moveTo>
                    <a:cubicBezTo>
                      <a:pt x="88" y="146"/>
                      <a:pt x="95" y="147"/>
                      <a:pt x="95" y="142"/>
                    </a:cubicBezTo>
                    <a:cubicBezTo>
                      <a:pt x="96" y="136"/>
                      <a:pt x="101" y="151"/>
                      <a:pt x="97" y="156"/>
                    </a:cubicBezTo>
                    <a:cubicBezTo>
                      <a:pt x="92" y="160"/>
                      <a:pt x="92" y="173"/>
                      <a:pt x="99" y="175"/>
                    </a:cubicBezTo>
                    <a:cubicBezTo>
                      <a:pt x="107" y="177"/>
                      <a:pt x="120" y="152"/>
                      <a:pt x="118" y="147"/>
                    </a:cubicBezTo>
                    <a:cubicBezTo>
                      <a:pt x="116" y="142"/>
                      <a:pt x="110" y="150"/>
                      <a:pt x="111" y="144"/>
                    </a:cubicBezTo>
                    <a:cubicBezTo>
                      <a:pt x="113" y="137"/>
                      <a:pt x="93" y="121"/>
                      <a:pt x="85" y="123"/>
                    </a:cubicBezTo>
                    <a:cubicBezTo>
                      <a:pt x="77" y="124"/>
                      <a:pt x="80" y="148"/>
                      <a:pt x="86" y="147"/>
                    </a:cubicBezTo>
                    <a:close/>
                    <a:moveTo>
                      <a:pt x="24" y="157"/>
                    </a:moveTo>
                    <a:cubicBezTo>
                      <a:pt x="17" y="166"/>
                      <a:pt x="0" y="182"/>
                      <a:pt x="2" y="186"/>
                    </a:cubicBezTo>
                    <a:cubicBezTo>
                      <a:pt x="5" y="192"/>
                      <a:pt x="24" y="163"/>
                      <a:pt x="34" y="156"/>
                    </a:cubicBezTo>
                    <a:cubicBezTo>
                      <a:pt x="43" y="149"/>
                      <a:pt x="42" y="144"/>
                      <a:pt x="38" y="137"/>
                    </a:cubicBezTo>
                    <a:cubicBezTo>
                      <a:pt x="35" y="131"/>
                      <a:pt x="32" y="147"/>
                      <a:pt x="24" y="157"/>
                    </a:cubicBezTo>
                    <a:close/>
                    <a:moveTo>
                      <a:pt x="117" y="167"/>
                    </a:moveTo>
                    <a:cubicBezTo>
                      <a:pt x="119" y="172"/>
                      <a:pt x="134" y="164"/>
                      <a:pt x="130" y="159"/>
                    </a:cubicBezTo>
                    <a:cubicBezTo>
                      <a:pt x="126" y="154"/>
                      <a:pt x="116" y="163"/>
                      <a:pt x="117" y="167"/>
                    </a:cubicBezTo>
                    <a:close/>
                    <a:moveTo>
                      <a:pt x="164" y="208"/>
                    </a:moveTo>
                    <a:cubicBezTo>
                      <a:pt x="170" y="201"/>
                      <a:pt x="160" y="181"/>
                      <a:pt x="160" y="169"/>
                    </a:cubicBezTo>
                    <a:cubicBezTo>
                      <a:pt x="160" y="156"/>
                      <a:pt x="143" y="160"/>
                      <a:pt x="147" y="168"/>
                    </a:cubicBezTo>
                    <a:cubicBezTo>
                      <a:pt x="152" y="176"/>
                      <a:pt x="139" y="169"/>
                      <a:pt x="137" y="177"/>
                    </a:cubicBezTo>
                    <a:cubicBezTo>
                      <a:pt x="136" y="185"/>
                      <a:pt x="127" y="179"/>
                      <a:pt x="127" y="185"/>
                    </a:cubicBezTo>
                    <a:cubicBezTo>
                      <a:pt x="128" y="191"/>
                      <a:pt x="117" y="185"/>
                      <a:pt x="111" y="181"/>
                    </a:cubicBezTo>
                    <a:cubicBezTo>
                      <a:pt x="106" y="178"/>
                      <a:pt x="99" y="191"/>
                      <a:pt x="91" y="193"/>
                    </a:cubicBezTo>
                    <a:cubicBezTo>
                      <a:pt x="83" y="195"/>
                      <a:pt x="79" y="212"/>
                      <a:pt x="84" y="212"/>
                    </a:cubicBezTo>
                    <a:cubicBezTo>
                      <a:pt x="91" y="211"/>
                      <a:pt x="94" y="203"/>
                      <a:pt x="100" y="203"/>
                    </a:cubicBezTo>
                    <a:cubicBezTo>
                      <a:pt x="106" y="204"/>
                      <a:pt x="104" y="197"/>
                      <a:pt x="113" y="198"/>
                    </a:cubicBezTo>
                    <a:cubicBezTo>
                      <a:pt x="122" y="200"/>
                      <a:pt x="116" y="227"/>
                      <a:pt x="128" y="229"/>
                    </a:cubicBezTo>
                    <a:cubicBezTo>
                      <a:pt x="140" y="231"/>
                      <a:pt x="140" y="238"/>
                      <a:pt x="146" y="238"/>
                    </a:cubicBezTo>
                    <a:cubicBezTo>
                      <a:pt x="152" y="238"/>
                      <a:pt x="145" y="221"/>
                      <a:pt x="145" y="216"/>
                    </a:cubicBezTo>
                    <a:cubicBezTo>
                      <a:pt x="146" y="210"/>
                      <a:pt x="158" y="215"/>
                      <a:pt x="164" y="20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1717">
                <a:extLst>
                  <a:ext uri="{FF2B5EF4-FFF2-40B4-BE49-F238E27FC236}">
                    <a16:creationId xmlns:a16="http://schemas.microsoft.com/office/drawing/2014/main" id="{DB80D36F-3A79-430D-088F-E2F96578C026}"/>
                  </a:ext>
                </a:extLst>
              </p:cNvPr>
              <p:cNvSpPr>
                <a:spLocks noEditPoints="1"/>
              </p:cNvSpPr>
              <p:nvPr/>
            </p:nvSpPr>
            <p:spPr bwMode="auto">
              <a:xfrm>
                <a:off x="7909206" y="3354499"/>
                <a:ext cx="287348" cy="179394"/>
              </a:xfrm>
              <a:custGeom>
                <a:avLst/>
                <a:gdLst>
                  <a:gd name="T0" fmla="*/ 161 w 224"/>
                  <a:gd name="T1" fmla="*/ 132 h 143"/>
                  <a:gd name="T2" fmla="*/ 148 w 224"/>
                  <a:gd name="T3" fmla="*/ 120 h 143"/>
                  <a:gd name="T4" fmla="*/ 131 w 224"/>
                  <a:gd name="T5" fmla="*/ 111 h 143"/>
                  <a:gd name="T6" fmla="*/ 118 w 224"/>
                  <a:gd name="T7" fmla="*/ 88 h 143"/>
                  <a:gd name="T8" fmla="*/ 114 w 224"/>
                  <a:gd name="T9" fmla="*/ 73 h 143"/>
                  <a:gd name="T10" fmla="*/ 118 w 224"/>
                  <a:gd name="T11" fmla="*/ 62 h 143"/>
                  <a:gd name="T12" fmla="*/ 83 w 224"/>
                  <a:gd name="T13" fmla="*/ 42 h 143"/>
                  <a:gd name="T14" fmla="*/ 13 w 224"/>
                  <a:gd name="T15" fmla="*/ 4 h 143"/>
                  <a:gd name="T16" fmla="*/ 0 w 224"/>
                  <a:gd name="T17" fmla="*/ 0 h 143"/>
                  <a:gd name="T18" fmla="*/ 0 w 224"/>
                  <a:gd name="T19" fmla="*/ 112 h 143"/>
                  <a:gd name="T20" fmla="*/ 19 w 224"/>
                  <a:gd name="T21" fmla="*/ 118 h 143"/>
                  <a:gd name="T22" fmla="*/ 40 w 224"/>
                  <a:gd name="T23" fmla="*/ 106 h 143"/>
                  <a:gd name="T24" fmla="*/ 51 w 224"/>
                  <a:gd name="T25" fmla="*/ 93 h 143"/>
                  <a:gd name="T26" fmla="*/ 88 w 224"/>
                  <a:gd name="T27" fmla="*/ 101 h 143"/>
                  <a:gd name="T28" fmla="*/ 126 w 224"/>
                  <a:gd name="T29" fmla="*/ 136 h 143"/>
                  <a:gd name="T30" fmla="*/ 163 w 224"/>
                  <a:gd name="T31" fmla="*/ 143 h 143"/>
                  <a:gd name="T32" fmla="*/ 161 w 224"/>
                  <a:gd name="T33" fmla="*/ 132 h 143"/>
                  <a:gd name="T34" fmla="*/ 191 w 224"/>
                  <a:gd name="T35" fmla="*/ 39 h 143"/>
                  <a:gd name="T36" fmla="*/ 169 w 224"/>
                  <a:gd name="T37" fmla="*/ 51 h 143"/>
                  <a:gd name="T38" fmla="*/ 132 w 224"/>
                  <a:gd name="T39" fmla="*/ 53 h 143"/>
                  <a:gd name="T40" fmla="*/ 160 w 224"/>
                  <a:gd name="T41" fmla="*/ 66 h 143"/>
                  <a:gd name="T42" fmla="*/ 197 w 224"/>
                  <a:gd name="T43" fmla="*/ 48 h 143"/>
                  <a:gd name="T44" fmla="*/ 202 w 224"/>
                  <a:gd name="T45" fmla="*/ 32 h 143"/>
                  <a:gd name="T46" fmla="*/ 191 w 224"/>
                  <a:gd name="T47" fmla="*/ 39 h 143"/>
                  <a:gd name="T48" fmla="*/ 208 w 224"/>
                  <a:gd name="T49" fmla="*/ 19 h 143"/>
                  <a:gd name="T50" fmla="*/ 203 w 224"/>
                  <a:gd name="T51" fmla="*/ 20 h 143"/>
                  <a:gd name="T52" fmla="*/ 214 w 224"/>
                  <a:gd name="T53" fmla="*/ 37 h 143"/>
                  <a:gd name="T54" fmla="*/ 208 w 224"/>
                  <a:gd name="T55"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 h="143">
                    <a:moveTo>
                      <a:pt x="161" y="132"/>
                    </a:moveTo>
                    <a:cubicBezTo>
                      <a:pt x="157" y="130"/>
                      <a:pt x="148" y="124"/>
                      <a:pt x="148" y="120"/>
                    </a:cubicBezTo>
                    <a:cubicBezTo>
                      <a:pt x="149" y="115"/>
                      <a:pt x="138" y="116"/>
                      <a:pt x="131" y="111"/>
                    </a:cubicBezTo>
                    <a:cubicBezTo>
                      <a:pt x="123" y="107"/>
                      <a:pt x="126" y="91"/>
                      <a:pt x="118" y="88"/>
                    </a:cubicBezTo>
                    <a:cubicBezTo>
                      <a:pt x="110" y="84"/>
                      <a:pt x="104" y="73"/>
                      <a:pt x="114" y="73"/>
                    </a:cubicBezTo>
                    <a:cubicBezTo>
                      <a:pt x="123" y="74"/>
                      <a:pt x="125" y="68"/>
                      <a:pt x="118" y="62"/>
                    </a:cubicBezTo>
                    <a:cubicBezTo>
                      <a:pt x="110" y="55"/>
                      <a:pt x="84" y="52"/>
                      <a:pt x="83" y="42"/>
                    </a:cubicBezTo>
                    <a:cubicBezTo>
                      <a:pt x="82" y="32"/>
                      <a:pt x="34" y="9"/>
                      <a:pt x="13" y="4"/>
                    </a:cubicBezTo>
                    <a:cubicBezTo>
                      <a:pt x="9" y="3"/>
                      <a:pt x="5" y="2"/>
                      <a:pt x="0" y="0"/>
                    </a:cubicBezTo>
                    <a:cubicBezTo>
                      <a:pt x="0" y="112"/>
                      <a:pt x="0" y="112"/>
                      <a:pt x="0" y="112"/>
                    </a:cubicBezTo>
                    <a:cubicBezTo>
                      <a:pt x="5" y="115"/>
                      <a:pt x="11" y="118"/>
                      <a:pt x="19" y="118"/>
                    </a:cubicBezTo>
                    <a:cubicBezTo>
                      <a:pt x="42" y="119"/>
                      <a:pt x="36" y="106"/>
                      <a:pt x="40" y="106"/>
                    </a:cubicBezTo>
                    <a:cubicBezTo>
                      <a:pt x="44" y="106"/>
                      <a:pt x="46" y="99"/>
                      <a:pt x="51" y="93"/>
                    </a:cubicBezTo>
                    <a:cubicBezTo>
                      <a:pt x="55" y="87"/>
                      <a:pt x="76" y="92"/>
                      <a:pt x="88" y="101"/>
                    </a:cubicBezTo>
                    <a:cubicBezTo>
                      <a:pt x="100" y="111"/>
                      <a:pt x="114" y="138"/>
                      <a:pt x="126" y="136"/>
                    </a:cubicBezTo>
                    <a:cubicBezTo>
                      <a:pt x="139" y="133"/>
                      <a:pt x="152" y="143"/>
                      <a:pt x="163" y="143"/>
                    </a:cubicBezTo>
                    <a:cubicBezTo>
                      <a:pt x="175" y="142"/>
                      <a:pt x="164" y="133"/>
                      <a:pt x="161" y="132"/>
                    </a:cubicBezTo>
                    <a:close/>
                    <a:moveTo>
                      <a:pt x="191" y="39"/>
                    </a:moveTo>
                    <a:cubicBezTo>
                      <a:pt x="191" y="43"/>
                      <a:pt x="182" y="46"/>
                      <a:pt x="169" y="51"/>
                    </a:cubicBezTo>
                    <a:cubicBezTo>
                      <a:pt x="156" y="56"/>
                      <a:pt x="132" y="45"/>
                      <a:pt x="132" y="53"/>
                    </a:cubicBezTo>
                    <a:cubicBezTo>
                      <a:pt x="131" y="58"/>
                      <a:pt x="146" y="66"/>
                      <a:pt x="160" y="66"/>
                    </a:cubicBezTo>
                    <a:cubicBezTo>
                      <a:pt x="174" y="66"/>
                      <a:pt x="197" y="52"/>
                      <a:pt x="197" y="48"/>
                    </a:cubicBezTo>
                    <a:cubicBezTo>
                      <a:pt x="197" y="43"/>
                      <a:pt x="206" y="36"/>
                      <a:pt x="202" y="32"/>
                    </a:cubicBezTo>
                    <a:cubicBezTo>
                      <a:pt x="198" y="28"/>
                      <a:pt x="191" y="34"/>
                      <a:pt x="191" y="39"/>
                    </a:cubicBezTo>
                    <a:close/>
                    <a:moveTo>
                      <a:pt x="208" y="19"/>
                    </a:moveTo>
                    <a:cubicBezTo>
                      <a:pt x="200" y="14"/>
                      <a:pt x="193" y="10"/>
                      <a:pt x="203" y="20"/>
                    </a:cubicBezTo>
                    <a:cubicBezTo>
                      <a:pt x="213" y="30"/>
                      <a:pt x="208" y="38"/>
                      <a:pt x="214" y="37"/>
                    </a:cubicBezTo>
                    <a:cubicBezTo>
                      <a:pt x="224" y="34"/>
                      <a:pt x="217" y="24"/>
                      <a:pt x="208" y="1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1718">
                <a:extLst>
                  <a:ext uri="{FF2B5EF4-FFF2-40B4-BE49-F238E27FC236}">
                    <a16:creationId xmlns:a16="http://schemas.microsoft.com/office/drawing/2014/main" id="{B440ADA4-0D0F-8DBA-AE89-42CD12E74E70}"/>
                  </a:ext>
                </a:extLst>
              </p:cNvPr>
              <p:cNvSpPr>
                <a:spLocks/>
              </p:cNvSpPr>
              <p:nvPr/>
            </p:nvSpPr>
            <p:spPr bwMode="auto">
              <a:xfrm>
                <a:off x="6543907" y="3076678"/>
                <a:ext cx="47627" cy="92078"/>
              </a:xfrm>
              <a:custGeom>
                <a:avLst/>
                <a:gdLst>
                  <a:gd name="T0" fmla="*/ 9 w 38"/>
                  <a:gd name="T1" fmla="*/ 1 h 73"/>
                  <a:gd name="T2" fmla="*/ 2 w 38"/>
                  <a:gd name="T3" fmla="*/ 17 h 73"/>
                  <a:gd name="T4" fmla="*/ 1 w 38"/>
                  <a:gd name="T5" fmla="*/ 41 h 73"/>
                  <a:gd name="T6" fmla="*/ 10 w 38"/>
                  <a:gd name="T7" fmla="*/ 67 h 73"/>
                  <a:gd name="T8" fmla="*/ 37 w 38"/>
                  <a:gd name="T9" fmla="*/ 42 h 73"/>
                  <a:gd name="T10" fmla="*/ 9 w 38"/>
                  <a:gd name="T11" fmla="*/ 1 h 73"/>
                </a:gdLst>
                <a:ahLst/>
                <a:cxnLst>
                  <a:cxn ang="0">
                    <a:pos x="T0" y="T1"/>
                  </a:cxn>
                  <a:cxn ang="0">
                    <a:pos x="T2" y="T3"/>
                  </a:cxn>
                  <a:cxn ang="0">
                    <a:pos x="T4" y="T5"/>
                  </a:cxn>
                  <a:cxn ang="0">
                    <a:pos x="T6" y="T7"/>
                  </a:cxn>
                  <a:cxn ang="0">
                    <a:pos x="T8" y="T9"/>
                  </a:cxn>
                  <a:cxn ang="0">
                    <a:pos x="T10" y="T11"/>
                  </a:cxn>
                </a:cxnLst>
                <a:rect l="0" t="0" r="r" b="b"/>
                <a:pathLst>
                  <a:path w="38" h="73">
                    <a:moveTo>
                      <a:pt x="9" y="1"/>
                    </a:moveTo>
                    <a:cubicBezTo>
                      <a:pt x="4" y="1"/>
                      <a:pt x="5" y="10"/>
                      <a:pt x="2" y="17"/>
                    </a:cubicBezTo>
                    <a:cubicBezTo>
                      <a:pt x="0" y="24"/>
                      <a:pt x="0" y="31"/>
                      <a:pt x="1" y="41"/>
                    </a:cubicBezTo>
                    <a:cubicBezTo>
                      <a:pt x="2" y="51"/>
                      <a:pt x="1" y="61"/>
                      <a:pt x="10" y="67"/>
                    </a:cubicBezTo>
                    <a:cubicBezTo>
                      <a:pt x="20" y="73"/>
                      <a:pt x="37" y="56"/>
                      <a:pt x="37" y="42"/>
                    </a:cubicBezTo>
                    <a:cubicBezTo>
                      <a:pt x="38" y="27"/>
                      <a:pt x="13" y="0"/>
                      <a:pt x="9" y="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1719">
                <a:extLst>
                  <a:ext uri="{FF2B5EF4-FFF2-40B4-BE49-F238E27FC236}">
                    <a16:creationId xmlns:a16="http://schemas.microsoft.com/office/drawing/2014/main" id="{BE54B546-902A-4B8A-AE67-52ED4EE732C0}"/>
                  </a:ext>
                </a:extLst>
              </p:cNvPr>
              <p:cNvSpPr>
                <a:spLocks noEditPoints="1"/>
              </p:cNvSpPr>
              <p:nvPr/>
            </p:nvSpPr>
            <p:spPr bwMode="auto">
              <a:xfrm>
                <a:off x="5694564" y="2860770"/>
                <a:ext cx="269885" cy="160343"/>
              </a:xfrm>
              <a:custGeom>
                <a:avLst/>
                <a:gdLst>
                  <a:gd name="T0" fmla="*/ 150 w 211"/>
                  <a:gd name="T1" fmla="*/ 5 h 128"/>
                  <a:gd name="T2" fmla="*/ 115 w 211"/>
                  <a:gd name="T3" fmla="*/ 7 h 128"/>
                  <a:gd name="T4" fmla="*/ 88 w 211"/>
                  <a:gd name="T5" fmla="*/ 31 h 128"/>
                  <a:gd name="T6" fmla="*/ 76 w 211"/>
                  <a:gd name="T7" fmla="*/ 35 h 128"/>
                  <a:gd name="T8" fmla="*/ 51 w 211"/>
                  <a:gd name="T9" fmla="*/ 31 h 128"/>
                  <a:gd name="T10" fmla="*/ 29 w 211"/>
                  <a:gd name="T11" fmla="*/ 29 h 128"/>
                  <a:gd name="T12" fmla="*/ 16 w 211"/>
                  <a:gd name="T13" fmla="*/ 27 h 128"/>
                  <a:gd name="T14" fmla="*/ 9 w 211"/>
                  <a:gd name="T15" fmla="*/ 34 h 128"/>
                  <a:gd name="T16" fmla="*/ 9 w 211"/>
                  <a:gd name="T17" fmla="*/ 43 h 128"/>
                  <a:gd name="T18" fmla="*/ 1 w 211"/>
                  <a:gd name="T19" fmla="*/ 48 h 128"/>
                  <a:gd name="T20" fmla="*/ 3 w 211"/>
                  <a:gd name="T21" fmla="*/ 59 h 128"/>
                  <a:gd name="T22" fmla="*/ 8 w 211"/>
                  <a:gd name="T23" fmla="*/ 87 h 128"/>
                  <a:gd name="T24" fmla="*/ 14 w 211"/>
                  <a:gd name="T25" fmla="*/ 113 h 128"/>
                  <a:gd name="T26" fmla="*/ 46 w 211"/>
                  <a:gd name="T27" fmla="*/ 109 h 128"/>
                  <a:gd name="T28" fmla="*/ 69 w 211"/>
                  <a:gd name="T29" fmla="*/ 102 h 128"/>
                  <a:gd name="T30" fmla="*/ 88 w 211"/>
                  <a:gd name="T31" fmla="*/ 92 h 128"/>
                  <a:gd name="T32" fmla="*/ 105 w 211"/>
                  <a:gd name="T33" fmla="*/ 90 h 128"/>
                  <a:gd name="T34" fmla="*/ 119 w 211"/>
                  <a:gd name="T35" fmla="*/ 80 h 128"/>
                  <a:gd name="T36" fmla="*/ 156 w 211"/>
                  <a:gd name="T37" fmla="*/ 68 h 128"/>
                  <a:gd name="T38" fmla="*/ 173 w 211"/>
                  <a:gd name="T39" fmla="*/ 50 h 128"/>
                  <a:gd name="T40" fmla="*/ 188 w 211"/>
                  <a:gd name="T41" fmla="*/ 45 h 128"/>
                  <a:gd name="T42" fmla="*/ 167 w 211"/>
                  <a:gd name="T43" fmla="*/ 0 h 128"/>
                  <a:gd name="T44" fmla="*/ 150 w 211"/>
                  <a:gd name="T45" fmla="*/ 5 h 128"/>
                  <a:gd name="T46" fmla="*/ 193 w 211"/>
                  <a:gd name="T47" fmla="*/ 122 h 128"/>
                  <a:gd name="T48" fmla="*/ 211 w 211"/>
                  <a:gd name="T49" fmla="*/ 118 h 128"/>
                  <a:gd name="T50" fmla="*/ 193 w 211"/>
                  <a:gd name="T51" fmla="*/ 1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128">
                    <a:moveTo>
                      <a:pt x="150" y="5"/>
                    </a:moveTo>
                    <a:cubicBezTo>
                      <a:pt x="141" y="7"/>
                      <a:pt x="118" y="5"/>
                      <a:pt x="115" y="7"/>
                    </a:cubicBezTo>
                    <a:cubicBezTo>
                      <a:pt x="112" y="8"/>
                      <a:pt x="91" y="24"/>
                      <a:pt x="88" y="31"/>
                    </a:cubicBezTo>
                    <a:cubicBezTo>
                      <a:pt x="85" y="38"/>
                      <a:pt x="80" y="39"/>
                      <a:pt x="76" y="35"/>
                    </a:cubicBezTo>
                    <a:cubicBezTo>
                      <a:pt x="71" y="32"/>
                      <a:pt x="53" y="33"/>
                      <a:pt x="51" y="31"/>
                    </a:cubicBezTo>
                    <a:cubicBezTo>
                      <a:pt x="49" y="30"/>
                      <a:pt x="36" y="28"/>
                      <a:pt x="29" y="29"/>
                    </a:cubicBezTo>
                    <a:cubicBezTo>
                      <a:pt x="23" y="30"/>
                      <a:pt x="19" y="26"/>
                      <a:pt x="16" y="27"/>
                    </a:cubicBezTo>
                    <a:cubicBezTo>
                      <a:pt x="13" y="28"/>
                      <a:pt x="10" y="32"/>
                      <a:pt x="9" y="34"/>
                    </a:cubicBezTo>
                    <a:cubicBezTo>
                      <a:pt x="7" y="36"/>
                      <a:pt x="10" y="41"/>
                      <a:pt x="9" y="43"/>
                    </a:cubicBezTo>
                    <a:cubicBezTo>
                      <a:pt x="9" y="44"/>
                      <a:pt x="6" y="45"/>
                      <a:pt x="1" y="48"/>
                    </a:cubicBezTo>
                    <a:cubicBezTo>
                      <a:pt x="3" y="52"/>
                      <a:pt x="4" y="56"/>
                      <a:pt x="3" y="59"/>
                    </a:cubicBezTo>
                    <a:cubicBezTo>
                      <a:pt x="0" y="65"/>
                      <a:pt x="2" y="79"/>
                      <a:pt x="8" y="87"/>
                    </a:cubicBezTo>
                    <a:cubicBezTo>
                      <a:pt x="13" y="95"/>
                      <a:pt x="11" y="110"/>
                      <a:pt x="14" y="113"/>
                    </a:cubicBezTo>
                    <a:cubicBezTo>
                      <a:pt x="16" y="115"/>
                      <a:pt x="37" y="115"/>
                      <a:pt x="46" y="109"/>
                    </a:cubicBezTo>
                    <a:cubicBezTo>
                      <a:pt x="55" y="103"/>
                      <a:pt x="61" y="102"/>
                      <a:pt x="69" y="102"/>
                    </a:cubicBezTo>
                    <a:cubicBezTo>
                      <a:pt x="76" y="102"/>
                      <a:pt x="85" y="96"/>
                      <a:pt x="88" y="92"/>
                    </a:cubicBezTo>
                    <a:cubicBezTo>
                      <a:pt x="90" y="89"/>
                      <a:pt x="101" y="89"/>
                      <a:pt x="105" y="90"/>
                    </a:cubicBezTo>
                    <a:cubicBezTo>
                      <a:pt x="110" y="90"/>
                      <a:pt x="114" y="85"/>
                      <a:pt x="119" y="80"/>
                    </a:cubicBezTo>
                    <a:cubicBezTo>
                      <a:pt x="124" y="75"/>
                      <a:pt x="140" y="73"/>
                      <a:pt x="156" y="68"/>
                    </a:cubicBezTo>
                    <a:cubicBezTo>
                      <a:pt x="173" y="63"/>
                      <a:pt x="169" y="55"/>
                      <a:pt x="173" y="50"/>
                    </a:cubicBezTo>
                    <a:cubicBezTo>
                      <a:pt x="177" y="46"/>
                      <a:pt x="181" y="47"/>
                      <a:pt x="188" y="45"/>
                    </a:cubicBezTo>
                    <a:cubicBezTo>
                      <a:pt x="180" y="28"/>
                      <a:pt x="171" y="9"/>
                      <a:pt x="167" y="0"/>
                    </a:cubicBezTo>
                    <a:cubicBezTo>
                      <a:pt x="159" y="2"/>
                      <a:pt x="152" y="4"/>
                      <a:pt x="150" y="5"/>
                    </a:cubicBezTo>
                    <a:close/>
                    <a:moveTo>
                      <a:pt x="193" y="122"/>
                    </a:moveTo>
                    <a:cubicBezTo>
                      <a:pt x="199" y="128"/>
                      <a:pt x="210" y="121"/>
                      <a:pt x="211" y="118"/>
                    </a:cubicBezTo>
                    <a:cubicBezTo>
                      <a:pt x="211" y="116"/>
                      <a:pt x="186" y="115"/>
                      <a:pt x="193" y="12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1720">
                <a:extLst>
                  <a:ext uri="{FF2B5EF4-FFF2-40B4-BE49-F238E27FC236}">
                    <a16:creationId xmlns:a16="http://schemas.microsoft.com/office/drawing/2014/main" id="{11D97FCB-25E2-7EA1-72E6-B3DE80A681BB}"/>
                  </a:ext>
                </a:extLst>
              </p:cNvPr>
              <p:cNvSpPr>
                <a:spLocks noEditPoints="1"/>
              </p:cNvSpPr>
              <p:nvPr/>
            </p:nvSpPr>
            <p:spPr bwMode="auto">
              <a:xfrm>
                <a:off x="8221954" y="3413239"/>
                <a:ext cx="184157" cy="128592"/>
              </a:xfrm>
              <a:custGeom>
                <a:avLst/>
                <a:gdLst>
                  <a:gd name="T0" fmla="*/ 1 w 143"/>
                  <a:gd name="T1" fmla="*/ 4 h 103"/>
                  <a:gd name="T2" fmla="*/ 23 w 143"/>
                  <a:gd name="T3" fmla="*/ 30 h 103"/>
                  <a:gd name="T4" fmla="*/ 1 w 143"/>
                  <a:gd name="T5" fmla="*/ 4 h 103"/>
                  <a:gd name="T6" fmla="*/ 34 w 143"/>
                  <a:gd name="T7" fmla="*/ 26 h 103"/>
                  <a:gd name="T8" fmla="*/ 49 w 143"/>
                  <a:gd name="T9" fmla="*/ 38 h 103"/>
                  <a:gd name="T10" fmla="*/ 34 w 143"/>
                  <a:gd name="T11" fmla="*/ 26 h 103"/>
                  <a:gd name="T12" fmla="*/ 93 w 143"/>
                  <a:gd name="T13" fmla="*/ 57 h 103"/>
                  <a:gd name="T14" fmla="*/ 68 w 143"/>
                  <a:gd name="T15" fmla="*/ 44 h 103"/>
                  <a:gd name="T16" fmla="*/ 93 w 143"/>
                  <a:gd name="T17" fmla="*/ 57 h 103"/>
                  <a:gd name="T18" fmla="*/ 90 w 143"/>
                  <a:gd name="T19" fmla="*/ 74 h 103"/>
                  <a:gd name="T20" fmla="*/ 108 w 143"/>
                  <a:gd name="T21" fmla="*/ 84 h 103"/>
                  <a:gd name="T22" fmla="*/ 90 w 143"/>
                  <a:gd name="T23" fmla="*/ 74 h 103"/>
                  <a:gd name="T24" fmla="*/ 122 w 143"/>
                  <a:gd name="T25" fmla="*/ 91 h 103"/>
                  <a:gd name="T26" fmla="*/ 138 w 143"/>
                  <a:gd name="T27" fmla="*/ 99 h 103"/>
                  <a:gd name="T28" fmla="*/ 122 w 143"/>
                  <a:gd name="T29" fmla="*/ 91 h 103"/>
                  <a:gd name="T30" fmla="*/ 108 w 143"/>
                  <a:gd name="T31" fmla="*/ 57 h 103"/>
                  <a:gd name="T32" fmla="*/ 122 w 143"/>
                  <a:gd name="T33" fmla="*/ 81 h 103"/>
                  <a:gd name="T34" fmla="*/ 108 w 143"/>
                  <a:gd name="T35"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10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721">
                <a:extLst>
                  <a:ext uri="{FF2B5EF4-FFF2-40B4-BE49-F238E27FC236}">
                    <a16:creationId xmlns:a16="http://schemas.microsoft.com/office/drawing/2014/main" id="{74E24919-75C9-FAFC-D320-13980FDA7FB6}"/>
                  </a:ext>
                </a:extLst>
              </p:cNvPr>
              <p:cNvSpPr>
                <a:spLocks noEditPoints="1"/>
              </p:cNvSpPr>
              <p:nvPr/>
            </p:nvSpPr>
            <p:spPr bwMode="auto">
              <a:xfrm>
                <a:off x="8221954" y="3413239"/>
                <a:ext cx="184157" cy="128592"/>
              </a:xfrm>
              <a:custGeom>
                <a:avLst/>
                <a:gdLst>
                  <a:gd name="T0" fmla="*/ 1 w 143"/>
                  <a:gd name="T1" fmla="*/ 4 h 103"/>
                  <a:gd name="T2" fmla="*/ 23 w 143"/>
                  <a:gd name="T3" fmla="*/ 30 h 103"/>
                  <a:gd name="T4" fmla="*/ 1 w 143"/>
                  <a:gd name="T5" fmla="*/ 4 h 103"/>
                  <a:gd name="T6" fmla="*/ 34 w 143"/>
                  <a:gd name="T7" fmla="*/ 26 h 103"/>
                  <a:gd name="T8" fmla="*/ 49 w 143"/>
                  <a:gd name="T9" fmla="*/ 38 h 103"/>
                  <a:gd name="T10" fmla="*/ 34 w 143"/>
                  <a:gd name="T11" fmla="*/ 26 h 103"/>
                  <a:gd name="T12" fmla="*/ 93 w 143"/>
                  <a:gd name="T13" fmla="*/ 57 h 103"/>
                  <a:gd name="T14" fmla="*/ 68 w 143"/>
                  <a:gd name="T15" fmla="*/ 44 h 103"/>
                  <a:gd name="T16" fmla="*/ 93 w 143"/>
                  <a:gd name="T17" fmla="*/ 57 h 103"/>
                  <a:gd name="T18" fmla="*/ 90 w 143"/>
                  <a:gd name="T19" fmla="*/ 74 h 103"/>
                  <a:gd name="T20" fmla="*/ 108 w 143"/>
                  <a:gd name="T21" fmla="*/ 84 h 103"/>
                  <a:gd name="T22" fmla="*/ 90 w 143"/>
                  <a:gd name="T23" fmla="*/ 74 h 103"/>
                  <a:gd name="T24" fmla="*/ 122 w 143"/>
                  <a:gd name="T25" fmla="*/ 91 h 103"/>
                  <a:gd name="T26" fmla="*/ 138 w 143"/>
                  <a:gd name="T27" fmla="*/ 99 h 103"/>
                  <a:gd name="T28" fmla="*/ 122 w 143"/>
                  <a:gd name="T29" fmla="*/ 91 h 103"/>
                  <a:gd name="T30" fmla="*/ 108 w 143"/>
                  <a:gd name="T31" fmla="*/ 57 h 103"/>
                  <a:gd name="T32" fmla="*/ 122 w 143"/>
                  <a:gd name="T33" fmla="*/ 81 h 103"/>
                  <a:gd name="T34" fmla="*/ 108 w 143"/>
                  <a:gd name="T35"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10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722">
                <a:extLst>
                  <a:ext uri="{FF2B5EF4-FFF2-40B4-BE49-F238E27FC236}">
                    <a16:creationId xmlns:a16="http://schemas.microsoft.com/office/drawing/2014/main" id="{C33DAE4C-F9C8-5401-B851-5E5E341E3294}"/>
                  </a:ext>
                </a:extLst>
              </p:cNvPr>
              <p:cNvSpPr>
                <a:spLocks/>
              </p:cNvSpPr>
              <p:nvPr/>
            </p:nvSpPr>
            <p:spPr bwMode="auto">
              <a:xfrm>
                <a:off x="5926347" y="2276551"/>
                <a:ext cx="323862" cy="200032"/>
              </a:xfrm>
              <a:custGeom>
                <a:avLst/>
                <a:gdLst>
                  <a:gd name="T0" fmla="*/ 251 w 252"/>
                  <a:gd name="T1" fmla="*/ 101 h 160"/>
                  <a:gd name="T2" fmla="*/ 235 w 252"/>
                  <a:gd name="T3" fmla="*/ 96 h 160"/>
                  <a:gd name="T4" fmla="*/ 217 w 252"/>
                  <a:gd name="T5" fmla="*/ 84 h 160"/>
                  <a:gd name="T6" fmla="*/ 197 w 252"/>
                  <a:gd name="T7" fmla="*/ 72 h 160"/>
                  <a:gd name="T8" fmla="*/ 179 w 252"/>
                  <a:gd name="T9" fmla="*/ 59 h 160"/>
                  <a:gd name="T10" fmla="*/ 171 w 252"/>
                  <a:gd name="T11" fmla="*/ 44 h 160"/>
                  <a:gd name="T12" fmla="*/ 164 w 252"/>
                  <a:gd name="T13" fmla="*/ 32 h 160"/>
                  <a:gd name="T14" fmla="*/ 138 w 252"/>
                  <a:gd name="T15" fmla="*/ 29 h 160"/>
                  <a:gd name="T16" fmla="*/ 131 w 252"/>
                  <a:gd name="T17" fmla="*/ 11 h 160"/>
                  <a:gd name="T18" fmla="*/ 118 w 252"/>
                  <a:gd name="T19" fmla="*/ 6 h 160"/>
                  <a:gd name="T20" fmla="*/ 105 w 252"/>
                  <a:gd name="T21" fmla="*/ 3 h 160"/>
                  <a:gd name="T22" fmla="*/ 98 w 252"/>
                  <a:gd name="T23" fmla="*/ 6 h 160"/>
                  <a:gd name="T24" fmla="*/ 92 w 252"/>
                  <a:gd name="T25" fmla="*/ 13 h 160"/>
                  <a:gd name="T26" fmla="*/ 79 w 252"/>
                  <a:gd name="T27" fmla="*/ 23 h 160"/>
                  <a:gd name="T28" fmla="*/ 73 w 252"/>
                  <a:gd name="T29" fmla="*/ 31 h 160"/>
                  <a:gd name="T30" fmla="*/ 61 w 252"/>
                  <a:gd name="T31" fmla="*/ 28 h 160"/>
                  <a:gd name="T32" fmla="*/ 48 w 252"/>
                  <a:gd name="T33" fmla="*/ 25 h 160"/>
                  <a:gd name="T34" fmla="*/ 27 w 252"/>
                  <a:gd name="T35" fmla="*/ 8 h 160"/>
                  <a:gd name="T36" fmla="*/ 8 w 252"/>
                  <a:gd name="T37" fmla="*/ 18 h 160"/>
                  <a:gd name="T38" fmla="*/ 17 w 252"/>
                  <a:gd name="T39" fmla="*/ 15 h 160"/>
                  <a:gd name="T40" fmla="*/ 30 w 252"/>
                  <a:gd name="T41" fmla="*/ 31 h 160"/>
                  <a:gd name="T42" fmla="*/ 38 w 252"/>
                  <a:gd name="T43" fmla="*/ 41 h 160"/>
                  <a:gd name="T44" fmla="*/ 21 w 252"/>
                  <a:gd name="T45" fmla="*/ 45 h 160"/>
                  <a:gd name="T46" fmla="*/ 5 w 252"/>
                  <a:gd name="T47" fmla="*/ 45 h 160"/>
                  <a:gd name="T48" fmla="*/ 8 w 252"/>
                  <a:gd name="T49" fmla="*/ 60 h 160"/>
                  <a:gd name="T50" fmla="*/ 9 w 252"/>
                  <a:gd name="T51" fmla="*/ 71 h 160"/>
                  <a:gd name="T52" fmla="*/ 19 w 252"/>
                  <a:gd name="T53" fmla="*/ 75 h 160"/>
                  <a:gd name="T54" fmla="*/ 23 w 252"/>
                  <a:gd name="T55" fmla="*/ 89 h 160"/>
                  <a:gd name="T56" fmla="*/ 23 w 252"/>
                  <a:gd name="T57" fmla="*/ 112 h 160"/>
                  <a:gd name="T58" fmla="*/ 37 w 252"/>
                  <a:gd name="T59" fmla="*/ 110 h 160"/>
                  <a:gd name="T60" fmla="*/ 53 w 252"/>
                  <a:gd name="T61" fmla="*/ 99 h 160"/>
                  <a:gd name="T62" fmla="*/ 66 w 252"/>
                  <a:gd name="T63" fmla="*/ 97 h 160"/>
                  <a:gd name="T64" fmla="*/ 86 w 252"/>
                  <a:gd name="T65" fmla="*/ 98 h 160"/>
                  <a:gd name="T66" fmla="*/ 99 w 252"/>
                  <a:gd name="T67" fmla="*/ 103 h 160"/>
                  <a:gd name="T68" fmla="*/ 107 w 252"/>
                  <a:gd name="T69" fmla="*/ 108 h 160"/>
                  <a:gd name="T70" fmla="*/ 122 w 252"/>
                  <a:gd name="T71" fmla="*/ 112 h 160"/>
                  <a:gd name="T72" fmla="*/ 130 w 252"/>
                  <a:gd name="T73" fmla="*/ 119 h 160"/>
                  <a:gd name="T74" fmla="*/ 142 w 252"/>
                  <a:gd name="T75" fmla="*/ 128 h 160"/>
                  <a:gd name="T76" fmla="*/ 155 w 252"/>
                  <a:gd name="T77" fmla="*/ 131 h 160"/>
                  <a:gd name="T78" fmla="*/ 158 w 252"/>
                  <a:gd name="T79" fmla="*/ 152 h 160"/>
                  <a:gd name="T80" fmla="*/ 162 w 252"/>
                  <a:gd name="T81" fmla="*/ 152 h 160"/>
                  <a:gd name="T82" fmla="*/ 174 w 252"/>
                  <a:gd name="T83" fmla="*/ 155 h 160"/>
                  <a:gd name="T84" fmla="*/ 190 w 252"/>
                  <a:gd name="T85" fmla="*/ 150 h 160"/>
                  <a:gd name="T86" fmla="*/ 215 w 252"/>
                  <a:gd name="T87" fmla="*/ 135 h 160"/>
                  <a:gd name="T88" fmla="*/ 225 w 252"/>
                  <a:gd name="T89" fmla="*/ 118 h 160"/>
                  <a:gd name="T90" fmla="*/ 239 w 252"/>
                  <a:gd name="T91" fmla="*/ 109 h 160"/>
                  <a:gd name="T92" fmla="*/ 252 w 252"/>
                  <a:gd name="T93" fmla="*/ 112 h 160"/>
                  <a:gd name="T94" fmla="*/ 251 w 252"/>
                  <a:gd name="T9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160">
                    <a:moveTo>
                      <a:pt x="251" y="101"/>
                    </a:moveTo>
                    <a:cubicBezTo>
                      <a:pt x="251" y="101"/>
                      <a:pt x="239" y="95"/>
                      <a:pt x="235" y="96"/>
                    </a:cubicBezTo>
                    <a:cubicBezTo>
                      <a:pt x="231" y="96"/>
                      <a:pt x="224" y="86"/>
                      <a:pt x="217" y="84"/>
                    </a:cubicBezTo>
                    <a:cubicBezTo>
                      <a:pt x="210" y="81"/>
                      <a:pt x="200" y="76"/>
                      <a:pt x="197" y="72"/>
                    </a:cubicBezTo>
                    <a:cubicBezTo>
                      <a:pt x="193" y="67"/>
                      <a:pt x="180" y="62"/>
                      <a:pt x="179" y="59"/>
                    </a:cubicBezTo>
                    <a:cubicBezTo>
                      <a:pt x="177" y="55"/>
                      <a:pt x="175" y="49"/>
                      <a:pt x="171" y="44"/>
                    </a:cubicBezTo>
                    <a:cubicBezTo>
                      <a:pt x="167" y="39"/>
                      <a:pt x="167" y="33"/>
                      <a:pt x="164" y="32"/>
                    </a:cubicBezTo>
                    <a:cubicBezTo>
                      <a:pt x="160" y="32"/>
                      <a:pt x="138" y="32"/>
                      <a:pt x="138" y="29"/>
                    </a:cubicBezTo>
                    <a:cubicBezTo>
                      <a:pt x="138" y="26"/>
                      <a:pt x="136" y="12"/>
                      <a:pt x="131" y="11"/>
                    </a:cubicBezTo>
                    <a:cubicBezTo>
                      <a:pt x="127" y="10"/>
                      <a:pt x="120" y="8"/>
                      <a:pt x="118" y="6"/>
                    </a:cubicBezTo>
                    <a:cubicBezTo>
                      <a:pt x="115" y="3"/>
                      <a:pt x="107" y="0"/>
                      <a:pt x="105" y="3"/>
                    </a:cubicBezTo>
                    <a:cubicBezTo>
                      <a:pt x="104" y="5"/>
                      <a:pt x="100" y="6"/>
                      <a:pt x="98" y="6"/>
                    </a:cubicBezTo>
                    <a:cubicBezTo>
                      <a:pt x="96" y="6"/>
                      <a:pt x="97" y="14"/>
                      <a:pt x="92" y="13"/>
                    </a:cubicBezTo>
                    <a:cubicBezTo>
                      <a:pt x="86" y="13"/>
                      <a:pt x="79" y="19"/>
                      <a:pt x="79" y="23"/>
                    </a:cubicBezTo>
                    <a:cubicBezTo>
                      <a:pt x="79" y="26"/>
                      <a:pt x="80" y="31"/>
                      <a:pt x="73" y="31"/>
                    </a:cubicBezTo>
                    <a:cubicBezTo>
                      <a:pt x="70" y="31"/>
                      <a:pt x="65" y="30"/>
                      <a:pt x="61" y="28"/>
                    </a:cubicBezTo>
                    <a:cubicBezTo>
                      <a:pt x="60" y="29"/>
                      <a:pt x="54" y="33"/>
                      <a:pt x="48" y="25"/>
                    </a:cubicBezTo>
                    <a:cubicBezTo>
                      <a:pt x="42" y="17"/>
                      <a:pt x="32" y="8"/>
                      <a:pt x="27" y="8"/>
                    </a:cubicBezTo>
                    <a:cubicBezTo>
                      <a:pt x="22" y="8"/>
                      <a:pt x="4" y="8"/>
                      <a:pt x="8" y="18"/>
                    </a:cubicBezTo>
                    <a:cubicBezTo>
                      <a:pt x="10" y="16"/>
                      <a:pt x="12" y="14"/>
                      <a:pt x="17" y="15"/>
                    </a:cubicBezTo>
                    <a:cubicBezTo>
                      <a:pt x="29" y="16"/>
                      <a:pt x="23" y="30"/>
                      <a:pt x="30" y="31"/>
                    </a:cubicBezTo>
                    <a:cubicBezTo>
                      <a:pt x="37" y="31"/>
                      <a:pt x="45" y="42"/>
                      <a:pt x="38" y="41"/>
                    </a:cubicBezTo>
                    <a:cubicBezTo>
                      <a:pt x="32" y="41"/>
                      <a:pt x="27" y="47"/>
                      <a:pt x="21" y="45"/>
                    </a:cubicBezTo>
                    <a:cubicBezTo>
                      <a:pt x="14" y="43"/>
                      <a:pt x="7" y="38"/>
                      <a:pt x="5" y="45"/>
                    </a:cubicBezTo>
                    <a:cubicBezTo>
                      <a:pt x="3" y="52"/>
                      <a:pt x="0" y="60"/>
                      <a:pt x="8" y="60"/>
                    </a:cubicBezTo>
                    <a:cubicBezTo>
                      <a:pt x="17" y="59"/>
                      <a:pt x="15" y="65"/>
                      <a:pt x="9" y="71"/>
                    </a:cubicBezTo>
                    <a:cubicBezTo>
                      <a:pt x="4" y="76"/>
                      <a:pt x="18" y="70"/>
                      <a:pt x="19" y="75"/>
                    </a:cubicBezTo>
                    <a:cubicBezTo>
                      <a:pt x="20" y="80"/>
                      <a:pt x="25" y="80"/>
                      <a:pt x="23" y="89"/>
                    </a:cubicBezTo>
                    <a:cubicBezTo>
                      <a:pt x="22" y="94"/>
                      <a:pt x="23" y="105"/>
                      <a:pt x="23" y="112"/>
                    </a:cubicBezTo>
                    <a:cubicBezTo>
                      <a:pt x="28" y="112"/>
                      <a:pt x="36" y="112"/>
                      <a:pt x="37" y="110"/>
                    </a:cubicBezTo>
                    <a:cubicBezTo>
                      <a:pt x="40" y="106"/>
                      <a:pt x="48" y="99"/>
                      <a:pt x="53" y="99"/>
                    </a:cubicBezTo>
                    <a:cubicBezTo>
                      <a:pt x="58" y="99"/>
                      <a:pt x="63" y="101"/>
                      <a:pt x="66" y="97"/>
                    </a:cubicBezTo>
                    <a:cubicBezTo>
                      <a:pt x="68" y="93"/>
                      <a:pt x="83" y="95"/>
                      <a:pt x="86" y="98"/>
                    </a:cubicBezTo>
                    <a:cubicBezTo>
                      <a:pt x="89" y="101"/>
                      <a:pt x="97" y="103"/>
                      <a:pt x="99" y="103"/>
                    </a:cubicBezTo>
                    <a:cubicBezTo>
                      <a:pt x="101" y="103"/>
                      <a:pt x="102" y="108"/>
                      <a:pt x="107" y="108"/>
                    </a:cubicBezTo>
                    <a:cubicBezTo>
                      <a:pt x="113" y="107"/>
                      <a:pt x="122" y="109"/>
                      <a:pt x="122" y="112"/>
                    </a:cubicBezTo>
                    <a:cubicBezTo>
                      <a:pt x="122" y="115"/>
                      <a:pt x="126" y="119"/>
                      <a:pt x="130" y="119"/>
                    </a:cubicBezTo>
                    <a:cubicBezTo>
                      <a:pt x="134" y="119"/>
                      <a:pt x="138" y="129"/>
                      <a:pt x="142" y="128"/>
                    </a:cubicBezTo>
                    <a:cubicBezTo>
                      <a:pt x="146" y="128"/>
                      <a:pt x="155" y="128"/>
                      <a:pt x="155" y="131"/>
                    </a:cubicBezTo>
                    <a:cubicBezTo>
                      <a:pt x="155" y="133"/>
                      <a:pt x="156" y="145"/>
                      <a:pt x="158" y="152"/>
                    </a:cubicBezTo>
                    <a:cubicBezTo>
                      <a:pt x="159" y="151"/>
                      <a:pt x="161" y="151"/>
                      <a:pt x="162" y="152"/>
                    </a:cubicBezTo>
                    <a:cubicBezTo>
                      <a:pt x="164" y="153"/>
                      <a:pt x="173" y="150"/>
                      <a:pt x="174" y="155"/>
                    </a:cubicBezTo>
                    <a:cubicBezTo>
                      <a:pt x="176" y="160"/>
                      <a:pt x="190" y="157"/>
                      <a:pt x="190" y="150"/>
                    </a:cubicBezTo>
                    <a:cubicBezTo>
                      <a:pt x="189" y="142"/>
                      <a:pt x="213" y="142"/>
                      <a:pt x="215" y="135"/>
                    </a:cubicBezTo>
                    <a:cubicBezTo>
                      <a:pt x="217" y="128"/>
                      <a:pt x="219" y="116"/>
                      <a:pt x="225" y="118"/>
                    </a:cubicBezTo>
                    <a:cubicBezTo>
                      <a:pt x="231" y="120"/>
                      <a:pt x="234" y="109"/>
                      <a:pt x="239" y="109"/>
                    </a:cubicBezTo>
                    <a:cubicBezTo>
                      <a:pt x="243" y="110"/>
                      <a:pt x="247" y="113"/>
                      <a:pt x="252" y="112"/>
                    </a:cubicBezTo>
                    <a:lnTo>
                      <a:pt x="251" y="101"/>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1723">
                <a:extLst>
                  <a:ext uri="{FF2B5EF4-FFF2-40B4-BE49-F238E27FC236}">
                    <a16:creationId xmlns:a16="http://schemas.microsoft.com/office/drawing/2014/main" id="{DA78637C-F5A9-E7FF-4480-95A97640871C}"/>
                  </a:ext>
                </a:extLst>
              </p:cNvPr>
              <p:cNvSpPr>
                <a:spLocks/>
              </p:cNvSpPr>
              <p:nvPr/>
            </p:nvSpPr>
            <p:spPr bwMode="auto">
              <a:xfrm>
                <a:off x="5729490" y="2349578"/>
                <a:ext cx="447691" cy="368312"/>
              </a:xfrm>
              <a:custGeom>
                <a:avLst/>
                <a:gdLst>
                  <a:gd name="T0" fmla="*/ 339 w 349"/>
                  <a:gd name="T1" fmla="*/ 255 h 295"/>
                  <a:gd name="T2" fmla="*/ 331 w 349"/>
                  <a:gd name="T3" fmla="*/ 235 h 295"/>
                  <a:gd name="T4" fmla="*/ 313 w 349"/>
                  <a:gd name="T5" fmla="*/ 220 h 295"/>
                  <a:gd name="T6" fmla="*/ 301 w 349"/>
                  <a:gd name="T7" fmla="*/ 204 h 295"/>
                  <a:gd name="T8" fmla="*/ 319 w 349"/>
                  <a:gd name="T9" fmla="*/ 179 h 295"/>
                  <a:gd name="T10" fmla="*/ 302 w 349"/>
                  <a:gd name="T11" fmla="*/ 170 h 295"/>
                  <a:gd name="T12" fmla="*/ 299 w 349"/>
                  <a:gd name="T13" fmla="*/ 150 h 295"/>
                  <a:gd name="T14" fmla="*/ 299 w 349"/>
                  <a:gd name="T15" fmla="*/ 131 h 295"/>
                  <a:gd name="T16" fmla="*/ 301 w 349"/>
                  <a:gd name="T17" fmla="*/ 116 h 295"/>
                  <a:gd name="T18" fmla="*/ 308 w 349"/>
                  <a:gd name="T19" fmla="*/ 102 h 295"/>
                  <a:gd name="T20" fmla="*/ 312 w 349"/>
                  <a:gd name="T21" fmla="*/ 94 h 295"/>
                  <a:gd name="T22" fmla="*/ 309 w 349"/>
                  <a:gd name="T23" fmla="*/ 73 h 295"/>
                  <a:gd name="T24" fmla="*/ 296 w 349"/>
                  <a:gd name="T25" fmla="*/ 70 h 295"/>
                  <a:gd name="T26" fmla="*/ 284 w 349"/>
                  <a:gd name="T27" fmla="*/ 61 h 295"/>
                  <a:gd name="T28" fmla="*/ 276 w 349"/>
                  <a:gd name="T29" fmla="*/ 54 h 295"/>
                  <a:gd name="T30" fmla="*/ 261 w 349"/>
                  <a:gd name="T31" fmla="*/ 50 h 295"/>
                  <a:gd name="T32" fmla="*/ 253 w 349"/>
                  <a:gd name="T33" fmla="*/ 45 h 295"/>
                  <a:gd name="T34" fmla="*/ 240 w 349"/>
                  <a:gd name="T35" fmla="*/ 40 h 295"/>
                  <a:gd name="T36" fmla="*/ 220 w 349"/>
                  <a:gd name="T37" fmla="*/ 39 h 295"/>
                  <a:gd name="T38" fmla="*/ 207 w 349"/>
                  <a:gd name="T39" fmla="*/ 41 h 295"/>
                  <a:gd name="T40" fmla="*/ 191 w 349"/>
                  <a:gd name="T41" fmla="*/ 52 h 295"/>
                  <a:gd name="T42" fmla="*/ 177 w 349"/>
                  <a:gd name="T43" fmla="*/ 54 h 295"/>
                  <a:gd name="T44" fmla="*/ 176 w 349"/>
                  <a:gd name="T45" fmla="*/ 64 h 295"/>
                  <a:gd name="T46" fmla="*/ 138 w 349"/>
                  <a:gd name="T47" fmla="*/ 72 h 295"/>
                  <a:gd name="T48" fmla="*/ 106 w 349"/>
                  <a:gd name="T49" fmla="*/ 53 h 295"/>
                  <a:gd name="T50" fmla="*/ 85 w 349"/>
                  <a:gd name="T51" fmla="*/ 32 h 295"/>
                  <a:gd name="T52" fmla="*/ 72 w 349"/>
                  <a:gd name="T53" fmla="*/ 23 h 295"/>
                  <a:gd name="T54" fmla="*/ 68 w 349"/>
                  <a:gd name="T55" fmla="*/ 7 h 295"/>
                  <a:gd name="T56" fmla="*/ 33 w 349"/>
                  <a:gd name="T57" fmla="*/ 22 h 295"/>
                  <a:gd name="T58" fmla="*/ 21 w 349"/>
                  <a:gd name="T59" fmla="*/ 15 h 295"/>
                  <a:gd name="T60" fmla="*/ 11 w 349"/>
                  <a:gd name="T61" fmla="*/ 2 h 295"/>
                  <a:gd name="T62" fmla="*/ 4 w 349"/>
                  <a:gd name="T63" fmla="*/ 11 h 295"/>
                  <a:gd name="T64" fmla="*/ 5 w 349"/>
                  <a:gd name="T65" fmla="*/ 26 h 295"/>
                  <a:gd name="T66" fmla="*/ 5 w 349"/>
                  <a:gd name="T67" fmla="*/ 44 h 295"/>
                  <a:gd name="T68" fmla="*/ 13 w 349"/>
                  <a:gd name="T69" fmla="*/ 58 h 295"/>
                  <a:gd name="T70" fmla="*/ 20 w 349"/>
                  <a:gd name="T71" fmla="*/ 72 h 295"/>
                  <a:gd name="T72" fmla="*/ 29 w 349"/>
                  <a:gd name="T73" fmla="*/ 83 h 295"/>
                  <a:gd name="T74" fmla="*/ 36 w 349"/>
                  <a:gd name="T75" fmla="*/ 89 h 295"/>
                  <a:gd name="T76" fmla="*/ 34 w 349"/>
                  <a:gd name="T77" fmla="*/ 99 h 295"/>
                  <a:gd name="T78" fmla="*/ 27 w 349"/>
                  <a:gd name="T79" fmla="*/ 113 h 295"/>
                  <a:gd name="T80" fmla="*/ 29 w 349"/>
                  <a:gd name="T81" fmla="*/ 129 h 295"/>
                  <a:gd name="T82" fmla="*/ 38 w 349"/>
                  <a:gd name="T83" fmla="*/ 139 h 295"/>
                  <a:gd name="T84" fmla="*/ 57 w 349"/>
                  <a:gd name="T85" fmla="*/ 152 h 295"/>
                  <a:gd name="T86" fmla="*/ 66 w 349"/>
                  <a:gd name="T87" fmla="*/ 163 h 295"/>
                  <a:gd name="T88" fmla="*/ 64 w 349"/>
                  <a:gd name="T89" fmla="*/ 175 h 295"/>
                  <a:gd name="T90" fmla="*/ 71 w 349"/>
                  <a:gd name="T91" fmla="*/ 186 h 295"/>
                  <a:gd name="T92" fmla="*/ 81 w 349"/>
                  <a:gd name="T93" fmla="*/ 200 h 295"/>
                  <a:gd name="T94" fmla="*/ 85 w 349"/>
                  <a:gd name="T95" fmla="*/ 200 h 295"/>
                  <a:gd name="T96" fmla="*/ 93 w 349"/>
                  <a:gd name="T97" fmla="*/ 197 h 295"/>
                  <a:gd name="T98" fmla="*/ 105 w 349"/>
                  <a:gd name="T99" fmla="*/ 197 h 295"/>
                  <a:gd name="T100" fmla="*/ 123 w 349"/>
                  <a:gd name="T101" fmla="*/ 225 h 295"/>
                  <a:gd name="T102" fmla="*/ 133 w 349"/>
                  <a:gd name="T103" fmla="*/ 241 h 295"/>
                  <a:gd name="T104" fmla="*/ 155 w 349"/>
                  <a:gd name="T105" fmla="*/ 251 h 295"/>
                  <a:gd name="T106" fmla="*/ 195 w 349"/>
                  <a:gd name="T107" fmla="*/ 267 h 295"/>
                  <a:gd name="T108" fmla="*/ 223 w 349"/>
                  <a:gd name="T109" fmla="*/ 259 h 295"/>
                  <a:gd name="T110" fmla="*/ 237 w 349"/>
                  <a:gd name="T111" fmla="*/ 282 h 295"/>
                  <a:gd name="T112" fmla="*/ 298 w 349"/>
                  <a:gd name="T113" fmla="*/ 294 h 295"/>
                  <a:gd name="T114" fmla="*/ 317 w 349"/>
                  <a:gd name="T115" fmla="*/ 295 h 295"/>
                  <a:gd name="T116" fmla="*/ 316 w 349"/>
                  <a:gd name="T117" fmla="*/ 291 h 295"/>
                  <a:gd name="T118" fmla="*/ 328 w 349"/>
                  <a:gd name="T119" fmla="*/ 273 h 295"/>
                  <a:gd name="T120" fmla="*/ 344 w 349"/>
                  <a:gd name="T121" fmla="*/ 268 h 295"/>
                  <a:gd name="T122" fmla="*/ 339 w 349"/>
                  <a:gd name="T123" fmla="*/ 25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 h="295">
                    <a:moveTo>
                      <a:pt x="339" y="255"/>
                    </a:moveTo>
                    <a:cubicBezTo>
                      <a:pt x="335" y="253"/>
                      <a:pt x="339" y="239"/>
                      <a:pt x="331" y="235"/>
                    </a:cubicBezTo>
                    <a:cubicBezTo>
                      <a:pt x="323" y="232"/>
                      <a:pt x="315" y="226"/>
                      <a:pt x="313" y="220"/>
                    </a:cubicBezTo>
                    <a:cubicBezTo>
                      <a:pt x="311" y="214"/>
                      <a:pt x="300" y="209"/>
                      <a:pt x="301" y="204"/>
                    </a:cubicBezTo>
                    <a:cubicBezTo>
                      <a:pt x="302" y="200"/>
                      <a:pt x="322" y="187"/>
                      <a:pt x="319" y="179"/>
                    </a:cubicBezTo>
                    <a:cubicBezTo>
                      <a:pt x="316" y="172"/>
                      <a:pt x="303" y="173"/>
                      <a:pt x="302" y="170"/>
                    </a:cubicBezTo>
                    <a:cubicBezTo>
                      <a:pt x="300" y="168"/>
                      <a:pt x="302" y="158"/>
                      <a:pt x="299" y="150"/>
                    </a:cubicBezTo>
                    <a:cubicBezTo>
                      <a:pt x="295" y="143"/>
                      <a:pt x="302" y="136"/>
                      <a:pt x="299" y="131"/>
                    </a:cubicBezTo>
                    <a:cubicBezTo>
                      <a:pt x="296" y="127"/>
                      <a:pt x="300" y="119"/>
                      <a:pt x="301" y="116"/>
                    </a:cubicBezTo>
                    <a:cubicBezTo>
                      <a:pt x="302" y="113"/>
                      <a:pt x="309" y="109"/>
                      <a:pt x="308" y="102"/>
                    </a:cubicBezTo>
                    <a:cubicBezTo>
                      <a:pt x="308" y="98"/>
                      <a:pt x="310" y="95"/>
                      <a:pt x="312" y="94"/>
                    </a:cubicBezTo>
                    <a:cubicBezTo>
                      <a:pt x="310" y="87"/>
                      <a:pt x="309" y="75"/>
                      <a:pt x="309" y="73"/>
                    </a:cubicBezTo>
                    <a:cubicBezTo>
                      <a:pt x="309" y="70"/>
                      <a:pt x="300" y="70"/>
                      <a:pt x="296" y="70"/>
                    </a:cubicBezTo>
                    <a:cubicBezTo>
                      <a:pt x="292" y="71"/>
                      <a:pt x="288" y="61"/>
                      <a:pt x="284" y="61"/>
                    </a:cubicBezTo>
                    <a:cubicBezTo>
                      <a:pt x="280" y="61"/>
                      <a:pt x="276" y="57"/>
                      <a:pt x="276" y="54"/>
                    </a:cubicBezTo>
                    <a:cubicBezTo>
                      <a:pt x="276" y="51"/>
                      <a:pt x="267" y="49"/>
                      <a:pt x="261" y="50"/>
                    </a:cubicBezTo>
                    <a:cubicBezTo>
                      <a:pt x="256" y="50"/>
                      <a:pt x="255" y="45"/>
                      <a:pt x="253" y="45"/>
                    </a:cubicBezTo>
                    <a:cubicBezTo>
                      <a:pt x="251" y="45"/>
                      <a:pt x="243" y="43"/>
                      <a:pt x="240" y="40"/>
                    </a:cubicBezTo>
                    <a:cubicBezTo>
                      <a:pt x="237" y="37"/>
                      <a:pt x="222" y="35"/>
                      <a:pt x="220" y="39"/>
                    </a:cubicBezTo>
                    <a:cubicBezTo>
                      <a:pt x="217" y="43"/>
                      <a:pt x="212" y="41"/>
                      <a:pt x="207" y="41"/>
                    </a:cubicBezTo>
                    <a:cubicBezTo>
                      <a:pt x="202" y="41"/>
                      <a:pt x="194" y="48"/>
                      <a:pt x="191" y="52"/>
                    </a:cubicBezTo>
                    <a:cubicBezTo>
                      <a:pt x="190" y="54"/>
                      <a:pt x="182" y="54"/>
                      <a:pt x="177" y="54"/>
                    </a:cubicBezTo>
                    <a:cubicBezTo>
                      <a:pt x="177" y="59"/>
                      <a:pt x="177" y="63"/>
                      <a:pt x="176" y="64"/>
                    </a:cubicBezTo>
                    <a:cubicBezTo>
                      <a:pt x="174" y="68"/>
                      <a:pt x="153" y="71"/>
                      <a:pt x="138" y="72"/>
                    </a:cubicBezTo>
                    <a:cubicBezTo>
                      <a:pt x="123" y="73"/>
                      <a:pt x="122" y="53"/>
                      <a:pt x="106" y="53"/>
                    </a:cubicBezTo>
                    <a:cubicBezTo>
                      <a:pt x="94" y="53"/>
                      <a:pt x="85" y="42"/>
                      <a:pt x="85" y="32"/>
                    </a:cubicBezTo>
                    <a:cubicBezTo>
                      <a:pt x="78" y="29"/>
                      <a:pt x="71" y="25"/>
                      <a:pt x="72" y="23"/>
                    </a:cubicBezTo>
                    <a:cubicBezTo>
                      <a:pt x="73" y="20"/>
                      <a:pt x="77" y="3"/>
                      <a:pt x="68" y="7"/>
                    </a:cubicBezTo>
                    <a:cubicBezTo>
                      <a:pt x="60" y="11"/>
                      <a:pt x="48" y="24"/>
                      <a:pt x="33" y="22"/>
                    </a:cubicBezTo>
                    <a:cubicBezTo>
                      <a:pt x="18" y="20"/>
                      <a:pt x="29" y="19"/>
                      <a:pt x="21" y="15"/>
                    </a:cubicBezTo>
                    <a:cubicBezTo>
                      <a:pt x="13" y="12"/>
                      <a:pt x="18" y="3"/>
                      <a:pt x="11" y="2"/>
                    </a:cubicBezTo>
                    <a:cubicBezTo>
                      <a:pt x="3" y="0"/>
                      <a:pt x="9" y="11"/>
                      <a:pt x="4" y="11"/>
                    </a:cubicBezTo>
                    <a:cubicBezTo>
                      <a:pt x="0" y="11"/>
                      <a:pt x="4" y="23"/>
                      <a:pt x="5" y="26"/>
                    </a:cubicBezTo>
                    <a:cubicBezTo>
                      <a:pt x="6" y="28"/>
                      <a:pt x="2" y="44"/>
                      <a:pt x="5" y="44"/>
                    </a:cubicBezTo>
                    <a:cubicBezTo>
                      <a:pt x="8" y="45"/>
                      <a:pt x="14" y="56"/>
                      <a:pt x="13" y="58"/>
                    </a:cubicBezTo>
                    <a:cubicBezTo>
                      <a:pt x="13" y="60"/>
                      <a:pt x="20" y="67"/>
                      <a:pt x="20" y="72"/>
                    </a:cubicBezTo>
                    <a:cubicBezTo>
                      <a:pt x="20" y="77"/>
                      <a:pt x="26" y="83"/>
                      <a:pt x="29" y="83"/>
                    </a:cubicBezTo>
                    <a:cubicBezTo>
                      <a:pt x="33" y="83"/>
                      <a:pt x="38" y="85"/>
                      <a:pt x="36" y="89"/>
                    </a:cubicBezTo>
                    <a:cubicBezTo>
                      <a:pt x="35" y="93"/>
                      <a:pt x="39" y="99"/>
                      <a:pt x="34" y="99"/>
                    </a:cubicBezTo>
                    <a:cubicBezTo>
                      <a:pt x="30" y="99"/>
                      <a:pt x="31" y="111"/>
                      <a:pt x="27" y="113"/>
                    </a:cubicBezTo>
                    <a:cubicBezTo>
                      <a:pt x="24" y="115"/>
                      <a:pt x="27" y="128"/>
                      <a:pt x="29" y="129"/>
                    </a:cubicBezTo>
                    <a:cubicBezTo>
                      <a:pt x="32" y="131"/>
                      <a:pt x="39" y="134"/>
                      <a:pt x="38" y="139"/>
                    </a:cubicBezTo>
                    <a:cubicBezTo>
                      <a:pt x="37" y="144"/>
                      <a:pt x="52" y="152"/>
                      <a:pt x="57" y="152"/>
                    </a:cubicBezTo>
                    <a:cubicBezTo>
                      <a:pt x="62" y="153"/>
                      <a:pt x="63" y="160"/>
                      <a:pt x="66" y="163"/>
                    </a:cubicBezTo>
                    <a:cubicBezTo>
                      <a:pt x="68" y="165"/>
                      <a:pt x="64" y="171"/>
                      <a:pt x="64" y="175"/>
                    </a:cubicBezTo>
                    <a:cubicBezTo>
                      <a:pt x="65" y="178"/>
                      <a:pt x="71" y="181"/>
                      <a:pt x="71" y="186"/>
                    </a:cubicBezTo>
                    <a:cubicBezTo>
                      <a:pt x="70" y="190"/>
                      <a:pt x="76" y="195"/>
                      <a:pt x="81" y="200"/>
                    </a:cubicBezTo>
                    <a:cubicBezTo>
                      <a:pt x="82" y="200"/>
                      <a:pt x="84" y="200"/>
                      <a:pt x="85" y="200"/>
                    </a:cubicBezTo>
                    <a:cubicBezTo>
                      <a:pt x="89" y="200"/>
                      <a:pt x="89" y="194"/>
                      <a:pt x="93" y="197"/>
                    </a:cubicBezTo>
                    <a:cubicBezTo>
                      <a:pt x="97" y="201"/>
                      <a:pt x="101" y="197"/>
                      <a:pt x="105" y="197"/>
                    </a:cubicBezTo>
                    <a:cubicBezTo>
                      <a:pt x="109" y="197"/>
                      <a:pt x="119" y="215"/>
                      <a:pt x="123" y="225"/>
                    </a:cubicBezTo>
                    <a:cubicBezTo>
                      <a:pt x="128" y="234"/>
                      <a:pt x="127" y="237"/>
                      <a:pt x="133" y="241"/>
                    </a:cubicBezTo>
                    <a:cubicBezTo>
                      <a:pt x="139" y="245"/>
                      <a:pt x="146" y="243"/>
                      <a:pt x="155" y="251"/>
                    </a:cubicBezTo>
                    <a:cubicBezTo>
                      <a:pt x="163" y="260"/>
                      <a:pt x="185" y="266"/>
                      <a:pt x="195" y="267"/>
                    </a:cubicBezTo>
                    <a:cubicBezTo>
                      <a:pt x="204" y="267"/>
                      <a:pt x="211" y="257"/>
                      <a:pt x="223" y="259"/>
                    </a:cubicBezTo>
                    <a:cubicBezTo>
                      <a:pt x="235" y="261"/>
                      <a:pt x="232" y="277"/>
                      <a:pt x="237" y="282"/>
                    </a:cubicBezTo>
                    <a:cubicBezTo>
                      <a:pt x="241" y="288"/>
                      <a:pt x="290" y="291"/>
                      <a:pt x="298" y="294"/>
                    </a:cubicBezTo>
                    <a:cubicBezTo>
                      <a:pt x="301" y="295"/>
                      <a:pt x="309" y="295"/>
                      <a:pt x="317" y="295"/>
                    </a:cubicBezTo>
                    <a:cubicBezTo>
                      <a:pt x="317" y="293"/>
                      <a:pt x="316" y="292"/>
                      <a:pt x="316" y="291"/>
                    </a:cubicBezTo>
                    <a:cubicBezTo>
                      <a:pt x="316" y="282"/>
                      <a:pt x="322" y="276"/>
                      <a:pt x="328" y="273"/>
                    </a:cubicBezTo>
                    <a:cubicBezTo>
                      <a:pt x="333" y="270"/>
                      <a:pt x="338" y="269"/>
                      <a:pt x="344" y="268"/>
                    </a:cubicBezTo>
                    <a:cubicBezTo>
                      <a:pt x="349" y="267"/>
                      <a:pt x="344" y="256"/>
                      <a:pt x="339" y="25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1724">
                <a:extLst>
                  <a:ext uri="{FF2B5EF4-FFF2-40B4-BE49-F238E27FC236}">
                    <a16:creationId xmlns:a16="http://schemas.microsoft.com/office/drawing/2014/main" id="{88F8C056-6AAA-DB66-2CC9-C56A2EADF15E}"/>
                  </a:ext>
                </a:extLst>
              </p:cNvPr>
              <p:cNvSpPr>
                <a:spLocks noEditPoints="1"/>
              </p:cNvSpPr>
              <p:nvPr/>
            </p:nvSpPr>
            <p:spPr bwMode="auto">
              <a:xfrm>
                <a:off x="5786642" y="1911413"/>
                <a:ext cx="922370" cy="423877"/>
              </a:xfrm>
              <a:custGeom>
                <a:avLst/>
                <a:gdLst>
                  <a:gd name="T0" fmla="*/ 695 w 719"/>
                  <a:gd name="T1" fmla="*/ 140 h 338"/>
                  <a:gd name="T2" fmla="*/ 671 w 719"/>
                  <a:gd name="T3" fmla="*/ 117 h 338"/>
                  <a:gd name="T4" fmla="*/ 625 w 719"/>
                  <a:gd name="T5" fmla="*/ 110 h 338"/>
                  <a:gd name="T6" fmla="*/ 583 w 719"/>
                  <a:gd name="T7" fmla="*/ 80 h 338"/>
                  <a:gd name="T8" fmla="*/ 533 w 719"/>
                  <a:gd name="T9" fmla="*/ 28 h 338"/>
                  <a:gd name="T10" fmla="*/ 485 w 719"/>
                  <a:gd name="T11" fmla="*/ 47 h 338"/>
                  <a:gd name="T12" fmla="*/ 473 w 719"/>
                  <a:gd name="T13" fmla="*/ 34 h 338"/>
                  <a:gd name="T14" fmla="*/ 446 w 719"/>
                  <a:gd name="T15" fmla="*/ 31 h 338"/>
                  <a:gd name="T16" fmla="*/ 433 w 719"/>
                  <a:gd name="T17" fmla="*/ 4 h 338"/>
                  <a:gd name="T18" fmla="*/ 372 w 719"/>
                  <a:gd name="T19" fmla="*/ 16 h 338"/>
                  <a:gd name="T20" fmla="*/ 302 w 719"/>
                  <a:gd name="T21" fmla="*/ 31 h 338"/>
                  <a:gd name="T22" fmla="*/ 267 w 719"/>
                  <a:gd name="T23" fmla="*/ 49 h 338"/>
                  <a:gd name="T24" fmla="*/ 261 w 719"/>
                  <a:gd name="T25" fmla="*/ 73 h 338"/>
                  <a:gd name="T26" fmla="*/ 267 w 719"/>
                  <a:gd name="T27" fmla="*/ 96 h 338"/>
                  <a:gd name="T28" fmla="*/ 247 w 719"/>
                  <a:gd name="T29" fmla="*/ 109 h 338"/>
                  <a:gd name="T30" fmla="*/ 221 w 719"/>
                  <a:gd name="T31" fmla="*/ 107 h 338"/>
                  <a:gd name="T32" fmla="*/ 176 w 719"/>
                  <a:gd name="T33" fmla="*/ 110 h 338"/>
                  <a:gd name="T34" fmla="*/ 145 w 719"/>
                  <a:gd name="T35" fmla="*/ 110 h 338"/>
                  <a:gd name="T36" fmla="*/ 97 w 719"/>
                  <a:gd name="T37" fmla="*/ 91 h 338"/>
                  <a:gd name="T38" fmla="*/ 56 w 719"/>
                  <a:gd name="T39" fmla="*/ 103 h 338"/>
                  <a:gd name="T40" fmla="*/ 40 w 719"/>
                  <a:gd name="T41" fmla="*/ 132 h 338"/>
                  <a:gd name="T42" fmla="*/ 6 w 719"/>
                  <a:gd name="T43" fmla="*/ 138 h 338"/>
                  <a:gd name="T44" fmla="*/ 2 w 719"/>
                  <a:gd name="T45" fmla="*/ 163 h 338"/>
                  <a:gd name="T46" fmla="*/ 28 w 719"/>
                  <a:gd name="T47" fmla="*/ 178 h 338"/>
                  <a:gd name="T48" fmla="*/ 45 w 719"/>
                  <a:gd name="T49" fmla="*/ 210 h 338"/>
                  <a:gd name="T50" fmla="*/ 91 w 719"/>
                  <a:gd name="T51" fmla="*/ 199 h 338"/>
                  <a:gd name="T52" fmla="*/ 103 w 719"/>
                  <a:gd name="T53" fmla="*/ 235 h 338"/>
                  <a:gd name="T54" fmla="*/ 69 w 719"/>
                  <a:gd name="T55" fmla="*/ 258 h 338"/>
                  <a:gd name="T56" fmla="*/ 101 w 719"/>
                  <a:gd name="T57" fmla="*/ 291 h 338"/>
                  <a:gd name="T58" fmla="*/ 117 w 719"/>
                  <a:gd name="T59" fmla="*/ 309 h 338"/>
                  <a:gd name="T60" fmla="*/ 170 w 719"/>
                  <a:gd name="T61" fmla="*/ 319 h 338"/>
                  <a:gd name="T62" fmla="*/ 218 w 719"/>
                  <a:gd name="T63" fmla="*/ 226 h 338"/>
                  <a:gd name="T64" fmla="*/ 246 w 719"/>
                  <a:gd name="T65" fmla="*/ 229 h 338"/>
                  <a:gd name="T66" fmla="*/ 299 w 719"/>
                  <a:gd name="T67" fmla="*/ 273 h 338"/>
                  <a:gd name="T68" fmla="*/ 352 w 719"/>
                  <a:gd name="T69" fmla="*/ 301 h 338"/>
                  <a:gd name="T70" fmla="*/ 392 w 719"/>
                  <a:gd name="T71" fmla="*/ 333 h 338"/>
                  <a:gd name="T72" fmla="*/ 428 w 719"/>
                  <a:gd name="T73" fmla="*/ 315 h 338"/>
                  <a:gd name="T74" fmla="*/ 469 w 719"/>
                  <a:gd name="T75" fmla="*/ 293 h 338"/>
                  <a:gd name="T76" fmla="*/ 526 w 719"/>
                  <a:gd name="T77" fmla="*/ 290 h 338"/>
                  <a:gd name="T78" fmla="*/ 603 w 719"/>
                  <a:gd name="T79" fmla="*/ 303 h 338"/>
                  <a:gd name="T80" fmla="*/ 605 w 719"/>
                  <a:gd name="T81" fmla="*/ 263 h 338"/>
                  <a:gd name="T82" fmla="*/ 628 w 719"/>
                  <a:gd name="T83" fmla="*/ 237 h 338"/>
                  <a:gd name="T84" fmla="*/ 651 w 719"/>
                  <a:gd name="T85" fmla="*/ 198 h 338"/>
                  <a:gd name="T86" fmla="*/ 696 w 719"/>
                  <a:gd name="T87" fmla="*/ 193 h 338"/>
                  <a:gd name="T88" fmla="*/ 712 w 719"/>
                  <a:gd name="T89" fmla="*/ 156 h 338"/>
                  <a:gd name="T90" fmla="*/ 269 w 719"/>
                  <a:gd name="T91" fmla="*/ 215 h 338"/>
                  <a:gd name="T92" fmla="*/ 565 w 719"/>
                  <a:gd name="T93" fmla="*/ 213 h 338"/>
                  <a:gd name="T94" fmla="*/ 493 w 719"/>
                  <a:gd name="T95" fmla="*/ 213 h 338"/>
                  <a:gd name="T96" fmla="*/ 565 w 719"/>
                  <a:gd name="T97" fmla="*/ 2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9" h="338">
                    <a:moveTo>
                      <a:pt x="715" y="138"/>
                    </a:moveTo>
                    <a:cubicBezTo>
                      <a:pt x="714" y="135"/>
                      <a:pt x="711" y="136"/>
                      <a:pt x="709" y="138"/>
                    </a:cubicBezTo>
                    <a:cubicBezTo>
                      <a:pt x="706" y="139"/>
                      <a:pt x="698" y="140"/>
                      <a:pt x="695" y="140"/>
                    </a:cubicBezTo>
                    <a:cubicBezTo>
                      <a:pt x="691" y="140"/>
                      <a:pt x="686" y="136"/>
                      <a:pt x="686" y="133"/>
                    </a:cubicBezTo>
                    <a:cubicBezTo>
                      <a:pt x="686" y="130"/>
                      <a:pt x="685" y="126"/>
                      <a:pt x="682" y="126"/>
                    </a:cubicBezTo>
                    <a:cubicBezTo>
                      <a:pt x="679" y="126"/>
                      <a:pt x="674" y="125"/>
                      <a:pt x="671" y="117"/>
                    </a:cubicBezTo>
                    <a:cubicBezTo>
                      <a:pt x="668" y="110"/>
                      <a:pt x="663" y="110"/>
                      <a:pt x="660" y="108"/>
                    </a:cubicBezTo>
                    <a:cubicBezTo>
                      <a:pt x="656" y="106"/>
                      <a:pt x="646" y="112"/>
                      <a:pt x="642" y="113"/>
                    </a:cubicBezTo>
                    <a:cubicBezTo>
                      <a:pt x="638" y="115"/>
                      <a:pt x="630" y="112"/>
                      <a:pt x="625" y="110"/>
                    </a:cubicBezTo>
                    <a:cubicBezTo>
                      <a:pt x="619" y="109"/>
                      <a:pt x="616" y="99"/>
                      <a:pt x="611" y="101"/>
                    </a:cubicBezTo>
                    <a:cubicBezTo>
                      <a:pt x="606" y="102"/>
                      <a:pt x="605" y="112"/>
                      <a:pt x="601" y="112"/>
                    </a:cubicBezTo>
                    <a:cubicBezTo>
                      <a:pt x="597" y="112"/>
                      <a:pt x="590" y="92"/>
                      <a:pt x="583" y="80"/>
                    </a:cubicBezTo>
                    <a:cubicBezTo>
                      <a:pt x="575" y="69"/>
                      <a:pt x="562" y="46"/>
                      <a:pt x="550" y="42"/>
                    </a:cubicBezTo>
                    <a:cubicBezTo>
                      <a:pt x="538" y="38"/>
                      <a:pt x="542" y="32"/>
                      <a:pt x="545" y="29"/>
                    </a:cubicBezTo>
                    <a:cubicBezTo>
                      <a:pt x="548" y="26"/>
                      <a:pt x="538" y="25"/>
                      <a:pt x="533" y="28"/>
                    </a:cubicBezTo>
                    <a:cubicBezTo>
                      <a:pt x="529" y="30"/>
                      <a:pt x="523" y="35"/>
                      <a:pt x="517" y="37"/>
                    </a:cubicBezTo>
                    <a:cubicBezTo>
                      <a:pt x="512" y="38"/>
                      <a:pt x="504" y="46"/>
                      <a:pt x="498" y="44"/>
                    </a:cubicBezTo>
                    <a:cubicBezTo>
                      <a:pt x="492" y="42"/>
                      <a:pt x="489" y="52"/>
                      <a:pt x="485" y="47"/>
                    </a:cubicBezTo>
                    <a:cubicBezTo>
                      <a:pt x="480" y="43"/>
                      <a:pt x="491" y="40"/>
                      <a:pt x="491" y="36"/>
                    </a:cubicBezTo>
                    <a:cubicBezTo>
                      <a:pt x="491" y="32"/>
                      <a:pt x="484" y="37"/>
                      <a:pt x="482" y="35"/>
                    </a:cubicBezTo>
                    <a:cubicBezTo>
                      <a:pt x="480" y="33"/>
                      <a:pt x="473" y="30"/>
                      <a:pt x="473" y="34"/>
                    </a:cubicBezTo>
                    <a:cubicBezTo>
                      <a:pt x="473" y="37"/>
                      <a:pt x="468" y="35"/>
                      <a:pt x="468" y="33"/>
                    </a:cubicBezTo>
                    <a:cubicBezTo>
                      <a:pt x="468" y="30"/>
                      <a:pt x="465" y="25"/>
                      <a:pt x="462" y="28"/>
                    </a:cubicBezTo>
                    <a:cubicBezTo>
                      <a:pt x="459" y="32"/>
                      <a:pt x="448" y="34"/>
                      <a:pt x="446" y="31"/>
                    </a:cubicBezTo>
                    <a:cubicBezTo>
                      <a:pt x="443" y="28"/>
                      <a:pt x="447" y="27"/>
                      <a:pt x="448" y="24"/>
                    </a:cubicBezTo>
                    <a:cubicBezTo>
                      <a:pt x="448" y="20"/>
                      <a:pt x="444" y="15"/>
                      <a:pt x="444" y="11"/>
                    </a:cubicBezTo>
                    <a:cubicBezTo>
                      <a:pt x="445" y="7"/>
                      <a:pt x="437" y="2"/>
                      <a:pt x="433" y="4"/>
                    </a:cubicBezTo>
                    <a:cubicBezTo>
                      <a:pt x="429" y="6"/>
                      <a:pt x="424" y="4"/>
                      <a:pt x="419" y="2"/>
                    </a:cubicBezTo>
                    <a:cubicBezTo>
                      <a:pt x="415" y="0"/>
                      <a:pt x="398" y="3"/>
                      <a:pt x="398" y="7"/>
                    </a:cubicBezTo>
                    <a:cubicBezTo>
                      <a:pt x="397" y="11"/>
                      <a:pt x="376" y="14"/>
                      <a:pt x="372" y="16"/>
                    </a:cubicBezTo>
                    <a:cubicBezTo>
                      <a:pt x="368" y="17"/>
                      <a:pt x="352" y="20"/>
                      <a:pt x="347" y="20"/>
                    </a:cubicBezTo>
                    <a:cubicBezTo>
                      <a:pt x="341" y="21"/>
                      <a:pt x="336" y="26"/>
                      <a:pt x="329" y="26"/>
                    </a:cubicBezTo>
                    <a:cubicBezTo>
                      <a:pt x="322" y="26"/>
                      <a:pt x="308" y="27"/>
                      <a:pt x="302" y="31"/>
                    </a:cubicBezTo>
                    <a:cubicBezTo>
                      <a:pt x="296" y="36"/>
                      <a:pt x="286" y="32"/>
                      <a:pt x="281" y="34"/>
                    </a:cubicBezTo>
                    <a:cubicBezTo>
                      <a:pt x="276" y="35"/>
                      <a:pt x="268" y="33"/>
                      <a:pt x="266" y="35"/>
                    </a:cubicBezTo>
                    <a:cubicBezTo>
                      <a:pt x="264" y="36"/>
                      <a:pt x="265" y="46"/>
                      <a:pt x="267" y="49"/>
                    </a:cubicBezTo>
                    <a:cubicBezTo>
                      <a:pt x="269" y="53"/>
                      <a:pt x="282" y="55"/>
                      <a:pt x="283" y="57"/>
                    </a:cubicBezTo>
                    <a:cubicBezTo>
                      <a:pt x="283" y="60"/>
                      <a:pt x="270" y="60"/>
                      <a:pt x="264" y="60"/>
                    </a:cubicBezTo>
                    <a:cubicBezTo>
                      <a:pt x="258" y="61"/>
                      <a:pt x="259" y="69"/>
                      <a:pt x="261" y="73"/>
                    </a:cubicBezTo>
                    <a:cubicBezTo>
                      <a:pt x="262" y="77"/>
                      <a:pt x="254" y="81"/>
                      <a:pt x="250" y="82"/>
                    </a:cubicBezTo>
                    <a:cubicBezTo>
                      <a:pt x="245" y="84"/>
                      <a:pt x="250" y="92"/>
                      <a:pt x="254" y="92"/>
                    </a:cubicBezTo>
                    <a:cubicBezTo>
                      <a:pt x="259" y="92"/>
                      <a:pt x="263" y="96"/>
                      <a:pt x="267" y="96"/>
                    </a:cubicBezTo>
                    <a:cubicBezTo>
                      <a:pt x="271" y="96"/>
                      <a:pt x="272" y="103"/>
                      <a:pt x="272" y="108"/>
                    </a:cubicBezTo>
                    <a:cubicBezTo>
                      <a:pt x="272" y="113"/>
                      <a:pt x="267" y="114"/>
                      <a:pt x="261" y="114"/>
                    </a:cubicBezTo>
                    <a:cubicBezTo>
                      <a:pt x="254" y="114"/>
                      <a:pt x="251" y="110"/>
                      <a:pt x="247" y="109"/>
                    </a:cubicBezTo>
                    <a:cubicBezTo>
                      <a:pt x="243" y="108"/>
                      <a:pt x="244" y="116"/>
                      <a:pt x="241" y="117"/>
                    </a:cubicBezTo>
                    <a:cubicBezTo>
                      <a:pt x="238" y="119"/>
                      <a:pt x="237" y="112"/>
                      <a:pt x="232" y="112"/>
                    </a:cubicBezTo>
                    <a:cubicBezTo>
                      <a:pt x="228" y="112"/>
                      <a:pt x="222" y="111"/>
                      <a:pt x="221" y="107"/>
                    </a:cubicBezTo>
                    <a:cubicBezTo>
                      <a:pt x="219" y="102"/>
                      <a:pt x="208" y="101"/>
                      <a:pt x="204" y="106"/>
                    </a:cubicBezTo>
                    <a:cubicBezTo>
                      <a:pt x="199" y="110"/>
                      <a:pt x="197" y="108"/>
                      <a:pt x="193" y="105"/>
                    </a:cubicBezTo>
                    <a:cubicBezTo>
                      <a:pt x="189" y="102"/>
                      <a:pt x="178" y="107"/>
                      <a:pt x="176" y="110"/>
                    </a:cubicBezTo>
                    <a:cubicBezTo>
                      <a:pt x="175" y="114"/>
                      <a:pt x="166" y="116"/>
                      <a:pt x="160" y="112"/>
                    </a:cubicBezTo>
                    <a:cubicBezTo>
                      <a:pt x="153" y="108"/>
                      <a:pt x="150" y="107"/>
                      <a:pt x="150" y="112"/>
                    </a:cubicBezTo>
                    <a:cubicBezTo>
                      <a:pt x="150" y="117"/>
                      <a:pt x="145" y="113"/>
                      <a:pt x="145" y="110"/>
                    </a:cubicBezTo>
                    <a:cubicBezTo>
                      <a:pt x="145" y="107"/>
                      <a:pt x="135" y="100"/>
                      <a:pt x="130" y="97"/>
                    </a:cubicBezTo>
                    <a:cubicBezTo>
                      <a:pt x="125" y="94"/>
                      <a:pt x="110" y="94"/>
                      <a:pt x="110" y="91"/>
                    </a:cubicBezTo>
                    <a:cubicBezTo>
                      <a:pt x="109" y="88"/>
                      <a:pt x="100" y="85"/>
                      <a:pt x="97" y="91"/>
                    </a:cubicBezTo>
                    <a:cubicBezTo>
                      <a:pt x="95" y="96"/>
                      <a:pt x="91" y="92"/>
                      <a:pt x="88" y="91"/>
                    </a:cubicBezTo>
                    <a:cubicBezTo>
                      <a:pt x="85" y="89"/>
                      <a:pt x="78" y="93"/>
                      <a:pt x="74" y="95"/>
                    </a:cubicBezTo>
                    <a:cubicBezTo>
                      <a:pt x="71" y="96"/>
                      <a:pt x="61" y="103"/>
                      <a:pt x="56" y="103"/>
                    </a:cubicBezTo>
                    <a:cubicBezTo>
                      <a:pt x="50" y="103"/>
                      <a:pt x="53" y="110"/>
                      <a:pt x="46" y="112"/>
                    </a:cubicBezTo>
                    <a:cubicBezTo>
                      <a:pt x="39" y="114"/>
                      <a:pt x="41" y="118"/>
                      <a:pt x="42" y="121"/>
                    </a:cubicBezTo>
                    <a:cubicBezTo>
                      <a:pt x="42" y="125"/>
                      <a:pt x="46" y="130"/>
                      <a:pt x="40" y="132"/>
                    </a:cubicBezTo>
                    <a:cubicBezTo>
                      <a:pt x="34" y="135"/>
                      <a:pt x="31" y="125"/>
                      <a:pt x="26" y="121"/>
                    </a:cubicBezTo>
                    <a:cubicBezTo>
                      <a:pt x="20" y="117"/>
                      <a:pt x="16" y="121"/>
                      <a:pt x="16" y="127"/>
                    </a:cubicBezTo>
                    <a:cubicBezTo>
                      <a:pt x="16" y="132"/>
                      <a:pt x="10" y="132"/>
                      <a:pt x="6" y="138"/>
                    </a:cubicBezTo>
                    <a:cubicBezTo>
                      <a:pt x="3" y="143"/>
                      <a:pt x="12" y="144"/>
                      <a:pt x="12" y="146"/>
                    </a:cubicBezTo>
                    <a:cubicBezTo>
                      <a:pt x="12" y="149"/>
                      <a:pt x="7" y="151"/>
                      <a:pt x="6" y="152"/>
                    </a:cubicBezTo>
                    <a:cubicBezTo>
                      <a:pt x="4" y="153"/>
                      <a:pt x="0" y="161"/>
                      <a:pt x="2" y="163"/>
                    </a:cubicBezTo>
                    <a:cubicBezTo>
                      <a:pt x="3" y="165"/>
                      <a:pt x="13" y="164"/>
                      <a:pt x="12" y="170"/>
                    </a:cubicBezTo>
                    <a:cubicBezTo>
                      <a:pt x="11" y="175"/>
                      <a:pt x="10" y="181"/>
                      <a:pt x="15" y="179"/>
                    </a:cubicBezTo>
                    <a:cubicBezTo>
                      <a:pt x="20" y="178"/>
                      <a:pt x="24" y="178"/>
                      <a:pt x="28" y="178"/>
                    </a:cubicBezTo>
                    <a:cubicBezTo>
                      <a:pt x="31" y="178"/>
                      <a:pt x="33" y="185"/>
                      <a:pt x="38" y="191"/>
                    </a:cubicBezTo>
                    <a:cubicBezTo>
                      <a:pt x="44" y="197"/>
                      <a:pt x="46" y="200"/>
                      <a:pt x="41" y="202"/>
                    </a:cubicBezTo>
                    <a:cubicBezTo>
                      <a:pt x="35" y="204"/>
                      <a:pt x="38" y="207"/>
                      <a:pt x="45" y="210"/>
                    </a:cubicBezTo>
                    <a:cubicBezTo>
                      <a:pt x="47" y="211"/>
                      <a:pt x="49" y="212"/>
                      <a:pt x="50" y="213"/>
                    </a:cubicBezTo>
                    <a:cubicBezTo>
                      <a:pt x="52" y="212"/>
                      <a:pt x="53" y="212"/>
                      <a:pt x="54" y="211"/>
                    </a:cubicBezTo>
                    <a:cubicBezTo>
                      <a:pt x="62" y="203"/>
                      <a:pt x="79" y="196"/>
                      <a:pt x="91" y="199"/>
                    </a:cubicBezTo>
                    <a:cubicBezTo>
                      <a:pt x="103" y="202"/>
                      <a:pt x="113" y="197"/>
                      <a:pt x="118" y="204"/>
                    </a:cubicBezTo>
                    <a:cubicBezTo>
                      <a:pt x="123" y="211"/>
                      <a:pt x="118" y="225"/>
                      <a:pt x="120" y="230"/>
                    </a:cubicBezTo>
                    <a:cubicBezTo>
                      <a:pt x="122" y="235"/>
                      <a:pt x="110" y="236"/>
                      <a:pt x="103" y="235"/>
                    </a:cubicBezTo>
                    <a:cubicBezTo>
                      <a:pt x="95" y="234"/>
                      <a:pt x="79" y="238"/>
                      <a:pt x="81" y="243"/>
                    </a:cubicBezTo>
                    <a:cubicBezTo>
                      <a:pt x="83" y="247"/>
                      <a:pt x="89" y="258"/>
                      <a:pt x="78" y="253"/>
                    </a:cubicBezTo>
                    <a:cubicBezTo>
                      <a:pt x="68" y="247"/>
                      <a:pt x="64" y="258"/>
                      <a:pt x="69" y="258"/>
                    </a:cubicBezTo>
                    <a:cubicBezTo>
                      <a:pt x="75" y="258"/>
                      <a:pt x="83" y="265"/>
                      <a:pt x="83" y="270"/>
                    </a:cubicBezTo>
                    <a:cubicBezTo>
                      <a:pt x="83" y="274"/>
                      <a:pt x="83" y="285"/>
                      <a:pt x="89" y="283"/>
                    </a:cubicBezTo>
                    <a:cubicBezTo>
                      <a:pt x="94" y="282"/>
                      <a:pt x="94" y="291"/>
                      <a:pt x="101" y="291"/>
                    </a:cubicBezTo>
                    <a:cubicBezTo>
                      <a:pt x="108" y="290"/>
                      <a:pt x="115" y="293"/>
                      <a:pt x="109" y="299"/>
                    </a:cubicBezTo>
                    <a:cubicBezTo>
                      <a:pt x="104" y="306"/>
                      <a:pt x="113" y="325"/>
                      <a:pt x="115" y="321"/>
                    </a:cubicBezTo>
                    <a:cubicBezTo>
                      <a:pt x="116" y="318"/>
                      <a:pt x="115" y="313"/>
                      <a:pt x="117" y="309"/>
                    </a:cubicBezTo>
                    <a:cubicBezTo>
                      <a:pt x="113" y="299"/>
                      <a:pt x="131" y="299"/>
                      <a:pt x="136" y="299"/>
                    </a:cubicBezTo>
                    <a:cubicBezTo>
                      <a:pt x="141" y="299"/>
                      <a:pt x="151" y="308"/>
                      <a:pt x="157" y="316"/>
                    </a:cubicBezTo>
                    <a:cubicBezTo>
                      <a:pt x="163" y="324"/>
                      <a:pt x="170" y="319"/>
                      <a:pt x="170" y="319"/>
                    </a:cubicBezTo>
                    <a:cubicBezTo>
                      <a:pt x="172" y="241"/>
                      <a:pt x="172" y="241"/>
                      <a:pt x="172" y="241"/>
                    </a:cubicBezTo>
                    <a:cubicBezTo>
                      <a:pt x="216" y="229"/>
                      <a:pt x="216" y="229"/>
                      <a:pt x="216" y="229"/>
                    </a:cubicBezTo>
                    <a:cubicBezTo>
                      <a:pt x="217" y="228"/>
                      <a:pt x="217" y="227"/>
                      <a:pt x="218" y="226"/>
                    </a:cubicBezTo>
                    <a:cubicBezTo>
                      <a:pt x="224" y="218"/>
                      <a:pt x="231" y="225"/>
                      <a:pt x="234" y="226"/>
                    </a:cubicBezTo>
                    <a:cubicBezTo>
                      <a:pt x="236" y="228"/>
                      <a:pt x="235" y="218"/>
                      <a:pt x="241" y="218"/>
                    </a:cubicBezTo>
                    <a:cubicBezTo>
                      <a:pt x="248" y="219"/>
                      <a:pt x="241" y="229"/>
                      <a:pt x="246" y="229"/>
                    </a:cubicBezTo>
                    <a:cubicBezTo>
                      <a:pt x="249" y="229"/>
                      <a:pt x="258" y="242"/>
                      <a:pt x="255" y="252"/>
                    </a:cubicBezTo>
                    <a:cubicBezTo>
                      <a:pt x="262" y="257"/>
                      <a:pt x="274" y="271"/>
                      <a:pt x="276" y="274"/>
                    </a:cubicBezTo>
                    <a:cubicBezTo>
                      <a:pt x="277" y="278"/>
                      <a:pt x="295" y="271"/>
                      <a:pt x="299" y="273"/>
                    </a:cubicBezTo>
                    <a:cubicBezTo>
                      <a:pt x="302" y="274"/>
                      <a:pt x="329" y="274"/>
                      <a:pt x="334" y="274"/>
                    </a:cubicBezTo>
                    <a:cubicBezTo>
                      <a:pt x="339" y="274"/>
                      <a:pt x="342" y="283"/>
                      <a:pt x="348" y="285"/>
                    </a:cubicBezTo>
                    <a:cubicBezTo>
                      <a:pt x="354" y="286"/>
                      <a:pt x="351" y="295"/>
                      <a:pt x="352" y="301"/>
                    </a:cubicBezTo>
                    <a:cubicBezTo>
                      <a:pt x="353" y="308"/>
                      <a:pt x="361" y="314"/>
                      <a:pt x="362" y="320"/>
                    </a:cubicBezTo>
                    <a:cubicBezTo>
                      <a:pt x="363" y="325"/>
                      <a:pt x="372" y="322"/>
                      <a:pt x="377" y="324"/>
                    </a:cubicBezTo>
                    <a:cubicBezTo>
                      <a:pt x="383" y="325"/>
                      <a:pt x="391" y="327"/>
                      <a:pt x="392" y="333"/>
                    </a:cubicBezTo>
                    <a:cubicBezTo>
                      <a:pt x="393" y="338"/>
                      <a:pt x="400" y="334"/>
                      <a:pt x="400" y="330"/>
                    </a:cubicBezTo>
                    <a:cubicBezTo>
                      <a:pt x="401" y="326"/>
                      <a:pt x="408" y="320"/>
                      <a:pt x="418" y="316"/>
                    </a:cubicBezTo>
                    <a:cubicBezTo>
                      <a:pt x="423" y="314"/>
                      <a:pt x="426" y="314"/>
                      <a:pt x="428" y="315"/>
                    </a:cubicBezTo>
                    <a:cubicBezTo>
                      <a:pt x="430" y="310"/>
                      <a:pt x="432" y="306"/>
                      <a:pt x="434" y="305"/>
                    </a:cubicBezTo>
                    <a:cubicBezTo>
                      <a:pt x="437" y="304"/>
                      <a:pt x="444" y="298"/>
                      <a:pt x="445" y="293"/>
                    </a:cubicBezTo>
                    <a:cubicBezTo>
                      <a:pt x="445" y="288"/>
                      <a:pt x="459" y="288"/>
                      <a:pt x="469" y="293"/>
                    </a:cubicBezTo>
                    <a:cubicBezTo>
                      <a:pt x="478" y="297"/>
                      <a:pt x="484" y="297"/>
                      <a:pt x="484" y="290"/>
                    </a:cubicBezTo>
                    <a:cubicBezTo>
                      <a:pt x="485" y="283"/>
                      <a:pt x="498" y="281"/>
                      <a:pt x="503" y="283"/>
                    </a:cubicBezTo>
                    <a:cubicBezTo>
                      <a:pt x="507" y="285"/>
                      <a:pt x="520" y="292"/>
                      <a:pt x="526" y="290"/>
                    </a:cubicBezTo>
                    <a:cubicBezTo>
                      <a:pt x="532" y="287"/>
                      <a:pt x="564" y="290"/>
                      <a:pt x="571" y="292"/>
                    </a:cubicBezTo>
                    <a:cubicBezTo>
                      <a:pt x="579" y="294"/>
                      <a:pt x="581" y="289"/>
                      <a:pt x="588" y="297"/>
                    </a:cubicBezTo>
                    <a:cubicBezTo>
                      <a:pt x="594" y="303"/>
                      <a:pt x="597" y="298"/>
                      <a:pt x="603" y="303"/>
                    </a:cubicBezTo>
                    <a:cubicBezTo>
                      <a:pt x="603" y="301"/>
                      <a:pt x="603" y="298"/>
                      <a:pt x="603" y="295"/>
                    </a:cubicBezTo>
                    <a:cubicBezTo>
                      <a:pt x="603" y="290"/>
                      <a:pt x="610" y="286"/>
                      <a:pt x="612" y="282"/>
                    </a:cubicBezTo>
                    <a:cubicBezTo>
                      <a:pt x="613" y="278"/>
                      <a:pt x="605" y="267"/>
                      <a:pt x="605" y="263"/>
                    </a:cubicBezTo>
                    <a:cubicBezTo>
                      <a:pt x="605" y="259"/>
                      <a:pt x="605" y="249"/>
                      <a:pt x="601" y="247"/>
                    </a:cubicBezTo>
                    <a:cubicBezTo>
                      <a:pt x="597" y="245"/>
                      <a:pt x="608" y="240"/>
                      <a:pt x="611" y="240"/>
                    </a:cubicBezTo>
                    <a:cubicBezTo>
                      <a:pt x="617" y="241"/>
                      <a:pt x="625" y="235"/>
                      <a:pt x="628" y="237"/>
                    </a:cubicBezTo>
                    <a:cubicBezTo>
                      <a:pt x="630" y="240"/>
                      <a:pt x="635" y="240"/>
                      <a:pt x="640" y="240"/>
                    </a:cubicBezTo>
                    <a:cubicBezTo>
                      <a:pt x="645" y="240"/>
                      <a:pt x="643" y="235"/>
                      <a:pt x="640" y="232"/>
                    </a:cubicBezTo>
                    <a:cubicBezTo>
                      <a:pt x="637" y="230"/>
                      <a:pt x="649" y="206"/>
                      <a:pt x="651" y="198"/>
                    </a:cubicBezTo>
                    <a:cubicBezTo>
                      <a:pt x="653" y="190"/>
                      <a:pt x="657" y="197"/>
                      <a:pt x="663" y="198"/>
                    </a:cubicBezTo>
                    <a:cubicBezTo>
                      <a:pt x="669" y="199"/>
                      <a:pt x="676" y="198"/>
                      <a:pt x="679" y="200"/>
                    </a:cubicBezTo>
                    <a:cubicBezTo>
                      <a:pt x="683" y="201"/>
                      <a:pt x="693" y="197"/>
                      <a:pt x="696" y="193"/>
                    </a:cubicBezTo>
                    <a:cubicBezTo>
                      <a:pt x="698" y="190"/>
                      <a:pt x="693" y="188"/>
                      <a:pt x="693" y="179"/>
                    </a:cubicBezTo>
                    <a:cubicBezTo>
                      <a:pt x="694" y="170"/>
                      <a:pt x="699" y="166"/>
                      <a:pt x="705" y="166"/>
                    </a:cubicBezTo>
                    <a:cubicBezTo>
                      <a:pt x="711" y="166"/>
                      <a:pt x="712" y="161"/>
                      <a:pt x="712" y="156"/>
                    </a:cubicBezTo>
                    <a:cubicBezTo>
                      <a:pt x="712" y="152"/>
                      <a:pt x="717" y="150"/>
                      <a:pt x="719" y="145"/>
                    </a:cubicBezTo>
                    <a:cubicBezTo>
                      <a:pt x="717" y="143"/>
                      <a:pt x="715" y="140"/>
                      <a:pt x="715" y="138"/>
                    </a:cubicBezTo>
                    <a:close/>
                    <a:moveTo>
                      <a:pt x="269" y="215"/>
                    </a:moveTo>
                    <a:cubicBezTo>
                      <a:pt x="266" y="218"/>
                      <a:pt x="246" y="212"/>
                      <a:pt x="244" y="208"/>
                    </a:cubicBezTo>
                    <a:cubicBezTo>
                      <a:pt x="242" y="204"/>
                      <a:pt x="273" y="209"/>
                      <a:pt x="269" y="215"/>
                    </a:cubicBezTo>
                    <a:close/>
                    <a:moveTo>
                      <a:pt x="565" y="213"/>
                    </a:moveTo>
                    <a:cubicBezTo>
                      <a:pt x="550" y="213"/>
                      <a:pt x="518" y="206"/>
                      <a:pt x="505" y="220"/>
                    </a:cubicBezTo>
                    <a:cubicBezTo>
                      <a:pt x="492" y="234"/>
                      <a:pt x="501" y="241"/>
                      <a:pt x="495" y="242"/>
                    </a:cubicBezTo>
                    <a:cubicBezTo>
                      <a:pt x="489" y="243"/>
                      <a:pt x="486" y="221"/>
                      <a:pt x="493" y="213"/>
                    </a:cubicBezTo>
                    <a:cubicBezTo>
                      <a:pt x="501" y="206"/>
                      <a:pt x="524" y="203"/>
                      <a:pt x="539" y="207"/>
                    </a:cubicBezTo>
                    <a:cubicBezTo>
                      <a:pt x="553" y="210"/>
                      <a:pt x="579" y="204"/>
                      <a:pt x="583" y="205"/>
                    </a:cubicBezTo>
                    <a:cubicBezTo>
                      <a:pt x="587" y="206"/>
                      <a:pt x="579" y="213"/>
                      <a:pt x="565" y="2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1725">
                <a:extLst>
                  <a:ext uri="{FF2B5EF4-FFF2-40B4-BE49-F238E27FC236}">
                    <a16:creationId xmlns:a16="http://schemas.microsoft.com/office/drawing/2014/main" id="{8B8D6DEE-610F-C7B0-B830-D1FDD4896272}"/>
                  </a:ext>
                </a:extLst>
              </p:cNvPr>
              <p:cNvSpPr>
                <a:spLocks noEditPoints="1"/>
              </p:cNvSpPr>
              <p:nvPr/>
            </p:nvSpPr>
            <p:spPr bwMode="auto">
              <a:xfrm>
                <a:off x="5181783" y="871566"/>
                <a:ext cx="3864113" cy="1447849"/>
              </a:xfrm>
              <a:custGeom>
                <a:avLst/>
                <a:gdLst>
                  <a:gd name="T0" fmla="*/ 1273 w 3013"/>
                  <a:gd name="T1" fmla="*/ 19 h 1156"/>
                  <a:gd name="T2" fmla="*/ 1314 w 3013"/>
                  <a:gd name="T3" fmla="*/ 70 h 1156"/>
                  <a:gd name="T4" fmla="*/ 1427 w 3013"/>
                  <a:gd name="T5" fmla="*/ 95 h 1156"/>
                  <a:gd name="T6" fmla="*/ 1286 w 3013"/>
                  <a:gd name="T7" fmla="*/ 44 h 1156"/>
                  <a:gd name="T8" fmla="*/ 2082 w 3013"/>
                  <a:gd name="T9" fmla="*/ 263 h 1156"/>
                  <a:gd name="T10" fmla="*/ 2125 w 3013"/>
                  <a:gd name="T11" fmla="*/ 310 h 1156"/>
                  <a:gd name="T12" fmla="*/ 2171 w 3013"/>
                  <a:gd name="T13" fmla="*/ 1038 h 1156"/>
                  <a:gd name="T14" fmla="*/ 556 w 3013"/>
                  <a:gd name="T15" fmla="*/ 38 h 1156"/>
                  <a:gd name="T16" fmla="*/ 2950 w 3013"/>
                  <a:gd name="T17" fmla="*/ 516 h 1156"/>
                  <a:gd name="T18" fmla="*/ 2656 w 3013"/>
                  <a:gd name="T19" fmla="*/ 433 h 1156"/>
                  <a:gd name="T20" fmla="*/ 2472 w 3013"/>
                  <a:gd name="T21" fmla="*/ 419 h 1156"/>
                  <a:gd name="T22" fmla="*/ 2210 w 3013"/>
                  <a:gd name="T23" fmla="*/ 346 h 1156"/>
                  <a:gd name="T24" fmla="*/ 2064 w 3013"/>
                  <a:gd name="T25" fmla="*/ 376 h 1156"/>
                  <a:gd name="T26" fmla="*/ 1914 w 3013"/>
                  <a:gd name="T27" fmla="*/ 318 h 1156"/>
                  <a:gd name="T28" fmla="*/ 1722 w 3013"/>
                  <a:gd name="T29" fmla="*/ 306 h 1156"/>
                  <a:gd name="T30" fmla="*/ 1546 w 3013"/>
                  <a:gd name="T31" fmla="*/ 301 h 1156"/>
                  <a:gd name="T32" fmla="*/ 1575 w 3013"/>
                  <a:gd name="T33" fmla="*/ 191 h 1156"/>
                  <a:gd name="T34" fmla="*/ 1422 w 3013"/>
                  <a:gd name="T35" fmla="*/ 197 h 1156"/>
                  <a:gd name="T36" fmla="*/ 1252 w 3013"/>
                  <a:gd name="T37" fmla="*/ 232 h 1156"/>
                  <a:gd name="T38" fmla="*/ 1194 w 3013"/>
                  <a:gd name="T39" fmla="*/ 296 h 1156"/>
                  <a:gd name="T40" fmla="*/ 1044 w 3013"/>
                  <a:gd name="T41" fmla="*/ 356 h 1156"/>
                  <a:gd name="T42" fmla="*/ 975 w 3013"/>
                  <a:gd name="T43" fmla="*/ 402 h 1156"/>
                  <a:gd name="T44" fmla="*/ 985 w 3013"/>
                  <a:gd name="T45" fmla="*/ 487 h 1156"/>
                  <a:gd name="T46" fmla="*/ 943 w 3013"/>
                  <a:gd name="T47" fmla="*/ 499 h 1156"/>
                  <a:gd name="T48" fmla="*/ 872 w 3013"/>
                  <a:gd name="T49" fmla="*/ 362 h 1156"/>
                  <a:gd name="T50" fmla="*/ 732 w 3013"/>
                  <a:gd name="T51" fmla="*/ 426 h 1156"/>
                  <a:gd name="T52" fmla="*/ 600 w 3013"/>
                  <a:gd name="T53" fmla="*/ 477 h 1156"/>
                  <a:gd name="T54" fmla="*/ 480 w 3013"/>
                  <a:gd name="T55" fmla="*/ 488 h 1156"/>
                  <a:gd name="T56" fmla="*/ 360 w 3013"/>
                  <a:gd name="T57" fmla="*/ 552 h 1156"/>
                  <a:gd name="T58" fmla="*/ 266 w 3013"/>
                  <a:gd name="T59" fmla="*/ 555 h 1156"/>
                  <a:gd name="T60" fmla="*/ 314 w 3013"/>
                  <a:gd name="T61" fmla="*/ 457 h 1156"/>
                  <a:gd name="T62" fmla="*/ 157 w 3013"/>
                  <a:gd name="T63" fmla="*/ 463 h 1156"/>
                  <a:gd name="T64" fmla="*/ 208 w 3013"/>
                  <a:gd name="T65" fmla="*/ 637 h 1156"/>
                  <a:gd name="T66" fmla="*/ 140 w 3013"/>
                  <a:gd name="T67" fmla="*/ 777 h 1156"/>
                  <a:gd name="T68" fmla="*/ 209 w 3013"/>
                  <a:gd name="T69" fmla="*/ 898 h 1156"/>
                  <a:gd name="T70" fmla="*/ 349 w 3013"/>
                  <a:gd name="T71" fmla="*/ 965 h 1156"/>
                  <a:gd name="T72" fmla="*/ 302 w 3013"/>
                  <a:gd name="T73" fmla="*/ 1067 h 1156"/>
                  <a:gd name="T74" fmla="*/ 509 w 3013"/>
                  <a:gd name="T75" fmla="*/ 1144 h 1156"/>
                  <a:gd name="T76" fmla="*/ 488 w 3013"/>
                  <a:gd name="T77" fmla="*/ 958 h 1156"/>
                  <a:gd name="T78" fmla="*/ 665 w 3013"/>
                  <a:gd name="T79" fmla="*/ 936 h 1156"/>
                  <a:gd name="T80" fmla="*/ 738 w 3013"/>
                  <a:gd name="T81" fmla="*/ 866 h 1156"/>
                  <a:gd name="T82" fmla="*/ 954 w 3013"/>
                  <a:gd name="T83" fmla="*/ 866 h 1156"/>
                  <a:gd name="T84" fmla="*/ 1154 w 3013"/>
                  <a:gd name="T85" fmla="*/ 957 h 1156"/>
                  <a:gd name="T86" fmla="*/ 1328 w 3013"/>
                  <a:gd name="T87" fmla="*/ 964 h 1156"/>
                  <a:gd name="T88" fmla="*/ 1469 w 3013"/>
                  <a:gd name="T89" fmla="*/ 959 h 1156"/>
                  <a:gd name="T90" fmla="*/ 1719 w 3013"/>
                  <a:gd name="T91" fmla="*/ 972 h 1156"/>
                  <a:gd name="T92" fmla="*/ 1893 w 3013"/>
                  <a:gd name="T93" fmla="*/ 961 h 1156"/>
                  <a:gd name="T94" fmla="*/ 1957 w 3013"/>
                  <a:gd name="T95" fmla="*/ 1078 h 1156"/>
                  <a:gd name="T96" fmla="*/ 2136 w 3013"/>
                  <a:gd name="T97" fmla="*/ 895 h 1156"/>
                  <a:gd name="T98" fmla="*/ 2049 w 3013"/>
                  <a:gd name="T99" fmla="*/ 829 h 1156"/>
                  <a:gd name="T100" fmla="*/ 2321 w 3013"/>
                  <a:gd name="T101" fmla="*/ 739 h 1156"/>
                  <a:gd name="T102" fmla="*/ 2477 w 3013"/>
                  <a:gd name="T103" fmla="*/ 689 h 1156"/>
                  <a:gd name="T104" fmla="*/ 2415 w 3013"/>
                  <a:gd name="T105" fmla="*/ 772 h 1156"/>
                  <a:gd name="T106" fmla="*/ 2515 w 3013"/>
                  <a:gd name="T107" fmla="*/ 814 h 1156"/>
                  <a:gd name="T108" fmla="*/ 2655 w 3013"/>
                  <a:gd name="T109" fmla="*/ 716 h 1156"/>
                  <a:gd name="T110" fmla="*/ 2763 w 3013"/>
                  <a:gd name="T111" fmla="*/ 584 h 1156"/>
                  <a:gd name="T112" fmla="*/ 2933 w 3013"/>
                  <a:gd name="T113" fmla="*/ 592 h 1156"/>
                  <a:gd name="T114" fmla="*/ 1554 w 3013"/>
                  <a:gd name="T115" fmla="*/ 887 h 1156"/>
                  <a:gd name="T116" fmla="*/ 604 w 3013"/>
                  <a:gd name="T117" fmla="*/ 386 h 1156"/>
                  <a:gd name="T118" fmla="*/ 758 w 3013"/>
                  <a:gd name="T119" fmla="*/ 207 h 1156"/>
                  <a:gd name="T120" fmla="*/ 650 w 3013"/>
                  <a:gd name="T121" fmla="*/ 60 h 1156"/>
                  <a:gd name="T122" fmla="*/ 726 w 3013"/>
                  <a:gd name="T123" fmla="*/ 25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3" h="1156">
                    <a:moveTo>
                      <a:pt x="46" y="835"/>
                    </a:moveTo>
                    <a:cubicBezTo>
                      <a:pt x="43" y="837"/>
                      <a:pt x="37" y="834"/>
                      <a:pt x="35" y="832"/>
                    </a:cubicBezTo>
                    <a:cubicBezTo>
                      <a:pt x="34" y="829"/>
                      <a:pt x="29" y="830"/>
                      <a:pt x="25" y="831"/>
                    </a:cubicBezTo>
                    <a:cubicBezTo>
                      <a:pt x="26" y="831"/>
                      <a:pt x="27" y="832"/>
                      <a:pt x="27" y="833"/>
                    </a:cubicBezTo>
                    <a:cubicBezTo>
                      <a:pt x="30" y="837"/>
                      <a:pt x="18" y="838"/>
                      <a:pt x="22" y="843"/>
                    </a:cubicBezTo>
                    <a:cubicBezTo>
                      <a:pt x="25" y="848"/>
                      <a:pt x="13" y="848"/>
                      <a:pt x="13" y="843"/>
                    </a:cubicBezTo>
                    <a:cubicBezTo>
                      <a:pt x="13" y="838"/>
                      <a:pt x="1" y="840"/>
                      <a:pt x="1" y="844"/>
                    </a:cubicBezTo>
                    <a:cubicBezTo>
                      <a:pt x="1" y="845"/>
                      <a:pt x="1" y="846"/>
                      <a:pt x="0" y="848"/>
                    </a:cubicBezTo>
                    <a:cubicBezTo>
                      <a:pt x="4" y="849"/>
                      <a:pt x="8" y="850"/>
                      <a:pt x="9" y="851"/>
                    </a:cubicBezTo>
                    <a:cubicBezTo>
                      <a:pt x="11" y="852"/>
                      <a:pt x="43" y="855"/>
                      <a:pt x="55" y="853"/>
                    </a:cubicBezTo>
                    <a:cubicBezTo>
                      <a:pt x="54" y="851"/>
                      <a:pt x="56" y="844"/>
                      <a:pt x="56" y="841"/>
                    </a:cubicBezTo>
                    <a:cubicBezTo>
                      <a:pt x="56" y="838"/>
                      <a:pt x="48" y="834"/>
                      <a:pt x="46" y="835"/>
                    </a:cubicBezTo>
                    <a:close/>
                    <a:moveTo>
                      <a:pt x="1273" y="19"/>
                    </a:moveTo>
                    <a:cubicBezTo>
                      <a:pt x="1275" y="11"/>
                      <a:pt x="1240" y="14"/>
                      <a:pt x="1249" y="22"/>
                    </a:cubicBezTo>
                    <a:cubicBezTo>
                      <a:pt x="1253" y="24"/>
                      <a:pt x="1271" y="26"/>
                      <a:pt x="1273" y="19"/>
                    </a:cubicBezTo>
                    <a:close/>
                    <a:moveTo>
                      <a:pt x="800" y="32"/>
                    </a:moveTo>
                    <a:cubicBezTo>
                      <a:pt x="820" y="30"/>
                      <a:pt x="820" y="19"/>
                      <a:pt x="809" y="17"/>
                    </a:cubicBezTo>
                    <a:cubicBezTo>
                      <a:pt x="799" y="15"/>
                      <a:pt x="797" y="23"/>
                      <a:pt x="792" y="23"/>
                    </a:cubicBezTo>
                    <a:cubicBezTo>
                      <a:pt x="787" y="22"/>
                      <a:pt x="767" y="26"/>
                      <a:pt x="771" y="31"/>
                    </a:cubicBezTo>
                    <a:cubicBezTo>
                      <a:pt x="776" y="36"/>
                      <a:pt x="791" y="33"/>
                      <a:pt x="800" y="32"/>
                    </a:cubicBezTo>
                    <a:close/>
                    <a:moveTo>
                      <a:pt x="1314" y="70"/>
                    </a:moveTo>
                    <a:cubicBezTo>
                      <a:pt x="1314" y="76"/>
                      <a:pt x="1297" y="82"/>
                      <a:pt x="1302" y="86"/>
                    </a:cubicBezTo>
                    <a:cubicBezTo>
                      <a:pt x="1306" y="90"/>
                      <a:pt x="1310" y="89"/>
                      <a:pt x="1315" y="90"/>
                    </a:cubicBezTo>
                    <a:cubicBezTo>
                      <a:pt x="1320" y="91"/>
                      <a:pt x="1323" y="104"/>
                      <a:pt x="1332" y="102"/>
                    </a:cubicBezTo>
                    <a:cubicBezTo>
                      <a:pt x="1342" y="99"/>
                      <a:pt x="1367" y="112"/>
                      <a:pt x="1382" y="112"/>
                    </a:cubicBezTo>
                    <a:cubicBezTo>
                      <a:pt x="1398" y="112"/>
                      <a:pt x="1399" y="99"/>
                      <a:pt x="1394" y="99"/>
                    </a:cubicBezTo>
                    <a:cubicBezTo>
                      <a:pt x="1390" y="98"/>
                      <a:pt x="1394" y="91"/>
                      <a:pt x="1402" y="79"/>
                    </a:cubicBezTo>
                    <a:cubicBezTo>
                      <a:pt x="1411" y="67"/>
                      <a:pt x="1376" y="58"/>
                      <a:pt x="1376" y="68"/>
                    </a:cubicBezTo>
                    <a:cubicBezTo>
                      <a:pt x="1376" y="77"/>
                      <a:pt x="1366" y="66"/>
                      <a:pt x="1363" y="60"/>
                    </a:cubicBezTo>
                    <a:cubicBezTo>
                      <a:pt x="1360" y="54"/>
                      <a:pt x="1314" y="65"/>
                      <a:pt x="1314" y="70"/>
                    </a:cubicBezTo>
                    <a:close/>
                    <a:moveTo>
                      <a:pt x="901" y="322"/>
                    </a:moveTo>
                    <a:cubicBezTo>
                      <a:pt x="908" y="323"/>
                      <a:pt x="926" y="320"/>
                      <a:pt x="928" y="316"/>
                    </a:cubicBezTo>
                    <a:cubicBezTo>
                      <a:pt x="930" y="312"/>
                      <a:pt x="921" y="308"/>
                      <a:pt x="909" y="308"/>
                    </a:cubicBezTo>
                    <a:cubicBezTo>
                      <a:pt x="897" y="308"/>
                      <a:pt x="895" y="321"/>
                      <a:pt x="901" y="322"/>
                    </a:cubicBezTo>
                    <a:close/>
                    <a:moveTo>
                      <a:pt x="1053" y="330"/>
                    </a:moveTo>
                    <a:cubicBezTo>
                      <a:pt x="1062" y="334"/>
                      <a:pt x="1068" y="333"/>
                      <a:pt x="1067" y="324"/>
                    </a:cubicBezTo>
                    <a:cubicBezTo>
                      <a:pt x="1066" y="316"/>
                      <a:pt x="1047" y="327"/>
                      <a:pt x="1053" y="330"/>
                    </a:cubicBezTo>
                    <a:close/>
                    <a:moveTo>
                      <a:pt x="1395" y="144"/>
                    </a:moveTo>
                    <a:cubicBezTo>
                      <a:pt x="1402" y="148"/>
                      <a:pt x="1426" y="139"/>
                      <a:pt x="1441" y="139"/>
                    </a:cubicBezTo>
                    <a:cubicBezTo>
                      <a:pt x="1457" y="140"/>
                      <a:pt x="1501" y="127"/>
                      <a:pt x="1502" y="119"/>
                    </a:cubicBezTo>
                    <a:cubicBezTo>
                      <a:pt x="1504" y="110"/>
                      <a:pt x="1486" y="111"/>
                      <a:pt x="1479" y="104"/>
                    </a:cubicBezTo>
                    <a:cubicBezTo>
                      <a:pt x="1473" y="96"/>
                      <a:pt x="1458" y="103"/>
                      <a:pt x="1454" y="109"/>
                    </a:cubicBezTo>
                    <a:cubicBezTo>
                      <a:pt x="1450" y="115"/>
                      <a:pt x="1446" y="109"/>
                      <a:pt x="1456" y="99"/>
                    </a:cubicBezTo>
                    <a:cubicBezTo>
                      <a:pt x="1466" y="90"/>
                      <a:pt x="1446" y="82"/>
                      <a:pt x="1446" y="88"/>
                    </a:cubicBezTo>
                    <a:cubicBezTo>
                      <a:pt x="1445" y="94"/>
                      <a:pt x="1427" y="89"/>
                      <a:pt x="1427" y="95"/>
                    </a:cubicBezTo>
                    <a:cubicBezTo>
                      <a:pt x="1427" y="101"/>
                      <a:pt x="1420" y="103"/>
                      <a:pt x="1421" y="109"/>
                    </a:cubicBezTo>
                    <a:cubicBezTo>
                      <a:pt x="1421" y="115"/>
                      <a:pt x="1408" y="106"/>
                      <a:pt x="1407" y="119"/>
                    </a:cubicBezTo>
                    <a:cubicBezTo>
                      <a:pt x="1407" y="132"/>
                      <a:pt x="1387" y="139"/>
                      <a:pt x="1395" y="144"/>
                    </a:cubicBezTo>
                    <a:close/>
                    <a:moveTo>
                      <a:pt x="1286" y="56"/>
                    </a:moveTo>
                    <a:cubicBezTo>
                      <a:pt x="1296" y="60"/>
                      <a:pt x="1293" y="62"/>
                      <a:pt x="1282" y="62"/>
                    </a:cubicBezTo>
                    <a:cubicBezTo>
                      <a:pt x="1272" y="62"/>
                      <a:pt x="1263" y="66"/>
                      <a:pt x="1270" y="69"/>
                    </a:cubicBezTo>
                    <a:cubicBezTo>
                      <a:pt x="1275" y="71"/>
                      <a:pt x="1274" y="77"/>
                      <a:pt x="1285" y="79"/>
                    </a:cubicBezTo>
                    <a:cubicBezTo>
                      <a:pt x="1296" y="82"/>
                      <a:pt x="1307" y="73"/>
                      <a:pt x="1306" y="67"/>
                    </a:cubicBezTo>
                    <a:cubicBezTo>
                      <a:pt x="1305" y="60"/>
                      <a:pt x="1344" y="55"/>
                      <a:pt x="1355" y="52"/>
                    </a:cubicBezTo>
                    <a:cubicBezTo>
                      <a:pt x="1365" y="49"/>
                      <a:pt x="1348" y="38"/>
                      <a:pt x="1360" y="37"/>
                    </a:cubicBezTo>
                    <a:cubicBezTo>
                      <a:pt x="1371" y="36"/>
                      <a:pt x="1366" y="31"/>
                      <a:pt x="1352" y="29"/>
                    </a:cubicBezTo>
                    <a:cubicBezTo>
                      <a:pt x="1338" y="27"/>
                      <a:pt x="1344" y="15"/>
                      <a:pt x="1339" y="11"/>
                    </a:cubicBezTo>
                    <a:cubicBezTo>
                      <a:pt x="1334" y="7"/>
                      <a:pt x="1332" y="16"/>
                      <a:pt x="1314" y="20"/>
                    </a:cubicBezTo>
                    <a:cubicBezTo>
                      <a:pt x="1295" y="23"/>
                      <a:pt x="1286" y="28"/>
                      <a:pt x="1294" y="32"/>
                    </a:cubicBezTo>
                    <a:cubicBezTo>
                      <a:pt x="1301" y="35"/>
                      <a:pt x="1294" y="44"/>
                      <a:pt x="1286" y="44"/>
                    </a:cubicBezTo>
                    <a:cubicBezTo>
                      <a:pt x="1278" y="43"/>
                      <a:pt x="1277" y="51"/>
                      <a:pt x="1286" y="56"/>
                    </a:cubicBezTo>
                    <a:close/>
                    <a:moveTo>
                      <a:pt x="2226" y="251"/>
                    </a:moveTo>
                    <a:cubicBezTo>
                      <a:pt x="2238" y="252"/>
                      <a:pt x="2245" y="264"/>
                      <a:pt x="2268" y="265"/>
                    </a:cubicBezTo>
                    <a:cubicBezTo>
                      <a:pt x="2292" y="267"/>
                      <a:pt x="2310" y="262"/>
                      <a:pt x="2311" y="257"/>
                    </a:cubicBezTo>
                    <a:cubicBezTo>
                      <a:pt x="2311" y="252"/>
                      <a:pt x="2289" y="244"/>
                      <a:pt x="2282" y="248"/>
                    </a:cubicBezTo>
                    <a:cubicBezTo>
                      <a:pt x="2275" y="252"/>
                      <a:pt x="2270" y="241"/>
                      <a:pt x="2262" y="244"/>
                    </a:cubicBezTo>
                    <a:cubicBezTo>
                      <a:pt x="2253" y="247"/>
                      <a:pt x="2242" y="246"/>
                      <a:pt x="2238" y="239"/>
                    </a:cubicBezTo>
                    <a:cubicBezTo>
                      <a:pt x="2234" y="231"/>
                      <a:pt x="2219" y="250"/>
                      <a:pt x="2226" y="251"/>
                    </a:cubicBezTo>
                    <a:close/>
                    <a:moveTo>
                      <a:pt x="2808" y="397"/>
                    </a:moveTo>
                    <a:cubicBezTo>
                      <a:pt x="2818" y="402"/>
                      <a:pt x="2824" y="390"/>
                      <a:pt x="2833" y="396"/>
                    </a:cubicBezTo>
                    <a:cubicBezTo>
                      <a:pt x="2841" y="402"/>
                      <a:pt x="2861" y="394"/>
                      <a:pt x="2870" y="392"/>
                    </a:cubicBezTo>
                    <a:cubicBezTo>
                      <a:pt x="2878" y="390"/>
                      <a:pt x="2874" y="380"/>
                      <a:pt x="2850" y="377"/>
                    </a:cubicBezTo>
                    <a:cubicBezTo>
                      <a:pt x="2827" y="374"/>
                      <a:pt x="2797" y="391"/>
                      <a:pt x="2808" y="397"/>
                    </a:cubicBezTo>
                    <a:close/>
                    <a:moveTo>
                      <a:pt x="2068" y="251"/>
                    </a:moveTo>
                    <a:cubicBezTo>
                      <a:pt x="2075" y="255"/>
                      <a:pt x="2078" y="259"/>
                      <a:pt x="2082" y="263"/>
                    </a:cubicBezTo>
                    <a:cubicBezTo>
                      <a:pt x="2086" y="267"/>
                      <a:pt x="2102" y="261"/>
                      <a:pt x="2108" y="259"/>
                    </a:cubicBezTo>
                    <a:cubicBezTo>
                      <a:pt x="2114" y="256"/>
                      <a:pt x="2115" y="268"/>
                      <a:pt x="2125" y="262"/>
                    </a:cubicBezTo>
                    <a:cubicBezTo>
                      <a:pt x="2134" y="255"/>
                      <a:pt x="2144" y="259"/>
                      <a:pt x="2156" y="259"/>
                    </a:cubicBezTo>
                    <a:cubicBezTo>
                      <a:pt x="2167" y="259"/>
                      <a:pt x="2154" y="244"/>
                      <a:pt x="2154" y="238"/>
                    </a:cubicBezTo>
                    <a:cubicBezTo>
                      <a:pt x="2155" y="232"/>
                      <a:pt x="2168" y="236"/>
                      <a:pt x="2164" y="241"/>
                    </a:cubicBezTo>
                    <a:cubicBezTo>
                      <a:pt x="2160" y="247"/>
                      <a:pt x="2170" y="259"/>
                      <a:pt x="2187" y="257"/>
                    </a:cubicBezTo>
                    <a:cubicBezTo>
                      <a:pt x="2203" y="256"/>
                      <a:pt x="2191" y="246"/>
                      <a:pt x="2199" y="242"/>
                    </a:cubicBezTo>
                    <a:cubicBezTo>
                      <a:pt x="2207" y="239"/>
                      <a:pt x="2206" y="235"/>
                      <a:pt x="2194" y="227"/>
                    </a:cubicBezTo>
                    <a:cubicBezTo>
                      <a:pt x="2182" y="220"/>
                      <a:pt x="2167" y="225"/>
                      <a:pt x="2156" y="220"/>
                    </a:cubicBezTo>
                    <a:cubicBezTo>
                      <a:pt x="2145" y="215"/>
                      <a:pt x="2132" y="215"/>
                      <a:pt x="2131" y="226"/>
                    </a:cubicBezTo>
                    <a:cubicBezTo>
                      <a:pt x="2131" y="238"/>
                      <a:pt x="2109" y="214"/>
                      <a:pt x="2097" y="210"/>
                    </a:cubicBezTo>
                    <a:cubicBezTo>
                      <a:pt x="2086" y="206"/>
                      <a:pt x="2050" y="243"/>
                      <a:pt x="2068" y="251"/>
                    </a:cubicBezTo>
                    <a:close/>
                    <a:moveTo>
                      <a:pt x="2177" y="318"/>
                    </a:moveTo>
                    <a:cubicBezTo>
                      <a:pt x="2186" y="316"/>
                      <a:pt x="2170" y="299"/>
                      <a:pt x="2154" y="296"/>
                    </a:cubicBezTo>
                    <a:cubicBezTo>
                      <a:pt x="2138" y="293"/>
                      <a:pt x="2123" y="307"/>
                      <a:pt x="2125" y="310"/>
                    </a:cubicBezTo>
                    <a:cubicBezTo>
                      <a:pt x="2129" y="316"/>
                      <a:pt x="2167" y="320"/>
                      <a:pt x="2177" y="318"/>
                    </a:cubicBezTo>
                    <a:close/>
                    <a:moveTo>
                      <a:pt x="2135" y="284"/>
                    </a:moveTo>
                    <a:cubicBezTo>
                      <a:pt x="2135" y="276"/>
                      <a:pt x="2107" y="286"/>
                      <a:pt x="2118" y="290"/>
                    </a:cubicBezTo>
                    <a:cubicBezTo>
                      <a:pt x="2125" y="292"/>
                      <a:pt x="2135" y="291"/>
                      <a:pt x="2135" y="284"/>
                    </a:cubicBezTo>
                    <a:close/>
                    <a:moveTo>
                      <a:pt x="2173" y="920"/>
                    </a:moveTo>
                    <a:cubicBezTo>
                      <a:pt x="2167" y="905"/>
                      <a:pt x="2181" y="891"/>
                      <a:pt x="2170" y="883"/>
                    </a:cubicBezTo>
                    <a:cubicBezTo>
                      <a:pt x="2160" y="875"/>
                      <a:pt x="2164" y="859"/>
                      <a:pt x="2159" y="862"/>
                    </a:cubicBezTo>
                    <a:cubicBezTo>
                      <a:pt x="2154" y="865"/>
                      <a:pt x="2159" y="879"/>
                      <a:pt x="2151" y="880"/>
                    </a:cubicBezTo>
                    <a:cubicBezTo>
                      <a:pt x="2142" y="881"/>
                      <a:pt x="2150" y="889"/>
                      <a:pt x="2147" y="899"/>
                    </a:cubicBezTo>
                    <a:cubicBezTo>
                      <a:pt x="2144" y="910"/>
                      <a:pt x="2149" y="925"/>
                      <a:pt x="2153" y="934"/>
                    </a:cubicBezTo>
                    <a:cubicBezTo>
                      <a:pt x="2157" y="944"/>
                      <a:pt x="2147" y="994"/>
                      <a:pt x="2151" y="1002"/>
                    </a:cubicBezTo>
                    <a:cubicBezTo>
                      <a:pt x="2155" y="1011"/>
                      <a:pt x="2144" y="1047"/>
                      <a:pt x="2148" y="1052"/>
                    </a:cubicBezTo>
                    <a:cubicBezTo>
                      <a:pt x="2154" y="1059"/>
                      <a:pt x="2150" y="1042"/>
                      <a:pt x="2159" y="1040"/>
                    </a:cubicBezTo>
                    <a:cubicBezTo>
                      <a:pt x="2169" y="1039"/>
                      <a:pt x="2169" y="1051"/>
                      <a:pt x="2175" y="1053"/>
                    </a:cubicBezTo>
                    <a:cubicBezTo>
                      <a:pt x="2180" y="1056"/>
                      <a:pt x="2177" y="1037"/>
                      <a:pt x="2171" y="1038"/>
                    </a:cubicBezTo>
                    <a:cubicBezTo>
                      <a:pt x="2166" y="1039"/>
                      <a:pt x="2162" y="1025"/>
                      <a:pt x="2159" y="1017"/>
                    </a:cubicBezTo>
                    <a:cubicBezTo>
                      <a:pt x="2157" y="1008"/>
                      <a:pt x="2165" y="999"/>
                      <a:pt x="2165" y="988"/>
                    </a:cubicBezTo>
                    <a:cubicBezTo>
                      <a:pt x="2165" y="978"/>
                      <a:pt x="2178" y="978"/>
                      <a:pt x="2186" y="986"/>
                    </a:cubicBezTo>
                    <a:cubicBezTo>
                      <a:pt x="2193" y="994"/>
                      <a:pt x="2194" y="989"/>
                      <a:pt x="2191" y="983"/>
                    </a:cubicBezTo>
                    <a:cubicBezTo>
                      <a:pt x="2188" y="977"/>
                      <a:pt x="2178" y="935"/>
                      <a:pt x="2173" y="920"/>
                    </a:cubicBezTo>
                    <a:close/>
                    <a:moveTo>
                      <a:pt x="510" y="456"/>
                    </a:moveTo>
                    <a:cubicBezTo>
                      <a:pt x="524" y="469"/>
                      <a:pt x="536" y="450"/>
                      <a:pt x="543" y="449"/>
                    </a:cubicBezTo>
                    <a:cubicBezTo>
                      <a:pt x="550" y="448"/>
                      <a:pt x="539" y="441"/>
                      <a:pt x="527" y="437"/>
                    </a:cubicBezTo>
                    <a:cubicBezTo>
                      <a:pt x="516" y="434"/>
                      <a:pt x="499" y="446"/>
                      <a:pt x="510" y="456"/>
                    </a:cubicBezTo>
                    <a:close/>
                    <a:moveTo>
                      <a:pt x="532" y="34"/>
                    </a:moveTo>
                    <a:cubicBezTo>
                      <a:pt x="540" y="39"/>
                      <a:pt x="512" y="38"/>
                      <a:pt x="508" y="43"/>
                    </a:cubicBezTo>
                    <a:cubicBezTo>
                      <a:pt x="505" y="48"/>
                      <a:pt x="489" y="46"/>
                      <a:pt x="492" y="53"/>
                    </a:cubicBezTo>
                    <a:cubicBezTo>
                      <a:pt x="495" y="59"/>
                      <a:pt x="521" y="59"/>
                      <a:pt x="521" y="54"/>
                    </a:cubicBezTo>
                    <a:cubicBezTo>
                      <a:pt x="521" y="49"/>
                      <a:pt x="534" y="54"/>
                      <a:pt x="535" y="49"/>
                    </a:cubicBezTo>
                    <a:cubicBezTo>
                      <a:pt x="536" y="44"/>
                      <a:pt x="541" y="39"/>
                      <a:pt x="556" y="38"/>
                    </a:cubicBezTo>
                    <a:cubicBezTo>
                      <a:pt x="570" y="37"/>
                      <a:pt x="570" y="32"/>
                      <a:pt x="557" y="25"/>
                    </a:cubicBezTo>
                    <a:cubicBezTo>
                      <a:pt x="543" y="19"/>
                      <a:pt x="525" y="29"/>
                      <a:pt x="532" y="34"/>
                    </a:cubicBezTo>
                    <a:close/>
                    <a:moveTo>
                      <a:pt x="483" y="39"/>
                    </a:moveTo>
                    <a:cubicBezTo>
                      <a:pt x="495" y="28"/>
                      <a:pt x="511" y="38"/>
                      <a:pt x="513" y="33"/>
                    </a:cubicBezTo>
                    <a:cubicBezTo>
                      <a:pt x="515" y="28"/>
                      <a:pt x="491" y="26"/>
                      <a:pt x="482" y="31"/>
                    </a:cubicBezTo>
                    <a:cubicBezTo>
                      <a:pt x="473" y="36"/>
                      <a:pt x="452" y="32"/>
                      <a:pt x="455" y="38"/>
                    </a:cubicBezTo>
                    <a:cubicBezTo>
                      <a:pt x="456" y="42"/>
                      <a:pt x="471" y="50"/>
                      <a:pt x="483" y="39"/>
                    </a:cubicBezTo>
                    <a:close/>
                    <a:moveTo>
                      <a:pt x="1620" y="274"/>
                    </a:moveTo>
                    <a:cubicBezTo>
                      <a:pt x="1618" y="278"/>
                      <a:pt x="1607" y="279"/>
                      <a:pt x="1610" y="283"/>
                    </a:cubicBezTo>
                    <a:cubicBezTo>
                      <a:pt x="1615" y="289"/>
                      <a:pt x="1641" y="286"/>
                      <a:pt x="1642" y="277"/>
                    </a:cubicBezTo>
                    <a:cubicBezTo>
                      <a:pt x="1642" y="269"/>
                      <a:pt x="1622" y="270"/>
                      <a:pt x="1620" y="274"/>
                    </a:cubicBezTo>
                    <a:close/>
                    <a:moveTo>
                      <a:pt x="3008" y="545"/>
                    </a:moveTo>
                    <a:cubicBezTo>
                      <a:pt x="3003" y="543"/>
                      <a:pt x="2986" y="532"/>
                      <a:pt x="2982" y="526"/>
                    </a:cubicBezTo>
                    <a:cubicBezTo>
                      <a:pt x="2978" y="520"/>
                      <a:pt x="2958" y="517"/>
                      <a:pt x="2958" y="520"/>
                    </a:cubicBezTo>
                    <a:cubicBezTo>
                      <a:pt x="2958" y="523"/>
                      <a:pt x="2951" y="520"/>
                      <a:pt x="2950" y="516"/>
                    </a:cubicBezTo>
                    <a:cubicBezTo>
                      <a:pt x="2948" y="513"/>
                      <a:pt x="2927" y="512"/>
                      <a:pt x="2927" y="516"/>
                    </a:cubicBezTo>
                    <a:cubicBezTo>
                      <a:pt x="2927" y="520"/>
                      <a:pt x="2932" y="520"/>
                      <a:pt x="2935" y="524"/>
                    </a:cubicBezTo>
                    <a:cubicBezTo>
                      <a:pt x="2938" y="528"/>
                      <a:pt x="2931" y="530"/>
                      <a:pt x="2932" y="535"/>
                    </a:cubicBezTo>
                    <a:cubicBezTo>
                      <a:pt x="2934" y="540"/>
                      <a:pt x="2925" y="533"/>
                      <a:pt x="2921" y="530"/>
                    </a:cubicBezTo>
                    <a:cubicBezTo>
                      <a:pt x="2918" y="528"/>
                      <a:pt x="2919" y="517"/>
                      <a:pt x="2920" y="512"/>
                    </a:cubicBezTo>
                    <a:cubicBezTo>
                      <a:pt x="2921" y="507"/>
                      <a:pt x="2914" y="508"/>
                      <a:pt x="2914" y="503"/>
                    </a:cubicBezTo>
                    <a:cubicBezTo>
                      <a:pt x="2913" y="498"/>
                      <a:pt x="2889" y="487"/>
                      <a:pt x="2879" y="483"/>
                    </a:cubicBezTo>
                    <a:cubicBezTo>
                      <a:pt x="2870" y="479"/>
                      <a:pt x="2857" y="475"/>
                      <a:pt x="2853" y="470"/>
                    </a:cubicBezTo>
                    <a:cubicBezTo>
                      <a:pt x="2850" y="465"/>
                      <a:pt x="2832" y="464"/>
                      <a:pt x="2825" y="457"/>
                    </a:cubicBezTo>
                    <a:cubicBezTo>
                      <a:pt x="2819" y="450"/>
                      <a:pt x="2789" y="437"/>
                      <a:pt x="2776" y="437"/>
                    </a:cubicBezTo>
                    <a:cubicBezTo>
                      <a:pt x="2763" y="436"/>
                      <a:pt x="2766" y="429"/>
                      <a:pt x="2760" y="430"/>
                    </a:cubicBezTo>
                    <a:cubicBezTo>
                      <a:pt x="2754" y="431"/>
                      <a:pt x="2727" y="430"/>
                      <a:pt x="2719" y="428"/>
                    </a:cubicBezTo>
                    <a:cubicBezTo>
                      <a:pt x="2710" y="427"/>
                      <a:pt x="2708" y="433"/>
                      <a:pt x="2702" y="431"/>
                    </a:cubicBezTo>
                    <a:cubicBezTo>
                      <a:pt x="2696" y="429"/>
                      <a:pt x="2665" y="417"/>
                      <a:pt x="2662" y="422"/>
                    </a:cubicBezTo>
                    <a:cubicBezTo>
                      <a:pt x="2658" y="426"/>
                      <a:pt x="2660" y="432"/>
                      <a:pt x="2656" y="433"/>
                    </a:cubicBezTo>
                    <a:cubicBezTo>
                      <a:pt x="2652" y="434"/>
                      <a:pt x="2656" y="439"/>
                      <a:pt x="2665" y="447"/>
                    </a:cubicBezTo>
                    <a:cubicBezTo>
                      <a:pt x="2673" y="455"/>
                      <a:pt x="2668" y="461"/>
                      <a:pt x="2660" y="464"/>
                    </a:cubicBezTo>
                    <a:cubicBezTo>
                      <a:pt x="2652" y="467"/>
                      <a:pt x="2640" y="461"/>
                      <a:pt x="2636" y="455"/>
                    </a:cubicBezTo>
                    <a:cubicBezTo>
                      <a:pt x="2632" y="449"/>
                      <a:pt x="2621" y="451"/>
                      <a:pt x="2619" y="444"/>
                    </a:cubicBezTo>
                    <a:cubicBezTo>
                      <a:pt x="2616" y="436"/>
                      <a:pt x="2622" y="435"/>
                      <a:pt x="2627" y="439"/>
                    </a:cubicBezTo>
                    <a:cubicBezTo>
                      <a:pt x="2632" y="443"/>
                      <a:pt x="2639" y="440"/>
                      <a:pt x="2640" y="434"/>
                    </a:cubicBezTo>
                    <a:cubicBezTo>
                      <a:pt x="2641" y="428"/>
                      <a:pt x="2626" y="424"/>
                      <a:pt x="2618" y="425"/>
                    </a:cubicBezTo>
                    <a:cubicBezTo>
                      <a:pt x="2610" y="425"/>
                      <a:pt x="2605" y="437"/>
                      <a:pt x="2597" y="441"/>
                    </a:cubicBezTo>
                    <a:cubicBezTo>
                      <a:pt x="2589" y="446"/>
                      <a:pt x="2556" y="439"/>
                      <a:pt x="2553" y="436"/>
                    </a:cubicBezTo>
                    <a:cubicBezTo>
                      <a:pt x="2550" y="433"/>
                      <a:pt x="2504" y="436"/>
                      <a:pt x="2500" y="439"/>
                    </a:cubicBezTo>
                    <a:cubicBezTo>
                      <a:pt x="2495" y="443"/>
                      <a:pt x="2498" y="455"/>
                      <a:pt x="2496" y="456"/>
                    </a:cubicBezTo>
                    <a:cubicBezTo>
                      <a:pt x="2494" y="457"/>
                      <a:pt x="2491" y="442"/>
                      <a:pt x="2491" y="439"/>
                    </a:cubicBezTo>
                    <a:cubicBezTo>
                      <a:pt x="2491" y="436"/>
                      <a:pt x="2486" y="434"/>
                      <a:pt x="2478" y="434"/>
                    </a:cubicBezTo>
                    <a:cubicBezTo>
                      <a:pt x="2470" y="434"/>
                      <a:pt x="2465" y="434"/>
                      <a:pt x="2468" y="430"/>
                    </a:cubicBezTo>
                    <a:cubicBezTo>
                      <a:pt x="2472" y="427"/>
                      <a:pt x="2465" y="424"/>
                      <a:pt x="2472" y="419"/>
                    </a:cubicBezTo>
                    <a:cubicBezTo>
                      <a:pt x="2478" y="415"/>
                      <a:pt x="2460" y="401"/>
                      <a:pt x="2443" y="394"/>
                    </a:cubicBezTo>
                    <a:cubicBezTo>
                      <a:pt x="2426" y="387"/>
                      <a:pt x="2387" y="391"/>
                      <a:pt x="2376" y="394"/>
                    </a:cubicBezTo>
                    <a:cubicBezTo>
                      <a:pt x="2366" y="398"/>
                      <a:pt x="2345" y="396"/>
                      <a:pt x="2335" y="397"/>
                    </a:cubicBezTo>
                    <a:cubicBezTo>
                      <a:pt x="2325" y="397"/>
                      <a:pt x="2333" y="393"/>
                      <a:pt x="2330" y="388"/>
                    </a:cubicBezTo>
                    <a:cubicBezTo>
                      <a:pt x="2327" y="383"/>
                      <a:pt x="2310" y="378"/>
                      <a:pt x="2308" y="382"/>
                    </a:cubicBezTo>
                    <a:cubicBezTo>
                      <a:pt x="2306" y="386"/>
                      <a:pt x="2301" y="382"/>
                      <a:pt x="2301" y="379"/>
                    </a:cubicBezTo>
                    <a:cubicBezTo>
                      <a:pt x="2301" y="376"/>
                      <a:pt x="2285" y="370"/>
                      <a:pt x="2279" y="371"/>
                    </a:cubicBezTo>
                    <a:cubicBezTo>
                      <a:pt x="2273" y="373"/>
                      <a:pt x="2270" y="366"/>
                      <a:pt x="2277" y="366"/>
                    </a:cubicBezTo>
                    <a:cubicBezTo>
                      <a:pt x="2285" y="366"/>
                      <a:pt x="2297" y="367"/>
                      <a:pt x="2292" y="359"/>
                    </a:cubicBezTo>
                    <a:cubicBezTo>
                      <a:pt x="2286" y="351"/>
                      <a:pt x="2239" y="348"/>
                      <a:pt x="2235" y="350"/>
                    </a:cubicBezTo>
                    <a:cubicBezTo>
                      <a:pt x="2230" y="351"/>
                      <a:pt x="2235" y="357"/>
                      <a:pt x="2224" y="367"/>
                    </a:cubicBezTo>
                    <a:cubicBezTo>
                      <a:pt x="2214" y="376"/>
                      <a:pt x="2204" y="370"/>
                      <a:pt x="2206" y="365"/>
                    </a:cubicBezTo>
                    <a:cubicBezTo>
                      <a:pt x="2207" y="360"/>
                      <a:pt x="2219" y="361"/>
                      <a:pt x="2219" y="357"/>
                    </a:cubicBezTo>
                    <a:cubicBezTo>
                      <a:pt x="2219" y="352"/>
                      <a:pt x="2202" y="354"/>
                      <a:pt x="2200" y="351"/>
                    </a:cubicBezTo>
                    <a:cubicBezTo>
                      <a:pt x="2197" y="347"/>
                      <a:pt x="2203" y="344"/>
                      <a:pt x="2210" y="346"/>
                    </a:cubicBezTo>
                    <a:cubicBezTo>
                      <a:pt x="2216" y="348"/>
                      <a:pt x="2227" y="349"/>
                      <a:pt x="2227" y="346"/>
                    </a:cubicBezTo>
                    <a:cubicBezTo>
                      <a:pt x="2228" y="343"/>
                      <a:pt x="2221" y="342"/>
                      <a:pt x="2210" y="341"/>
                    </a:cubicBezTo>
                    <a:cubicBezTo>
                      <a:pt x="2200" y="339"/>
                      <a:pt x="2175" y="333"/>
                      <a:pt x="2161" y="334"/>
                    </a:cubicBezTo>
                    <a:cubicBezTo>
                      <a:pt x="2148" y="335"/>
                      <a:pt x="2142" y="329"/>
                      <a:pt x="2135" y="329"/>
                    </a:cubicBezTo>
                    <a:cubicBezTo>
                      <a:pt x="2127" y="328"/>
                      <a:pt x="2127" y="333"/>
                      <a:pt x="2131" y="337"/>
                    </a:cubicBezTo>
                    <a:cubicBezTo>
                      <a:pt x="2134" y="341"/>
                      <a:pt x="2124" y="344"/>
                      <a:pt x="2115" y="342"/>
                    </a:cubicBezTo>
                    <a:cubicBezTo>
                      <a:pt x="2107" y="341"/>
                      <a:pt x="2094" y="347"/>
                      <a:pt x="2099" y="353"/>
                    </a:cubicBezTo>
                    <a:cubicBezTo>
                      <a:pt x="2104" y="359"/>
                      <a:pt x="2109" y="351"/>
                      <a:pt x="2113" y="353"/>
                    </a:cubicBezTo>
                    <a:cubicBezTo>
                      <a:pt x="2117" y="356"/>
                      <a:pt x="2102" y="360"/>
                      <a:pt x="2108" y="363"/>
                    </a:cubicBezTo>
                    <a:cubicBezTo>
                      <a:pt x="2115" y="366"/>
                      <a:pt x="2114" y="372"/>
                      <a:pt x="2114" y="375"/>
                    </a:cubicBezTo>
                    <a:cubicBezTo>
                      <a:pt x="2114" y="378"/>
                      <a:pt x="2103" y="380"/>
                      <a:pt x="2100" y="375"/>
                    </a:cubicBezTo>
                    <a:cubicBezTo>
                      <a:pt x="2096" y="370"/>
                      <a:pt x="2090" y="374"/>
                      <a:pt x="2083" y="374"/>
                    </a:cubicBezTo>
                    <a:cubicBezTo>
                      <a:pt x="2076" y="373"/>
                      <a:pt x="2070" y="377"/>
                      <a:pt x="2078" y="378"/>
                    </a:cubicBezTo>
                    <a:cubicBezTo>
                      <a:pt x="2086" y="379"/>
                      <a:pt x="2088" y="384"/>
                      <a:pt x="2078" y="385"/>
                    </a:cubicBezTo>
                    <a:cubicBezTo>
                      <a:pt x="2067" y="386"/>
                      <a:pt x="2070" y="375"/>
                      <a:pt x="2064" y="376"/>
                    </a:cubicBezTo>
                    <a:cubicBezTo>
                      <a:pt x="2058" y="378"/>
                      <a:pt x="2044" y="371"/>
                      <a:pt x="2037" y="372"/>
                    </a:cubicBezTo>
                    <a:cubicBezTo>
                      <a:pt x="2029" y="372"/>
                      <a:pt x="2026" y="378"/>
                      <a:pt x="2016" y="378"/>
                    </a:cubicBezTo>
                    <a:cubicBezTo>
                      <a:pt x="2007" y="379"/>
                      <a:pt x="1994" y="374"/>
                      <a:pt x="1990" y="368"/>
                    </a:cubicBezTo>
                    <a:cubicBezTo>
                      <a:pt x="1986" y="363"/>
                      <a:pt x="1985" y="362"/>
                      <a:pt x="1980" y="368"/>
                    </a:cubicBezTo>
                    <a:cubicBezTo>
                      <a:pt x="1975" y="374"/>
                      <a:pt x="1975" y="385"/>
                      <a:pt x="1970" y="386"/>
                    </a:cubicBezTo>
                    <a:cubicBezTo>
                      <a:pt x="1965" y="387"/>
                      <a:pt x="1964" y="397"/>
                      <a:pt x="1959" y="399"/>
                    </a:cubicBezTo>
                    <a:cubicBezTo>
                      <a:pt x="1954" y="402"/>
                      <a:pt x="1954" y="395"/>
                      <a:pt x="1948" y="396"/>
                    </a:cubicBezTo>
                    <a:cubicBezTo>
                      <a:pt x="1942" y="396"/>
                      <a:pt x="1923" y="378"/>
                      <a:pt x="1922" y="372"/>
                    </a:cubicBezTo>
                    <a:cubicBezTo>
                      <a:pt x="1921" y="367"/>
                      <a:pt x="1909" y="356"/>
                      <a:pt x="1906" y="354"/>
                    </a:cubicBezTo>
                    <a:cubicBezTo>
                      <a:pt x="1902" y="352"/>
                      <a:pt x="1909" y="351"/>
                      <a:pt x="1913" y="354"/>
                    </a:cubicBezTo>
                    <a:cubicBezTo>
                      <a:pt x="1916" y="358"/>
                      <a:pt x="1921" y="358"/>
                      <a:pt x="1925" y="356"/>
                    </a:cubicBezTo>
                    <a:cubicBezTo>
                      <a:pt x="1929" y="354"/>
                      <a:pt x="1929" y="344"/>
                      <a:pt x="1922" y="344"/>
                    </a:cubicBezTo>
                    <a:cubicBezTo>
                      <a:pt x="1915" y="344"/>
                      <a:pt x="1918" y="338"/>
                      <a:pt x="1921" y="337"/>
                    </a:cubicBezTo>
                    <a:cubicBezTo>
                      <a:pt x="1925" y="336"/>
                      <a:pt x="1913" y="326"/>
                      <a:pt x="1918" y="325"/>
                    </a:cubicBezTo>
                    <a:cubicBezTo>
                      <a:pt x="1922" y="323"/>
                      <a:pt x="1920" y="319"/>
                      <a:pt x="1914" y="318"/>
                    </a:cubicBezTo>
                    <a:cubicBezTo>
                      <a:pt x="1908" y="317"/>
                      <a:pt x="1902" y="313"/>
                      <a:pt x="1902" y="310"/>
                    </a:cubicBezTo>
                    <a:cubicBezTo>
                      <a:pt x="1902" y="307"/>
                      <a:pt x="1878" y="306"/>
                      <a:pt x="1879" y="310"/>
                    </a:cubicBezTo>
                    <a:cubicBezTo>
                      <a:pt x="1880" y="314"/>
                      <a:pt x="1871" y="313"/>
                      <a:pt x="1872" y="310"/>
                    </a:cubicBezTo>
                    <a:cubicBezTo>
                      <a:pt x="1873" y="306"/>
                      <a:pt x="1864" y="307"/>
                      <a:pt x="1852" y="304"/>
                    </a:cubicBezTo>
                    <a:cubicBezTo>
                      <a:pt x="1841" y="301"/>
                      <a:pt x="1840" y="293"/>
                      <a:pt x="1836" y="292"/>
                    </a:cubicBezTo>
                    <a:cubicBezTo>
                      <a:pt x="1833" y="292"/>
                      <a:pt x="1834" y="304"/>
                      <a:pt x="1828" y="301"/>
                    </a:cubicBezTo>
                    <a:cubicBezTo>
                      <a:pt x="1822" y="298"/>
                      <a:pt x="1816" y="303"/>
                      <a:pt x="1819" y="310"/>
                    </a:cubicBezTo>
                    <a:cubicBezTo>
                      <a:pt x="1822" y="317"/>
                      <a:pt x="1819" y="318"/>
                      <a:pt x="1819" y="323"/>
                    </a:cubicBezTo>
                    <a:cubicBezTo>
                      <a:pt x="1818" y="329"/>
                      <a:pt x="1815" y="327"/>
                      <a:pt x="1809" y="324"/>
                    </a:cubicBezTo>
                    <a:cubicBezTo>
                      <a:pt x="1802" y="322"/>
                      <a:pt x="1802" y="330"/>
                      <a:pt x="1787" y="326"/>
                    </a:cubicBezTo>
                    <a:cubicBezTo>
                      <a:pt x="1773" y="323"/>
                      <a:pt x="1766" y="327"/>
                      <a:pt x="1763" y="322"/>
                    </a:cubicBezTo>
                    <a:cubicBezTo>
                      <a:pt x="1761" y="317"/>
                      <a:pt x="1756" y="317"/>
                      <a:pt x="1756" y="321"/>
                    </a:cubicBezTo>
                    <a:cubicBezTo>
                      <a:pt x="1755" y="325"/>
                      <a:pt x="1733" y="323"/>
                      <a:pt x="1731" y="317"/>
                    </a:cubicBezTo>
                    <a:cubicBezTo>
                      <a:pt x="1729" y="311"/>
                      <a:pt x="1735" y="310"/>
                      <a:pt x="1738" y="309"/>
                    </a:cubicBezTo>
                    <a:cubicBezTo>
                      <a:pt x="1742" y="307"/>
                      <a:pt x="1735" y="305"/>
                      <a:pt x="1722" y="306"/>
                    </a:cubicBezTo>
                    <a:cubicBezTo>
                      <a:pt x="1710" y="307"/>
                      <a:pt x="1702" y="299"/>
                      <a:pt x="1690" y="301"/>
                    </a:cubicBezTo>
                    <a:cubicBezTo>
                      <a:pt x="1677" y="302"/>
                      <a:pt x="1649" y="305"/>
                      <a:pt x="1646" y="307"/>
                    </a:cubicBezTo>
                    <a:cubicBezTo>
                      <a:pt x="1642" y="308"/>
                      <a:pt x="1649" y="315"/>
                      <a:pt x="1643" y="316"/>
                    </a:cubicBezTo>
                    <a:cubicBezTo>
                      <a:pt x="1637" y="316"/>
                      <a:pt x="1641" y="304"/>
                      <a:pt x="1640" y="299"/>
                    </a:cubicBezTo>
                    <a:cubicBezTo>
                      <a:pt x="1639" y="293"/>
                      <a:pt x="1630" y="292"/>
                      <a:pt x="1631" y="297"/>
                    </a:cubicBezTo>
                    <a:cubicBezTo>
                      <a:pt x="1633" y="301"/>
                      <a:pt x="1617" y="303"/>
                      <a:pt x="1613" y="299"/>
                    </a:cubicBezTo>
                    <a:cubicBezTo>
                      <a:pt x="1609" y="296"/>
                      <a:pt x="1603" y="291"/>
                      <a:pt x="1593" y="289"/>
                    </a:cubicBezTo>
                    <a:cubicBezTo>
                      <a:pt x="1583" y="286"/>
                      <a:pt x="1570" y="297"/>
                      <a:pt x="1573" y="300"/>
                    </a:cubicBezTo>
                    <a:cubicBezTo>
                      <a:pt x="1576" y="303"/>
                      <a:pt x="1583" y="301"/>
                      <a:pt x="1584" y="303"/>
                    </a:cubicBezTo>
                    <a:cubicBezTo>
                      <a:pt x="1584" y="307"/>
                      <a:pt x="1562" y="306"/>
                      <a:pt x="1562" y="309"/>
                    </a:cubicBezTo>
                    <a:cubicBezTo>
                      <a:pt x="1562" y="313"/>
                      <a:pt x="1542" y="318"/>
                      <a:pt x="1535" y="319"/>
                    </a:cubicBezTo>
                    <a:cubicBezTo>
                      <a:pt x="1518" y="321"/>
                      <a:pt x="1514" y="321"/>
                      <a:pt x="1506" y="328"/>
                    </a:cubicBezTo>
                    <a:cubicBezTo>
                      <a:pt x="1498" y="334"/>
                      <a:pt x="1504" y="322"/>
                      <a:pt x="1511" y="315"/>
                    </a:cubicBezTo>
                    <a:cubicBezTo>
                      <a:pt x="1517" y="309"/>
                      <a:pt x="1524" y="312"/>
                      <a:pt x="1527" y="307"/>
                    </a:cubicBezTo>
                    <a:cubicBezTo>
                      <a:pt x="1531" y="302"/>
                      <a:pt x="1537" y="302"/>
                      <a:pt x="1546" y="301"/>
                    </a:cubicBezTo>
                    <a:cubicBezTo>
                      <a:pt x="1556" y="299"/>
                      <a:pt x="1556" y="293"/>
                      <a:pt x="1561" y="291"/>
                    </a:cubicBezTo>
                    <a:cubicBezTo>
                      <a:pt x="1565" y="289"/>
                      <a:pt x="1577" y="285"/>
                      <a:pt x="1579" y="280"/>
                    </a:cubicBezTo>
                    <a:cubicBezTo>
                      <a:pt x="1581" y="275"/>
                      <a:pt x="1604" y="268"/>
                      <a:pt x="1609" y="268"/>
                    </a:cubicBezTo>
                    <a:cubicBezTo>
                      <a:pt x="1614" y="268"/>
                      <a:pt x="1615" y="259"/>
                      <a:pt x="1617" y="259"/>
                    </a:cubicBezTo>
                    <a:cubicBezTo>
                      <a:pt x="1620" y="259"/>
                      <a:pt x="1634" y="253"/>
                      <a:pt x="1639" y="250"/>
                    </a:cubicBezTo>
                    <a:cubicBezTo>
                      <a:pt x="1644" y="248"/>
                      <a:pt x="1647" y="243"/>
                      <a:pt x="1647" y="239"/>
                    </a:cubicBezTo>
                    <a:cubicBezTo>
                      <a:pt x="1647" y="236"/>
                      <a:pt x="1640" y="237"/>
                      <a:pt x="1639" y="233"/>
                    </a:cubicBezTo>
                    <a:cubicBezTo>
                      <a:pt x="1638" y="230"/>
                      <a:pt x="1642" y="232"/>
                      <a:pt x="1648" y="230"/>
                    </a:cubicBezTo>
                    <a:cubicBezTo>
                      <a:pt x="1653" y="228"/>
                      <a:pt x="1648" y="221"/>
                      <a:pt x="1643" y="222"/>
                    </a:cubicBezTo>
                    <a:cubicBezTo>
                      <a:pt x="1639" y="224"/>
                      <a:pt x="1646" y="218"/>
                      <a:pt x="1642" y="214"/>
                    </a:cubicBezTo>
                    <a:cubicBezTo>
                      <a:pt x="1638" y="209"/>
                      <a:pt x="1630" y="217"/>
                      <a:pt x="1630" y="212"/>
                    </a:cubicBezTo>
                    <a:cubicBezTo>
                      <a:pt x="1631" y="207"/>
                      <a:pt x="1630" y="200"/>
                      <a:pt x="1627" y="197"/>
                    </a:cubicBezTo>
                    <a:cubicBezTo>
                      <a:pt x="1624" y="194"/>
                      <a:pt x="1618" y="203"/>
                      <a:pt x="1611" y="198"/>
                    </a:cubicBezTo>
                    <a:cubicBezTo>
                      <a:pt x="1605" y="193"/>
                      <a:pt x="1586" y="190"/>
                      <a:pt x="1586" y="192"/>
                    </a:cubicBezTo>
                    <a:cubicBezTo>
                      <a:pt x="1586" y="194"/>
                      <a:pt x="1577" y="189"/>
                      <a:pt x="1575" y="191"/>
                    </a:cubicBezTo>
                    <a:cubicBezTo>
                      <a:pt x="1573" y="193"/>
                      <a:pt x="1558" y="193"/>
                      <a:pt x="1553" y="191"/>
                    </a:cubicBezTo>
                    <a:cubicBezTo>
                      <a:pt x="1549" y="190"/>
                      <a:pt x="1542" y="193"/>
                      <a:pt x="1542" y="198"/>
                    </a:cubicBezTo>
                    <a:cubicBezTo>
                      <a:pt x="1542" y="202"/>
                      <a:pt x="1523" y="201"/>
                      <a:pt x="1520" y="200"/>
                    </a:cubicBezTo>
                    <a:cubicBezTo>
                      <a:pt x="1516" y="199"/>
                      <a:pt x="1532" y="186"/>
                      <a:pt x="1532" y="183"/>
                    </a:cubicBezTo>
                    <a:cubicBezTo>
                      <a:pt x="1532" y="181"/>
                      <a:pt x="1505" y="184"/>
                      <a:pt x="1503" y="181"/>
                    </a:cubicBezTo>
                    <a:cubicBezTo>
                      <a:pt x="1502" y="179"/>
                      <a:pt x="1489" y="178"/>
                      <a:pt x="1483" y="178"/>
                    </a:cubicBezTo>
                    <a:cubicBezTo>
                      <a:pt x="1477" y="178"/>
                      <a:pt x="1482" y="177"/>
                      <a:pt x="1488" y="176"/>
                    </a:cubicBezTo>
                    <a:cubicBezTo>
                      <a:pt x="1493" y="176"/>
                      <a:pt x="1498" y="171"/>
                      <a:pt x="1504" y="170"/>
                    </a:cubicBezTo>
                    <a:cubicBezTo>
                      <a:pt x="1510" y="169"/>
                      <a:pt x="1509" y="167"/>
                      <a:pt x="1506" y="163"/>
                    </a:cubicBezTo>
                    <a:cubicBezTo>
                      <a:pt x="1504" y="159"/>
                      <a:pt x="1497" y="161"/>
                      <a:pt x="1491" y="159"/>
                    </a:cubicBezTo>
                    <a:cubicBezTo>
                      <a:pt x="1485" y="158"/>
                      <a:pt x="1478" y="155"/>
                      <a:pt x="1473" y="155"/>
                    </a:cubicBezTo>
                    <a:cubicBezTo>
                      <a:pt x="1468" y="154"/>
                      <a:pt x="1462" y="157"/>
                      <a:pt x="1450" y="160"/>
                    </a:cubicBezTo>
                    <a:cubicBezTo>
                      <a:pt x="1437" y="162"/>
                      <a:pt x="1436" y="171"/>
                      <a:pt x="1430" y="174"/>
                    </a:cubicBezTo>
                    <a:cubicBezTo>
                      <a:pt x="1424" y="177"/>
                      <a:pt x="1413" y="189"/>
                      <a:pt x="1418" y="190"/>
                    </a:cubicBezTo>
                    <a:cubicBezTo>
                      <a:pt x="1423" y="191"/>
                      <a:pt x="1421" y="194"/>
                      <a:pt x="1422" y="197"/>
                    </a:cubicBezTo>
                    <a:cubicBezTo>
                      <a:pt x="1422" y="201"/>
                      <a:pt x="1418" y="201"/>
                      <a:pt x="1412" y="200"/>
                    </a:cubicBezTo>
                    <a:cubicBezTo>
                      <a:pt x="1406" y="199"/>
                      <a:pt x="1385" y="200"/>
                      <a:pt x="1385" y="204"/>
                    </a:cubicBezTo>
                    <a:cubicBezTo>
                      <a:pt x="1385" y="208"/>
                      <a:pt x="1397" y="211"/>
                      <a:pt x="1396" y="213"/>
                    </a:cubicBezTo>
                    <a:cubicBezTo>
                      <a:pt x="1395" y="215"/>
                      <a:pt x="1387" y="213"/>
                      <a:pt x="1383" y="210"/>
                    </a:cubicBezTo>
                    <a:cubicBezTo>
                      <a:pt x="1379" y="208"/>
                      <a:pt x="1369" y="209"/>
                      <a:pt x="1368" y="214"/>
                    </a:cubicBezTo>
                    <a:cubicBezTo>
                      <a:pt x="1366" y="218"/>
                      <a:pt x="1358" y="217"/>
                      <a:pt x="1356" y="216"/>
                    </a:cubicBezTo>
                    <a:cubicBezTo>
                      <a:pt x="1354" y="215"/>
                      <a:pt x="1349" y="218"/>
                      <a:pt x="1345" y="217"/>
                    </a:cubicBezTo>
                    <a:cubicBezTo>
                      <a:pt x="1341" y="216"/>
                      <a:pt x="1352" y="210"/>
                      <a:pt x="1350" y="207"/>
                    </a:cubicBezTo>
                    <a:cubicBezTo>
                      <a:pt x="1347" y="204"/>
                      <a:pt x="1334" y="207"/>
                      <a:pt x="1333" y="211"/>
                    </a:cubicBezTo>
                    <a:cubicBezTo>
                      <a:pt x="1332" y="216"/>
                      <a:pt x="1324" y="208"/>
                      <a:pt x="1321" y="210"/>
                    </a:cubicBezTo>
                    <a:cubicBezTo>
                      <a:pt x="1318" y="211"/>
                      <a:pt x="1315" y="213"/>
                      <a:pt x="1310" y="215"/>
                    </a:cubicBezTo>
                    <a:cubicBezTo>
                      <a:pt x="1304" y="218"/>
                      <a:pt x="1295" y="213"/>
                      <a:pt x="1293" y="217"/>
                    </a:cubicBezTo>
                    <a:cubicBezTo>
                      <a:pt x="1291" y="221"/>
                      <a:pt x="1303" y="222"/>
                      <a:pt x="1303" y="224"/>
                    </a:cubicBezTo>
                    <a:cubicBezTo>
                      <a:pt x="1304" y="226"/>
                      <a:pt x="1275" y="226"/>
                      <a:pt x="1274" y="229"/>
                    </a:cubicBezTo>
                    <a:cubicBezTo>
                      <a:pt x="1273" y="231"/>
                      <a:pt x="1264" y="231"/>
                      <a:pt x="1252" y="232"/>
                    </a:cubicBezTo>
                    <a:cubicBezTo>
                      <a:pt x="1240" y="232"/>
                      <a:pt x="1245" y="238"/>
                      <a:pt x="1236" y="239"/>
                    </a:cubicBezTo>
                    <a:cubicBezTo>
                      <a:pt x="1226" y="241"/>
                      <a:pt x="1222" y="242"/>
                      <a:pt x="1219" y="246"/>
                    </a:cubicBezTo>
                    <a:cubicBezTo>
                      <a:pt x="1216" y="251"/>
                      <a:pt x="1209" y="252"/>
                      <a:pt x="1205" y="248"/>
                    </a:cubicBezTo>
                    <a:cubicBezTo>
                      <a:pt x="1202" y="244"/>
                      <a:pt x="1194" y="250"/>
                      <a:pt x="1198" y="250"/>
                    </a:cubicBezTo>
                    <a:cubicBezTo>
                      <a:pt x="1203" y="251"/>
                      <a:pt x="1199" y="256"/>
                      <a:pt x="1196" y="255"/>
                    </a:cubicBezTo>
                    <a:cubicBezTo>
                      <a:pt x="1193" y="254"/>
                      <a:pt x="1185" y="260"/>
                      <a:pt x="1189" y="259"/>
                    </a:cubicBezTo>
                    <a:cubicBezTo>
                      <a:pt x="1194" y="259"/>
                      <a:pt x="1196" y="262"/>
                      <a:pt x="1194" y="265"/>
                    </a:cubicBezTo>
                    <a:cubicBezTo>
                      <a:pt x="1192" y="268"/>
                      <a:pt x="1181" y="262"/>
                      <a:pt x="1179" y="265"/>
                    </a:cubicBezTo>
                    <a:cubicBezTo>
                      <a:pt x="1176" y="267"/>
                      <a:pt x="1184" y="271"/>
                      <a:pt x="1188" y="270"/>
                    </a:cubicBezTo>
                    <a:cubicBezTo>
                      <a:pt x="1193" y="269"/>
                      <a:pt x="1196" y="273"/>
                      <a:pt x="1196" y="276"/>
                    </a:cubicBezTo>
                    <a:cubicBezTo>
                      <a:pt x="1197" y="279"/>
                      <a:pt x="1185" y="274"/>
                      <a:pt x="1183" y="277"/>
                    </a:cubicBezTo>
                    <a:cubicBezTo>
                      <a:pt x="1181" y="280"/>
                      <a:pt x="1185" y="281"/>
                      <a:pt x="1190" y="281"/>
                    </a:cubicBezTo>
                    <a:cubicBezTo>
                      <a:pt x="1195" y="282"/>
                      <a:pt x="1191" y="284"/>
                      <a:pt x="1195" y="288"/>
                    </a:cubicBezTo>
                    <a:cubicBezTo>
                      <a:pt x="1196" y="288"/>
                      <a:pt x="1196" y="288"/>
                      <a:pt x="1196" y="289"/>
                    </a:cubicBezTo>
                    <a:cubicBezTo>
                      <a:pt x="1199" y="292"/>
                      <a:pt x="1194" y="293"/>
                      <a:pt x="1194" y="296"/>
                    </a:cubicBezTo>
                    <a:cubicBezTo>
                      <a:pt x="1195" y="299"/>
                      <a:pt x="1189" y="301"/>
                      <a:pt x="1189" y="298"/>
                    </a:cubicBezTo>
                    <a:cubicBezTo>
                      <a:pt x="1189" y="295"/>
                      <a:pt x="1176" y="293"/>
                      <a:pt x="1173" y="297"/>
                    </a:cubicBezTo>
                    <a:cubicBezTo>
                      <a:pt x="1170" y="300"/>
                      <a:pt x="1168" y="303"/>
                      <a:pt x="1164" y="300"/>
                    </a:cubicBezTo>
                    <a:cubicBezTo>
                      <a:pt x="1161" y="297"/>
                      <a:pt x="1151" y="301"/>
                      <a:pt x="1138" y="301"/>
                    </a:cubicBezTo>
                    <a:cubicBezTo>
                      <a:pt x="1126" y="302"/>
                      <a:pt x="1099" y="303"/>
                      <a:pt x="1093" y="305"/>
                    </a:cubicBezTo>
                    <a:cubicBezTo>
                      <a:pt x="1086" y="307"/>
                      <a:pt x="1081" y="316"/>
                      <a:pt x="1087" y="322"/>
                    </a:cubicBezTo>
                    <a:cubicBezTo>
                      <a:pt x="1093" y="328"/>
                      <a:pt x="1087" y="331"/>
                      <a:pt x="1087" y="335"/>
                    </a:cubicBezTo>
                    <a:cubicBezTo>
                      <a:pt x="1087" y="339"/>
                      <a:pt x="1103" y="347"/>
                      <a:pt x="1111" y="348"/>
                    </a:cubicBezTo>
                    <a:cubicBezTo>
                      <a:pt x="1119" y="348"/>
                      <a:pt x="1126" y="359"/>
                      <a:pt x="1121" y="365"/>
                    </a:cubicBezTo>
                    <a:cubicBezTo>
                      <a:pt x="1116" y="371"/>
                      <a:pt x="1101" y="363"/>
                      <a:pt x="1091" y="355"/>
                    </a:cubicBezTo>
                    <a:cubicBezTo>
                      <a:pt x="1081" y="347"/>
                      <a:pt x="1058" y="344"/>
                      <a:pt x="1051" y="345"/>
                    </a:cubicBezTo>
                    <a:cubicBezTo>
                      <a:pt x="1043" y="345"/>
                      <a:pt x="1048" y="338"/>
                      <a:pt x="1038" y="338"/>
                    </a:cubicBezTo>
                    <a:cubicBezTo>
                      <a:pt x="1028" y="339"/>
                      <a:pt x="1020" y="347"/>
                      <a:pt x="1027" y="347"/>
                    </a:cubicBezTo>
                    <a:cubicBezTo>
                      <a:pt x="1033" y="347"/>
                      <a:pt x="1037" y="347"/>
                      <a:pt x="1034" y="350"/>
                    </a:cubicBezTo>
                    <a:cubicBezTo>
                      <a:pt x="1031" y="353"/>
                      <a:pt x="1036" y="352"/>
                      <a:pt x="1044" y="356"/>
                    </a:cubicBezTo>
                    <a:cubicBezTo>
                      <a:pt x="1052" y="359"/>
                      <a:pt x="1037" y="364"/>
                      <a:pt x="1029" y="358"/>
                    </a:cubicBezTo>
                    <a:cubicBezTo>
                      <a:pt x="1021" y="353"/>
                      <a:pt x="1012" y="358"/>
                      <a:pt x="1010" y="362"/>
                    </a:cubicBezTo>
                    <a:cubicBezTo>
                      <a:pt x="1008" y="366"/>
                      <a:pt x="1019" y="378"/>
                      <a:pt x="1034" y="380"/>
                    </a:cubicBezTo>
                    <a:cubicBezTo>
                      <a:pt x="1048" y="382"/>
                      <a:pt x="1043" y="387"/>
                      <a:pt x="1049" y="389"/>
                    </a:cubicBezTo>
                    <a:cubicBezTo>
                      <a:pt x="1056" y="392"/>
                      <a:pt x="1051" y="394"/>
                      <a:pt x="1047" y="394"/>
                    </a:cubicBezTo>
                    <a:cubicBezTo>
                      <a:pt x="1042" y="395"/>
                      <a:pt x="1034" y="388"/>
                      <a:pt x="1027" y="384"/>
                    </a:cubicBezTo>
                    <a:cubicBezTo>
                      <a:pt x="1019" y="380"/>
                      <a:pt x="1000" y="386"/>
                      <a:pt x="997" y="381"/>
                    </a:cubicBezTo>
                    <a:cubicBezTo>
                      <a:pt x="993" y="377"/>
                      <a:pt x="999" y="373"/>
                      <a:pt x="995" y="370"/>
                    </a:cubicBezTo>
                    <a:cubicBezTo>
                      <a:pt x="992" y="367"/>
                      <a:pt x="995" y="360"/>
                      <a:pt x="1000" y="352"/>
                    </a:cubicBezTo>
                    <a:cubicBezTo>
                      <a:pt x="1004" y="345"/>
                      <a:pt x="999" y="333"/>
                      <a:pt x="992" y="330"/>
                    </a:cubicBezTo>
                    <a:cubicBezTo>
                      <a:pt x="985" y="328"/>
                      <a:pt x="986" y="335"/>
                      <a:pt x="987" y="338"/>
                    </a:cubicBezTo>
                    <a:cubicBezTo>
                      <a:pt x="989" y="340"/>
                      <a:pt x="988" y="350"/>
                      <a:pt x="983" y="356"/>
                    </a:cubicBezTo>
                    <a:cubicBezTo>
                      <a:pt x="978" y="363"/>
                      <a:pt x="962" y="363"/>
                      <a:pt x="962" y="367"/>
                    </a:cubicBezTo>
                    <a:cubicBezTo>
                      <a:pt x="962" y="371"/>
                      <a:pt x="951" y="375"/>
                      <a:pt x="955" y="378"/>
                    </a:cubicBezTo>
                    <a:cubicBezTo>
                      <a:pt x="958" y="381"/>
                      <a:pt x="973" y="397"/>
                      <a:pt x="975" y="402"/>
                    </a:cubicBezTo>
                    <a:cubicBezTo>
                      <a:pt x="977" y="407"/>
                      <a:pt x="962" y="423"/>
                      <a:pt x="964" y="432"/>
                    </a:cubicBezTo>
                    <a:cubicBezTo>
                      <a:pt x="967" y="441"/>
                      <a:pt x="962" y="445"/>
                      <a:pt x="965" y="450"/>
                    </a:cubicBezTo>
                    <a:cubicBezTo>
                      <a:pt x="968" y="454"/>
                      <a:pt x="975" y="450"/>
                      <a:pt x="979" y="452"/>
                    </a:cubicBezTo>
                    <a:cubicBezTo>
                      <a:pt x="983" y="454"/>
                      <a:pt x="990" y="449"/>
                      <a:pt x="999" y="448"/>
                    </a:cubicBezTo>
                    <a:cubicBezTo>
                      <a:pt x="1009" y="446"/>
                      <a:pt x="1027" y="456"/>
                      <a:pt x="1033" y="459"/>
                    </a:cubicBezTo>
                    <a:cubicBezTo>
                      <a:pt x="1040" y="462"/>
                      <a:pt x="1036" y="467"/>
                      <a:pt x="1040" y="473"/>
                    </a:cubicBezTo>
                    <a:cubicBezTo>
                      <a:pt x="1043" y="478"/>
                      <a:pt x="1032" y="478"/>
                      <a:pt x="1032" y="486"/>
                    </a:cubicBezTo>
                    <a:cubicBezTo>
                      <a:pt x="1031" y="493"/>
                      <a:pt x="1051" y="497"/>
                      <a:pt x="1052" y="499"/>
                    </a:cubicBezTo>
                    <a:cubicBezTo>
                      <a:pt x="1053" y="502"/>
                      <a:pt x="1038" y="500"/>
                      <a:pt x="1032" y="498"/>
                    </a:cubicBezTo>
                    <a:cubicBezTo>
                      <a:pt x="1027" y="496"/>
                      <a:pt x="1026" y="488"/>
                      <a:pt x="1024" y="486"/>
                    </a:cubicBezTo>
                    <a:cubicBezTo>
                      <a:pt x="1022" y="485"/>
                      <a:pt x="1028" y="479"/>
                      <a:pt x="1029" y="474"/>
                    </a:cubicBezTo>
                    <a:cubicBezTo>
                      <a:pt x="1029" y="469"/>
                      <a:pt x="1022" y="466"/>
                      <a:pt x="1020" y="462"/>
                    </a:cubicBezTo>
                    <a:cubicBezTo>
                      <a:pt x="1017" y="459"/>
                      <a:pt x="1013" y="454"/>
                      <a:pt x="1009" y="455"/>
                    </a:cubicBezTo>
                    <a:cubicBezTo>
                      <a:pt x="1004" y="456"/>
                      <a:pt x="987" y="458"/>
                      <a:pt x="981" y="462"/>
                    </a:cubicBezTo>
                    <a:cubicBezTo>
                      <a:pt x="976" y="467"/>
                      <a:pt x="982" y="480"/>
                      <a:pt x="985" y="487"/>
                    </a:cubicBezTo>
                    <a:cubicBezTo>
                      <a:pt x="988" y="493"/>
                      <a:pt x="970" y="503"/>
                      <a:pt x="970" y="508"/>
                    </a:cubicBezTo>
                    <a:cubicBezTo>
                      <a:pt x="971" y="513"/>
                      <a:pt x="965" y="515"/>
                      <a:pt x="957" y="520"/>
                    </a:cubicBezTo>
                    <a:cubicBezTo>
                      <a:pt x="949" y="524"/>
                      <a:pt x="941" y="527"/>
                      <a:pt x="941" y="534"/>
                    </a:cubicBezTo>
                    <a:cubicBezTo>
                      <a:pt x="941" y="540"/>
                      <a:pt x="931" y="537"/>
                      <a:pt x="925" y="534"/>
                    </a:cubicBezTo>
                    <a:cubicBezTo>
                      <a:pt x="920" y="530"/>
                      <a:pt x="913" y="535"/>
                      <a:pt x="905" y="535"/>
                    </a:cubicBezTo>
                    <a:cubicBezTo>
                      <a:pt x="897" y="535"/>
                      <a:pt x="897" y="528"/>
                      <a:pt x="891" y="531"/>
                    </a:cubicBezTo>
                    <a:cubicBezTo>
                      <a:pt x="884" y="533"/>
                      <a:pt x="880" y="528"/>
                      <a:pt x="882" y="523"/>
                    </a:cubicBezTo>
                    <a:cubicBezTo>
                      <a:pt x="884" y="519"/>
                      <a:pt x="891" y="522"/>
                      <a:pt x="891" y="526"/>
                    </a:cubicBezTo>
                    <a:cubicBezTo>
                      <a:pt x="892" y="529"/>
                      <a:pt x="896" y="527"/>
                      <a:pt x="902" y="524"/>
                    </a:cubicBezTo>
                    <a:cubicBezTo>
                      <a:pt x="907" y="522"/>
                      <a:pt x="904" y="528"/>
                      <a:pt x="912" y="529"/>
                    </a:cubicBezTo>
                    <a:cubicBezTo>
                      <a:pt x="919" y="529"/>
                      <a:pt x="915" y="525"/>
                      <a:pt x="921" y="525"/>
                    </a:cubicBezTo>
                    <a:cubicBezTo>
                      <a:pt x="927" y="526"/>
                      <a:pt x="927" y="524"/>
                      <a:pt x="925" y="521"/>
                    </a:cubicBezTo>
                    <a:cubicBezTo>
                      <a:pt x="923" y="518"/>
                      <a:pt x="929" y="516"/>
                      <a:pt x="933" y="515"/>
                    </a:cubicBezTo>
                    <a:cubicBezTo>
                      <a:pt x="937" y="513"/>
                      <a:pt x="935" y="507"/>
                      <a:pt x="938" y="505"/>
                    </a:cubicBezTo>
                    <a:cubicBezTo>
                      <a:pt x="942" y="503"/>
                      <a:pt x="939" y="500"/>
                      <a:pt x="943" y="499"/>
                    </a:cubicBezTo>
                    <a:cubicBezTo>
                      <a:pt x="947" y="499"/>
                      <a:pt x="948" y="494"/>
                      <a:pt x="952" y="494"/>
                    </a:cubicBezTo>
                    <a:cubicBezTo>
                      <a:pt x="955" y="494"/>
                      <a:pt x="957" y="488"/>
                      <a:pt x="955" y="485"/>
                    </a:cubicBezTo>
                    <a:cubicBezTo>
                      <a:pt x="953" y="483"/>
                      <a:pt x="956" y="475"/>
                      <a:pt x="960" y="474"/>
                    </a:cubicBezTo>
                    <a:cubicBezTo>
                      <a:pt x="963" y="473"/>
                      <a:pt x="963" y="469"/>
                      <a:pt x="960" y="467"/>
                    </a:cubicBezTo>
                    <a:cubicBezTo>
                      <a:pt x="957" y="465"/>
                      <a:pt x="945" y="457"/>
                      <a:pt x="946" y="452"/>
                    </a:cubicBezTo>
                    <a:cubicBezTo>
                      <a:pt x="947" y="447"/>
                      <a:pt x="944" y="438"/>
                      <a:pt x="946" y="434"/>
                    </a:cubicBezTo>
                    <a:cubicBezTo>
                      <a:pt x="947" y="430"/>
                      <a:pt x="946" y="422"/>
                      <a:pt x="945" y="417"/>
                    </a:cubicBezTo>
                    <a:cubicBezTo>
                      <a:pt x="945" y="413"/>
                      <a:pt x="948" y="407"/>
                      <a:pt x="950" y="399"/>
                    </a:cubicBezTo>
                    <a:cubicBezTo>
                      <a:pt x="951" y="390"/>
                      <a:pt x="941" y="381"/>
                      <a:pt x="936" y="379"/>
                    </a:cubicBezTo>
                    <a:cubicBezTo>
                      <a:pt x="930" y="376"/>
                      <a:pt x="934" y="372"/>
                      <a:pt x="941" y="365"/>
                    </a:cubicBezTo>
                    <a:cubicBezTo>
                      <a:pt x="949" y="359"/>
                      <a:pt x="949" y="340"/>
                      <a:pt x="949" y="335"/>
                    </a:cubicBezTo>
                    <a:cubicBezTo>
                      <a:pt x="948" y="331"/>
                      <a:pt x="933" y="328"/>
                      <a:pt x="927" y="328"/>
                    </a:cubicBezTo>
                    <a:cubicBezTo>
                      <a:pt x="921" y="329"/>
                      <a:pt x="899" y="328"/>
                      <a:pt x="893" y="327"/>
                    </a:cubicBezTo>
                    <a:cubicBezTo>
                      <a:pt x="888" y="326"/>
                      <a:pt x="886" y="331"/>
                      <a:pt x="883" y="336"/>
                    </a:cubicBezTo>
                    <a:cubicBezTo>
                      <a:pt x="881" y="342"/>
                      <a:pt x="875" y="350"/>
                      <a:pt x="872" y="362"/>
                    </a:cubicBezTo>
                    <a:cubicBezTo>
                      <a:pt x="868" y="373"/>
                      <a:pt x="854" y="377"/>
                      <a:pt x="848" y="380"/>
                    </a:cubicBezTo>
                    <a:cubicBezTo>
                      <a:pt x="842" y="382"/>
                      <a:pt x="838" y="391"/>
                      <a:pt x="841" y="395"/>
                    </a:cubicBezTo>
                    <a:cubicBezTo>
                      <a:pt x="844" y="399"/>
                      <a:pt x="848" y="396"/>
                      <a:pt x="851" y="397"/>
                    </a:cubicBezTo>
                    <a:cubicBezTo>
                      <a:pt x="854" y="399"/>
                      <a:pt x="851" y="410"/>
                      <a:pt x="849" y="411"/>
                    </a:cubicBezTo>
                    <a:cubicBezTo>
                      <a:pt x="847" y="413"/>
                      <a:pt x="852" y="417"/>
                      <a:pt x="848" y="420"/>
                    </a:cubicBezTo>
                    <a:cubicBezTo>
                      <a:pt x="843" y="423"/>
                      <a:pt x="839" y="429"/>
                      <a:pt x="842" y="432"/>
                    </a:cubicBezTo>
                    <a:cubicBezTo>
                      <a:pt x="844" y="435"/>
                      <a:pt x="857" y="436"/>
                      <a:pt x="863" y="439"/>
                    </a:cubicBezTo>
                    <a:cubicBezTo>
                      <a:pt x="868" y="443"/>
                      <a:pt x="866" y="448"/>
                      <a:pt x="870" y="454"/>
                    </a:cubicBezTo>
                    <a:cubicBezTo>
                      <a:pt x="874" y="459"/>
                      <a:pt x="879" y="456"/>
                      <a:pt x="881" y="459"/>
                    </a:cubicBezTo>
                    <a:cubicBezTo>
                      <a:pt x="883" y="463"/>
                      <a:pt x="873" y="476"/>
                      <a:pt x="870" y="477"/>
                    </a:cubicBezTo>
                    <a:cubicBezTo>
                      <a:pt x="866" y="477"/>
                      <a:pt x="853" y="463"/>
                      <a:pt x="848" y="460"/>
                    </a:cubicBezTo>
                    <a:cubicBezTo>
                      <a:pt x="844" y="457"/>
                      <a:pt x="828" y="452"/>
                      <a:pt x="820" y="448"/>
                    </a:cubicBezTo>
                    <a:cubicBezTo>
                      <a:pt x="812" y="443"/>
                      <a:pt x="805" y="444"/>
                      <a:pt x="797" y="438"/>
                    </a:cubicBezTo>
                    <a:cubicBezTo>
                      <a:pt x="788" y="432"/>
                      <a:pt x="780" y="429"/>
                      <a:pt x="764" y="429"/>
                    </a:cubicBezTo>
                    <a:cubicBezTo>
                      <a:pt x="748" y="430"/>
                      <a:pt x="737" y="426"/>
                      <a:pt x="732" y="426"/>
                    </a:cubicBezTo>
                    <a:cubicBezTo>
                      <a:pt x="726" y="427"/>
                      <a:pt x="728" y="421"/>
                      <a:pt x="719" y="417"/>
                    </a:cubicBezTo>
                    <a:cubicBezTo>
                      <a:pt x="709" y="413"/>
                      <a:pt x="703" y="407"/>
                      <a:pt x="697" y="410"/>
                    </a:cubicBezTo>
                    <a:cubicBezTo>
                      <a:pt x="692" y="413"/>
                      <a:pt x="694" y="423"/>
                      <a:pt x="702" y="424"/>
                    </a:cubicBezTo>
                    <a:cubicBezTo>
                      <a:pt x="711" y="426"/>
                      <a:pt x="707" y="430"/>
                      <a:pt x="715" y="430"/>
                    </a:cubicBezTo>
                    <a:cubicBezTo>
                      <a:pt x="724" y="429"/>
                      <a:pt x="727" y="432"/>
                      <a:pt x="727" y="438"/>
                    </a:cubicBezTo>
                    <a:cubicBezTo>
                      <a:pt x="726" y="443"/>
                      <a:pt x="731" y="449"/>
                      <a:pt x="735" y="452"/>
                    </a:cubicBezTo>
                    <a:cubicBezTo>
                      <a:pt x="739" y="456"/>
                      <a:pt x="736" y="462"/>
                      <a:pt x="729" y="462"/>
                    </a:cubicBezTo>
                    <a:cubicBezTo>
                      <a:pt x="722" y="462"/>
                      <a:pt x="714" y="463"/>
                      <a:pt x="717" y="468"/>
                    </a:cubicBezTo>
                    <a:cubicBezTo>
                      <a:pt x="720" y="473"/>
                      <a:pt x="715" y="474"/>
                      <a:pt x="708" y="472"/>
                    </a:cubicBezTo>
                    <a:cubicBezTo>
                      <a:pt x="701" y="469"/>
                      <a:pt x="705" y="464"/>
                      <a:pt x="708" y="461"/>
                    </a:cubicBezTo>
                    <a:cubicBezTo>
                      <a:pt x="711" y="458"/>
                      <a:pt x="702" y="455"/>
                      <a:pt x="697" y="453"/>
                    </a:cubicBezTo>
                    <a:cubicBezTo>
                      <a:pt x="693" y="451"/>
                      <a:pt x="675" y="465"/>
                      <a:pt x="670" y="467"/>
                    </a:cubicBezTo>
                    <a:cubicBezTo>
                      <a:pt x="665" y="469"/>
                      <a:pt x="653" y="463"/>
                      <a:pt x="641" y="467"/>
                    </a:cubicBezTo>
                    <a:cubicBezTo>
                      <a:pt x="628" y="470"/>
                      <a:pt x="629" y="480"/>
                      <a:pt x="624" y="479"/>
                    </a:cubicBezTo>
                    <a:cubicBezTo>
                      <a:pt x="619" y="478"/>
                      <a:pt x="606" y="480"/>
                      <a:pt x="600" y="477"/>
                    </a:cubicBezTo>
                    <a:cubicBezTo>
                      <a:pt x="595" y="474"/>
                      <a:pt x="599" y="472"/>
                      <a:pt x="605" y="472"/>
                    </a:cubicBezTo>
                    <a:cubicBezTo>
                      <a:pt x="610" y="472"/>
                      <a:pt x="612" y="471"/>
                      <a:pt x="609" y="467"/>
                    </a:cubicBezTo>
                    <a:cubicBezTo>
                      <a:pt x="606" y="463"/>
                      <a:pt x="613" y="457"/>
                      <a:pt x="613" y="455"/>
                    </a:cubicBezTo>
                    <a:cubicBezTo>
                      <a:pt x="613" y="452"/>
                      <a:pt x="592" y="459"/>
                      <a:pt x="589" y="462"/>
                    </a:cubicBezTo>
                    <a:cubicBezTo>
                      <a:pt x="586" y="465"/>
                      <a:pt x="589" y="470"/>
                      <a:pt x="586" y="472"/>
                    </a:cubicBezTo>
                    <a:cubicBezTo>
                      <a:pt x="582" y="474"/>
                      <a:pt x="582" y="469"/>
                      <a:pt x="578" y="467"/>
                    </a:cubicBezTo>
                    <a:cubicBezTo>
                      <a:pt x="574" y="466"/>
                      <a:pt x="543" y="473"/>
                      <a:pt x="537" y="479"/>
                    </a:cubicBezTo>
                    <a:cubicBezTo>
                      <a:pt x="532" y="486"/>
                      <a:pt x="520" y="486"/>
                      <a:pt x="520" y="490"/>
                    </a:cubicBezTo>
                    <a:cubicBezTo>
                      <a:pt x="520" y="493"/>
                      <a:pt x="507" y="493"/>
                      <a:pt x="501" y="496"/>
                    </a:cubicBezTo>
                    <a:cubicBezTo>
                      <a:pt x="496" y="498"/>
                      <a:pt x="499" y="509"/>
                      <a:pt x="497" y="514"/>
                    </a:cubicBezTo>
                    <a:cubicBezTo>
                      <a:pt x="495" y="519"/>
                      <a:pt x="474" y="518"/>
                      <a:pt x="467" y="518"/>
                    </a:cubicBezTo>
                    <a:cubicBezTo>
                      <a:pt x="461" y="518"/>
                      <a:pt x="458" y="505"/>
                      <a:pt x="453" y="505"/>
                    </a:cubicBezTo>
                    <a:cubicBezTo>
                      <a:pt x="448" y="504"/>
                      <a:pt x="451" y="497"/>
                      <a:pt x="453" y="493"/>
                    </a:cubicBezTo>
                    <a:cubicBezTo>
                      <a:pt x="454" y="490"/>
                      <a:pt x="458" y="493"/>
                      <a:pt x="465" y="489"/>
                    </a:cubicBezTo>
                    <a:cubicBezTo>
                      <a:pt x="471" y="485"/>
                      <a:pt x="478" y="491"/>
                      <a:pt x="480" y="488"/>
                    </a:cubicBezTo>
                    <a:cubicBezTo>
                      <a:pt x="483" y="485"/>
                      <a:pt x="471" y="478"/>
                      <a:pt x="470" y="471"/>
                    </a:cubicBezTo>
                    <a:cubicBezTo>
                      <a:pt x="469" y="465"/>
                      <a:pt x="455" y="463"/>
                      <a:pt x="447" y="465"/>
                    </a:cubicBezTo>
                    <a:cubicBezTo>
                      <a:pt x="440" y="467"/>
                      <a:pt x="431" y="465"/>
                      <a:pt x="425" y="462"/>
                    </a:cubicBezTo>
                    <a:cubicBezTo>
                      <a:pt x="420" y="460"/>
                      <a:pt x="421" y="467"/>
                      <a:pt x="429" y="469"/>
                    </a:cubicBezTo>
                    <a:cubicBezTo>
                      <a:pt x="437" y="471"/>
                      <a:pt x="433" y="478"/>
                      <a:pt x="434" y="481"/>
                    </a:cubicBezTo>
                    <a:cubicBezTo>
                      <a:pt x="435" y="485"/>
                      <a:pt x="432" y="494"/>
                      <a:pt x="427" y="501"/>
                    </a:cubicBezTo>
                    <a:cubicBezTo>
                      <a:pt x="422" y="508"/>
                      <a:pt x="426" y="508"/>
                      <a:pt x="433" y="507"/>
                    </a:cubicBezTo>
                    <a:cubicBezTo>
                      <a:pt x="440" y="507"/>
                      <a:pt x="439" y="516"/>
                      <a:pt x="439" y="523"/>
                    </a:cubicBezTo>
                    <a:cubicBezTo>
                      <a:pt x="439" y="530"/>
                      <a:pt x="434" y="532"/>
                      <a:pt x="434" y="536"/>
                    </a:cubicBezTo>
                    <a:cubicBezTo>
                      <a:pt x="434" y="541"/>
                      <a:pt x="428" y="534"/>
                      <a:pt x="426" y="536"/>
                    </a:cubicBezTo>
                    <a:cubicBezTo>
                      <a:pt x="424" y="538"/>
                      <a:pt x="422" y="535"/>
                      <a:pt x="421" y="531"/>
                    </a:cubicBezTo>
                    <a:cubicBezTo>
                      <a:pt x="420" y="527"/>
                      <a:pt x="409" y="529"/>
                      <a:pt x="403" y="528"/>
                    </a:cubicBezTo>
                    <a:cubicBezTo>
                      <a:pt x="397" y="526"/>
                      <a:pt x="395" y="529"/>
                      <a:pt x="392" y="533"/>
                    </a:cubicBezTo>
                    <a:cubicBezTo>
                      <a:pt x="389" y="538"/>
                      <a:pt x="381" y="539"/>
                      <a:pt x="376" y="540"/>
                    </a:cubicBezTo>
                    <a:cubicBezTo>
                      <a:pt x="372" y="540"/>
                      <a:pt x="364" y="549"/>
                      <a:pt x="360" y="552"/>
                    </a:cubicBezTo>
                    <a:cubicBezTo>
                      <a:pt x="355" y="555"/>
                      <a:pt x="354" y="561"/>
                      <a:pt x="361" y="568"/>
                    </a:cubicBezTo>
                    <a:cubicBezTo>
                      <a:pt x="367" y="574"/>
                      <a:pt x="368" y="578"/>
                      <a:pt x="368" y="581"/>
                    </a:cubicBezTo>
                    <a:cubicBezTo>
                      <a:pt x="367" y="585"/>
                      <a:pt x="350" y="584"/>
                      <a:pt x="347" y="580"/>
                    </a:cubicBezTo>
                    <a:cubicBezTo>
                      <a:pt x="344" y="576"/>
                      <a:pt x="332" y="575"/>
                      <a:pt x="328" y="576"/>
                    </a:cubicBezTo>
                    <a:cubicBezTo>
                      <a:pt x="325" y="577"/>
                      <a:pt x="314" y="564"/>
                      <a:pt x="308" y="564"/>
                    </a:cubicBezTo>
                    <a:cubicBezTo>
                      <a:pt x="303" y="564"/>
                      <a:pt x="300" y="570"/>
                      <a:pt x="298" y="574"/>
                    </a:cubicBezTo>
                    <a:cubicBezTo>
                      <a:pt x="296" y="577"/>
                      <a:pt x="300" y="578"/>
                      <a:pt x="303" y="584"/>
                    </a:cubicBezTo>
                    <a:cubicBezTo>
                      <a:pt x="306" y="590"/>
                      <a:pt x="315" y="590"/>
                      <a:pt x="320" y="590"/>
                    </a:cubicBezTo>
                    <a:cubicBezTo>
                      <a:pt x="325" y="590"/>
                      <a:pt x="323" y="598"/>
                      <a:pt x="322" y="601"/>
                    </a:cubicBezTo>
                    <a:cubicBezTo>
                      <a:pt x="320" y="604"/>
                      <a:pt x="311" y="606"/>
                      <a:pt x="308" y="603"/>
                    </a:cubicBezTo>
                    <a:cubicBezTo>
                      <a:pt x="306" y="599"/>
                      <a:pt x="295" y="603"/>
                      <a:pt x="295" y="599"/>
                    </a:cubicBezTo>
                    <a:cubicBezTo>
                      <a:pt x="294" y="594"/>
                      <a:pt x="287" y="588"/>
                      <a:pt x="278" y="589"/>
                    </a:cubicBezTo>
                    <a:cubicBezTo>
                      <a:pt x="270" y="591"/>
                      <a:pt x="269" y="586"/>
                      <a:pt x="269" y="579"/>
                    </a:cubicBezTo>
                    <a:cubicBezTo>
                      <a:pt x="270" y="573"/>
                      <a:pt x="265" y="569"/>
                      <a:pt x="265" y="566"/>
                    </a:cubicBezTo>
                    <a:cubicBezTo>
                      <a:pt x="265" y="564"/>
                      <a:pt x="261" y="558"/>
                      <a:pt x="266" y="555"/>
                    </a:cubicBezTo>
                    <a:cubicBezTo>
                      <a:pt x="270" y="552"/>
                      <a:pt x="267" y="548"/>
                      <a:pt x="267" y="544"/>
                    </a:cubicBezTo>
                    <a:cubicBezTo>
                      <a:pt x="267" y="540"/>
                      <a:pt x="260" y="534"/>
                      <a:pt x="253" y="534"/>
                    </a:cubicBezTo>
                    <a:cubicBezTo>
                      <a:pt x="247" y="534"/>
                      <a:pt x="248" y="527"/>
                      <a:pt x="243" y="526"/>
                    </a:cubicBezTo>
                    <a:cubicBezTo>
                      <a:pt x="237" y="525"/>
                      <a:pt x="226" y="516"/>
                      <a:pt x="225" y="512"/>
                    </a:cubicBezTo>
                    <a:cubicBezTo>
                      <a:pt x="225" y="508"/>
                      <a:pt x="216" y="507"/>
                      <a:pt x="219" y="506"/>
                    </a:cubicBezTo>
                    <a:cubicBezTo>
                      <a:pt x="222" y="505"/>
                      <a:pt x="229" y="507"/>
                      <a:pt x="233" y="511"/>
                    </a:cubicBezTo>
                    <a:cubicBezTo>
                      <a:pt x="238" y="516"/>
                      <a:pt x="246" y="520"/>
                      <a:pt x="258" y="522"/>
                    </a:cubicBezTo>
                    <a:cubicBezTo>
                      <a:pt x="270" y="523"/>
                      <a:pt x="275" y="529"/>
                      <a:pt x="289" y="531"/>
                    </a:cubicBezTo>
                    <a:cubicBezTo>
                      <a:pt x="302" y="534"/>
                      <a:pt x="310" y="535"/>
                      <a:pt x="330" y="538"/>
                    </a:cubicBezTo>
                    <a:cubicBezTo>
                      <a:pt x="349" y="541"/>
                      <a:pt x="375" y="521"/>
                      <a:pt x="381" y="516"/>
                    </a:cubicBezTo>
                    <a:cubicBezTo>
                      <a:pt x="386" y="510"/>
                      <a:pt x="379" y="499"/>
                      <a:pt x="379" y="495"/>
                    </a:cubicBezTo>
                    <a:cubicBezTo>
                      <a:pt x="379" y="491"/>
                      <a:pt x="370" y="490"/>
                      <a:pt x="369" y="487"/>
                    </a:cubicBezTo>
                    <a:cubicBezTo>
                      <a:pt x="368" y="484"/>
                      <a:pt x="362" y="478"/>
                      <a:pt x="355" y="478"/>
                    </a:cubicBezTo>
                    <a:cubicBezTo>
                      <a:pt x="347" y="478"/>
                      <a:pt x="346" y="469"/>
                      <a:pt x="340" y="470"/>
                    </a:cubicBezTo>
                    <a:cubicBezTo>
                      <a:pt x="334" y="471"/>
                      <a:pt x="330" y="467"/>
                      <a:pt x="314" y="457"/>
                    </a:cubicBezTo>
                    <a:cubicBezTo>
                      <a:pt x="298" y="447"/>
                      <a:pt x="277" y="439"/>
                      <a:pt x="273" y="441"/>
                    </a:cubicBezTo>
                    <a:cubicBezTo>
                      <a:pt x="269" y="443"/>
                      <a:pt x="266" y="444"/>
                      <a:pt x="264" y="440"/>
                    </a:cubicBezTo>
                    <a:cubicBezTo>
                      <a:pt x="261" y="436"/>
                      <a:pt x="255" y="436"/>
                      <a:pt x="251" y="439"/>
                    </a:cubicBezTo>
                    <a:cubicBezTo>
                      <a:pt x="247" y="443"/>
                      <a:pt x="243" y="437"/>
                      <a:pt x="235" y="438"/>
                    </a:cubicBezTo>
                    <a:cubicBezTo>
                      <a:pt x="227" y="440"/>
                      <a:pt x="223" y="435"/>
                      <a:pt x="225" y="433"/>
                    </a:cubicBezTo>
                    <a:cubicBezTo>
                      <a:pt x="227" y="430"/>
                      <a:pt x="239" y="432"/>
                      <a:pt x="238" y="429"/>
                    </a:cubicBezTo>
                    <a:cubicBezTo>
                      <a:pt x="237" y="425"/>
                      <a:pt x="233" y="429"/>
                      <a:pt x="226" y="424"/>
                    </a:cubicBezTo>
                    <a:cubicBezTo>
                      <a:pt x="219" y="419"/>
                      <a:pt x="215" y="422"/>
                      <a:pt x="214" y="426"/>
                    </a:cubicBezTo>
                    <a:cubicBezTo>
                      <a:pt x="212" y="430"/>
                      <a:pt x="207" y="429"/>
                      <a:pt x="203" y="426"/>
                    </a:cubicBezTo>
                    <a:cubicBezTo>
                      <a:pt x="203" y="425"/>
                      <a:pt x="202" y="425"/>
                      <a:pt x="202" y="425"/>
                    </a:cubicBezTo>
                    <a:cubicBezTo>
                      <a:pt x="201" y="431"/>
                      <a:pt x="197" y="432"/>
                      <a:pt x="193" y="431"/>
                    </a:cubicBezTo>
                    <a:cubicBezTo>
                      <a:pt x="188" y="430"/>
                      <a:pt x="184" y="438"/>
                      <a:pt x="178" y="438"/>
                    </a:cubicBezTo>
                    <a:cubicBezTo>
                      <a:pt x="173" y="438"/>
                      <a:pt x="167" y="444"/>
                      <a:pt x="166" y="448"/>
                    </a:cubicBezTo>
                    <a:cubicBezTo>
                      <a:pt x="165" y="453"/>
                      <a:pt x="160" y="450"/>
                      <a:pt x="160" y="454"/>
                    </a:cubicBezTo>
                    <a:cubicBezTo>
                      <a:pt x="160" y="457"/>
                      <a:pt x="160" y="460"/>
                      <a:pt x="157" y="463"/>
                    </a:cubicBezTo>
                    <a:cubicBezTo>
                      <a:pt x="154" y="466"/>
                      <a:pt x="157" y="468"/>
                      <a:pt x="160" y="473"/>
                    </a:cubicBezTo>
                    <a:cubicBezTo>
                      <a:pt x="162" y="478"/>
                      <a:pt x="168" y="478"/>
                      <a:pt x="170" y="479"/>
                    </a:cubicBezTo>
                    <a:cubicBezTo>
                      <a:pt x="173" y="481"/>
                      <a:pt x="183" y="489"/>
                      <a:pt x="183" y="492"/>
                    </a:cubicBezTo>
                    <a:cubicBezTo>
                      <a:pt x="183" y="495"/>
                      <a:pt x="175" y="503"/>
                      <a:pt x="172" y="505"/>
                    </a:cubicBezTo>
                    <a:cubicBezTo>
                      <a:pt x="169" y="507"/>
                      <a:pt x="165" y="513"/>
                      <a:pt x="167" y="516"/>
                    </a:cubicBezTo>
                    <a:cubicBezTo>
                      <a:pt x="169" y="519"/>
                      <a:pt x="178" y="532"/>
                      <a:pt x="184" y="542"/>
                    </a:cubicBezTo>
                    <a:cubicBezTo>
                      <a:pt x="189" y="553"/>
                      <a:pt x="181" y="548"/>
                      <a:pt x="178" y="553"/>
                    </a:cubicBezTo>
                    <a:cubicBezTo>
                      <a:pt x="174" y="557"/>
                      <a:pt x="179" y="563"/>
                      <a:pt x="180" y="566"/>
                    </a:cubicBezTo>
                    <a:cubicBezTo>
                      <a:pt x="181" y="569"/>
                      <a:pt x="176" y="569"/>
                      <a:pt x="176" y="571"/>
                    </a:cubicBezTo>
                    <a:cubicBezTo>
                      <a:pt x="177" y="574"/>
                      <a:pt x="185" y="575"/>
                      <a:pt x="185" y="577"/>
                    </a:cubicBezTo>
                    <a:cubicBezTo>
                      <a:pt x="186" y="579"/>
                      <a:pt x="180" y="582"/>
                      <a:pt x="182" y="586"/>
                    </a:cubicBezTo>
                    <a:cubicBezTo>
                      <a:pt x="185" y="590"/>
                      <a:pt x="191" y="590"/>
                      <a:pt x="192" y="595"/>
                    </a:cubicBezTo>
                    <a:cubicBezTo>
                      <a:pt x="192" y="601"/>
                      <a:pt x="180" y="601"/>
                      <a:pt x="181" y="605"/>
                    </a:cubicBezTo>
                    <a:cubicBezTo>
                      <a:pt x="181" y="609"/>
                      <a:pt x="197" y="615"/>
                      <a:pt x="203" y="623"/>
                    </a:cubicBezTo>
                    <a:cubicBezTo>
                      <a:pt x="210" y="630"/>
                      <a:pt x="210" y="632"/>
                      <a:pt x="208" y="637"/>
                    </a:cubicBezTo>
                    <a:cubicBezTo>
                      <a:pt x="205" y="645"/>
                      <a:pt x="186" y="652"/>
                      <a:pt x="182" y="662"/>
                    </a:cubicBezTo>
                    <a:cubicBezTo>
                      <a:pt x="178" y="671"/>
                      <a:pt x="162" y="676"/>
                      <a:pt x="155" y="684"/>
                    </a:cubicBezTo>
                    <a:cubicBezTo>
                      <a:pt x="152" y="687"/>
                      <a:pt x="149" y="691"/>
                      <a:pt x="146" y="694"/>
                    </a:cubicBezTo>
                    <a:cubicBezTo>
                      <a:pt x="150" y="693"/>
                      <a:pt x="152" y="693"/>
                      <a:pt x="154" y="692"/>
                    </a:cubicBezTo>
                    <a:cubicBezTo>
                      <a:pt x="158" y="690"/>
                      <a:pt x="161" y="700"/>
                      <a:pt x="165" y="703"/>
                    </a:cubicBezTo>
                    <a:cubicBezTo>
                      <a:pt x="169" y="707"/>
                      <a:pt x="178" y="703"/>
                      <a:pt x="180" y="707"/>
                    </a:cubicBezTo>
                    <a:cubicBezTo>
                      <a:pt x="183" y="710"/>
                      <a:pt x="178" y="710"/>
                      <a:pt x="172" y="709"/>
                    </a:cubicBezTo>
                    <a:cubicBezTo>
                      <a:pt x="166" y="708"/>
                      <a:pt x="164" y="711"/>
                      <a:pt x="155" y="715"/>
                    </a:cubicBezTo>
                    <a:cubicBezTo>
                      <a:pt x="148" y="717"/>
                      <a:pt x="149" y="719"/>
                      <a:pt x="146" y="721"/>
                    </a:cubicBezTo>
                    <a:cubicBezTo>
                      <a:pt x="151" y="728"/>
                      <a:pt x="145" y="728"/>
                      <a:pt x="143" y="733"/>
                    </a:cubicBezTo>
                    <a:cubicBezTo>
                      <a:pt x="140" y="738"/>
                      <a:pt x="137" y="739"/>
                      <a:pt x="137" y="742"/>
                    </a:cubicBezTo>
                    <a:cubicBezTo>
                      <a:pt x="137" y="745"/>
                      <a:pt x="138" y="747"/>
                      <a:pt x="138" y="752"/>
                    </a:cubicBezTo>
                    <a:cubicBezTo>
                      <a:pt x="139" y="757"/>
                      <a:pt x="139" y="758"/>
                      <a:pt x="142" y="762"/>
                    </a:cubicBezTo>
                    <a:cubicBezTo>
                      <a:pt x="145" y="765"/>
                      <a:pt x="140" y="765"/>
                      <a:pt x="137" y="767"/>
                    </a:cubicBezTo>
                    <a:cubicBezTo>
                      <a:pt x="135" y="769"/>
                      <a:pt x="137" y="774"/>
                      <a:pt x="140" y="777"/>
                    </a:cubicBezTo>
                    <a:cubicBezTo>
                      <a:pt x="143" y="780"/>
                      <a:pt x="143" y="784"/>
                      <a:pt x="142" y="787"/>
                    </a:cubicBezTo>
                    <a:cubicBezTo>
                      <a:pt x="140" y="789"/>
                      <a:pt x="144" y="794"/>
                      <a:pt x="147" y="797"/>
                    </a:cubicBezTo>
                    <a:cubicBezTo>
                      <a:pt x="150" y="799"/>
                      <a:pt x="149" y="807"/>
                      <a:pt x="152" y="809"/>
                    </a:cubicBezTo>
                    <a:cubicBezTo>
                      <a:pt x="154" y="811"/>
                      <a:pt x="157" y="813"/>
                      <a:pt x="161" y="812"/>
                    </a:cubicBezTo>
                    <a:cubicBezTo>
                      <a:pt x="166" y="810"/>
                      <a:pt x="168" y="812"/>
                      <a:pt x="170" y="816"/>
                    </a:cubicBezTo>
                    <a:cubicBezTo>
                      <a:pt x="172" y="819"/>
                      <a:pt x="175" y="818"/>
                      <a:pt x="180" y="816"/>
                    </a:cubicBezTo>
                    <a:cubicBezTo>
                      <a:pt x="184" y="814"/>
                      <a:pt x="194" y="819"/>
                      <a:pt x="196" y="821"/>
                    </a:cubicBezTo>
                    <a:cubicBezTo>
                      <a:pt x="198" y="822"/>
                      <a:pt x="197" y="828"/>
                      <a:pt x="198" y="833"/>
                    </a:cubicBezTo>
                    <a:cubicBezTo>
                      <a:pt x="198" y="837"/>
                      <a:pt x="195" y="842"/>
                      <a:pt x="200" y="845"/>
                    </a:cubicBezTo>
                    <a:cubicBezTo>
                      <a:pt x="204" y="848"/>
                      <a:pt x="203" y="854"/>
                      <a:pt x="208" y="856"/>
                    </a:cubicBezTo>
                    <a:cubicBezTo>
                      <a:pt x="213" y="858"/>
                      <a:pt x="215" y="865"/>
                      <a:pt x="218" y="866"/>
                    </a:cubicBezTo>
                    <a:cubicBezTo>
                      <a:pt x="221" y="867"/>
                      <a:pt x="227" y="871"/>
                      <a:pt x="228" y="875"/>
                    </a:cubicBezTo>
                    <a:cubicBezTo>
                      <a:pt x="228" y="878"/>
                      <a:pt x="222" y="882"/>
                      <a:pt x="219" y="883"/>
                    </a:cubicBezTo>
                    <a:cubicBezTo>
                      <a:pt x="215" y="885"/>
                      <a:pt x="209" y="878"/>
                      <a:pt x="206" y="881"/>
                    </a:cubicBezTo>
                    <a:cubicBezTo>
                      <a:pt x="204" y="884"/>
                      <a:pt x="207" y="889"/>
                      <a:pt x="209" y="898"/>
                    </a:cubicBezTo>
                    <a:cubicBezTo>
                      <a:pt x="211" y="906"/>
                      <a:pt x="212" y="907"/>
                      <a:pt x="216" y="907"/>
                    </a:cubicBezTo>
                    <a:cubicBezTo>
                      <a:pt x="220" y="907"/>
                      <a:pt x="222" y="904"/>
                      <a:pt x="225" y="903"/>
                    </a:cubicBezTo>
                    <a:cubicBezTo>
                      <a:pt x="227" y="901"/>
                      <a:pt x="234" y="903"/>
                      <a:pt x="236" y="902"/>
                    </a:cubicBezTo>
                    <a:cubicBezTo>
                      <a:pt x="239" y="901"/>
                      <a:pt x="249" y="901"/>
                      <a:pt x="251" y="904"/>
                    </a:cubicBezTo>
                    <a:cubicBezTo>
                      <a:pt x="253" y="907"/>
                      <a:pt x="255" y="914"/>
                      <a:pt x="253" y="917"/>
                    </a:cubicBezTo>
                    <a:cubicBezTo>
                      <a:pt x="252" y="920"/>
                      <a:pt x="255" y="923"/>
                      <a:pt x="257" y="927"/>
                    </a:cubicBezTo>
                    <a:cubicBezTo>
                      <a:pt x="259" y="931"/>
                      <a:pt x="267" y="929"/>
                      <a:pt x="270" y="930"/>
                    </a:cubicBezTo>
                    <a:cubicBezTo>
                      <a:pt x="273" y="931"/>
                      <a:pt x="279" y="940"/>
                      <a:pt x="278" y="944"/>
                    </a:cubicBezTo>
                    <a:cubicBezTo>
                      <a:pt x="277" y="948"/>
                      <a:pt x="282" y="948"/>
                      <a:pt x="284" y="947"/>
                    </a:cubicBezTo>
                    <a:cubicBezTo>
                      <a:pt x="287" y="946"/>
                      <a:pt x="290" y="949"/>
                      <a:pt x="293" y="951"/>
                    </a:cubicBezTo>
                    <a:cubicBezTo>
                      <a:pt x="296" y="953"/>
                      <a:pt x="299" y="952"/>
                      <a:pt x="302" y="950"/>
                    </a:cubicBezTo>
                    <a:cubicBezTo>
                      <a:pt x="305" y="948"/>
                      <a:pt x="310" y="947"/>
                      <a:pt x="312" y="950"/>
                    </a:cubicBezTo>
                    <a:cubicBezTo>
                      <a:pt x="313" y="952"/>
                      <a:pt x="320" y="957"/>
                      <a:pt x="320" y="959"/>
                    </a:cubicBezTo>
                    <a:cubicBezTo>
                      <a:pt x="320" y="961"/>
                      <a:pt x="329" y="959"/>
                      <a:pt x="334" y="961"/>
                    </a:cubicBezTo>
                    <a:cubicBezTo>
                      <a:pt x="339" y="964"/>
                      <a:pt x="344" y="963"/>
                      <a:pt x="349" y="965"/>
                    </a:cubicBezTo>
                    <a:cubicBezTo>
                      <a:pt x="354" y="968"/>
                      <a:pt x="359" y="968"/>
                      <a:pt x="359" y="972"/>
                    </a:cubicBezTo>
                    <a:cubicBezTo>
                      <a:pt x="360" y="975"/>
                      <a:pt x="354" y="977"/>
                      <a:pt x="354" y="979"/>
                    </a:cubicBezTo>
                    <a:cubicBezTo>
                      <a:pt x="354" y="981"/>
                      <a:pt x="358" y="982"/>
                      <a:pt x="358" y="984"/>
                    </a:cubicBezTo>
                    <a:cubicBezTo>
                      <a:pt x="358" y="986"/>
                      <a:pt x="353" y="986"/>
                      <a:pt x="352" y="988"/>
                    </a:cubicBezTo>
                    <a:cubicBezTo>
                      <a:pt x="351" y="990"/>
                      <a:pt x="355" y="993"/>
                      <a:pt x="356" y="995"/>
                    </a:cubicBezTo>
                    <a:cubicBezTo>
                      <a:pt x="357" y="997"/>
                      <a:pt x="353" y="1004"/>
                      <a:pt x="353" y="1006"/>
                    </a:cubicBezTo>
                    <a:cubicBezTo>
                      <a:pt x="353" y="1008"/>
                      <a:pt x="341" y="1005"/>
                      <a:pt x="338" y="1005"/>
                    </a:cubicBezTo>
                    <a:cubicBezTo>
                      <a:pt x="336" y="1005"/>
                      <a:pt x="327" y="1014"/>
                      <a:pt x="325" y="1015"/>
                    </a:cubicBezTo>
                    <a:cubicBezTo>
                      <a:pt x="322" y="1015"/>
                      <a:pt x="323" y="1019"/>
                      <a:pt x="324" y="1023"/>
                    </a:cubicBezTo>
                    <a:cubicBezTo>
                      <a:pt x="333" y="1021"/>
                      <a:pt x="341" y="1021"/>
                      <a:pt x="342" y="1023"/>
                    </a:cubicBezTo>
                    <a:cubicBezTo>
                      <a:pt x="344" y="1026"/>
                      <a:pt x="324" y="1034"/>
                      <a:pt x="320" y="1035"/>
                    </a:cubicBezTo>
                    <a:cubicBezTo>
                      <a:pt x="317" y="1037"/>
                      <a:pt x="327" y="1042"/>
                      <a:pt x="327" y="1045"/>
                    </a:cubicBezTo>
                    <a:cubicBezTo>
                      <a:pt x="327" y="1048"/>
                      <a:pt x="316" y="1049"/>
                      <a:pt x="317" y="1055"/>
                    </a:cubicBezTo>
                    <a:cubicBezTo>
                      <a:pt x="318" y="1062"/>
                      <a:pt x="313" y="1063"/>
                      <a:pt x="307" y="1063"/>
                    </a:cubicBezTo>
                    <a:cubicBezTo>
                      <a:pt x="301" y="1063"/>
                      <a:pt x="300" y="1067"/>
                      <a:pt x="302" y="1067"/>
                    </a:cubicBezTo>
                    <a:cubicBezTo>
                      <a:pt x="305" y="1068"/>
                      <a:pt x="305" y="1075"/>
                      <a:pt x="316" y="1078"/>
                    </a:cubicBezTo>
                    <a:cubicBezTo>
                      <a:pt x="327" y="1081"/>
                      <a:pt x="339" y="1092"/>
                      <a:pt x="349" y="1102"/>
                    </a:cubicBezTo>
                    <a:cubicBezTo>
                      <a:pt x="350" y="1104"/>
                      <a:pt x="352" y="1105"/>
                      <a:pt x="354" y="1106"/>
                    </a:cubicBezTo>
                    <a:cubicBezTo>
                      <a:pt x="356" y="1104"/>
                      <a:pt x="359" y="1103"/>
                      <a:pt x="360" y="1103"/>
                    </a:cubicBezTo>
                    <a:cubicBezTo>
                      <a:pt x="366" y="1102"/>
                      <a:pt x="376" y="1105"/>
                      <a:pt x="381" y="1109"/>
                    </a:cubicBezTo>
                    <a:cubicBezTo>
                      <a:pt x="387" y="1113"/>
                      <a:pt x="406" y="1108"/>
                      <a:pt x="409" y="1111"/>
                    </a:cubicBezTo>
                    <a:cubicBezTo>
                      <a:pt x="411" y="1114"/>
                      <a:pt x="416" y="1118"/>
                      <a:pt x="420" y="1118"/>
                    </a:cubicBezTo>
                    <a:cubicBezTo>
                      <a:pt x="424" y="1118"/>
                      <a:pt x="428" y="1126"/>
                      <a:pt x="431" y="1124"/>
                    </a:cubicBezTo>
                    <a:cubicBezTo>
                      <a:pt x="434" y="1121"/>
                      <a:pt x="446" y="1121"/>
                      <a:pt x="449" y="1121"/>
                    </a:cubicBezTo>
                    <a:cubicBezTo>
                      <a:pt x="452" y="1121"/>
                      <a:pt x="452" y="1124"/>
                      <a:pt x="455" y="1124"/>
                    </a:cubicBezTo>
                    <a:cubicBezTo>
                      <a:pt x="458" y="1124"/>
                      <a:pt x="458" y="1135"/>
                      <a:pt x="460" y="1135"/>
                    </a:cubicBezTo>
                    <a:cubicBezTo>
                      <a:pt x="463" y="1134"/>
                      <a:pt x="471" y="1142"/>
                      <a:pt x="477" y="1142"/>
                    </a:cubicBezTo>
                    <a:cubicBezTo>
                      <a:pt x="482" y="1143"/>
                      <a:pt x="488" y="1153"/>
                      <a:pt x="490" y="1152"/>
                    </a:cubicBezTo>
                    <a:cubicBezTo>
                      <a:pt x="492" y="1151"/>
                      <a:pt x="496" y="1156"/>
                      <a:pt x="498" y="1152"/>
                    </a:cubicBezTo>
                    <a:cubicBezTo>
                      <a:pt x="499" y="1148"/>
                      <a:pt x="507" y="1150"/>
                      <a:pt x="509" y="1144"/>
                    </a:cubicBezTo>
                    <a:cubicBezTo>
                      <a:pt x="499" y="1131"/>
                      <a:pt x="489" y="1118"/>
                      <a:pt x="489" y="1113"/>
                    </a:cubicBezTo>
                    <a:cubicBezTo>
                      <a:pt x="490" y="1104"/>
                      <a:pt x="493" y="1098"/>
                      <a:pt x="482" y="1089"/>
                    </a:cubicBezTo>
                    <a:cubicBezTo>
                      <a:pt x="471" y="1079"/>
                      <a:pt x="483" y="1073"/>
                      <a:pt x="491" y="1063"/>
                    </a:cubicBezTo>
                    <a:cubicBezTo>
                      <a:pt x="498" y="1054"/>
                      <a:pt x="513" y="1050"/>
                      <a:pt x="522" y="1044"/>
                    </a:cubicBezTo>
                    <a:cubicBezTo>
                      <a:pt x="521" y="1043"/>
                      <a:pt x="519" y="1042"/>
                      <a:pt x="517" y="1041"/>
                    </a:cubicBezTo>
                    <a:cubicBezTo>
                      <a:pt x="510" y="1038"/>
                      <a:pt x="507" y="1035"/>
                      <a:pt x="513" y="1033"/>
                    </a:cubicBezTo>
                    <a:cubicBezTo>
                      <a:pt x="518" y="1031"/>
                      <a:pt x="516" y="1028"/>
                      <a:pt x="510" y="1022"/>
                    </a:cubicBezTo>
                    <a:cubicBezTo>
                      <a:pt x="505" y="1016"/>
                      <a:pt x="503" y="1009"/>
                      <a:pt x="500" y="1009"/>
                    </a:cubicBezTo>
                    <a:cubicBezTo>
                      <a:pt x="496" y="1009"/>
                      <a:pt x="492" y="1009"/>
                      <a:pt x="487" y="1010"/>
                    </a:cubicBezTo>
                    <a:cubicBezTo>
                      <a:pt x="482" y="1012"/>
                      <a:pt x="483" y="1006"/>
                      <a:pt x="484" y="1001"/>
                    </a:cubicBezTo>
                    <a:cubicBezTo>
                      <a:pt x="485" y="995"/>
                      <a:pt x="475" y="996"/>
                      <a:pt x="474" y="994"/>
                    </a:cubicBezTo>
                    <a:cubicBezTo>
                      <a:pt x="472" y="992"/>
                      <a:pt x="476" y="984"/>
                      <a:pt x="478" y="983"/>
                    </a:cubicBezTo>
                    <a:cubicBezTo>
                      <a:pt x="479" y="982"/>
                      <a:pt x="484" y="980"/>
                      <a:pt x="484" y="977"/>
                    </a:cubicBezTo>
                    <a:cubicBezTo>
                      <a:pt x="484" y="975"/>
                      <a:pt x="475" y="974"/>
                      <a:pt x="478" y="969"/>
                    </a:cubicBezTo>
                    <a:cubicBezTo>
                      <a:pt x="482" y="963"/>
                      <a:pt x="488" y="963"/>
                      <a:pt x="488" y="958"/>
                    </a:cubicBezTo>
                    <a:cubicBezTo>
                      <a:pt x="488" y="952"/>
                      <a:pt x="492" y="948"/>
                      <a:pt x="498" y="952"/>
                    </a:cubicBezTo>
                    <a:cubicBezTo>
                      <a:pt x="503" y="956"/>
                      <a:pt x="506" y="966"/>
                      <a:pt x="512" y="963"/>
                    </a:cubicBezTo>
                    <a:cubicBezTo>
                      <a:pt x="518" y="961"/>
                      <a:pt x="514" y="956"/>
                      <a:pt x="514" y="952"/>
                    </a:cubicBezTo>
                    <a:cubicBezTo>
                      <a:pt x="513" y="949"/>
                      <a:pt x="511" y="945"/>
                      <a:pt x="518" y="943"/>
                    </a:cubicBezTo>
                    <a:cubicBezTo>
                      <a:pt x="525" y="941"/>
                      <a:pt x="522" y="934"/>
                      <a:pt x="528" y="934"/>
                    </a:cubicBezTo>
                    <a:cubicBezTo>
                      <a:pt x="533" y="934"/>
                      <a:pt x="543" y="927"/>
                      <a:pt x="546" y="926"/>
                    </a:cubicBezTo>
                    <a:cubicBezTo>
                      <a:pt x="550" y="924"/>
                      <a:pt x="557" y="920"/>
                      <a:pt x="560" y="922"/>
                    </a:cubicBezTo>
                    <a:cubicBezTo>
                      <a:pt x="563" y="923"/>
                      <a:pt x="567" y="927"/>
                      <a:pt x="569" y="922"/>
                    </a:cubicBezTo>
                    <a:cubicBezTo>
                      <a:pt x="572" y="916"/>
                      <a:pt x="581" y="919"/>
                      <a:pt x="582" y="922"/>
                    </a:cubicBezTo>
                    <a:cubicBezTo>
                      <a:pt x="582" y="925"/>
                      <a:pt x="597" y="925"/>
                      <a:pt x="602" y="928"/>
                    </a:cubicBezTo>
                    <a:cubicBezTo>
                      <a:pt x="607" y="931"/>
                      <a:pt x="617" y="938"/>
                      <a:pt x="617" y="941"/>
                    </a:cubicBezTo>
                    <a:cubicBezTo>
                      <a:pt x="617" y="944"/>
                      <a:pt x="622" y="948"/>
                      <a:pt x="622" y="943"/>
                    </a:cubicBezTo>
                    <a:cubicBezTo>
                      <a:pt x="622" y="938"/>
                      <a:pt x="625" y="939"/>
                      <a:pt x="632" y="943"/>
                    </a:cubicBezTo>
                    <a:cubicBezTo>
                      <a:pt x="638" y="947"/>
                      <a:pt x="647" y="945"/>
                      <a:pt x="648" y="941"/>
                    </a:cubicBezTo>
                    <a:cubicBezTo>
                      <a:pt x="650" y="938"/>
                      <a:pt x="661" y="933"/>
                      <a:pt x="665" y="936"/>
                    </a:cubicBezTo>
                    <a:cubicBezTo>
                      <a:pt x="669" y="939"/>
                      <a:pt x="671" y="941"/>
                      <a:pt x="676" y="937"/>
                    </a:cubicBezTo>
                    <a:cubicBezTo>
                      <a:pt x="680" y="932"/>
                      <a:pt x="691" y="933"/>
                      <a:pt x="693" y="938"/>
                    </a:cubicBezTo>
                    <a:cubicBezTo>
                      <a:pt x="694" y="942"/>
                      <a:pt x="700" y="943"/>
                      <a:pt x="704" y="943"/>
                    </a:cubicBezTo>
                    <a:cubicBezTo>
                      <a:pt x="709" y="943"/>
                      <a:pt x="710" y="950"/>
                      <a:pt x="713" y="948"/>
                    </a:cubicBezTo>
                    <a:cubicBezTo>
                      <a:pt x="716" y="947"/>
                      <a:pt x="715" y="939"/>
                      <a:pt x="719" y="940"/>
                    </a:cubicBezTo>
                    <a:cubicBezTo>
                      <a:pt x="723" y="941"/>
                      <a:pt x="726" y="945"/>
                      <a:pt x="733" y="945"/>
                    </a:cubicBezTo>
                    <a:cubicBezTo>
                      <a:pt x="739" y="945"/>
                      <a:pt x="744" y="944"/>
                      <a:pt x="744" y="939"/>
                    </a:cubicBezTo>
                    <a:cubicBezTo>
                      <a:pt x="744" y="934"/>
                      <a:pt x="743" y="927"/>
                      <a:pt x="739" y="927"/>
                    </a:cubicBezTo>
                    <a:cubicBezTo>
                      <a:pt x="735" y="927"/>
                      <a:pt x="731" y="923"/>
                      <a:pt x="726" y="923"/>
                    </a:cubicBezTo>
                    <a:cubicBezTo>
                      <a:pt x="722" y="923"/>
                      <a:pt x="717" y="915"/>
                      <a:pt x="722" y="913"/>
                    </a:cubicBezTo>
                    <a:cubicBezTo>
                      <a:pt x="726" y="912"/>
                      <a:pt x="734" y="908"/>
                      <a:pt x="733" y="904"/>
                    </a:cubicBezTo>
                    <a:cubicBezTo>
                      <a:pt x="731" y="900"/>
                      <a:pt x="730" y="892"/>
                      <a:pt x="736" y="891"/>
                    </a:cubicBezTo>
                    <a:cubicBezTo>
                      <a:pt x="742" y="891"/>
                      <a:pt x="755" y="891"/>
                      <a:pt x="755" y="888"/>
                    </a:cubicBezTo>
                    <a:cubicBezTo>
                      <a:pt x="754" y="886"/>
                      <a:pt x="741" y="884"/>
                      <a:pt x="739" y="880"/>
                    </a:cubicBezTo>
                    <a:cubicBezTo>
                      <a:pt x="737" y="877"/>
                      <a:pt x="736" y="867"/>
                      <a:pt x="738" y="866"/>
                    </a:cubicBezTo>
                    <a:cubicBezTo>
                      <a:pt x="740" y="864"/>
                      <a:pt x="748" y="866"/>
                      <a:pt x="753" y="865"/>
                    </a:cubicBezTo>
                    <a:cubicBezTo>
                      <a:pt x="758" y="863"/>
                      <a:pt x="768" y="867"/>
                      <a:pt x="774" y="862"/>
                    </a:cubicBezTo>
                    <a:cubicBezTo>
                      <a:pt x="780" y="858"/>
                      <a:pt x="794" y="857"/>
                      <a:pt x="801" y="857"/>
                    </a:cubicBezTo>
                    <a:cubicBezTo>
                      <a:pt x="808" y="857"/>
                      <a:pt x="813" y="852"/>
                      <a:pt x="819" y="851"/>
                    </a:cubicBezTo>
                    <a:cubicBezTo>
                      <a:pt x="824" y="851"/>
                      <a:pt x="840" y="848"/>
                      <a:pt x="844" y="847"/>
                    </a:cubicBezTo>
                    <a:cubicBezTo>
                      <a:pt x="848" y="845"/>
                      <a:pt x="869" y="842"/>
                      <a:pt x="870" y="838"/>
                    </a:cubicBezTo>
                    <a:cubicBezTo>
                      <a:pt x="870" y="834"/>
                      <a:pt x="887" y="831"/>
                      <a:pt x="891" y="833"/>
                    </a:cubicBezTo>
                    <a:cubicBezTo>
                      <a:pt x="896" y="835"/>
                      <a:pt x="901" y="837"/>
                      <a:pt x="905" y="835"/>
                    </a:cubicBezTo>
                    <a:cubicBezTo>
                      <a:pt x="909" y="833"/>
                      <a:pt x="917" y="838"/>
                      <a:pt x="916" y="842"/>
                    </a:cubicBezTo>
                    <a:cubicBezTo>
                      <a:pt x="916" y="846"/>
                      <a:pt x="920" y="851"/>
                      <a:pt x="920" y="855"/>
                    </a:cubicBezTo>
                    <a:cubicBezTo>
                      <a:pt x="919" y="858"/>
                      <a:pt x="915" y="859"/>
                      <a:pt x="918" y="862"/>
                    </a:cubicBezTo>
                    <a:cubicBezTo>
                      <a:pt x="920" y="865"/>
                      <a:pt x="931" y="863"/>
                      <a:pt x="934" y="859"/>
                    </a:cubicBezTo>
                    <a:cubicBezTo>
                      <a:pt x="937" y="856"/>
                      <a:pt x="940" y="861"/>
                      <a:pt x="940" y="864"/>
                    </a:cubicBezTo>
                    <a:cubicBezTo>
                      <a:pt x="940" y="866"/>
                      <a:pt x="945" y="868"/>
                      <a:pt x="945" y="865"/>
                    </a:cubicBezTo>
                    <a:cubicBezTo>
                      <a:pt x="945" y="861"/>
                      <a:pt x="952" y="864"/>
                      <a:pt x="954" y="866"/>
                    </a:cubicBezTo>
                    <a:cubicBezTo>
                      <a:pt x="956" y="868"/>
                      <a:pt x="963" y="863"/>
                      <a:pt x="963" y="867"/>
                    </a:cubicBezTo>
                    <a:cubicBezTo>
                      <a:pt x="963" y="871"/>
                      <a:pt x="952" y="874"/>
                      <a:pt x="957" y="878"/>
                    </a:cubicBezTo>
                    <a:cubicBezTo>
                      <a:pt x="961" y="883"/>
                      <a:pt x="964" y="873"/>
                      <a:pt x="970" y="875"/>
                    </a:cubicBezTo>
                    <a:cubicBezTo>
                      <a:pt x="976" y="877"/>
                      <a:pt x="984" y="869"/>
                      <a:pt x="989" y="868"/>
                    </a:cubicBezTo>
                    <a:cubicBezTo>
                      <a:pt x="995" y="866"/>
                      <a:pt x="1001" y="861"/>
                      <a:pt x="1005" y="859"/>
                    </a:cubicBezTo>
                    <a:cubicBezTo>
                      <a:pt x="1010" y="856"/>
                      <a:pt x="1020" y="857"/>
                      <a:pt x="1017" y="860"/>
                    </a:cubicBezTo>
                    <a:cubicBezTo>
                      <a:pt x="1014" y="863"/>
                      <a:pt x="1010" y="869"/>
                      <a:pt x="1022" y="873"/>
                    </a:cubicBezTo>
                    <a:cubicBezTo>
                      <a:pt x="1034" y="877"/>
                      <a:pt x="1047" y="900"/>
                      <a:pt x="1055" y="911"/>
                    </a:cubicBezTo>
                    <a:cubicBezTo>
                      <a:pt x="1062" y="923"/>
                      <a:pt x="1069" y="943"/>
                      <a:pt x="1073" y="943"/>
                    </a:cubicBezTo>
                    <a:cubicBezTo>
                      <a:pt x="1077" y="943"/>
                      <a:pt x="1078" y="933"/>
                      <a:pt x="1083" y="932"/>
                    </a:cubicBezTo>
                    <a:cubicBezTo>
                      <a:pt x="1088" y="930"/>
                      <a:pt x="1091" y="940"/>
                      <a:pt x="1097" y="941"/>
                    </a:cubicBezTo>
                    <a:cubicBezTo>
                      <a:pt x="1102" y="943"/>
                      <a:pt x="1110" y="946"/>
                      <a:pt x="1114" y="944"/>
                    </a:cubicBezTo>
                    <a:cubicBezTo>
                      <a:pt x="1118" y="943"/>
                      <a:pt x="1128" y="937"/>
                      <a:pt x="1132" y="939"/>
                    </a:cubicBezTo>
                    <a:cubicBezTo>
                      <a:pt x="1135" y="941"/>
                      <a:pt x="1140" y="941"/>
                      <a:pt x="1143" y="948"/>
                    </a:cubicBezTo>
                    <a:cubicBezTo>
                      <a:pt x="1146" y="956"/>
                      <a:pt x="1151" y="957"/>
                      <a:pt x="1154" y="957"/>
                    </a:cubicBezTo>
                    <a:cubicBezTo>
                      <a:pt x="1157" y="957"/>
                      <a:pt x="1158" y="961"/>
                      <a:pt x="1158" y="964"/>
                    </a:cubicBezTo>
                    <a:cubicBezTo>
                      <a:pt x="1158" y="967"/>
                      <a:pt x="1163" y="971"/>
                      <a:pt x="1167" y="971"/>
                    </a:cubicBezTo>
                    <a:cubicBezTo>
                      <a:pt x="1170" y="971"/>
                      <a:pt x="1178" y="970"/>
                      <a:pt x="1181" y="969"/>
                    </a:cubicBezTo>
                    <a:cubicBezTo>
                      <a:pt x="1183" y="967"/>
                      <a:pt x="1186" y="966"/>
                      <a:pt x="1187" y="969"/>
                    </a:cubicBezTo>
                    <a:cubicBezTo>
                      <a:pt x="1187" y="973"/>
                      <a:pt x="1192" y="979"/>
                      <a:pt x="1195" y="979"/>
                    </a:cubicBezTo>
                    <a:cubicBezTo>
                      <a:pt x="1198" y="979"/>
                      <a:pt x="1205" y="981"/>
                      <a:pt x="1205" y="979"/>
                    </a:cubicBezTo>
                    <a:cubicBezTo>
                      <a:pt x="1206" y="976"/>
                      <a:pt x="1214" y="975"/>
                      <a:pt x="1217" y="974"/>
                    </a:cubicBezTo>
                    <a:cubicBezTo>
                      <a:pt x="1220" y="974"/>
                      <a:pt x="1231" y="971"/>
                      <a:pt x="1233" y="967"/>
                    </a:cubicBezTo>
                    <a:cubicBezTo>
                      <a:pt x="1235" y="962"/>
                      <a:pt x="1244" y="962"/>
                      <a:pt x="1247" y="959"/>
                    </a:cubicBezTo>
                    <a:cubicBezTo>
                      <a:pt x="1249" y="956"/>
                      <a:pt x="1257" y="954"/>
                      <a:pt x="1258" y="951"/>
                    </a:cubicBezTo>
                    <a:cubicBezTo>
                      <a:pt x="1260" y="948"/>
                      <a:pt x="1269" y="948"/>
                      <a:pt x="1270" y="946"/>
                    </a:cubicBezTo>
                    <a:cubicBezTo>
                      <a:pt x="1271" y="943"/>
                      <a:pt x="1279" y="943"/>
                      <a:pt x="1283" y="944"/>
                    </a:cubicBezTo>
                    <a:cubicBezTo>
                      <a:pt x="1286" y="945"/>
                      <a:pt x="1305" y="948"/>
                      <a:pt x="1307" y="948"/>
                    </a:cubicBezTo>
                    <a:cubicBezTo>
                      <a:pt x="1310" y="947"/>
                      <a:pt x="1310" y="957"/>
                      <a:pt x="1313" y="958"/>
                    </a:cubicBezTo>
                    <a:cubicBezTo>
                      <a:pt x="1316" y="958"/>
                      <a:pt x="1325" y="966"/>
                      <a:pt x="1328" y="964"/>
                    </a:cubicBezTo>
                    <a:cubicBezTo>
                      <a:pt x="1330" y="962"/>
                      <a:pt x="1337" y="959"/>
                      <a:pt x="1342" y="963"/>
                    </a:cubicBezTo>
                    <a:cubicBezTo>
                      <a:pt x="1347" y="966"/>
                      <a:pt x="1352" y="970"/>
                      <a:pt x="1354" y="966"/>
                    </a:cubicBezTo>
                    <a:cubicBezTo>
                      <a:pt x="1356" y="963"/>
                      <a:pt x="1367" y="961"/>
                      <a:pt x="1369" y="959"/>
                    </a:cubicBezTo>
                    <a:cubicBezTo>
                      <a:pt x="1370" y="957"/>
                      <a:pt x="1372" y="951"/>
                      <a:pt x="1369" y="948"/>
                    </a:cubicBezTo>
                    <a:cubicBezTo>
                      <a:pt x="1367" y="946"/>
                      <a:pt x="1364" y="938"/>
                      <a:pt x="1363" y="934"/>
                    </a:cubicBezTo>
                    <a:cubicBezTo>
                      <a:pt x="1362" y="930"/>
                      <a:pt x="1369" y="929"/>
                      <a:pt x="1370" y="925"/>
                    </a:cubicBezTo>
                    <a:cubicBezTo>
                      <a:pt x="1371" y="921"/>
                      <a:pt x="1378" y="921"/>
                      <a:pt x="1380" y="919"/>
                    </a:cubicBezTo>
                    <a:cubicBezTo>
                      <a:pt x="1382" y="917"/>
                      <a:pt x="1382" y="912"/>
                      <a:pt x="1386" y="913"/>
                    </a:cubicBezTo>
                    <a:cubicBezTo>
                      <a:pt x="1390" y="914"/>
                      <a:pt x="1398" y="917"/>
                      <a:pt x="1399" y="918"/>
                    </a:cubicBezTo>
                    <a:cubicBezTo>
                      <a:pt x="1401" y="920"/>
                      <a:pt x="1406" y="921"/>
                      <a:pt x="1410" y="921"/>
                    </a:cubicBezTo>
                    <a:cubicBezTo>
                      <a:pt x="1414" y="921"/>
                      <a:pt x="1419" y="924"/>
                      <a:pt x="1423" y="926"/>
                    </a:cubicBezTo>
                    <a:cubicBezTo>
                      <a:pt x="1427" y="928"/>
                      <a:pt x="1438" y="928"/>
                      <a:pt x="1440" y="931"/>
                    </a:cubicBezTo>
                    <a:cubicBezTo>
                      <a:pt x="1442" y="934"/>
                      <a:pt x="1440" y="943"/>
                      <a:pt x="1442" y="946"/>
                    </a:cubicBezTo>
                    <a:cubicBezTo>
                      <a:pt x="1445" y="950"/>
                      <a:pt x="1451" y="956"/>
                      <a:pt x="1453" y="955"/>
                    </a:cubicBezTo>
                    <a:cubicBezTo>
                      <a:pt x="1455" y="953"/>
                      <a:pt x="1465" y="960"/>
                      <a:pt x="1469" y="959"/>
                    </a:cubicBezTo>
                    <a:cubicBezTo>
                      <a:pt x="1473" y="959"/>
                      <a:pt x="1478" y="953"/>
                      <a:pt x="1482" y="953"/>
                    </a:cubicBezTo>
                    <a:cubicBezTo>
                      <a:pt x="1485" y="953"/>
                      <a:pt x="1495" y="951"/>
                      <a:pt x="1498" y="951"/>
                    </a:cubicBezTo>
                    <a:cubicBezTo>
                      <a:pt x="1501" y="952"/>
                      <a:pt x="1512" y="956"/>
                      <a:pt x="1514" y="955"/>
                    </a:cubicBezTo>
                    <a:cubicBezTo>
                      <a:pt x="1515" y="954"/>
                      <a:pt x="1526" y="955"/>
                      <a:pt x="1527" y="958"/>
                    </a:cubicBezTo>
                    <a:cubicBezTo>
                      <a:pt x="1529" y="962"/>
                      <a:pt x="1542" y="962"/>
                      <a:pt x="1542" y="965"/>
                    </a:cubicBezTo>
                    <a:cubicBezTo>
                      <a:pt x="1542" y="969"/>
                      <a:pt x="1549" y="971"/>
                      <a:pt x="1551" y="975"/>
                    </a:cubicBezTo>
                    <a:cubicBezTo>
                      <a:pt x="1553" y="979"/>
                      <a:pt x="1571" y="977"/>
                      <a:pt x="1574" y="979"/>
                    </a:cubicBezTo>
                    <a:cubicBezTo>
                      <a:pt x="1577" y="982"/>
                      <a:pt x="1597" y="981"/>
                      <a:pt x="1597" y="979"/>
                    </a:cubicBezTo>
                    <a:cubicBezTo>
                      <a:pt x="1598" y="977"/>
                      <a:pt x="1617" y="976"/>
                      <a:pt x="1620" y="974"/>
                    </a:cubicBezTo>
                    <a:cubicBezTo>
                      <a:pt x="1624" y="971"/>
                      <a:pt x="1634" y="972"/>
                      <a:pt x="1634" y="968"/>
                    </a:cubicBezTo>
                    <a:cubicBezTo>
                      <a:pt x="1635" y="965"/>
                      <a:pt x="1644" y="962"/>
                      <a:pt x="1648" y="959"/>
                    </a:cubicBezTo>
                    <a:cubicBezTo>
                      <a:pt x="1653" y="956"/>
                      <a:pt x="1669" y="956"/>
                      <a:pt x="1670" y="960"/>
                    </a:cubicBezTo>
                    <a:cubicBezTo>
                      <a:pt x="1671" y="964"/>
                      <a:pt x="1681" y="965"/>
                      <a:pt x="1685" y="963"/>
                    </a:cubicBezTo>
                    <a:cubicBezTo>
                      <a:pt x="1690" y="962"/>
                      <a:pt x="1701" y="964"/>
                      <a:pt x="1702" y="967"/>
                    </a:cubicBezTo>
                    <a:cubicBezTo>
                      <a:pt x="1704" y="971"/>
                      <a:pt x="1716" y="973"/>
                      <a:pt x="1719" y="972"/>
                    </a:cubicBezTo>
                    <a:cubicBezTo>
                      <a:pt x="1722" y="971"/>
                      <a:pt x="1732" y="964"/>
                      <a:pt x="1736" y="963"/>
                    </a:cubicBezTo>
                    <a:cubicBezTo>
                      <a:pt x="1740" y="963"/>
                      <a:pt x="1745" y="959"/>
                      <a:pt x="1744" y="955"/>
                    </a:cubicBezTo>
                    <a:cubicBezTo>
                      <a:pt x="1743" y="952"/>
                      <a:pt x="1751" y="941"/>
                      <a:pt x="1752" y="937"/>
                    </a:cubicBezTo>
                    <a:cubicBezTo>
                      <a:pt x="1753" y="933"/>
                      <a:pt x="1761" y="921"/>
                      <a:pt x="1763" y="920"/>
                    </a:cubicBezTo>
                    <a:cubicBezTo>
                      <a:pt x="1766" y="919"/>
                      <a:pt x="1772" y="915"/>
                      <a:pt x="1771" y="911"/>
                    </a:cubicBezTo>
                    <a:cubicBezTo>
                      <a:pt x="1770" y="908"/>
                      <a:pt x="1769" y="899"/>
                      <a:pt x="1766" y="899"/>
                    </a:cubicBezTo>
                    <a:cubicBezTo>
                      <a:pt x="1763" y="899"/>
                      <a:pt x="1757" y="899"/>
                      <a:pt x="1764" y="890"/>
                    </a:cubicBezTo>
                    <a:cubicBezTo>
                      <a:pt x="1771" y="880"/>
                      <a:pt x="1785" y="882"/>
                      <a:pt x="1787" y="882"/>
                    </a:cubicBezTo>
                    <a:cubicBezTo>
                      <a:pt x="1789" y="882"/>
                      <a:pt x="1805" y="878"/>
                      <a:pt x="1813" y="880"/>
                    </a:cubicBezTo>
                    <a:cubicBezTo>
                      <a:pt x="1820" y="882"/>
                      <a:pt x="1825" y="879"/>
                      <a:pt x="1833" y="883"/>
                    </a:cubicBezTo>
                    <a:cubicBezTo>
                      <a:pt x="1840" y="887"/>
                      <a:pt x="1851" y="886"/>
                      <a:pt x="1854" y="890"/>
                    </a:cubicBezTo>
                    <a:cubicBezTo>
                      <a:pt x="1856" y="893"/>
                      <a:pt x="1867" y="896"/>
                      <a:pt x="1865" y="903"/>
                    </a:cubicBezTo>
                    <a:cubicBezTo>
                      <a:pt x="1864" y="909"/>
                      <a:pt x="1871" y="905"/>
                      <a:pt x="1874" y="919"/>
                    </a:cubicBezTo>
                    <a:cubicBezTo>
                      <a:pt x="1876" y="932"/>
                      <a:pt x="1883" y="933"/>
                      <a:pt x="1884" y="940"/>
                    </a:cubicBezTo>
                    <a:cubicBezTo>
                      <a:pt x="1886" y="946"/>
                      <a:pt x="1894" y="957"/>
                      <a:pt x="1893" y="961"/>
                    </a:cubicBezTo>
                    <a:cubicBezTo>
                      <a:pt x="1892" y="965"/>
                      <a:pt x="1891" y="970"/>
                      <a:pt x="1900" y="971"/>
                    </a:cubicBezTo>
                    <a:cubicBezTo>
                      <a:pt x="1909" y="971"/>
                      <a:pt x="1915" y="978"/>
                      <a:pt x="1917" y="977"/>
                    </a:cubicBezTo>
                    <a:cubicBezTo>
                      <a:pt x="1919" y="976"/>
                      <a:pt x="1930" y="980"/>
                      <a:pt x="1935" y="985"/>
                    </a:cubicBezTo>
                    <a:cubicBezTo>
                      <a:pt x="1940" y="990"/>
                      <a:pt x="1948" y="988"/>
                      <a:pt x="1947" y="993"/>
                    </a:cubicBezTo>
                    <a:cubicBezTo>
                      <a:pt x="1947" y="999"/>
                      <a:pt x="1951" y="1004"/>
                      <a:pt x="1951" y="1008"/>
                    </a:cubicBezTo>
                    <a:cubicBezTo>
                      <a:pt x="1950" y="1013"/>
                      <a:pt x="1961" y="1016"/>
                      <a:pt x="1968" y="1015"/>
                    </a:cubicBezTo>
                    <a:cubicBezTo>
                      <a:pt x="1975" y="1014"/>
                      <a:pt x="1981" y="1018"/>
                      <a:pt x="1984" y="1012"/>
                    </a:cubicBezTo>
                    <a:cubicBezTo>
                      <a:pt x="1987" y="1005"/>
                      <a:pt x="1997" y="1008"/>
                      <a:pt x="2001" y="1005"/>
                    </a:cubicBezTo>
                    <a:cubicBezTo>
                      <a:pt x="2005" y="1003"/>
                      <a:pt x="2016" y="1000"/>
                      <a:pt x="2015" y="1009"/>
                    </a:cubicBezTo>
                    <a:cubicBezTo>
                      <a:pt x="2015" y="1018"/>
                      <a:pt x="2021" y="1020"/>
                      <a:pt x="2016" y="1024"/>
                    </a:cubicBezTo>
                    <a:cubicBezTo>
                      <a:pt x="2010" y="1027"/>
                      <a:pt x="2008" y="1040"/>
                      <a:pt x="2006" y="1046"/>
                    </a:cubicBezTo>
                    <a:cubicBezTo>
                      <a:pt x="2005" y="1052"/>
                      <a:pt x="1997" y="1053"/>
                      <a:pt x="1996" y="1060"/>
                    </a:cubicBezTo>
                    <a:cubicBezTo>
                      <a:pt x="1995" y="1066"/>
                      <a:pt x="1987" y="1066"/>
                      <a:pt x="1987" y="1071"/>
                    </a:cubicBezTo>
                    <a:cubicBezTo>
                      <a:pt x="1987" y="1076"/>
                      <a:pt x="1977" y="1075"/>
                      <a:pt x="1972" y="1071"/>
                    </a:cubicBezTo>
                    <a:cubicBezTo>
                      <a:pt x="1967" y="1067"/>
                      <a:pt x="1961" y="1078"/>
                      <a:pt x="1957" y="1078"/>
                    </a:cubicBezTo>
                    <a:cubicBezTo>
                      <a:pt x="1953" y="1078"/>
                      <a:pt x="1954" y="1087"/>
                      <a:pt x="1955" y="1090"/>
                    </a:cubicBezTo>
                    <a:cubicBezTo>
                      <a:pt x="1956" y="1094"/>
                      <a:pt x="1953" y="1099"/>
                      <a:pt x="1956" y="1105"/>
                    </a:cubicBezTo>
                    <a:cubicBezTo>
                      <a:pt x="1957" y="1108"/>
                      <a:pt x="1956" y="1115"/>
                      <a:pt x="1957" y="1122"/>
                    </a:cubicBezTo>
                    <a:cubicBezTo>
                      <a:pt x="1963" y="1117"/>
                      <a:pt x="1969" y="1114"/>
                      <a:pt x="1971" y="1114"/>
                    </a:cubicBezTo>
                    <a:cubicBezTo>
                      <a:pt x="1978" y="1114"/>
                      <a:pt x="1985" y="1125"/>
                      <a:pt x="1992" y="1125"/>
                    </a:cubicBezTo>
                    <a:cubicBezTo>
                      <a:pt x="1999" y="1126"/>
                      <a:pt x="2032" y="1103"/>
                      <a:pt x="2033" y="1100"/>
                    </a:cubicBezTo>
                    <a:cubicBezTo>
                      <a:pt x="2033" y="1096"/>
                      <a:pt x="2052" y="1078"/>
                      <a:pt x="2061" y="1068"/>
                    </a:cubicBezTo>
                    <a:cubicBezTo>
                      <a:pt x="2070" y="1058"/>
                      <a:pt x="2082" y="1044"/>
                      <a:pt x="2087" y="1033"/>
                    </a:cubicBezTo>
                    <a:cubicBezTo>
                      <a:pt x="2090" y="1026"/>
                      <a:pt x="2103" y="1013"/>
                      <a:pt x="2106" y="1008"/>
                    </a:cubicBezTo>
                    <a:cubicBezTo>
                      <a:pt x="2109" y="1003"/>
                      <a:pt x="2111" y="1002"/>
                      <a:pt x="2117" y="990"/>
                    </a:cubicBezTo>
                    <a:cubicBezTo>
                      <a:pt x="2122" y="978"/>
                      <a:pt x="2122" y="946"/>
                      <a:pt x="2124" y="944"/>
                    </a:cubicBezTo>
                    <a:cubicBezTo>
                      <a:pt x="2126" y="942"/>
                      <a:pt x="2125" y="936"/>
                      <a:pt x="2128" y="933"/>
                    </a:cubicBezTo>
                    <a:cubicBezTo>
                      <a:pt x="2130" y="929"/>
                      <a:pt x="2129" y="925"/>
                      <a:pt x="2134" y="920"/>
                    </a:cubicBezTo>
                    <a:cubicBezTo>
                      <a:pt x="2139" y="916"/>
                      <a:pt x="2138" y="912"/>
                      <a:pt x="2137" y="909"/>
                    </a:cubicBezTo>
                    <a:cubicBezTo>
                      <a:pt x="2136" y="905"/>
                      <a:pt x="2137" y="898"/>
                      <a:pt x="2136" y="895"/>
                    </a:cubicBezTo>
                    <a:cubicBezTo>
                      <a:pt x="2135" y="893"/>
                      <a:pt x="2135" y="892"/>
                      <a:pt x="2138" y="890"/>
                    </a:cubicBezTo>
                    <a:cubicBezTo>
                      <a:pt x="2141" y="888"/>
                      <a:pt x="2136" y="884"/>
                      <a:pt x="2132" y="881"/>
                    </a:cubicBezTo>
                    <a:cubicBezTo>
                      <a:pt x="2127" y="879"/>
                      <a:pt x="2121" y="878"/>
                      <a:pt x="2121" y="873"/>
                    </a:cubicBezTo>
                    <a:cubicBezTo>
                      <a:pt x="2120" y="868"/>
                      <a:pt x="2113" y="862"/>
                      <a:pt x="2107" y="862"/>
                    </a:cubicBezTo>
                    <a:cubicBezTo>
                      <a:pt x="2101" y="863"/>
                      <a:pt x="2091" y="859"/>
                      <a:pt x="2092" y="863"/>
                    </a:cubicBezTo>
                    <a:cubicBezTo>
                      <a:pt x="2093" y="866"/>
                      <a:pt x="2091" y="869"/>
                      <a:pt x="2089" y="869"/>
                    </a:cubicBezTo>
                    <a:cubicBezTo>
                      <a:pt x="2086" y="868"/>
                      <a:pt x="2084" y="870"/>
                      <a:pt x="2081" y="875"/>
                    </a:cubicBezTo>
                    <a:cubicBezTo>
                      <a:pt x="2078" y="881"/>
                      <a:pt x="2066" y="881"/>
                      <a:pt x="2071" y="876"/>
                    </a:cubicBezTo>
                    <a:cubicBezTo>
                      <a:pt x="2077" y="871"/>
                      <a:pt x="2069" y="871"/>
                      <a:pt x="2070" y="866"/>
                    </a:cubicBezTo>
                    <a:cubicBezTo>
                      <a:pt x="2071" y="861"/>
                      <a:pt x="2076" y="855"/>
                      <a:pt x="2070" y="859"/>
                    </a:cubicBezTo>
                    <a:cubicBezTo>
                      <a:pt x="2064" y="862"/>
                      <a:pt x="2064" y="870"/>
                      <a:pt x="2059" y="871"/>
                    </a:cubicBezTo>
                    <a:cubicBezTo>
                      <a:pt x="2054" y="872"/>
                      <a:pt x="2055" y="857"/>
                      <a:pt x="2057" y="853"/>
                    </a:cubicBezTo>
                    <a:cubicBezTo>
                      <a:pt x="2058" y="849"/>
                      <a:pt x="2048" y="854"/>
                      <a:pt x="2037" y="853"/>
                    </a:cubicBezTo>
                    <a:cubicBezTo>
                      <a:pt x="2026" y="852"/>
                      <a:pt x="2029" y="844"/>
                      <a:pt x="2037" y="840"/>
                    </a:cubicBezTo>
                    <a:cubicBezTo>
                      <a:pt x="2046" y="835"/>
                      <a:pt x="2045" y="831"/>
                      <a:pt x="2049" y="829"/>
                    </a:cubicBezTo>
                    <a:cubicBezTo>
                      <a:pt x="2054" y="827"/>
                      <a:pt x="2065" y="819"/>
                      <a:pt x="2072" y="815"/>
                    </a:cubicBezTo>
                    <a:cubicBezTo>
                      <a:pt x="2079" y="812"/>
                      <a:pt x="2080" y="807"/>
                      <a:pt x="2082" y="803"/>
                    </a:cubicBezTo>
                    <a:cubicBezTo>
                      <a:pt x="2083" y="798"/>
                      <a:pt x="2096" y="793"/>
                      <a:pt x="2107" y="784"/>
                    </a:cubicBezTo>
                    <a:cubicBezTo>
                      <a:pt x="2118" y="775"/>
                      <a:pt x="2124" y="769"/>
                      <a:pt x="2126" y="764"/>
                    </a:cubicBezTo>
                    <a:cubicBezTo>
                      <a:pt x="2129" y="758"/>
                      <a:pt x="2145" y="752"/>
                      <a:pt x="2146" y="747"/>
                    </a:cubicBezTo>
                    <a:cubicBezTo>
                      <a:pt x="2146" y="743"/>
                      <a:pt x="2165" y="733"/>
                      <a:pt x="2179" y="730"/>
                    </a:cubicBezTo>
                    <a:cubicBezTo>
                      <a:pt x="2192" y="728"/>
                      <a:pt x="2213" y="731"/>
                      <a:pt x="2217" y="735"/>
                    </a:cubicBezTo>
                    <a:cubicBezTo>
                      <a:pt x="2221" y="739"/>
                      <a:pt x="2224" y="737"/>
                      <a:pt x="2226" y="735"/>
                    </a:cubicBezTo>
                    <a:cubicBezTo>
                      <a:pt x="2229" y="732"/>
                      <a:pt x="2234" y="733"/>
                      <a:pt x="2243" y="734"/>
                    </a:cubicBezTo>
                    <a:cubicBezTo>
                      <a:pt x="2252" y="735"/>
                      <a:pt x="2254" y="730"/>
                      <a:pt x="2260" y="732"/>
                    </a:cubicBezTo>
                    <a:cubicBezTo>
                      <a:pt x="2266" y="734"/>
                      <a:pt x="2271" y="735"/>
                      <a:pt x="2274" y="728"/>
                    </a:cubicBezTo>
                    <a:cubicBezTo>
                      <a:pt x="2278" y="721"/>
                      <a:pt x="2295" y="722"/>
                      <a:pt x="2299" y="725"/>
                    </a:cubicBezTo>
                    <a:cubicBezTo>
                      <a:pt x="2303" y="728"/>
                      <a:pt x="2306" y="732"/>
                      <a:pt x="2312" y="728"/>
                    </a:cubicBezTo>
                    <a:cubicBezTo>
                      <a:pt x="2319" y="723"/>
                      <a:pt x="2319" y="733"/>
                      <a:pt x="2325" y="734"/>
                    </a:cubicBezTo>
                    <a:cubicBezTo>
                      <a:pt x="2331" y="735"/>
                      <a:pt x="2327" y="740"/>
                      <a:pt x="2321" y="739"/>
                    </a:cubicBezTo>
                    <a:cubicBezTo>
                      <a:pt x="2316" y="739"/>
                      <a:pt x="2310" y="742"/>
                      <a:pt x="2316" y="745"/>
                    </a:cubicBezTo>
                    <a:cubicBezTo>
                      <a:pt x="2322" y="749"/>
                      <a:pt x="2329" y="742"/>
                      <a:pt x="2333" y="743"/>
                    </a:cubicBezTo>
                    <a:cubicBezTo>
                      <a:pt x="2338" y="743"/>
                      <a:pt x="2345" y="744"/>
                      <a:pt x="2352" y="740"/>
                    </a:cubicBezTo>
                    <a:cubicBezTo>
                      <a:pt x="2358" y="735"/>
                      <a:pt x="2360" y="743"/>
                      <a:pt x="2364" y="739"/>
                    </a:cubicBezTo>
                    <a:cubicBezTo>
                      <a:pt x="2369" y="736"/>
                      <a:pt x="2378" y="735"/>
                      <a:pt x="2383" y="735"/>
                    </a:cubicBezTo>
                    <a:cubicBezTo>
                      <a:pt x="2387" y="735"/>
                      <a:pt x="2383" y="729"/>
                      <a:pt x="2376" y="729"/>
                    </a:cubicBezTo>
                    <a:cubicBezTo>
                      <a:pt x="2368" y="729"/>
                      <a:pt x="2368" y="725"/>
                      <a:pt x="2374" y="715"/>
                    </a:cubicBezTo>
                    <a:cubicBezTo>
                      <a:pt x="2381" y="704"/>
                      <a:pt x="2393" y="698"/>
                      <a:pt x="2400" y="692"/>
                    </a:cubicBezTo>
                    <a:cubicBezTo>
                      <a:pt x="2408" y="685"/>
                      <a:pt x="2413" y="688"/>
                      <a:pt x="2413" y="684"/>
                    </a:cubicBezTo>
                    <a:cubicBezTo>
                      <a:pt x="2413" y="680"/>
                      <a:pt x="2417" y="668"/>
                      <a:pt x="2423" y="668"/>
                    </a:cubicBezTo>
                    <a:cubicBezTo>
                      <a:pt x="2428" y="668"/>
                      <a:pt x="2443" y="670"/>
                      <a:pt x="2452" y="665"/>
                    </a:cubicBezTo>
                    <a:cubicBezTo>
                      <a:pt x="2460" y="660"/>
                      <a:pt x="2460" y="669"/>
                      <a:pt x="2463" y="670"/>
                    </a:cubicBezTo>
                    <a:cubicBezTo>
                      <a:pt x="2467" y="672"/>
                      <a:pt x="2472" y="663"/>
                      <a:pt x="2476" y="665"/>
                    </a:cubicBezTo>
                    <a:cubicBezTo>
                      <a:pt x="2480" y="668"/>
                      <a:pt x="2470" y="674"/>
                      <a:pt x="2467" y="682"/>
                    </a:cubicBezTo>
                    <a:cubicBezTo>
                      <a:pt x="2465" y="689"/>
                      <a:pt x="2473" y="686"/>
                      <a:pt x="2477" y="689"/>
                    </a:cubicBezTo>
                    <a:cubicBezTo>
                      <a:pt x="2482" y="691"/>
                      <a:pt x="2472" y="694"/>
                      <a:pt x="2473" y="696"/>
                    </a:cubicBezTo>
                    <a:cubicBezTo>
                      <a:pt x="2474" y="698"/>
                      <a:pt x="2483" y="698"/>
                      <a:pt x="2494" y="686"/>
                    </a:cubicBezTo>
                    <a:cubicBezTo>
                      <a:pt x="2506" y="675"/>
                      <a:pt x="2516" y="672"/>
                      <a:pt x="2523" y="673"/>
                    </a:cubicBezTo>
                    <a:cubicBezTo>
                      <a:pt x="2531" y="673"/>
                      <a:pt x="2526" y="666"/>
                      <a:pt x="2527" y="655"/>
                    </a:cubicBezTo>
                    <a:cubicBezTo>
                      <a:pt x="2527" y="645"/>
                      <a:pt x="2550" y="642"/>
                      <a:pt x="2557" y="645"/>
                    </a:cubicBezTo>
                    <a:cubicBezTo>
                      <a:pt x="2564" y="648"/>
                      <a:pt x="2564" y="651"/>
                      <a:pt x="2557" y="649"/>
                    </a:cubicBezTo>
                    <a:cubicBezTo>
                      <a:pt x="2550" y="647"/>
                      <a:pt x="2543" y="653"/>
                      <a:pt x="2544" y="662"/>
                    </a:cubicBezTo>
                    <a:cubicBezTo>
                      <a:pt x="2544" y="671"/>
                      <a:pt x="2537" y="674"/>
                      <a:pt x="2541" y="677"/>
                    </a:cubicBezTo>
                    <a:cubicBezTo>
                      <a:pt x="2544" y="681"/>
                      <a:pt x="2536" y="681"/>
                      <a:pt x="2535" y="685"/>
                    </a:cubicBezTo>
                    <a:cubicBezTo>
                      <a:pt x="2535" y="689"/>
                      <a:pt x="2535" y="692"/>
                      <a:pt x="2530" y="693"/>
                    </a:cubicBezTo>
                    <a:cubicBezTo>
                      <a:pt x="2525" y="695"/>
                      <a:pt x="2508" y="697"/>
                      <a:pt x="2507" y="703"/>
                    </a:cubicBezTo>
                    <a:cubicBezTo>
                      <a:pt x="2507" y="710"/>
                      <a:pt x="2497" y="711"/>
                      <a:pt x="2493" y="719"/>
                    </a:cubicBezTo>
                    <a:cubicBezTo>
                      <a:pt x="2488" y="728"/>
                      <a:pt x="2471" y="733"/>
                      <a:pt x="2460" y="749"/>
                    </a:cubicBezTo>
                    <a:cubicBezTo>
                      <a:pt x="2449" y="766"/>
                      <a:pt x="2431" y="766"/>
                      <a:pt x="2431" y="769"/>
                    </a:cubicBezTo>
                    <a:cubicBezTo>
                      <a:pt x="2431" y="772"/>
                      <a:pt x="2419" y="772"/>
                      <a:pt x="2415" y="772"/>
                    </a:cubicBezTo>
                    <a:cubicBezTo>
                      <a:pt x="2411" y="773"/>
                      <a:pt x="2419" y="783"/>
                      <a:pt x="2409" y="794"/>
                    </a:cubicBezTo>
                    <a:cubicBezTo>
                      <a:pt x="2399" y="805"/>
                      <a:pt x="2392" y="819"/>
                      <a:pt x="2393" y="834"/>
                    </a:cubicBezTo>
                    <a:cubicBezTo>
                      <a:pt x="2393" y="849"/>
                      <a:pt x="2398" y="892"/>
                      <a:pt x="2402" y="899"/>
                    </a:cubicBezTo>
                    <a:cubicBezTo>
                      <a:pt x="2407" y="907"/>
                      <a:pt x="2404" y="926"/>
                      <a:pt x="2408" y="929"/>
                    </a:cubicBezTo>
                    <a:cubicBezTo>
                      <a:pt x="2411" y="933"/>
                      <a:pt x="2410" y="940"/>
                      <a:pt x="2412" y="942"/>
                    </a:cubicBezTo>
                    <a:cubicBezTo>
                      <a:pt x="2415" y="945"/>
                      <a:pt x="2424" y="932"/>
                      <a:pt x="2431" y="926"/>
                    </a:cubicBezTo>
                    <a:cubicBezTo>
                      <a:pt x="2437" y="921"/>
                      <a:pt x="2435" y="919"/>
                      <a:pt x="2440" y="916"/>
                    </a:cubicBezTo>
                    <a:cubicBezTo>
                      <a:pt x="2444" y="913"/>
                      <a:pt x="2442" y="901"/>
                      <a:pt x="2444" y="898"/>
                    </a:cubicBezTo>
                    <a:cubicBezTo>
                      <a:pt x="2445" y="895"/>
                      <a:pt x="2453" y="893"/>
                      <a:pt x="2456" y="890"/>
                    </a:cubicBezTo>
                    <a:cubicBezTo>
                      <a:pt x="2458" y="887"/>
                      <a:pt x="2465" y="889"/>
                      <a:pt x="2469" y="887"/>
                    </a:cubicBezTo>
                    <a:cubicBezTo>
                      <a:pt x="2472" y="886"/>
                      <a:pt x="2468" y="878"/>
                      <a:pt x="2467" y="873"/>
                    </a:cubicBezTo>
                    <a:cubicBezTo>
                      <a:pt x="2466" y="868"/>
                      <a:pt x="2478" y="861"/>
                      <a:pt x="2484" y="856"/>
                    </a:cubicBezTo>
                    <a:cubicBezTo>
                      <a:pt x="2490" y="852"/>
                      <a:pt x="2498" y="859"/>
                      <a:pt x="2505" y="853"/>
                    </a:cubicBezTo>
                    <a:cubicBezTo>
                      <a:pt x="2512" y="846"/>
                      <a:pt x="2505" y="839"/>
                      <a:pt x="2502" y="835"/>
                    </a:cubicBezTo>
                    <a:cubicBezTo>
                      <a:pt x="2500" y="832"/>
                      <a:pt x="2509" y="815"/>
                      <a:pt x="2515" y="814"/>
                    </a:cubicBezTo>
                    <a:cubicBezTo>
                      <a:pt x="2520" y="812"/>
                      <a:pt x="2523" y="818"/>
                      <a:pt x="2528" y="813"/>
                    </a:cubicBezTo>
                    <a:cubicBezTo>
                      <a:pt x="2533" y="808"/>
                      <a:pt x="2524" y="801"/>
                      <a:pt x="2520" y="801"/>
                    </a:cubicBezTo>
                    <a:cubicBezTo>
                      <a:pt x="2516" y="802"/>
                      <a:pt x="2515" y="788"/>
                      <a:pt x="2524" y="782"/>
                    </a:cubicBezTo>
                    <a:cubicBezTo>
                      <a:pt x="2532" y="775"/>
                      <a:pt x="2529" y="774"/>
                      <a:pt x="2523" y="772"/>
                    </a:cubicBezTo>
                    <a:cubicBezTo>
                      <a:pt x="2517" y="771"/>
                      <a:pt x="2516" y="773"/>
                      <a:pt x="2512" y="773"/>
                    </a:cubicBezTo>
                    <a:cubicBezTo>
                      <a:pt x="2507" y="773"/>
                      <a:pt x="2503" y="764"/>
                      <a:pt x="2510" y="755"/>
                    </a:cubicBezTo>
                    <a:cubicBezTo>
                      <a:pt x="2516" y="746"/>
                      <a:pt x="2523" y="747"/>
                      <a:pt x="2525" y="739"/>
                    </a:cubicBezTo>
                    <a:cubicBezTo>
                      <a:pt x="2526" y="732"/>
                      <a:pt x="2535" y="721"/>
                      <a:pt x="2538" y="717"/>
                    </a:cubicBezTo>
                    <a:cubicBezTo>
                      <a:pt x="2540" y="713"/>
                      <a:pt x="2550" y="717"/>
                      <a:pt x="2553" y="716"/>
                    </a:cubicBezTo>
                    <a:cubicBezTo>
                      <a:pt x="2557" y="715"/>
                      <a:pt x="2556" y="723"/>
                      <a:pt x="2560" y="719"/>
                    </a:cubicBezTo>
                    <a:cubicBezTo>
                      <a:pt x="2564" y="715"/>
                      <a:pt x="2572" y="702"/>
                      <a:pt x="2578" y="702"/>
                    </a:cubicBezTo>
                    <a:cubicBezTo>
                      <a:pt x="2584" y="702"/>
                      <a:pt x="2580" y="712"/>
                      <a:pt x="2581" y="718"/>
                    </a:cubicBezTo>
                    <a:cubicBezTo>
                      <a:pt x="2583" y="723"/>
                      <a:pt x="2586" y="716"/>
                      <a:pt x="2598" y="708"/>
                    </a:cubicBezTo>
                    <a:cubicBezTo>
                      <a:pt x="2609" y="700"/>
                      <a:pt x="2634" y="701"/>
                      <a:pt x="2642" y="705"/>
                    </a:cubicBezTo>
                    <a:cubicBezTo>
                      <a:pt x="2649" y="709"/>
                      <a:pt x="2651" y="717"/>
                      <a:pt x="2655" y="716"/>
                    </a:cubicBezTo>
                    <a:cubicBezTo>
                      <a:pt x="2661" y="715"/>
                      <a:pt x="2656" y="708"/>
                      <a:pt x="2662" y="706"/>
                    </a:cubicBezTo>
                    <a:cubicBezTo>
                      <a:pt x="2668" y="704"/>
                      <a:pt x="2679" y="697"/>
                      <a:pt x="2688" y="691"/>
                    </a:cubicBezTo>
                    <a:cubicBezTo>
                      <a:pt x="2696" y="685"/>
                      <a:pt x="2694" y="690"/>
                      <a:pt x="2698" y="684"/>
                    </a:cubicBezTo>
                    <a:cubicBezTo>
                      <a:pt x="2703" y="679"/>
                      <a:pt x="2707" y="681"/>
                      <a:pt x="2708" y="678"/>
                    </a:cubicBezTo>
                    <a:cubicBezTo>
                      <a:pt x="2710" y="674"/>
                      <a:pt x="2722" y="668"/>
                      <a:pt x="2738" y="664"/>
                    </a:cubicBezTo>
                    <a:cubicBezTo>
                      <a:pt x="2755" y="661"/>
                      <a:pt x="2776" y="650"/>
                      <a:pt x="2775" y="646"/>
                    </a:cubicBezTo>
                    <a:cubicBezTo>
                      <a:pt x="2774" y="643"/>
                      <a:pt x="2781" y="641"/>
                      <a:pt x="2782" y="645"/>
                    </a:cubicBezTo>
                    <a:cubicBezTo>
                      <a:pt x="2783" y="648"/>
                      <a:pt x="2789" y="647"/>
                      <a:pt x="2798" y="649"/>
                    </a:cubicBezTo>
                    <a:cubicBezTo>
                      <a:pt x="2806" y="650"/>
                      <a:pt x="2810" y="654"/>
                      <a:pt x="2817" y="647"/>
                    </a:cubicBezTo>
                    <a:cubicBezTo>
                      <a:pt x="2824" y="640"/>
                      <a:pt x="2816" y="638"/>
                      <a:pt x="2816" y="633"/>
                    </a:cubicBezTo>
                    <a:cubicBezTo>
                      <a:pt x="2817" y="628"/>
                      <a:pt x="2805" y="622"/>
                      <a:pt x="2806" y="617"/>
                    </a:cubicBezTo>
                    <a:cubicBezTo>
                      <a:pt x="2808" y="611"/>
                      <a:pt x="2797" y="596"/>
                      <a:pt x="2794" y="599"/>
                    </a:cubicBezTo>
                    <a:cubicBezTo>
                      <a:pt x="2791" y="602"/>
                      <a:pt x="2784" y="597"/>
                      <a:pt x="2784" y="593"/>
                    </a:cubicBezTo>
                    <a:cubicBezTo>
                      <a:pt x="2784" y="589"/>
                      <a:pt x="2783" y="584"/>
                      <a:pt x="2778" y="587"/>
                    </a:cubicBezTo>
                    <a:cubicBezTo>
                      <a:pt x="2773" y="590"/>
                      <a:pt x="2765" y="588"/>
                      <a:pt x="2763" y="584"/>
                    </a:cubicBezTo>
                    <a:cubicBezTo>
                      <a:pt x="2762" y="579"/>
                      <a:pt x="2773" y="576"/>
                      <a:pt x="2781" y="579"/>
                    </a:cubicBezTo>
                    <a:cubicBezTo>
                      <a:pt x="2789" y="582"/>
                      <a:pt x="2786" y="585"/>
                      <a:pt x="2790" y="587"/>
                    </a:cubicBezTo>
                    <a:cubicBezTo>
                      <a:pt x="2794" y="590"/>
                      <a:pt x="2805" y="589"/>
                      <a:pt x="2810" y="586"/>
                    </a:cubicBezTo>
                    <a:cubicBezTo>
                      <a:pt x="2816" y="583"/>
                      <a:pt x="2831" y="578"/>
                      <a:pt x="2834" y="574"/>
                    </a:cubicBezTo>
                    <a:cubicBezTo>
                      <a:pt x="2836" y="570"/>
                      <a:pt x="2834" y="568"/>
                      <a:pt x="2839" y="565"/>
                    </a:cubicBezTo>
                    <a:cubicBezTo>
                      <a:pt x="2844" y="562"/>
                      <a:pt x="2840" y="557"/>
                      <a:pt x="2836" y="554"/>
                    </a:cubicBezTo>
                    <a:cubicBezTo>
                      <a:pt x="2831" y="552"/>
                      <a:pt x="2832" y="546"/>
                      <a:pt x="2837" y="546"/>
                    </a:cubicBezTo>
                    <a:cubicBezTo>
                      <a:pt x="2842" y="546"/>
                      <a:pt x="2840" y="540"/>
                      <a:pt x="2843" y="540"/>
                    </a:cubicBezTo>
                    <a:cubicBezTo>
                      <a:pt x="2847" y="540"/>
                      <a:pt x="2847" y="542"/>
                      <a:pt x="2853" y="540"/>
                    </a:cubicBezTo>
                    <a:cubicBezTo>
                      <a:pt x="2859" y="537"/>
                      <a:pt x="2853" y="544"/>
                      <a:pt x="2850" y="549"/>
                    </a:cubicBezTo>
                    <a:cubicBezTo>
                      <a:pt x="2848" y="554"/>
                      <a:pt x="2856" y="558"/>
                      <a:pt x="2857" y="561"/>
                    </a:cubicBezTo>
                    <a:cubicBezTo>
                      <a:pt x="2858" y="564"/>
                      <a:pt x="2869" y="565"/>
                      <a:pt x="2875" y="562"/>
                    </a:cubicBezTo>
                    <a:cubicBezTo>
                      <a:pt x="2881" y="558"/>
                      <a:pt x="2901" y="566"/>
                      <a:pt x="2903" y="571"/>
                    </a:cubicBezTo>
                    <a:cubicBezTo>
                      <a:pt x="2904" y="576"/>
                      <a:pt x="2907" y="582"/>
                      <a:pt x="2915" y="586"/>
                    </a:cubicBezTo>
                    <a:cubicBezTo>
                      <a:pt x="2924" y="590"/>
                      <a:pt x="2931" y="588"/>
                      <a:pt x="2933" y="592"/>
                    </a:cubicBezTo>
                    <a:cubicBezTo>
                      <a:pt x="2934" y="596"/>
                      <a:pt x="2937" y="598"/>
                      <a:pt x="2942" y="597"/>
                    </a:cubicBezTo>
                    <a:cubicBezTo>
                      <a:pt x="2947" y="596"/>
                      <a:pt x="2949" y="601"/>
                      <a:pt x="2953" y="598"/>
                    </a:cubicBezTo>
                    <a:cubicBezTo>
                      <a:pt x="2956" y="595"/>
                      <a:pt x="2958" y="600"/>
                      <a:pt x="2962" y="596"/>
                    </a:cubicBezTo>
                    <a:cubicBezTo>
                      <a:pt x="2967" y="592"/>
                      <a:pt x="2953" y="589"/>
                      <a:pt x="2955" y="586"/>
                    </a:cubicBezTo>
                    <a:cubicBezTo>
                      <a:pt x="2956" y="583"/>
                      <a:pt x="2959" y="589"/>
                      <a:pt x="2963" y="588"/>
                    </a:cubicBezTo>
                    <a:cubicBezTo>
                      <a:pt x="2967" y="588"/>
                      <a:pt x="2962" y="581"/>
                      <a:pt x="2965" y="580"/>
                    </a:cubicBezTo>
                    <a:cubicBezTo>
                      <a:pt x="2968" y="579"/>
                      <a:pt x="2965" y="563"/>
                      <a:pt x="2962" y="562"/>
                    </a:cubicBezTo>
                    <a:cubicBezTo>
                      <a:pt x="2959" y="561"/>
                      <a:pt x="2962" y="556"/>
                      <a:pt x="2968" y="560"/>
                    </a:cubicBezTo>
                    <a:cubicBezTo>
                      <a:pt x="2974" y="565"/>
                      <a:pt x="2983" y="564"/>
                      <a:pt x="2988" y="564"/>
                    </a:cubicBezTo>
                    <a:cubicBezTo>
                      <a:pt x="2992" y="564"/>
                      <a:pt x="2988" y="560"/>
                      <a:pt x="2983" y="559"/>
                    </a:cubicBezTo>
                    <a:cubicBezTo>
                      <a:pt x="2979" y="559"/>
                      <a:pt x="2984" y="555"/>
                      <a:pt x="2987" y="558"/>
                    </a:cubicBezTo>
                    <a:cubicBezTo>
                      <a:pt x="2991" y="561"/>
                      <a:pt x="2997" y="562"/>
                      <a:pt x="2997" y="559"/>
                    </a:cubicBezTo>
                    <a:cubicBezTo>
                      <a:pt x="2998" y="556"/>
                      <a:pt x="3001" y="549"/>
                      <a:pt x="3006" y="549"/>
                    </a:cubicBezTo>
                    <a:cubicBezTo>
                      <a:pt x="3012" y="550"/>
                      <a:pt x="3013" y="546"/>
                      <a:pt x="3008" y="545"/>
                    </a:cubicBezTo>
                    <a:close/>
                    <a:moveTo>
                      <a:pt x="1554" y="887"/>
                    </a:moveTo>
                    <a:cubicBezTo>
                      <a:pt x="1539" y="900"/>
                      <a:pt x="1509" y="903"/>
                      <a:pt x="1509" y="914"/>
                    </a:cubicBezTo>
                    <a:cubicBezTo>
                      <a:pt x="1509" y="925"/>
                      <a:pt x="1473" y="930"/>
                      <a:pt x="1470" y="926"/>
                    </a:cubicBezTo>
                    <a:cubicBezTo>
                      <a:pt x="1468" y="922"/>
                      <a:pt x="1497" y="920"/>
                      <a:pt x="1504" y="905"/>
                    </a:cubicBezTo>
                    <a:cubicBezTo>
                      <a:pt x="1511" y="889"/>
                      <a:pt x="1538" y="881"/>
                      <a:pt x="1551" y="860"/>
                    </a:cubicBezTo>
                    <a:cubicBezTo>
                      <a:pt x="1560" y="845"/>
                      <a:pt x="1568" y="823"/>
                      <a:pt x="1574" y="824"/>
                    </a:cubicBezTo>
                    <a:cubicBezTo>
                      <a:pt x="1579" y="826"/>
                      <a:pt x="1569" y="873"/>
                      <a:pt x="1554" y="887"/>
                    </a:cubicBezTo>
                    <a:close/>
                    <a:moveTo>
                      <a:pt x="602" y="316"/>
                    </a:moveTo>
                    <a:cubicBezTo>
                      <a:pt x="602" y="321"/>
                      <a:pt x="599" y="325"/>
                      <a:pt x="589" y="325"/>
                    </a:cubicBezTo>
                    <a:cubicBezTo>
                      <a:pt x="579" y="325"/>
                      <a:pt x="594" y="331"/>
                      <a:pt x="595" y="337"/>
                    </a:cubicBezTo>
                    <a:cubicBezTo>
                      <a:pt x="596" y="342"/>
                      <a:pt x="585" y="338"/>
                      <a:pt x="585" y="347"/>
                    </a:cubicBezTo>
                    <a:cubicBezTo>
                      <a:pt x="584" y="356"/>
                      <a:pt x="565" y="347"/>
                      <a:pt x="563" y="359"/>
                    </a:cubicBezTo>
                    <a:cubicBezTo>
                      <a:pt x="560" y="370"/>
                      <a:pt x="572" y="369"/>
                      <a:pt x="580" y="369"/>
                    </a:cubicBezTo>
                    <a:cubicBezTo>
                      <a:pt x="589" y="370"/>
                      <a:pt x="577" y="377"/>
                      <a:pt x="583" y="382"/>
                    </a:cubicBezTo>
                    <a:cubicBezTo>
                      <a:pt x="590" y="387"/>
                      <a:pt x="594" y="385"/>
                      <a:pt x="590" y="376"/>
                    </a:cubicBezTo>
                    <a:cubicBezTo>
                      <a:pt x="586" y="368"/>
                      <a:pt x="612" y="380"/>
                      <a:pt x="604" y="386"/>
                    </a:cubicBezTo>
                    <a:cubicBezTo>
                      <a:pt x="597" y="393"/>
                      <a:pt x="617" y="398"/>
                      <a:pt x="627" y="399"/>
                    </a:cubicBezTo>
                    <a:cubicBezTo>
                      <a:pt x="637" y="399"/>
                      <a:pt x="672" y="407"/>
                      <a:pt x="673" y="399"/>
                    </a:cubicBezTo>
                    <a:cubicBezTo>
                      <a:pt x="673" y="394"/>
                      <a:pt x="660" y="389"/>
                      <a:pt x="649" y="377"/>
                    </a:cubicBezTo>
                    <a:cubicBezTo>
                      <a:pt x="638" y="366"/>
                      <a:pt x="630" y="347"/>
                      <a:pt x="642" y="339"/>
                    </a:cubicBezTo>
                    <a:cubicBezTo>
                      <a:pt x="655" y="332"/>
                      <a:pt x="644" y="328"/>
                      <a:pt x="657" y="319"/>
                    </a:cubicBezTo>
                    <a:cubicBezTo>
                      <a:pt x="669" y="310"/>
                      <a:pt x="662" y="302"/>
                      <a:pt x="672" y="301"/>
                    </a:cubicBezTo>
                    <a:cubicBezTo>
                      <a:pt x="683" y="300"/>
                      <a:pt x="671" y="290"/>
                      <a:pt x="682" y="289"/>
                    </a:cubicBezTo>
                    <a:cubicBezTo>
                      <a:pt x="692" y="287"/>
                      <a:pt x="694" y="276"/>
                      <a:pt x="692" y="272"/>
                    </a:cubicBezTo>
                    <a:cubicBezTo>
                      <a:pt x="691" y="267"/>
                      <a:pt x="703" y="272"/>
                      <a:pt x="709" y="266"/>
                    </a:cubicBezTo>
                    <a:cubicBezTo>
                      <a:pt x="715" y="260"/>
                      <a:pt x="728" y="264"/>
                      <a:pt x="733" y="255"/>
                    </a:cubicBezTo>
                    <a:cubicBezTo>
                      <a:pt x="737" y="246"/>
                      <a:pt x="797" y="226"/>
                      <a:pt x="831" y="218"/>
                    </a:cubicBezTo>
                    <a:cubicBezTo>
                      <a:pt x="865" y="210"/>
                      <a:pt x="888" y="196"/>
                      <a:pt x="876" y="187"/>
                    </a:cubicBezTo>
                    <a:cubicBezTo>
                      <a:pt x="864" y="177"/>
                      <a:pt x="830" y="190"/>
                      <a:pt x="822" y="197"/>
                    </a:cubicBezTo>
                    <a:cubicBezTo>
                      <a:pt x="813" y="204"/>
                      <a:pt x="801" y="199"/>
                      <a:pt x="793" y="204"/>
                    </a:cubicBezTo>
                    <a:cubicBezTo>
                      <a:pt x="785" y="208"/>
                      <a:pt x="767" y="213"/>
                      <a:pt x="758" y="207"/>
                    </a:cubicBezTo>
                    <a:cubicBezTo>
                      <a:pt x="749" y="201"/>
                      <a:pt x="739" y="214"/>
                      <a:pt x="732" y="213"/>
                    </a:cubicBezTo>
                    <a:cubicBezTo>
                      <a:pt x="725" y="213"/>
                      <a:pt x="718" y="220"/>
                      <a:pt x="710" y="219"/>
                    </a:cubicBezTo>
                    <a:cubicBezTo>
                      <a:pt x="703" y="219"/>
                      <a:pt x="688" y="225"/>
                      <a:pt x="687" y="229"/>
                    </a:cubicBezTo>
                    <a:cubicBezTo>
                      <a:pt x="686" y="233"/>
                      <a:pt x="674" y="232"/>
                      <a:pt x="674" y="238"/>
                    </a:cubicBezTo>
                    <a:cubicBezTo>
                      <a:pt x="674" y="243"/>
                      <a:pt x="664" y="248"/>
                      <a:pt x="659" y="243"/>
                    </a:cubicBezTo>
                    <a:cubicBezTo>
                      <a:pt x="653" y="238"/>
                      <a:pt x="647" y="248"/>
                      <a:pt x="654" y="255"/>
                    </a:cubicBezTo>
                    <a:cubicBezTo>
                      <a:pt x="662" y="262"/>
                      <a:pt x="641" y="262"/>
                      <a:pt x="645" y="266"/>
                    </a:cubicBezTo>
                    <a:cubicBezTo>
                      <a:pt x="648" y="271"/>
                      <a:pt x="637" y="273"/>
                      <a:pt x="639" y="278"/>
                    </a:cubicBezTo>
                    <a:cubicBezTo>
                      <a:pt x="642" y="283"/>
                      <a:pt x="632" y="284"/>
                      <a:pt x="624" y="286"/>
                    </a:cubicBezTo>
                    <a:cubicBezTo>
                      <a:pt x="616" y="287"/>
                      <a:pt x="612" y="298"/>
                      <a:pt x="622" y="298"/>
                    </a:cubicBezTo>
                    <a:cubicBezTo>
                      <a:pt x="632" y="299"/>
                      <a:pt x="616" y="300"/>
                      <a:pt x="617" y="308"/>
                    </a:cubicBezTo>
                    <a:cubicBezTo>
                      <a:pt x="618" y="316"/>
                      <a:pt x="601" y="311"/>
                      <a:pt x="602" y="316"/>
                    </a:cubicBezTo>
                    <a:close/>
                    <a:moveTo>
                      <a:pt x="673" y="45"/>
                    </a:moveTo>
                    <a:cubicBezTo>
                      <a:pt x="675" y="49"/>
                      <a:pt x="671" y="49"/>
                      <a:pt x="660" y="49"/>
                    </a:cubicBezTo>
                    <a:cubicBezTo>
                      <a:pt x="650" y="49"/>
                      <a:pt x="644" y="55"/>
                      <a:pt x="650" y="60"/>
                    </a:cubicBezTo>
                    <a:cubicBezTo>
                      <a:pt x="656" y="65"/>
                      <a:pt x="684" y="63"/>
                      <a:pt x="688" y="57"/>
                    </a:cubicBezTo>
                    <a:cubicBezTo>
                      <a:pt x="693" y="50"/>
                      <a:pt x="705" y="56"/>
                      <a:pt x="707" y="49"/>
                    </a:cubicBezTo>
                    <a:cubicBezTo>
                      <a:pt x="709" y="43"/>
                      <a:pt x="672" y="41"/>
                      <a:pt x="673" y="45"/>
                    </a:cubicBezTo>
                    <a:close/>
                    <a:moveTo>
                      <a:pt x="606" y="51"/>
                    </a:moveTo>
                    <a:cubicBezTo>
                      <a:pt x="606" y="43"/>
                      <a:pt x="579" y="52"/>
                      <a:pt x="584" y="54"/>
                    </a:cubicBezTo>
                    <a:cubicBezTo>
                      <a:pt x="589" y="56"/>
                      <a:pt x="606" y="60"/>
                      <a:pt x="606" y="51"/>
                    </a:cubicBezTo>
                    <a:close/>
                    <a:moveTo>
                      <a:pt x="671" y="17"/>
                    </a:moveTo>
                    <a:cubicBezTo>
                      <a:pt x="683" y="17"/>
                      <a:pt x="679" y="9"/>
                      <a:pt x="688" y="10"/>
                    </a:cubicBezTo>
                    <a:cubicBezTo>
                      <a:pt x="696" y="11"/>
                      <a:pt x="707" y="10"/>
                      <a:pt x="703" y="5"/>
                    </a:cubicBezTo>
                    <a:cubicBezTo>
                      <a:pt x="699" y="0"/>
                      <a:pt x="669" y="2"/>
                      <a:pt x="672" y="6"/>
                    </a:cubicBezTo>
                    <a:cubicBezTo>
                      <a:pt x="675" y="10"/>
                      <a:pt x="647" y="9"/>
                      <a:pt x="648" y="10"/>
                    </a:cubicBezTo>
                    <a:cubicBezTo>
                      <a:pt x="649" y="13"/>
                      <a:pt x="658" y="17"/>
                      <a:pt x="671" y="17"/>
                    </a:cubicBezTo>
                    <a:close/>
                    <a:moveTo>
                      <a:pt x="762" y="35"/>
                    </a:moveTo>
                    <a:cubicBezTo>
                      <a:pt x="766" y="30"/>
                      <a:pt x="756" y="30"/>
                      <a:pt x="755" y="25"/>
                    </a:cubicBezTo>
                    <a:cubicBezTo>
                      <a:pt x="754" y="21"/>
                      <a:pt x="724" y="20"/>
                      <a:pt x="726" y="25"/>
                    </a:cubicBezTo>
                    <a:cubicBezTo>
                      <a:pt x="727" y="30"/>
                      <a:pt x="706" y="36"/>
                      <a:pt x="712" y="41"/>
                    </a:cubicBezTo>
                    <a:cubicBezTo>
                      <a:pt x="725" y="51"/>
                      <a:pt x="759" y="39"/>
                      <a:pt x="762" y="35"/>
                    </a:cubicBezTo>
                    <a:close/>
                    <a:moveTo>
                      <a:pt x="679" y="26"/>
                    </a:moveTo>
                    <a:cubicBezTo>
                      <a:pt x="681" y="16"/>
                      <a:pt x="663" y="24"/>
                      <a:pt x="649" y="19"/>
                    </a:cubicBezTo>
                    <a:cubicBezTo>
                      <a:pt x="636" y="13"/>
                      <a:pt x="628" y="13"/>
                      <a:pt x="637" y="21"/>
                    </a:cubicBezTo>
                    <a:cubicBezTo>
                      <a:pt x="641" y="25"/>
                      <a:pt x="613" y="28"/>
                      <a:pt x="618" y="32"/>
                    </a:cubicBezTo>
                    <a:cubicBezTo>
                      <a:pt x="628" y="42"/>
                      <a:pt x="678" y="37"/>
                      <a:pt x="679" y="2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1727">
                <a:extLst>
                  <a:ext uri="{FF2B5EF4-FFF2-40B4-BE49-F238E27FC236}">
                    <a16:creationId xmlns:a16="http://schemas.microsoft.com/office/drawing/2014/main" id="{49AEC171-D71B-E7F6-610B-F438EC307923}"/>
                  </a:ext>
                </a:extLst>
              </p:cNvPr>
              <p:cNvSpPr>
                <a:spLocks/>
              </p:cNvSpPr>
              <p:nvPr/>
            </p:nvSpPr>
            <p:spPr bwMode="auto">
              <a:xfrm>
                <a:off x="5713615" y="2313064"/>
                <a:ext cx="76203" cy="63502"/>
              </a:xfrm>
              <a:custGeom>
                <a:avLst/>
                <a:gdLst>
                  <a:gd name="T0" fmla="*/ 56 w 59"/>
                  <a:gd name="T1" fmla="*/ 40 h 51"/>
                  <a:gd name="T2" fmla="*/ 45 w 59"/>
                  <a:gd name="T3" fmla="*/ 27 h 51"/>
                  <a:gd name="T4" fmla="*/ 39 w 59"/>
                  <a:gd name="T5" fmla="*/ 13 h 51"/>
                  <a:gd name="T6" fmla="*/ 34 w 59"/>
                  <a:gd name="T7" fmla="*/ 3 h 51"/>
                  <a:gd name="T8" fmla="*/ 18 w 59"/>
                  <a:gd name="T9" fmla="*/ 1 h 51"/>
                  <a:gd name="T10" fmla="*/ 0 w 59"/>
                  <a:gd name="T11" fmla="*/ 5 h 51"/>
                  <a:gd name="T12" fmla="*/ 4 w 59"/>
                  <a:gd name="T13" fmla="*/ 19 h 51"/>
                  <a:gd name="T14" fmla="*/ 18 w 59"/>
                  <a:gd name="T15" fmla="*/ 24 h 51"/>
                  <a:gd name="T16" fmla="*/ 21 w 59"/>
                  <a:gd name="T17" fmla="*/ 31 h 51"/>
                  <a:gd name="T18" fmla="*/ 23 w 59"/>
                  <a:gd name="T19" fmla="*/ 31 h 51"/>
                  <a:gd name="T20" fmla="*/ 27 w 59"/>
                  <a:gd name="T21" fmla="*/ 35 h 51"/>
                  <a:gd name="T22" fmla="*/ 36 w 59"/>
                  <a:gd name="T23" fmla="*/ 39 h 51"/>
                  <a:gd name="T24" fmla="*/ 44 w 59"/>
                  <a:gd name="T25" fmla="*/ 42 h 51"/>
                  <a:gd name="T26" fmla="*/ 48 w 59"/>
                  <a:gd name="T27" fmla="*/ 51 h 51"/>
                  <a:gd name="T28" fmla="*/ 59 w 59"/>
                  <a:gd name="T29" fmla="*/ 49 h 51"/>
                  <a:gd name="T30" fmla="*/ 56 w 59"/>
                  <a:gd name="T3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51">
                    <a:moveTo>
                      <a:pt x="56" y="40"/>
                    </a:moveTo>
                    <a:cubicBezTo>
                      <a:pt x="56" y="36"/>
                      <a:pt x="45" y="32"/>
                      <a:pt x="45" y="27"/>
                    </a:cubicBezTo>
                    <a:cubicBezTo>
                      <a:pt x="45" y="22"/>
                      <a:pt x="38" y="17"/>
                      <a:pt x="39" y="13"/>
                    </a:cubicBezTo>
                    <a:cubicBezTo>
                      <a:pt x="39" y="10"/>
                      <a:pt x="36" y="6"/>
                      <a:pt x="34" y="3"/>
                    </a:cubicBezTo>
                    <a:cubicBezTo>
                      <a:pt x="29" y="2"/>
                      <a:pt x="23" y="0"/>
                      <a:pt x="18" y="1"/>
                    </a:cubicBezTo>
                    <a:cubicBezTo>
                      <a:pt x="12" y="2"/>
                      <a:pt x="7" y="4"/>
                      <a:pt x="0" y="5"/>
                    </a:cubicBezTo>
                    <a:cubicBezTo>
                      <a:pt x="4" y="10"/>
                      <a:pt x="1" y="11"/>
                      <a:pt x="4" y="19"/>
                    </a:cubicBezTo>
                    <a:cubicBezTo>
                      <a:pt x="7" y="26"/>
                      <a:pt x="15" y="22"/>
                      <a:pt x="18" y="24"/>
                    </a:cubicBezTo>
                    <a:cubicBezTo>
                      <a:pt x="19" y="25"/>
                      <a:pt x="20" y="28"/>
                      <a:pt x="21" y="31"/>
                    </a:cubicBezTo>
                    <a:cubicBezTo>
                      <a:pt x="22" y="31"/>
                      <a:pt x="22" y="31"/>
                      <a:pt x="23" y="31"/>
                    </a:cubicBezTo>
                    <a:cubicBezTo>
                      <a:pt x="26" y="31"/>
                      <a:pt x="27" y="33"/>
                      <a:pt x="27" y="35"/>
                    </a:cubicBezTo>
                    <a:cubicBezTo>
                      <a:pt x="31" y="36"/>
                      <a:pt x="34" y="38"/>
                      <a:pt x="36" y="39"/>
                    </a:cubicBezTo>
                    <a:cubicBezTo>
                      <a:pt x="38" y="40"/>
                      <a:pt x="40" y="37"/>
                      <a:pt x="44" y="42"/>
                    </a:cubicBezTo>
                    <a:cubicBezTo>
                      <a:pt x="48" y="46"/>
                      <a:pt x="48" y="47"/>
                      <a:pt x="48" y="51"/>
                    </a:cubicBezTo>
                    <a:cubicBezTo>
                      <a:pt x="52" y="51"/>
                      <a:pt x="56" y="50"/>
                      <a:pt x="59" y="49"/>
                    </a:cubicBezTo>
                    <a:cubicBezTo>
                      <a:pt x="58" y="46"/>
                      <a:pt x="56" y="42"/>
                      <a:pt x="56" y="4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1728">
                <a:extLst>
                  <a:ext uri="{FF2B5EF4-FFF2-40B4-BE49-F238E27FC236}">
                    <a16:creationId xmlns:a16="http://schemas.microsoft.com/office/drawing/2014/main" id="{17921D37-FBD9-66A2-2E66-783C17556251}"/>
                  </a:ext>
                </a:extLst>
              </p:cNvPr>
              <p:cNvSpPr>
                <a:spLocks noEditPoints="1"/>
              </p:cNvSpPr>
              <p:nvPr/>
            </p:nvSpPr>
            <p:spPr bwMode="auto">
              <a:xfrm>
                <a:off x="5748541" y="2298776"/>
                <a:ext cx="112717" cy="90491"/>
              </a:xfrm>
              <a:custGeom>
                <a:avLst/>
                <a:gdLst>
                  <a:gd name="T0" fmla="*/ 83 w 88"/>
                  <a:gd name="T1" fmla="*/ 24 h 72"/>
                  <a:gd name="T2" fmla="*/ 67 w 88"/>
                  <a:gd name="T3" fmla="*/ 4 h 72"/>
                  <a:gd name="T4" fmla="*/ 56 w 88"/>
                  <a:gd name="T5" fmla="*/ 12 h 72"/>
                  <a:gd name="T6" fmla="*/ 48 w 88"/>
                  <a:gd name="T7" fmla="*/ 12 h 72"/>
                  <a:gd name="T8" fmla="*/ 35 w 88"/>
                  <a:gd name="T9" fmla="*/ 2 h 72"/>
                  <a:gd name="T10" fmla="*/ 29 w 88"/>
                  <a:gd name="T11" fmla="*/ 0 h 72"/>
                  <a:gd name="T12" fmla="*/ 26 w 88"/>
                  <a:gd name="T13" fmla="*/ 7 h 72"/>
                  <a:gd name="T14" fmla="*/ 31 w 88"/>
                  <a:gd name="T15" fmla="*/ 14 h 72"/>
                  <a:gd name="T16" fmla="*/ 18 w 88"/>
                  <a:gd name="T17" fmla="*/ 13 h 72"/>
                  <a:gd name="T18" fmla="*/ 6 w 88"/>
                  <a:gd name="T19" fmla="*/ 10 h 72"/>
                  <a:gd name="T20" fmla="*/ 12 w 88"/>
                  <a:gd name="T21" fmla="*/ 24 h 72"/>
                  <a:gd name="T22" fmla="*/ 18 w 88"/>
                  <a:gd name="T23" fmla="*/ 38 h 72"/>
                  <a:gd name="T24" fmla="*/ 29 w 88"/>
                  <a:gd name="T25" fmla="*/ 51 h 72"/>
                  <a:gd name="T26" fmla="*/ 32 w 88"/>
                  <a:gd name="T27" fmla="*/ 60 h 72"/>
                  <a:gd name="T28" fmla="*/ 53 w 88"/>
                  <a:gd name="T29" fmla="*/ 47 h 72"/>
                  <a:gd name="T30" fmla="*/ 57 w 88"/>
                  <a:gd name="T31" fmla="*/ 63 h 72"/>
                  <a:gd name="T32" fmla="*/ 70 w 88"/>
                  <a:gd name="T33" fmla="*/ 72 h 72"/>
                  <a:gd name="T34" fmla="*/ 73 w 88"/>
                  <a:gd name="T35" fmla="*/ 61 h 72"/>
                  <a:gd name="T36" fmla="*/ 83 w 88"/>
                  <a:gd name="T37" fmla="*/ 24 h 72"/>
                  <a:gd name="T38" fmla="*/ 9 w 88"/>
                  <a:gd name="T39" fmla="*/ 50 h 72"/>
                  <a:gd name="T40" fmla="*/ 0 w 88"/>
                  <a:gd name="T41" fmla="*/ 46 h 72"/>
                  <a:gd name="T42" fmla="*/ 6 w 88"/>
                  <a:gd name="T43" fmla="*/ 55 h 72"/>
                  <a:gd name="T44" fmla="*/ 18 w 88"/>
                  <a:gd name="T45" fmla="*/ 62 h 72"/>
                  <a:gd name="T46" fmla="*/ 21 w 88"/>
                  <a:gd name="T47" fmla="*/ 62 h 72"/>
                  <a:gd name="T48" fmla="*/ 17 w 88"/>
                  <a:gd name="T49" fmla="*/ 53 h 72"/>
                  <a:gd name="T50" fmla="*/ 9 w 88"/>
                  <a:gd name="T5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2">
                    <a:moveTo>
                      <a:pt x="83" y="24"/>
                    </a:moveTo>
                    <a:cubicBezTo>
                      <a:pt x="81" y="20"/>
                      <a:pt x="74" y="12"/>
                      <a:pt x="67" y="4"/>
                    </a:cubicBezTo>
                    <a:cubicBezTo>
                      <a:pt x="65" y="10"/>
                      <a:pt x="57" y="8"/>
                      <a:pt x="56" y="12"/>
                    </a:cubicBezTo>
                    <a:cubicBezTo>
                      <a:pt x="54" y="16"/>
                      <a:pt x="50" y="11"/>
                      <a:pt x="48" y="12"/>
                    </a:cubicBezTo>
                    <a:cubicBezTo>
                      <a:pt x="46" y="13"/>
                      <a:pt x="40" y="3"/>
                      <a:pt x="35" y="2"/>
                    </a:cubicBezTo>
                    <a:cubicBezTo>
                      <a:pt x="33" y="2"/>
                      <a:pt x="31" y="1"/>
                      <a:pt x="29" y="0"/>
                    </a:cubicBezTo>
                    <a:cubicBezTo>
                      <a:pt x="27" y="3"/>
                      <a:pt x="25" y="5"/>
                      <a:pt x="26" y="7"/>
                    </a:cubicBezTo>
                    <a:cubicBezTo>
                      <a:pt x="27" y="9"/>
                      <a:pt x="34" y="12"/>
                      <a:pt x="31" y="14"/>
                    </a:cubicBezTo>
                    <a:cubicBezTo>
                      <a:pt x="29" y="17"/>
                      <a:pt x="21" y="16"/>
                      <a:pt x="18" y="13"/>
                    </a:cubicBezTo>
                    <a:cubicBezTo>
                      <a:pt x="15" y="11"/>
                      <a:pt x="7" y="7"/>
                      <a:pt x="6" y="10"/>
                    </a:cubicBezTo>
                    <a:cubicBezTo>
                      <a:pt x="4" y="13"/>
                      <a:pt x="13" y="20"/>
                      <a:pt x="12" y="24"/>
                    </a:cubicBezTo>
                    <a:cubicBezTo>
                      <a:pt x="11" y="28"/>
                      <a:pt x="18" y="33"/>
                      <a:pt x="18" y="38"/>
                    </a:cubicBezTo>
                    <a:cubicBezTo>
                      <a:pt x="18" y="43"/>
                      <a:pt x="29" y="47"/>
                      <a:pt x="29" y="51"/>
                    </a:cubicBezTo>
                    <a:cubicBezTo>
                      <a:pt x="29" y="53"/>
                      <a:pt x="31" y="57"/>
                      <a:pt x="32" y="60"/>
                    </a:cubicBezTo>
                    <a:cubicBezTo>
                      <a:pt x="41" y="56"/>
                      <a:pt x="48" y="49"/>
                      <a:pt x="53" y="47"/>
                    </a:cubicBezTo>
                    <a:cubicBezTo>
                      <a:pt x="62" y="43"/>
                      <a:pt x="58" y="60"/>
                      <a:pt x="57" y="63"/>
                    </a:cubicBezTo>
                    <a:cubicBezTo>
                      <a:pt x="56" y="65"/>
                      <a:pt x="63" y="69"/>
                      <a:pt x="70" y="72"/>
                    </a:cubicBezTo>
                    <a:cubicBezTo>
                      <a:pt x="69" y="68"/>
                      <a:pt x="70" y="64"/>
                      <a:pt x="73" y="61"/>
                    </a:cubicBezTo>
                    <a:cubicBezTo>
                      <a:pt x="82" y="50"/>
                      <a:pt x="88" y="33"/>
                      <a:pt x="83" y="24"/>
                    </a:cubicBezTo>
                    <a:close/>
                    <a:moveTo>
                      <a:pt x="9" y="50"/>
                    </a:moveTo>
                    <a:cubicBezTo>
                      <a:pt x="7" y="49"/>
                      <a:pt x="4" y="47"/>
                      <a:pt x="0" y="46"/>
                    </a:cubicBezTo>
                    <a:cubicBezTo>
                      <a:pt x="1" y="49"/>
                      <a:pt x="1" y="53"/>
                      <a:pt x="6" y="55"/>
                    </a:cubicBezTo>
                    <a:cubicBezTo>
                      <a:pt x="14" y="59"/>
                      <a:pt x="3" y="60"/>
                      <a:pt x="18" y="62"/>
                    </a:cubicBezTo>
                    <a:cubicBezTo>
                      <a:pt x="19" y="62"/>
                      <a:pt x="20" y="62"/>
                      <a:pt x="21" y="62"/>
                    </a:cubicBezTo>
                    <a:cubicBezTo>
                      <a:pt x="21" y="58"/>
                      <a:pt x="21" y="57"/>
                      <a:pt x="17" y="53"/>
                    </a:cubicBezTo>
                    <a:cubicBezTo>
                      <a:pt x="13" y="48"/>
                      <a:pt x="11" y="51"/>
                      <a:pt x="9" y="5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730">
                <a:extLst>
                  <a:ext uri="{FF2B5EF4-FFF2-40B4-BE49-F238E27FC236}">
                    <a16:creationId xmlns:a16="http://schemas.microsoft.com/office/drawing/2014/main" id="{6B894219-CAA7-A2EB-A5FD-39B1B069E310}"/>
                  </a:ext>
                </a:extLst>
              </p:cNvPr>
              <p:cNvSpPr>
                <a:spLocks noEditPoints="1"/>
              </p:cNvSpPr>
              <p:nvPr/>
            </p:nvSpPr>
            <p:spPr bwMode="auto">
              <a:xfrm>
                <a:off x="6867768" y="3162405"/>
                <a:ext cx="1041437" cy="368312"/>
              </a:xfrm>
              <a:custGeom>
                <a:avLst/>
                <a:gdLst>
                  <a:gd name="T0" fmla="*/ 60 w 812"/>
                  <a:gd name="T1" fmla="*/ 125 h 295"/>
                  <a:gd name="T2" fmla="*/ 231 w 812"/>
                  <a:gd name="T3" fmla="*/ 157 h 295"/>
                  <a:gd name="T4" fmla="*/ 35 w 812"/>
                  <a:gd name="T5" fmla="*/ 80 h 295"/>
                  <a:gd name="T6" fmla="*/ 436 w 812"/>
                  <a:gd name="T7" fmla="*/ 208 h 295"/>
                  <a:gd name="T8" fmla="*/ 454 w 812"/>
                  <a:gd name="T9" fmla="*/ 166 h 295"/>
                  <a:gd name="T10" fmla="*/ 480 w 812"/>
                  <a:gd name="T11" fmla="*/ 172 h 295"/>
                  <a:gd name="T12" fmla="*/ 497 w 812"/>
                  <a:gd name="T13" fmla="*/ 118 h 295"/>
                  <a:gd name="T14" fmla="*/ 498 w 812"/>
                  <a:gd name="T15" fmla="*/ 98 h 295"/>
                  <a:gd name="T16" fmla="*/ 465 w 812"/>
                  <a:gd name="T17" fmla="*/ 83 h 295"/>
                  <a:gd name="T18" fmla="*/ 417 w 812"/>
                  <a:gd name="T19" fmla="*/ 152 h 295"/>
                  <a:gd name="T20" fmla="*/ 193 w 812"/>
                  <a:gd name="T21" fmla="*/ 165 h 295"/>
                  <a:gd name="T22" fmla="*/ 186 w 812"/>
                  <a:gd name="T23" fmla="*/ 135 h 295"/>
                  <a:gd name="T24" fmla="*/ 180 w 812"/>
                  <a:gd name="T25" fmla="*/ 148 h 295"/>
                  <a:gd name="T26" fmla="*/ 149 w 812"/>
                  <a:gd name="T27" fmla="*/ 111 h 295"/>
                  <a:gd name="T28" fmla="*/ 122 w 812"/>
                  <a:gd name="T29" fmla="*/ 78 h 295"/>
                  <a:gd name="T30" fmla="*/ 83 w 812"/>
                  <a:gd name="T31" fmla="*/ 52 h 295"/>
                  <a:gd name="T32" fmla="*/ 4 w 812"/>
                  <a:gd name="T33" fmla="*/ 7 h 295"/>
                  <a:gd name="T34" fmla="*/ 72 w 812"/>
                  <a:gd name="T35" fmla="*/ 101 h 295"/>
                  <a:gd name="T36" fmla="*/ 156 w 812"/>
                  <a:gd name="T37" fmla="*/ 200 h 295"/>
                  <a:gd name="T38" fmla="*/ 190 w 812"/>
                  <a:gd name="T39" fmla="*/ 183 h 295"/>
                  <a:gd name="T40" fmla="*/ 584 w 812"/>
                  <a:gd name="T41" fmla="*/ 82 h 295"/>
                  <a:gd name="T42" fmla="*/ 588 w 812"/>
                  <a:gd name="T43" fmla="*/ 99 h 295"/>
                  <a:gd name="T44" fmla="*/ 546 w 812"/>
                  <a:gd name="T45" fmla="*/ 165 h 295"/>
                  <a:gd name="T46" fmla="*/ 434 w 812"/>
                  <a:gd name="T47" fmla="*/ 261 h 295"/>
                  <a:gd name="T48" fmla="*/ 504 w 812"/>
                  <a:gd name="T49" fmla="*/ 253 h 295"/>
                  <a:gd name="T50" fmla="*/ 606 w 812"/>
                  <a:gd name="T51" fmla="*/ 167 h 295"/>
                  <a:gd name="T52" fmla="*/ 341 w 812"/>
                  <a:gd name="T53" fmla="*/ 247 h 295"/>
                  <a:gd name="T54" fmla="*/ 307 w 812"/>
                  <a:gd name="T55" fmla="*/ 230 h 295"/>
                  <a:gd name="T56" fmla="*/ 192 w 812"/>
                  <a:gd name="T57" fmla="*/ 215 h 295"/>
                  <a:gd name="T58" fmla="*/ 206 w 812"/>
                  <a:gd name="T59" fmla="*/ 238 h 295"/>
                  <a:gd name="T60" fmla="*/ 315 w 812"/>
                  <a:gd name="T61" fmla="*/ 256 h 295"/>
                  <a:gd name="T62" fmla="*/ 341 w 812"/>
                  <a:gd name="T63" fmla="*/ 247 h 295"/>
                  <a:gd name="T64" fmla="*/ 707 w 812"/>
                  <a:gd name="T65" fmla="*/ 166 h 295"/>
                  <a:gd name="T66" fmla="*/ 633 w 812"/>
                  <a:gd name="T67" fmla="*/ 128 h 295"/>
                  <a:gd name="T68" fmla="*/ 681 w 812"/>
                  <a:gd name="T69" fmla="*/ 146 h 295"/>
                  <a:gd name="T70" fmla="*/ 654 w 812"/>
                  <a:gd name="T71" fmla="*/ 157 h 295"/>
                  <a:gd name="T72" fmla="*/ 695 w 812"/>
                  <a:gd name="T73" fmla="*/ 178 h 295"/>
                  <a:gd name="T74" fmla="*/ 770 w 812"/>
                  <a:gd name="T75" fmla="*/ 224 h 295"/>
                  <a:gd name="T76" fmla="*/ 793 w 812"/>
                  <a:gd name="T77" fmla="*/ 251 h 295"/>
                  <a:gd name="T78" fmla="*/ 752 w 812"/>
                  <a:gd name="T79" fmla="*/ 133 h 295"/>
                  <a:gd name="T80" fmla="*/ 518 w 812"/>
                  <a:gd name="T81" fmla="*/ 273 h 295"/>
                  <a:gd name="T82" fmla="*/ 526 w 812"/>
                  <a:gd name="T83" fmla="*/ 277 h 295"/>
                  <a:gd name="T84" fmla="*/ 531 w 812"/>
                  <a:gd name="T85" fmla="*/ 271 h 295"/>
                  <a:gd name="T86" fmla="*/ 391 w 812"/>
                  <a:gd name="T87" fmla="*/ 104 h 295"/>
                  <a:gd name="T88" fmla="*/ 400 w 812"/>
                  <a:gd name="T89" fmla="*/ 61 h 295"/>
                  <a:gd name="T90" fmla="*/ 398 w 812"/>
                  <a:gd name="T91" fmla="*/ 31 h 295"/>
                  <a:gd name="T92" fmla="*/ 352 w 812"/>
                  <a:gd name="T93" fmla="*/ 55 h 295"/>
                  <a:gd name="T94" fmla="*/ 315 w 812"/>
                  <a:gd name="T95" fmla="*/ 79 h 295"/>
                  <a:gd name="T96" fmla="*/ 259 w 812"/>
                  <a:gd name="T97" fmla="*/ 81 h 295"/>
                  <a:gd name="T98" fmla="*/ 241 w 812"/>
                  <a:gd name="T99" fmla="*/ 94 h 295"/>
                  <a:gd name="T100" fmla="*/ 282 w 812"/>
                  <a:gd name="T101" fmla="*/ 160 h 295"/>
                  <a:gd name="T102" fmla="*/ 342 w 812"/>
                  <a:gd name="T103" fmla="*/ 174 h 295"/>
                  <a:gd name="T104" fmla="*/ 420 w 812"/>
                  <a:gd name="T105" fmla="*/ 277 h 295"/>
                  <a:gd name="T106" fmla="*/ 420 w 812"/>
                  <a:gd name="T107" fmla="*/ 277 h 295"/>
                  <a:gd name="T108" fmla="*/ 369 w 812"/>
                  <a:gd name="T109" fmla="*/ 263 h 295"/>
                  <a:gd name="T110" fmla="*/ 394 w 812"/>
                  <a:gd name="T111" fmla="*/ 25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2" h="295">
                    <a:moveTo>
                      <a:pt x="60" y="125"/>
                    </a:moveTo>
                    <a:cubicBezTo>
                      <a:pt x="59" y="128"/>
                      <a:pt x="65" y="138"/>
                      <a:pt x="68" y="135"/>
                    </a:cubicBezTo>
                    <a:cubicBezTo>
                      <a:pt x="72" y="132"/>
                      <a:pt x="63" y="117"/>
                      <a:pt x="60" y="125"/>
                    </a:cubicBezTo>
                    <a:close/>
                    <a:moveTo>
                      <a:pt x="231" y="157"/>
                    </a:moveTo>
                    <a:cubicBezTo>
                      <a:pt x="231" y="152"/>
                      <a:pt x="217" y="154"/>
                      <a:pt x="221" y="161"/>
                    </a:cubicBezTo>
                    <a:cubicBezTo>
                      <a:pt x="225" y="168"/>
                      <a:pt x="231" y="161"/>
                      <a:pt x="231" y="157"/>
                    </a:cubicBezTo>
                    <a:close/>
                    <a:moveTo>
                      <a:pt x="35" y="80"/>
                    </a:moveTo>
                    <a:cubicBezTo>
                      <a:pt x="34" y="85"/>
                      <a:pt x="39" y="100"/>
                      <a:pt x="46" y="94"/>
                    </a:cubicBezTo>
                    <a:cubicBezTo>
                      <a:pt x="52" y="88"/>
                      <a:pt x="36" y="75"/>
                      <a:pt x="35" y="80"/>
                    </a:cubicBezTo>
                    <a:close/>
                    <a:moveTo>
                      <a:pt x="428" y="169"/>
                    </a:moveTo>
                    <a:cubicBezTo>
                      <a:pt x="436" y="170"/>
                      <a:pt x="435" y="181"/>
                      <a:pt x="434" y="188"/>
                    </a:cubicBezTo>
                    <a:cubicBezTo>
                      <a:pt x="432" y="195"/>
                      <a:pt x="429" y="211"/>
                      <a:pt x="436" y="208"/>
                    </a:cubicBezTo>
                    <a:cubicBezTo>
                      <a:pt x="444" y="205"/>
                      <a:pt x="449" y="195"/>
                      <a:pt x="444" y="191"/>
                    </a:cubicBezTo>
                    <a:cubicBezTo>
                      <a:pt x="440" y="188"/>
                      <a:pt x="440" y="165"/>
                      <a:pt x="442" y="159"/>
                    </a:cubicBezTo>
                    <a:cubicBezTo>
                      <a:pt x="444" y="153"/>
                      <a:pt x="459" y="157"/>
                      <a:pt x="454" y="166"/>
                    </a:cubicBezTo>
                    <a:cubicBezTo>
                      <a:pt x="449" y="175"/>
                      <a:pt x="463" y="174"/>
                      <a:pt x="463" y="184"/>
                    </a:cubicBezTo>
                    <a:cubicBezTo>
                      <a:pt x="463" y="194"/>
                      <a:pt x="471" y="189"/>
                      <a:pt x="479" y="186"/>
                    </a:cubicBezTo>
                    <a:cubicBezTo>
                      <a:pt x="487" y="183"/>
                      <a:pt x="486" y="179"/>
                      <a:pt x="480" y="172"/>
                    </a:cubicBezTo>
                    <a:cubicBezTo>
                      <a:pt x="474" y="166"/>
                      <a:pt x="484" y="157"/>
                      <a:pt x="476" y="152"/>
                    </a:cubicBezTo>
                    <a:cubicBezTo>
                      <a:pt x="468" y="147"/>
                      <a:pt x="463" y="139"/>
                      <a:pt x="471" y="137"/>
                    </a:cubicBezTo>
                    <a:cubicBezTo>
                      <a:pt x="478" y="136"/>
                      <a:pt x="500" y="123"/>
                      <a:pt x="497" y="118"/>
                    </a:cubicBezTo>
                    <a:cubicBezTo>
                      <a:pt x="495" y="113"/>
                      <a:pt x="464" y="119"/>
                      <a:pt x="461" y="129"/>
                    </a:cubicBezTo>
                    <a:cubicBezTo>
                      <a:pt x="459" y="138"/>
                      <a:pt x="437" y="128"/>
                      <a:pt x="439" y="111"/>
                    </a:cubicBezTo>
                    <a:cubicBezTo>
                      <a:pt x="442" y="95"/>
                      <a:pt x="485" y="93"/>
                      <a:pt x="498" y="98"/>
                    </a:cubicBezTo>
                    <a:cubicBezTo>
                      <a:pt x="510" y="104"/>
                      <a:pt x="524" y="89"/>
                      <a:pt x="528" y="80"/>
                    </a:cubicBezTo>
                    <a:cubicBezTo>
                      <a:pt x="533" y="71"/>
                      <a:pt x="519" y="82"/>
                      <a:pt x="510" y="87"/>
                    </a:cubicBezTo>
                    <a:cubicBezTo>
                      <a:pt x="501" y="93"/>
                      <a:pt x="477" y="87"/>
                      <a:pt x="465" y="83"/>
                    </a:cubicBezTo>
                    <a:cubicBezTo>
                      <a:pt x="453" y="79"/>
                      <a:pt x="454" y="90"/>
                      <a:pt x="444" y="92"/>
                    </a:cubicBezTo>
                    <a:cubicBezTo>
                      <a:pt x="434" y="93"/>
                      <a:pt x="436" y="115"/>
                      <a:pt x="431" y="118"/>
                    </a:cubicBezTo>
                    <a:cubicBezTo>
                      <a:pt x="427" y="120"/>
                      <a:pt x="427" y="136"/>
                      <a:pt x="417" y="152"/>
                    </a:cubicBezTo>
                    <a:cubicBezTo>
                      <a:pt x="408" y="167"/>
                      <a:pt x="421" y="169"/>
                      <a:pt x="428" y="169"/>
                    </a:cubicBezTo>
                    <a:close/>
                    <a:moveTo>
                      <a:pt x="190" y="183"/>
                    </a:moveTo>
                    <a:cubicBezTo>
                      <a:pt x="189" y="176"/>
                      <a:pt x="193" y="168"/>
                      <a:pt x="193" y="165"/>
                    </a:cubicBezTo>
                    <a:cubicBezTo>
                      <a:pt x="193" y="161"/>
                      <a:pt x="195" y="159"/>
                      <a:pt x="200" y="160"/>
                    </a:cubicBezTo>
                    <a:cubicBezTo>
                      <a:pt x="205" y="161"/>
                      <a:pt x="204" y="151"/>
                      <a:pt x="200" y="149"/>
                    </a:cubicBezTo>
                    <a:cubicBezTo>
                      <a:pt x="197" y="148"/>
                      <a:pt x="195" y="135"/>
                      <a:pt x="186" y="135"/>
                    </a:cubicBezTo>
                    <a:cubicBezTo>
                      <a:pt x="177" y="135"/>
                      <a:pt x="179" y="143"/>
                      <a:pt x="184" y="143"/>
                    </a:cubicBezTo>
                    <a:cubicBezTo>
                      <a:pt x="189" y="144"/>
                      <a:pt x="192" y="148"/>
                      <a:pt x="191" y="152"/>
                    </a:cubicBezTo>
                    <a:cubicBezTo>
                      <a:pt x="189" y="155"/>
                      <a:pt x="187" y="148"/>
                      <a:pt x="180" y="148"/>
                    </a:cubicBezTo>
                    <a:cubicBezTo>
                      <a:pt x="172" y="149"/>
                      <a:pt x="177" y="140"/>
                      <a:pt x="169" y="139"/>
                    </a:cubicBezTo>
                    <a:cubicBezTo>
                      <a:pt x="160" y="139"/>
                      <a:pt x="162" y="123"/>
                      <a:pt x="153" y="123"/>
                    </a:cubicBezTo>
                    <a:cubicBezTo>
                      <a:pt x="144" y="123"/>
                      <a:pt x="144" y="116"/>
                      <a:pt x="149" y="111"/>
                    </a:cubicBezTo>
                    <a:cubicBezTo>
                      <a:pt x="155" y="106"/>
                      <a:pt x="140" y="101"/>
                      <a:pt x="140" y="95"/>
                    </a:cubicBezTo>
                    <a:cubicBezTo>
                      <a:pt x="140" y="88"/>
                      <a:pt x="131" y="92"/>
                      <a:pt x="131" y="87"/>
                    </a:cubicBezTo>
                    <a:cubicBezTo>
                      <a:pt x="131" y="82"/>
                      <a:pt x="127" y="84"/>
                      <a:pt x="122" y="78"/>
                    </a:cubicBezTo>
                    <a:cubicBezTo>
                      <a:pt x="118" y="72"/>
                      <a:pt x="115" y="78"/>
                      <a:pt x="111" y="73"/>
                    </a:cubicBezTo>
                    <a:cubicBezTo>
                      <a:pt x="107" y="68"/>
                      <a:pt x="101" y="65"/>
                      <a:pt x="98" y="67"/>
                    </a:cubicBezTo>
                    <a:cubicBezTo>
                      <a:pt x="94" y="69"/>
                      <a:pt x="86" y="60"/>
                      <a:pt x="83" y="52"/>
                    </a:cubicBezTo>
                    <a:cubicBezTo>
                      <a:pt x="80" y="45"/>
                      <a:pt x="56" y="34"/>
                      <a:pt x="53" y="25"/>
                    </a:cubicBezTo>
                    <a:cubicBezTo>
                      <a:pt x="50" y="16"/>
                      <a:pt x="41" y="13"/>
                      <a:pt x="27" y="13"/>
                    </a:cubicBezTo>
                    <a:cubicBezTo>
                      <a:pt x="13" y="14"/>
                      <a:pt x="8" y="0"/>
                      <a:pt x="4" y="7"/>
                    </a:cubicBezTo>
                    <a:cubicBezTo>
                      <a:pt x="0" y="15"/>
                      <a:pt x="19" y="35"/>
                      <a:pt x="28" y="40"/>
                    </a:cubicBezTo>
                    <a:cubicBezTo>
                      <a:pt x="37" y="46"/>
                      <a:pt x="42" y="64"/>
                      <a:pt x="52" y="65"/>
                    </a:cubicBezTo>
                    <a:cubicBezTo>
                      <a:pt x="63" y="67"/>
                      <a:pt x="64" y="99"/>
                      <a:pt x="72" y="101"/>
                    </a:cubicBezTo>
                    <a:cubicBezTo>
                      <a:pt x="79" y="103"/>
                      <a:pt x="96" y="128"/>
                      <a:pt x="99" y="142"/>
                    </a:cubicBezTo>
                    <a:cubicBezTo>
                      <a:pt x="101" y="155"/>
                      <a:pt x="119" y="162"/>
                      <a:pt x="124" y="172"/>
                    </a:cubicBezTo>
                    <a:cubicBezTo>
                      <a:pt x="130" y="182"/>
                      <a:pt x="153" y="195"/>
                      <a:pt x="156" y="200"/>
                    </a:cubicBezTo>
                    <a:cubicBezTo>
                      <a:pt x="159" y="204"/>
                      <a:pt x="162" y="213"/>
                      <a:pt x="165" y="208"/>
                    </a:cubicBezTo>
                    <a:cubicBezTo>
                      <a:pt x="168" y="204"/>
                      <a:pt x="179" y="208"/>
                      <a:pt x="184" y="209"/>
                    </a:cubicBezTo>
                    <a:cubicBezTo>
                      <a:pt x="189" y="209"/>
                      <a:pt x="191" y="190"/>
                      <a:pt x="190" y="183"/>
                    </a:cubicBezTo>
                    <a:close/>
                    <a:moveTo>
                      <a:pt x="588" y="99"/>
                    </a:moveTo>
                    <a:cubicBezTo>
                      <a:pt x="600" y="100"/>
                      <a:pt x="595" y="94"/>
                      <a:pt x="595" y="86"/>
                    </a:cubicBezTo>
                    <a:cubicBezTo>
                      <a:pt x="595" y="79"/>
                      <a:pt x="584" y="85"/>
                      <a:pt x="584" y="82"/>
                    </a:cubicBezTo>
                    <a:cubicBezTo>
                      <a:pt x="584" y="78"/>
                      <a:pt x="581" y="63"/>
                      <a:pt x="572" y="75"/>
                    </a:cubicBezTo>
                    <a:cubicBezTo>
                      <a:pt x="564" y="86"/>
                      <a:pt x="575" y="115"/>
                      <a:pt x="582" y="113"/>
                    </a:cubicBezTo>
                    <a:cubicBezTo>
                      <a:pt x="587" y="112"/>
                      <a:pt x="577" y="98"/>
                      <a:pt x="588" y="99"/>
                    </a:cubicBezTo>
                    <a:close/>
                    <a:moveTo>
                      <a:pt x="546" y="165"/>
                    </a:moveTo>
                    <a:cubicBezTo>
                      <a:pt x="548" y="173"/>
                      <a:pt x="563" y="178"/>
                      <a:pt x="567" y="170"/>
                    </a:cubicBezTo>
                    <a:cubicBezTo>
                      <a:pt x="571" y="163"/>
                      <a:pt x="543" y="155"/>
                      <a:pt x="546" y="165"/>
                    </a:cubicBezTo>
                    <a:close/>
                    <a:moveTo>
                      <a:pt x="504" y="253"/>
                    </a:moveTo>
                    <a:cubicBezTo>
                      <a:pt x="490" y="251"/>
                      <a:pt x="481" y="261"/>
                      <a:pt x="467" y="256"/>
                    </a:cubicBezTo>
                    <a:cubicBezTo>
                      <a:pt x="453" y="251"/>
                      <a:pt x="432" y="256"/>
                      <a:pt x="434" y="261"/>
                    </a:cubicBezTo>
                    <a:cubicBezTo>
                      <a:pt x="436" y="265"/>
                      <a:pt x="449" y="265"/>
                      <a:pt x="463" y="266"/>
                    </a:cubicBezTo>
                    <a:cubicBezTo>
                      <a:pt x="477" y="266"/>
                      <a:pt x="489" y="258"/>
                      <a:pt x="499" y="258"/>
                    </a:cubicBezTo>
                    <a:cubicBezTo>
                      <a:pt x="508" y="257"/>
                      <a:pt x="519" y="255"/>
                      <a:pt x="504" y="253"/>
                    </a:cubicBezTo>
                    <a:close/>
                    <a:moveTo>
                      <a:pt x="616" y="157"/>
                    </a:moveTo>
                    <a:cubicBezTo>
                      <a:pt x="603" y="153"/>
                      <a:pt x="579" y="157"/>
                      <a:pt x="582" y="164"/>
                    </a:cubicBezTo>
                    <a:cubicBezTo>
                      <a:pt x="584" y="170"/>
                      <a:pt x="595" y="167"/>
                      <a:pt x="606" y="167"/>
                    </a:cubicBezTo>
                    <a:cubicBezTo>
                      <a:pt x="617" y="167"/>
                      <a:pt x="622" y="175"/>
                      <a:pt x="628" y="175"/>
                    </a:cubicBezTo>
                    <a:cubicBezTo>
                      <a:pt x="634" y="175"/>
                      <a:pt x="630" y="161"/>
                      <a:pt x="616" y="157"/>
                    </a:cubicBezTo>
                    <a:close/>
                    <a:moveTo>
                      <a:pt x="341" y="247"/>
                    </a:moveTo>
                    <a:cubicBezTo>
                      <a:pt x="341" y="241"/>
                      <a:pt x="320" y="246"/>
                      <a:pt x="310" y="242"/>
                    </a:cubicBezTo>
                    <a:cubicBezTo>
                      <a:pt x="301" y="238"/>
                      <a:pt x="321" y="234"/>
                      <a:pt x="328" y="230"/>
                    </a:cubicBezTo>
                    <a:cubicBezTo>
                      <a:pt x="335" y="226"/>
                      <a:pt x="324" y="225"/>
                      <a:pt x="307" y="230"/>
                    </a:cubicBezTo>
                    <a:cubicBezTo>
                      <a:pt x="291" y="235"/>
                      <a:pt x="271" y="218"/>
                      <a:pt x="271" y="226"/>
                    </a:cubicBezTo>
                    <a:cubicBezTo>
                      <a:pt x="270" y="233"/>
                      <a:pt x="241" y="222"/>
                      <a:pt x="233" y="217"/>
                    </a:cubicBezTo>
                    <a:cubicBezTo>
                      <a:pt x="226" y="212"/>
                      <a:pt x="198" y="205"/>
                      <a:pt x="192" y="215"/>
                    </a:cubicBezTo>
                    <a:cubicBezTo>
                      <a:pt x="186" y="225"/>
                      <a:pt x="181" y="216"/>
                      <a:pt x="184" y="226"/>
                    </a:cubicBezTo>
                    <a:cubicBezTo>
                      <a:pt x="185" y="232"/>
                      <a:pt x="192" y="228"/>
                      <a:pt x="197" y="228"/>
                    </a:cubicBezTo>
                    <a:cubicBezTo>
                      <a:pt x="201" y="228"/>
                      <a:pt x="199" y="237"/>
                      <a:pt x="206" y="238"/>
                    </a:cubicBezTo>
                    <a:cubicBezTo>
                      <a:pt x="213" y="239"/>
                      <a:pt x="235" y="245"/>
                      <a:pt x="237" y="241"/>
                    </a:cubicBezTo>
                    <a:cubicBezTo>
                      <a:pt x="240" y="236"/>
                      <a:pt x="260" y="241"/>
                      <a:pt x="271" y="249"/>
                    </a:cubicBezTo>
                    <a:cubicBezTo>
                      <a:pt x="281" y="257"/>
                      <a:pt x="305" y="258"/>
                      <a:pt x="315" y="256"/>
                    </a:cubicBezTo>
                    <a:cubicBezTo>
                      <a:pt x="324" y="255"/>
                      <a:pt x="334" y="263"/>
                      <a:pt x="338" y="257"/>
                    </a:cubicBezTo>
                    <a:cubicBezTo>
                      <a:pt x="342" y="252"/>
                      <a:pt x="349" y="266"/>
                      <a:pt x="359" y="258"/>
                    </a:cubicBezTo>
                    <a:cubicBezTo>
                      <a:pt x="369" y="250"/>
                      <a:pt x="342" y="253"/>
                      <a:pt x="341" y="247"/>
                    </a:cubicBezTo>
                    <a:close/>
                    <a:moveTo>
                      <a:pt x="752" y="133"/>
                    </a:moveTo>
                    <a:cubicBezTo>
                      <a:pt x="744" y="134"/>
                      <a:pt x="743" y="147"/>
                      <a:pt x="736" y="147"/>
                    </a:cubicBezTo>
                    <a:cubicBezTo>
                      <a:pt x="729" y="147"/>
                      <a:pt x="720" y="161"/>
                      <a:pt x="707" y="166"/>
                    </a:cubicBezTo>
                    <a:cubicBezTo>
                      <a:pt x="695" y="170"/>
                      <a:pt x="694" y="130"/>
                      <a:pt x="689" y="122"/>
                    </a:cubicBezTo>
                    <a:cubicBezTo>
                      <a:pt x="683" y="114"/>
                      <a:pt x="652" y="108"/>
                      <a:pt x="648" y="117"/>
                    </a:cubicBezTo>
                    <a:cubicBezTo>
                      <a:pt x="645" y="125"/>
                      <a:pt x="634" y="121"/>
                      <a:pt x="633" y="128"/>
                    </a:cubicBezTo>
                    <a:cubicBezTo>
                      <a:pt x="632" y="135"/>
                      <a:pt x="636" y="133"/>
                      <a:pt x="643" y="133"/>
                    </a:cubicBezTo>
                    <a:cubicBezTo>
                      <a:pt x="649" y="133"/>
                      <a:pt x="649" y="138"/>
                      <a:pt x="653" y="145"/>
                    </a:cubicBezTo>
                    <a:cubicBezTo>
                      <a:pt x="656" y="152"/>
                      <a:pt x="674" y="147"/>
                      <a:pt x="681" y="146"/>
                    </a:cubicBezTo>
                    <a:cubicBezTo>
                      <a:pt x="687" y="146"/>
                      <a:pt x="688" y="155"/>
                      <a:pt x="679" y="152"/>
                    </a:cubicBezTo>
                    <a:cubicBezTo>
                      <a:pt x="670" y="148"/>
                      <a:pt x="670" y="156"/>
                      <a:pt x="664" y="154"/>
                    </a:cubicBezTo>
                    <a:cubicBezTo>
                      <a:pt x="658" y="153"/>
                      <a:pt x="649" y="153"/>
                      <a:pt x="654" y="157"/>
                    </a:cubicBezTo>
                    <a:cubicBezTo>
                      <a:pt x="658" y="160"/>
                      <a:pt x="665" y="164"/>
                      <a:pt x="665" y="172"/>
                    </a:cubicBezTo>
                    <a:cubicBezTo>
                      <a:pt x="665" y="181"/>
                      <a:pt x="677" y="179"/>
                      <a:pt x="677" y="172"/>
                    </a:cubicBezTo>
                    <a:cubicBezTo>
                      <a:pt x="677" y="166"/>
                      <a:pt x="683" y="174"/>
                      <a:pt x="695" y="178"/>
                    </a:cubicBezTo>
                    <a:cubicBezTo>
                      <a:pt x="707" y="181"/>
                      <a:pt x="698" y="185"/>
                      <a:pt x="710" y="186"/>
                    </a:cubicBezTo>
                    <a:cubicBezTo>
                      <a:pt x="722" y="186"/>
                      <a:pt x="750" y="195"/>
                      <a:pt x="760" y="203"/>
                    </a:cubicBezTo>
                    <a:cubicBezTo>
                      <a:pt x="770" y="211"/>
                      <a:pt x="763" y="216"/>
                      <a:pt x="770" y="224"/>
                    </a:cubicBezTo>
                    <a:cubicBezTo>
                      <a:pt x="777" y="231"/>
                      <a:pt x="779" y="239"/>
                      <a:pt x="769" y="239"/>
                    </a:cubicBezTo>
                    <a:cubicBezTo>
                      <a:pt x="760" y="239"/>
                      <a:pt x="750" y="249"/>
                      <a:pt x="753" y="253"/>
                    </a:cubicBezTo>
                    <a:cubicBezTo>
                      <a:pt x="755" y="258"/>
                      <a:pt x="786" y="251"/>
                      <a:pt x="793" y="251"/>
                    </a:cubicBezTo>
                    <a:cubicBezTo>
                      <a:pt x="798" y="251"/>
                      <a:pt x="803" y="260"/>
                      <a:pt x="812" y="266"/>
                    </a:cubicBezTo>
                    <a:cubicBezTo>
                      <a:pt x="812" y="154"/>
                      <a:pt x="812" y="154"/>
                      <a:pt x="812" y="154"/>
                    </a:cubicBezTo>
                    <a:cubicBezTo>
                      <a:pt x="790" y="147"/>
                      <a:pt x="758" y="133"/>
                      <a:pt x="752" y="133"/>
                    </a:cubicBezTo>
                    <a:close/>
                    <a:moveTo>
                      <a:pt x="526" y="265"/>
                    </a:moveTo>
                    <a:cubicBezTo>
                      <a:pt x="524" y="267"/>
                      <a:pt x="522" y="267"/>
                      <a:pt x="520" y="268"/>
                    </a:cubicBezTo>
                    <a:cubicBezTo>
                      <a:pt x="519" y="270"/>
                      <a:pt x="519" y="272"/>
                      <a:pt x="518" y="273"/>
                    </a:cubicBezTo>
                    <a:cubicBezTo>
                      <a:pt x="516" y="274"/>
                      <a:pt x="514" y="272"/>
                      <a:pt x="512" y="270"/>
                    </a:cubicBezTo>
                    <a:cubicBezTo>
                      <a:pt x="502" y="274"/>
                      <a:pt x="496" y="286"/>
                      <a:pt x="503" y="290"/>
                    </a:cubicBezTo>
                    <a:cubicBezTo>
                      <a:pt x="510" y="293"/>
                      <a:pt x="520" y="284"/>
                      <a:pt x="526" y="277"/>
                    </a:cubicBezTo>
                    <a:cubicBezTo>
                      <a:pt x="526" y="276"/>
                      <a:pt x="527" y="275"/>
                      <a:pt x="528" y="274"/>
                    </a:cubicBezTo>
                    <a:cubicBezTo>
                      <a:pt x="528" y="274"/>
                      <a:pt x="529" y="273"/>
                      <a:pt x="530" y="273"/>
                    </a:cubicBezTo>
                    <a:cubicBezTo>
                      <a:pt x="530" y="272"/>
                      <a:pt x="531" y="272"/>
                      <a:pt x="531" y="271"/>
                    </a:cubicBezTo>
                    <a:cubicBezTo>
                      <a:pt x="530" y="269"/>
                      <a:pt x="528" y="267"/>
                      <a:pt x="526" y="265"/>
                    </a:cubicBezTo>
                    <a:close/>
                    <a:moveTo>
                      <a:pt x="381" y="131"/>
                    </a:moveTo>
                    <a:cubicBezTo>
                      <a:pt x="390" y="125"/>
                      <a:pt x="392" y="115"/>
                      <a:pt x="391" y="104"/>
                    </a:cubicBezTo>
                    <a:cubicBezTo>
                      <a:pt x="390" y="94"/>
                      <a:pt x="414" y="93"/>
                      <a:pt x="418" y="89"/>
                    </a:cubicBezTo>
                    <a:cubicBezTo>
                      <a:pt x="422" y="85"/>
                      <a:pt x="413" y="78"/>
                      <a:pt x="406" y="75"/>
                    </a:cubicBezTo>
                    <a:cubicBezTo>
                      <a:pt x="399" y="72"/>
                      <a:pt x="405" y="65"/>
                      <a:pt x="400" y="61"/>
                    </a:cubicBezTo>
                    <a:cubicBezTo>
                      <a:pt x="395" y="57"/>
                      <a:pt x="388" y="46"/>
                      <a:pt x="394" y="45"/>
                    </a:cubicBezTo>
                    <a:cubicBezTo>
                      <a:pt x="401" y="45"/>
                      <a:pt x="390" y="35"/>
                      <a:pt x="395" y="32"/>
                    </a:cubicBezTo>
                    <a:cubicBezTo>
                      <a:pt x="396" y="32"/>
                      <a:pt x="397" y="31"/>
                      <a:pt x="398" y="31"/>
                    </a:cubicBezTo>
                    <a:cubicBezTo>
                      <a:pt x="395" y="29"/>
                      <a:pt x="392" y="28"/>
                      <a:pt x="390" y="28"/>
                    </a:cubicBezTo>
                    <a:cubicBezTo>
                      <a:pt x="381" y="28"/>
                      <a:pt x="362" y="26"/>
                      <a:pt x="363" y="39"/>
                    </a:cubicBezTo>
                    <a:cubicBezTo>
                      <a:pt x="364" y="53"/>
                      <a:pt x="351" y="48"/>
                      <a:pt x="352" y="55"/>
                    </a:cubicBezTo>
                    <a:cubicBezTo>
                      <a:pt x="353" y="62"/>
                      <a:pt x="346" y="62"/>
                      <a:pt x="347" y="72"/>
                    </a:cubicBezTo>
                    <a:cubicBezTo>
                      <a:pt x="348" y="81"/>
                      <a:pt x="342" y="77"/>
                      <a:pt x="331" y="82"/>
                    </a:cubicBezTo>
                    <a:cubicBezTo>
                      <a:pt x="321" y="87"/>
                      <a:pt x="325" y="79"/>
                      <a:pt x="315" y="79"/>
                    </a:cubicBezTo>
                    <a:cubicBezTo>
                      <a:pt x="304" y="79"/>
                      <a:pt x="303" y="84"/>
                      <a:pt x="297" y="86"/>
                    </a:cubicBezTo>
                    <a:cubicBezTo>
                      <a:pt x="291" y="88"/>
                      <a:pt x="278" y="85"/>
                      <a:pt x="274" y="88"/>
                    </a:cubicBezTo>
                    <a:cubicBezTo>
                      <a:pt x="270" y="92"/>
                      <a:pt x="264" y="81"/>
                      <a:pt x="259" y="81"/>
                    </a:cubicBezTo>
                    <a:cubicBezTo>
                      <a:pt x="257" y="81"/>
                      <a:pt x="255" y="75"/>
                      <a:pt x="254" y="70"/>
                    </a:cubicBezTo>
                    <a:cubicBezTo>
                      <a:pt x="253" y="70"/>
                      <a:pt x="253" y="70"/>
                      <a:pt x="252" y="70"/>
                    </a:cubicBezTo>
                    <a:cubicBezTo>
                      <a:pt x="245" y="70"/>
                      <a:pt x="234" y="88"/>
                      <a:pt x="241" y="94"/>
                    </a:cubicBezTo>
                    <a:cubicBezTo>
                      <a:pt x="248" y="101"/>
                      <a:pt x="246" y="113"/>
                      <a:pt x="250" y="119"/>
                    </a:cubicBezTo>
                    <a:cubicBezTo>
                      <a:pt x="254" y="124"/>
                      <a:pt x="265" y="125"/>
                      <a:pt x="265" y="136"/>
                    </a:cubicBezTo>
                    <a:cubicBezTo>
                      <a:pt x="265" y="147"/>
                      <a:pt x="275" y="165"/>
                      <a:pt x="282" y="160"/>
                    </a:cubicBezTo>
                    <a:cubicBezTo>
                      <a:pt x="289" y="155"/>
                      <a:pt x="294" y="162"/>
                      <a:pt x="296" y="167"/>
                    </a:cubicBezTo>
                    <a:cubicBezTo>
                      <a:pt x="298" y="171"/>
                      <a:pt x="314" y="163"/>
                      <a:pt x="319" y="164"/>
                    </a:cubicBezTo>
                    <a:cubicBezTo>
                      <a:pt x="325" y="165"/>
                      <a:pt x="341" y="168"/>
                      <a:pt x="342" y="174"/>
                    </a:cubicBezTo>
                    <a:cubicBezTo>
                      <a:pt x="343" y="181"/>
                      <a:pt x="357" y="174"/>
                      <a:pt x="367" y="170"/>
                    </a:cubicBezTo>
                    <a:cubicBezTo>
                      <a:pt x="377" y="167"/>
                      <a:pt x="371" y="137"/>
                      <a:pt x="381" y="131"/>
                    </a:cubicBezTo>
                    <a:close/>
                    <a:moveTo>
                      <a:pt x="420" y="277"/>
                    </a:moveTo>
                    <a:cubicBezTo>
                      <a:pt x="423" y="282"/>
                      <a:pt x="432" y="282"/>
                      <a:pt x="436" y="285"/>
                    </a:cubicBezTo>
                    <a:cubicBezTo>
                      <a:pt x="439" y="288"/>
                      <a:pt x="452" y="295"/>
                      <a:pt x="452" y="286"/>
                    </a:cubicBezTo>
                    <a:cubicBezTo>
                      <a:pt x="452" y="277"/>
                      <a:pt x="417" y="272"/>
                      <a:pt x="420" y="277"/>
                    </a:cubicBezTo>
                    <a:close/>
                    <a:moveTo>
                      <a:pt x="394" y="252"/>
                    </a:moveTo>
                    <a:cubicBezTo>
                      <a:pt x="392" y="256"/>
                      <a:pt x="383" y="257"/>
                      <a:pt x="378" y="254"/>
                    </a:cubicBezTo>
                    <a:cubicBezTo>
                      <a:pt x="373" y="250"/>
                      <a:pt x="366" y="259"/>
                      <a:pt x="369" y="263"/>
                    </a:cubicBezTo>
                    <a:cubicBezTo>
                      <a:pt x="371" y="265"/>
                      <a:pt x="382" y="274"/>
                      <a:pt x="395" y="267"/>
                    </a:cubicBezTo>
                    <a:cubicBezTo>
                      <a:pt x="408" y="261"/>
                      <a:pt x="417" y="267"/>
                      <a:pt x="420" y="260"/>
                    </a:cubicBezTo>
                    <a:cubicBezTo>
                      <a:pt x="423" y="253"/>
                      <a:pt x="396" y="247"/>
                      <a:pt x="394" y="25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731">
                <a:extLst>
                  <a:ext uri="{FF2B5EF4-FFF2-40B4-BE49-F238E27FC236}">
                    <a16:creationId xmlns:a16="http://schemas.microsoft.com/office/drawing/2014/main" id="{95083615-A58E-DC96-AE2F-38B9B2AEB838}"/>
                  </a:ext>
                </a:extLst>
              </p:cNvPr>
              <p:cNvSpPr>
                <a:spLocks/>
              </p:cNvSpPr>
              <p:nvPr/>
            </p:nvSpPr>
            <p:spPr bwMode="auto">
              <a:xfrm>
                <a:off x="7440876" y="2752817"/>
                <a:ext cx="4763" cy="4763"/>
              </a:xfrm>
              <a:custGeom>
                <a:avLst/>
                <a:gdLst>
                  <a:gd name="T0" fmla="*/ 3 w 3"/>
                  <a:gd name="T1" fmla="*/ 0 h 3"/>
                  <a:gd name="T2" fmla="*/ 2 w 3"/>
                  <a:gd name="T3" fmla="*/ 0 h 3"/>
                  <a:gd name="T4" fmla="*/ 2 w 3"/>
                  <a:gd name="T5" fmla="*/ 3 h 3"/>
                  <a:gd name="T6" fmla="*/ 1 w 3"/>
                  <a:gd name="T7" fmla="*/ 3 h 3"/>
                  <a:gd name="T8" fmla="*/ 1 w 3"/>
                  <a:gd name="T9" fmla="*/ 0 h 3"/>
                  <a:gd name="T10" fmla="*/ 0 w 3"/>
                  <a:gd name="T11" fmla="*/ 0 h 3"/>
                  <a:gd name="T12" fmla="*/ 0 w 3"/>
                  <a:gd name="T13" fmla="*/ 0 h 3"/>
                  <a:gd name="T14" fmla="*/ 3 w 3"/>
                  <a:gd name="T15" fmla="*/ 0 h 3"/>
                  <a:gd name="T16" fmla="*/ 3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0"/>
                    </a:moveTo>
                    <a:lnTo>
                      <a:pt x="2" y="0"/>
                    </a:lnTo>
                    <a:lnTo>
                      <a:pt x="2" y="3"/>
                    </a:lnTo>
                    <a:lnTo>
                      <a:pt x="1" y="3"/>
                    </a:lnTo>
                    <a:lnTo>
                      <a:pt x="1" y="0"/>
                    </a:lnTo>
                    <a:lnTo>
                      <a:pt x="0" y="0"/>
                    </a:lnTo>
                    <a:lnTo>
                      <a:pt x="0" y="0"/>
                    </a:lnTo>
                    <a:lnTo>
                      <a:pt x="3" y="0"/>
                    </a:lnTo>
                    <a:lnTo>
                      <a:pt x="3"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1732">
                <a:extLst>
                  <a:ext uri="{FF2B5EF4-FFF2-40B4-BE49-F238E27FC236}">
                    <a16:creationId xmlns:a16="http://schemas.microsoft.com/office/drawing/2014/main" id="{07A05CE7-873D-0820-BFC6-A01BC614F0F9}"/>
                  </a:ext>
                </a:extLst>
              </p:cNvPr>
              <p:cNvSpPr>
                <a:spLocks noEditPoints="1"/>
              </p:cNvSpPr>
              <p:nvPr/>
            </p:nvSpPr>
            <p:spPr bwMode="auto">
              <a:xfrm>
                <a:off x="7445639" y="2752817"/>
                <a:ext cx="3175" cy="4763"/>
              </a:xfrm>
              <a:custGeom>
                <a:avLst/>
                <a:gdLst>
                  <a:gd name="T0" fmla="*/ 0 w 3"/>
                  <a:gd name="T1" fmla="*/ 0 h 3"/>
                  <a:gd name="T2" fmla="*/ 1 w 3"/>
                  <a:gd name="T3" fmla="*/ 0 h 3"/>
                  <a:gd name="T4" fmla="*/ 2 w 3"/>
                  <a:gd name="T5" fmla="*/ 0 h 3"/>
                  <a:gd name="T6" fmla="*/ 2 w 3"/>
                  <a:gd name="T7" fmla="*/ 0 h 3"/>
                  <a:gd name="T8" fmla="*/ 3 w 3"/>
                  <a:gd name="T9" fmla="*/ 0 h 3"/>
                  <a:gd name="T10" fmla="*/ 3 w 3"/>
                  <a:gd name="T11" fmla="*/ 1 h 3"/>
                  <a:gd name="T12" fmla="*/ 3 w 3"/>
                  <a:gd name="T13" fmla="*/ 1 h 3"/>
                  <a:gd name="T14" fmla="*/ 3 w 3"/>
                  <a:gd name="T15" fmla="*/ 2 h 3"/>
                  <a:gd name="T16" fmla="*/ 3 w 3"/>
                  <a:gd name="T17" fmla="*/ 3 h 3"/>
                  <a:gd name="T18" fmla="*/ 3 w 3"/>
                  <a:gd name="T19" fmla="*/ 3 h 3"/>
                  <a:gd name="T20" fmla="*/ 3 w 3"/>
                  <a:gd name="T21" fmla="*/ 3 h 3"/>
                  <a:gd name="T22" fmla="*/ 2 w 3"/>
                  <a:gd name="T23" fmla="*/ 3 h 3"/>
                  <a:gd name="T24" fmla="*/ 2 w 3"/>
                  <a:gd name="T25" fmla="*/ 3 h 3"/>
                  <a:gd name="T26" fmla="*/ 2 w 3"/>
                  <a:gd name="T27" fmla="*/ 3 h 3"/>
                  <a:gd name="T28" fmla="*/ 2 w 3"/>
                  <a:gd name="T29" fmla="*/ 3 h 3"/>
                  <a:gd name="T30" fmla="*/ 2 w 3"/>
                  <a:gd name="T31" fmla="*/ 3 h 3"/>
                  <a:gd name="T32" fmla="*/ 2 w 3"/>
                  <a:gd name="T33" fmla="*/ 3 h 3"/>
                  <a:gd name="T34" fmla="*/ 1 w 3"/>
                  <a:gd name="T35" fmla="*/ 3 h 3"/>
                  <a:gd name="T36" fmla="*/ 1 w 3"/>
                  <a:gd name="T37" fmla="*/ 3 h 3"/>
                  <a:gd name="T38" fmla="*/ 0 w 3"/>
                  <a:gd name="T39" fmla="*/ 3 h 3"/>
                  <a:gd name="T40" fmla="*/ 0 w 3"/>
                  <a:gd name="T41" fmla="*/ 3 h 3"/>
                  <a:gd name="T42" fmla="*/ 0 w 3"/>
                  <a:gd name="T43" fmla="*/ 2 h 3"/>
                  <a:gd name="T44" fmla="*/ 0 w 3"/>
                  <a:gd name="T45" fmla="*/ 2 h 3"/>
                  <a:gd name="T46" fmla="*/ 1 w 3"/>
                  <a:gd name="T47" fmla="*/ 2 h 3"/>
                  <a:gd name="T48" fmla="*/ 1 w 3"/>
                  <a:gd name="T49" fmla="*/ 1 h 3"/>
                  <a:gd name="T50" fmla="*/ 2 w 3"/>
                  <a:gd name="T51" fmla="*/ 1 h 3"/>
                  <a:gd name="T52" fmla="*/ 2 w 3"/>
                  <a:gd name="T53" fmla="*/ 1 h 3"/>
                  <a:gd name="T54" fmla="*/ 2 w 3"/>
                  <a:gd name="T55" fmla="*/ 1 h 3"/>
                  <a:gd name="T56" fmla="*/ 2 w 3"/>
                  <a:gd name="T57" fmla="*/ 1 h 3"/>
                  <a:gd name="T58" fmla="*/ 2 w 3"/>
                  <a:gd name="T59" fmla="*/ 1 h 3"/>
                  <a:gd name="T60" fmla="*/ 2 w 3"/>
                  <a:gd name="T61" fmla="*/ 0 h 3"/>
                  <a:gd name="T62" fmla="*/ 1 w 3"/>
                  <a:gd name="T63" fmla="*/ 0 h 3"/>
                  <a:gd name="T64" fmla="*/ 1 w 3"/>
                  <a:gd name="T65" fmla="*/ 1 h 3"/>
                  <a:gd name="T66" fmla="*/ 1 w 3"/>
                  <a:gd name="T67" fmla="*/ 1 h 3"/>
                  <a:gd name="T68" fmla="*/ 1 w 3"/>
                  <a:gd name="T69" fmla="*/ 1 h 3"/>
                  <a:gd name="T70" fmla="*/ 0 w 3"/>
                  <a:gd name="T71" fmla="*/ 0 h 3"/>
                  <a:gd name="T72" fmla="*/ 1 w 3"/>
                  <a:gd name="T73" fmla="*/ 3 h 3"/>
                  <a:gd name="T74" fmla="*/ 2 w 3"/>
                  <a:gd name="T75" fmla="*/ 3 h 3"/>
                  <a:gd name="T76" fmla="*/ 2 w 3"/>
                  <a:gd name="T77" fmla="*/ 3 h 3"/>
                  <a:gd name="T78" fmla="*/ 2 w 3"/>
                  <a:gd name="T79" fmla="*/ 3 h 3"/>
                  <a:gd name="T80" fmla="*/ 2 w 3"/>
                  <a:gd name="T81" fmla="*/ 2 h 3"/>
                  <a:gd name="T82" fmla="*/ 2 w 3"/>
                  <a:gd name="T83" fmla="*/ 2 h 3"/>
                  <a:gd name="T84" fmla="*/ 2 w 3"/>
                  <a:gd name="T85" fmla="*/ 2 h 3"/>
                  <a:gd name="T86" fmla="*/ 2 w 3"/>
                  <a:gd name="T87" fmla="*/ 2 h 3"/>
                  <a:gd name="T88" fmla="*/ 1 w 3"/>
                  <a:gd name="T89" fmla="*/ 2 h 3"/>
                  <a:gd name="T90" fmla="*/ 1 w 3"/>
                  <a:gd name="T91" fmla="*/ 2 h 3"/>
                  <a:gd name="T92" fmla="*/ 1 w 3"/>
                  <a:gd name="T93" fmla="*/ 2 h 3"/>
                  <a:gd name="T94" fmla="*/ 1 w 3"/>
                  <a:gd name="T95" fmla="*/ 2 h 3"/>
                  <a:gd name="T96" fmla="*/ 1 w 3"/>
                  <a:gd name="T97" fmla="*/ 3 h 3"/>
                  <a:gd name="T98" fmla="*/ 1 w 3"/>
                  <a:gd name="T9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3">
                    <a:moveTo>
                      <a:pt x="0" y="0"/>
                    </a:moveTo>
                    <a:cubicBezTo>
                      <a:pt x="1" y="0"/>
                      <a:pt x="1" y="0"/>
                      <a:pt x="1" y="0"/>
                    </a:cubicBezTo>
                    <a:cubicBezTo>
                      <a:pt x="1" y="0"/>
                      <a:pt x="1" y="0"/>
                      <a:pt x="2" y="0"/>
                    </a:cubicBezTo>
                    <a:cubicBezTo>
                      <a:pt x="2" y="0"/>
                      <a:pt x="2" y="0"/>
                      <a:pt x="2" y="0"/>
                    </a:cubicBezTo>
                    <a:cubicBezTo>
                      <a:pt x="2" y="0"/>
                      <a:pt x="2"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0" y="3"/>
                    </a:cubicBezTo>
                    <a:cubicBezTo>
                      <a:pt x="0" y="3"/>
                      <a:pt x="0" y="3"/>
                      <a:pt x="0" y="3"/>
                    </a:cubicBezTo>
                    <a:cubicBezTo>
                      <a:pt x="0" y="3"/>
                      <a:pt x="0" y="3"/>
                      <a:pt x="0" y="2"/>
                    </a:cubicBezTo>
                    <a:cubicBezTo>
                      <a:pt x="0" y="2"/>
                      <a:pt x="0" y="2"/>
                      <a:pt x="0" y="2"/>
                    </a:cubicBezTo>
                    <a:cubicBezTo>
                      <a:pt x="0" y="2"/>
                      <a:pt x="0"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1"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1733">
                <a:extLst>
                  <a:ext uri="{FF2B5EF4-FFF2-40B4-BE49-F238E27FC236}">
                    <a16:creationId xmlns:a16="http://schemas.microsoft.com/office/drawing/2014/main" id="{CBEADB66-EBDE-21DC-2086-536366E94CF0}"/>
                  </a:ext>
                </a:extLst>
              </p:cNvPr>
              <p:cNvSpPr>
                <a:spLocks noEditPoints="1"/>
              </p:cNvSpPr>
              <p:nvPr/>
            </p:nvSpPr>
            <p:spPr bwMode="auto">
              <a:xfrm>
                <a:off x="7450402" y="2752817"/>
                <a:ext cx="1588" cy="4763"/>
              </a:xfrm>
              <a:custGeom>
                <a:avLst/>
                <a:gdLst>
                  <a:gd name="T0" fmla="*/ 0 w 1"/>
                  <a:gd name="T1" fmla="*/ 0 h 4"/>
                  <a:gd name="T2" fmla="*/ 0 w 1"/>
                  <a:gd name="T3" fmla="*/ 0 h 4"/>
                  <a:gd name="T4" fmla="*/ 0 w 1"/>
                  <a:gd name="T5" fmla="*/ 0 h 4"/>
                  <a:gd name="T6" fmla="*/ 0 w 1"/>
                  <a:gd name="T7" fmla="*/ 0 h 4"/>
                  <a:gd name="T8" fmla="*/ 1 w 1"/>
                  <a:gd name="T9" fmla="*/ 0 h 4"/>
                  <a:gd name="T10" fmla="*/ 0 w 1"/>
                  <a:gd name="T11" fmla="*/ 0 h 4"/>
                  <a:gd name="T12" fmla="*/ 0 w 1"/>
                  <a:gd name="T13" fmla="*/ 0 h 4"/>
                  <a:gd name="T14" fmla="*/ 0 w 1"/>
                  <a:gd name="T15" fmla="*/ 0 h 4"/>
                  <a:gd name="T16" fmla="*/ 0 w 1"/>
                  <a:gd name="T17" fmla="*/ 0 h 4"/>
                  <a:gd name="T18" fmla="*/ 0 w 1"/>
                  <a:gd name="T19" fmla="*/ 1 h 4"/>
                  <a:gd name="T20" fmla="*/ 0 w 1"/>
                  <a:gd name="T21" fmla="*/ 1 h 4"/>
                  <a:gd name="T22" fmla="*/ 0 w 1"/>
                  <a:gd name="T23" fmla="*/ 4 h 4"/>
                  <a:gd name="T24" fmla="*/ 0 w 1"/>
                  <a:gd name="T25" fmla="*/ 4 h 4"/>
                  <a:gd name="T26" fmla="*/ 0 w 1"/>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0" y="0"/>
                    </a:moveTo>
                    <a:cubicBezTo>
                      <a:pt x="0" y="0"/>
                      <a:pt x="0" y="0"/>
                      <a:pt x="0" y="0"/>
                    </a:cubicBezTo>
                    <a:cubicBezTo>
                      <a:pt x="0" y="0"/>
                      <a:pt x="0" y="0"/>
                      <a:pt x="0" y="0"/>
                    </a:cubicBezTo>
                    <a:cubicBezTo>
                      <a:pt x="0" y="0"/>
                      <a:pt x="0" y="0"/>
                      <a:pt x="0" y="0"/>
                    </a:cubicBezTo>
                    <a:cubicBezTo>
                      <a:pt x="0" y="0"/>
                      <a:pt x="1" y="0"/>
                      <a:pt x="1" y="0"/>
                    </a:cubicBezTo>
                    <a:cubicBezTo>
                      <a:pt x="1" y="0"/>
                      <a:pt x="0" y="0"/>
                      <a:pt x="0" y="0"/>
                    </a:cubicBezTo>
                    <a:cubicBezTo>
                      <a:pt x="0" y="0"/>
                      <a:pt x="0" y="0"/>
                      <a:pt x="0" y="0"/>
                    </a:cubicBezTo>
                    <a:cubicBezTo>
                      <a:pt x="0" y="0"/>
                      <a:pt x="0" y="0"/>
                      <a:pt x="0" y="0"/>
                    </a:cubicBezTo>
                    <a:cubicBezTo>
                      <a:pt x="0" y="0"/>
                      <a:pt x="0" y="0"/>
                      <a:pt x="0" y="0"/>
                    </a:cubicBezTo>
                    <a:close/>
                    <a:moveTo>
                      <a:pt x="0" y="1"/>
                    </a:moveTo>
                    <a:cubicBezTo>
                      <a:pt x="0" y="1"/>
                      <a:pt x="0" y="1"/>
                      <a:pt x="0" y="1"/>
                    </a:cubicBezTo>
                    <a:cubicBezTo>
                      <a:pt x="0" y="4"/>
                      <a:pt x="0" y="4"/>
                      <a:pt x="0" y="4"/>
                    </a:cubicBezTo>
                    <a:cubicBezTo>
                      <a:pt x="0" y="4"/>
                      <a:pt x="0" y="4"/>
                      <a:pt x="0" y="4"/>
                    </a:cubicBezTo>
                    <a:lnTo>
                      <a:pt x="0" y="1"/>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1734">
                <a:extLst>
                  <a:ext uri="{FF2B5EF4-FFF2-40B4-BE49-F238E27FC236}">
                    <a16:creationId xmlns:a16="http://schemas.microsoft.com/office/drawing/2014/main" id="{DB23F02F-923D-FC91-A66C-DB85F038A90C}"/>
                  </a:ext>
                </a:extLst>
              </p:cNvPr>
              <p:cNvSpPr>
                <a:spLocks/>
              </p:cNvSpPr>
              <p:nvPr/>
            </p:nvSpPr>
            <p:spPr bwMode="auto">
              <a:xfrm>
                <a:off x="7451989" y="2752817"/>
                <a:ext cx="6350" cy="4763"/>
              </a:xfrm>
              <a:custGeom>
                <a:avLst/>
                <a:gdLst>
                  <a:gd name="T0" fmla="*/ 2 w 4"/>
                  <a:gd name="T1" fmla="*/ 0 h 3"/>
                  <a:gd name="T2" fmla="*/ 2 w 4"/>
                  <a:gd name="T3" fmla="*/ 2 h 3"/>
                  <a:gd name="T4" fmla="*/ 3 w 4"/>
                  <a:gd name="T5" fmla="*/ 3 h 3"/>
                  <a:gd name="T6" fmla="*/ 3 w 4"/>
                  <a:gd name="T7" fmla="*/ 3 h 3"/>
                  <a:gd name="T8" fmla="*/ 3 w 4"/>
                  <a:gd name="T9" fmla="*/ 2 h 3"/>
                  <a:gd name="T10" fmla="*/ 3 w 4"/>
                  <a:gd name="T11" fmla="*/ 0 h 3"/>
                  <a:gd name="T12" fmla="*/ 4 w 4"/>
                  <a:gd name="T13" fmla="*/ 0 h 3"/>
                  <a:gd name="T14" fmla="*/ 3 w 4"/>
                  <a:gd name="T15" fmla="*/ 3 h 3"/>
                  <a:gd name="T16" fmla="*/ 3 w 4"/>
                  <a:gd name="T17" fmla="*/ 3 h 3"/>
                  <a:gd name="T18" fmla="*/ 2 w 4"/>
                  <a:gd name="T19" fmla="*/ 1 h 3"/>
                  <a:gd name="T20" fmla="*/ 2 w 4"/>
                  <a:gd name="T21" fmla="*/ 1 h 3"/>
                  <a:gd name="T22" fmla="*/ 1 w 4"/>
                  <a:gd name="T23" fmla="*/ 1 h 3"/>
                  <a:gd name="T24" fmla="*/ 1 w 4"/>
                  <a:gd name="T25" fmla="*/ 1 h 3"/>
                  <a:gd name="T26" fmla="*/ 1 w 4"/>
                  <a:gd name="T27" fmla="*/ 3 h 3"/>
                  <a:gd name="T28" fmla="*/ 1 w 4"/>
                  <a:gd name="T29" fmla="*/ 3 h 3"/>
                  <a:gd name="T30" fmla="*/ 0 w 4"/>
                  <a:gd name="T31" fmla="*/ 0 h 3"/>
                  <a:gd name="T32" fmla="*/ 1 w 4"/>
                  <a:gd name="T33" fmla="*/ 0 h 3"/>
                  <a:gd name="T34" fmla="*/ 1 w 4"/>
                  <a:gd name="T35" fmla="*/ 2 h 3"/>
                  <a:gd name="T36" fmla="*/ 1 w 4"/>
                  <a:gd name="T37" fmla="*/ 3 h 3"/>
                  <a:gd name="T38" fmla="*/ 1 w 4"/>
                  <a:gd name="T39" fmla="*/ 3 h 3"/>
                  <a:gd name="T40" fmla="*/ 1 w 4"/>
                  <a:gd name="T41" fmla="*/ 2 h 3"/>
                  <a:gd name="T42" fmla="*/ 1 w 4"/>
                  <a:gd name="T43" fmla="*/ 0 h 3"/>
                  <a:gd name="T44" fmla="*/ 2 w 4"/>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3">
                    <a:moveTo>
                      <a:pt x="2" y="0"/>
                    </a:moveTo>
                    <a:lnTo>
                      <a:pt x="2" y="2"/>
                    </a:lnTo>
                    <a:lnTo>
                      <a:pt x="3" y="3"/>
                    </a:lnTo>
                    <a:lnTo>
                      <a:pt x="3" y="3"/>
                    </a:lnTo>
                    <a:lnTo>
                      <a:pt x="3" y="2"/>
                    </a:lnTo>
                    <a:lnTo>
                      <a:pt x="3" y="0"/>
                    </a:lnTo>
                    <a:lnTo>
                      <a:pt x="4" y="0"/>
                    </a:lnTo>
                    <a:lnTo>
                      <a:pt x="3" y="3"/>
                    </a:lnTo>
                    <a:lnTo>
                      <a:pt x="3" y="3"/>
                    </a:lnTo>
                    <a:lnTo>
                      <a:pt x="2" y="1"/>
                    </a:lnTo>
                    <a:lnTo>
                      <a:pt x="2" y="1"/>
                    </a:lnTo>
                    <a:lnTo>
                      <a:pt x="1" y="1"/>
                    </a:lnTo>
                    <a:lnTo>
                      <a:pt x="1" y="1"/>
                    </a:lnTo>
                    <a:lnTo>
                      <a:pt x="1" y="3"/>
                    </a:lnTo>
                    <a:lnTo>
                      <a:pt x="1" y="3"/>
                    </a:lnTo>
                    <a:lnTo>
                      <a:pt x="0" y="0"/>
                    </a:lnTo>
                    <a:lnTo>
                      <a:pt x="1" y="0"/>
                    </a:lnTo>
                    <a:lnTo>
                      <a:pt x="1" y="2"/>
                    </a:lnTo>
                    <a:lnTo>
                      <a:pt x="1" y="3"/>
                    </a:lnTo>
                    <a:lnTo>
                      <a:pt x="1" y="3"/>
                    </a:lnTo>
                    <a:lnTo>
                      <a:pt x="1" y="2"/>
                    </a:lnTo>
                    <a:lnTo>
                      <a:pt x="1" y="0"/>
                    </a:lnTo>
                    <a:lnTo>
                      <a:pt x="2"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1735">
                <a:extLst>
                  <a:ext uri="{FF2B5EF4-FFF2-40B4-BE49-F238E27FC236}">
                    <a16:creationId xmlns:a16="http://schemas.microsoft.com/office/drawing/2014/main" id="{5B4D52A3-0D35-4F5C-8392-A0084C599E0E}"/>
                  </a:ext>
                </a:extLst>
              </p:cNvPr>
              <p:cNvSpPr>
                <a:spLocks noEditPoints="1"/>
              </p:cNvSpPr>
              <p:nvPr/>
            </p:nvSpPr>
            <p:spPr bwMode="auto">
              <a:xfrm>
                <a:off x="7458340" y="2752817"/>
                <a:ext cx="3175" cy="4763"/>
              </a:xfrm>
              <a:custGeom>
                <a:avLst/>
                <a:gdLst>
                  <a:gd name="T0" fmla="*/ 0 w 3"/>
                  <a:gd name="T1" fmla="*/ 0 h 3"/>
                  <a:gd name="T2" fmla="*/ 1 w 3"/>
                  <a:gd name="T3" fmla="*/ 0 h 3"/>
                  <a:gd name="T4" fmla="*/ 2 w 3"/>
                  <a:gd name="T5" fmla="*/ 0 h 3"/>
                  <a:gd name="T6" fmla="*/ 2 w 3"/>
                  <a:gd name="T7" fmla="*/ 0 h 3"/>
                  <a:gd name="T8" fmla="*/ 3 w 3"/>
                  <a:gd name="T9" fmla="*/ 0 h 3"/>
                  <a:gd name="T10" fmla="*/ 3 w 3"/>
                  <a:gd name="T11" fmla="*/ 1 h 3"/>
                  <a:gd name="T12" fmla="*/ 3 w 3"/>
                  <a:gd name="T13" fmla="*/ 1 h 3"/>
                  <a:gd name="T14" fmla="*/ 3 w 3"/>
                  <a:gd name="T15" fmla="*/ 2 h 3"/>
                  <a:gd name="T16" fmla="*/ 3 w 3"/>
                  <a:gd name="T17" fmla="*/ 3 h 3"/>
                  <a:gd name="T18" fmla="*/ 3 w 3"/>
                  <a:gd name="T19" fmla="*/ 3 h 3"/>
                  <a:gd name="T20" fmla="*/ 3 w 3"/>
                  <a:gd name="T21" fmla="*/ 3 h 3"/>
                  <a:gd name="T22" fmla="*/ 2 w 3"/>
                  <a:gd name="T23" fmla="*/ 3 h 3"/>
                  <a:gd name="T24" fmla="*/ 2 w 3"/>
                  <a:gd name="T25" fmla="*/ 3 h 3"/>
                  <a:gd name="T26" fmla="*/ 2 w 3"/>
                  <a:gd name="T27" fmla="*/ 3 h 3"/>
                  <a:gd name="T28" fmla="*/ 2 w 3"/>
                  <a:gd name="T29" fmla="*/ 3 h 3"/>
                  <a:gd name="T30" fmla="*/ 2 w 3"/>
                  <a:gd name="T31" fmla="*/ 3 h 3"/>
                  <a:gd name="T32" fmla="*/ 2 w 3"/>
                  <a:gd name="T33" fmla="*/ 3 h 3"/>
                  <a:gd name="T34" fmla="*/ 1 w 3"/>
                  <a:gd name="T35" fmla="*/ 3 h 3"/>
                  <a:gd name="T36" fmla="*/ 1 w 3"/>
                  <a:gd name="T37" fmla="*/ 3 h 3"/>
                  <a:gd name="T38" fmla="*/ 1 w 3"/>
                  <a:gd name="T39" fmla="*/ 3 h 3"/>
                  <a:gd name="T40" fmla="*/ 0 w 3"/>
                  <a:gd name="T41" fmla="*/ 3 h 3"/>
                  <a:gd name="T42" fmla="*/ 0 w 3"/>
                  <a:gd name="T43" fmla="*/ 2 h 3"/>
                  <a:gd name="T44" fmla="*/ 0 w 3"/>
                  <a:gd name="T45" fmla="*/ 2 h 3"/>
                  <a:gd name="T46" fmla="*/ 1 w 3"/>
                  <a:gd name="T47" fmla="*/ 2 h 3"/>
                  <a:gd name="T48" fmla="*/ 1 w 3"/>
                  <a:gd name="T49" fmla="*/ 1 h 3"/>
                  <a:gd name="T50" fmla="*/ 2 w 3"/>
                  <a:gd name="T51" fmla="*/ 1 h 3"/>
                  <a:gd name="T52" fmla="*/ 2 w 3"/>
                  <a:gd name="T53" fmla="*/ 1 h 3"/>
                  <a:gd name="T54" fmla="*/ 2 w 3"/>
                  <a:gd name="T55" fmla="*/ 1 h 3"/>
                  <a:gd name="T56" fmla="*/ 2 w 3"/>
                  <a:gd name="T57" fmla="*/ 1 h 3"/>
                  <a:gd name="T58" fmla="*/ 2 w 3"/>
                  <a:gd name="T59" fmla="*/ 1 h 3"/>
                  <a:gd name="T60" fmla="*/ 2 w 3"/>
                  <a:gd name="T61" fmla="*/ 0 h 3"/>
                  <a:gd name="T62" fmla="*/ 1 w 3"/>
                  <a:gd name="T63" fmla="*/ 0 h 3"/>
                  <a:gd name="T64" fmla="*/ 1 w 3"/>
                  <a:gd name="T65" fmla="*/ 1 h 3"/>
                  <a:gd name="T66" fmla="*/ 1 w 3"/>
                  <a:gd name="T67" fmla="*/ 1 h 3"/>
                  <a:gd name="T68" fmla="*/ 1 w 3"/>
                  <a:gd name="T69" fmla="*/ 1 h 3"/>
                  <a:gd name="T70" fmla="*/ 0 w 3"/>
                  <a:gd name="T71" fmla="*/ 0 h 3"/>
                  <a:gd name="T72" fmla="*/ 1 w 3"/>
                  <a:gd name="T73" fmla="*/ 3 h 3"/>
                  <a:gd name="T74" fmla="*/ 2 w 3"/>
                  <a:gd name="T75" fmla="*/ 3 h 3"/>
                  <a:gd name="T76" fmla="*/ 2 w 3"/>
                  <a:gd name="T77" fmla="*/ 3 h 3"/>
                  <a:gd name="T78" fmla="*/ 2 w 3"/>
                  <a:gd name="T79" fmla="*/ 3 h 3"/>
                  <a:gd name="T80" fmla="*/ 2 w 3"/>
                  <a:gd name="T81" fmla="*/ 2 h 3"/>
                  <a:gd name="T82" fmla="*/ 2 w 3"/>
                  <a:gd name="T83" fmla="*/ 2 h 3"/>
                  <a:gd name="T84" fmla="*/ 2 w 3"/>
                  <a:gd name="T85" fmla="*/ 2 h 3"/>
                  <a:gd name="T86" fmla="*/ 2 w 3"/>
                  <a:gd name="T87" fmla="*/ 2 h 3"/>
                  <a:gd name="T88" fmla="*/ 1 w 3"/>
                  <a:gd name="T89" fmla="*/ 2 h 3"/>
                  <a:gd name="T90" fmla="*/ 1 w 3"/>
                  <a:gd name="T91" fmla="*/ 2 h 3"/>
                  <a:gd name="T92" fmla="*/ 1 w 3"/>
                  <a:gd name="T93" fmla="*/ 2 h 3"/>
                  <a:gd name="T94" fmla="*/ 1 w 3"/>
                  <a:gd name="T95" fmla="*/ 2 h 3"/>
                  <a:gd name="T96" fmla="*/ 1 w 3"/>
                  <a:gd name="T97" fmla="*/ 3 h 3"/>
                  <a:gd name="T98" fmla="*/ 1 w 3"/>
                  <a:gd name="T9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3">
                    <a:moveTo>
                      <a:pt x="0" y="0"/>
                    </a:moveTo>
                    <a:cubicBezTo>
                      <a:pt x="1" y="0"/>
                      <a:pt x="1" y="0"/>
                      <a:pt x="1" y="0"/>
                    </a:cubicBezTo>
                    <a:cubicBezTo>
                      <a:pt x="1" y="0"/>
                      <a:pt x="1" y="0"/>
                      <a:pt x="2" y="0"/>
                    </a:cubicBezTo>
                    <a:cubicBezTo>
                      <a:pt x="2" y="0"/>
                      <a:pt x="2" y="0"/>
                      <a:pt x="2" y="0"/>
                    </a:cubicBezTo>
                    <a:cubicBezTo>
                      <a:pt x="2" y="0"/>
                      <a:pt x="3"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0" y="3"/>
                      <a:pt x="0" y="3"/>
                      <a:pt x="0" y="3"/>
                    </a:cubicBezTo>
                    <a:cubicBezTo>
                      <a:pt x="0" y="3"/>
                      <a:pt x="0" y="3"/>
                      <a:pt x="0" y="2"/>
                    </a:cubicBezTo>
                    <a:cubicBezTo>
                      <a:pt x="0" y="2"/>
                      <a:pt x="0" y="2"/>
                      <a:pt x="0" y="2"/>
                    </a:cubicBezTo>
                    <a:cubicBezTo>
                      <a:pt x="0" y="2"/>
                      <a:pt x="1"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736">
                <a:extLst>
                  <a:ext uri="{FF2B5EF4-FFF2-40B4-BE49-F238E27FC236}">
                    <a16:creationId xmlns:a16="http://schemas.microsoft.com/office/drawing/2014/main" id="{C45633E3-B36D-42D5-E95B-1BC13CBFE842}"/>
                  </a:ext>
                </a:extLst>
              </p:cNvPr>
              <p:cNvSpPr>
                <a:spLocks/>
              </p:cNvSpPr>
              <p:nvPr/>
            </p:nvSpPr>
            <p:spPr bwMode="auto">
              <a:xfrm>
                <a:off x="7463102" y="2752817"/>
                <a:ext cx="3175" cy="4763"/>
              </a:xfrm>
              <a:custGeom>
                <a:avLst/>
                <a:gdLst>
                  <a:gd name="T0" fmla="*/ 2 w 2"/>
                  <a:gd name="T1" fmla="*/ 3 h 3"/>
                  <a:gd name="T2" fmla="*/ 2 w 2"/>
                  <a:gd name="T3" fmla="*/ 1 h 3"/>
                  <a:gd name="T4" fmla="*/ 2 w 2"/>
                  <a:gd name="T5" fmla="*/ 1 h 3"/>
                  <a:gd name="T6" fmla="*/ 1 w 2"/>
                  <a:gd name="T7" fmla="*/ 0 h 3"/>
                  <a:gd name="T8" fmla="*/ 1 w 2"/>
                  <a:gd name="T9" fmla="*/ 1 h 3"/>
                  <a:gd name="T10" fmla="*/ 0 w 2"/>
                  <a:gd name="T11" fmla="*/ 1 h 3"/>
                  <a:gd name="T12" fmla="*/ 0 w 2"/>
                  <a:gd name="T13" fmla="*/ 3 h 3"/>
                  <a:gd name="T14" fmla="*/ 0 w 2"/>
                  <a:gd name="T15" fmla="*/ 3 h 3"/>
                  <a:gd name="T16" fmla="*/ 0 w 2"/>
                  <a:gd name="T17" fmla="*/ 0 h 3"/>
                  <a:gd name="T18" fmla="*/ 0 w 2"/>
                  <a:gd name="T19" fmla="*/ 0 h 3"/>
                  <a:gd name="T20" fmla="*/ 0 w 2"/>
                  <a:gd name="T21" fmla="*/ 0 h 3"/>
                  <a:gd name="T22" fmla="*/ 0 w 2"/>
                  <a:gd name="T23" fmla="*/ 0 h 3"/>
                  <a:gd name="T24" fmla="*/ 1 w 2"/>
                  <a:gd name="T25" fmla="*/ 0 h 3"/>
                  <a:gd name="T26" fmla="*/ 1 w 2"/>
                  <a:gd name="T27" fmla="*/ 0 h 3"/>
                  <a:gd name="T28" fmla="*/ 2 w 2"/>
                  <a:gd name="T29" fmla="*/ 0 h 3"/>
                  <a:gd name="T30" fmla="*/ 2 w 2"/>
                  <a:gd name="T31" fmla="*/ 0 h 3"/>
                  <a:gd name="T32" fmla="*/ 2 w 2"/>
                  <a:gd name="T33" fmla="*/ 1 h 3"/>
                  <a:gd name="T34" fmla="*/ 2 w 2"/>
                  <a:gd name="T35" fmla="*/ 1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2" y="1"/>
                      <a:pt x="2" y="1"/>
                      <a:pt x="2" y="1"/>
                    </a:cubicBezTo>
                    <a:cubicBezTo>
                      <a:pt x="2" y="1"/>
                      <a:pt x="2" y="1"/>
                      <a:pt x="2" y="1"/>
                    </a:cubicBezTo>
                    <a:cubicBezTo>
                      <a:pt x="2" y="0"/>
                      <a:pt x="2" y="0"/>
                      <a:pt x="1" y="0"/>
                    </a:cubicBezTo>
                    <a:cubicBezTo>
                      <a:pt x="1" y="0"/>
                      <a:pt x="1" y="0"/>
                      <a:pt x="1" y="1"/>
                    </a:cubicBezTo>
                    <a:cubicBezTo>
                      <a:pt x="1" y="1"/>
                      <a:pt x="0" y="1"/>
                      <a:pt x="0" y="1"/>
                    </a:cubicBezTo>
                    <a:cubicBezTo>
                      <a:pt x="0" y="3"/>
                      <a:pt x="0" y="3"/>
                      <a:pt x="0" y="3"/>
                    </a:cubicBezTo>
                    <a:cubicBezTo>
                      <a:pt x="0" y="3"/>
                      <a:pt x="0" y="3"/>
                      <a:pt x="0" y="3"/>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2" y="0"/>
                      <a:pt x="2" y="0"/>
                      <a:pt x="2" y="0"/>
                    </a:cubicBezTo>
                    <a:cubicBezTo>
                      <a:pt x="2" y="0"/>
                      <a:pt x="2" y="0"/>
                      <a:pt x="2" y="0"/>
                    </a:cubicBezTo>
                    <a:cubicBezTo>
                      <a:pt x="2" y="0"/>
                      <a:pt x="2" y="0"/>
                      <a:pt x="2" y="1"/>
                    </a:cubicBezTo>
                    <a:cubicBezTo>
                      <a:pt x="2" y="1"/>
                      <a:pt x="2" y="1"/>
                      <a:pt x="2" y="1"/>
                    </a:cubicBezTo>
                    <a:cubicBezTo>
                      <a:pt x="2" y="3"/>
                      <a:pt x="2" y="3"/>
                      <a:pt x="2"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737">
                <a:extLst>
                  <a:ext uri="{FF2B5EF4-FFF2-40B4-BE49-F238E27FC236}">
                    <a16:creationId xmlns:a16="http://schemas.microsoft.com/office/drawing/2014/main" id="{0FC1EA9B-A9F6-281F-3C87-8335980480EA}"/>
                  </a:ext>
                </a:extLst>
              </p:cNvPr>
              <p:cNvSpPr>
                <a:spLocks/>
              </p:cNvSpPr>
              <p:nvPr/>
            </p:nvSpPr>
            <p:spPr bwMode="auto">
              <a:xfrm>
                <a:off x="8991919" y="1643117"/>
                <a:ext cx="76203" cy="26988"/>
              </a:xfrm>
              <a:custGeom>
                <a:avLst/>
                <a:gdLst>
                  <a:gd name="T0" fmla="*/ 27 w 59"/>
                  <a:gd name="T1" fmla="*/ 2 h 22"/>
                  <a:gd name="T2" fmla="*/ 5 w 59"/>
                  <a:gd name="T3" fmla="*/ 9 h 22"/>
                  <a:gd name="T4" fmla="*/ 38 w 59"/>
                  <a:gd name="T5" fmla="*/ 16 h 22"/>
                  <a:gd name="T6" fmla="*/ 59 w 59"/>
                  <a:gd name="T7" fmla="*/ 13 h 22"/>
                  <a:gd name="T8" fmla="*/ 27 w 59"/>
                  <a:gd name="T9" fmla="*/ 2 h 22"/>
                </a:gdLst>
                <a:ahLst/>
                <a:cxnLst>
                  <a:cxn ang="0">
                    <a:pos x="T0" y="T1"/>
                  </a:cxn>
                  <a:cxn ang="0">
                    <a:pos x="T2" y="T3"/>
                  </a:cxn>
                  <a:cxn ang="0">
                    <a:pos x="T4" y="T5"/>
                  </a:cxn>
                  <a:cxn ang="0">
                    <a:pos x="T6" y="T7"/>
                  </a:cxn>
                  <a:cxn ang="0">
                    <a:pos x="T8" y="T9"/>
                  </a:cxn>
                </a:cxnLst>
                <a:rect l="0" t="0" r="r" b="b"/>
                <a:pathLst>
                  <a:path w="59" h="22">
                    <a:moveTo>
                      <a:pt x="27" y="2"/>
                    </a:moveTo>
                    <a:cubicBezTo>
                      <a:pt x="23" y="5"/>
                      <a:pt x="0" y="4"/>
                      <a:pt x="5" y="9"/>
                    </a:cubicBezTo>
                    <a:cubicBezTo>
                      <a:pt x="9" y="14"/>
                      <a:pt x="29" y="11"/>
                      <a:pt x="38" y="16"/>
                    </a:cubicBezTo>
                    <a:cubicBezTo>
                      <a:pt x="46" y="22"/>
                      <a:pt x="59" y="17"/>
                      <a:pt x="59" y="13"/>
                    </a:cubicBezTo>
                    <a:cubicBezTo>
                      <a:pt x="59" y="9"/>
                      <a:pt x="30" y="0"/>
                      <a:pt x="27" y="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38">
                <a:extLst>
                  <a:ext uri="{FF2B5EF4-FFF2-40B4-BE49-F238E27FC236}">
                    <a16:creationId xmlns:a16="http://schemas.microsoft.com/office/drawing/2014/main" id="{1FFB8284-84B0-5596-DA83-BA10EE7CF4C1}"/>
                  </a:ext>
                </a:extLst>
              </p:cNvPr>
              <p:cNvSpPr>
                <a:spLocks noEditPoints="1"/>
              </p:cNvSpPr>
              <p:nvPr/>
            </p:nvSpPr>
            <p:spPr bwMode="auto">
              <a:xfrm>
                <a:off x="7269420" y="3530718"/>
                <a:ext cx="930308" cy="806477"/>
              </a:xfrm>
              <a:custGeom>
                <a:avLst/>
                <a:gdLst>
                  <a:gd name="T0" fmla="*/ 715 w 725"/>
                  <a:gd name="T1" fmla="*/ 281 h 644"/>
                  <a:gd name="T2" fmla="*/ 686 w 725"/>
                  <a:gd name="T3" fmla="*/ 251 h 644"/>
                  <a:gd name="T4" fmla="*/ 664 w 725"/>
                  <a:gd name="T5" fmla="*/ 218 h 644"/>
                  <a:gd name="T6" fmla="*/ 643 w 725"/>
                  <a:gd name="T7" fmla="*/ 194 h 644"/>
                  <a:gd name="T8" fmla="*/ 592 w 725"/>
                  <a:gd name="T9" fmla="*/ 145 h 644"/>
                  <a:gd name="T10" fmla="*/ 575 w 725"/>
                  <a:gd name="T11" fmla="*/ 84 h 644"/>
                  <a:gd name="T12" fmla="*/ 544 w 725"/>
                  <a:gd name="T13" fmla="*/ 52 h 644"/>
                  <a:gd name="T14" fmla="*/ 515 w 725"/>
                  <a:gd name="T15" fmla="*/ 15 h 644"/>
                  <a:gd name="T16" fmla="*/ 507 w 725"/>
                  <a:gd name="T17" fmla="*/ 80 h 644"/>
                  <a:gd name="T18" fmla="*/ 465 w 725"/>
                  <a:gd name="T19" fmla="*/ 119 h 644"/>
                  <a:gd name="T20" fmla="*/ 415 w 725"/>
                  <a:gd name="T21" fmla="*/ 92 h 644"/>
                  <a:gd name="T22" fmla="*/ 406 w 725"/>
                  <a:gd name="T23" fmla="*/ 55 h 644"/>
                  <a:gd name="T24" fmla="*/ 419 w 725"/>
                  <a:gd name="T25" fmla="*/ 26 h 644"/>
                  <a:gd name="T26" fmla="*/ 393 w 725"/>
                  <a:gd name="T27" fmla="*/ 30 h 644"/>
                  <a:gd name="T28" fmla="*/ 348 w 725"/>
                  <a:gd name="T29" fmla="*/ 21 h 644"/>
                  <a:gd name="T30" fmla="*/ 304 w 725"/>
                  <a:gd name="T31" fmla="*/ 50 h 644"/>
                  <a:gd name="T32" fmla="*/ 289 w 725"/>
                  <a:gd name="T33" fmla="*/ 80 h 644"/>
                  <a:gd name="T34" fmla="*/ 262 w 725"/>
                  <a:gd name="T35" fmla="*/ 68 h 644"/>
                  <a:gd name="T36" fmla="*/ 231 w 725"/>
                  <a:gd name="T37" fmla="*/ 71 h 644"/>
                  <a:gd name="T38" fmla="*/ 206 w 725"/>
                  <a:gd name="T39" fmla="*/ 85 h 644"/>
                  <a:gd name="T40" fmla="*/ 192 w 725"/>
                  <a:gd name="T41" fmla="*/ 115 h 644"/>
                  <a:gd name="T42" fmla="*/ 166 w 725"/>
                  <a:gd name="T43" fmla="*/ 118 h 644"/>
                  <a:gd name="T44" fmla="*/ 109 w 725"/>
                  <a:gd name="T45" fmla="*/ 172 h 644"/>
                  <a:gd name="T46" fmla="*/ 54 w 725"/>
                  <a:gd name="T47" fmla="*/ 190 h 644"/>
                  <a:gd name="T48" fmla="*/ 21 w 725"/>
                  <a:gd name="T49" fmla="*/ 204 h 644"/>
                  <a:gd name="T50" fmla="*/ 9 w 725"/>
                  <a:gd name="T51" fmla="*/ 265 h 644"/>
                  <a:gd name="T52" fmla="*/ 14 w 725"/>
                  <a:gd name="T53" fmla="*/ 292 h 644"/>
                  <a:gd name="T54" fmla="*/ 34 w 725"/>
                  <a:gd name="T55" fmla="*/ 356 h 644"/>
                  <a:gd name="T56" fmla="*/ 36 w 725"/>
                  <a:gd name="T57" fmla="*/ 434 h 644"/>
                  <a:gd name="T58" fmla="*/ 88 w 725"/>
                  <a:gd name="T59" fmla="*/ 461 h 644"/>
                  <a:gd name="T60" fmla="*/ 163 w 725"/>
                  <a:gd name="T61" fmla="*/ 439 h 644"/>
                  <a:gd name="T62" fmla="*/ 246 w 725"/>
                  <a:gd name="T63" fmla="*/ 407 h 644"/>
                  <a:gd name="T64" fmla="*/ 344 w 725"/>
                  <a:gd name="T65" fmla="*/ 401 h 644"/>
                  <a:gd name="T66" fmla="*/ 376 w 725"/>
                  <a:gd name="T67" fmla="*/ 420 h 644"/>
                  <a:gd name="T68" fmla="*/ 410 w 725"/>
                  <a:gd name="T69" fmla="*/ 449 h 644"/>
                  <a:gd name="T70" fmla="*/ 435 w 725"/>
                  <a:gd name="T71" fmla="*/ 445 h 644"/>
                  <a:gd name="T72" fmla="*/ 451 w 725"/>
                  <a:gd name="T73" fmla="*/ 452 h 644"/>
                  <a:gd name="T74" fmla="*/ 476 w 725"/>
                  <a:gd name="T75" fmla="*/ 495 h 644"/>
                  <a:gd name="T76" fmla="*/ 539 w 725"/>
                  <a:gd name="T77" fmla="*/ 538 h 644"/>
                  <a:gd name="T78" fmla="*/ 572 w 725"/>
                  <a:gd name="T79" fmla="*/ 534 h 644"/>
                  <a:gd name="T80" fmla="*/ 594 w 725"/>
                  <a:gd name="T81" fmla="*/ 545 h 644"/>
                  <a:gd name="T82" fmla="*/ 655 w 725"/>
                  <a:gd name="T83" fmla="*/ 516 h 644"/>
                  <a:gd name="T84" fmla="*/ 693 w 725"/>
                  <a:gd name="T85" fmla="*/ 416 h 644"/>
                  <a:gd name="T86" fmla="*/ 718 w 725"/>
                  <a:gd name="T87" fmla="*/ 357 h 644"/>
                  <a:gd name="T88" fmla="*/ 328 w 725"/>
                  <a:gd name="T89" fmla="*/ 17 h 644"/>
                  <a:gd name="T90" fmla="*/ 416 w 725"/>
                  <a:gd name="T91" fmla="*/ 480 h 644"/>
                  <a:gd name="T92" fmla="*/ 593 w 725"/>
                  <a:gd name="T93" fmla="*/ 589 h 644"/>
                  <a:gd name="T94" fmla="*/ 595 w 725"/>
                  <a:gd name="T95" fmla="*/ 643 h 644"/>
                  <a:gd name="T96" fmla="*/ 619 w 725"/>
                  <a:gd name="T97" fmla="*/ 629 h 644"/>
                  <a:gd name="T98" fmla="*/ 593 w 725"/>
                  <a:gd name="T99" fmla="*/ 589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5" h="644">
                    <a:moveTo>
                      <a:pt x="720" y="323"/>
                    </a:moveTo>
                    <a:cubicBezTo>
                      <a:pt x="724" y="321"/>
                      <a:pt x="719" y="308"/>
                      <a:pt x="716" y="310"/>
                    </a:cubicBezTo>
                    <a:cubicBezTo>
                      <a:pt x="713" y="312"/>
                      <a:pt x="713" y="291"/>
                      <a:pt x="715" y="281"/>
                    </a:cubicBezTo>
                    <a:cubicBezTo>
                      <a:pt x="717" y="271"/>
                      <a:pt x="716" y="272"/>
                      <a:pt x="711" y="278"/>
                    </a:cubicBezTo>
                    <a:cubicBezTo>
                      <a:pt x="706" y="283"/>
                      <a:pt x="700" y="268"/>
                      <a:pt x="699" y="264"/>
                    </a:cubicBezTo>
                    <a:cubicBezTo>
                      <a:pt x="698" y="260"/>
                      <a:pt x="692" y="249"/>
                      <a:pt x="686" y="251"/>
                    </a:cubicBezTo>
                    <a:cubicBezTo>
                      <a:pt x="679" y="252"/>
                      <a:pt x="683" y="241"/>
                      <a:pt x="677" y="242"/>
                    </a:cubicBezTo>
                    <a:cubicBezTo>
                      <a:pt x="671" y="243"/>
                      <a:pt x="670" y="233"/>
                      <a:pt x="671" y="224"/>
                    </a:cubicBezTo>
                    <a:cubicBezTo>
                      <a:pt x="672" y="215"/>
                      <a:pt x="666" y="222"/>
                      <a:pt x="664" y="218"/>
                    </a:cubicBezTo>
                    <a:cubicBezTo>
                      <a:pt x="661" y="214"/>
                      <a:pt x="658" y="217"/>
                      <a:pt x="654" y="219"/>
                    </a:cubicBezTo>
                    <a:cubicBezTo>
                      <a:pt x="649" y="220"/>
                      <a:pt x="648" y="211"/>
                      <a:pt x="649" y="207"/>
                    </a:cubicBezTo>
                    <a:cubicBezTo>
                      <a:pt x="650" y="203"/>
                      <a:pt x="648" y="198"/>
                      <a:pt x="643" y="194"/>
                    </a:cubicBezTo>
                    <a:cubicBezTo>
                      <a:pt x="637" y="190"/>
                      <a:pt x="636" y="186"/>
                      <a:pt x="637" y="181"/>
                    </a:cubicBezTo>
                    <a:cubicBezTo>
                      <a:pt x="637" y="176"/>
                      <a:pt x="603" y="159"/>
                      <a:pt x="596" y="157"/>
                    </a:cubicBezTo>
                    <a:cubicBezTo>
                      <a:pt x="589" y="155"/>
                      <a:pt x="595" y="148"/>
                      <a:pt x="592" y="145"/>
                    </a:cubicBezTo>
                    <a:cubicBezTo>
                      <a:pt x="589" y="142"/>
                      <a:pt x="587" y="132"/>
                      <a:pt x="587" y="123"/>
                    </a:cubicBezTo>
                    <a:cubicBezTo>
                      <a:pt x="587" y="115"/>
                      <a:pt x="576" y="112"/>
                      <a:pt x="577" y="105"/>
                    </a:cubicBezTo>
                    <a:cubicBezTo>
                      <a:pt x="577" y="98"/>
                      <a:pt x="574" y="91"/>
                      <a:pt x="575" y="84"/>
                    </a:cubicBezTo>
                    <a:cubicBezTo>
                      <a:pt x="575" y="76"/>
                      <a:pt x="563" y="74"/>
                      <a:pt x="563" y="69"/>
                    </a:cubicBezTo>
                    <a:cubicBezTo>
                      <a:pt x="562" y="65"/>
                      <a:pt x="556" y="69"/>
                      <a:pt x="549" y="70"/>
                    </a:cubicBezTo>
                    <a:cubicBezTo>
                      <a:pt x="542" y="71"/>
                      <a:pt x="543" y="61"/>
                      <a:pt x="544" y="52"/>
                    </a:cubicBezTo>
                    <a:cubicBezTo>
                      <a:pt x="544" y="43"/>
                      <a:pt x="541" y="28"/>
                      <a:pt x="535" y="24"/>
                    </a:cubicBezTo>
                    <a:cubicBezTo>
                      <a:pt x="530" y="20"/>
                      <a:pt x="530" y="5"/>
                      <a:pt x="527" y="3"/>
                    </a:cubicBezTo>
                    <a:cubicBezTo>
                      <a:pt x="524" y="0"/>
                      <a:pt x="515" y="10"/>
                      <a:pt x="515" y="15"/>
                    </a:cubicBezTo>
                    <a:cubicBezTo>
                      <a:pt x="516" y="21"/>
                      <a:pt x="515" y="26"/>
                      <a:pt x="511" y="30"/>
                    </a:cubicBezTo>
                    <a:cubicBezTo>
                      <a:pt x="508" y="33"/>
                      <a:pt x="514" y="45"/>
                      <a:pt x="509" y="49"/>
                    </a:cubicBezTo>
                    <a:cubicBezTo>
                      <a:pt x="504" y="53"/>
                      <a:pt x="508" y="71"/>
                      <a:pt x="507" y="80"/>
                    </a:cubicBezTo>
                    <a:cubicBezTo>
                      <a:pt x="506" y="90"/>
                      <a:pt x="506" y="101"/>
                      <a:pt x="502" y="107"/>
                    </a:cubicBezTo>
                    <a:cubicBezTo>
                      <a:pt x="497" y="114"/>
                      <a:pt x="496" y="125"/>
                      <a:pt x="487" y="128"/>
                    </a:cubicBezTo>
                    <a:cubicBezTo>
                      <a:pt x="478" y="132"/>
                      <a:pt x="465" y="124"/>
                      <a:pt x="465" y="119"/>
                    </a:cubicBezTo>
                    <a:cubicBezTo>
                      <a:pt x="466" y="114"/>
                      <a:pt x="455" y="111"/>
                      <a:pt x="450" y="112"/>
                    </a:cubicBezTo>
                    <a:cubicBezTo>
                      <a:pt x="444" y="112"/>
                      <a:pt x="441" y="105"/>
                      <a:pt x="433" y="98"/>
                    </a:cubicBezTo>
                    <a:cubicBezTo>
                      <a:pt x="424" y="91"/>
                      <a:pt x="417" y="100"/>
                      <a:pt x="415" y="92"/>
                    </a:cubicBezTo>
                    <a:cubicBezTo>
                      <a:pt x="412" y="84"/>
                      <a:pt x="409" y="83"/>
                      <a:pt x="403" y="78"/>
                    </a:cubicBezTo>
                    <a:cubicBezTo>
                      <a:pt x="397" y="74"/>
                      <a:pt x="399" y="74"/>
                      <a:pt x="404" y="70"/>
                    </a:cubicBezTo>
                    <a:cubicBezTo>
                      <a:pt x="410" y="66"/>
                      <a:pt x="409" y="60"/>
                      <a:pt x="406" y="55"/>
                    </a:cubicBezTo>
                    <a:cubicBezTo>
                      <a:pt x="403" y="50"/>
                      <a:pt x="409" y="51"/>
                      <a:pt x="417" y="47"/>
                    </a:cubicBezTo>
                    <a:cubicBezTo>
                      <a:pt x="425" y="42"/>
                      <a:pt x="417" y="37"/>
                      <a:pt x="423" y="35"/>
                    </a:cubicBezTo>
                    <a:cubicBezTo>
                      <a:pt x="429" y="33"/>
                      <a:pt x="425" y="28"/>
                      <a:pt x="419" y="26"/>
                    </a:cubicBezTo>
                    <a:cubicBezTo>
                      <a:pt x="413" y="25"/>
                      <a:pt x="415" y="33"/>
                      <a:pt x="413" y="33"/>
                    </a:cubicBezTo>
                    <a:cubicBezTo>
                      <a:pt x="410" y="34"/>
                      <a:pt x="408" y="24"/>
                      <a:pt x="406" y="24"/>
                    </a:cubicBezTo>
                    <a:cubicBezTo>
                      <a:pt x="404" y="24"/>
                      <a:pt x="397" y="35"/>
                      <a:pt x="393" y="30"/>
                    </a:cubicBezTo>
                    <a:cubicBezTo>
                      <a:pt x="389" y="24"/>
                      <a:pt x="367" y="20"/>
                      <a:pt x="358" y="19"/>
                    </a:cubicBezTo>
                    <a:cubicBezTo>
                      <a:pt x="350" y="18"/>
                      <a:pt x="347" y="7"/>
                      <a:pt x="342" y="9"/>
                    </a:cubicBezTo>
                    <a:cubicBezTo>
                      <a:pt x="337" y="11"/>
                      <a:pt x="343" y="14"/>
                      <a:pt x="348" y="21"/>
                    </a:cubicBezTo>
                    <a:cubicBezTo>
                      <a:pt x="354" y="27"/>
                      <a:pt x="329" y="31"/>
                      <a:pt x="321" y="29"/>
                    </a:cubicBezTo>
                    <a:cubicBezTo>
                      <a:pt x="314" y="26"/>
                      <a:pt x="323" y="34"/>
                      <a:pt x="316" y="34"/>
                    </a:cubicBezTo>
                    <a:cubicBezTo>
                      <a:pt x="310" y="33"/>
                      <a:pt x="309" y="44"/>
                      <a:pt x="304" y="50"/>
                    </a:cubicBezTo>
                    <a:cubicBezTo>
                      <a:pt x="299" y="55"/>
                      <a:pt x="302" y="59"/>
                      <a:pt x="297" y="63"/>
                    </a:cubicBezTo>
                    <a:cubicBezTo>
                      <a:pt x="291" y="66"/>
                      <a:pt x="291" y="70"/>
                      <a:pt x="298" y="78"/>
                    </a:cubicBezTo>
                    <a:cubicBezTo>
                      <a:pt x="304" y="85"/>
                      <a:pt x="294" y="85"/>
                      <a:pt x="289" y="80"/>
                    </a:cubicBezTo>
                    <a:cubicBezTo>
                      <a:pt x="283" y="74"/>
                      <a:pt x="277" y="74"/>
                      <a:pt x="277" y="80"/>
                    </a:cubicBezTo>
                    <a:cubicBezTo>
                      <a:pt x="278" y="87"/>
                      <a:pt x="270" y="84"/>
                      <a:pt x="271" y="76"/>
                    </a:cubicBezTo>
                    <a:cubicBezTo>
                      <a:pt x="273" y="69"/>
                      <a:pt x="263" y="73"/>
                      <a:pt x="262" y="68"/>
                    </a:cubicBezTo>
                    <a:cubicBezTo>
                      <a:pt x="260" y="64"/>
                      <a:pt x="252" y="57"/>
                      <a:pt x="247" y="57"/>
                    </a:cubicBezTo>
                    <a:cubicBezTo>
                      <a:pt x="242" y="58"/>
                      <a:pt x="242" y="63"/>
                      <a:pt x="237" y="63"/>
                    </a:cubicBezTo>
                    <a:cubicBezTo>
                      <a:pt x="231" y="63"/>
                      <a:pt x="230" y="66"/>
                      <a:pt x="231" y="71"/>
                    </a:cubicBezTo>
                    <a:cubicBezTo>
                      <a:pt x="232" y="77"/>
                      <a:pt x="223" y="71"/>
                      <a:pt x="217" y="72"/>
                    </a:cubicBezTo>
                    <a:cubicBezTo>
                      <a:pt x="212" y="73"/>
                      <a:pt x="217" y="79"/>
                      <a:pt x="214" y="80"/>
                    </a:cubicBezTo>
                    <a:cubicBezTo>
                      <a:pt x="211" y="80"/>
                      <a:pt x="211" y="85"/>
                      <a:pt x="206" y="85"/>
                    </a:cubicBezTo>
                    <a:cubicBezTo>
                      <a:pt x="201" y="85"/>
                      <a:pt x="202" y="97"/>
                      <a:pt x="203" y="103"/>
                    </a:cubicBezTo>
                    <a:cubicBezTo>
                      <a:pt x="203" y="109"/>
                      <a:pt x="195" y="100"/>
                      <a:pt x="190" y="102"/>
                    </a:cubicBezTo>
                    <a:cubicBezTo>
                      <a:pt x="185" y="103"/>
                      <a:pt x="191" y="108"/>
                      <a:pt x="192" y="115"/>
                    </a:cubicBezTo>
                    <a:cubicBezTo>
                      <a:pt x="194" y="121"/>
                      <a:pt x="190" y="121"/>
                      <a:pt x="187" y="124"/>
                    </a:cubicBezTo>
                    <a:cubicBezTo>
                      <a:pt x="184" y="127"/>
                      <a:pt x="180" y="116"/>
                      <a:pt x="180" y="111"/>
                    </a:cubicBezTo>
                    <a:cubicBezTo>
                      <a:pt x="180" y="105"/>
                      <a:pt x="173" y="110"/>
                      <a:pt x="166" y="118"/>
                    </a:cubicBezTo>
                    <a:cubicBezTo>
                      <a:pt x="159" y="125"/>
                      <a:pt x="169" y="136"/>
                      <a:pt x="165" y="138"/>
                    </a:cubicBezTo>
                    <a:cubicBezTo>
                      <a:pt x="162" y="140"/>
                      <a:pt x="148" y="154"/>
                      <a:pt x="140" y="163"/>
                    </a:cubicBezTo>
                    <a:cubicBezTo>
                      <a:pt x="132" y="173"/>
                      <a:pt x="114" y="167"/>
                      <a:pt x="109" y="172"/>
                    </a:cubicBezTo>
                    <a:cubicBezTo>
                      <a:pt x="103" y="177"/>
                      <a:pt x="97" y="173"/>
                      <a:pt x="92" y="177"/>
                    </a:cubicBezTo>
                    <a:cubicBezTo>
                      <a:pt x="86" y="182"/>
                      <a:pt x="76" y="190"/>
                      <a:pt x="75" y="185"/>
                    </a:cubicBezTo>
                    <a:cubicBezTo>
                      <a:pt x="74" y="180"/>
                      <a:pt x="60" y="184"/>
                      <a:pt x="54" y="190"/>
                    </a:cubicBezTo>
                    <a:cubicBezTo>
                      <a:pt x="48" y="196"/>
                      <a:pt x="39" y="202"/>
                      <a:pt x="32" y="202"/>
                    </a:cubicBezTo>
                    <a:cubicBezTo>
                      <a:pt x="25" y="202"/>
                      <a:pt x="25" y="213"/>
                      <a:pt x="23" y="215"/>
                    </a:cubicBezTo>
                    <a:cubicBezTo>
                      <a:pt x="20" y="217"/>
                      <a:pt x="21" y="207"/>
                      <a:pt x="21" y="204"/>
                    </a:cubicBezTo>
                    <a:cubicBezTo>
                      <a:pt x="21" y="201"/>
                      <a:pt x="14" y="209"/>
                      <a:pt x="12" y="217"/>
                    </a:cubicBezTo>
                    <a:cubicBezTo>
                      <a:pt x="9" y="225"/>
                      <a:pt x="18" y="228"/>
                      <a:pt x="12" y="237"/>
                    </a:cubicBezTo>
                    <a:cubicBezTo>
                      <a:pt x="7" y="245"/>
                      <a:pt x="1" y="254"/>
                      <a:pt x="9" y="265"/>
                    </a:cubicBezTo>
                    <a:cubicBezTo>
                      <a:pt x="18" y="276"/>
                      <a:pt x="22" y="283"/>
                      <a:pt x="20" y="288"/>
                    </a:cubicBezTo>
                    <a:cubicBezTo>
                      <a:pt x="17" y="294"/>
                      <a:pt x="11" y="278"/>
                      <a:pt x="9" y="279"/>
                    </a:cubicBezTo>
                    <a:cubicBezTo>
                      <a:pt x="7" y="281"/>
                      <a:pt x="16" y="288"/>
                      <a:pt x="14" y="292"/>
                    </a:cubicBezTo>
                    <a:cubicBezTo>
                      <a:pt x="12" y="296"/>
                      <a:pt x="3" y="279"/>
                      <a:pt x="2" y="283"/>
                    </a:cubicBezTo>
                    <a:cubicBezTo>
                      <a:pt x="0" y="286"/>
                      <a:pt x="19" y="313"/>
                      <a:pt x="20" y="323"/>
                    </a:cubicBezTo>
                    <a:cubicBezTo>
                      <a:pt x="20" y="332"/>
                      <a:pt x="35" y="342"/>
                      <a:pt x="34" y="356"/>
                    </a:cubicBezTo>
                    <a:cubicBezTo>
                      <a:pt x="34" y="370"/>
                      <a:pt x="48" y="393"/>
                      <a:pt x="50" y="396"/>
                    </a:cubicBezTo>
                    <a:cubicBezTo>
                      <a:pt x="52" y="400"/>
                      <a:pt x="45" y="409"/>
                      <a:pt x="46" y="419"/>
                    </a:cubicBezTo>
                    <a:cubicBezTo>
                      <a:pt x="48" y="430"/>
                      <a:pt x="43" y="434"/>
                      <a:pt x="36" y="434"/>
                    </a:cubicBezTo>
                    <a:cubicBezTo>
                      <a:pt x="29" y="434"/>
                      <a:pt x="33" y="445"/>
                      <a:pt x="41" y="446"/>
                    </a:cubicBezTo>
                    <a:cubicBezTo>
                      <a:pt x="48" y="446"/>
                      <a:pt x="45" y="452"/>
                      <a:pt x="54" y="457"/>
                    </a:cubicBezTo>
                    <a:cubicBezTo>
                      <a:pt x="62" y="463"/>
                      <a:pt x="81" y="461"/>
                      <a:pt x="88" y="461"/>
                    </a:cubicBezTo>
                    <a:cubicBezTo>
                      <a:pt x="95" y="461"/>
                      <a:pt x="97" y="450"/>
                      <a:pt x="106" y="450"/>
                    </a:cubicBezTo>
                    <a:cubicBezTo>
                      <a:pt x="115" y="450"/>
                      <a:pt x="114" y="447"/>
                      <a:pt x="118" y="441"/>
                    </a:cubicBezTo>
                    <a:cubicBezTo>
                      <a:pt x="122" y="436"/>
                      <a:pt x="143" y="437"/>
                      <a:pt x="163" y="439"/>
                    </a:cubicBezTo>
                    <a:cubicBezTo>
                      <a:pt x="184" y="440"/>
                      <a:pt x="193" y="434"/>
                      <a:pt x="196" y="425"/>
                    </a:cubicBezTo>
                    <a:cubicBezTo>
                      <a:pt x="199" y="418"/>
                      <a:pt x="214" y="417"/>
                      <a:pt x="220" y="412"/>
                    </a:cubicBezTo>
                    <a:cubicBezTo>
                      <a:pt x="226" y="406"/>
                      <a:pt x="231" y="406"/>
                      <a:pt x="246" y="407"/>
                    </a:cubicBezTo>
                    <a:cubicBezTo>
                      <a:pt x="261" y="407"/>
                      <a:pt x="275" y="399"/>
                      <a:pt x="285" y="395"/>
                    </a:cubicBezTo>
                    <a:cubicBezTo>
                      <a:pt x="295" y="391"/>
                      <a:pt x="313" y="393"/>
                      <a:pt x="322" y="391"/>
                    </a:cubicBezTo>
                    <a:cubicBezTo>
                      <a:pt x="332" y="388"/>
                      <a:pt x="333" y="402"/>
                      <a:pt x="344" y="401"/>
                    </a:cubicBezTo>
                    <a:cubicBezTo>
                      <a:pt x="354" y="400"/>
                      <a:pt x="359" y="404"/>
                      <a:pt x="364" y="404"/>
                    </a:cubicBezTo>
                    <a:cubicBezTo>
                      <a:pt x="370" y="403"/>
                      <a:pt x="369" y="408"/>
                      <a:pt x="375" y="409"/>
                    </a:cubicBezTo>
                    <a:cubicBezTo>
                      <a:pt x="380" y="410"/>
                      <a:pt x="379" y="415"/>
                      <a:pt x="376" y="420"/>
                    </a:cubicBezTo>
                    <a:cubicBezTo>
                      <a:pt x="372" y="425"/>
                      <a:pt x="384" y="425"/>
                      <a:pt x="391" y="435"/>
                    </a:cubicBezTo>
                    <a:cubicBezTo>
                      <a:pt x="399" y="445"/>
                      <a:pt x="392" y="446"/>
                      <a:pt x="396" y="454"/>
                    </a:cubicBezTo>
                    <a:cubicBezTo>
                      <a:pt x="400" y="462"/>
                      <a:pt x="402" y="460"/>
                      <a:pt x="410" y="449"/>
                    </a:cubicBezTo>
                    <a:cubicBezTo>
                      <a:pt x="418" y="438"/>
                      <a:pt x="427" y="445"/>
                      <a:pt x="428" y="436"/>
                    </a:cubicBezTo>
                    <a:cubicBezTo>
                      <a:pt x="429" y="427"/>
                      <a:pt x="437" y="416"/>
                      <a:pt x="443" y="420"/>
                    </a:cubicBezTo>
                    <a:cubicBezTo>
                      <a:pt x="448" y="425"/>
                      <a:pt x="439" y="427"/>
                      <a:pt x="435" y="445"/>
                    </a:cubicBezTo>
                    <a:cubicBezTo>
                      <a:pt x="432" y="463"/>
                      <a:pt x="425" y="454"/>
                      <a:pt x="424" y="459"/>
                    </a:cubicBezTo>
                    <a:cubicBezTo>
                      <a:pt x="423" y="464"/>
                      <a:pt x="441" y="467"/>
                      <a:pt x="441" y="457"/>
                    </a:cubicBezTo>
                    <a:cubicBezTo>
                      <a:pt x="441" y="448"/>
                      <a:pt x="444" y="444"/>
                      <a:pt x="451" y="452"/>
                    </a:cubicBezTo>
                    <a:cubicBezTo>
                      <a:pt x="457" y="461"/>
                      <a:pt x="447" y="468"/>
                      <a:pt x="448" y="472"/>
                    </a:cubicBezTo>
                    <a:cubicBezTo>
                      <a:pt x="450" y="476"/>
                      <a:pt x="457" y="471"/>
                      <a:pt x="461" y="471"/>
                    </a:cubicBezTo>
                    <a:cubicBezTo>
                      <a:pt x="468" y="472"/>
                      <a:pt x="478" y="487"/>
                      <a:pt x="476" y="495"/>
                    </a:cubicBezTo>
                    <a:cubicBezTo>
                      <a:pt x="474" y="504"/>
                      <a:pt x="472" y="511"/>
                      <a:pt x="485" y="518"/>
                    </a:cubicBezTo>
                    <a:cubicBezTo>
                      <a:pt x="499" y="525"/>
                      <a:pt x="494" y="526"/>
                      <a:pt x="503" y="526"/>
                    </a:cubicBezTo>
                    <a:cubicBezTo>
                      <a:pt x="513" y="526"/>
                      <a:pt x="533" y="534"/>
                      <a:pt x="539" y="538"/>
                    </a:cubicBezTo>
                    <a:cubicBezTo>
                      <a:pt x="544" y="543"/>
                      <a:pt x="558" y="535"/>
                      <a:pt x="561" y="526"/>
                    </a:cubicBezTo>
                    <a:cubicBezTo>
                      <a:pt x="564" y="516"/>
                      <a:pt x="574" y="525"/>
                      <a:pt x="569" y="528"/>
                    </a:cubicBezTo>
                    <a:cubicBezTo>
                      <a:pt x="563" y="531"/>
                      <a:pt x="571" y="539"/>
                      <a:pt x="572" y="534"/>
                    </a:cubicBezTo>
                    <a:cubicBezTo>
                      <a:pt x="572" y="529"/>
                      <a:pt x="575" y="524"/>
                      <a:pt x="576" y="530"/>
                    </a:cubicBezTo>
                    <a:cubicBezTo>
                      <a:pt x="578" y="536"/>
                      <a:pt x="585" y="536"/>
                      <a:pt x="588" y="541"/>
                    </a:cubicBezTo>
                    <a:cubicBezTo>
                      <a:pt x="591" y="545"/>
                      <a:pt x="594" y="549"/>
                      <a:pt x="594" y="545"/>
                    </a:cubicBezTo>
                    <a:cubicBezTo>
                      <a:pt x="594" y="541"/>
                      <a:pt x="596" y="538"/>
                      <a:pt x="602" y="535"/>
                    </a:cubicBezTo>
                    <a:cubicBezTo>
                      <a:pt x="608" y="533"/>
                      <a:pt x="612" y="529"/>
                      <a:pt x="619" y="523"/>
                    </a:cubicBezTo>
                    <a:cubicBezTo>
                      <a:pt x="625" y="518"/>
                      <a:pt x="653" y="516"/>
                      <a:pt x="655" y="516"/>
                    </a:cubicBezTo>
                    <a:cubicBezTo>
                      <a:pt x="658" y="516"/>
                      <a:pt x="660" y="493"/>
                      <a:pt x="661" y="481"/>
                    </a:cubicBezTo>
                    <a:cubicBezTo>
                      <a:pt x="663" y="469"/>
                      <a:pt x="673" y="467"/>
                      <a:pt x="675" y="454"/>
                    </a:cubicBezTo>
                    <a:cubicBezTo>
                      <a:pt x="676" y="441"/>
                      <a:pt x="690" y="417"/>
                      <a:pt x="693" y="416"/>
                    </a:cubicBezTo>
                    <a:cubicBezTo>
                      <a:pt x="697" y="415"/>
                      <a:pt x="704" y="411"/>
                      <a:pt x="704" y="404"/>
                    </a:cubicBezTo>
                    <a:cubicBezTo>
                      <a:pt x="704" y="396"/>
                      <a:pt x="713" y="388"/>
                      <a:pt x="713" y="379"/>
                    </a:cubicBezTo>
                    <a:cubicBezTo>
                      <a:pt x="713" y="370"/>
                      <a:pt x="718" y="360"/>
                      <a:pt x="718" y="357"/>
                    </a:cubicBezTo>
                    <a:cubicBezTo>
                      <a:pt x="717" y="354"/>
                      <a:pt x="714" y="346"/>
                      <a:pt x="720" y="339"/>
                    </a:cubicBezTo>
                    <a:cubicBezTo>
                      <a:pt x="725" y="333"/>
                      <a:pt x="717" y="326"/>
                      <a:pt x="720" y="323"/>
                    </a:cubicBezTo>
                    <a:close/>
                    <a:moveTo>
                      <a:pt x="328" y="17"/>
                    </a:moveTo>
                    <a:cubicBezTo>
                      <a:pt x="328" y="12"/>
                      <a:pt x="300" y="18"/>
                      <a:pt x="306" y="22"/>
                    </a:cubicBezTo>
                    <a:cubicBezTo>
                      <a:pt x="310" y="26"/>
                      <a:pt x="329" y="22"/>
                      <a:pt x="328" y="17"/>
                    </a:cubicBezTo>
                    <a:close/>
                    <a:moveTo>
                      <a:pt x="416" y="480"/>
                    </a:moveTo>
                    <a:cubicBezTo>
                      <a:pt x="421" y="484"/>
                      <a:pt x="435" y="483"/>
                      <a:pt x="438" y="477"/>
                    </a:cubicBezTo>
                    <a:cubicBezTo>
                      <a:pt x="440" y="472"/>
                      <a:pt x="413" y="477"/>
                      <a:pt x="416" y="480"/>
                    </a:cubicBezTo>
                    <a:close/>
                    <a:moveTo>
                      <a:pt x="593" y="589"/>
                    </a:moveTo>
                    <a:cubicBezTo>
                      <a:pt x="583" y="590"/>
                      <a:pt x="567" y="579"/>
                      <a:pt x="563" y="580"/>
                    </a:cubicBezTo>
                    <a:cubicBezTo>
                      <a:pt x="559" y="581"/>
                      <a:pt x="577" y="608"/>
                      <a:pt x="571" y="615"/>
                    </a:cubicBezTo>
                    <a:cubicBezTo>
                      <a:pt x="566" y="623"/>
                      <a:pt x="587" y="642"/>
                      <a:pt x="595" y="643"/>
                    </a:cubicBezTo>
                    <a:cubicBezTo>
                      <a:pt x="602" y="644"/>
                      <a:pt x="600" y="635"/>
                      <a:pt x="605" y="636"/>
                    </a:cubicBezTo>
                    <a:cubicBezTo>
                      <a:pt x="610" y="636"/>
                      <a:pt x="608" y="631"/>
                      <a:pt x="609" y="627"/>
                    </a:cubicBezTo>
                    <a:cubicBezTo>
                      <a:pt x="609" y="623"/>
                      <a:pt x="614" y="631"/>
                      <a:pt x="619" y="629"/>
                    </a:cubicBezTo>
                    <a:cubicBezTo>
                      <a:pt x="623" y="626"/>
                      <a:pt x="618" y="610"/>
                      <a:pt x="624" y="610"/>
                    </a:cubicBezTo>
                    <a:cubicBezTo>
                      <a:pt x="630" y="610"/>
                      <a:pt x="625" y="589"/>
                      <a:pt x="623" y="583"/>
                    </a:cubicBezTo>
                    <a:cubicBezTo>
                      <a:pt x="621" y="576"/>
                      <a:pt x="604" y="588"/>
                      <a:pt x="593" y="58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9">
                <a:extLst>
                  <a:ext uri="{FF2B5EF4-FFF2-40B4-BE49-F238E27FC236}">
                    <a16:creationId xmlns:a16="http://schemas.microsoft.com/office/drawing/2014/main" id="{6E8874A4-018D-FD41-9E78-57BD0DA2B538}"/>
                  </a:ext>
                </a:extLst>
              </p:cNvPr>
              <p:cNvSpPr>
                <a:spLocks noEditPoints="1"/>
              </p:cNvSpPr>
              <p:nvPr/>
            </p:nvSpPr>
            <p:spPr bwMode="auto">
              <a:xfrm>
                <a:off x="8487076" y="4105412"/>
                <a:ext cx="282585" cy="328624"/>
              </a:xfrm>
              <a:custGeom>
                <a:avLst/>
                <a:gdLst>
                  <a:gd name="T0" fmla="*/ 136 w 220"/>
                  <a:gd name="T1" fmla="*/ 127 h 263"/>
                  <a:gd name="T2" fmla="*/ 122 w 220"/>
                  <a:gd name="T3" fmla="*/ 132 h 263"/>
                  <a:gd name="T4" fmla="*/ 105 w 220"/>
                  <a:gd name="T5" fmla="*/ 125 h 263"/>
                  <a:gd name="T6" fmla="*/ 96 w 220"/>
                  <a:gd name="T7" fmla="*/ 140 h 263"/>
                  <a:gd name="T8" fmla="*/ 81 w 220"/>
                  <a:gd name="T9" fmla="*/ 165 h 263"/>
                  <a:gd name="T10" fmla="*/ 33 w 220"/>
                  <a:gd name="T11" fmla="*/ 197 h 263"/>
                  <a:gd name="T12" fmla="*/ 10 w 220"/>
                  <a:gd name="T13" fmla="*/ 218 h 263"/>
                  <a:gd name="T14" fmla="*/ 6 w 220"/>
                  <a:gd name="T15" fmla="*/ 237 h 263"/>
                  <a:gd name="T16" fmla="*/ 22 w 220"/>
                  <a:gd name="T17" fmla="*/ 244 h 263"/>
                  <a:gd name="T18" fmla="*/ 34 w 220"/>
                  <a:gd name="T19" fmla="*/ 249 h 263"/>
                  <a:gd name="T20" fmla="*/ 67 w 220"/>
                  <a:gd name="T21" fmla="*/ 242 h 263"/>
                  <a:gd name="T22" fmla="*/ 78 w 220"/>
                  <a:gd name="T23" fmla="*/ 221 h 263"/>
                  <a:gd name="T24" fmla="*/ 87 w 220"/>
                  <a:gd name="T25" fmla="*/ 203 h 263"/>
                  <a:gd name="T26" fmla="*/ 107 w 220"/>
                  <a:gd name="T27" fmla="*/ 191 h 263"/>
                  <a:gd name="T28" fmla="*/ 113 w 220"/>
                  <a:gd name="T29" fmla="*/ 181 h 263"/>
                  <a:gd name="T30" fmla="*/ 125 w 220"/>
                  <a:gd name="T31" fmla="*/ 165 h 263"/>
                  <a:gd name="T32" fmla="*/ 138 w 220"/>
                  <a:gd name="T33" fmla="*/ 142 h 263"/>
                  <a:gd name="T34" fmla="*/ 136 w 220"/>
                  <a:gd name="T35" fmla="*/ 127 h 263"/>
                  <a:gd name="T36" fmla="*/ 23 w 220"/>
                  <a:gd name="T37" fmla="*/ 262 h 263"/>
                  <a:gd name="T38" fmla="*/ 30 w 220"/>
                  <a:gd name="T39" fmla="*/ 254 h 263"/>
                  <a:gd name="T40" fmla="*/ 23 w 220"/>
                  <a:gd name="T41" fmla="*/ 262 h 263"/>
                  <a:gd name="T42" fmla="*/ 200 w 220"/>
                  <a:gd name="T43" fmla="*/ 64 h 263"/>
                  <a:gd name="T44" fmla="*/ 182 w 220"/>
                  <a:gd name="T45" fmla="*/ 63 h 263"/>
                  <a:gd name="T46" fmla="*/ 172 w 220"/>
                  <a:gd name="T47" fmla="*/ 52 h 263"/>
                  <a:gd name="T48" fmla="*/ 164 w 220"/>
                  <a:gd name="T49" fmla="*/ 38 h 263"/>
                  <a:gd name="T50" fmla="*/ 164 w 220"/>
                  <a:gd name="T51" fmla="*/ 48 h 263"/>
                  <a:gd name="T52" fmla="*/ 157 w 220"/>
                  <a:gd name="T53" fmla="*/ 44 h 263"/>
                  <a:gd name="T54" fmla="*/ 150 w 220"/>
                  <a:gd name="T55" fmla="*/ 32 h 263"/>
                  <a:gd name="T56" fmla="*/ 143 w 220"/>
                  <a:gd name="T57" fmla="*/ 16 h 263"/>
                  <a:gd name="T58" fmla="*/ 121 w 220"/>
                  <a:gd name="T59" fmla="*/ 0 h 263"/>
                  <a:gd name="T60" fmla="*/ 127 w 220"/>
                  <a:gd name="T61" fmla="*/ 19 h 263"/>
                  <a:gd name="T62" fmla="*/ 139 w 220"/>
                  <a:gd name="T63" fmla="*/ 32 h 263"/>
                  <a:gd name="T64" fmla="*/ 150 w 220"/>
                  <a:gd name="T65" fmla="*/ 46 h 263"/>
                  <a:gd name="T66" fmla="*/ 147 w 220"/>
                  <a:gd name="T67" fmla="*/ 72 h 263"/>
                  <a:gd name="T68" fmla="*/ 132 w 220"/>
                  <a:gd name="T69" fmla="*/ 88 h 263"/>
                  <a:gd name="T70" fmla="*/ 156 w 220"/>
                  <a:gd name="T71" fmla="*/ 109 h 263"/>
                  <a:gd name="T72" fmla="*/ 151 w 220"/>
                  <a:gd name="T73" fmla="*/ 137 h 263"/>
                  <a:gd name="T74" fmla="*/ 167 w 220"/>
                  <a:gd name="T75" fmla="*/ 139 h 263"/>
                  <a:gd name="T76" fmla="*/ 186 w 220"/>
                  <a:gd name="T77" fmla="*/ 112 h 263"/>
                  <a:gd name="T78" fmla="*/ 192 w 220"/>
                  <a:gd name="T79" fmla="*/ 94 h 263"/>
                  <a:gd name="T80" fmla="*/ 204 w 220"/>
                  <a:gd name="T81" fmla="*/ 90 h 263"/>
                  <a:gd name="T82" fmla="*/ 211 w 220"/>
                  <a:gd name="T83" fmla="*/ 79 h 263"/>
                  <a:gd name="T84" fmla="*/ 217 w 220"/>
                  <a:gd name="T85" fmla="*/ 64 h 263"/>
                  <a:gd name="T86" fmla="*/ 200 w 220"/>
                  <a:gd name="T87"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63">
                    <a:moveTo>
                      <a:pt x="136" y="127"/>
                    </a:moveTo>
                    <a:cubicBezTo>
                      <a:pt x="130" y="123"/>
                      <a:pt x="128" y="129"/>
                      <a:pt x="122" y="132"/>
                    </a:cubicBezTo>
                    <a:cubicBezTo>
                      <a:pt x="116" y="134"/>
                      <a:pt x="112" y="119"/>
                      <a:pt x="105" y="125"/>
                    </a:cubicBezTo>
                    <a:cubicBezTo>
                      <a:pt x="97" y="130"/>
                      <a:pt x="104" y="133"/>
                      <a:pt x="96" y="140"/>
                    </a:cubicBezTo>
                    <a:cubicBezTo>
                      <a:pt x="87" y="147"/>
                      <a:pt x="91" y="149"/>
                      <a:pt x="81" y="165"/>
                    </a:cubicBezTo>
                    <a:cubicBezTo>
                      <a:pt x="71" y="180"/>
                      <a:pt x="38" y="188"/>
                      <a:pt x="33" y="197"/>
                    </a:cubicBezTo>
                    <a:cubicBezTo>
                      <a:pt x="28" y="205"/>
                      <a:pt x="11" y="211"/>
                      <a:pt x="10" y="218"/>
                    </a:cubicBezTo>
                    <a:cubicBezTo>
                      <a:pt x="10" y="224"/>
                      <a:pt x="0" y="228"/>
                      <a:pt x="6" y="237"/>
                    </a:cubicBezTo>
                    <a:cubicBezTo>
                      <a:pt x="10" y="244"/>
                      <a:pt x="17" y="239"/>
                      <a:pt x="22" y="244"/>
                    </a:cubicBezTo>
                    <a:cubicBezTo>
                      <a:pt x="27" y="249"/>
                      <a:pt x="32" y="245"/>
                      <a:pt x="34" y="249"/>
                    </a:cubicBezTo>
                    <a:cubicBezTo>
                      <a:pt x="37" y="253"/>
                      <a:pt x="54" y="253"/>
                      <a:pt x="67" y="242"/>
                    </a:cubicBezTo>
                    <a:cubicBezTo>
                      <a:pt x="80" y="230"/>
                      <a:pt x="73" y="224"/>
                      <a:pt x="78" y="221"/>
                    </a:cubicBezTo>
                    <a:cubicBezTo>
                      <a:pt x="84" y="218"/>
                      <a:pt x="84" y="209"/>
                      <a:pt x="87" y="203"/>
                    </a:cubicBezTo>
                    <a:cubicBezTo>
                      <a:pt x="91" y="197"/>
                      <a:pt x="93" y="191"/>
                      <a:pt x="107" y="191"/>
                    </a:cubicBezTo>
                    <a:cubicBezTo>
                      <a:pt x="121" y="191"/>
                      <a:pt x="114" y="188"/>
                      <a:pt x="113" y="181"/>
                    </a:cubicBezTo>
                    <a:cubicBezTo>
                      <a:pt x="112" y="175"/>
                      <a:pt x="125" y="174"/>
                      <a:pt x="125" y="165"/>
                    </a:cubicBezTo>
                    <a:cubicBezTo>
                      <a:pt x="125" y="156"/>
                      <a:pt x="142" y="148"/>
                      <a:pt x="138" y="142"/>
                    </a:cubicBezTo>
                    <a:cubicBezTo>
                      <a:pt x="135" y="135"/>
                      <a:pt x="141" y="131"/>
                      <a:pt x="136" y="127"/>
                    </a:cubicBezTo>
                    <a:close/>
                    <a:moveTo>
                      <a:pt x="23" y="262"/>
                    </a:moveTo>
                    <a:cubicBezTo>
                      <a:pt x="26" y="263"/>
                      <a:pt x="35" y="261"/>
                      <a:pt x="30" y="254"/>
                    </a:cubicBezTo>
                    <a:cubicBezTo>
                      <a:pt x="24" y="248"/>
                      <a:pt x="16" y="260"/>
                      <a:pt x="23" y="262"/>
                    </a:cubicBezTo>
                    <a:close/>
                    <a:moveTo>
                      <a:pt x="200" y="64"/>
                    </a:moveTo>
                    <a:cubicBezTo>
                      <a:pt x="196" y="70"/>
                      <a:pt x="189" y="63"/>
                      <a:pt x="182" y="63"/>
                    </a:cubicBezTo>
                    <a:cubicBezTo>
                      <a:pt x="176" y="63"/>
                      <a:pt x="172" y="58"/>
                      <a:pt x="172" y="52"/>
                    </a:cubicBezTo>
                    <a:cubicBezTo>
                      <a:pt x="172" y="46"/>
                      <a:pt x="170" y="38"/>
                      <a:pt x="164" y="38"/>
                    </a:cubicBezTo>
                    <a:cubicBezTo>
                      <a:pt x="158" y="39"/>
                      <a:pt x="166" y="45"/>
                      <a:pt x="164" y="48"/>
                    </a:cubicBezTo>
                    <a:cubicBezTo>
                      <a:pt x="161" y="51"/>
                      <a:pt x="160" y="44"/>
                      <a:pt x="157" y="44"/>
                    </a:cubicBezTo>
                    <a:cubicBezTo>
                      <a:pt x="154" y="44"/>
                      <a:pt x="150" y="40"/>
                      <a:pt x="150" y="32"/>
                    </a:cubicBezTo>
                    <a:cubicBezTo>
                      <a:pt x="150" y="24"/>
                      <a:pt x="143" y="25"/>
                      <a:pt x="143" y="16"/>
                    </a:cubicBezTo>
                    <a:cubicBezTo>
                      <a:pt x="143" y="7"/>
                      <a:pt x="129" y="0"/>
                      <a:pt x="121" y="0"/>
                    </a:cubicBezTo>
                    <a:cubicBezTo>
                      <a:pt x="114" y="0"/>
                      <a:pt x="123" y="14"/>
                      <a:pt x="127" y="19"/>
                    </a:cubicBezTo>
                    <a:cubicBezTo>
                      <a:pt x="131" y="24"/>
                      <a:pt x="139" y="28"/>
                      <a:pt x="139" y="32"/>
                    </a:cubicBezTo>
                    <a:cubicBezTo>
                      <a:pt x="139" y="35"/>
                      <a:pt x="145" y="44"/>
                      <a:pt x="150" y="46"/>
                    </a:cubicBezTo>
                    <a:cubicBezTo>
                      <a:pt x="154" y="47"/>
                      <a:pt x="147" y="61"/>
                      <a:pt x="147" y="72"/>
                    </a:cubicBezTo>
                    <a:cubicBezTo>
                      <a:pt x="147" y="83"/>
                      <a:pt x="138" y="81"/>
                      <a:pt x="132" y="88"/>
                    </a:cubicBezTo>
                    <a:cubicBezTo>
                      <a:pt x="127" y="95"/>
                      <a:pt x="147" y="102"/>
                      <a:pt x="156" y="109"/>
                    </a:cubicBezTo>
                    <a:cubicBezTo>
                      <a:pt x="164" y="116"/>
                      <a:pt x="149" y="133"/>
                      <a:pt x="151" y="137"/>
                    </a:cubicBezTo>
                    <a:cubicBezTo>
                      <a:pt x="152" y="139"/>
                      <a:pt x="158" y="142"/>
                      <a:pt x="167" y="139"/>
                    </a:cubicBezTo>
                    <a:cubicBezTo>
                      <a:pt x="176" y="137"/>
                      <a:pt x="180" y="118"/>
                      <a:pt x="186" y="112"/>
                    </a:cubicBezTo>
                    <a:cubicBezTo>
                      <a:pt x="193" y="107"/>
                      <a:pt x="189" y="98"/>
                      <a:pt x="192" y="94"/>
                    </a:cubicBezTo>
                    <a:cubicBezTo>
                      <a:pt x="195" y="89"/>
                      <a:pt x="199" y="90"/>
                      <a:pt x="204" y="90"/>
                    </a:cubicBezTo>
                    <a:cubicBezTo>
                      <a:pt x="208" y="90"/>
                      <a:pt x="206" y="79"/>
                      <a:pt x="211" y="79"/>
                    </a:cubicBezTo>
                    <a:cubicBezTo>
                      <a:pt x="217" y="79"/>
                      <a:pt x="214" y="72"/>
                      <a:pt x="217" y="64"/>
                    </a:cubicBezTo>
                    <a:cubicBezTo>
                      <a:pt x="220" y="55"/>
                      <a:pt x="203" y="58"/>
                      <a:pt x="200" y="6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Freeform 1740">
                <a:extLst>
                  <a:ext uri="{FF2B5EF4-FFF2-40B4-BE49-F238E27FC236}">
                    <a16:creationId xmlns:a16="http://schemas.microsoft.com/office/drawing/2014/main" id="{654FCEF9-4291-237C-D73C-7904E8AEE32D}"/>
                  </a:ext>
                </a:extLst>
              </p:cNvPr>
              <p:cNvSpPr>
                <a:spLocks noEditPoints="1"/>
              </p:cNvSpPr>
              <p:nvPr/>
            </p:nvSpPr>
            <p:spPr bwMode="auto">
              <a:xfrm>
                <a:off x="8734735" y="3659310"/>
                <a:ext cx="61915" cy="53977"/>
              </a:xfrm>
              <a:custGeom>
                <a:avLst/>
                <a:gdLst>
                  <a:gd name="T0" fmla="*/ 6 w 48"/>
                  <a:gd name="T1" fmla="*/ 37 h 43"/>
                  <a:gd name="T2" fmla="*/ 26 w 48"/>
                  <a:gd name="T3" fmla="*/ 31 h 43"/>
                  <a:gd name="T4" fmla="*/ 6 w 48"/>
                  <a:gd name="T5" fmla="*/ 37 h 43"/>
                  <a:gd name="T6" fmla="*/ 30 w 48"/>
                  <a:gd name="T7" fmla="*/ 16 h 43"/>
                  <a:gd name="T8" fmla="*/ 48 w 48"/>
                  <a:gd name="T9" fmla="*/ 6 h 43"/>
                  <a:gd name="T10" fmla="*/ 30 w 48"/>
                  <a:gd name="T11" fmla="*/ 16 h 43"/>
                </a:gdLst>
                <a:ahLst/>
                <a:cxnLst>
                  <a:cxn ang="0">
                    <a:pos x="T0" y="T1"/>
                  </a:cxn>
                  <a:cxn ang="0">
                    <a:pos x="T2" y="T3"/>
                  </a:cxn>
                  <a:cxn ang="0">
                    <a:pos x="T4" y="T5"/>
                  </a:cxn>
                  <a:cxn ang="0">
                    <a:pos x="T6" y="T7"/>
                  </a:cxn>
                  <a:cxn ang="0">
                    <a:pos x="T8" y="T9"/>
                  </a:cxn>
                  <a:cxn ang="0">
                    <a:pos x="T10" y="T11"/>
                  </a:cxn>
                </a:cxnLst>
                <a:rect l="0" t="0" r="r" b="b"/>
                <a:pathLst>
                  <a:path w="48" h="43">
                    <a:moveTo>
                      <a:pt x="6" y="37"/>
                    </a:moveTo>
                    <a:cubicBezTo>
                      <a:pt x="12" y="43"/>
                      <a:pt x="25" y="43"/>
                      <a:pt x="26" y="31"/>
                    </a:cubicBezTo>
                    <a:cubicBezTo>
                      <a:pt x="26" y="20"/>
                      <a:pt x="0" y="31"/>
                      <a:pt x="6" y="37"/>
                    </a:cubicBezTo>
                    <a:close/>
                    <a:moveTo>
                      <a:pt x="30" y="16"/>
                    </a:moveTo>
                    <a:cubicBezTo>
                      <a:pt x="34" y="18"/>
                      <a:pt x="48" y="13"/>
                      <a:pt x="48" y="6"/>
                    </a:cubicBezTo>
                    <a:cubicBezTo>
                      <a:pt x="48" y="0"/>
                      <a:pt x="23" y="14"/>
                      <a:pt x="30"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41">
                <a:extLst>
                  <a:ext uri="{FF2B5EF4-FFF2-40B4-BE49-F238E27FC236}">
                    <a16:creationId xmlns:a16="http://schemas.microsoft.com/office/drawing/2014/main" id="{D2CD8F6E-08DD-15CC-EA30-34A47D90E34D}"/>
                  </a:ext>
                </a:extLst>
              </p:cNvPr>
              <p:cNvSpPr>
                <a:spLocks/>
              </p:cNvSpPr>
              <p:nvPr/>
            </p:nvSpPr>
            <p:spPr bwMode="auto">
              <a:xfrm>
                <a:off x="8436274" y="3749800"/>
                <a:ext cx="76203" cy="58739"/>
              </a:xfrm>
              <a:custGeom>
                <a:avLst/>
                <a:gdLst>
                  <a:gd name="T0" fmla="*/ 1 w 59"/>
                  <a:gd name="T1" fmla="*/ 6 h 46"/>
                  <a:gd name="T2" fmla="*/ 52 w 59"/>
                  <a:gd name="T3" fmla="*/ 42 h 46"/>
                  <a:gd name="T4" fmla="*/ 1 w 59"/>
                  <a:gd name="T5" fmla="*/ 6 h 46"/>
                </a:gdLst>
                <a:ahLst/>
                <a:cxnLst>
                  <a:cxn ang="0">
                    <a:pos x="T0" y="T1"/>
                  </a:cxn>
                  <a:cxn ang="0">
                    <a:pos x="T2" y="T3"/>
                  </a:cxn>
                  <a:cxn ang="0">
                    <a:pos x="T4" y="T5"/>
                  </a:cxn>
                </a:cxnLst>
                <a:rect l="0" t="0" r="r" b="b"/>
                <a:pathLst>
                  <a:path w="59" h="46">
                    <a:moveTo>
                      <a:pt x="1" y="6"/>
                    </a:moveTo>
                    <a:cubicBezTo>
                      <a:pt x="0" y="0"/>
                      <a:pt x="59" y="37"/>
                      <a:pt x="52" y="42"/>
                    </a:cubicBezTo>
                    <a:cubicBezTo>
                      <a:pt x="46" y="46"/>
                      <a:pt x="2" y="12"/>
                      <a:pt x="1" y="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42">
                <a:extLst>
                  <a:ext uri="{FF2B5EF4-FFF2-40B4-BE49-F238E27FC236}">
                    <a16:creationId xmlns:a16="http://schemas.microsoft.com/office/drawing/2014/main" id="{533081C2-3AE0-9919-4AFE-7374E943F10D}"/>
                  </a:ext>
                </a:extLst>
              </p:cNvPr>
              <p:cNvSpPr>
                <a:spLocks noEditPoints="1"/>
              </p:cNvSpPr>
              <p:nvPr/>
            </p:nvSpPr>
            <p:spPr bwMode="auto">
              <a:xfrm>
                <a:off x="7525017" y="3475153"/>
                <a:ext cx="74615" cy="30164"/>
              </a:xfrm>
              <a:custGeom>
                <a:avLst/>
                <a:gdLst>
                  <a:gd name="T0" fmla="*/ 6 w 58"/>
                  <a:gd name="T1" fmla="*/ 18 h 24"/>
                  <a:gd name="T2" fmla="*/ 0 w 58"/>
                  <a:gd name="T3" fmla="*/ 20 h 24"/>
                  <a:gd name="T4" fmla="*/ 6 w 58"/>
                  <a:gd name="T5" fmla="*/ 23 h 24"/>
                  <a:gd name="T6" fmla="*/ 8 w 58"/>
                  <a:gd name="T7" fmla="*/ 18 h 24"/>
                  <a:gd name="T8" fmla="*/ 6 w 58"/>
                  <a:gd name="T9" fmla="*/ 18 h 24"/>
                  <a:gd name="T10" fmla="*/ 6 w 58"/>
                  <a:gd name="T11" fmla="*/ 18 h 24"/>
                  <a:gd name="T12" fmla="*/ 31 w 58"/>
                  <a:gd name="T13" fmla="*/ 5 h 24"/>
                  <a:gd name="T14" fmla="*/ 15 w 58"/>
                  <a:gd name="T15" fmla="*/ 14 h 24"/>
                  <a:gd name="T16" fmla="*/ 14 w 58"/>
                  <a:gd name="T17" fmla="*/ 15 h 24"/>
                  <a:gd name="T18" fmla="*/ 19 w 58"/>
                  <a:gd name="T19" fmla="*/ 21 h 24"/>
                  <a:gd name="T20" fmla="*/ 57 w 58"/>
                  <a:gd name="T21" fmla="*/ 4 h 24"/>
                  <a:gd name="T22" fmla="*/ 31 w 58"/>
                  <a:gd name="T2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6" y="18"/>
                    </a:moveTo>
                    <a:cubicBezTo>
                      <a:pt x="3" y="19"/>
                      <a:pt x="2" y="19"/>
                      <a:pt x="0" y="20"/>
                    </a:cubicBezTo>
                    <a:cubicBezTo>
                      <a:pt x="2" y="22"/>
                      <a:pt x="4" y="24"/>
                      <a:pt x="6" y="23"/>
                    </a:cubicBezTo>
                    <a:cubicBezTo>
                      <a:pt x="7" y="22"/>
                      <a:pt x="7" y="20"/>
                      <a:pt x="8" y="18"/>
                    </a:cubicBezTo>
                    <a:cubicBezTo>
                      <a:pt x="7" y="18"/>
                      <a:pt x="7" y="18"/>
                      <a:pt x="6" y="18"/>
                    </a:cubicBezTo>
                    <a:cubicBezTo>
                      <a:pt x="6" y="18"/>
                      <a:pt x="6" y="18"/>
                      <a:pt x="6" y="18"/>
                    </a:cubicBezTo>
                    <a:close/>
                    <a:moveTo>
                      <a:pt x="31" y="5"/>
                    </a:moveTo>
                    <a:cubicBezTo>
                      <a:pt x="23" y="4"/>
                      <a:pt x="21" y="10"/>
                      <a:pt x="15" y="14"/>
                    </a:cubicBezTo>
                    <a:cubicBezTo>
                      <a:pt x="15" y="15"/>
                      <a:pt x="14" y="15"/>
                      <a:pt x="14" y="15"/>
                    </a:cubicBezTo>
                    <a:cubicBezTo>
                      <a:pt x="16" y="17"/>
                      <a:pt x="18" y="19"/>
                      <a:pt x="19" y="21"/>
                    </a:cubicBezTo>
                    <a:cubicBezTo>
                      <a:pt x="30" y="15"/>
                      <a:pt x="55" y="8"/>
                      <a:pt x="57" y="4"/>
                    </a:cubicBezTo>
                    <a:cubicBezTo>
                      <a:pt x="58" y="0"/>
                      <a:pt x="41" y="5"/>
                      <a:pt x="31"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89" name="Group 788">
                <a:extLst>
                  <a:ext uri="{FF2B5EF4-FFF2-40B4-BE49-F238E27FC236}">
                    <a16:creationId xmlns:a16="http://schemas.microsoft.com/office/drawing/2014/main" id="{240A3C6A-30B5-4DA7-79AC-538C9E99AFCF}"/>
                  </a:ext>
                </a:extLst>
              </p:cNvPr>
              <p:cNvGrpSpPr/>
              <p:nvPr/>
            </p:nvGrpSpPr>
            <p:grpSpPr>
              <a:xfrm>
                <a:off x="6391501" y="2432131"/>
                <a:ext cx="82554" cy="120654"/>
                <a:chOff x="6391501" y="2432131"/>
                <a:chExt cx="82554" cy="120654"/>
              </a:xfrm>
              <a:grpFill/>
            </p:grpSpPr>
            <p:grpSp>
              <p:nvGrpSpPr>
                <p:cNvPr id="817" name="Group 816">
                  <a:extLst>
                    <a:ext uri="{FF2B5EF4-FFF2-40B4-BE49-F238E27FC236}">
                      <a16:creationId xmlns:a16="http://schemas.microsoft.com/office/drawing/2014/main" id="{84032230-F773-E413-DD2E-591419EC916E}"/>
                    </a:ext>
                  </a:extLst>
                </p:cNvPr>
                <p:cNvGrpSpPr/>
                <p:nvPr/>
              </p:nvGrpSpPr>
              <p:grpSpPr>
                <a:xfrm>
                  <a:off x="6391501" y="2432131"/>
                  <a:ext cx="57152" cy="112716"/>
                  <a:chOff x="6391501" y="2432131"/>
                  <a:chExt cx="57152" cy="112716"/>
                </a:xfrm>
                <a:grpFill/>
              </p:grpSpPr>
              <p:sp>
                <p:nvSpPr>
                  <p:cNvPr id="822" name="Freeform 1743">
                    <a:extLst>
                      <a:ext uri="{FF2B5EF4-FFF2-40B4-BE49-F238E27FC236}">
                        <a16:creationId xmlns:a16="http://schemas.microsoft.com/office/drawing/2014/main" id="{0E5F1B94-5803-DFDF-746F-876416F7660F}"/>
                      </a:ext>
                    </a:extLst>
                  </p:cNvPr>
                  <p:cNvSpPr>
                    <a:spLocks/>
                  </p:cNvSpPr>
                  <p:nvPr/>
                </p:nvSpPr>
                <p:spPr bwMode="auto">
                  <a:xfrm>
                    <a:off x="6410552" y="2432131"/>
                    <a:ext cx="4763" cy="6350"/>
                  </a:xfrm>
                  <a:custGeom>
                    <a:avLst/>
                    <a:gdLst>
                      <a:gd name="T0" fmla="*/ 3 w 3"/>
                      <a:gd name="T1" fmla="*/ 3 h 4"/>
                      <a:gd name="T2" fmla="*/ 0 w 3"/>
                      <a:gd name="T3" fmla="*/ 0 h 4"/>
                      <a:gd name="T4" fmla="*/ 0 w 3"/>
                      <a:gd name="T5" fmla="*/ 1 h 4"/>
                      <a:gd name="T6" fmla="*/ 1 w 3"/>
                      <a:gd name="T7" fmla="*/ 4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lnTo>
                          <a:pt x="0" y="0"/>
                        </a:lnTo>
                        <a:lnTo>
                          <a:pt x="0" y="1"/>
                        </a:lnTo>
                        <a:lnTo>
                          <a:pt x="1" y="4"/>
                        </a:lnTo>
                        <a:lnTo>
                          <a:pt x="3"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744">
                    <a:extLst>
                      <a:ext uri="{FF2B5EF4-FFF2-40B4-BE49-F238E27FC236}">
                        <a16:creationId xmlns:a16="http://schemas.microsoft.com/office/drawing/2014/main" id="{A6B6F99F-76DF-1B4A-0687-F8498610B75E}"/>
                      </a:ext>
                    </a:extLst>
                  </p:cNvPr>
                  <p:cNvSpPr>
                    <a:spLocks/>
                  </p:cNvSpPr>
                  <p:nvPr/>
                </p:nvSpPr>
                <p:spPr bwMode="auto">
                  <a:xfrm>
                    <a:off x="6397852" y="2438481"/>
                    <a:ext cx="9525" cy="6350"/>
                  </a:xfrm>
                  <a:custGeom>
                    <a:avLst/>
                    <a:gdLst>
                      <a:gd name="T0" fmla="*/ 6 w 6"/>
                      <a:gd name="T1" fmla="*/ 2 h 4"/>
                      <a:gd name="T2" fmla="*/ 4 w 6"/>
                      <a:gd name="T3" fmla="*/ 0 h 4"/>
                      <a:gd name="T4" fmla="*/ 0 w 6"/>
                      <a:gd name="T5" fmla="*/ 1 h 4"/>
                      <a:gd name="T6" fmla="*/ 2 w 6"/>
                      <a:gd name="T7" fmla="*/ 4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lnTo>
                          <a:pt x="4" y="0"/>
                        </a:lnTo>
                        <a:lnTo>
                          <a:pt x="0" y="1"/>
                        </a:lnTo>
                        <a:lnTo>
                          <a:pt x="2" y="4"/>
                        </a:lnTo>
                        <a:lnTo>
                          <a:pt x="6"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745">
                    <a:extLst>
                      <a:ext uri="{FF2B5EF4-FFF2-40B4-BE49-F238E27FC236}">
                        <a16:creationId xmlns:a16="http://schemas.microsoft.com/office/drawing/2014/main" id="{01E3E51F-23F8-C761-3044-F0F7EBB4189A}"/>
                      </a:ext>
                    </a:extLst>
                  </p:cNvPr>
                  <p:cNvSpPr>
                    <a:spLocks/>
                  </p:cNvSpPr>
                  <p:nvPr/>
                </p:nvSpPr>
                <p:spPr bwMode="auto">
                  <a:xfrm>
                    <a:off x="6391501" y="2444831"/>
                    <a:ext cx="4763" cy="6350"/>
                  </a:xfrm>
                  <a:custGeom>
                    <a:avLst/>
                    <a:gdLst>
                      <a:gd name="T0" fmla="*/ 0 w 3"/>
                      <a:gd name="T1" fmla="*/ 1 h 4"/>
                      <a:gd name="T2" fmla="*/ 0 w 3"/>
                      <a:gd name="T3" fmla="*/ 4 h 4"/>
                      <a:gd name="T4" fmla="*/ 3 w 3"/>
                      <a:gd name="T5" fmla="*/ 4 h 4"/>
                      <a:gd name="T6" fmla="*/ 3 w 3"/>
                      <a:gd name="T7" fmla="*/ 3 h 4"/>
                      <a:gd name="T8" fmla="*/ 3 w 3"/>
                      <a:gd name="T9" fmla="*/ 3 h 4"/>
                      <a:gd name="T10" fmla="*/ 1 w 3"/>
                      <a:gd name="T11" fmla="*/ 0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0" y="4"/>
                        </a:lnTo>
                        <a:lnTo>
                          <a:pt x="3" y="4"/>
                        </a:lnTo>
                        <a:lnTo>
                          <a:pt x="3" y="3"/>
                        </a:lnTo>
                        <a:lnTo>
                          <a:pt x="3" y="3"/>
                        </a:lnTo>
                        <a:lnTo>
                          <a:pt x="1"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746">
                    <a:extLst>
                      <a:ext uri="{FF2B5EF4-FFF2-40B4-BE49-F238E27FC236}">
                        <a16:creationId xmlns:a16="http://schemas.microsoft.com/office/drawing/2014/main" id="{CACDA9AF-F230-D8C7-46D9-E38FBF0AC112}"/>
                      </a:ext>
                    </a:extLst>
                  </p:cNvPr>
                  <p:cNvSpPr>
                    <a:spLocks/>
                  </p:cNvSpPr>
                  <p:nvPr/>
                </p:nvSpPr>
                <p:spPr bwMode="auto">
                  <a:xfrm>
                    <a:off x="6391501" y="2451182"/>
                    <a:ext cx="4763" cy="6350"/>
                  </a:xfrm>
                  <a:custGeom>
                    <a:avLst/>
                    <a:gdLst>
                      <a:gd name="T0" fmla="*/ 3 w 3"/>
                      <a:gd name="T1" fmla="*/ 0 h 4"/>
                      <a:gd name="T2" fmla="*/ 0 w 3"/>
                      <a:gd name="T3" fmla="*/ 0 h 4"/>
                      <a:gd name="T4" fmla="*/ 0 w 3"/>
                      <a:gd name="T5" fmla="*/ 3 h 4"/>
                      <a:gd name="T6" fmla="*/ 2 w 3"/>
                      <a:gd name="T7" fmla="*/ 4 h 4"/>
                      <a:gd name="T8" fmla="*/ 3 w 3"/>
                      <a:gd name="T9" fmla="*/ 1 h 4"/>
                      <a:gd name="T10" fmla="*/ 3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lnTo>
                          <a:pt x="0" y="0"/>
                        </a:lnTo>
                        <a:lnTo>
                          <a:pt x="0" y="3"/>
                        </a:lnTo>
                        <a:lnTo>
                          <a:pt x="2" y="4"/>
                        </a:lnTo>
                        <a:lnTo>
                          <a:pt x="3" y="1"/>
                        </a:lnTo>
                        <a:lnTo>
                          <a:pt x="3" y="1"/>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1747">
                    <a:extLst>
                      <a:ext uri="{FF2B5EF4-FFF2-40B4-BE49-F238E27FC236}">
                        <a16:creationId xmlns:a16="http://schemas.microsoft.com/office/drawing/2014/main" id="{1A0AF9D6-D3AF-6C7C-9F9A-3B24845C05BD}"/>
                      </a:ext>
                    </a:extLst>
                  </p:cNvPr>
                  <p:cNvSpPr>
                    <a:spLocks/>
                  </p:cNvSpPr>
                  <p:nvPr/>
                </p:nvSpPr>
                <p:spPr bwMode="auto">
                  <a:xfrm>
                    <a:off x="6397852" y="2452769"/>
                    <a:ext cx="6350" cy="6350"/>
                  </a:xfrm>
                  <a:custGeom>
                    <a:avLst/>
                    <a:gdLst>
                      <a:gd name="T0" fmla="*/ 2 w 4"/>
                      <a:gd name="T1" fmla="*/ 1 h 4"/>
                      <a:gd name="T2" fmla="*/ 0 w 4"/>
                      <a:gd name="T3" fmla="*/ 0 h 4"/>
                      <a:gd name="T4" fmla="*/ 0 w 4"/>
                      <a:gd name="T5" fmla="*/ 3 h 4"/>
                      <a:gd name="T6" fmla="*/ 0 w 4"/>
                      <a:gd name="T7" fmla="*/ 3 h 4"/>
                      <a:gd name="T8" fmla="*/ 1 w 4"/>
                      <a:gd name="T9" fmla="*/ 4 h 4"/>
                      <a:gd name="T10" fmla="*/ 4 w 4"/>
                      <a:gd name="T11" fmla="*/ 2 h 4"/>
                      <a:gd name="T12" fmla="*/ 2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1"/>
                        </a:moveTo>
                        <a:lnTo>
                          <a:pt x="0" y="0"/>
                        </a:lnTo>
                        <a:lnTo>
                          <a:pt x="0" y="3"/>
                        </a:lnTo>
                        <a:lnTo>
                          <a:pt x="0" y="3"/>
                        </a:lnTo>
                        <a:lnTo>
                          <a:pt x="1" y="4"/>
                        </a:lnTo>
                        <a:lnTo>
                          <a:pt x="4" y="2"/>
                        </a:lnTo>
                        <a:lnTo>
                          <a:pt x="2"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748">
                    <a:extLst>
                      <a:ext uri="{FF2B5EF4-FFF2-40B4-BE49-F238E27FC236}">
                        <a16:creationId xmlns:a16="http://schemas.microsoft.com/office/drawing/2014/main" id="{4687B1B9-607E-0E83-E505-9A1E0915F3AE}"/>
                      </a:ext>
                    </a:extLst>
                  </p:cNvPr>
                  <p:cNvSpPr>
                    <a:spLocks/>
                  </p:cNvSpPr>
                  <p:nvPr/>
                </p:nvSpPr>
                <p:spPr bwMode="auto">
                  <a:xfrm>
                    <a:off x="6402614" y="2462294"/>
                    <a:ext cx="7938" cy="7938"/>
                  </a:xfrm>
                  <a:custGeom>
                    <a:avLst/>
                    <a:gdLst>
                      <a:gd name="T0" fmla="*/ 3 w 5"/>
                      <a:gd name="T1" fmla="*/ 0 h 5"/>
                      <a:gd name="T2" fmla="*/ 0 w 5"/>
                      <a:gd name="T3" fmla="*/ 2 h 5"/>
                      <a:gd name="T4" fmla="*/ 2 w 5"/>
                      <a:gd name="T5" fmla="*/ 5 h 5"/>
                      <a:gd name="T6" fmla="*/ 5 w 5"/>
                      <a:gd name="T7" fmla="*/ 4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lnTo>
                          <a:pt x="0" y="2"/>
                        </a:lnTo>
                        <a:lnTo>
                          <a:pt x="2" y="5"/>
                        </a:lnTo>
                        <a:lnTo>
                          <a:pt x="5" y="4"/>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749">
                    <a:extLst>
                      <a:ext uri="{FF2B5EF4-FFF2-40B4-BE49-F238E27FC236}">
                        <a16:creationId xmlns:a16="http://schemas.microsoft.com/office/drawing/2014/main" id="{B6FE5439-9FFA-5837-1B46-CE47C3172353}"/>
                      </a:ext>
                    </a:extLst>
                  </p:cNvPr>
                  <p:cNvSpPr>
                    <a:spLocks/>
                  </p:cNvSpPr>
                  <p:nvPr/>
                </p:nvSpPr>
                <p:spPr bwMode="auto">
                  <a:xfrm>
                    <a:off x="6408965" y="2473407"/>
                    <a:ext cx="7938" cy="6350"/>
                  </a:xfrm>
                  <a:custGeom>
                    <a:avLst/>
                    <a:gdLst>
                      <a:gd name="T0" fmla="*/ 1 w 5"/>
                      <a:gd name="T1" fmla="*/ 1 h 4"/>
                      <a:gd name="T2" fmla="*/ 1 w 5"/>
                      <a:gd name="T3" fmla="*/ 1 h 4"/>
                      <a:gd name="T4" fmla="*/ 0 w 5"/>
                      <a:gd name="T5" fmla="*/ 1 h 4"/>
                      <a:gd name="T6" fmla="*/ 1 w 5"/>
                      <a:gd name="T7" fmla="*/ 4 h 4"/>
                      <a:gd name="T8" fmla="*/ 5 w 5"/>
                      <a:gd name="T9" fmla="*/ 2 h 4"/>
                      <a:gd name="T10" fmla="*/ 3 w 5"/>
                      <a:gd name="T11" fmla="*/ 0 h 4"/>
                      <a:gd name="T12" fmla="*/ 1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1"/>
                        </a:moveTo>
                        <a:lnTo>
                          <a:pt x="1" y="1"/>
                        </a:lnTo>
                        <a:lnTo>
                          <a:pt x="0" y="1"/>
                        </a:lnTo>
                        <a:lnTo>
                          <a:pt x="1" y="4"/>
                        </a:lnTo>
                        <a:lnTo>
                          <a:pt x="5" y="2"/>
                        </a:lnTo>
                        <a:lnTo>
                          <a:pt x="3" y="0"/>
                        </a:lnTo>
                        <a:lnTo>
                          <a:pt x="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750">
                    <a:extLst>
                      <a:ext uri="{FF2B5EF4-FFF2-40B4-BE49-F238E27FC236}">
                        <a16:creationId xmlns:a16="http://schemas.microsoft.com/office/drawing/2014/main" id="{16BC5A20-0036-1595-EEC8-C828BEB72FAD}"/>
                      </a:ext>
                    </a:extLst>
                  </p:cNvPr>
                  <p:cNvSpPr>
                    <a:spLocks/>
                  </p:cNvSpPr>
                  <p:nvPr/>
                </p:nvSpPr>
                <p:spPr bwMode="auto">
                  <a:xfrm>
                    <a:off x="6402614" y="2478170"/>
                    <a:ext cx="4763" cy="4763"/>
                  </a:xfrm>
                  <a:custGeom>
                    <a:avLst/>
                    <a:gdLst>
                      <a:gd name="T0" fmla="*/ 0 w 3"/>
                      <a:gd name="T1" fmla="*/ 1 h 3"/>
                      <a:gd name="T2" fmla="*/ 0 w 3"/>
                      <a:gd name="T3" fmla="*/ 3 h 3"/>
                      <a:gd name="T4" fmla="*/ 3 w 3"/>
                      <a:gd name="T5" fmla="*/ 3 h 3"/>
                      <a:gd name="T6" fmla="*/ 3 w 3"/>
                      <a:gd name="T7" fmla="*/ 3 h 3"/>
                      <a:gd name="T8" fmla="*/ 3 w 3"/>
                      <a:gd name="T9" fmla="*/ 2 h 3"/>
                      <a:gd name="T10" fmla="*/ 1 w 3"/>
                      <a:gd name="T11" fmla="*/ 0 h 3"/>
                      <a:gd name="T12" fmla="*/ 0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1"/>
                        </a:moveTo>
                        <a:lnTo>
                          <a:pt x="0" y="3"/>
                        </a:lnTo>
                        <a:lnTo>
                          <a:pt x="3" y="3"/>
                        </a:lnTo>
                        <a:lnTo>
                          <a:pt x="3" y="3"/>
                        </a:lnTo>
                        <a:lnTo>
                          <a:pt x="3" y="2"/>
                        </a:lnTo>
                        <a:lnTo>
                          <a:pt x="1"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751">
                    <a:extLst>
                      <a:ext uri="{FF2B5EF4-FFF2-40B4-BE49-F238E27FC236}">
                        <a16:creationId xmlns:a16="http://schemas.microsoft.com/office/drawing/2014/main" id="{646AEB35-C82C-7820-449D-793B961B7DE6}"/>
                      </a:ext>
                    </a:extLst>
                  </p:cNvPr>
                  <p:cNvSpPr>
                    <a:spLocks/>
                  </p:cNvSpPr>
                  <p:nvPr/>
                </p:nvSpPr>
                <p:spPr bwMode="auto">
                  <a:xfrm>
                    <a:off x="6407377" y="2516271"/>
                    <a:ext cx="6350" cy="6350"/>
                  </a:xfrm>
                  <a:custGeom>
                    <a:avLst/>
                    <a:gdLst>
                      <a:gd name="T0" fmla="*/ 3 w 4"/>
                      <a:gd name="T1" fmla="*/ 2 h 4"/>
                      <a:gd name="T2" fmla="*/ 3 w 4"/>
                      <a:gd name="T3" fmla="*/ 0 h 4"/>
                      <a:gd name="T4" fmla="*/ 0 w 4"/>
                      <a:gd name="T5" fmla="*/ 1 h 4"/>
                      <a:gd name="T6" fmla="*/ 0 w 4"/>
                      <a:gd name="T7" fmla="*/ 3 h 4"/>
                      <a:gd name="T8" fmla="*/ 2 w 4"/>
                      <a:gd name="T9" fmla="*/ 4 h 4"/>
                      <a:gd name="T10" fmla="*/ 4 w 4"/>
                      <a:gd name="T11" fmla="*/ 3 h 4"/>
                      <a:gd name="T12" fmla="*/ 3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3" y="2"/>
                        </a:moveTo>
                        <a:lnTo>
                          <a:pt x="3" y="0"/>
                        </a:lnTo>
                        <a:lnTo>
                          <a:pt x="0" y="1"/>
                        </a:lnTo>
                        <a:lnTo>
                          <a:pt x="0" y="3"/>
                        </a:lnTo>
                        <a:lnTo>
                          <a:pt x="2" y="4"/>
                        </a:lnTo>
                        <a:lnTo>
                          <a:pt x="4" y="3"/>
                        </a:lnTo>
                        <a:lnTo>
                          <a:pt x="3"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752">
                    <a:extLst>
                      <a:ext uri="{FF2B5EF4-FFF2-40B4-BE49-F238E27FC236}">
                        <a16:creationId xmlns:a16="http://schemas.microsoft.com/office/drawing/2014/main" id="{E09F17E6-CF24-B872-54EE-038B12AA4F89}"/>
                      </a:ext>
                    </a:extLst>
                  </p:cNvPr>
                  <p:cNvSpPr>
                    <a:spLocks noChangeArrowheads="1"/>
                  </p:cNvSpPr>
                  <p:nvPr/>
                </p:nvSpPr>
                <p:spPr bwMode="auto">
                  <a:xfrm>
                    <a:off x="6402614" y="2487695"/>
                    <a:ext cx="4763" cy="4763"/>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753">
                    <a:extLst>
                      <a:ext uri="{FF2B5EF4-FFF2-40B4-BE49-F238E27FC236}">
                        <a16:creationId xmlns:a16="http://schemas.microsoft.com/office/drawing/2014/main" id="{C9CFA8E8-1347-879F-E319-64BD98C1B3AE}"/>
                      </a:ext>
                    </a:extLst>
                  </p:cNvPr>
                  <p:cNvSpPr>
                    <a:spLocks/>
                  </p:cNvSpPr>
                  <p:nvPr/>
                </p:nvSpPr>
                <p:spPr bwMode="auto">
                  <a:xfrm>
                    <a:off x="6404202" y="2508333"/>
                    <a:ext cx="6350" cy="4763"/>
                  </a:xfrm>
                  <a:custGeom>
                    <a:avLst/>
                    <a:gdLst>
                      <a:gd name="T0" fmla="*/ 4 w 4"/>
                      <a:gd name="T1" fmla="*/ 0 h 3"/>
                      <a:gd name="T2" fmla="*/ 0 w 4"/>
                      <a:gd name="T3" fmla="*/ 1 h 3"/>
                      <a:gd name="T4" fmla="*/ 1 w 4"/>
                      <a:gd name="T5" fmla="*/ 3 h 3"/>
                      <a:gd name="T6" fmla="*/ 4 w 4"/>
                      <a:gd name="T7" fmla="*/ 2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0" y="1"/>
                        </a:lnTo>
                        <a:lnTo>
                          <a:pt x="1" y="3"/>
                        </a:lnTo>
                        <a:lnTo>
                          <a:pt x="4" y="2"/>
                        </a:lnTo>
                        <a:lnTo>
                          <a:pt x="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754">
                    <a:extLst>
                      <a:ext uri="{FF2B5EF4-FFF2-40B4-BE49-F238E27FC236}">
                        <a16:creationId xmlns:a16="http://schemas.microsoft.com/office/drawing/2014/main" id="{08FE72E7-00F6-94DF-8508-7BA5BBD21058}"/>
                      </a:ext>
                    </a:extLst>
                  </p:cNvPr>
                  <p:cNvSpPr>
                    <a:spLocks/>
                  </p:cNvSpPr>
                  <p:nvPr/>
                </p:nvSpPr>
                <p:spPr bwMode="auto">
                  <a:xfrm>
                    <a:off x="6412140" y="2524209"/>
                    <a:ext cx="7938" cy="7938"/>
                  </a:xfrm>
                  <a:custGeom>
                    <a:avLst/>
                    <a:gdLst>
                      <a:gd name="T0" fmla="*/ 0 w 5"/>
                      <a:gd name="T1" fmla="*/ 2 h 5"/>
                      <a:gd name="T2" fmla="*/ 3 w 5"/>
                      <a:gd name="T3" fmla="*/ 5 h 5"/>
                      <a:gd name="T4" fmla="*/ 5 w 5"/>
                      <a:gd name="T5" fmla="*/ 2 h 5"/>
                      <a:gd name="T6" fmla="*/ 3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lnTo>
                          <a:pt x="3" y="5"/>
                        </a:lnTo>
                        <a:lnTo>
                          <a:pt x="5" y="2"/>
                        </a:lnTo>
                        <a:lnTo>
                          <a:pt x="3" y="0"/>
                        </a:lnTo>
                        <a:lnTo>
                          <a:pt x="0"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755">
                    <a:extLst>
                      <a:ext uri="{FF2B5EF4-FFF2-40B4-BE49-F238E27FC236}">
                        <a16:creationId xmlns:a16="http://schemas.microsoft.com/office/drawing/2014/main" id="{359393AF-5C33-2C20-7F5A-FC68ACC919F6}"/>
                      </a:ext>
                    </a:extLst>
                  </p:cNvPr>
                  <p:cNvSpPr>
                    <a:spLocks/>
                  </p:cNvSpPr>
                  <p:nvPr/>
                </p:nvSpPr>
                <p:spPr bwMode="auto">
                  <a:xfrm>
                    <a:off x="6402614" y="2498808"/>
                    <a:ext cx="6350" cy="4763"/>
                  </a:xfrm>
                  <a:custGeom>
                    <a:avLst/>
                    <a:gdLst>
                      <a:gd name="T0" fmla="*/ 3 w 4"/>
                      <a:gd name="T1" fmla="*/ 0 h 3"/>
                      <a:gd name="T2" fmla="*/ 0 w 4"/>
                      <a:gd name="T3" fmla="*/ 0 h 3"/>
                      <a:gd name="T4" fmla="*/ 1 w 4"/>
                      <a:gd name="T5" fmla="*/ 3 h 3"/>
                      <a:gd name="T6" fmla="*/ 4 w 4"/>
                      <a:gd name="T7" fmla="*/ 3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lnTo>
                          <a:pt x="0" y="0"/>
                        </a:lnTo>
                        <a:lnTo>
                          <a:pt x="1" y="3"/>
                        </a:lnTo>
                        <a:lnTo>
                          <a:pt x="4" y="3"/>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756">
                    <a:extLst>
                      <a:ext uri="{FF2B5EF4-FFF2-40B4-BE49-F238E27FC236}">
                        <a16:creationId xmlns:a16="http://schemas.microsoft.com/office/drawing/2014/main" id="{7062452F-37C4-622F-6255-18E06B70911A}"/>
                      </a:ext>
                    </a:extLst>
                  </p:cNvPr>
                  <p:cNvSpPr>
                    <a:spLocks/>
                  </p:cNvSpPr>
                  <p:nvPr/>
                </p:nvSpPr>
                <p:spPr bwMode="auto">
                  <a:xfrm>
                    <a:off x="6439128" y="2536909"/>
                    <a:ext cx="9525" cy="7938"/>
                  </a:xfrm>
                  <a:custGeom>
                    <a:avLst/>
                    <a:gdLst>
                      <a:gd name="T0" fmla="*/ 1 w 7"/>
                      <a:gd name="T1" fmla="*/ 0 h 7"/>
                      <a:gd name="T2" fmla="*/ 0 w 7"/>
                      <a:gd name="T3" fmla="*/ 4 h 7"/>
                      <a:gd name="T4" fmla="*/ 2 w 7"/>
                      <a:gd name="T5" fmla="*/ 5 h 7"/>
                      <a:gd name="T6" fmla="*/ 2 w 7"/>
                      <a:gd name="T7" fmla="*/ 5 h 7"/>
                      <a:gd name="T8" fmla="*/ 4 w 7"/>
                      <a:gd name="T9" fmla="*/ 7 h 7"/>
                      <a:gd name="T10" fmla="*/ 7 w 7"/>
                      <a:gd name="T11" fmla="*/ 4 h 7"/>
                      <a:gd name="T12" fmla="*/ 5 w 7"/>
                      <a:gd name="T13" fmla="*/ 2 h 7"/>
                      <a:gd name="T14" fmla="*/ 5 w 7"/>
                      <a:gd name="T15" fmla="*/ 2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0" y="4"/>
                          <a:pt x="0" y="4"/>
                          <a:pt x="0" y="4"/>
                        </a:cubicBezTo>
                        <a:cubicBezTo>
                          <a:pt x="1" y="4"/>
                          <a:pt x="1" y="4"/>
                          <a:pt x="2" y="5"/>
                        </a:cubicBezTo>
                        <a:cubicBezTo>
                          <a:pt x="2" y="5"/>
                          <a:pt x="2" y="5"/>
                          <a:pt x="2" y="5"/>
                        </a:cubicBezTo>
                        <a:cubicBezTo>
                          <a:pt x="3" y="6"/>
                          <a:pt x="3" y="6"/>
                          <a:pt x="4" y="7"/>
                        </a:cubicBezTo>
                        <a:cubicBezTo>
                          <a:pt x="7" y="4"/>
                          <a:pt x="7" y="4"/>
                          <a:pt x="7" y="4"/>
                        </a:cubicBezTo>
                        <a:cubicBezTo>
                          <a:pt x="7" y="4"/>
                          <a:pt x="6" y="3"/>
                          <a:pt x="5" y="2"/>
                        </a:cubicBezTo>
                        <a:cubicBezTo>
                          <a:pt x="5" y="2"/>
                          <a:pt x="5" y="2"/>
                          <a:pt x="5" y="2"/>
                        </a:cubicBezTo>
                        <a:cubicBezTo>
                          <a:pt x="4" y="1"/>
                          <a:pt x="2" y="0"/>
                          <a:pt x="1"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8" name="Freeform 1757">
                  <a:extLst>
                    <a:ext uri="{FF2B5EF4-FFF2-40B4-BE49-F238E27FC236}">
                      <a16:creationId xmlns:a16="http://schemas.microsoft.com/office/drawing/2014/main" id="{84DCEF7B-73A5-106A-CF3C-C2AB9F05AF12}"/>
                    </a:ext>
                  </a:extLst>
                </p:cNvPr>
                <p:cNvSpPr>
                  <a:spLocks/>
                </p:cNvSpPr>
                <p:nvPr/>
              </p:nvSpPr>
              <p:spPr bwMode="auto">
                <a:xfrm>
                  <a:off x="6440716" y="2544847"/>
                  <a:ext cx="11113" cy="7938"/>
                </a:xfrm>
                <a:custGeom>
                  <a:avLst/>
                  <a:gdLst>
                    <a:gd name="T0" fmla="*/ 7 w 8"/>
                    <a:gd name="T1" fmla="*/ 3 h 7"/>
                    <a:gd name="T2" fmla="*/ 7 w 8"/>
                    <a:gd name="T3" fmla="*/ 0 h 7"/>
                    <a:gd name="T4" fmla="*/ 7 w 8"/>
                    <a:gd name="T5" fmla="*/ 0 h 7"/>
                    <a:gd name="T6" fmla="*/ 7 w 8"/>
                    <a:gd name="T7" fmla="*/ 0 h 7"/>
                    <a:gd name="T8" fmla="*/ 5 w 8"/>
                    <a:gd name="T9" fmla="*/ 1 h 7"/>
                    <a:gd name="T10" fmla="*/ 5 w 8"/>
                    <a:gd name="T11" fmla="*/ 1 h 7"/>
                    <a:gd name="T12" fmla="*/ 4 w 8"/>
                    <a:gd name="T13" fmla="*/ 2 h 7"/>
                    <a:gd name="T14" fmla="*/ 4 w 8"/>
                    <a:gd name="T15" fmla="*/ 2 h 7"/>
                    <a:gd name="T16" fmla="*/ 3 w 8"/>
                    <a:gd name="T17" fmla="*/ 2 h 7"/>
                    <a:gd name="T18" fmla="*/ 0 w 8"/>
                    <a:gd name="T19" fmla="*/ 3 h 7"/>
                    <a:gd name="T20" fmla="*/ 2 w 8"/>
                    <a:gd name="T21" fmla="*/ 6 h 7"/>
                    <a:gd name="T22" fmla="*/ 2 w 8"/>
                    <a:gd name="T23" fmla="*/ 6 h 7"/>
                    <a:gd name="T24" fmla="*/ 2 w 8"/>
                    <a:gd name="T25" fmla="*/ 6 h 7"/>
                    <a:gd name="T26" fmla="*/ 2 w 8"/>
                    <a:gd name="T27" fmla="*/ 7 h 7"/>
                    <a:gd name="T28" fmla="*/ 4 w 8"/>
                    <a:gd name="T29" fmla="*/ 6 h 7"/>
                    <a:gd name="T30" fmla="*/ 6 w 8"/>
                    <a:gd name="T31" fmla="*/ 5 h 7"/>
                    <a:gd name="T32" fmla="*/ 6 w 8"/>
                    <a:gd name="T33" fmla="*/ 5 h 7"/>
                    <a:gd name="T34" fmla="*/ 8 w 8"/>
                    <a:gd name="T35" fmla="*/ 4 h 7"/>
                    <a:gd name="T36" fmla="*/ 7 w 8"/>
                    <a:gd name="T3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7" y="3"/>
                      </a:moveTo>
                      <a:cubicBezTo>
                        <a:pt x="8" y="2"/>
                        <a:pt x="8" y="1"/>
                        <a:pt x="7" y="0"/>
                      </a:cubicBezTo>
                      <a:cubicBezTo>
                        <a:pt x="7" y="0"/>
                        <a:pt x="7" y="0"/>
                        <a:pt x="7" y="0"/>
                      </a:cubicBezTo>
                      <a:cubicBezTo>
                        <a:pt x="7" y="0"/>
                        <a:pt x="7" y="0"/>
                        <a:pt x="7" y="0"/>
                      </a:cubicBezTo>
                      <a:cubicBezTo>
                        <a:pt x="5" y="1"/>
                        <a:pt x="5" y="1"/>
                        <a:pt x="5" y="1"/>
                      </a:cubicBezTo>
                      <a:cubicBezTo>
                        <a:pt x="5" y="1"/>
                        <a:pt x="5" y="1"/>
                        <a:pt x="5" y="1"/>
                      </a:cubicBezTo>
                      <a:cubicBezTo>
                        <a:pt x="4" y="2"/>
                        <a:pt x="4" y="2"/>
                        <a:pt x="4" y="2"/>
                      </a:cubicBezTo>
                      <a:cubicBezTo>
                        <a:pt x="4" y="2"/>
                        <a:pt x="4" y="2"/>
                        <a:pt x="4" y="2"/>
                      </a:cubicBezTo>
                      <a:cubicBezTo>
                        <a:pt x="4" y="2"/>
                        <a:pt x="4" y="2"/>
                        <a:pt x="3" y="2"/>
                      </a:cubicBezTo>
                      <a:cubicBezTo>
                        <a:pt x="2" y="2"/>
                        <a:pt x="1" y="3"/>
                        <a:pt x="0" y="3"/>
                      </a:cubicBezTo>
                      <a:cubicBezTo>
                        <a:pt x="2" y="6"/>
                        <a:pt x="2" y="6"/>
                        <a:pt x="2" y="6"/>
                      </a:cubicBezTo>
                      <a:cubicBezTo>
                        <a:pt x="2" y="6"/>
                        <a:pt x="2" y="6"/>
                        <a:pt x="2" y="6"/>
                      </a:cubicBezTo>
                      <a:cubicBezTo>
                        <a:pt x="2" y="6"/>
                        <a:pt x="2" y="6"/>
                        <a:pt x="2" y="6"/>
                      </a:cubicBezTo>
                      <a:cubicBezTo>
                        <a:pt x="2" y="7"/>
                        <a:pt x="2" y="7"/>
                        <a:pt x="2" y="7"/>
                      </a:cubicBezTo>
                      <a:cubicBezTo>
                        <a:pt x="3" y="6"/>
                        <a:pt x="4" y="6"/>
                        <a:pt x="4" y="6"/>
                      </a:cubicBezTo>
                      <a:cubicBezTo>
                        <a:pt x="5" y="6"/>
                        <a:pt x="6" y="5"/>
                        <a:pt x="6" y="5"/>
                      </a:cubicBezTo>
                      <a:cubicBezTo>
                        <a:pt x="6" y="5"/>
                        <a:pt x="6" y="5"/>
                        <a:pt x="6" y="5"/>
                      </a:cubicBezTo>
                      <a:cubicBezTo>
                        <a:pt x="8" y="4"/>
                        <a:pt x="8" y="4"/>
                        <a:pt x="8" y="4"/>
                      </a:cubicBezTo>
                      <a:lnTo>
                        <a:pt x="7"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758">
                  <a:extLst>
                    <a:ext uri="{FF2B5EF4-FFF2-40B4-BE49-F238E27FC236}">
                      <a16:creationId xmlns:a16="http://schemas.microsoft.com/office/drawing/2014/main" id="{482D1339-D4F3-DFD8-DB82-7B6D91A20768}"/>
                    </a:ext>
                  </a:extLst>
                </p:cNvPr>
                <p:cNvSpPr>
                  <a:spLocks/>
                </p:cNvSpPr>
                <p:nvPr/>
              </p:nvSpPr>
              <p:spPr bwMode="auto">
                <a:xfrm>
                  <a:off x="6453416" y="2541672"/>
                  <a:ext cx="6350" cy="6350"/>
                </a:xfrm>
                <a:custGeom>
                  <a:avLst/>
                  <a:gdLst>
                    <a:gd name="T0" fmla="*/ 0 w 4"/>
                    <a:gd name="T1" fmla="*/ 1 h 4"/>
                    <a:gd name="T2" fmla="*/ 1 w 4"/>
                    <a:gd name="T3" fmla="*/ 4 h 4"/>
                    <a:gd name="T4" fmla="*/ 4 w 4"/>
                    <a:gd name="T5" fmla="*/ 3 h 4"/>
                    <a:gd name="T6" fmla="*/ 3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lnTo>
                        <a:pt x="1" y="4"/>
                      </a:lnTo>
                      <a:lnTo>
                        <a:pt x="4" y="3"/>
                      </a:lnTo>
                      <a:lnTo>
                        <a:pt x="3"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759">
                  <a:extLst>
                    <a:ext uri="{FF2B5EF4-FFF2-40B4-BE49-F238E27FC236}">
                      <a16:creationId xmlns:a16="http://schemas.microsoft.com/office/drawing/2014/main" id="{2147D0BD-2080-61E8-8564-F746E2D6B8CD}"/>
                    </a:ext>
                  </a:extLst>
                </p:cNvPr>
                <p:cNvSpPr>
                  <a:spLocks/>
                </p:cNvSpPr>
                <p:nvPr/>
              </p:nvSpPr>
              <p:spPr bwMode="auto">
                <a:xfrm>
                  <a:off x="6462942" y="2538497"/>
                  <a:ext cx="6350" cy="6350"/>
                </a:xfrm>
                <a:custGeom>
                  <a:avLst/>
                  <a:gdLst>
                    <a:gd name="T0" fmla="*/ 1 w 4"/>
                    <a:gd name="T1" fmla="*/ 1 h 4"/>
                    <a:gd name="T2" fmla="*/ 0 w 4"/>
                    <a:gd name="T3" fmla="*/ 1 h 4"/>
                    <a:gd name="T4" fmla="*/ 1 w 4"/>
                    <a:gd name="T5" fmla="*/ 4 h 4"/>
                    <a:gd name="T6" fmla="*/ 3 w 4"/>
                    <a:gd name="T7" fmla="*/ 3 h 4"/>
                    <a:gd name="T8" fmla="*/ 4 w 4"/>
                    <a:gd name="T9" fmla="*/ 1 h 4"/>
                    <a:gd name="T10" fmla="*/ 1 w 4"/>
                    <a:gd name="T11" fmla="*/ 0 h 4"/>
                    <a:gd name="T12" fmla="*/ 1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1"/>
                      </a:moveTo>
                      <a:lnTo>
                        <a:pt x="0" y="1"/>
                      </a:lnTo>
                      <a:lnTo>
                        <a:pt x="1" y="4"/>
                      </a:lnTo>
                      <a:lnTo>
                        <a:pt x="3" y="3"/>
                      </a:lnTo>
                      <a:lnTo>
                        <a:pt x="4" y="1"/>
                      </a:lnTo>
                      <a:lnTo>
                        <a:pt x="1" y="0"/>
                      </a:lnTo>
                      <a:lnTo>
                        <a:pt x="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760">
                  <a:extLst>
                    <a:ext uri="{FF2B5EF4-FFF2-40B4-BE49-F238E27FC236}">
                      <a16:creationId xmlns:a16="http://schemas.microsoft.com/office/drawing/2014/main" id="{978590CF-69D4-E760-5A27-0FEC7DA5F2A9}"/>
                    </a:ext>
                  </a:extLst>
                </p:cNvPr>
                <p:cNvSpPr>
                  <a:spLocks/>
                </p:cNvSpPr>
                <p:nvPr/>
              </p:nvSpPr>
              <p:spPr bwMode="auto">
                <a:xfrm>
                  <a:off x="6466117" y="2527384"/>
                  <a:ext cx="7938" cy="6350"/>
                </a:xfrm>
                <a:custGeom>
                  <a:avLst/>
                  <a:gdLst>
                    <a:gd name="T0" fmla="*/ 0 w 5"/>
                    <a:gd name="T1" fmla="*/ 2 h 4"/>
                    <a:gd name="T2" fmla="*/ 0 w 5"/>
                    <a:gd name="T3" fmla="*/ 4 h 4"/>
                    <a:gd name="T4" fmla="*/ 3 w 5"/>
                    <a:gd name="T5" fmla="*/ 4 h 4"/>
                    <a:gd name="T6" fmla="*/ 3 w 5"/>
                    <a:gd name="T7" fmla="*/ 4 h 4"/>
                    <a:gd name="T8" fmla="*/ 3 w 5"/>
                    <a:gd name="T9" fmla="*/ 4 h 4"/>
                    <a:gd name="T10" fmla="*/ 3 w 5"/>
                    <a:gd name="T11" fmla="*/ 4 h 4"/>
                    <a:gd name="T12" fmla="*/ 5 w 5"/>
                    <a:gd name="T13" fmla="*/ 3 h 4"/>
                    <a:gd name="T14" fmla="*/ 3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4"/>
                      </a:lnTo>
                      <a:lnTo>
                        <a:pt x="3" y="4"/>
                      </a:lnTo>
                      <a:lnTo>
                        <a:pt x="3" y="4"/>
                      </a:lnTo>
                      <a:lnTo>
                        <a:pt x="3" y="4"/>
                      </a:lnTo>
                      <a:lnTo>
                        <a:pt x="3" y="4"/>
                      </a:lnTo>
                      <a:lnTo>
                        <a:pt x="5" y="3"/>
                      </a:lnTo>
                      <a:lnTo>
                        <a:pt x="3" y="0"/>
                      </a:lnTo>
                      <a:lnTo>
                        <a:pt x="0"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E8D54DD-9A56-8BFA-81F3-8EBC773DC092}"/>
                  </a:ext>
                </a:extLst>
              </p:cNvPr>
              <p:cNvGrpSpPr/>
              <p:nvPr/>
            </p:nvGrpSpPr>
            <p:grpSpPr>
              <a:xfrm>
                <a:off x="6413501" y="2457451"/>
                <a:ext cx="106363" cy="107950"/>
                <a:chOff x="6413501" y="2457451"/>
                <a:chExt cx="106363" cy="107950"/>
              </a:xfrm>
              <a:grpFill/>
            </p:grpSpPr>
            <p:sp>
              <p:nvSpPr>
                <p:cNvPr id="794" name="Freeform 1762">
                  <a:extLst>
                    <a:ext uri="{FF2B5EF4-FFF2-40B4-BE49-F238E27FC236}">
                      <a16:creationId xmlns:a16="http://schemas.microsoft.com/office/drawing/2014/main" id="{9802B6CC-4D94-4BD8-A237-0F98EE45B662}"/>
                    </a:ext>
                  </a:extLst>
                </p:cNvPr>
                <p:cNvSpPr>
                  <a:spLocks/>
                </p:cNvSpPr>
                <p:nvPr/>
              </p:nvSpPr>
              <p:spPr bwMode="auto">
                <a:xfrm>
                  <a:off x="6477001" y="2522538"/>
                  <a:ext cx="7938" cy="6350"/>
                </a:xfrm>
                <a:custGeom>
                  <a:avLst/>
                  <a:gdLst>
                    <a:gd name="T0" fmla="*/ 0 w 5"/>
                    <a:gd name="T1" fmla="*/ 2 h 4"/>
                    <a:gd name="T2" fmla="*/ 1 w 5"/>
                    <a:gd name="T3" fmla="*/ 4 h 4"/>
                    <a:gd name="T4" fmla="*/ 2 w 5"/>
                    <a:gd name="T5" fmla="*/ 4 h 4"/>
                    <a:gd name="T6" fmla="*/ 3 w 5"/>
                    <a:gd name="T7" fmla="*/ 4 h 4"/>
                    <a:gd name="T8" fmla="*/ 5 w 5"/>
                    <a:gd name="T9" fmla="*/ 1 h 4"/>
                    <a:gd name="T10" fmla="*/ 2 w 5"/>
                    <a:gd name="T11" fmla="*/ 0 h 4"/>
                    <a:gd name="T12" fmla="*/ 0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2"/>
                      </a:moveTo>
                      <a:lnTo>
                        <a:pt x="1" y="4"/>
                      </a:lnTo>
                      <a:lnTo>
                        <a:pt x="2" y="4"/>
                      </a:lnTo>
                      <a:lnTo>
                        <a:pt x="3" y="4"/>
                      </a:lnTo>
                      <a:lnTo>
                        <a:pt x="5" y="1"/>
                      </a:lnTo>
                      <a:lnTo>
                        <a:pt x="2" y="0"/>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Freeform 1763">
                  <a:extLst>
                    <a:ext uri="{FF2B5EF4-FFF2-40B4-BE49-F238E27FC236}">
                      <a16:creationId xmlns:a16="http://schemas.microsoft.com/office/drawing/2014/main" id="{C8FE7928-9545-ABB0-D349-BB5EA6F0212A}"/>
                    </a:ext>
                  </a:extLst>
                </p:cNvPr>
                <p:cNvSpPr>
                  <a:spLocks/>
                </p:cNvSpPr>
                <p:nvPr/>
              </p:nvSpPr>
              <p:spPr bwMode="auto">
                <a:xfrm>
                  <a:off x="6486526" y="2527301"/>
                  <a:ext cx="6350" cy="6350"/>
                </a:xfrm>
                <a:custGeom>
                  <a:avLst/>
                  <a:gdLst>
                    <a:gd name="T0" fmla="*/ 0 w 4"/>
                    <a:gd name="T1" fmla="*/ 3 h 4"/>
                    <a:gd name="T2" fmla="*/ 3 w 4"/>
                    <a:gd name="T3" fmla="*/ 4 h 4"/>
                    <a:gd name="T4" fmla="*/ 4 w 4"/>
                    <a:gd name="T5" fmla="*/ 1 h 4"/>
                    <a:gd name="T6" fmla="*/ 1 w 4"/>
                    <a:gd name="T7" fmla="*/ 0 h 4"/>
                    <a:gd name="T8" fmla="*/ 0 w 4"/>
                    <a:gd name="T9" fmla="*/ 3 h 4"/>
                  </a:gdLst>
                  <a:ahLst/>
                  <a:cxnLst>
                    <a:cxn ang="0">
                      <a:pos x="T0" y="T1"/>
                    </a:cxn>
                    <a:cxn ang="0">
                      <a:pos x="T2" y="T3"/>
                    </a:cxn>
                    <a:cxn ang="0">
                      <a:pos x="T4" y="T5"/>
                    </a:cxn>
                    <a:cxn ang="0">
                      <a:pos x="T6" y="T7"/>
                    </a:cxn>
                    <a:cxn ang="0">
                      <a:pos x="T8" y="T9"/>
                    </a:cxn>
                  </a:cxnLst>
                  <a:rect l="0" t="0" r="r" b="b"/>
                  <a:pathLst>
                    <a:path w="4" h="4">
                      <a:moveTo>
                        <a:pt x="0" y="3"/>
                      </a:moveTo>
                      <a:lnTo>
                        <a:pt x="3" y="4"/>
                      </a:lnTo>
                      <a:lnTo>
                        <a:pt x="4" y="1"/>
                      </a:lnTo>
                      <a:lnTo>
                        <a:pt x="1" y="0"/>
                      </a:lnTo>
                      <a:lnTo>
                        <a:pt x="0"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764">
                  <a:extLst>
                    <a:ext uri="{FF2B5EF4-FFF2-40B4-BE49-F238E27FC236}">
                      <a16:creationId xmlns:a16="http://schemas.microsoft.com/office/drawing/2014/main" id="{219C0F5C-BA76-2304-807A-CEE88A1FB357}"/>
                    </a:ext>
                  </a:extLst>
                </p:cNvPr>
                <p:cNvSpPr>
                  <a:spLocks noChangeArrowheads="1"/>
                </p:cNvSpPr>
                <p:nvPr/>
              </p:nvSpPr>
              <p:spPr bwMode="auto">
                <a:xfrm>
                  <a:off x="6497639" y="2528888"/>
                  <a:ext cx="6350" cy="47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65">
                  <a:extLst>
                    <a:ext uri="{FF2B5EF4-FFF2-40B4-BE49-F238E27FC236}">
                      <a16:creationId xmlns:a16="http://schemas.microsoft.com/office/drawing/2014/main" id="{70798381-A89F-F2B5-3A27-AB219C0EC003}"/>
                    </a:ext>
                  </a:extLst>
                </p:cNvPr>
                <p:cNvSpPr>
                  <a:spLocks/>
                </p:cNvSpPr>
                <p:nvPr/>
              </p:nvSpPr>
              <p:spPr bwMode="auto">
                <a:xfrm>
                  <a:off x="6507164" y="2530476"/>
                  <a:ext cx="6350" cy="7938"/>
                </a:xfrm>
                <a:custGeom>
                  <a:avLst/>
                  <a:gdLst>
                    <a:gd name="T0" fmla="*/ 0 w 4"/>
                    <a:gd name="T1" fmla="*/ 2 h 5"/>
                    <a:gd name="T2" fmla="*/ 2 w 4"/>
                    <a:gd name="T3" fmla="*/ 5 h 5"/>
                    <a:gd name="T4" fmla="*/ 4 w 4"/>
                    <a:gd name="T5" fmla="*/ 2 h 5"/>
                    <a:gd name="T6" fmla="*/ 2 w 4"/>
                    <a:gd name="T7" fmla="*/ 0 h 5"/>
                    <a:gd name="T8" fmla="*/ 0 w 4"/>
                    <a:gd name="T9" fmla="*/ 2 h 5"/>
                  </a:gdLst>
                  <a:ahLst/>
                  <a:cxnLst>
                    <a:cxn ang="0">
                      <a:pos x="T0" y="T1"/>
                    </a:cxn>
                    <a:cxn ang="0">
                      <a:pos x="T2" y="T3"/>
                    </a:cxn>
                    <a:cxn ang="0">
                      <a:pos x="T4" y="T5"/>
                    </a:cxn>
                    <a:cxn ang="0">
                      <a:pos x="T6" y="T7"/>
                    </a:cxn>
                    <a:cxn ang="0">
                      <a:pos x="T8" y="T9"/>
                    </a:cxn>
                  </a:cxnLst>
                  <a:rect l="0" t="0" r="r" b="b"/>
                  <a:pathLst>
                    <a:path w="4" h="5">
                      <a:moveTo>
                        <a:pt x="0" y="2"/>
                      </a:moveTo>
                      <a:lnTo>
                        <a:pt x="2" y="5"/>
                      </a:lnTo>
                      <a:lnTo>
                        <a:pt x="4" y="2"/>
                      </a:lnTo>
                      <a:lnTo>
                        <a:pt x="2" y="0"/>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766">
                  <a:extLst>
                    <a:ext uri="{FF2B5EF4-FFF2-40B4-BE49-F238E27FC236}">
                      <a16:creationId xmlns:a16="http://schemas.microsoft.com/office/drawing/2014/main" id="{2090060E-C7EB-CB68-558E-98CF25EF893A}"/>
                    </a:ext>
                  </a:extLst>
                </p:cNvPr>
                <p:cNvSpPr>
                  <a:spLocks/>
                </p:cNvSpPr>
                <p:nvPr/>
              </p:nvSpPr>
              <p:spPr bwMode="auto">
                <a:xfrm>
                  <a:off x="6515101" y="2538413"/>
                  <a:ext cx="4763" cy="4763"/>
                </a:xfrm>
                <a:custGeom>
                  <a:avLst/>
                  <a:gdLst>
                    <a:gd name="T0" fmla="*/ 2 w 3"/>
                    <a:gd name="T1" fmla="*/ 0 h 3"/>
                    <a:gd name="T2" fmla="*/ 0 w 3"/>
                    <a:gd name="T3" fmla="*/ 2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lnTo>
                        <a:pt x="0" y="2"/>
                      </a:lnTo>
                      <a:lnTo>
                        <a:pt x="2" y="3"/>
                      </a:lnTo>
                      <a:lnTo>
                        <a:pt x="3"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1767">
                  <a:extLst>
                    <a:ext uri="{FF2B5EF4-FFF2-40B4-BE49-F238E27FC236}">
                      <a16:creationId xmlns:a16="http://schemas.microsoft.com/office/drawing/2014/main" id="{2519EE8C-897A-C5AD-FDF3-983130A532A6}"/>
                    </a:ext>
                  </a:extLst>
                </p:cNvPr>
                <p:cNvSpPr>
                  <a:spLocks/>
                </p:cNvSpPr>
                <p:nvPr/>
              </p:nvSpPr>
              <p:spPr bwMode="auto">
                <a:xfrm>
                  <a:off x="6475414" y="2457451"/>
                  <a:ext cx="3175" cy="4763"/>
                </a:xfrm>
                <a:custGeom>
                  <a:avLst/>
                  <a:gdLst>
                    <a:gd name="T0" fmla="*/ 2 w 2"/>
                    <a:gd name="T1" fmla="*/ 1 h 3"/>
                    <a:gd name="T2" fmla="*/ 1 w 2"/>
                    <a:gd name="T3" fmla="*/ 0 h 3"/>
                    <a:gd name="T4" fmla="*/ 0 w 2"/>
                    <a:gd name="T5" fmla="*/ 3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3"/>
                      </a:lnTo>
                      <a:lnTo>
                        <a:pt x="1" y="3"/>
                      </a:lnTo>
                      <a:lnTo>
                        <a:pt x="2"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1768">
                  <a:extLst>
                    <a:ext uri="{FF2B5EF4-FFF2-40B4-BE49-F238E27FC236}">
                      <a16:creationId xmlns:a16="http://schemas.microsoft.com/office/drawing/2014/main" id="{BAC6047A-CE8F-254B-E505-FD967E13F348}"/>
                    </a:ext>
                  </a:extLst>
                </p:cNvPr>
                <p:cNvSpPr>
                  <a:spLocks/>
                </p:cNvSpPr>
                <p:nvPr/>
              </p:nvSpPr>
              <p:spPr bwMode="auto">
                <a:xfrm>
                  <a:off x="6481764" y="2462213"/>
                  <a:ext cx="6350" cy="6350"/>
                </a:xfrm>
                <a:custGeom>
                  <a:avLst/>
                  <a:gdLst>
                    <a:gd name="T0" fmla="*/ 5 w 5"/>
                    <a:gd name="T1" fmla="*/ 1 h 5"/>
                    <a:gd name="T2" fmla="*/ 2 w 5"/>
                    <a:gd name="T3" fmla="*/ 0 h 5"/>
                    <a:gd name="T4" fmla="*/ 0 w 5"/>
                    <a:gd name="T5" fmla="*/ 3 h 5"/>
                    <a:gd name="T6" fmla="*/ 3 w 5"/>
                    <a:gd name="T7" fmla="*/ 5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4" y="1"/>
                        <a:pt x="3" y="0"/>
                        <a:pt x="2" y="0"/>
                      </a:cubicBezTo>
                      <a:cubicBezTo>
                        <a:pt x="0" y="3"/>
                        <a:pt x="0" y="3"/>
                        <a:pt x="0" y="3"/>
                      </a:cubicBezTo>
                      <a:cubicBezTo>
                        <a:pt x="1" y="4"/>
                        <a:pt x="2" y="4"/>
                        <a:pt x="3" y="5"/>
                      </a:cubicBezTo>
                      <a:lnTo>
                        <a:pt x="5"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1769">
                  <a:extLst>
                    <a:ext uri="{FF2B5EF4-FFF2-40B4-BE49-F238E27FC236}">
                      <a16:creationId xmlns:a16="http://schemas.microsoft.com/office/drawing/2014/main" id="{E434E5AD-E645-096D-E2DF-BB0240AC1B2F}"/>
                    </a:ext>
                  </a:extLst>
                </p:cNvPr>
                <p:cNvSpPr>
                  <a:spLocks/>
                </p:cNvSpPr>
                <p:nvPr/>
              </p:nvSpPr>
              <p:spPr bwMode="auto">
                <a:xfrm>
                  <a:off x="6491289" y="2465388"/>
                  <a:ext cx="6350" cy="7938"/>
                </a:xfrm>
                <a:custGeom>
                  <a:avLst/>
                  <a:gdLst>
                    <a:gd name="T0" fmla="*/ 2 w 5"/>
                    <a:gd name="T1" fmla="*/ 0 h 6"/>
                    <a:gd name="T2" fmla="*/ 0 w 5"/>
                    <a:gd name="T3" fmla="*/ 4 h 6"/>
                    <a:gd name="T4" fmla="*/ 0 w 5"/>
                    <a:gd name="T5" fmla="*/ 4 h 6"/>
                    <a:gd name="T6" fmla="*/ 0 w 5"/>
                    <a:gd name="T7" fmla="*/ 4 h 6"/>
                    <a:gd name="T8" fmla="*/ 3 w 5"/>
                    <a:gd name="T9" fmla="*/ 6 h 6"/>
                    <a:gd name="T10" fmla="*/ 5 w 5"/>
                    <a:gd name="T11" fmla="*/ 2 h 6"/>
                    <a:gd name="T12" fmla="*/ 3 w 5"/>
                    <a:gd name="T13" fmla="*/ 1 h 6"/>
                    <a:gd name="T14" fmla="*/ 2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2" y="0"/>
                      </a:moveTo>
                      <a:cubicBezTo>
                        <a:pt x="0" y="4"/>
                        <a:pt x="0" y="4"/>
                        <a:pt x="0" y="4"/>
                      </a:cubicBezTo>
                      <a:cubicBezTo>
                        <a:pt x="0" y="4"/>
                        <a:pt x="0" y="4"/>
                        <a:pt x="0" y="4"/>
                      </a:cubicBezTo>
                      <a:cubicBezTo>
                        <a:pt x="0" y="4"/>
                        <a:pt x="0" y="4"/>
                        <a:pt x="0" y="4"/>
                      </a:cubicBezTo>
                      <a:cubicBezTo>
                        <a:pt x="3" y="6"/>
                        <a:pt x="3" y="6"/>
                        <a:pt x="3" y="6"/>
                      </a:cubicBezTo>
                      <a:cubicBezTo>
                        <a:pt x="5" y="2"/>
                        <a:pt x="5" y="2"/>
                        <a:pt x="5" y="2"/>
                      </a:cubicBezTo>
                      <a:cubicBezTo>
                        <a:pt x="3" y="1"/>
                        <a:pt x="3" y="1"/>
                        <a:pt x="3" y="1"/>
                      </a:cubicBezTo>
                      <a:cubicBezTo>
                        <a:pt x="3"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1770">
                  <a:extLst>
                    <a:ext uri="{FF2B5EF4-FFF2-40B4-BE49-F238E27FC236}">
                      <a16:creationId xmlns:a16="http://schemas.microsoft.com/office/drawing/2014/main" id="{66A7632C-BE13-1E8D-7B07-5C5D64070AF3}"/>
                    </a:ext>
                  </a:extLst>
                </p:cNvPr>
                <p:cNvSpPr>
                  <a:spLocks/>
                </p:cNvSpPr>
                <p:nvPr/>
              </p:nvSpPr>
              <p:spPr bwMode="auto">
                <a:xfrm>
                  <a:off x="6418264" y="2501901"/>
                  <a:ext cx="6350" cy="4763"/>
                </a:xfrm>
                <a:custGeom>
                  <a:avLst/>
                  <a:gdLst>
                    <a:gd name="T0" fmla="*/ 5 w 5"/>
                    <a:gd name="T1" fmla="*/ 4 h 4"/>
                    <a:gd name="T2" fmla="*/ 4 w 5"/>
                    <a:gd name="T3" fmla="*/ 0 h 4"/>
                    <a:gd name="T4" fmla="*/ 0 w 5"/>
                    <a:gd name="T5" fmla="*/ 1 h 4"/>
                    <a:gd name="T6" fmla="*/ 1 w 5"/>
                    <a:gd name="T7" fmla="*/ 4 h 4"/>
                    <a:gd name="T8" fmla="*/ 5 w 5"/>
                    <a:gd name="T9" fmla="*/ 4 h 4"/>
                  </a:gdLst>
                  <a:ahLst/>
                  <a:cxnLst>
                    <a:cxn ang="0">
                      <a:pos x="T0" y="T1"/>
                    </a:cxn>
                    <a:cxn ang="0">
                      <a:pos x="T2" y="T3"/>
                    </a:cxn>
                    <a:cxn ang="0">
                      <a:pos x="T4" y="T5"/>
                    </a:cxn>
                    <a:cxn ang="0">
                      <a:pos x="T6" y="T7"/>
                    </a:cxn>
                    <a:cxn ang="0">
                      <a:pos x="T8" y="T9"/>
                    </a:cxn>
                  </a:cxnLst>
                  <a:rect l="0" t="0" r="r" b="b"/>
                  <a:pathLst>
                    <a:path w="5" h="4">
                      <a:moveTo>
                        <a:pt x="5" y="4"/>
                      </a:moveTo>
                      <a:cubicBezTo>
                        <a:pt x="4" y="2"/>
                        <a:pt x="4" y="1"/>
                        <a:pt x="4" y="0"/>
                      </a:cubicBezTo>
                      <a:cubicBezTo>
                        <a:pt x="0" y="1"/>
                        <a:pt x="0" y="1"/>
                        <a:pt x="0" y="1"/>
                      </a:cubicBezTo>
                      <a:cubicBezTo>
                        <a:pt x="0" y="2"/>
                        <a:pt x="1" y="3"/>
                        <a:pt x="1" y="4"/>
                      </a:cubicBezTo>
                      <a:lnTo>
                        <a:pt x="5"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1771">
                  <a:extLst>
                    <a:ext uri="{FF2B5EF4-FFF2-40B4-BE49-F238E27FC236}">
                      <a16:creationId xmlns:a16="http://schemas.microsoft.com/office/drawing/2014/main" id="{3452E10A-8C83-E76D-4B1B-F39034949F1D}"/>
                    </a:ext>
                  </a:extLst>
                </p:cNvPr>
                <p:cNvSpPr>
                  <a:spLocks/>
                </p:cNvSpPr>
                <p:nvPr/>
              </p:nvSpPr>
              <p:spPr bwMode="auto">
                <a:xfrm>
                  <a:off x="6418264" y="2511426"/>
                  <a:ext cx="6350" cy="4763"/>
                </a:xfrm>
                <a:custGeom>
                  <a:avLst/>
                  <a:gdLst>
                    <a:gd name="T0" fmla="*/ 4 w 4"/>
                    <a:gd name="T1" fmla="*/ 4 h 4"/>
                    <a:gd name="T2" fmla="*/ 4 w 4"/>
                    <a:gd name="T3" fmla="*/ 3 h 4"/>
                    <a:gd name="T4" fmla="*/ 4 w 4"/>
                    <a:gd name="T5" fmla="*/ 0 h 4"/>
                    <a:gd name="T6" fmla="*/ 0 w 4"/>
                    <a:gd name="T7" fmla="*/ 0 h 4"/>
                    <a:gd name="T8" fmla="*/ 0 w 4"/>
                    <a:gd name="T9" fmla="*/ 3 h 4"/>
                    <a:gd name="T10" fmla="*/ 0 w 4"/>
                    <a:gd name="T11" fmla="*/ 4 h 4"/>
                    <a:gd name="T12" fmla="*/ 4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4"/>
                      </a:moveTo>
                      <a:cubicBezTo>
                        <a:pt x="4" y="4"/>
                        <a:pt x="4" y="3"/>
                        <a:pt x="4" y="3"/>
                      </a:cubicBezTo>
                      <a:cubicBezTo>
                        <a:pt x="4" y="2"/>
                        <a:pt x="4" y="1"/>
                        <a:pt x="4" y="0"/>
                      </a:cubicBezTo>
                      <a:cubicBezTo>
                        <a:pt x="0" y="0"/>
                        <a:pt x="0" y="0"/>
                        <a:pt x="0" y="0"/>
                      </a:cubicBezTo>
                      <a:cubicBezTo>
                        <a:pt x="0" y="1"/>
                        <a:pt x="0" y="2"/>
                        <a:pt x="0" y="3"/>
                      </a:cubicBezTo>
                      <a:cubicBezTo>
                        <a:pt x="0" y="3"/>
                        <a:pt x="0" y="4"/>
                        <a:pt x="0" y="4"/>
                      </a:cubicBezTo>
                      <a:lnTo>
                        <a:pt x="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1772">
                  <a:extLst>
                    <a:ext uri="{FF2B5EF4-FFF2-40B4-BE49-F238E27FC236}">
                      <a16:creationId xmlns:a16="http://schemas.microsoft.com/office/drawing/2014/main" id="{99BB3EE9-9768-F3B0-03DF-F04A5AC053D5}"/>
                    </a:ext>
                  </a:extLst>
                </p:cNvPr>
                <p:cNvSpPr>
                  <a:spLocks/>
                </p:cNvSpPr>
                <p:nvPr/>
              </p:nvSpPr>
              <p:spPr bwMode="auto">
                <a:xfrm>
                  <a:off x="6413501" y="2492376"/>
                  <a:ext cx="4763" cy="6350"/>
                </a:xfrm>
                <a:custGeom>
                  <a:avLst/>
                  <a:gdLst>
                    <a:gd name="T0" fmla="*/ 0 w 4"/>
                    <a:gd name="T1" fmla="*/ 0 h 6"/>
                    <a:gd name="T2" fmla="*/ 0 w 4"/>
                    <a:gd name="T3" fmla="*/ 3 h 6"/>
                    <a:gd name="T4" fmla="*/ 2 w 4"/>
                    <a:gd name="T5" fmla="*/ 6 h 6"/>
                    <a:gd name="T6" fmla="*/ 4 w 4"/>
                    <a:gd name="T7" fmla="*/ 3 h 6"/>
                    <a:gd name="T8" fmla="*/ 4 w 4"/>
                    <a:gd name="T9" fmla="*/ 3 h 6"/>
                    <a:gd name="T10" fmla="*/ 4 w 4"/>
                    <a:gd name="T11" fmla="*/ 2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cubicBezTo>
                        <a:pt x="0" y="1"/>
                        <a:pt x="0" y="2"/>
                        <a:pt x="0" y="3"/>
                      </a:cubicBezTo>
                      <a:cubicBezTo>
                        <a:pt x="0" y="4"/>
                        <a:pt x="1" y="6"/>
                        <a:pt x="2" y="6"/>
                      </a:cubicBezTo>
                      <a:cubicBezTo>
                        <a:pt x="4" y="3"/>
                        <a:pt x="4" y="3"/>
                        <a:pt x="4" y="3"/>
                      </a:cubicBezTo>
                      <a:cubicBezTo>
                        <a:pt x="4" y="3"/>
                        <a:pt x="4" y="3"/>
                        <a:pt x="4" y="3"/>
                      </a:cubicBezTo>
                      <a:cubicBezTo>
                        <a:pt x="4" y="3"/>
                        <a:pt x="4" y="2"/>
                        <a:pt x="4" y="2"/>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Freeform 1773">
                  <a:extLst>
                    <a:ext uri="{FF2B5EF4-FFF2-40B4-BE49-F238E27FC236}">
                      <a16:creationId xmlns:a16="http://schemas.microsoft.com/office/drawing/2014/main" id="{09FEC2A2-28AF-7A69-003F-139BE72730BB}"/>
                    </a:ext>
                  </a:extLst>
                </p:cNvPr>
                <p:cNvSpPr>
                  <a:spLocks/>
                </p:cNvSpPr>
                <p:nvPr/>
              </p:nvSpPr>
              <p:spPr bwMode="auto">
                <a:xfrm>
                  <a:off x="6448426" y="2487613"/>
                  <a:ext cx="6350" cy="6350"/>
                </a:xfrm>
                <a:custGeom>
                  <a:avLst/>
                  <a:gdLst>
                    <a:gd name="T0" fmla="*/ 5 w 5"/>
                    <a:gd name="T1" fmla="*/ 1 h 5"/>
                    <a:gd name="T2" fmla="*/ 1 w 5"/>
                    <a:gd name="T3" fmla="*/ 0 h 5"/>
                    <a:gd name="T4" fmla="*/ 0 w 5"/>
                    <a:gd name="T5" fmla="*/ 4 h 5"/>
                    <a:gd name="T6" fmla="*/ 4 w 5"/>
                    <a:gd name="T7" fmla="*/ 5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4" y="1"/>
                        <a:pt x="3" y="1"/>
                        <a:pt x="1" y="0"/>
                      </a:cubicBezTo>
                      <a:cubicBezTo>
                        <a:pt x="0" y="4"/>
                        <a:pt x="0" y="4"/>
                        <a:pt x="0" y="4"/>
                      </a:cubicBezTo>
                      <a:cubicBezTo>
                        <a:pt x="2" y="5"/>
                        <a:pt x="3" y="5"/>
                        <a:pt x="4" y="5"/>
                      </a:cubicBezTo>
                      <a:lnTo>
                        <a:pt x="5"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Freeform 1774">
                  <a:extLst>
                    <a:ext uri="{FF2B5EF4-FFF2-40B4-BE49-F238E27FC236}">
                      <a16:creationId xmlns:a16="http://schemas.microsoft.com/office/drawing/2014/main" id="{125237B2-8E8A-F8D9-F1E5-BB94CA7A5F10}"/>
                    </a:ext>
                  </a:extLst>
                </p:cNvPr>
                <p:cNvSpPr>
                  <a:spLocks/>
                </p:cNvSpPr>
                <p:nvPr/>
              </p:nvSpPr>
              <p:spPr bwMode="auto">
                <a:xfrm>
                  <a:off x="6459539" y="2489201"/>
                  <a:ext cx="6350" cy="6350"/>
                </a:xfrm>
                <a:custGeom>
                  <a:avLst/>
                  <a:gdLst>
                    <a:gd name="T0" fmla="*/ 4 w 5"/>
                    <a:gd name="T1" fmla="*/ 4 h 5"/>
                    <a:gd name="T2" fmla="*/ 5 w 5"/>
                    <a:gd name="T3" fmla="*/ 3 h 5"/>
                    <a:gd name="T4" fmla="*/ 2 w 5"/>
                    <a:gd name="T5" fmla="*/ 0 h 5"/>
                    <a:gd name="T6" fmla="*/ 1 w 5"/>
                    <a:gd name="T7" fmla="*/ 0 h 5"/>
                    <a:gd name="T8" fmla="*/ 0 w 5"/>
                    <a:gd name="T9" fmla="*/ 1 h 5"/>
                    <a:gd name="T10" fmla="*/ 0 w 5"/>
                    <a:gd name="T11" fmla="*/ 5 h 5"/>
                    <a:gd name="T12" fmla="*/ 4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4"/>
                      </a:moveTo>
                      <a:cubicBezTo>
                        <a:pt x="4" y="3"/>
                        <a:pt x="4" y="3"/>
                        <a:pt x="5" y="3"/>
                      </a:cubicBezTo>
                      <a:cubicBezTo>
                        <a:pt x="2" y="0"/>
                        <a:pt x="2" y="0"/>
                        <a:pt x="2" y="0"/>
                      </a:cubicBezTo>
                      <a:cubicBezTo>
                        <a:pt x="2" y="0"/>
                        <a:pt x="2" y="0"/>
                        <a:pt x="1" y="0"/>
                      </a:cubicBezTo>
                      <a:cubicBezTo>
                        <a:pt x="1" y="1"/>
                        <a:pt x="0" y="1"/>
                        <a:pt x="0" y="1"/>
                      </a:cubicBezTo>
                      <a:cubicBezTo>
                        <a:pt x="0" y="5"/>
                        <a:pt x="0" y="5"/>
                        <a:pt x="0" y="5"/>
                      </a:cubicBezTo>
                      <a:cubicBezTo>
                        <a:pt x="1" y="5"/>
                        <a:pt x="3" y="4"/>
                        <a:pt x="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Freeform 1776">
                  <a:extLst>
                    <a:ext uri="{FF2B5EF4-FFF2-40B4-BE49-F238E27FC236}">
                      <a16:creationId xmlns:a16="http://schemas.microsoft.com/office/drawing/2014/main" id="{0CDE665B-0034-3DEA-946B-BD7E2B7A6F32}"/>
                    </a:ext>
                  </a:extLst>
                </p:cNvPr>
                <p:cNvSpPr>
                  <a:spLocks/>
                </p:cNvSpPr>
                <p:nvPr/>
              </p:nvSpPr>
              <p:spPr bwMode="auto">
                <a:xfrm>
                  <a:off x="6429376" y="2482851"/>
                  <a:ext cx="6350" cy="6350"/>
                </a:xfrm>
                <a:custGeom>
                  <a:avLst/>
                  <a:gdLst>
                    <a:gd name="T0" fmla="*/ 4 w 5"/>
                    <a:gd name="T1" fmla="*/ 5 h 5"/>
                    <a:gd name="T2" fmla="*/ 5 w 5"/>
                    <a:gd name="T3" fmla="*/ 1 h 5"/>
                    <a:gd name="T4" fmla="*/ 0 w 5"/>
                    <a:gd name="T5" fmla="*/ 0 h 5"/>
                    <a:gd name="T6" fmla="*/ 0 w 5"/>
                    <a:gd name="T7" fmla="*/ 4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5" y="1"/>
                        <a:pt x="5" y="1"/>
                        <a:pt x="5" y="1"/>
                      </a:cubicBezTo>
                      <a:cubicBezTo>
                        <a:pt x="3" y="0"/>
                        <a:pt x="1" y="0"/>
                        <a:pt x="0" y="0"/>
                      </a:cubicBezTo>
                      <a:cubicBezTo>
                        <a:pt x="0" y="4"/>
                        <a:pt x="0" y="4"/>
                        <a:pt x="0" y="4"/>
                      </a:cubicBezTo>
                      <a:cubicBezTo>
                        <a:pt x="1" y="4"/>
                        <a:pt x="2" y="4"/>
                        <a:pt x="4"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1777">
                  <a:extLst>
                    <a:ext uri="{FF2B5EF4-FFF2-40B4-BE49-F238E27FC236}">
                      <a16:creationId xmlns:a16="http://schemas.microsoft.com/office/drawing/2014/main" id="{603387A1-068A-98D8-15DF-C7F4F0C815B3}"/>
                    </a:ext>
                  </a:extLst>
                </p:cNvPr>
                <p:cNvSpPr>
                  <a:spLocks/>
                </p:cNvSpPr>
                <p:nvPr/>
              </p:nvSpPr>
              <p:spPr bwMode="auto">
                <a:xfrm>
                  <a:off x="6438901" y="2486026"/>
                  <a:ext cx="6350" cy="6350"/>
                </a:xfrm>
                <a:custGeom>
                  <a:avLst/>
                  <a:gdLst>
                    <a:gd name="T0" fmla="*/ 3 w 5"/>
                    <a:gd name="T1" fmla="*/ 5 h 5"/>
                    <a:gd name="T2" fmla="*/ 5 w 5"/>
                    <a:gd name="T3" fmla="*/ 1 h 5"/>
                    <a:gd name="T4" fmla="*/ 4 w 5"/>
                    <a:gd name="T5" fmla="*/ 1 h 5"/>
                    <a:gd name="T6" fmla="*/ 1 w 5"/>
                    <a:gd name="T7" fmla="*/ 0 h 5"/>
                    <a:gd name="T8" fmla="*/ 0 w 5"/>
                    <a:gd name="T9" fmla="*/ 4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3" y="5"/>
                      </a:moveTo>
                      <a:cubicBezTo>
                        <a:pt x="5" y="1"/>
                        <a:pt x="5" y="1"/>
                        <a:pt x="5" y="1"/>
                      </a:cubicBezTo>
                      <a:cubicBezTo>
                        <a:pt x="4" y="1"/>
                        <a:pt x="4" y="1"/>
                        <a:pt x="4" y="1"/>
                      </a:cubicBezTo>
                      <a:cubicBezTo>
                        <a:pt x="3" y="1"/>
                        <a:pt x="2" y="0"/>
                        <a:pt x="1" y="0"/>
                      </a:cubicBezTo>
                      <a:cubicBezTo>
                        <a:pt x="0" y="4"/>
                        <a:pt x="0" y="4"/>
                        <a:pt x="0" y="4"/>
                      </a:cubicBezTo>
                      <a:cubicBezTo>
                        <a:pt x="1" y="4"/>
                        <a:pt x="2" y="4"/>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1778">
                  <a:extLst>
                    <a:ext uri="{FF2B5EF4-FFF2-40B4-BE49-F238E27FC236}">
                      <a16:creationId xmlns:a16="http://schemas.microsoft.com/office/drawing/2014/main" id="{FB1EDBF4-3622-5D93-A582-7AFC4212FB82}"/>
                    </a:ext>
                  </a:extLst>
                </p:cNvPr>
                <p:cNvSpPr>
                  <a:spLocks/>
                </p:cNvSpPr>
                <p:nvPr/>
              </p:nvSpPr>
              <p:spPr bwMode="auto">
                <a:xfrm>
                  <a:off x="6432551" y="2551113"/>
                  <a:ext cx="7938" cy="7938"/>
                </a:xfrm>
                <a:custGeom>
                  <a:avLst/>
                  <a:gdLst>
                    <a:gd name="T0" fmla="*/ 0 w 6"/>
                    <a:gd name="T1" fmla="*/ 4 h 6"/>
                    <a:gd name="T2" fmla="*/ 4 w 6"/>
                    <a:gd name="T3" fmla="*/ 6 h 6"/>
                    <a:gd name="T4" fmla="*/ 6 w 6"/>
                    <a:gd name="T5" fmla="*/ 3 h 6"/>
                    <a:gd name="T6" fmla="*/ 3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cubicBezTo>
                        <a:pt x="4" y="6"/>
                        <a:pt x="4" y="6"/>
                        <a:pt x="4" y="6"/>
                      </a:cubicBezTo>
                      <a:cubicBezTo>
                        <a:pt x="5" y="5"/>
                        <a:pt x="5" y="4"/>
                        <a:pt x="6" y="3"/>
                      </a:cubicBezTo>
                      <a:cubicBezTo>
                        <a:pt x="3" y="0"/>
                        <a:pt x="3" y="0"/>
                        <a:pt x="3" y="0"/>
                      </a:cubicBezTo>
                      <a:cubicBezTo>
                        <a:pt x="2" y="2"/>
                        <a:pt x="1" y="3"/>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779">
                  <a:extLst>
                    <a:ext uri="{FF2B5EF4-FFF2-40B4-BE49-F238E27FC236}">
                      <a16:creationId xmlns:a16="http://schemas.microsoft.com/office/drawing/2014/main" id="{86C487AE-B233-EDF2-9729-479EF7FA5FBF}"/>
                    </a:ext>
                  </a:extLst>
                </p:cNvPr>
                <p:cNvSpPr>
                  <a:spLocks/>
                </p:cNvSpPr>
                <p:nvPr/>
              </p:nvSpPr>
              <p:spPr bwMode="auto">
                <a:xfrm>
                  <a:off x="6419851" y="2520951"/>
                  <a:ext cx="6350" cy="6350"/>
                </a:xfrm>
                <a:custGeom>
                  <a:avLst/>
                  <a:gdLst>
                    <a:gd name="T0" fmla="*/ 5 w 5"/>
                    <a:gd name="T1" fmla="*/ 4 h 5"/>
                    <a:gd name="T2" fmla="*/ 4 w 5"/>
                    <a:gd name="T3" fmla="*/ 0 h 5"/>
                    <a:gd name="T4" fmla="*/ 0 w 5"/>
                    <a:gd name="T5" fmla="*/ 1 h 5"/>
                    <a:gd name="T6" fmla="*/ 1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4" y="2"/>
                        <a:pt x="4" y="1"/>
                        <a:pt x="4" y="0"/>
                      </a:cubicBezTo>
                      <a:cubicBezTo>
                        <a:pt x="0" y="1"/>
                        <a:pt x="0" y="1"/>
                        <a:pt x="0" y="1"/>
                      </a:cubicBezTo>
                      <a:cubicBezTo>
                        <a:pt x="0" y="2"/>
                        <a:pt x="1" y="3"/>
                        <a:pt x="1" y="5"/>
                      </a:cubicBezTo>
                      <a:lnTo>
                        <a:pt x="5"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780">
                  <a:extLst>
                    <a:ext uri="{FF2B5EF4-FFF2-40B4-BE49-F238E27FC236}">
                      <a16:creationId xmlns:a16="http://schemas.microsoft.com/office/drawing/2014/main" id="{85A2D5BD-3C46-D233-FC8B-A402C898AE62}"/>
                    </a:ext>
                  </a:extLst>
                </p:cNvPr>
                <p:cNvSpPr>
                  <a:spLocks/>
                </p:cNvSpPr>
                <p:nvPr/>
              </p:nvSpPr>
              <p:spPr bwMode="auto">
                <a:xfrm>
                  <a:off x="6467476" y="2484438"/>
                  <a:ext cx="7938" cy="6350"/>
                </a:xfrm>
                <a:custGeom>
                  <a:avLst/>
                  <a:gdLst>
                    <a:gd name="T0" fmla="*/ 0 w 6"/>
                    <a:gd name="T1" fmla="*/ 2 h 5"/>
                    <a:gd name="T2" fmla="*/ 2 w 6"/>
                    <a:gd name="T3" fmla="*/ 5 h 5"/>
                    <a:gd name="T4" fmla="*/ 6 w 6"/>
                    <a:gd name="T5" fmla="*/ 4 h 5"/>
                    <a:gd name="T6" fmla="*/ 4 w 6"/>
                    <a:gd name="T7" fmla="*/ 0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5"/>
                        <a:pt x="2" y="5"/>
                        <a:pt x="2" y="5"/>
                      </a:cubicBezTo>
                      <a:cubicBezTo>
                        <a:pt x="3" y="5"/>
                        <a:pt x="4" y="4"/>
                        <a:pt x="6" y="4"/>
                      </a:cubicBezTo>
                      <a:cubicBezTo>
                        <a:pt x="4" y="0"/>
                        <a:pt x="4" y="0"/>
                        <a:pt x="4" y="0"/>
                      </a:cubicBezTo>
                      <a:cubicBezTo>
                        <a:pt x="3"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781">
                  <a:extLst>
                    <a:ext uri="{FF2B5EF4-FFF2-40B4-BE49-F238E27FC236}">
                      <a16:creationId xmlns:a16="http://schemas.microsoft.com/office/drawing/2014/main" id="{996AC3F1-BA60-AB51-A5C4-AE1A91F08D75}"/>
                    </a:ext>
                  </a:extLst>
                </p:cNvPr>
                <p:cNvSpPr>
                  <a:spLocks/>
                </p:cNvSpPr>
                <p:nvPr/>
              </p:nvSpPr>
              <p:spPr bwMode="auto">
                <a:xfrm>
                  <a:off x="6427789" y="2535238"/>
                  <a:ext cx="9525" cy="6350"/>
                </a:xfrm>
                <a:custGeom>
                  <a:avLst/>
                  <a:gdLst>
                    <a:gd name="T0" fmla="*/ 3 w 8"/>
                    <a:gd name="T1" fmla="*/ 5 h 5"/>
                    <a:gd name="T2" fmla="*/ 5 w 8"/>
                    <a:gd name="T3" fmla="*/ 5 h 5"/>
                    <a:gd name="T4" fmla="*/ 6 w 8"/>
                    <a:gd name="T5" fmla="*/ 5 h 5"/>
                    <a:gd name="T6" fmla="*/ 7 w 8"/>
                    <a:gd name="T7" fmla="*/ 5 h 5"/>
                    <a:gd name="T8" fmla="*/ 8 w 8"/>
                    <a:gd name="T9" fmla="*/ 1 h 5"/>
                    <a:gd name="T10" fmla="*/ 5 w 8"/>
                    <a:gd name="T11" fmla="*/ 1 h 5"/>
                    <a:gd name="T12" fmla="*/ 5 w 8"/>
                    <a:gd name="T13" fmla="*/ 1 h 5"/>
                    <a:gd name="T14" fmla="*/ 3 w 8"/>
                    <a:gd name="T15" fmla="*/ 0 h 5"/>
                    <a:gd name="T16" fmla="*/ 2 w 8"/>
                    <a:gd name="T17" fmla="*/ 2 h 5"/>
                    <a:gd name="T18" fmla="*/ 0 w 8"/>
                    <a:gd name="T19" fmla="*/ 3 h 5"/>
                    <a:gd name="T20" fmla="*/ 3 w 8"/>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3" y="5"/>
                      </a:moveTo>
                      <a:cubicBezTo>
                        <a:pt x="3" y="5"/>
                        <a:pt x="4" y="5"/>
                        <a:pt x="5" y="5"/>
                      </a:cubicBezTo>
                      <a:cubicBezTo>
                        <a:pt x="5" y="5"/>
                        <a:pt x="5" y="5"/>
                        <a:pt x="6" y="5"/>
                      </a:cubicBezTo>
                      <a:cubicBezTo>
                        <a:pt x="6" y="5"/>
                        <a:pt x="7" y="5"/>
                        <a:pt x="7" y="5"/>
                      </a:cubicBezTo>
                      <a:cubicBezTo>
                        <a:pt x="8" y="1"/>
                        <a:pt x="8" y="1"/>
                        <a:pt x="8" y="1"/>
                      </a:cubicBezTo>
                      <a:cubicBezTo>
                        <a:pt x="7" y="1"/>
                        <a:pt x="6" y="1"/>
                        <a:pt x="5" y="1"/>
                      </a:cubicBezTo>
                      <a:cubicBezTo>
                        <a:pt x="5" y="1"/>
                        <a:pt x="5" y="1"/>
                        <a:pt x="5" y="1"/>
                      </a:cubicBezTo>
                      <a:cubicBezTo>
                        <a:pt x="4" y="1"/>
                        <a:pt x="3" y="1"/>
                        <a:pt x="3" y="0"/>
                      </a:cubicBezTo>
                      <a:cubicBezTo>
                        <a:pt x="2" y="2"/>
                        <a:pt x="2" y="2"/>
                        <a:pt x="2" y="2"/>
                      </a:cubicBezTo>
                      <a:cubicBezTo>
                        <a:pt x="0" y="3"/>
                        <a:pt x="0" y="3"/>
                        <a:pt x="0" y="3"/>
                      </a:cubicBezTo>
                      <a:cubicBezTo>
                        <a:pt x="1" y="4"/>
                        <a:pt x="2" y="4"/>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782">
                  <a:extLst>
                    <a:ext uri="{FF2B5EF4-FFF2-40B4-BE49-F238E27FC236}">
                      <a16:creationId xmlns:a16="http://schemas.microsoft.com/office/drawing/2014/main" id="{81524861-DEAB-DD92-B8CF-6EBB295EB27D}"/>
                    </a:ext>
                  </a:extLst>
                </p:cNvPr>
                <p:cNvSpPr>
                  <a:spLocks/>
                </p:cNvSpPr>
                <p:nvPr/>
              </p:nvSpPr>
              <p:spPr bwMode="auto">
                <a:xfrm>
                  <a:off x="6477001" y="2481263"/>
                  <a:ext cx="7938" cy="6350"/>
                </a:xfrm>
                <a:custGeom>
                  <a:avLst/>
                  <a:gdLst>
                    <a:gd name="T0" fmla="*/ 0 w 5"/>
                    <a:gd name="T1" fmla="*/ 1 h 5"/>
                    <a:gd name="T2" fmla="*/ 2 w 5"/>
                    <a:gd name="T3" fmla="*/ 5 h 5"/>
                    <a:gd name="T4" fmla="*/ 5 w 5"/>
                    <a:gd name="T5" fmla="*/ 3 h 5"/>
                    <a:gd name="T6" fmla="*/ 4 w 5"/>
                    <a:gd name="T7" fmla="*/ 0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2" y="5"/>
                        <a:pt x="2" y="5"/>
                        <a:pt x="2" y="5"/>
                      </a:cubicBezTo>
                      <a:cubicBezTo>
                        <a:pt x="3" y="4"/>
                        <a:pt x="4" y="4"/>
                        <a:pt x="5" y="3"/>
                      </a:cubicBezTo>
                      <a:cubicBezTo>
                        <a:pt x="4" y="0"/>
                        <a:pt x="4" y="0"/>
                        <a:pt x="4" y="0"/>
                      </a:cubicBezTo>
                      <a:cubicBezTo>
                        <a:pt x="3" y="0"/>
                        <a:pt x="2"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783">
                  <a:extLst>
                    <a:ext uri="{FF2B5EF4-FFF2-40B4-BE49-F238E27FC236}">
                      <a16:creationId xmlns:a16="http://schemas.microsoft.com/office/drawing/2014/main" id="{09871CBB-F2B2-192D-EF24-AF01251D71C7}"/>
                    </a:ext>
                  </a:extLst>
                </p:cNvPr>
                <p:cNvSpPr>
                  <a:spLocks/>
                </p:cNvSpPr>
                <p:nvPr/>
              </p:nvSpPr>
              <p:spPr bwMode="auto">
                <a:xfrm>
                  <a:off x="6418264" y="2484438"/>
                  <a:ext cx="6350" cy="6350"/>
                </a:xfrm>
                <a:custGeom>
                  <a:avLst/>
                  <a:gdLst>
                    <a:gd name="T0" fmla="*/ 6 w 6"/>
                    <a:gd name="T1" fmla="*/ 4 h 5"/>
                    <a:gd name="T2" fmla="*/ 4 w 6"/>
                    <a:gd name="T3" fmla="*/ 0 h 5"/>
                    <a:gd name="T4" fmla="*/ 0 w 6"/>
                    <a:gd name="T5" fmla="*/ 2 h 5"/>
                    <a:gd name="T6" fmla="*/ 3 w 6"/>
                    <a:gd name="T7" fmla="*/ 5 h 5"/>
                    <a:gd name="T8" fmla="*/ 6 w 6"/>
                    <a:gd name="T9" fmla="*/ 4 h 5"/>
                  </a:gdLst>
                  <a:ahLst/>
                  <a:cxnLst>
                    <a:cxn ang="0">
                      <a:pos x="T0" y="T1"/>
                    </a:cxn>
                    <a:cxn ang="0">
                      <a:pos x="T2" y="T3"/>
                    </a:cxn>
                    <a:cxn ang="0">
                      <a:pos x="T4" y="T5"/>
                    </a:cxn>
                    <a:cxn ang="0">
                      <a:pos x="T6" y="T7"/>
                    </a:cxn>
                    <a:cxn ang="0">
                      <a:pos x="T8" y="T9"/>
                    </a:cxn>
                  </a:cxnLst>
                  <a:rect l="0" t="0" r="r" b="b"/>
                  <a:pathLst>
                    <a:path w="6" h="5">
                      <a:moveTo>
                        <a:pt x="6" y="4"/>
                      </a:moveTo>
                      <a:cubicBezTo>
                        <a:pt x="4" y="0"/>
                        <a:pt x="4" y="0"/>
                        <a:pt x="4" y="0"/>
                      </a:cubicBezTo>
                      <a:cubicBezTo>
                        <a:pt x="3" y="1"/>
                        <a:pt x="2" y="1"/>
                        <a:pt x="0" y="2"/>
                      </a:cubicBezTo>
                      <a:cubicBezTo>
                        <a:pt x="3" y="5"/>
                        <a:pt x="3" y="5"/>
                        <a:pt x="3" y="5"/>
                      </a:cubicBezTo>
                      <a:cubicBezTo>
                        <a:pt x="4" y="5"/>
                        <a:pt x="5" y="4"/>
                        <a:pt x="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Freeform 1784">
                  <a:extLst>
                    <a:ext uri="{FF2B5EF4-FFF2-40B4-BE49-F238E27FC236}">
                      <a16:creationId xmlns:a16="http://schemas.microsoft.com/office/drawing/2014/main" id="{DA76AEBE-37BB-CCB9-3AA3-8CFA045770A3}"/>
                    </a:ext>
                  </a:extLst>
                </p:cNvPr>
                <p:cNvSpPr>
                  <a:spLocks/>
                </p:cNvSpPr>
                <p:nvPr/>
              </p:nvSpPr>
              <p:spPr bwMode="auto">
                <a:xfrm>
                  <a:off x="6484939" y="2474913"/>
                  <a:ext cx="7938" cy="6350"/>
                </a:xfrm>
                <a:custGeom>
                  <a:avLst/>
                  <a:gdLst>
                    <a:gd name="T0" fmla="*/ 6 w 6"/>
                    <a:gd name="T1" fmla="*/ 2 h 5"/>
                    <a:gd name="T2" fmla="*/ 2 w 6"/>
                    <a:gd name="T3" fmla="*/ 0 h 5"/>
                    <a:gd name="T4" fmla="*/ 0 w 6"/>
                    <a:gd name="T5" fmla="*/ 3 h 5"/>
                    <a:gd name="T6" fmla="*/ 3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2" y="0"/>
                        <a:pt x="2" y="0"/>
                        <a:pt x="2" y="0"/>
                      </a:cubicBezTo>
                      <a:cubicBezTo>
                        <a:pt x="1" y="1"/>
                        <a:pt x="1" y="2"/>
                        <a:pt x="0" y="3"/>
                      </a:cubicBezTo>
                      <a:cubicBezTo>
                        <a:pt x="3" y="5"/>
                        <a:pt x="3" y="5"/>
                        <a:pt x="3" y="5"/>
                      </a:cubicBezTo>
                      <a:cubicBezTo>
                        <a:pt x="4" y="4"/>
                        <a:pt x="5" y="3"/>
                        <a:pt x="6"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Freeform 1785">
                  <a:extLst>
                    <a:ext uri="{FF2B5EF4-FFF2-40B4-BE49-F238E27FC236}">
                      <a16:creationId xmlns:a16="http://schemas.microsoft.com/office/drawing/2014/main" id="{44176422-0A5B-C351-D036-E7FAC2CCADC6}"/>
                    </a:ext>
                  </a:extLst>
                </p:cNvPr>
                <p:cNvSpPr>
                  <a:spLocks/>
                </p:cNvSpPr>
                <p:nvPr/>
              </p:nvSpPr>
              <p:spPr bwMode="auto">
                <a:xfrm>
                  <a:off x="6430964" y="2563813"/>
                  <a:ext cx="6350" cy="1588"/>
                </a:xfrm>
                <a:custGeom>
                  <a:avLst/>
                  <a:gdLst>
                    <a:gd name="T0" fmla="*/ 0 w 4"/>
                    <a:gd name="T1" fmla="*/ 2 h 2"/>
                    <a:gd name="T2" fmla="*/ 4 w 4"/>
                    <a:gd name="T3" fmla="*/ 2 h 2"/>
                    <a:gd name="T4" fmla="*/ 4 w 4"/>
                    <a:gd name="T5" fmla="*/ 1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4" y="2"/>
                        <a:pt x="4" y="2"/>
                        <a:pt x="4" y="2"/>
                      </a:cubicBezTo>
                      <a:cubicBezTo>
                        <a:pt x="4" y="2"/>
                        <a:pt x="4" y="1"/>
                        <a:pt x="4" y="1"/>
                      </a:cubicBezTo>
                      <a:cubicBezTo>
                        <a:pt x="0" y="0"/>
                        <a:pt x="0" y="0"/>
                        <a:pt x="0" y="0"/>
                      </a:cubicBezTo>
                      <a:cubicBezTo>
                        <a:pt x="0" y="0"/>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1" name="Freeform 1695">
                <a:extLst>
                  <a:ext uri="{FF2B5EF4-FFF2-40B4-BE49-F238E27FC236}">
                    <a16:creationId xmlns:a16="http://schemas.microsoft.com/office/drawing/2014/main" id="{6EEA064E-B828-740C-7A64-9A93262ACB68}"/>
                  </a:ext>
                </a:extLst>
              </p:cNvPr>
              <p:cNvSpPr>
                <a:spLocks/>
              </p:cNvSpPr>
              <p:nvPr/>
            </p:nvSpPr>
            <p:spPr bwMode="auto">
              <a:xfrm>
                <a:off x="6312124" y="2263850"/>
                <a:ext cx="247659" cy="104779"/>
              </a:xfrm>
              <a:custGeom>
                <a:avLst/>
                <a:gdLst>
                  <a:gd name="T0" fmla="*/ 178 w 193"/>
                  <a:gd name="T1" fmla="*/ 16 h 84"/>
                  <a:gd name="T2" fmla="*/ 161 w 193"/>
                  <a:gd name="T3" fmla="*/ 11 h 84"/>
                  <a:gd name="T4" fmla="*/ 116 w 193"/>
                  <a:gd name="T5" fmla="*/ 9 h 84"/>
                  <a:gd name="T6" fmla="*/ 93 w 193"/>
                  <a:gd name="T7" fmla="*/ 2 h 84"/>
                  <a:gd name="T8" fmla="*/ 74 w 193"/>
                  <a:gd name="T9" fmla="*/ 9 h 84"/>
                  <a:gd name="T10" fmla="*/ 59 w 193"/>
                  <a:gd name="T11" fmla="*/ 12 h 84"/>
                  <a:gd name="T12" fmla="*/ 35 w 193"/>
                  <a:gd name="T13" fmla="*/ 12 h 84"/>
                  <a:gd name="T14" fmla="*/ 24 w 193"/>
                  <a:gd name="T15" fmla="*/ 24 h 84"/>
                  <a:gd name="T16" fmla="*/ 18 w 193"/>
                  <a:gd name="T17" fmla="*/ 34 h 84"/>
                  <a:gd name="T18" fmla="*/ 25 w 193"/>
                  <a:gd name="T19" fmla="*/ 40 h 84"/>
                  <a:gd name="T20" fmla="*/ 39 w 193"/>
                  <a:gd name="T21" fmla="*/ 39 h 84"/>
                  <a:gd name="T22" fmla="*/ 63 w 193"/>
                  <a:gd name="T23" fmla="*/ 50 h 84"/>
                  <a:gd name="T24" fmla="*/ 56 w 193"/>
                  <a:gd name="T25" fmla="*/ 59 h 84"/>
                  <a:gd name="T26" fmla="*/ 39 w 193"/>
                  <a:gd name="T27" fmla="*/ 62 h 84"/>
                  <a:gd name="T28" fmla="*/ 13 w 193"/>
                  <a:gd name="T29" fmla="*/ 66 h 84"/>
                  <a:gd name="T30" fmla="*/ 1 w 193"/>
                  <a:gd name="T31" fmla="*/ 76 h 84"/>
                  <a:gd name="T32" fmla="*/ 26 w 193"/>
                  <a:gd name="T33" fmla="*/ 78 h 84"/>
                  <a:gd name="T34" fmla="*/ 42 w 193"/>
                  <a:gd name="T35" fmla="*/ 79 h 84"/>
                  <a:gd name="T36" fmla="*/ 56 w 193"/>
                  <a:gd name="T37" fmla="*/ 82 h 84"/>
                  <a:gd name="T38" fmla="*/ 79 w 193"/>
                  <a:gd name="T39" fmla="*/ 80 h 84"/>
                  <a:gd name="T40" fmla="*/ 82 w 193"/>
                  <a:gd name="T41" fmla="*/ 72 h 84"/>
                  <a:gd name="T42" fmla="*/ 90 w 193"/>
                  <a:gd name="T43" fmla="*/ 67 h 84"/>
                  <a:gd name="T44" fmla="*/ 100 w 193"/>
                  <a:gd name="T45" fmla="*/ 61 h 84"/>
                  <a:gd name="T46" fmla="*/ 110 w 193"/>
                  <a:gd name="T47" fmla="*/ 57 h 84"/>
                  <a:gd name="T48" fmla="*/ 121 w 193"/>
                  <a:gd name="T49" fmla="*/ 61 h 84"/>
                  <a:gd name="T50" fmla="*/ 132 w 193"/>
                  <a:gd name="T51" fmla="*/ 54 h 84"/>
                  <a:gd name="T52" fmla="*/ 148 w 193"/>
                  <a:gd name="T53" fmla="*/ 49 h 84"/>
                  <a:gd name="T54" fmla="*/ 162 w 193"/>
                  <a:gd name="T55" fmla="*/ 41 h 84"/>
                  <a:gd name="T56" fmla="*/ 176 w 193"/>
                  <a:gd name="T57" fmla="*/ 33 h 84"/>
                  <a:gd name="T58" fmla="*/ 191 w 193"/>
                  <a:gd name="T59" fmla="*/ 25 h 84"/>
                  <a:gd name="T60" fmla="*/ 193 w 193"/>
                  <a:gd name="T61" fmla="*/ 22 h 84"/>
                  <a:gd name="T62" fmla="*/ 178 w 193"/>
                  <a:gd name="T63"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84">
                    <a:moveTo>
                      <a:pt x="178" y="16"/>
                    </a:moveTo>
                    <a:cubicBezTo>
                      <a:pt x="171" y="8"/>
                      <a:pt x="169" y="13"/>
                      <a:pt x="161" y="11"/>
                    </a:cubicBezTo>
                    <a:cubicBezTo>
                      <a:pt x="154" y="9"/>
                      <a:pt x="122" y="6"/>
                      <a:pt x="116" y="9"/>
                    </a:cubicBezTo>
                    <a:cubicBezTo>
                      <a:pt x="110" y="11"/>
                      <a:pt x="97" y="4"/>
                      <a:pt x="93" y="2"/>
                    </a:cubicBezTo>
                    <a:cubicBezTo>
                      <a:pt x="88" y="0"/>
                      <a:pt x="75" y="2"/>
                      <a:pt x="74" y="9"/>
                    </a:cubicBezTo>
                    <a:cubicBezTo>
                      <a:pt x="74" y="16"/>
                      <a:pt x="68" y="16"/>
                      <a:pt x="59" y="12"/>
                    </a:cubicBezTo>
                    <a:cubicBezTo>
                      <a:pt x="49" y="7"/>
                      <a:pt x="35" y="7"/>
                      <a:pt x="35" y="12"/>
                    </a:cubicBezTo>
                    <a:cubicBezTo>
                      <a:pt x="34" y="17"/>
                      <a:pt x="27" y="23"/>
                      <a:pt x="24" y="24"/>
                    </a:cubicBezTo>
                    <a:cubicBezTo>
                      <a:pt x="22" y="25"/>
                      <a:pt x="20" y="29"/>
                      <a:pt x="18" y="34"/>
                    </a:cubicBezTo>
                    <a:cubicBezTo>
                      <a:pt x="21" y="35"/>
                      <a:pt x="23" y="38"/>
                      <a:pt x="25" y="40"/>
                    </a:cubicBezTo>
                    <a:cubicBezTo>
                      <a:pt x="28" y="44"/>
                      <a:pt x="38" y="43"/>
                      <a:pt x="39" y="39"/>
                    </a:cubicBezTo>
                    <a:cubicBezTo>
                      <a:pt x="40" y="35"/>
                      <a:pt x="55" y="43"/>
                      <a:pt x="63" y="50"/>
                    </a:cubicBezTo>
                    <a:cubicBezTo>
                      <a:pt x="72" y="57"/>
                      <a:pt x="59" y="52"/>
                      <a:pt x="56" y="59"/>
                    </a:cubicBezTo>
                    <a:cubicBezTo>
                      <a:pt x="52" y="66"/>
                      <a:pt x="42" y="59"/>
                      <a:pt x="39" y="62"/>
                    </a:cubicBezTo>
                    <a:cubicBezTo>
                      <a:pt x="36" y="65"/>
                      <a:pt x="18" y="66"/>
                      <a:pt x="13" y="66"/>
                    </a:cubicBezTo>
                    <a:cubicBezTo>
                      <a:pt x="8" y="65"/>
                      <a:pt x="0" y="73"/>
                      <a:pt x="1" y="76"/>
                    </a:cubicBezTo>
                    <a:cubicBezTo>
                      <a:pt x="1" y="80"/>
                      <a:pt x="19" y="74"/>
                      <a:pt x="26" y="78"/>
                    </a:cubicBezTo>
                    <a:cubicBezTo>
                      <a:pt x="32" y="82"/>
                      <a:pt x="38" y="74"/>
                      <a:pt x="42" y="79"/>
                    </a:cubicBezTo>
                    <a:cubicBezTo>
                      <a:pt x="45" y="84"/>
                      <a:pt x="53" y="80"/>
                      <a:pt x="56" y="82"/>
                    </a:cubicBezTo>
                    <a:cubicBezTo>
                      <a:pt x="60" y="83"/>
                      <a:pt x="79" y="80"/>
                      <a:pt x="79" y="80"/>
                    </a:cubicBezTo>
                    <a:cubicBezTo>
                      <a:pt x="81" y="78"/>
                      <a:pt x="82" y="74"/>
                      <a:pt x="82" y="72"/>
                    </a:cubicBezTo>
                    <a:cubicBezTo>
                      <a:pt x="82" y="67"/>
                      <a:pt x="86" y="68"/>
                      <a:pt x="90" y="67"/>
                    </a:cubicBezTo>
                    <a:cubicBezTo>
                      <a:pt x="94" y="66"/>
                      <a:pt x="97" y="61"/>
                      <a:pt x="100" y="61"/>
                    </a:cubicBezTo>
                    <a:cubicBezTo>
                      <a:pt x="103" y="61"/>
                      <a:pt x="107" y="56"/>
                      <a:pt x="110" y="57"/>
                    </a:cubicBezTo>
                    <a:cubicBezTo>
                      <a:pt x="113" y="58"/>
                      <a:pt x="117" y="64"/>
                      <a:pt x="121" y="61"/>
                    </a:cubicBezTo>
                    <a:cubicBezTo>
                      <a:pt x="125" y="57"/>
                      <a:pt x="126" y="60"/>
                      <a:pt x="132" y="54"/>
                    </a:cubicBezTo>
                    <a:cubicBezTo>
                      <a:pt x="137" y="47"/>
                      <a:pt x="141" y="48"/>
                      <a:pt x="148" y="49"/>
                    </a:cubicBezTo>
                    <a:cubicBezTo>
                      <a:pt x="156" y="50"/>
                      <a:pt x="160" y="46"/>
                      <a:pt x="162" y="41"/>
                    </a:cubicBezTo>
                    <a:cubicBezTo>
                      <a:pt x="164" y="36"/>
                      <a:pt x="171" y="36"/>
                      <a:pt x="176" y="33"/>
                    </a:cubicBezTo>
                    <a:cubicBezTo>
                      <a:pt x="180" y="30"/>
                      <a:pt x="189" y="27"/>
                      <a:pt x="191" y="25"/>
                    </a:cubicBezTo>
                    <a:cubicBezTo>
                      <a:pt x="193" y="25"/>
                      <a:pt x="193" y="23"/>
                      <a:pt x="193" y="22"/>
                    </a:cubicBezTo>
                    <a:cubicBezTo>
                      <a:pt x="187" y="17"/>
                      <a:pt x="184" y="22"/>
                      <a:pt x="178"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726">
                <a:extLst>
                  <a:ext uri="{FF2B5EF4-FFF2-40B4-BE49-F238E27FC236}">
                    <a16:creationId xmlns:a16="http://schemas.microsoft.com/office/drawing/2014/main" id="{FB3C9495-D9D1-E002-FFCE-1E1AD7204E21}"/>
                  </a:ext>
                </a:extLst>
              </p:cNvPr>
              <p:cNvSpPr>
                <a:spLocks/>
              </p:cNvSpPr>
              <p:nvPr/>
            </p:nvSpPr>
            <p:spPr bwMode="auto">
              <a:xfrm>
                <a:off x="6270847" y="2325765"/>
                <a:ext cx="173044" cy="112716"/>
              </a:xfrm>
              <a:custGeom>
                <a:avLst/>
                <a:gdLst>
                  <a:gd name="T0" fmla="*/ 111 w 136"/>
                  <a:gd name="T1" fmla="*/ 74 h 91"/>
                  <a:gd name="T2" fmla="*/ 118 w 136"/>
                  <a:gd name="T3" fmla="*/ 79 h 91"/>
                  <a:gd name="T4" fmla="*/ 130 w 136"/>
                  <a:gd name="T5" fmla="*/ 83 h 91"/>
                  <a:gd name="T6" fmla="*/ 136 w 136"/>
                  <a:gd name="T7" fmla="*/ 81 h 91"/>
                  <a:gd name="T8" fmla="*/ 133 w 136"/>
                  <a:gd name="T9" fmla="*/ 58 h 91"/>
                  <a:gd name="T10" fmla="*/ 115 w 136"/>
                  <a:gd name="T11" fmla="*/ 47 h 91"/>
                  <a:gd name="T12" fmla="*/ 112 w 136"/>
                  <a:gd name="T13" fmla="*/ 31 h 91"/>
                  <a:gd name="T14" fmla="*/ 89 w 136"/>
                  <a:gd name="T15" fmla="*/ 33 h 91"/>
                  <a:gd name="T16" fmla="*/ 75 w 136"/>
                  <a:gd name="T17" fmla="*/ 30 h 91"/>
                  <a:gd name="T18" fmla="*/ 59 w 136"/>
                  <a:gd name="T19" fmla="*/ 29 h 91"/>
                  <a:gd name="T20" fmla="*/ 34 w 136"/>
                  <a:gd name="T21" fmla="*/ 27 h 91"/>
                  <a:gd name="T22" fmla="*/ 46 w 136"/>
                  <a:gd name="T23" fmla="*/ 17 h 91"/>
                  <a:gd name="T24" fmla="*/ 52 w 136"/>
                  <a:gd name="T25" fmla="*/ 17 h 91"/>
                  <a:gd name="T26" fmla="*/ 58 w 136"/>
                  <a:gd name="T27" fmla="*/ 2 h 91"/>
                  <a:gd name="T28" fmla="*/ 46 w 136"/>
                  <a:gd name="T29" fmla="*/ 5 h 91"/>
                  <a:gd name="T30" fmla="*/ 32 w 136"/>
                  <a:gd name="T31" fmla="*/ 8 h 91"/>
                  <a:gd name="T32" fmla="*/ 24 w 136"/>
                  <a:gd name="T33" fmla="*/ 17 h 91"/>
                  <a:gd name="T34" fmla="*/ 18 w 136"/>
                  <a:gd name="T35" fmla="*/ 27 h 91"/>
                  <a:gd name="T36" fmla="*/ 2 w 136"/>
                  <a:gd name="T37" fmla="*/ 34 h 91"/>
                  <a:gd name="T38" fmla="*/ 12 w 136"/>
                  <a:gd name="T39" fmla="*/ 47 h 91"/>
                  <a:gd name="T40" fmla="*/ 15 w 136"/>
                  <a:gd name="T41" fmla="*/ 63 h 91"/>
                  <a:gd name="T42" fmla="*/ 7 w 136"/>
                  <a:gd name="T43" fmla="*/ 81 h 91"/>
                  <a:gd name="T44" fmla="*/ 16 w 136"/>
                  <a:gd name="T45" fmla="*/ 82 h 91"/>
                  <a:gd name="T46" fmla="*/ 34 w 136"/>
                  <a:gd name="T47" fmla="*/ 77 h 91"/>
                  <a:gd name="T48" fmla="*/ 50 w 136"/>
                  <a:gd name="T49" fmla="*/ 69 h 91"/>
                  <a:gd name="T50" fmla="*/ 66 w 136"/>
                  <a:gd name="T51" fmla="*/ 54 h 91"/>
                  <a:gd name="T52" fmla="*/ 73 w 136"/>
                  <a:gd name="T53" fmla="*/ 68 h 91"/>
                  <a:gd name="T54" fmla="*/ 74 w 136"/>
                  <a:gd name="T55" fmla="*/ 89 h 91"/>
                  <a:gd name="T56" fmla="*/ 82 w 136"/>
                  <a:gd name="T57" fmla="*/ 90 h 91"/>
                  <a:gd name="T58" fmla="*/ 92 w 136"/>
                  <a:gd name="T59" fmla="*/ 86 h 91"/>
                  <a:gd name="T60" fmla="*/ 111 w 136"/>
                  <a:gd name="T61" fmla="*/ 7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91">
                    <a:moveTo>
                      <a:pt x="111" y="74"/>
                    </a:moveTo>
                    <a:cubicBezTo>
                      <a:pt x="115" y="76"/>
                      <a:pt x="114" y="79"/>
                      <a:pt x="118" y="79"/>
                    </a:cubicBezTo>
                    <a:cubicBezTo>
                      <a:pt x="121" y="78"/>
                      <a:pt x="127" y="80"/>
                      <a:pt x="130" y="83"/>
                    </a:cubicBezTo>
                    <a:cubicBezTo>
                      <a:pt x="133" y="82"/>
                      <a:pt x="136" y="81"/>
                      <a:pt x="136" y="81"/>
                    </a:cubicBezTo>
                    <a:cubicBezTo>
                      <a:pt x="136" y="81"/>
                      <a:pt x="133" y="63"/>
                      <a:pt x="133" y="58"/>
                    </a:cubicBezTo>
                    <a:cubicBezTo>
                      <a:pt x="132" y="52"/>
                      <a:pt x="115" y="47"/>
                      <a:pt x="115" y="47"/>
                    </a:cubicBezTo>
                    <a:cubicBezTo>
                      <a:pt x="112" y="31"/>
                      <a:pt x="112" y="31"/>
                      <a:pt x="112" y="31"/>
                    </a:cubicBezTo>
                    <a:cubicBezTo>
                      <a:pt x="112" y="31"/>
                      <a:pt x="93" y="34"/>
                      <a:pt x="89" y="33"/>
                    </a:cubicBezTo>
                    <a:cubicBezTo>
                      <a:pt x="86" y="31"/>
                      <a:pt x="78" y="35"/>
                      <a:pt x="75" y="30"/>
                    </a:cubicBezTo>
                    <a:cubicBezTo>
                      <a:pt x="71" y="25"/>
                      <a:pt x="65" y="33"/>
                      <a:pt x="59" y="29"/>
                    </a:cubicBezTo>
                    <a:cubicBezTo>
                      <a:pt x="52" y="25"/>
                      <a:pt x="34" y="31"/>
                      <a:pt x="34" y="27"/>
                    </a:cubicBezTo>
                    <a:cubicBezTo>
                      <a:pt x="33" y="24"/>
                      <a:pt x="41" y="16"/>
                      <a:pt x="46" y="17"/>
                    </a:cubicBezTo>
                    <a:cubicBezTo>
                      <a:pt x="47" y="17"/>
                      <a:pt x="49" y="17"/>
                      <a:pt x="52" y="17"/>
                    </a:cubicBezTo>
                    <a:cubicBezTo>
                      <a:pt x="54" y="13"/>
                      <a:pt x="59" y="4"/>
                      <a:pt x="58" y="2"/>
                    </a:cubicBezTo>
                    <a:cubicBezTo>
                      <a:pt x="56" y="0"/>
                      <a:pt x="50" y="2"/>
                      <a:pt x="46" y="5"/>
                    </a:cubicBezTo>
                    <a:cubicBezTo>
                      <a:pt x="42" y="8"/>
                      <a:pt x="34" y="3"/>
                      <a:pt x="32" y="8"/>
                    </a:cubicBezTo>
                    <a:cubicBezTo>
                      <a:pt x="31" y="13"/>
                      <a:pt x="29" y="17"/>
                      <a:pt x="24" y="17"/>
                    </a:cubicBezTo>
                    <a:cubicBezTo>
                      <a:pt x="19" y="17"/>
                      <a:pt x="23" y="25"/>
                      <a:pt x="18" y="27"/>
                    </a:cubicBezTo>
                    <a:cubicBezTo>
                      <a:pt x="14" y="29"/>
                      <a:pt x="3" y="29"/>
                      <a:pt x="2" y="34"/>
                    </a:cubicBezTo>
                    <a:cubicBezTo>
                      <a:pt x="0" y="38"/>
                      <a:pt x="14" y="41"/>
                      <a:pt x="12" y="47"/>
                    </a:cubicBezTo>
                    <a:cubicBezTo>
                      <a:pt x="11" y="53"/>
                      <a:pt x="19" y="59"/>
                      <a:pt x="15" y="63"/>
                    </a:cubicBezTo>
                    <a:cubicBezTo>
                      <a:pt x="11" y="66"/>
                      <a:pt x="7" y="71"/>
                      <a:pt x="7" y="81"/>
                    </a:cubicBezTo>
                    <a:cubicBezTo>
                      <a:pt x="11" y="83"/>
                      <a:pt x="14" y="85"/>
                      <a:pt x="16" y="82"/>
                    </a:cubicBezTo>
                    <a:cubicBezTo>
                      <a:pt x="18" y="77"/>
                      <a:pt x="34" y="82"/>
                      <a:pt x="34" y="77"/>
                    </a:cubicBezTo>
                    <a:cubicBezTo>
                      <a:pt x="34" y="72"/>
                      <a:pt x="50" y="74"/>
                      <a:pt x="50" y="69"/>
                    </a:cubicBezTo>
                    <a:cubicBezTo>
                      <a:pt x="50" y="64"/>
                      <a:pt x="60" y="53"/>
                      <a:pt x="66" y="54"/>
                    </a:cubicBezTo>
                    <a:cubicBezTo>
                      <a:pt x="73" y="54"/>
                      <a:pt x="66" y="65"/>
                      <a:pt x="73" y="68"/>
                    </a:cubicBezTo>
                    <a:cubicBezTo>
                      <a:pt x="81" y="72"/>
                      <a:pt x="70" y="84"/>
                      <a:pt x="74" y="89"/>
                    </a:cubicBezTo>
                    <a:cubicBezTo>
                      <a:pt x="76" y="91"/>
                      <a:pt x="79" y="91"/>
                      <a:pt x="82" y="90"/>
                    </a:cubicBezTo>
                    <a:cubicBezTo>
                      <a:pt x="85" y="89"/>
                      <a:pt x="88" y="87"/>
                      <a:pt x="92" y="86"/>
                    </a:cubicBezTo>
                    <a:cubicBezTo>
                      <a:pt x="99" y="80"/>
                      <a:pt x="108" y="72"/>
                      <a:pt x="111" y="7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729">
                <a:extLst>
                  <a:ext uri="{FF2B5EF4-FFF2-40B4-BE49-F238E27FC236}">
                    <a16:creationId xmlns:a16="http://schemas.microsoft.com/office/drawing/2014/main" id="{14111D91-AC94-E297-1D56-F61D1328D1C6}"/>
                  </a:ext>
                </a:extLst>
              </p:cNvPr>
              <p:cNvSpPr>
                <a:spLocks/>
              </p:cNvSpPr>
              <p:nvPr/>
            </p:nvSpPr>
            <p:spPr bwMode="auto">
              <a:xfrm>
                <a:off x="6107329" y="2390855"/>
                <a:ext cx="325449" cy="227020"/>
              </a:xfrm>
              <a:custGeom>
                <a:avLst/>
                <a:gdLst>
                  <a:gd name="T0" fmla="*/ 245 w 254"/>
                  <a:gd name="T1" fmla="*/ 26 h 181"/>
                  <a:gd name="T2" fmla="*/ 238 w 254"/>
                  <a:gd name="T3" fmla="*/ 21 h 181"/>
                  <a:gd name="T4" fmla="*/ 219 w 254"/>
                  <a:gd name="T5" fmla="*/ 33 h 181"/>
                  <a:gd name="T6" fmla="*/ 210 w 254"/>
                  <a:gd name="T7" fmla="*/ 36 h 181"/>
                  <a:gd name="T8" fmla="*/ 201 w 254"/>
                  <a:gd name="T9" fmla="*/ 36 h 181"/>
                  <a:gd name="T10" fmla="*/ 200 w 254"/>
                  <a:gd name="T11" fmla="*/ 15 h 181"/>
                  <a:gd name="T12" fmla="*/ 193 w 254"/>
                  <a:gd name="T13" fmla="*/ 1 h 181"/>
                  <a:gd name="T14" fmla="*/ 177 w 254"/>
                  <a:gd name="T15" fmla="*/ 16 h 181"/>
                  <a:gd name="T16" fmla="*/ 161 w 254"/>
                  <a:gd name="T17" fmla="*/ 24 h 181"/>
                  <a:gd name="T18" fmla="*/ 143 w 254"/>
                  <a:gd name="T19" fmla="*/ 29 h 181"/>
                  <a:gd name="T20" fmla="*/ 127 w 254"/>
                  <a:gd name="T21" fmla="*/ 25 h 181"/>
                  <a:gd name="T22" fmla="*/ 113 w 254"/>
                  <a:gd name="T23" fmla="*/ 20 h 181"/>
                  <a:gd name="T24" fmla="*/ 98 w 254"/>
                  <a:gd name="T25" fmla="*/ 17 h 181"/>
                  <a:gd name="T26" fmla="*/ 84 w 254"/>
                  <a:gd name="T27" fmla="*/ 26 h 181"/>
                  <a:gd name="T28" fmla="*/ 74 w 254"/>
                  <a:gd name="T29" fmla="*/ 43 h 181"/>
                  <a:gd name="T30" fmla="*/ 49 w 254"/>
                  <a:gd name="T31" fmla="*/ 58 h 181"/>
                  <a:gd name="T32" fmla="*/ 33 w 254"/>
                  <a:gd name="T33" fmla="*/ 63 h 181"/>
                  <a:gd name="T34" fmla="*/ 21 w 254"/>
                  <a:gd name="T35" fmla="*/ 60 h 181"/>
                  <a:gd name="T36" fmla="*/ 13 w 254"/>
                  <a:gd name="T37" fmla="*/ 68 h 181"/>
                  <a:gd name="T38" fmla="*/ 6 w 254"/>
                  <a:gd name="T39" fmla="*/ 82 h 181"/>
                  <a:gd name="T40" fmla="*/ 4 w 254"/>
                  <a:gd name="T41" fmla="*/ 97 h 181"/>
                  <a:gd name="T42" fmla="*/ 4 w 254"/>
                  <a:gd name="T43" fmla="*/ 116 h 181"/>
                  <a:gd name="T44" fmla="*/ 7 w 254"/>
                  <a:gd name="T45" fmla="*/ 136 h 181"/>
                  <a:gd name="T46" fmla="*/ 24 w 254"/>
                  <a:gd name="T47" fmla="*/ 145 h 181"/>
                  <a:gd name="T48" fmla="*/ 6 w 254"/>
                  <a:gd name="T49" fmla="*/ 170 h 181"/>
                  <a:gd name="T50" fmla="*/ 10 w 254"/>
                  <a:gd name="T51" fmla="*/ 176 h 181"/>
                  <a:gd name="T52" fmla="*/ 37 w 254"/>
                  <a:gd name="T53" fmla="*/ 179 h 181"/>
                  <a:gd name="T54" fmla="*/ 108 w 254"/>
                  <a:gd name="T55" fmla="*/ 170 h 181"/>
                  <a:gd name="T56" fmla="*/ 106 w 254"/>
                  <a:gd name="T57" fmla="*/ 153 h 181"/>
                  <a:gd name="T58" fmla="*/ 120 w 254"/>
                  <a:gd name="T59" fmla="*/ 144 h 181"/>
                  <a:gd name="T60" fmla="*/ 132 w 254"/>
                  <a:gd name="T61" fmla="*/ 141 h 181"/>
                  <a:gd name="T62" fmla="*/ 151 w 254"/>
                  <a:gd name="T63" fmla="*/ 135 h 181"/>
                  <a:gd name="T64" fmla="*/ 159 w 254"/>
                  <a:gd name="T65" fmla="*/ 127 h 181"/>
                  <a:gd name="T66" fmla="*/ 165 w 254"/>
                  <a:gd name="T67" fmla="*/ 108 h 181"/>
                  <a:gd name="T68" fmla="*/ 177 w 254"/>
                  <a:gd name="T69" fmla="*/ 101 h 181"/>
                  <a:gd name="T70" fmla="*/ 171 w 254"/>
                  <a:gd name="T71" fmla="*/ 90 h 181"/>
                  <a:gd name="T72" fmla="*/ 191 w 254"/>
                  <a:gd name="T73" fmla="*/ 90 h 181"/>
                  <a:gd name="T74" fmla="*/ 193 w 254"/>
                  <a:gd name="T75" fmla="*/ 76 h 181"/>
                  <a:gd name="T76" fmla="*/ 201 w 254"/>
                  <a:gd name="T77" fmla="*/ 64 h 181"/>
                  <a:gd name="T78" fmla="*/ 198 w 254"/>
                  <a:gd name="T79" fmla="*/ 53 h 181"/>
                  <a:gd name="T80" fmla="*/ 200 w 254"/>
                  <a:gd name="T81" fmla="*/ 44 h 181"/>
                  <a:gd name="T82" fmla="*/ 203 w 254"/>
                  <a:gd name="T83" fmla="*/ 43 h 181"/>
                  <a:gd name="T84" fmla="*/ 212 w 254"/>
                  <a:gd name="T85" fmla="*/ 40 h 181"/>
                  <a:gd name="T86" fmla="*/ 236 w 254"/>
                  <a:gd name="T87" fmla="*/ 33 h 181"/>
                  <a:gd name="T88" fmla="*/ 254 w 254"/>
                  <a:gd name="T89" fmla="*/ 27 h 181"/>
                  <a:gd name="T90" fmla="*/ 245 w 254"/>
                  <a:gd name="T91" fmla="*/ 2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4" h="181">
                    <a:moveTo>
                      <a:pt x="245" y="26"/>
                    </a:moveTo>
                    <a:cubicBezTo>
                      <a:pt x="241" y="26"/>
                      <a:pt x="242" y="23"/>
                      <a:pt x="238" y="21"/>
                    </a:cubicBezTo>
                    <a:cubicBezTo>
                      <a:pt x="235" y="19"/>
                      <a:pt x="226" y="27"/>
                      <a:pt x="219" y="33"/>
                    </a:cubicBezTo>
                    <a:cubicBezTo>
                      <a:pt x="216" y="34"/>
                      <a:pt x="212" y="36"/>
                      <a:pt x="210" y="36"/>
                    </a:cubicBezTo>
                    <a:cubicBezTo>
                      <a:pt x="206" y="38"/>
                      <a:pt x="203" y="38"/>
                      <a:pt x="201" y="36"/>
                    </a:cubicBezTo>
                    <a:cubicBezTo>
                      <a:pt x="197" y="31"/>
                      <a:pt x="208" y="19"/>
                      <a:pt x="200" y="15"/>
                    </a:cubicBezTo>
                    <a:cubicBezTo>
                      <a:pt x="193" y="12"/>
                      <a:pt x="200" y="1"/>
                      <a:pt x="193" y="1"/>
                    </a:cubicBezTo>
                    <a:cubicBezTo>
                      <a:pt x="187" y="0"/>
                      <a:pt x="177" y="11"/>
                      <a:pt x="177" y="16"/>
                    </a:cubicBezTo>
                    <a:cubicBezTo>
                      <a:pt x="177" y="21"/>
                      <a:pt x="161" y="19"/>
                      <a:pt x="161" y="24"/>
                    </a:cubicBezTo>
                    <a:cubicBezTo>
                      <a:pt x="161" y="29"/>
                      <a:pt x="145" y="24"/>
                      <a:pt x="143" y="29"/>
                    </a:cubicBezTo>
                    <a:cubicBezTo>
                      <a:pt x="140" y="35"/>
                      <a:pt x="132" y="25"/>
                      <a:pt x="127" y="25"/>
                    </a:cubicBezTo>
                    <a:cubicBezTo>
                      <a:pt x="122" y="25"/>
                      <a:pt x="119" y="18"/>
                      <a:pt x="113" y="20"/>
                    </a:cubicBezTo>
                    <a:cubicBezTo>
                      <a:pt x="106" y="22"/>
                      <a:pt x="103" y="18"/>
                      <a:pt x="98" y="17"/>
                    </a:cubicBezTo>
                    <a:cubicBezTo>
                      <a:pt x="93" y="17"/>
                      <a:pt x="90" y="28"/>
                      <a:pt x="84" y="26"/>
                    </a:cubicBezTo>
                    <a:cubicBezTo>
                      <a:pt x="78" y="24"/>
                      <a:pt x="76" y="36"/>
                      <a:pt x="74" y="43"/>
                    </a:cubicBezTo>
                    <a:cubicBezTo>
                      <a:pt x="72" y="50"/>
                      <a:pt x="48" y="50"/>
                      <a:pt x="49" y="58"/>
                    </a:cubicBezTo>
                    <a:cubicBezTo>
                      <a:pt x="49" y="65"/>
                      <a:pt x="35" y="68"/>
                      <a:pt x="33" y="63"/>
                    </a:cubicBezTo>
                    <a:cubicBezTo>
                      <a:pt x="32" y="58"/>
                      <a:pt x="23" y="61"/>
                      <a:pt x="21" y="60"/>
                    </a:cubicBezTo>
                    <a:cubicBezTo>
                      <a:pt x="19" y="58"/>
                      <a:pt x="12" y="61"/>
                      <a:pt x="13" y="68"/>
                    </a:cubicBezTo>
                    <a:cubicBezTo>
                      <a:pt x="14" y="75"/>
                      <a:pt x="7" y="79"/>
                      <a:pt x="6" y="82"/>
                    </a:cubicBezTo>
                    <a:cubicBezTo>
                      <a:pt x="5" y="85"/>
                      <a:pt x="1" y="93"/>
                      <a:pt x="4" y="97"/>
                    </a:cubicBezTo>
                    <a:cubicBezTo>
                      <a:pt x="7" y="102"/>
                      <a:pt x="0" y="109"/>
                      <a:pt x="4" y="116"/>
                    </a:cubicBezTo>
                    <a:cubicBezTo>
                      <a:pt x="7" y="124"/>
                      <a:pt x="5" y="134"/>
                      <a:pt x="7" y="136"/>
                    </a:cubicBezTo>
                    <a:cubicBezTo>
                      <a:pt x="8" y="139"/>
                      <a:pt x="21" y="138"/>
                      <a:pt x="24" y="145"/>
                    </a:cubicBezTo>
                    <a:cubicBezTo>
                      <a:pt x="27" y="153"/>
                      <a:pt x="7" y="166"/>
                      <a:pt x="6" y="170"/>
                    </a:cubicBezTo>
                    <a:cubicBezTo>
                      <a:pt x="6" y="172"/>
                      <a:pt x="7" y="174"/>
                      <a:pt x="10" y="176"/>
                    </a:cubicBezTo>
                    <a:cubicBezTo>
                      <a:pt x="18" y="177"/>
                      <a:pt x="28" y="178"/>
                      <a:pt x="37" y="179"/>
                    </a:cubicBezTo>
                    <a:cubicBezTo>
                      <a:pt x="48" y="181"/>
                      <a:pt x="107" y="173"/>
                      <a:pt x="108" y="170"/>
                    </a:cubicBezTo>
                    <a:cubicBezTo>
                      <a:pt x="109" y="168"/>
                      <a:pt x="106" y="155"/>
                      <a:pt x="106" y="153"/>
                    </a:cubicBezTo>
                    <a:cubicBezTo>
                      <a:pt x="107" y="150"/>
                      <a:pt x="114" y="144"/>
                      <a:pt x="120" y="144"/>
                    </a:cubicBezTo>
                    <a:cubicBezTo>
                      <a:pt x="126" y="145"/>
                      <a:pt x="132" y="146"/>
                      <a:pt x="132" y="141"/>
                    </a:cubicBezTo>
                    <a:cubicBezTo>
                      <a:pt x="132" y="137"/>
                      <a:pt x="149" y="131"/>
                      <a:pt x="151" y="135"/>
                    </a:cubicBezTo>
                    <a:cubicBezTo>
                      <a:pt x="153" y="139"/>
                      <a:pt x="159" y="138"/>
                      <a:pt x="159" y="127"/>
                    </a:cubicBezTo>
                    <a:cubicBezTo>
                      <a:pt x="160" y="117"/>
                      <a:pt x="159" y="109"/>
                      <a:pt x="165" y="108"/>
                    </a:cubicBezTo>
                    <a:cubicBezTo>
                      <a:pt x="171" y="108"/>
                      <a:pt x="178" y="104"/>
                      <a:pt x="177" y="101"/>
                    </a:cubicBezTo>
                    <a:cubicBezTo>
                      <a:pt x="176" y="98"/>
                      <a:pt x="169" y="92"/>
                      <a:pt x="171" y="90"/>
                    </a:cubicBezTo>
                    <a:cubicBezTo>
                      <a:pt x="173" y="88"/>
                      <a:pt x="189" y="95"/>
                      <a:pt x="191" y="90"/>
                    </a:cubicBezTo>
                    <a:cubicBezTo>
                      <a:pt x="193" y="85"/>
                      <a:pt x="190" y="80"/>
                      <a:pt x="193" y="76"/>
                    </a:cubicBezTo>
                    <a:cubicBezTo>
                      <a:pt x="195" y="72"/>
                      <a:pt x="202" y="68"/>
                      <a:pt x="201" y="64"/>
                    </a:cubicBezTo>
                    <a:cubicBezTo>
                      <a:pt x="200" y="59"/>
                      <a:pt x="202" y="57"/>
                      <a:pt x="198" y="53"/>
                    </a:cubicBezTo>
                    <a:cubicBezTo>
                      <a:pt x="194" y="49"/>
                      <a:pt x="196" y="45"/>
                      <a:pt x="200" y="44"/>
                    </a:cubicBezTo>
                    <a:cubicBezTo>
                      <a:pt x="201" y="44"/>
                      <a:pt x="202" y="44"/>
                      <a:pt x="203" y="43"/>
                    </a:cubicBezTo>
                    <a:cubicBezTo>
                      <a:pt x="207" y="42"/>
                      <a:pt x="210" y="42"/>
                      <a:pt x="212" y="40"/>
                    </a:cubicBezTo>
                    <a:cubicBezTo>
                      <a:pt x="219" y="35"/>
                      <a:pt x="231" y="31"/>
                      <a:pt x="236" y="33"/>
                    </a:cubicBezTo>
                    <a:cubicBezTo>
                      <a:pt x="240" y="34"/>
                      <a:pt x="249" y="33"/>
                      <a:pt x="254" y="27"/>
                    </a:cubicBezTo>
                    <a:cubicBezTo>
                      <a:pt x="251" y="26"/>
                      <a:pt x="247" y="25"/>
                      <a:pt x="245" y="2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1" name="TextBox 590">
              <a:extLst>
                <a:ext uri="{FF2B5EF4-FFF2-40B4-BE49-F238E27FC236}">
                  <a16:creationId xmlns:a16="http://schemas.microsoft.com/office/drawing/2014/main" id="{0528A819-D11C-A246-F79F-FECCD5548B28}"/>
                </a:ext>
              </a:extLst>
            </p:cNvPr>
            <p:cNvSpPr txBox="1"/>
            <p:nvPr/>
          </p:nvSpPr>
          <p:spPr>
            <a:xfrm>
              <a:off x="4840122" y="1825666"/>
              <a:ext cx="559769"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Almere</a:t>
              </a:r>
            </a:p>
          </p:txBody>
        </p:sp>
        <p:sp>
          <p:nvSpPr>
            <p:cNvPr id="596" name="TextBox 595">
              <a:extLst>
                <a:ext uri="{FF2B5EF4-FFF2-40B4-BE49-F238E27FC236}">
                  <a16:creationId xmlns:a16="http://schemas.microsoft.com/office/drawing/2014/main" id="{87DCEFF2-FD17-2A42-41EE-296F6D6E4105}"/>
                </a:ext>
              </a:extLst>
            </p:cNvPr>
            <p:cNvSpPr txBox="1"/>
            <p:nvPr/>
          </p:nvSpPr>
          <p:spPr>
            <a:xfrm>
              <a:off x="4261871" y="2119417"/>
              <a:ext cx="647934"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Frankfurt</a:t>
              </a:r>
            </a:p>
          </p:txBody>
        </p:sp>
        <p:grpSp>
          <p:nvGrpSpPr>
            <p:cNvPr id="597" name="Group 596">
              <a:extLst>
                <a:ext uri="{FF2B5EF4-FFF2-40B4-BE49-F238E27FC236}">
                  <a16:creationId xmlns:a16="http://schemas.microsoft.com/office/drawing/2014/main" id="{37AC00AC-1092-3B01-CD31-787A6B65CECA}"/>
                </a:ext>
              </a:extLst>
            </p:cNvPr>
            <p:cNvGrpSpPr>
              <a:grpSpLocks noChangeAspect="1"/>
            </p:cNvGrpSpPr>
            <p:nvPr/>
          </p:nvGrpSpPr>
          <p:grpSpPr>
            <a:xfrm>
              <a:off x="4749941" y="1864145"/>
              <a:ext cx="135848" cy="135848"/>
              <a:chOff x="1699776" y="3342251"/>
              <a:chExt cx="164592" cy="164592"/>
            </a:xfrm>
          </p:grpSpPr>
          <p:sp>
            <p:nvSpPr>
              <p:cNvPr id="606" name="Teardrop 605">
                <a:extLst>
                  <a:ext uri="{FF2B5EF4-FFF2-40B4-BE49-F238E27FC236}">
                    <a16:creationId xmlns:a16="http://schemas.microsoft.com/office/drawing/2014/main" id="{7582D0BA-35E8-9294-9115-53574B912F93}"/>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607" name="Oval 606">
                <a:extLst>
                  <a:ext uri="{FF2B5EF4-FFF2-40B4-BE49-F238E27FC236}">
                    <a16:creationId xmlns:a16="http://schemas.microsoft.com/office/drawing/2014/main" id="{0E7C5C21-86DA-76BD-BB8F-B6896C10F674}"/>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605" name="Oval 604">
              <a:extLst>
                <a:ext uri="{FF2B5EF4-FFF2-40B4-BE49-F238E27FC236}">
                  <a16:creationId xmlns:a16="http://schemas.microsoft.com/office/drawing/2014/main" id="{15D20C1B-23A7-8F9B-ECAA-792CD8339A93}"/>
                </a:ext>
              </a:extLst>
            </p:cNvPr>
            <p:cNvSpPr/>
            <p:nvPr/>
          </p:nvSpPr>
          <p:spPr>
            <a:xfrm>
              <a:off x="2826553" y="2299218"/>
              <a:ext cx="75471" cy="7547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grpSp>
          <p:nvGrpSpPr>
            <p:cNvPr id="601" name="Group 600">
              <a:extLst>
                <a:ext uri="{FF2B5EF4-FFF2-40B4-BE49-F238E27FC236}">
                  <a16:creationId xmlns:a16="http://schemas.microsoft.com/office/drawing/2014/main" id="{26DBFEC4-54F2-0257-814F-E10230500551}"/>
                </a:ext>
              </a:extLst>
            </p:cNvPr>
            <p:cNvGrpSpPr/>
            <p:nvPr/>
          </p:nvGrpSpPr>
          <p:grpSpPr>
            <a:xfrm rot="10800000">
              <a:off x="4860272" y="2192215"/>
              <a:ext cx="135848" cy="135848"/>
              <a:chOff x="4716928" y="4522505"/>
              <a:chExt cx="135848" cy="135848"/>
            </a:xfrm>
          </p:grpSpPr>
          <p:sp>
            <p:nvSpPr>
              <p:cNvPr id="602" name="Teardrop 601">
                <a:extLst>
                  <a:ext uri="{FF2B5EF4-FFF2-40B4-BE49-F238E27FC236}">
                    <a16:creationId xmlns:a16="http://schemas.microsoft.com/office/drawing/2014/main" id="{A4E13FFB-8E0C-C4DF-96FF-EF649189F074}"/>
                  </a:ext>
                </a:extLst>
              </p:cNvPr>
              <p:cNvSpPr/>
              <p:nvPr/>
            </p:nvSpPr>
            <p:spPr>
              <a:xfrm rot="8185305">
                <a:off x="4716928" y="4522505"/>
                <a:ext cx="135848" cy="135848"/>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603" name="Oval 602">
                <a:extLst>
                  <a:ext uri="{FF2B5EF4-FFF2-40B4-BE49-F238E27FC236}">
                    <a16:creationId xmlns:a16="http://schemas.microsoft.com/office/drawing/2014/main" id="{A36F3AF3-3451-3965-58F9-A690ECC6B25F}"/>
                  </a:ext>
                </a:extLst>
              </p:cNvPr>
              <p:cNvSpPr/>
              <p:nvPr/>
            </p:nvSpPr>
            <p:spPr>
              <a:xfrm>
                <a:off x="4747116" y="4552693"/>
                <a:ext cx="75471" cy="7547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grpSp>
      </p:grpSp>
      <p:sp>
        <p:nvSpPr>
          <p:cNvPr id="2" name="Title 1">
            <a:extLst>
              <a:ext uri="{FF2B5EF4-FFF2-40B4-BE49-F238E27FC236}">
                <a16:creationId xmlns:a16="http://schemas.microsoft.com/office/drawing/2014/main" id="{A01DB504-3324-224D-A2F4-B633D7764E4F}"/>
              </a:ext>
            </a:extLst>
          </p:cNvPr>
          <p:cNvSpPr>
            <a:spLocks noGrp="1"/>
          </p:cNvSpPr>
          <p:nvPr>
            <p:ph type="title"/>
          </p:nvPr>
        </p:nvSpPr>
        <p:spPr/>
        <p:txBody>
          <a:bodyPr/>
          <a:lstStyle/>
          <a:p>
            <a:r>
              <a:rPr lang="en-US"/>
              <a:t>Cisco Secure Email Cloud Gateway Data Centers</a:t>
            </a:r>
            <a:br>
              <a:rPr lang="en-US"/>
            </a:br>
            <a:r>
              <a:rPr lang="en-US" sz="1800"/>
              <a:t>(Cisco-hosted)</a:t>
            </a:r>
            <a:endParaRPr lang="en-US"/>
          </a:p>
        </p:txBody>
      </p:sp>
      <p:grpSp>
        <p:nvGrpSpPr>
          <p:cNvPr id="554" name="Group 553">
            <a:extLst>
              <a:ext uri="{FF2B5EF4-FFF2-40B4-BE49-F238E27FC236}">
                <a16:creationId xmlns:a16="http://schemas.microsoft.com/office/drawing/2014/main" id="{B8D22502-75CD-094B-BA18-24A30DB81B97}"/>
              </a:ext>
            </a:extLst>
          </p:cNvPr>
          <p:cNvGrpSpPr>
            <a:grpSpLocks noChangeAspect="1"/>
          </p:cNvGrpSpPr>
          <p:nvPr/>
        </p:nvGrpSpPr>
        <p:grpSpPr>
          <a:xfrm>
            <a:off x="4245104" y="1866292"/>
            <a:ext cx="135848" cy="135848"/>
            <a:chOff x="1699776" y="3342251"/>
            <a:chExt cx="164592" cy="164592"/>
          </a:xfrm>
        </p:grpSpPr>
        <p:sp>
          <p:nvSpPr>
            <p:cNvPr id="555" name="Teardrop 554">
              <a:extLst>
                <a:ext uri="{FF2B5EF4-FFF2-40B4-BE49-F238E27FC236}">
                  <a16:creationId xmlns:a16="http://schemas.microsoft.com/office/drawing/2014/main" id="{5484ABDC-3409-D941-B1EA-C00EF68CF3D0}"/>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56" name="Oval 555">
              <a:extLst>
                <a:ext uri="{FF2B5EF4-FFF2-40B4-BE49-F238E27FC236}">
                  <a16:creationId xmlns:a16="http://schemas.microsoft.com/office/drawing/2014/main" id="{A583017F-C1A7-1446-A7B1-66C3ADC6314F}"/>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557" name="TextBox 556">
            <a:extLst>
              <a:ext uri="{FF2B5EF4-FFF2-40B4-BE49-F238E27FC236}">
                <a16:creationId xmlns:a16="http://schemas.microsoft.com/office/drawing/2014/main" id="{FEB4B276-3270-F14F-A879-0279EB575581}"/>
              </a:ext>
            </a:extLst>
          </p:cNvPr>
          <p:cNvSpPr txBox="1"/>
          <p:nvPr/>
        </p:nvSpPr>
        <p:spPr>
          <a:xfrm>
            <a:off x="3710833" y="1825459"/>
            <a:ext cx="537327"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London</a:t>
            </a:r>
          </a:p>
        </p:txBody>
      </p:sp>
      <p:grpSp>
        <p:nvGrpSpPr>
          <p:cNvPr id="559" name="Group 558">
            <a:extLst>
              <a:ext uri="{FF2B5EF4-FFF2-40B4-BE49-F238E27FC236}">
                <a16:creationId xmlns:a16="http://schemas.microsoft.com/office/drawing/2014/main" id="{F8CA0A45-7A2D-0344-BA66-9B5AC8D7F66B}"/>
              </a:ext>
            </a:extLst>
          </p:cNvPr>
          <p:cNvGrpSpPr>
            <a:grpSpLocks noChangeAspect="1"/>
          </p:cNvGrpSpPr>
          <p:nvPr/>
        </p:nvGrpSpPr>
        <p:grpSpPr>
          <a:xfrm>
            <a:off x="1543780" y="1901017"/>
            <a:ext cx="135848" cy="135848"/>
            <a:chOff x="1699776" y="3342251"/>
            <a:chExt cx="164592" cy="164592"/>
          </a:xfrm>
        </p:grpSpPr>
        <p:sp>
          <p:nvSpPr>
            <p:cNvPr id="560" name="Teardrop 559">
              <a:extLst>
                <a:ext uri="{FF2B5EF4-FFF2-40B4-BE49-F238E27FC236}">
                  <a16:creationId xmlns:a16="http://schemas.microsoft.com/office/drawing/2014/main" id="{9E8641F6-E09F-5941-8FB6-7C07AF218266}"/>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61" name="Oval 560">
              <a:extLst>
                <a:ext uri="{FF2B5EF4-FFF2-40B4-BE49-F238E27FC236}">
                  <a16:creationId xmlns:a16="http://schemas.microsoft.com/office/drawing/2014/main" id="{635DF5F2-E23F-D849-82D2-7786820B7BC3}"/>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562" name="TextBox 561">
            <a:extLst>
              <a:ext uri="{FF2B5EF4-FFF2-40B4-BE49-F238E27FC236}">
                <a16:creationId xmlns:a16="http://schemas.microsoft.com/office/drawing/2014/main" id="{44451D46-99C8-EF48-831B-A20D40430CA0}"/>
              </a:ext>
            </a:extLst>
          </p:cNvPr>
          <p:cNvSpPr txBox="1"/>
          <p:nvPr/>
        </p:nvSpPr>
        <p:spPr>
          <a:xfrm>
            <a:off x="671935" y="1860922"/>
            <a:ext cx="942887" cy="2308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Kamloops, BC</a:t>
            </a:r>
          </a:p>
        </p:txBody>
      </p:sp>
      <p:grpSp>
        <p:nvGrpSpPr>
          <p:cNvPr id="563" name="Group 562">
            <a:extLst>
              <a:ext uri="{FF2B5EF4-FFF2-40B4-BE49-F238E27FC236}">
                <a16:creationId xmlns:a16="http://schemas.microsoft.com/office/drawing/2014/main" id="{0ADCFB5A-D387-3647-9DA4-EF981F48D870}"/>
              </a:ext>
            </a:extLst>
          </p:cNvPr>
          <p:cNvGrpSpPr>
            <a:grpSpLocks noChangeAspect="1"/>
          </p:cNvGrpSpPr>
          <p:nvPr/>
        </p:nvGrpSpPr>
        <p:grpSpPr>
          <a:xfrm>
            <a:off x="1504305" y="2167738"/>
            <a:ext cx="135848" cy="135848"/>
            <a:chOff x="1699776" y="3342251"/>
            <a:chExt cx="164592" cy="164592"/>
          </a:xfrm>
        </p:grpSpPr>
        <p:sp>
          <p:nvSpPr>
            <p:cNvPr id="564" name="Teardrop 563">
              <a:extLst>
                <a:ext uri="{FF2B5EF4-FFF2-40B4-BE49-F238E27FC236}">
                  <a16:creationId xmlns:a16="http://schemas.microsoft.com/office/drawing/2014/main" id="{7D8A2DBD-180C-6944-ACB2-92F6D301241A}"/>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65" name="Oval 564">
              <a:extLst>
                <a:ext uri="{FF2B5EF4-FFF2-40B4-BE49-F238E27FC236}">
                  <a16:creationId xmlns:a16="http://schemas.microsoft.com/office/drawing/2014/main" id="{518B4820-BE6A-A544-84C1-D5B41E2A7D49}"/>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566" name="TextBox 565">
            <a:extLst>
              <a:ext uri="{FF2B5EF4-FFF2-40B4-BE49-F238E27FC236}">
                <a16:creationId xmlns:a16="http://schemas.microsoft.com/office/drawing/2014/main" id="{713ED5FE-DC42-654A-8207-00DB4AB7B4BC}"/>
              </a:ext>
            </a:extLst>
          </p:cNvPr>
          <p:cNvSpPr txBox="1"/>
          <p:nvPr/>
        </p:nvSpPr>
        <p:spPr>
          <a:xfrm>
            <a:off x="525500" y="2129084"/>
            <a:ext cx="891591"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Santa Clara, CA</a:t>
            </a:r>
          </a:p>
        </p:txBody>
      </p:sp>
      <p:sp>
        <p:nvSpPr>
          <p:cNvPr id="570" name="TextBox 569">
            <a:extLst>
              <a:ext uri="{FF2B5EF4-FFF2-40B4-BE49-F238E27FC236}">
                <a16:creationId xmlns:a16="http://schemas.microsoft.com/office/drawing/2014/main" id="{25FCCCA3-EB2C-4341-8EC4-D24828C0ECE4}"/>
              </a:ext>
            </a:extLst>
          </p:cNvPr>
          <p:cNvSpPr txBox="1"/>
          <p:nvPr/>
        </p:nvSpPr>
        <p:spPr>
          <a:xfrm>
            <a:off x="721464" y="2304872"/>
            <a:ext cx="1039067" cy="2308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Las Vegas, NV</a:t>
            </a:r>
          </a:p>
        </p:txBody>
      </p:sp>
      <p:sp>
        <p:nvSpPr>
          <p:cNvPr id="574" name="TextBox 573">
            <a:extLst>
              <a:ext uri="{FF2B5EF4-FFF2-40B4-BE49-F238E27FC236}">
                <a16:creationId xmlns:a16="http://schemas.microsoft.com/office/drawing/2014/main" id="{E93389C9-161F-F045-97FF-5CE231B78BC2}"/>
              </a:ext>
            </a:extLst>
          </p:cNvPr>
          <p:cNvSpPr txBox="1"/>
          <p:nvPr/>
        </p:nvSpPr>
        <p:spPr>
          <a:xfrm>
            <a:off x="2576405" y="2045479"/>
            <a:ext cx="873395" cy="2308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Toronto, ON</a:t>
            </a:r>
          </a:p>
        </p:txBody>
      </p:sp>
      <p:grpSp>
        <p:nvGrpSpPr>
          <p:cNvPr id="575" name="Group 574">
            <a:extLst>
              <a:ext uri="{FF2B5EF4-FFF2-40B4-BE49-F238E27FC236}">
                <a16:creationId xmlns:a16="http://schemas.microsoft.com/office/drawing/2014/main" id="{BB2828B1-660B-CC4F-A830-335FAFE67629}"/>
              </a:ext>
            </a:extLst>
          </p:cNvPr>
          <p:cNvGrpSpPr>
            <a:grpSpLocks noChangeAspect="1"/>
          </p:cNvGrpSpPr>
          <p:nvPr/>
        </p:nvGrpSpPr>
        <p:grpSpPr>
          <a:xfrm>
            <a:off x="7359809" y="2294471"/>
            <a:ext cx="135848" cy="135848"/>
            <a:chOff x="1699776" y="3342251"/>
            <a:chExt cx="164592" cy="164592"/>
          </a:xfrm>
        </p:grpSpPr>
        <p:sp>
          <p:nvSpPr>
            <p:cNvPr id="576" name="Teardrop 575">
              <a:extLst>
                <a:ext uri="{FF2B5EF4-FFF2-40B4-BE49-F238E27FC236}">
                  <a16:creationId xmlns:a16="http://schemas.microsoft.com/office/drawing/2014/main" id="{512DFEB5-2317-AF4A-82B5-4A839C73BB51}"/>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77" name="Oval 576">
              <a:extLst>
                <a:ext uri="{FF2B5EF4-FFF2-40B4-BE49-F238E27FC236}">
                  <a16:creationId xmlns:a16="http://schemas.microsoft.com/office/drawing/2014/main" id="{7F4D7F64-344E-E64F-A2A0-30DBC244C54B}"/>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578" name="TextBox 577">
            <a:extLst>
              <a:ext uri="{FF2B5EF4-FFF2-40B4-BE49-F238E27FC236}">
                <a16:creationId xmlns:a16="http://schemas.microsoft.com/office/drawing/2014/main" id="{70AE5D7F-CCC8-4242-A8B0-7F4A32DD7DEA}"/>
              </a:ext>
            </a:extLst>
          </p:cNvPr>
          <p:cNvSpPr txBox="1"/>
          <p:nvPr/>
        </p:nvSpPr>
        <p:spPr>
          <a:xfrm>
            <a:off x="7466386" y="2251171"/>
            <a:ext cx="468398"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Tokyo</a:t>
            </a:r>
          </a:p>
        </p:txBody>
      </p:sp>
      <p:grpSp>
        <p:nvGrpSpPr>
          <p:cNvPr id="579" name="Group 578">
            <a:extLst>
              <a:ext uri="{FF2B5EF4-FFF2-40B4-BE49-F238E27FC236}">
                <a16:creationId xmlns:a16="http://schemas.microsoft.com/office/drawing/2014/main" id="{806CC2AE-1D89-4043-858D-7F59AA63BCE1}"/>
              </a:ext>
            </a:extLst>
          </p:cNvPr>
          <p:cNvGrpSpPr>
            <a:grpSpLocks noChangeAspect="1"/>
          </p:cNvGrpSpPr>
          <p:nvPr/>
        </p:nvGrpSpPr>
        <p:grpSpPr>
          <a:xfrm>
            <a:off x="7475918" y="4014006"/>
            <a:ext cx="135848" cy="135848"/>
            <a:chOff x="1699776" y="3342251"/>
            <a:chExt cx="164592" cy="164592"/>
          </a:xfrm>
        </p:grpSpPr>
        <p:sp>
          <p:nvSpPr>
            <p:cNvPr id="580" name="Teardrop 579">
              <a:extLst>
                <a:ext uri="{FF2B5EF4-FFF2-40B4-BE49-F238E27FC236}">
                  <a16:creationId xmlns:a16="http://schemas.microsoft.com/office/drawing/2014/main" id="{DA214888-949B-1E4D-8C71-C45F0DEC210D}"/>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81" name="Oval 580">
              <a:extLst>
                <a:ext uri="{FF2B5EF4-FFF2-40B4-BE49-F238E27FC236}">
                  <a16:creationId xmlns:a16="http://schemas.microsoft.com/office/drawing/2014/main" id="{537106A5-ADA9-1748-A355-604C7630FEC6}"/>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iscoSansTT ExtraLight"/>
                <a:ea typeface="+mn-ea"/>
                <a:cs typeface="+mn-cs"/>
              </a:endParaRPr>
            </a:p>
          </p:txBody>
        </p:sp>
      </p:grpSp>
      <p:sp>
        <p:nvSpPr>
          <p:cNvPr id="582" name="TextBox 581">
            <a:extLst>
              <a:ext uri="{FF2B5EF4-FFF2-40B4-BE49-F238E27FC236}">
                <a16:creationId xmlns:a16="http://schemas.microsoft.com/office/drawing/2014/main" id="{DF6BBCD0-AE8C-0742-BF8F-DB2B657BFA4D}"/>
              </a:ext>
            </a:extLst>
          </p:cNvPr>
          <p:cNvSpPr txBox="1"/>
          <p:nvPr/>
        </p:nvSpPr>
        <p:spPr>
          <a:xfrm>
            <a:off x="7560011" y="3976374"/>
            <a:ext cx="747320" cy="2308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u="none" strike="noStrike" kern="1200" cap="none" spc="0" normalizeH="0" baseline="0" noProof="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Melbourne</a:t>
            </a:r>
          </a:p>
        </p:txBody>
      </p:sp>
      <p:grpSp>
        <p:nvGrpSpPr>
          <p:cNvPr id="567" name="Group 566">
            <a:extLst>
              <a:ext uri="{FF2B5EF4-FFF2-40B4-BE49-F238E27FC236}">
                <a16:creationId xmlns:a16="http://schemas.microsoft.com/office/drawing/2014/main" id="{71A3F6C3-4273-2944-9407-BCFF6B4FE8C0}"/>
              </a:ext>
            </a:extLst>
          </p:cNvPr>
          <p:cNvGrpSpPr>
            <a:grpSpLocks noChangeAspect="1"/>
          </p:cNvGrpSpPr>
          <p:nvPr/>
        </p:nvGrpSpPr>
        <p:grpSpPr>
          <a:xfrm>
            <a:off x="1636785" y="2324529"/>
            <a:ext cx="135848" cy="135848"/>
            <a:chOff x="1699776" y="3342251"/>
            <a:chExt cx="164592" cy="164592"/>
          </a:xfrm>
        </p:grpSpPr>
        <p:sp>
          <p:nvSpPr>
            <p:cNvPr id="568" name="Teardrop 567">
              <a:extLst>
                <a:ext uri="{FF2B5EF4-FFF2-40B4-BE49-F238E27FC236}">
                  <a16:creationId xmlns:a16="http://schemas.microsoft.com/office/drawing/2014/main" id="{D2258E28-45D6-C742-8852-82EAAFEB8901}"/>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69" name="Oval 568">
              <a:extLst>
                <a:ext uri="{FF2B5EF4-FFF2-40B4-BE49-F238E27FC236}">
                  <a16:creationId xmlns:a16="http://schemas.microsoft.com/office/drawing/2014/main" id="{E4077DAF-C9A9-3643-8CD0-7825E556C921}"/>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grpSp>
      <p:grpSp>
        <p:nvGrpSpPr>
          <p:cNvPr id="571" name="Group 570">
            <a:extLst>
              <a:ext uri="{FF2B5EF4-FFF2-40B4-BE49-F238E27FC236}">
                <a16:creationId xmlns:a16="http://schemas.microsoft.com/office/drawing/2014/main" id="{825FAB95-F235-5949-B025-203DD147D278}"/>
              </a:ext>
            </a:extLst>
          </p:cNvPr>
          <p:cNvGrpSpPr>
            <a:grpSpLocks noChangeAspect="1"/>
          </p:cNvGrpSpPr>
          <p:nvPr/>
        </p:nvGrpSpPr>
        <p:grpSpPr>
          <a:xfrm>
            <a:off x="2508888" y="2083649"/>
            <a:ext cx="135848" cy="135848"/>
            <a:chOff x="1699776" y="3342251"/>
            <a:chExt cx="164592" cy="164592"/>
          </a:xfrm>
        </p:grpSpPr>
        <p:sp>
          <p:nvSpPr>
            <p:cNvPr id="572" name="Teardrop 571">
              <a:extLst>
                <a:ext uri="{FF2B5EF4-FFF2-40B4-BE49-F238E27FC236}">
                  <a16:creationId xmlns:a16="http://schemas.microsoft.com/office/drawing/2014/main" id="{64FBAFED-06C9-3F4E-841E-9F53A2594F74}"/>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sp>
          <p:nvSpPr>
            <p:cNvPr id="573" name="Oval 572">
              <a:extLst>
                <a:ext uri="{FF2B5EF4-FFF2-40B4-BE49-F238E27FC236}">
                  <a16:creationId xmlns:a16="http://schemas.microsoft.com/office/drawing/2014/main" id="{D116B9F7-C844-8C44-9DFD-7D593F9266D1}"/>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2"/>
                </a:solidFill>
                <a:effectLst/>
                <a:uLnTx/>
                <a:uFillTx/>
                <a:latin typeface="CiscoSansTT ExtraLight"/>
                <a:ea typeface="+mn-ea"/>
                <a:cs typeface="+mn-cs"/>
              </a:endParaRPr>
            </a:p>
          </p:txBody>
        </p:sp>
      </p:grpSp>
    </p:spTree>
    <p:extLst>
      <p:ext uri="{BB962C8B-B14F-4D97-AF65-F5344CB8AC3E}">
        <p14:creationId xmlns:p14="http://schemas.microsoft.com/office/powerpoint/2010/main" val="342803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9" name="Group 798">
            <a:extLst>
              <a:ext uri="{FF2B5EF4-FFF2-40B4-BE49-F238E27FC236}">
                <a16:creationId xmlns:a16="http://schemas.microsoft.com/office/drawing/2014/main" id="{E2AFBB8B-AFE0-DC8E-549E-32685D74CFB3}"/>
              </a:ext>
            </a:extLst>
          </p:cNvPr>
          <p:cNvGrpSpPr/>
          <p:nvPr/>
        </p:nvGrpSpPr>
        <p:grpSpPr>
          <a:xfrm>
            <a:off x="437767" y="927997"/>
            <a:ext cx="8042798" cy="3874190"/>
            <a:chOff x="914432" y="807504"/>
            <a:chExt cx="8042798" cy="3874190"/>
          </a:xfrm>
        </p:grpSpPr>
        <p:grpSp>
          <p:nvGrpSpPr>
            <p:cNvPr id="552" name="Group 551">
              <a:extLst>
                <a:ext uri="{FF2B5EF4-FFF2-40B4-BE49-F238E27FC236}">
                  <a16:creationId xmlns:a16="http://schemas.microsoft.com/office/drawing/2014/main" id="{EA9D5359-A619-5BA1-5FBC-E7DCDBF4ACE4}"/>
                </a:ext>
              </a:extLst>
            </p:cNvPr>
            <p:cNvGrpSpPr/>
            <p:nvPr/>
          </p:nvGrpSpPr>
          <p:grpSpPr>
            <a:xfrm>
              <a:off x="914432" y="807504"/>
              <a:ext cx="8042798" cy="3874190"/>
              <a:chOff x="914431" y="754087"/>
              <a:chExt cx="8153691" cy="3927607"/>
            </a:xfrm>
            <a:solidFill>
              <a:schemeClr val="accent2"/>
            </a:solidFill>
          </p:grpSpPr>
          <p:sp>
            <p:nvSpPr>
              <p:cNvPr id="553" name="Freeform 1688">
                <a:extLst>
                  <a:ext uri="{FF2B5EF4-FFF2-40B4-BE49-F238E27FC236}">
                    <a16:creationId xmlns:a16="http://schemas.microsoft.com/office/drawing/2014/main" id="{F57FD2F0-97FA-33A3-7637-469001E02594}"/>
                  </a:ext>
                </a:extLst>
              </p:cNvPr>
              <p:cNvSpPr>
                <a:spLocks noEditPoints="1"/>
              </p:cNvSpPr>
              <p:nvPr/>
            </p:nvSpPr>
            <p:spPr bwMode="auto">
              <a:xfrm>
                <a:off x="6120029" y="2425781"/>
                <a:ext cx="423878" cy="360375"/>
              </a:xfrm>
              <a:custGeom>
                <a:avLst/>
                <a:gdLst>
                  <a:gd name="T0" fmla="*/ 142 w 330"/>
                  <a:gd name="T1" fmla="*/ 288 h 288"/>
                  <a:gd name="T2" fmla="*/ 241 w 330"/>
                  <a:gd name="T3" fmla="*/ 125 h 288"/>
                  <a:gd name="T4" fmla="*/ 222 w 330"/>
                  <a:gd name="T5" fmla="*/ 143 h 288"/>
                  <a:gd name="T6" fmla="*/ 201 w 330"/>
                  <a:gd name="T7" fmla="*/ 171 h 288"/>
                  <a:gd name="T8" fmla="*/ 179 w 330"/>
                  <a:gd name="T9" fmla="*/ 185 h 288"/>
                  <a:gd name="T10" fmla="*/ 153 w 330"/>
                  <a:gd name="T11" fmla="*/ 201 h 288"/>
                  <a:gd name="T12" fmla="*/ 172 w 330"/>
                  <a:gd name="T13" fmla="*/ 231 h 288"/>
                  <a:gd name="T14" fmla="*/ 165 w 330"/>
                  <a:gd name="T15" fmla="*/ 251 h 288"/>
                  <a:gd name="T16" fmla="*/ 132 w 330"/>
                  <a:gd name="T17" fmla="*/ 263 h 288"/>
                  <a:gd name="T18" fmla="*/ 128 w 330"/>
                  <a:gd name="T19" fmla="*/ 262 h 288"/>
                  <a:gd name="T20" fmla="*/ 109 w 330"/>
                  <a:gd name="T21" fmla="*/ 243 h 288"/>
                  <a:gd name="T22" fmla="*/ 87 w 330"/>
                  <a:gd name="T23" fmla="*/ 230 h 288"/>
                  <a:gd name="T24" fmla="*/ 45 w 330"/>
                  <a:gd name="T25" fmla="*/ 232 h 288"/>
                  <a:gd name="T26" fmla="*/ 11 w 330"/>
                  <a:gd name="T27" fmla="*/ 230 h 288"/>
                  <a:gd name="T28" fmla="*/ 39 w 330"/>
                  <a:gd name="T29" fmla="*/ 207 h 288"/>
                  <a:gd name="T30" fmla="*/ 26 w 330"/>
                  <a:gd name="T31" fmla="*/ 174 h 288"/>
                  <a:gd name="T32" fmla="*/ 0 w 330"/>
                  <a:gd name="T33" fmla="*/ 149 h 288"/>
                  <a:gd name="T34" fmla="*/ 98 w 330"/>
                  <a:gd name="T35" fmla="*/ 143 h 288"/>
                  <a:gd name="T36" fmla="*/ 110 w 330"/>
                  <a:gd name="T37" fmla="*/ 117 h 288"/>
                  <a:gd name="T38" fmla="*/ 141 w 330"/>
                  <a:gd name="T39" fmla="*/ 108 h 288"/>
                  <a:gd name="T40" fmla="*/ 155 w 330"/>
                  <a:gd name="T41" fmla="*/ 81 h 288"/>
                  <a:gd name="T42" fmla="*/ 161 w 330"/>
                  <a:gd name="T43" fmla="*/ 63 h 288"/>
                  <a:gd name="T44" fmla="*/ 183 w 330"/>
                  <a:gd name="T45" fmla="*/ 49 h 288"/>
                  <a:gd name="T46" fmla="*/ 188 w 330"/>
                  <a:gd name="T47" fmla="*/ 26 h 288"/>
                  <a:gd name="T48" fmla="*/ 193 w 330"/>
                  <a:gd name="T49" fmla="*/ 16 h 288"/>
                  <a:gd name="T50" fmla="*/ 226 w 330"/>
                  <a:gd name="T51" fmla="*/ 6 h 288"/>
                  <a:gd name="T52" fmla="*/ 247 w 330"/>
                  <a:gd name="T53" fmla="*/ 3 h 288"/>
                  <a:gd name="T54" fmla="*/ 269 w 330"/>
                  <a:gd name="T55" fmla="*/ 15 h 288"/>
                  <a:gd name="T56" fmla="*/ 292 w 330"/>
                  <a:gd name="T57" fmla="*/ 33 h 288"/>
                  <a:gd name="T58" fmla="*/ 306 w 330"/>
                  <a:gd name="T59" fmla="*/ 41 h 288"/>
                  <a:gd name="T60" fmla="*/ 317 w 330"/>
                  <a:gd name="T61" fmla="*/ 70 h 288"/>
                  <a:gd name="T62" fmla="*/ 316 w 330"/>
                  <a:gd name="T63" fmla="*/ 91 h 288"/>
                  <a:gd name="T64" fmla="*/ 302 w 330"/>
                  <a:gd name="T65" fmla="*/ 85 h 288"/>
                  <a:gd name="T66" fmla="*/ 281 w 330"/>
                  <a:gd name="T67" fmla="*/ 80 h 288"/>
                  <a:gd name="T68" fmla="*/ 270 w 330"/>
                  <a:gd name="T69" fmla="*/ 93 h 288"/>
                  <a:gd name="T70" fmla="*/ 254 w 330"/>
                  <a:gd name="T71" fmla="*/ 9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0" h="288">
                    <a:moveTo>
                      <a:pt x="142" y="288"/>
                    </a:moveTo>
                    <a:cubicBezTo>
                      <a:pt x="142" y="288"/>
                      <a:pt x="142" y="288"/>
                      <a:pt x="142" y="288"/>
                    </a:cubicBezTo>
                    <a:moveTo>
                      <a:pt x="245" y="112"/>
                    </a:moveTo>
                    <a:cubicBezTo>
                      <a:pt x="244" y="118"/>
                      <a:pt x="245" y="125"/>
                      <a:pt x="241" y="125"/>
                    </a:cubicBezTo>
                    <a:cubicBezTo>
                      <a:pt x="237" y="126"/>
                      <a:pt x="233" y="127"/>
                      <a:pt x="233" y="135"/>
                    </a:cubicBezTo>
                    <a:cubicBezTo>
                      <a:pt x="233" y="143"/>
                      <a:pt x="224" y="141"/>
                      <a:pt x="222" y="143"/>
                    </a:cubicBezTo>
                    <a:cubicBezTo>
                      <a:pt x="221" y="146"/>
                      <a:pt x="217" y="160"/>
                      <a:pt x="215" y="162"/>
                    </a:cubicBezTo>
                    <a:cubicBezTo>
                      <a:pt x="213" y="164"/>
                      <a:pt x="201" y="165"/>
                      <a:pt x="201" y="171"/>
                    </a:cubicBezTo>
                    <a:cubicBezTo>
                      <a:pt x="200" y="178"/>
                      <a:pt x="195" y="185"/>
                      <a:pt x="191" y="185"/>
                    </a:cubicBezTo>
                    <a:cubicBezTo>
                      <a:pt x="188" y="184"/>
                      <a:pt x="181" y="181"/>
                      <a:pt x="179" y="185"/>
                    </a:cubicBezTo>
                    <a:cubicBezTo>
                      <a:pt x="177" y="189"/>
                      <a:pt x="168" y="182"/>
                      <a:pt x="166" y="184"/>
                    </a:cubicBezTo>
                    <a:cubicBezTo>
                      <a:pt x="164" y="186"/>
                      <a:pt x="153" y="195"/>
                      <a:pt x="153" y="201"/>
                    </a:cubicBezTo>
                    <a:cubicBezTo>
                      <a:pt x="153" y="206"/>
                      <a:pt x="165" y="206"/>
                      <a:pt x="164" y="213"/>
                    </a:cubicBezTo>
                    <a:cubicBezTo>
                      <a:pt x="163" y="220"/>
                      <a:pt x="168" y="228"/>
                      <a:pt x="172" y="231"/>
                    </a:cubicBezTo>
                    <a:cubicBezTo>
                      <a:pt x="175" y="235"/>
                      <a:pt x="181" y="243"/>
                      <a:pt x="178" y="247"/>
                    </a:cubicBezTo>
                    <a:cubicBezTo>
                      <a:pt x="175" y="251"/>
                      <a:pt x="171" y="252"/>
                      <a:pt x="165" y="251"/>
                    </a:cubicBezTo>
                    <a:cubicBezTo>
                      <a:pt x="158" y="249"/>
                      <a:pt x="159" y="254"/>
                      <a:pt x="148" y="251"/>
                    </a:cubicBezTo>
                    <a:cubicBezTo>
                      <a:pt x="137" y="249"/>
                      <a:pt x="136" y="258"/>
                      <a:pt x="132" y="263"/>
                    </a:cubicBezTo>
                    <a:cubicBezTo>
                      <a:pt x="132" y="263"/>
                      <a:pt x="131" y="263"/>
                      <a:pt x="131" y="264"/>
                    </a:cubicBezTo>
                    <a:cubicBezTo>
                      <a:pt x="130" y="263"/>
                      <a:pt x="129" y="263"/>
                      <a:pt x="128" y="262"/>
                    </a:cubicBezTo>
                    <a:cubicBezTo>
                      <a:pt x="120" y="259"/>
                      <a:pt x="115" y="260"/>
                      <a:pt x="113" y="255"/>
                    </a:cubicBezTo>
                    <a:cubicBezTo>
                      <a:pt x="110" y="251"/>
                      <a:pt x="113" y="247"/>
                      <a:pt x="109" y="243"/>
                    </a:cubicBezTo>
                    <a:cubicBezTo>
                      <a:pt x="105" y="240"/>
                      <a:pt x="101" y="238"/>
                      <a:pt x="101" y="234"/>
                    </a:cubicBezTo>
                    <a:cubicBezTo>
                      <a:pt x="101" y="230"/>
                      <a:pt x="95" y="225"/>
                      <a:pt x="87" y="230"/>
                    </a:cubicBezTo>
                    <a:cubicBezTo>
                      <a:pt x="80" y="233"/>
                      <a:pt x="62" y="232"/>
                      <a:pt x="58" y="230"/>
                    </a:cubicBezTo>
                    <a:cubicBezTo>
                      <a:pt x="54" y="227"/>
                      <a:pt x="48" y="229"/>
                      <a:pt x="45" y="232"/>
                    </a:cubicBezTo>
                    <a:cubicBezTo>
                      <a:pt x="43" y="234"/>
                      <a:pt x="26" y="235"/>
                      <a:pt x="12" y="234"/>
                    </a:cubicBezTo>
                    <a:cubicBezTo>
                      <a:pt x="12" y="232"/>
                      <a:pt x="11" y="231"/>
                      <a:pt x="11" y="230"/>
                    </a:cubicBezTo>
                    <a:cubicBezTo>
                      <a:pt x="11" y="221"/>
                      <a:pt x="17" y="215"/>
                      <a:pt x="23" y="212"/>
                    </a:cubicBezTo>
                    <a:cubicBezTo>
                      <a:pt x="28" y="209"/>
                      <a:pt x="33" y="208"/>
                      <a:pt x="39" y="207"/>
                    </a:cubicBezTo>
                    <a:cubicBezTo>
                      <a:pt x="44" y="206"/>
                      <a:pt x="39" y="195"/>
                      <a:pt x="34" y="194"/>
                    </a:cubicBezTo>
                    <a:cubicBezTo>
                      <a:pt x="30" y="192"/>
                      <a:pt x="34" y="178"/>
                      <a:pt x="26" y="174"/>
                    </a:cubicBezTo>
                    <a:cubicBezTo>
                      <a:pt x="18" y="171"/>
                      <a:pt x="10" y="165"/>
                      <a:pt x="8" y="159"/>
                    </a:cubicBezTo>
                    <a:cubicBezTo>
                      <a:pt x="7" y="156"/>
                      <a:pt x="3" y="152"/>
                      <a:pt x="0" y="149"/>
                    </a:cubicBezTo>
                    <a:cubicBezTo>
                      <a:pt x="8" y="150"/>
                      <a:pt x="18" y="151"/>
                      <a:pt x="27" y="152"/>
                    </a:cubicBezTo>
                    <a:cubicBezTo>
                      <a:pt x="38" y="154"/>
                      <a:pt x="97" y="146"/>
                      <a:pt x="98" y="143"/>
                    </a:cubicBezTo>
                    <a:cubicBezTo>
                      <a:pt x="99" y="141"/>
                      <a:pt x="96" y="128"/>
                      <a:pt x="96" y="126"/>
                    </a:cubicBezTo>
                    <a:cubicBezTo>
                      <a:pt x="97" y="123"/>
                      <a:pt x="104" y="117"/>
                      <a:pt x="110" y="117"/>
                    </a:cubicBezTo>
                    <a:cubicBezTo>
                      <a:pt x="116" y="118"/>
                      <a:pt x="122" y="119"/>
                      <a:pt x="122" y="114"/>
                    </a:cubicBezTo>
                    <a:cubicBezTo>
                      <a:pt x="122" y="110"/>
                      <a:pt x="139" y="104"/>
                      <a:pt x="141" y="108"/>
                    </a:cubicBezTo>
                    <a:cubicBezTo>
                      <a:pt x="143" y="112"/>
                      <a:pt x="149" y="111"/>
                      <a:pt x="149" y="100"/>
                    </a:cubicBezTo>
                    <a:cubicBezTo>
                      <a:pt x="150" y="90"/>
                      <a:pt x="149" y="82"/>
                      <a:pt x="155" y="81"/>
                    </a:cubicBezTo>
                    <a:cubicBezTo>
                      <a:pt x="161" y="81"/>
                      <a:pt x="168" y="77"/>
                      <a:pt x="167" y="74"/>
                    </a:cubicBezTo>
                    <a:cubicBezTo>
                      <a:pt x="166" y="71"/>
                      <a:pt x="159" y="65"/>
                      <a:pt x="161" y="63"/>
                    </a:cubicBezTo>
                    <a:cubicBezTo>
                      <a:pt x="163" y="61"/>
                      <a:pt x="179" y="68"/>
                      <a:pt x="181" y="63"/>
                    </a:cubicBezTo>
                    <a:cubicBezTo>
                      <a:pt x="183" y="58"/>
                      <a:pt x="180" y="53"/>
                      <a:pt x="183" y="49"/>
                    </a:cubicBezTo>
                    <a:cubicBezTo>
                      <a:pt x="185" y="45"/>
                      <a:pt x="192" y="41"/>
                      <a:pt x="191" y="37"/>
                    </a:cubicBezTo>
                    <a:cubicBezTo>
                      <a:pt x="190" y="32"/>
                      <a:pt x="192" y="30"/>
                      <a:pt x="188" y="26"/>
                    </a:cubicBezTo>
                    <a:cubicBezTo>
                      <a:pt x="184" y="22"/>
                      <a:pt x="186" y="18"/>
                      <a:pt x="190" y="17"/>
                    </a:cubicBezTo>
                    <a:cubicBezTo>
                      <a:pt x="191" y="17"/>
                      <a:pt x="192" y="17"/>
                      <a:pt x="193" y="16"/>
                    </a:cubicBezTo>
                    <a:cubicBezTo>
                      <a:pt x="197" y="15"/>
                      <a:pt x="200" y="15"/>
                      <a:pt x="202" y="13"/>
                    </a:cubicBezTo>
                    <a:cubicBezTo>
                      <a:pt x="209" y="8"/>
                      <a:pt x="221" y="4"/>
                      <a:pt x="226" y="6"/>
                    </a:cubicBezTo>
                    <a:cubicBezTo>
                      <a:pt x="230" y="7"/>
                      <a:pt x="239" y="6"/>
                      <a:pt x="244" y="0"/>
                    </a:cubicBezTo>
                    <a:cubicBezTo>
                      <a:pt x="245" y="1"/>
                      <a:pt x="246" y="2"/>
                      <a:pt x="247" y="3"/>
                    </a:cubicBezTo>
                    <a:cubicBezTo>
                      <a:pt x="250" y="2"/>
                      <a:pt x="252" y="2"/>
                      <a:pt x="253" y="1"/>
                    </a:cubicBezTo>
                    <a:cubicBezTo>
                      <a:pt x="259" y="7"/>
                      <a:pt x="269" y="12"/>
                      <a:pt x="269" y="15"/>
                    </a:cubicBezTo>
                    <a:cubicBezTo>
                      <a:pt x="269" y="17"/>
                      <a:pt x="269" y="24"/>
                      <a:pt x="278" y="28"/>
                    </a:cubicBezTo>
                    <a:cubicBezTo>
                      <a:pt x="292" y="33"/>
                      <a:pt x="292" y="33"/>
                      <a:pt x="292" y="33"/>
                    </a:cubicBezTo>
                    <a:cubicBezTo>
                      <a:pt x="299" y="33"/>
                      <a:pt x="299" y="33"/>
                      <a:pt x="299" y="33"/>
                    </a:cubicBezTo>
                    <a:cubicBezTo>
                      <a:pt x="299" y="33"/>
                      <a:pt x="305" y="36"/>
                      <a:pt x="306" y="41"/>
                    </a:cubicBezTo>
                    <a:cubicBezTo>
                      <a:pt x="307" y="46"/>
                      <a:pt x="312" y="50"/>
                      <a:pt x="316" y="53"/>
                    </a:cubicBezTo>
                    <a:cubicBezTo>
                      <a:pt x="321" y="56"/>
                      <a:pt x="317" y="66"/>
                      <a:pt x="317" y="70"/>
                    </a:cubicBezTo>
                    <a:cubicBezTo>
                      <a:pt x="317" y="73"/>
                      <a:pt x="323" y="79"/>
                      <a:pt x="327" y="85"/>
                    </a:cubicBezTo>
                    <a:cubicBezTo>
                      <a:pt x="330" y="91"/>
                      <a:pt x="321" y="95"/>
                      <a:pt x="316" y="91"/>
                    </a:cubicBezTo>
                    <a:cubicBezTo>
                      <a:pt x="311" y="92"/>
                      <a:pt x="311" y="92"/>
                      <a:pt x="311" y="92"/>
                    </a:cubicBezTo>
                    <a:cubicBezTo>
                      <a:pt x="302" y="85"/>
                      <a:pt x="302" y="85"/>
                      <a:pt x="302" y="85"/>
                    </a:cubicBezTo>
                    <a:cubicBezTo>
                      <a:pt x="291" y="85"/>
                      <a:pt x="291" y="85"/>
                      <a:pt x="291" y="85"/>
                    </a:cubicBezTo>
                    <a:cubicBezTo>
                      <a:pt x="281" y="80"/>
                      <a:pt x="281" y="80"/>
                      <a:pt x="281" y="80"/>
                    </a:cubicBezTo>
                    <a:cubicBezTo>
                      <a:pt x="272" y="85"/>
                      <a:pt x="272" y="85"/>
                      <a:pt x="272" y="85"/>
                    </a:cubicBezTo>
                    <a:cubicBezTo>
                      <a:pt x="270" y="93"/>
                      <a:pt x="270" y="93"/>
                      <a:pt x="270" y="93"/>
                    </a:cubicBezTo>
                    <a:cubicBezTo>
                      <a:pt x="255" y="98"/>
                      <a:pt x="255" y="98"/>
                      <a:pt x="255" y="98"/>
                    </a:cubicBezTo>
                    <a:cubicBezTo>
                      <a:pt x="254" y="99"/>
                      <a:pt x="254" y="99"/>
                      <a:pt x="254" y="99"/>
                    </a:cubicBezTo>
                    <a:cubicBezTo>
                      <a:pt x="248" y="100"/>
                      <a:pt x="245" y="107"/>
                      <a:pt x="245" y="112"/>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54" name="Freeform 1689">
                <a:extLst>
                  <a:ext uri="{FF2B5EF4-FFF2-40B4-BE49-F238E27FC236}">
                    <a16:creationId xmlns:a16="http://schemas.microsoft.com/office/drawing/2014/main" id="{945D4B18-B296-BD71-20BB-9FFF95128605}"/>
                  </a:ext>
                </a:extLst>
              </p:cNvPr>
              <p:cNvSpPr>
                <a:spLocks/>
              </p:cNvSpPr>
              <p:nvPr/>
            </p:nvSpPr>
            <p:spPr bwMode="auto">
              <a:xfrm>
                <a:off x="6288310" y="2467057"/>
                <a:ext cx="630260" cy="649309"/>
              </a:xfrm>
              <a:custGeom>
                <a:avLst/>
                <a:gdLst>
                  <a:gd name="T0" fmla="*/ 114 w 491"/>
                  <a:gd name="T1" fmla="*/ 79 h 519"/>
                  <a:gd name="T2" fmla="*/ 102 w 491"/>
                  <a:gd name="T3" fmla="*/ 102 h 519"/>
                  <a:gd name="T4" fmla="*/ 84 w 491"/>
                  <a:gd name="T5" fmla="*/ 129 h 519"/>
                  <a:gd name="T6" fmla="*/ 60 w 491"/>
                  <a:gd name="T7" fmla="*/ 152 h 519"/>
                  <a:gd name="T8" fmla="*/ 35 w 491"/>
                  <a:gd name="T9" fmla="*/ 151 h 519"/>
                  <a:gd name="T10" fmla="*/ 33 w 491"/>
                  <a:gd name="T11" fmla="*/ 180 h 519"/>
                  <a:gd name="T12" fmla="*/ 47 w 491"/>
                  <a:gd name="T13" fmla="*/ 214 h 519"/>
                  <a:gd name="T14" fmla="*/ 17 w 491"/>
                  <a:gd name="T15" fmla="*/ 218 h 519"/>
                  <a:gd name="T16" fmla="*/ 0 w 491"/>
                  <a:gd name="T17" fmla="*/ 231 h 519"/>
                  <a:gd name="T18" fmla="*/ 35 w 491"/>
                  <a:gd name="T19" fmla="*/ 247 h 519"/>
                  <a:gd name="T20" fmla="*/ 48 w 491"/>
                  <a:gd name="T21" fmla="*/ 286 h 519"/>
                  <a:gd name="T22" fmla="*/ 72 w 491"/>
                  <a:gd name="T23" fmla="*/ 258 h 519"/>
                  <a:gd name="T24" fmla="*/ 77 w 491"/>
                  <a:gd name="T25" fmla="*/ 293 h 519"/>
                  <a:gd name="T26" fmla="*/ 88 w 491"/>
                  <a:gd name="T27" fmla="*/ 354 h 519"/>
                  <a:gd name="T28" fmla="*/ 122 w 491"/>
                  <a:gd name="T29" fmla="*/ 447 h 519"/>
                  <a:gd name="T30" fmla="*/ 156 w 491"/>
                  <a:gd name="T31" fmla="*/ 515 h 519"/>
                  <a:gd name="T32" fmla="*/ 189 w 491"/>
                  <a:gd name="T33" fmla="*/ 488 h 519"/>
                  <a:gd name="T34" fmla="*/ 200 w 491"/>
                  <a:gd name="T35" fmla="*/ 464 h 519"/>
                  <a:gd name="T36" fmla="*/ 208 w 491"/>
                  <a:gd name="T37" fmla="*/ 412 h 519"/>
                  <a:gd name="T38" fmla="*/ 216 w 491"/>
                  <a:gd name="T39" fmla="*/ 376 h 519"/>
                  <a:gd name="T40" fmla="*/ 260 w 491"/>
                  <a:gd name="T41" fmla="*/ 342 h 519"/>
                  <a:gd name="T42" fmla="*/ 315 w 491"/>
                  <a:gd name="T43" fmla="*/ 295 h 519"/>
                  <a:gd name="T44" fmla="*/ 352 w 491"/>
                  <a:gd name="T45" fmla="*/ 266 h 519"/>
                  <a:gd name="T46" fmla="*/ 350 w 491"/>
                  <a:gd name="T47" fmla="*/ 233 h 519"/>
                  <a:gd name="T48" fmla="*/ 356 w 491"/>
                  <a:gd name="T49" fmla="*/ 200 h 519"/>
                  <a:gd name="T50" fmla="*/ 359 w 491"/>
                  <a:gd name="T51" fmla="*/ 185 h 519"/>
                  <a:gd name="T52" fmla="*/ 379 w 491"/>
                  <a:gd name="T53" fmla="*/ 203 h 519"/>
                  <a:gd name="T54" fmla="*/ 412 w 491"/>
                  <a:gd name="T55" fmla="*/ 206 h 519"/>
                  <a:gd name="T56" fmla="*/ 397 w 491"/>
                  <a:gd name="T57" fmla="*/ 243 h 519"/>
                  <a:gd name="T58" fmla="*/ 417 w 491"/>
                  <a:gd name="T59" fmla="*/ 263 h 519"/>
                  <a:gd name="T60" fmla="*/ 424 w 491"/>
                  <a:gd name="T61" fmla="*/ 243 h 519"/>
                  <a:gd name="T62" fmla="*/ 442 w 491"/>
                  <a:gd name="T63" fmla="*/ 226 h 519"/>
                  <a:gd name="T64" fmla="*/ 453 w 491"/>
                  <a:gd name="T65" fmla="*/ 183 h 519"/>
                  <a:gd name="T66" fmla="*/ 479 w 491"/>
                  <a:gd name="T67" fmla="*/ 163 h 519"/>
                  <a:gd name="T68" fmla="*/ 486 w 491"/>
                  <a:gd name="T69" fmla="*/ 151 h 519"/>
                  <a:gd name="T70" fmla="*/ 479 w 491"/>
                  <a:gd name="T71" fmla="*/ 137 h 519"/>
                  <a:gd name="T72" fmla="*/ 463 w 491"/>
                  <a:gd name="T73" fmla="*/ 126 h 519"/>
                  <a:gd name="T74" fmla="*/ 427 w 491"/>
                  <a:gd name="T75" fmla="*/ 137 h 519"/>
                  <a:gd name="T76" fmla="*/ 412 w 491"/>
                  <a:gd name="T77" fmla="*/ 152 h 519"/>
                  <a:gd name="T78" fmla="*/ 405 w 491"/>
                  <a:gd name="T79" fmla="*/ 170 h 519"/>
                  <a:gd name="T80" fmla="*/ 371 w 491"/>
                  <a:gd name="T81" fmla="*/ 171 h 519"/>
                  <a:gd name="T82" fmla="*/ 353 w 491"/>
                  <a:gd name="T83" fmla="*/ 156 h 519"/>
                  <a:gd name="T84" fmla="*/ 341 w 491"/>
                  <a:gd name="T85" fmla="*/ 156 h 519"/>
                  <a:gd name="T86" fmla="*/ 309 w 491"/>
                  <a:gd name="T87" fmla="*/ 177 h 519"/>
                  <a:gd name="T88" fmla="*/ 277 w 491"/>
                  <a:gd name="T89" fmla="*/ 158 h 519"/>
                  <a:gd name="T90" fmla="*/ 245 w 491"/>
                  <a:gd name="T91" fmla="*/ 152 h 519"/>
                  <a:gd name="T92" fmla="*/ 218 w 491"/>
                  <a:gd name="T93" fmla="*/ 138 h 519"/>
                  <a:gd name="T94" fmla="*/ 212 w 491"/>
                  <a:gd name="T95" fmla="*/ 118 h 519"/>
                  <a:gd name="T96" fmla="*/ 213 w 491"/>
                  <a:gd name="T97" fmla="*/ 99 h 519"/>
                  <a:gd name="T98" fmla="*/ 187 w 491"/>
                  <a:gd name="T99" fmla="*/ 80 h 519"/>
                  <a:gd name="T100" fmla="*/ 185 w 491"/>
                  <a:gd name="T101" fmla="*/ 58 h 519"/>
                  <a:gd name="T102" fmla="*/ 186 w 491"/>
                  <a:gd name="T103" fmla="*/ 37 h 519"/>
                  <a:gd name="T104" fmla="*/ 175 w 491"/>
                  <a:gd name="T105" fmla="*/ 8 h 519"/>
                  <a:gd name="T106" fmla="*/ 161 w 491"/>
                  <a:gd name="T107" fmla="*/ 0 h 519"/>
                  <a:gd name="T108" fmla="*/ 154 w 491"/>
                  <a:gd name="T109" fmla="*/ 13 h 519"/>
                  <a:gd name="T110" fmla="*/ 110 w 491"/>
                  <a:gd name="T111" fmla="*/ 15 h 519"/>
                  <a:gd name="T112" fmla="*/ 104 w 491"/>
                  <a:gd name="T113" fmla="*/ 42 h 519"/>
                  <a:gd name="T114" fmla="*/ 123 w 491"/>
                  <a:gd name="T115" fmla="*/ 6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1" h="519">
                    <a:moveTo>
                      <a:pt x="123" y="66"/>
                    </a:moveTo>
                    <a:cubicBezTo>
                      <a:pt x="117" y="67"/>
                      <a:pt x="114" y="74"/>
                      <a:pt x="114" y="79"/>
                    </a:cubicBezTo>
                    <a:cubicBezTo>
                      <a:pt x="113" y="85"/>
                      <a:pt x="114" y="92"/>
                      <a:pt x="110" y="92"/>
                    </a:cubicBezTo>
                    <a:cubicBezTo>
                      <a:pt x="106" y="93"/>
                      <a:pt x="102" y="94"/>
                      <a:pt x="102" y="102"/>
                    </a:cubicBezTo>
                    <a:cubicBezTo>
                      <a:pt x="102" y="110"/>
                      <a:pt x="93" y="108"/>
                      <a:pt x="91" y="110"/>
                    </a:cubicBezTo>
                    <a:cubicBezTo>
                      <a:pt x="90" y="113"/>
                      <a:pt x="86" y="127"/>
                      <a:pt x="84" y="129"/>
                    </a:cubicBezTo>
                    <a:cubicBezTo>
                      <a:pt x="82" y="131"/>
                      <a:pt x="70" y="132"/>
                      <a:pt x="70" y="138"/>
                    </a:cubicBezTo>
                    <a:cubicBezTo>
                      <a:pt x="69" y="145"/>
                      <a:pt x="64" y="152"/>
                      <a:pt x="60" y="152"/>
                    </a:cubicBezTo>
                    <a:cubicBezTo>
                      <a:pt x="57" y="151"/>
                      <a:pt x="50" y="148"/>
                      <a:pt x="48" y="152"/>
                    </a:cubicBezTo>
                    <a:cubicBezTo>
                      <a:pt x="46" y="156"/>
                      <a:pt x="37" y="149"/>
                      <a:pt x="35" y="151"/>
                    </a:cubicBezTo>
                    <a:cubicBezTo>
                      <a:pt x="33" y="153"/>
                      <a:pt x="22" y="162"/>
                      <a:pt x="22" y="168"/>
                    </a:cubicBezTo>
                    <a:cubicBezTo>
                      <a:pt x="22" y="173"/>
                      <a:pt x="34" y="173"/>
                      <a:pt x="33" y="180"/>
                    </a:cubicBezTo>
                    <a:cubicBezTo>
                      <a:pt x="32" y="187"/>
                      <a:pt x="37" y="195"/>
                      <a:pt x="41" y="198"/>
                    </a:cubicBezTo>
                    <a:cubicBezTo>
                      <a:pt x="44" y="202"/>
                      <a:pt x="50" y="210"/>
                      <a:pt x="47" y="214"/>
                    </a:cubicBezTo>
                    <a:cubicBezTo>
                      <a:pt x="44" y="218"/>
                      <a:pt x="40" y="219"/>
                      <a:pt x="34" y="218"/>
                    </a:cubicBezTo>
                    <a:cubicBezTo>
                      <a:pt x="27" y="216"/>
                      <a:pt x="28" y="221"/>
                      <a:pt x="17" y="218"/>
                    </a:cubicBezTo>
                    <a:cubicBezTo>
                      <a:pt x="6" y="216"/>
                      <a:pt x="5" y="225"/>
                      <a:pt x="1" y="230"/>
                    </a:cubicBezTo>
                    <a:cubicBezTo>
                      <a:pt x="1" y="230"/>
                      <a:pt x="0" y="230"/>
                      <a:pt x="0" y="231"/>
                    </a:cubicBezTo>
                    <a:cubicBezTo>
                      <a:pt x="5" y="235"/>
                      <a:pt x="7" y="242"/>
                      <a:pt x="16" y="246"/>
                    </a:cubicBezTo>
                    <a:cubicBezTo>
                      <a:pt x="26" y="250"/>
                      <a:pt x="35" y="239"/>
                      <a:pt x="35" y="247"/>
                    </a:cubicBezTo>
                    <a:cubicBezTo>
                      <a:pt x="35" y="254"/>
                      <a:pt x="11" y="253"/>
                      <a:pt x="11" y="255"/>
                    </a:cubicBezTo>
                    <a:cubicBezTo>
                      <a:pt x="10" y="258"/>
                      <a:pt x="35" y="288"/>
                      <a:pt x="48" y="286"/>
                    </a:cubicBezTo>
                    <a:cubicBezTo>
                      <a:pt x="61" y="283"/>
                      <a:pt x="70" y="270"/>
                      <a:pt x="67" y="267"/>
                    </a:cubicBezTo>
                    <a:cubicBezTo>
                      <a:pt x="63" y="265"/>
                      <a:pt x="69" y="257"/>
                      <a:pt x="72" y="258"/>
                    </a:cubicBezTo>
                    <a:cubicBezTo>
                      <a:pt x="76" y="260"/>
                      <a:pt x="73" y="273"/>
                      <a:pt x="77" y="277"/>
                    </a:cubicBezTo>
                    <a:cubicBezTo>
                      <a:pt x="81" y="280"/>
                      <a:pt x="79" y="285"/>
                      <a:pt x="77" y="293"/>
                    </a:cubicBezTo>
                    <a:cubicBezTo>
                      <a:pt x="74" y="300"/>
                      <a:pt x="79" y="314"/>
                      <a:pt x="80" y="322"/>
                    </a:cubicBezTo>
                    <a:cubicBezTo>
                      <a:pt x="81" y="331"/>
                      <a:pt x="86" y="342"/>
                      <a:pt x="88" y="354"/>
                    </a:cubicBezTo>
                    <a:cubicBezTo>
                      <a:pt x="90" y="366"/>
                      <a:pt x="98" y="388"/>
                      <a:pt x="105" y="401"/>
                    </a:cubicBezTo>
                    <a:cubicBezTo>
                      <a:pt x="112" y="415"/>
                      <a:pt x="117" y="441"/>
                      <a:pt x="122" y="447"/>
                    </a:cubicBezTo>
                    <a:cubicBezTo>
                      <a:pt x="126" y="453"/>
                      <a:pt x="138" y="472"/>
                      <a:pt x="138" y="484"/>
                    </a:cubicBezTo>
                    <a:cubicBezTo>
                      <a:pt x="138" y="496"/>
                      <a:pt x="151" y="512"/>
                      <a:pt x="156" y="515"/>
                    </a:cubicBezTo>
                    <a:cubicBezTo>
                      <a:pt x="160" y="519"/>
                      <a:pt x="170" y="512"/>
                      <a:pt x="172" y="504"/>
                    </a:cubicBezTo>
                    <a:cubicBezTo>
                      <a:pt x="174" y="497"/>
                      <a:pt x="188" y="494"/>
                      <a:pt x="189" y="488"/>
                    </a:cubicBezTo>
                    <a:cubicBezTo>
                      <a:pt x="189" y="482"/>
                      <a:pt x="191" y="477"/>
                      <a:pt x="195" y="476"/>
                    </a:cubicBezTo>
                    <a:cubicBezTo>
                      <a:pt x="200" y="475"/>
                      <a:pt x="200" y="470"/>
                      <a:pt x="200" y="464"/>
                    </a:cubicBezTo>
                    <a:cubicBezTo>
                      <a:pt x="200" y="457"/>
                      <a:pt x="201" y="447"/>
                      <a:pt x="205" y="441"/>
                    </a:cubicBezTo>
                    <a:cubicBezTo>
                      <a:pt x="210" y="435"/>
                      <a:pt x="211" y="419"/>
                      <a:pt x="208" y="412"/>
                    </a:cubicBezTo>
                    <a:cubicBezTo>
                      <a:pt x="205" y="406"/>
                      <a:pt x="207" y="397"/>
                      <a:pt x="209" y="390"/>
                    </a:cubicBezTo>
                    <a:cubicBezTo>
                      <a:pt x="212" y="384"/>
                      <a:pt x="211" y="376"/>
                      <a:pt x="216" y="376"/>
                    </a:cubicBezTo>
                    <a:cubicBezTo>
                      <a:pt x="221" y="375"/>
                      <a:pt x="228" y="371"/>
                      <a:pt x="233" y="364"/>
                    </a:cubicBezTo>
                    <a:cubicBezTo>
                      <a:pt x="238" y="357"/>
                      <a:pt x="254" y="347"/>
                      <a:pt x="260" y="342"/>
                    </a:cubicBezTo>
                    <a:cubicBezTo>
                      <a:pt x="266" y="338"/>
                      <a:pt x="283" y="322"/>
                      <a:pt x="288" y="314"/>
                    </a:cubicBezTo>
                    <a:cubicBezTo>
                      <a:pt x="294" y="305"/>
                      <a:pt x="309" y="302"/>
                      <a:pt x="315" y="295"/>
                    </a:cubicBezTo>
                    <a:cubicBezTo>
                      <a:pt x="322" y="288"/>
                      <a:pt x="319" y="284"/>
                      <a:pt x="321" y="277"/>
                    </a:cubicBezTo>
                    <a:cubicBezTo>
                      <a:pt x="322" y="269"/>
                      <a:pt x="344" y="266"/>
                      <a:pt x="352" y="266"/>
                    </a:cubicBezTo>
                    <a:cubicBezTo>
                      <a:pt x="354" y="266"/>
                      <a:pt x="355" y="266"/>
                      <a:pt x="357" y="266"/>
                    </a:cubicBezTo>
                    <a:cubicBezTo>
                      <a:pt x="357" y="254"/>
                      <a:pt x="353" y="239"/>
                      <a:pt x="350" y="233"/>
                    </a:cubicBezTo>
                    <a:cubicBezTo>
                      <a:pt x="347" y="226"/>
                      <a:pt x="345" y="212"/>
                      <a:pt x="346" y="207"/>
                    </a:cubicBezTo>
                    <a:cubicBezTo>
                      <a:pt x="347" y="202"/>
                      <a:pt x="354" y="206"/>
                      <a:pt x="356" y="200"/>
                    </a:cubicBezTo>
                    <a:cubicBezTo>
                      <a:pt x="358" y="193"/>
                      <a:pt x="338" y="193"/>
                      <a:pt x="344" y="185"/>
                    </a:cubicBezTo>
                    <a:cubicBezTo>
                      <a:pt x="350" y="176"/>
                      <a:pt x="350" y="185"/>
                      <a:pt x="359" y="185"/>
                    </a:cubicBezTo>
                    <a:cubicBezTo>
                      <a:pt x="367" y="185"/>
                      <a:pt x="371" y="189"/>
                      <a:pt x="371" y="194"/>
                    </a:cubicBezTo>
                    <a:cubicBezTo>
                      <a:pt x="371" y="200"/>
                      <a:pt x="379" y="203"/>
                      <a:pt x="379" y="203"/>
                    </a:cubicBezTo>
                    <a:cubicBezTo>
                      <a:pt x="379" y="203"/>
                      <a:pt x="393" y="202"/>
                      <a:pt x="399" y="202"/>
                    </a:cubicBezTo>
                    <a:cubicBezTo>
                      <a:pt x="405" y="202"/>
                      <a:pt x="412" y="202"/>
                      <a:pt x="412" y="206"/>
                    </a:cubicBezTo>
                    <a:cubicBezTo>
                      <a:pt x="412" y="210"/>
                      <a:pt x="404" y="224"/>
                      <a:pt x="398" y="224"/>
                    </a:cubicBezTo>
                    <a:cubicBezTo>
                      <a:pt x="392" y="224"/>
                      <a:pt x="392" y="242"/>
                      <a:pt x="397" y="243"/>
                    </a:cubicBezTo>
                    <a:cubicBezTo>
                      <a:pt x="402" y="244"/>
                      <a:pt x="406" y="229"/>
                      <a:pt x="410" y="229"/>
                    </a:cubicBezTo>
                    <a:cubicBezTo>
                      <a:pt x="412" y="229"/>
                      <a:pt x="414" y="246"/>
                      <a:pt x="417" y="263"/>
                    </a:cubicBezTo>
                    <a:cubicBezTo>
                      <a:pt x="418" y="262"/>
                      <a:pt x="418" y="262"/>
                      <a:pt x="419" y="262"/>
                    </a:cubicBezTo>
                    <a:cubicBezTo>
                      <a:pt x="424" y="262"/>
                      <a:pt x="421" y="247"/>
                      <a:pt x="424" y="243"/>
                    </a:cubicBezTo>
                    <a:cubicBezTo>
                      <a:pt x="427" y="239"/>
                      <a:pt x="426" y="225"/>
                      <a:pt x="428" y="225"/>
                    </a:cubicBezTo>
                    <a:cubicBezTo>
                      <a:pt x="430" y="225"/>
                      <a:pt x="442" y="230"/>
                      <a:pt x="442" y="226"/>
                    </a:cubicBezTo>
                    <a:cubicBezTo>
                      <a:pt x="441" y="223"/>
                      <a:pt x="449" y="211"/>
                      <a:pt x="448" y="204"/>
                    </a:cubicBezTo>
                    <a:cubicBezTo>
                      <a:pt x="446" y="198"/>
                      <a:pt x="453" y="191"/>
                      <a:pt x="453" y="183"/>
                    </a:cubicBezTo>
                    <a:cubicBezTo>
                      <a:pt x="453" y="175"/>
                      <a:pt x="460" y="173"/>
                      <a:pt x="465" y="169"/>
                    </a:cubicBezTo>
                    <a:cubicBezTo>
                      <a:pt x="469" y="165"/>
                      <a:pt x="478" y="159"/>
                      <a:pt x="479" y="163"/>
                    </a:cubicBezTo>
                    <a:cubicBezTo>
                      <a:pt x="481" y="166"/>
                      <a:pt x="491" y="169"/>
                      <a:pt x="487" y="163"/>
                    </a:cubicBezTo>
                    <a:cubicBezTo>
                      <a:pt x="483" y="156"/>
                      <a:pt x="483" y="152"/>
                      <a:pt x="486" y="151"/>
                    </a:cubicBezTo>
                    <a:cubicBezTo>
                      <a:pt x="488" y="149"/>
                      <a:pt x="490" y="143"/>
                      <a:pt x="490" y="143"/>
                    </a:cubicBezTo>
                    <a:cubicBezTo>
                      <a:pt x="490" y="143"/>
                      <a:pt x="481" y="141"/>
                      <a:pt x="479" y="137"/>
                    </a:cubicBezTo>
                    <a:cubicBezTo>
                      <a:pt x="478" y="133"/>
                      <a:pt x="472" y="129"/>
                      <a:pt x="472" y="125"/>
                    </a:cubicBezTo>
                    <a:cubicBezTo>
                      <a:pt x="472" y="122"/>
                      <a:pt x="467" y="123"/>
                      <a:pt x="463" y="126"/>
                    </a:cubicBezTo>
                    <a:cubicBezTo>
                      <a:pt x="459" y="130"/>
                      <a:pt x="451" y="122"/>
                      <a:pt x="442" y="127"/>
                    </a:cubicBezTo>
                    <a:cubicBezTo>
                      <a:pt x="433" y="132"/>
                      <a:pt x="431" y="138"/>
                      <a:pt x="427" y="137"/>
                    </a:cubicBezTo>
                    <a:cubicBezTo>
                      <a:pt x="423" y="136"/>
                      <a:pt x="424" y="140"/>
                      <a:pt x="420" y="144"/>
                    </a:cubicBezTo>
                    <a:cubicBezTo>
                      <a:pt x="417" y="147"/>
                      <a:pt x="414" y="152"/>
                      <a:pt x="412" y="152"/>
                    </a:cubicBezTo>
                    <a:cubicBezTo>
                      <a:pt x="410" y="152"/>
                      <a:pt x="403" y="155"/>
                      <a:pt x="403" y="155"/>
                    </a:cubicBezTo>
                    <a:cubicBezTo>
                      <a:pt x="403" y="155"/>
                      <a:pt x="408" y="165"/>
                      <a:pt x="405" y="170"/>
                    </a:cubicBezTo>
                    <a:cubicBezTo>
                      <a:pt x="402" y="175"/>
                      <a:pt x="395" y="170"/>
                      <a:pt x="387" y="172"/>
                    </a:cubicBezTo>
                    <a:cubicBezTo>
                      <a:pt x="380" y="175"/>
                      <a:pt x="376" y="170"/>
                      <a:pt x="371" y="171"/>
                    </a:cubicBezTo>
                    <a:cubicBezTo>
                      <a:pt x="365" y="172"/>
                      <a:pt x="362" y="168"/>
                      <a:pt x="359" y="168"/>
                    </a:cubicBezTo>
                    <a:cubicBezTo>
                      <a:pt x="356" y="169"/>
                      <a:pt x="352" y="162"/>
                      <a:pt x="353" y="156"/>
                    </a:cubicBezTo>
                    <a:cubicBezTo>
                      <a:pt x="355" y="151"/>
                      <a:pt x="350" y="143"/>
                      <a:pt x="348" y="147"/>
                    </a:cubicBezTo>
                    <a:cubicBezTo>
                      <a:pt x="345" y="152"/>
                      <a:pt x="341" y="149"/>
                      <a:pt x="341" y="156"/>
                    </a:cubicBezTo>
                    <a:cubicBezTo>
                      <a:pt x="341" y="162"/>
                      <a:pt x="344" y="170"/>
                      <a:pt x="340" y="174"/>
                    </a:cubicBezTo>
                    <a:cubicBezTo>
                      <a:pt x="336" y="178"/>
                      <a:pt x="314" y="180"/>
                      <a:pt x="309" y="177"/>
                    </a:cubicBezTo>
                    <a:cubicBezTo>
                      <a:pt x="305" y="173"/>
                      <a:pt x="287" y="171"/>
                      <a:pt x="286" y="168"/>
                    </a:cubicBezTo>
                    <a:cubicBezTo>
                      <a:pt x="286" y="164"/>
                      <a:pt x="280" y="158"/>
                      <a:pt x="277" y="158"/>
                    </a:cubicBezTo>
                    <a:cubicBezTo>
                      <a:pt x="273" y="158"/>
                      <a:pt x="263" y="163"/>
                      <a:pt x="260" y="161"/>
                    </a:cubicBezTo>
                    <a:cubicBezTo>
                      <a:pt x="257" y="159"/>
                      <a:pt x="250" y="153"/>
                      <a:pt x="245" y="152"/>
                    </a:cubicBezTo>
                    <a:cubicBezTo>
                      <a:pt x="240" y="152"/>
                      <a:pt x="233" y="148"/>
                      <a:pt x="232" y="145"/>
                    </a:cubicBezTo>
                    <a:cubicBezTo>
                      <a:pt x="231" y="143"/>
                      <a:pt x="220" y="141"/>
                      <a:pt x="218" y="138"/>
                    </a:cubicBezTo>
                    <a:cubicBezTo>
                      <a:pt x="216" y="136"/>
                      <a:pt x="209" y="135"/>
                      <a:pt x="209" y="131"/>
                    </a:cubicBezTo>
                    <a:cubicBezTo>
                      <a:pt x="209" y="128"/>
                      <a:pt x="212" y="122"/>
                      <a:pt x="212" y="118"/>
                    </a:cubicBezTo>
                    <a:cubicBezTo>
                      <a:pt x="212" y="114"/>
                      <a:pt x="220" y="110"/>
                      <a:pt x="220" y="107"/>
                    </a:cubicBezTo>
                    <a:cubicBezTo>
                      <a:pt x="220" y="104"/>
                      <a:pt x="213" y="99"/>
                      <a:pt x="213" y="99"/>
                    </a:cubicBezTo>
                    <a:cubicBezTo>
                      <a:pt x="213" y="99"/>
                      <a:pt x="208" y="90"/>
                      <a:pt x="202" y="90"/>
                    </a:cubicBezTo>
                    <a:cubicBezTo>
                      <a:pt x="197" y="90"/>
                      <a:pt x="192" y="81"/>
                      <a:pt x="187" y="80"/>
                    </a:cubicBezTo>
                    <a:cubicBezTo>
                      <a:pt x="183" y="79"/>
                      <a:pt x="184" y="69"/>
                      <a:pt x="181" y="66"/>
                    </a:cubicBezTo>
                    <a:cubicBezTo>
                      <a:pt x="178" y="62"/>
                      <a:pt x="181" y="54"/>
                      <a:pt x="185" y="58"/>
                    </a:cubicBezTo>
                    <a:cubicBezTo>
                      <a:pt x="190" y="62"/>
                      <a:pt x="199" y="58"/>
                      <a:pt x="196" y="52"/>
                    </a:cubicBezTo>
                    <a:cubicBezTo>
                      <a:pt x="192" y="46"/>
                      <a:pt x="186" y="40"/>
                      <a:pt x="186" y="37"/>
                    </a:cubicBezTo>
                    <a:cubicBezTo>
                      <a:pt x="186" y="33"/>
                      <a:pt x="190" y="23"/>
                      <a:pt x="185" y="20"/>
                    </a:cubicBezTo>
                    <a:cubicBezTo>
                      <a:pt x="181" y="17"/>
                      <a:pt x="176" y="13"/>
                      <a:pt x="175" y="8"/>
                    </a:cubicBezTo>
                    <a:cubicBezTo>
                      <a:pt x="174" y="3"/>
                      <a:pt x="168" y="0"/>
                      <a:pt x="168" y="0"/>
                    </a:cubicBezTo>
                    <a:cubicBezTo>
                      <a:pt x="161" y="0"/>
                      <a:pt x="161" y="0"/>
                      <a:pt x="161" y="0"/>
                    </a:cubicBezTo>
                    <a:cubicBezTo>
                      <a:pt x="160" y="2"/>
                      <a:pt x="160" y="2"/>
                      <a:pt x="160" y="2"/>
                    </a:cubicBezTo>
                    <a:cubicBezTo>
                      <a:pt x="159" y="5"/>
                      <a:pt x="156" y="12"/>
                      <a:pt x="154" y="13"/>
                    </a:cubicBezTo>
                    <a:cubicBezTo>
                      <a:pt x="151" y="14"/>
                      <a:pt x="141" y="16"/>
                      <a:pt x="137" y="20"/>
                    </a:cubicBezTo>
                    <a:cubicBezTo>
                      <a:pt x="132" y="23"/>
                      <a:pt x="118" y="15"/>
                      <a:pt x="110" y="15"/>
                    </a:cubicBezTo>
                    <a:cubicBezTo>
                      <a:pt x="103" y="15"/>
                      <a:pt x="98" y="23"/>
                      <a:pt x="101" y="25"/>
                    </a:cubicBezTo>
                    <a:cubicBezTo>
                      <a:pt x="105" y="27"/>
                      <a:pt x="104" y="42"/>
                      <a:pt x="104" y="42"/>
                    </a:cubicBezTo>
                    <a:cubicBezTo>
                      <a:pt x="104" y="42"/>
                      <a:pt x="108" y="60"/>
                      <a:pt x="114" y="58"/>
                    </a:cubicBezTo>
                    <a:cubicBezTo>
                      <a:pt x="121" y="57"/>
                      <a:pt x="128" y="65"/>
                      <a:pt x="123" y="66"/>
                    </a:cubicBezTo>
                    <a:cubicBezTo>
                      <a:pt x="117" y="67"/>
                      <a:pt x="114" y="74"/>
                      <a:pt x="114" y="79"/>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55" name="Freeform 1604">
                <a:extLst>
                  <a:ext uri="{FF2B5EF4-FFF2-40B4-BE49-F238E27FC236}">
                    <a16:creationId xmlns:a16="http://schemas.microsoft.com/office/drawing/2014/main" id="{F7CDDF8C-6F58-0111-5405-AA581C6C1FD7}"/>
                  </a:ext>
                </a:extLst>
              </p:cNvPr>
              <p:cNvSpPr>
                <a:spLocks/>
              </p:cNvSpPr>
              <p:nvPr/>
            </p:nvSpPr>
            <p:spPr bwMode="auto">
              <a:xfrm>
                <a:off x="5275449" y="2998887"/>
                <a:ext cx="266710" cy="211145"/>
              </a:xfrm>
              <a:custGeom>
                <a:avLst/>
                <a:gdLst>
                  <a:gd name="T0" fmla="*/ 172 w 208"/>
                  <a:gd name="T1" fmla="*/ 49 h 169"/>
                  <a:gd name="T2" fmla="*/ 166 w 208"/>
                  <a:gd name="T3" fmla="*/ 34 h 169"/>
                  <a:gd name="T4" fmla="*/ 159 w 208"/>
                  <a:gd name="T5" fmla="*/ 28 h 169"/>
                  <a:gd name="T6" fmla="*/ 158 w 208"/>
                  <a:gd name="T7" fmla="*/ 12 h 169"/>
                  <a:gd name="T8" fmla="*/ 158 w 208"/>
                  <a:gd name="T9" fmla="*/ 5 h 169"/>
                  <a:gd name="T10" fmla="*/ 152 w 208"/>
                  <a:gd name="T11" fmla="*/ 0 h 169"/>
                  <a:gd name="T12" fmla="*/ 142 w 208"/>
                  <a:gd name="T13" fmla="*/ 5 h 169"/>
                  <a:gd name="T14" fmla="*/ 145 w 208"/>
                  <a:gd name="T15" fmla="*/ 13 h 169"/>
                  <a:gd name="T16" fmla="*/ 143 w 208"/>
                  <a:gd name="T17" fmla="*/ 24 h 169"/>
                  <a:gd name="T18" fmla="*/ 129 w 208"/>
                  <a:gd name="T19" fmla="*/ 41 h 169"/>
                  <a:gd name="T20" fmla="*/ 117 w 208"/>
                  <a:gd name="T21" fmla="*/ 47 h 169"/>
                  <a:gd name="T22" fmla="*/ 109 w 208"/>
                  <a:gd name="T23" fmla="*/ 41 h 169"/>
                  <a:gd name="T24" fmla="*/ 95 w 208"/>
                  <a:gd name="T25" fmla="*/ 39 h 169"/>
                  <a:gd name="T26" fmla="*/ 85 w 208"/>
                  <a:gd name="T27" fmla="*/ 48 h 169"/>
                  <a:gd name="T28" fmla="*/ 59 w 208"/>
                  <a:gd name="T29" fmla="*/ 50 h 169"/>
                  <a:gd name="T30" fmla="*/ 42 w 208"/>
                  <a:gd name="T31" fmla="*/ 53 h 169"/>
                  <a:gd name="T32" fmla="*/ 34 w 208"/>
                  <a:gd name="T33" fmla="*/ 42 h 169"/>
                  <a:gd name="T34" fmla="*/ 31 w 208"/>
                  <a:gd name="T35" fmla="*/ 35 h 169"/>
                  <a:gd name="T36" fmla="*/ 18 w 208"/>
                  <a:gd name="T37" fmla="*/ 37 h 169"/>
                  <a:gd name="T38" fmla="*/ 15 w 208"/>
                  <a:gd name="T39" fmla="*/ 43 h 169"/>
                  <a:gd name="T40" fmla="*/ 4 w 208"/>
                  <a:gd name="T41" fmla="*/ 63 h 169"/>
                  <a:gd name="T42" fmla="*/ 0 w 208"/>
                  <a:gd name="T43" fmla="*/ 75 h 169"/>
                  <a:gd name="T44" fmla="*/ 16 w 208"/>
                  <a:gd name="T45" fmla="*/ 86 h 169"/>
                  <a:gd name="T46" fmla="*/ 34 w 208"/>
                  <a:gd name="T47" fmla="*/ 107 h 169"/>
                  <a:gd name="T48" fmla="*/ 53 w 208"/>
                  <a:gd name="T49" fmla="*/ 127 h 169"/>
                  <a:gd name="T50" fmla="*/ 62 w 208"/>
                  <a:gd name="T51" fmla="*/ 142 h 169"/>
                  <a:gd name="T52" fmla="*/ 80 w 208"/>
                  <a:gd name="T53" fmla="*/ 151 h 169"/>
                  <a:gd name="T54" fmla="*/ 99 w 208"/>
                  <a:gd name="T55" fmla="*/ 150 h 169"/>
                  <a:gd name="T56" fmla="*/ 132 w 208"/>
                  <a:gd name="T57" fmla="*/ 163 h 169"/>
                  <a:gd name="T58" fmla="*/ 156 w 208"/>
                  <a:gd name="T59" fmla="*/ 163 h 169"/>
                  <a:gd name="T60" fmla="*/ 173 w 208"/>
                  <a:gd name="T61" fmla="*/ 156 h 169"/>
                  <a:gd name="T62" fmla="*/ 189 w 208"/>
                  <a:gd name="T63" fmla="*/ 144 h 169"/>
                  <a:gd name="T64" fmla="*/ 204 w 208"/>
                  <a:gd name="T65" fmla="*/ 148 h 169"/>
                  <a:gd name="T66" fmla="*/ 188 w 208"/>
                  <a:gd name="T67" fmla="*/ 119 h 169"/>
                  <a:gd name="T68" fmla="*/ 156 w 208"/>
                  <a:gd name="T69" fmla="*/ 91 h 169"/>
                  <a:gd name="T70" fmla="*/ 174 w 208"/>
                  <a:gd name="T71" fmla="*/ 78 h 169"/>
                  <a:gd name="T72" fmla="*/ 177 w 208"/>
                  <a:gd name="T73" fmla="*/ 55 h 169"/>
                  <a:gd name="T74" fmla="*/ 171 w 208"/>
                  <a:gd name="T75" fmla="*/ 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69">
                    <a:moveTo>
                      <a:pt x="171" y="52"/>
                    </a:moveTo>
                    <a:cubicBezTo>
                      <a:pt x="171" y="52"/>
                      <a:pt x="170" y="50"/>
                      <a:pt x="172" y="49"/>
                    </a:cubicBezTo>
                    <a:cubicBezTo>
                      <a:pt x="173" y="47"/>
                      <a:pt x="174" y="42"/>
                      <a:pt x="173" y="40"/>
                    </a:cubicBezTo>
                    <a:cubicBezTo>
                      <a:pt x="172" y="39"/>
                      <a:pt x="167" y="36"/>
                      <a:pt x="166" y="34"/>
                    </a:cubicBezTo>
                    <a:cubicBezTo>
                      <a:pt x="165" y="33"/>
                      <a:pt x="163" y="29"/>
                      <a:pt x="162" y="29"/>
                    </a:cubicBezTo>
                    <a:cubicBezTo>
                      <a:pt x="161" y="29"/>
                      <a:pt x="159" y="28"/>
                      <a:pt x="159" y="28"/>
                    </a:cubicBezTo>
                    <a:cubicBezTo>
                      <a:pt x="158" y="28"/>
                      <a:pt x="158" y="20"/>
                      <a:pt x="159" y="18"/>
                    </a:cubicBezTo>
                    <a:cubicBezTo>
                      <a:pt x="159" y="16"/>
                      <a:pt x="158" y="13"/>
                      <a:pt x="158" y="12"/>
                    </a:cubicBezTo>
                    <a:cubicBezTo>
                      <a:pt x="158" y="11"/>
                      <a:pt x="159" y="10"/>
                      <a:pt x="159" y="9"/>
                    </a:cubicBezTo>
                    <a:cubicBezTo>
                      <a:pt x="159" y="8"/>
                      <a:pt x="158" y="6"/>
                      <a:pt x="158" y="5"/>
                    </a:cubicBezTo>
                    <a:cubicBezTo>
                      <a:pt x="159" y="4"/>
                      <a:pt x="159" y="0"/>
                      <a:pt x="159" y="0"/>
                    </a:cubicBezTo>
                    <a:cubicBezTo>
                      <a:pt x="152" y="0"/>
                      <a:pt x="152" y="0"/>
                      <a:pt x="152" y="0"/>
                    </a:cubicBezTo>
                    <a:cubicBezTo>
                      <a:pt x="152" y="5"/>
                      <a:pt x="152" y="5"/>
                      <a:pt x="152" y="5"/>
                    </a:cubicBezTo>
                    <a:cubicBezTo>
                      <a:pt x="142" y="5"/>
                      <a:pt x="142" y="5"/>
                      <a:pt x="142" y="5"/>
                    </a:cubicBezTo>
                    <a:cubicBezTo>
                      <a:pt x="142" y="6"/>
                      <a:pt x="144" y="8"/>
                      <a:pt x="144" y="8"/>
                    </a:cubicBezTo>
                    <a:cubicBezTo>
                      <a:pt x="145" y="8"/>
                      <a:pt x="145" y="11"/>
                      <a:pt x="145" y="13"/>
                    </a:cubicBezTo>
                    <a:cubicBezTo>
                      <a:pt x="145" y="15"/>
                      <a:pt x="145" y="18"/>
                      <a:pt x="146" y="20"/>
                    </a:cubicBezTo>
                    <a:cubicBezTo>
                      <a:pt x="147" y="21"/>
                      <a:pt x="145" y="23"/>
                      <a:pt x="143" y="24"/>
                    </a:cubicBezTo>
                    <a:cubicBezTo>
                      <a:pt x="140" y="26"/>
                      <a:pt x="138" y="27"/>
                      <a:pt x="136" y="31"/>
                    </a:cubicBezTo>
                    <a:cubicBezTo>
                      <a:pt x="135" y="34"/>
                      <a:pt x="131" y="39"/>
                      <a:pt x="129" y="41"/>
                    </a:cubicBezTo>
                    <a:cubicBezTo>
                      <a:pt x="128" y="43"/>
                      <a:pt x="126" y="46"/>
                      <a:pt x="124" y="47"/>
                    </a:cubicBezTo>
                    <a:cubicBezTo>
                      <a:pt x="123" y="48"/>
                      <a:pt x="118" y="47"/>
                      <a:pt x="117" y="47"/>
                    </a:cubicBezTo>
                    <a:cubicBezTo>
                      <a:pt x="117" y="47"/>
                      <a:pt x="114" y="44"/>
                      <a:pt x="113" y="44"/>
                    </a:cubicBezTo>
                    <a:cubicBezTo>
                      <a:pt x="111" y="43"/>
                      <a:pt x="110" y="41"/>
                      <a:pt x="109" y="41"/>
                    </a:cubicBezTo>
                    <a:cubicBezTo>
                      <a:pt x="108" y="40"/>
                      <a:pt x="103" y="36"/>
                      <a:pt x="102" y="36"/>
                    </a:cubicBezTo>
                    <a:cubicBezTo>
                      <a:pt x="102" y="36"/>
                      <a:pt x="96" y="39"/>
                      <a:pt x="95" y="39"/>
                    </a:cubicBezTo>
                    <a:cubicBezTo>
                      <a:pt x="94" y="39"/>
                      <a:pt x="95" y="46"/>
                      <a:pt x="94" y="47"/>
                    </a:cubicBezTo>
                    <a:cubicBezTo>
                      <a:pt x="94" y="48"/>
                      <a:pt x="87" y="48"/>
                      <a:pt x="85" y="48"/>
                    </a:cubicBezTo>
                    <a:cubicBezTo>
                      <a:pt x="66" y="50"/>
                      <a:pt x="66" y="50"/>
                      <a:pt x="66" y="50"/>
                    </a:cubicBezTo>
                    <a:cubicBezTo>
                      <a:pt x="66" y="50"/>
                      <a:pt x="63" y="50"/>
                      <a:pt x="59" y="50"/>
                    </a:cubicBezTo>
                    <a:cubicBezTo>
                      <a:pt x="55" y="49"/>
                      <a:pt x="53" y="50"/>
                      <a:pt x="51" y="51"/>
                    </a:cubicBezTo>
                    <a:cubicBezTo>
                      <a:pt x="50" y="52"/>
                      <a:pt x="45" y="54"/>
                      <a:pt x="42" y="53"/>
                    </a:cubicBezTo>
                    <a:cubicBezTo>
                      <a:pt x="39" y="53"/>
                      <a:pt x="38" y="50"/>
                      <a:pt x="37" y="46"/>
                    </a:cubicBezTo>
                    <a:cubicBezTo>
                      <a:pt x="36" y="43"/>
                      <a:pt x="35" y="43"/>
                      <a:pt x="34" y="42"/>
                    </a:cubicBezTo>
                    <a:cubicBezTo>
                      <a:pt x="32" y="41"/>
                      <a:pt x="31" y="40"/>
                      <a:pt x="31" y="39"/>
                    </a:cubicBezTo>
                    <a:cubicBezTo>
                      <a:pt x="31" y="38"/>
                      <a:pt x="31" y="35"/>
                      <a:pt x="31" y="35"/>
                    </a:cubicBezTo>
                    <a:cubicBezTo>
                      <a:pt x="30" y="36"/>
                      <a:pt x="28" y="35"/>
                      <a:pt x="26" y="36"/>
                    </a:cubicBezTo>
                    <a:cubicBezTo>
                      <a:pt x="25" y="36"/>
                      <a:pt x="20" y="37"/>
                      <a:pt x="18" y="37"/>
                    </a:cubicBezTo>
                    <a:cubicBezTo>
                      <a:pt x="16" y="37"/>
                      <a:pt x="16" y="39"/>
                      <a:pt x="16" y="40"/>
                    </a:cubicBezTo>
                    <a:cubicBezTo>
                      <a:pt x="15" y="41"/>
                      <a:pt x="15" y="43"/>
                      <a:pt x="15" y="43"/>
                    </a:cubicBezTo>
                    <a:cubicBezTo>
                      <a:pt x="14" y="44"/>
                      <a:pt x="6" y="54"/>
                      <a:pt x="6" y="54"/>
                    </a:cubicBezTo>
                    <a:cubicBezTo>
                      <a:pt x="4" y="63"/>
                      <a:pt x="4" y="63"/>
                      <a:pt x="4" y="63"/>
                    </a:cubicBezTo>
                    <a:cubicBezTo>
                      <a:pt x="1" y="68"/>
                      <a:pt x="1" y="68"/>
                      <a:pt x="1" y="68"/>
                    </a:cubicBezTo>
                    <a:cubicBezTo>
                      <a:pt x="0" y="75"/>
                      <a:pt x="0" y="75"/>
                      <a:pt x="0" y="75"/>
                    </a:cubicBezTo>
                    <a:cubicBezTo>
                      <a:pt x="2" y="80"/>
                      <a:pt x="2" y="80"/>
                      <a:pt x="2" y="80"/>
                    </a:cubicBezTo>
                    <a:cubicBezTo>
                      <a:pt x="2" y="80"/>
                      <a:pt x="10" y="80"/>
                      <a:pt x="16" y="86"/>
                    </a:cubicBezTo>
                    <a:cubicBezTo>
                      <a:pt x="21" y="93"/>
                      <a:pt x="24" y="94"/>
                      <a:pt x="24" y="97"/>
                    </a:cubicBezTo>
                    <a:cubicBezTo>
                      <a:pt x="24" y="100"/>
                      <a:pt x="28" y="101"/>
                      <a:pt x="34" y="107"/>
                    </a:cubicBezTo>
                    <a:cubicBezTo>
                      <a:pt x="41" y="112"/>
                      <a:pt x="41" y="115"/>
                      <a:pt x="41" y="119"/>
                    </a:cubicBezTo>
                    <a:cubicBezTo>
                      <a:pt x="41" y="122"/>
                      <a:pt x="53" y="127"/>
                      <a:pt x="53" y="127"/>
                    </a:cubicBezTo>
                    <a:cubicBezTo>
                      <a:pt x="57" y="138"/>
                      <a:pt x="57" y="138"/>
                      <a:pt x="57" y="138"/>
                    </a:cubicBezTo>
                    <a:cubicBezTo>
                      <a:pt x="59" y="139"/>
                      <a:pt x="61" y="140"/>
                      <a:pt x="62" y="142"/>
                    </a:cubicBezTo>
                    <a:cubicBezTo>
                      <a:pt x="64" y="148"/>
                      <a:pt x="69" y="151"/>
                      <a:pt x="69" y="151"/>
                    </a:cubicBezTo>
                    <a:cubicBezTo>
                      <a:pt x="69" y="151"/>
                      <a:pt x="76" y="155"/>
                      <a:pt x="80" y="151"/>
                    </a:cubicBezTo>
                    <a:cubicBezTo>
                      <a:pt x="84" y="147"/>
                      <a:pt x="90" y="152"/>
                      <a:pt x="90" y="152"/>
                    </a:cubicBezTo>
                    <a:cubicBezTo>
                      <a:pt x="90" y="152"/>
                      <a:pt x="95" y="148"/>
                      <a:pt x="99" y="150"/>
                    </a:cubicBezTo>
                    <a:cubicBezTo>
                      <a:pt x="101" y="151"/>
                      <a:pt x="111" y="159"/>
                      <a:pt x="119" y="167"/>
                    </a:cubicBezTo>
                    <a:cubicBezTo>
                      <a:pt x="120" y="167"/>
                      <a:pt x="128" y="164"/>
                      <a:pt x="132" y="163"/>
                    </a:cubicBezTo>
                    <a:cubicBezTo>
                      <a:pt x="136" y="163"/>
                      <a:pt x="141" y="169"/>
                      <a:pt x="143" y="167"/>
                    </a:cubicBezTo>
                    <a:cubicBezTo>
                      <a:pt x="145" y="165"/>
                      <a:pt x="153" y="161"/>
                      <a:pt x="156" y="163"/>
                    </a:cubicBezTo>
                    <a:cubicBezTo>
                      <a:pt x="159" y="164"/>
                      <a:pt x="166" y="165"/>
                      <a:pt x="167" y="162"/>
                    </a:cubicBezTo>
                    <a:cubicBezTo>
                      <a:pt x="167" y="160"/>
                      <a:pt x="170" y="158"/>
                      <a:pt x="173" y="156"/>
                    </a:cubicBezTo>
                    <a:cubicBezTo>
                      <a:pt x="174" y="155"/>
                      <a:pt x="175" y="154"/>
                      <a:pt x="175" y="153"/>
                    </a:cubicBezTo>
                    <a:cubicBezTo>
                      <a:pt x="176" y="150"/>
                      <a:pt x="185" y="145"/>
                      <a:pt x="189" y="144"/>
                    </a:cubicBezTo>
                    <a:cubicBezTo>
                      <a:pt x="193" y="143"/>
                      <a:pt x="198" y="143"/>
                      <a:pt x="200" y="145"/>
                    </a:cubicBezTo>
                    <a:cubicBezTo>
                      <a:pt x="201" y="146"/>
                      <a:pt x="202" y="147"/>
                      <a:pt x="204" y="148"/>
                    </a:cubicBezTo>
                    <a:cubicBezTo>
                      <a:pt x="205" y="138"/>
                      <a:pt x="208" y="132"/>
                      <a:pt x="204" y="132"/>
                    </a:cubicBezTo>
                    <a:cubicBezTo>
                      <a:pt x="200" y="132"/>
                      <a:pt x="191" y="128"/>
                      <a:pt x="188" y="119"/>
                    </a:cubicBezTo>
                    <a:cubicBezTo>
                      <a:pt x="185" y="111"/>
                      <a:pt x="175" y="105"/>
                      <a:pt x="173" y="100"/>
                    </a:cubicBezTo>
                    <a:cubicBezTo>
                      <a:pt x="171" y="94"/>
                      <a:pt x="159" y="95"/>
                      <a:pt x="156" y="91"/>
                    </a:cubicBezTo>
                    <a:cubicBezTo>
                      <a:pt x="154" y="87"/>
                      <a:pt x="160" y="87"/>
                      <a:pt x="160" y="81"/>
                    </a:cubicBezTo>
                    <a:cubicBezTo>
                      <a:pt x="160" y="76"/>
                      <a:pt x="173" y="79"/>
                      <a:pt x="174" y="78"/>
                    </a:cubicBezTo>
                    <a:cubicBezTo>
                      <a:pt x="175" y="77"/>
                      <a:pt x="176" y="65"/>
                      <a:pt x="176" y="58"/>
                    </a:cubicBezTo>
                    <a:cubicBezTo>
                      <a:pt x="176" y="57"/>
                      <a:pt x="176" y="56"/>
                      <a:pt x="177" y="55"/>
                    </a:cubicBezTo>
                    <a:cubicBezTo>
                      <a:pt x="174" y="54"/>
                      <a:pt x="174" y="54"/>
                      <a:pt x="174" y="54"/>
                    </a:cubicBezTo>
                    <a:lnTo>
                      <a:pt x="171"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56" name="Freeform 1605">
                <a:extLst>
                  <a:ext uri="{FF2B5EF4-FFF2-40B4-BE49-F238E27FC236}">
                    <a16:creationId xmlns:a16="http://schemas.microsoft.com/office/drawing/2014/main" id="{03194938-EB10-7866-22F8-F49CCEB723E4}"/>
                  </a:ext>
                </a:extLst>
              </p:cNvPr>
              <p:cNvSpPr>
                <a:spLocks/>
              </p:cNvSpPr>
              <p:nvPr/>
            </p:nvSpPr>
            <p:spPr bwMode="auto">
              <a:xfrm>
                <a:off x="5226235" y="2759167"/>
                <a:ext cx="374663" cy="333386"/>
              </a:xfrm>
              <a:custGeom>
                <a:avLst/>
                <a:gdLst>
                  <a:gd name="T0" fmla="*/ 271 w 292"/>
                  <a:gd name="T1" fmla="*/ 61 h 266"/>
                  <a:gd name="T2" fmla="*/ 251 w 292"/>
                  <a:gd name="T3" fmla="*/ 13 h 266"/>
                  <a:gd name="T4" fmla="*/ 241 w 292"/>
                  <a:gd name="T5" fmla="*/ 1 h 266"/>
                  <a:gd name="T6" fmla="*/ 220 w 292"/>
                  <a:gd name="T7" fmla="*/ 19 h 266"/>
                  <a:gd name="T8" fmla="*/ 200 w 292"/>
                  <a:gd name="T9" fmla="*/ 22 h 266"/>
                  <a:gd name="T10" fmla="*/ 169 w 292"/>
                  <a:gd name="T11" fmla="*/ 19 h 266"/>
                  <a:gd name="T12" fmla="*/ 55 w 292"/>
                  <a:gd name="T13" fmla="*/ 24 h 266"/>
                  <a:gd name="T14" fmla="*/ 39 w 292"/>
                  <a:gd name="T15" fmla="*/ 61 h 266"/>
                  <a:gd name="T16" fmla="*/ 36 w 292"/>
                  <a:gd name="T17" fmla="*/ 137 h 266"/>
                  <a:gd name="T18" fmla="*/ 15 w 292"/>
                  <a:gd name="T19" fmla="*/ 157 h 266"/>
                  <a:gd name="T20" fmla="*/ 6 w 292"/>
                  <a:gd name="T21" fmla="*/ 184 h 266"/>
                  <a:gd name="T22" fmla="*/ 11 w 292"/>
                  <a:gd name="T23" fmla="*/ 206 h 266"/>
                  <a:gd name="T24" fmla="*/ 18 w 292"/>
                  <a:gd name="T25" fmla="*/ 225 h 266"/>
                  <a:gd name="T26" fmla="*/ 32 w 292"/>
                  <a:gd name="T27" fmla="*/ 257 h 266"/>
                  <a:gd name="T28" fmla="*/ 38 w 292"/>
                  <a:gd name="T29" fmla="*/ 265 h 266"/>
                  <a:gd name="T30" fmla="*/ 39 w 292"/>
                  <a:gd name="T31" fmla="*/ 259 h 266"/>
                  <a:gd name="T32" fmla="*/ 44 w 292"/>
                  <a:gd name="T33" fmla="*/ 245 h 266"/>
                  <a:gd name="T34" fmla="*/ 54 w 292"/>
                  <a:gd name="T35" fmla="*/ 231 h 266"/>
                  <a:gd name="T36" fmla="*/ 64 w 292"/>
                  <a:gd name="T37" fmla="*/ 227 h 266"/>
                  <a:gd name="T38" fmla="*/ 69 w 292"/>
                  <a:gd name="T39" fmla="*/ 230 h 266"/>
                  <a:gd name="T40" fmla="*/ 75 w 292"/>
                  <a:gd name="T41" fmla="*/ 237 h 266"/>
                  <a:gd name="T42" fmla="*/ 89 w 292"/>
                  <a:gd name="T43" fmla="*/ 242 h 266"/>
                  <a:gd name="T44" fmla="*/ 104 w 292"/>
                  <a:gd name="T45" fmla="*/ 241 h 266"/>
                  <a:gd name="T46" fmla="*/ 132 w 292"/>
                  <a:gd name="T47" fmla="*/ 238 h 266"/>
                  <a:gd name="T48" fmla="*/ 140 w 292"/>
                  <a:gd name="T49" fmla="*/ 227 h 266"/>
                  <a:gd name="T50" fmla="*/ 151 w 292"/>
                  <a:gd name="T51" fmla="*/ 235 h 266"/>
                  <a:gd name="T52" fmla="*/ 162 w 292"/>
                  <a:gd name="T53" fmla="*/ 238 h 266"/>
                  <a:gd name="T54" fmla="*/ 174 w 292"/>
                  <a:gd name="T55" fmla="*/ 222 h 266"/>
                  <a:gd name="T56" fmla="*/ 184 w 292"/>
                  <a:gd name="T57" fmla="*/ 211 h 266"/>
                  <a:gd name="T58" fmla="*/ 182 w 292"/>
                  <a:gd name="T59" fmla="*/ 199 h 266"/>
                  <a:gd name="T60" fmla="*/ 190 w 292"/>
                  <a:gd name="T61" fmla="*/ 196 h 266"/>
                  <a:gd name="T62" fmla="*/ 197 w 292"/>
                  <a:gd name="T63" fmla="*/ 191 h 266"/>
                  <a:gd name="T64" fmla="*/ 197 w 292"/>
                  <a:gd name="T65" fmla="*/ 200 h 266"/>
                  <a:gd name="T66" fmla="*/ 197 w 292"/>
                  <a:gd name="T67" fmla="*/ 209 h 266"/>
                  <a:gd name="T68" fmla="*/ 200 w 292"/>
                  <a:gd name="T69" fmla="*/ 220 h 266"/>
                  <a:gd name="T70" fmla="*/ 211 w 292"/>
                  <a:gd name="T71" fmla="*/ 231 h 266"/>
                  <a:gd name="T72" fmla="*/ 209 w 292"/>
                  <a:gd name="T73" fmla="*/ 243 h 266"/>
                  <a:gd name="T74" fmla="*/ 215 w 292"/>
                  <a:gd name="T75" fmla="*/ 246 h 266"/>
                  <a:gd name="T76" fmla="*/ 227 w 292"/>
                  <a:gd name="T77" fmla="*/ 225 h 266"/>
                  <a:gd name="T78" fmla="*/ 243 w 292"/>
                  <a:gd name="T79" fmla="*/ 195 h 266"/>
                  <a:gd name="T80" fmla="*/ 258 w 292"/>
                  <a:gd name="T81" fmla="*/ 165 h 266"/>
                  <a:gd name="T82" fmla="*/ 265 w 292"/>
                  <a:gd name="T83" fmla="*/ 124 h 266"/>
                  <a:gd name="T84" fmla="*/ 292 w 292"/>
                  <a:gd name="T85" fmla="*/ 9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266">
                    <a:moveTo>
                      <a:pt x="281" y="88"/>
                    </a:moveTo>
                    <a:cubicBezTo>
                      <a:pt x="275" y="85"/>
                      <a:pt x="271" y="74"/>
                      <a:pt x="271" y="61"/>
                    </a:cubicBezTo>
                    <a:cubicBezTo>
                      <a:pt x="271" y="47"/>
                      <a:pt x="267" y="36"/>
                      <a:pt x="267" y="31"/>
                    </a:cubicBezTo>
                    <a:cubicBezTo>
                      <a:pt x="266" y="27"/>
                      <a:pt x="259" y="18"/>
                      <a:pt x="251" y="13"/>
                    </a:cubicBezTo>
                    <a:cubicBezTo>
                      <a:pt x="246" y="10"/>
                      <a:pt x="242" y="5"/>
                      <a:pt x="241" y="0"/>
                    </a:cubicBezTo>
                    <a:cubicBezTo>
                      <a:pt x="241" y="0"/>
                      <a:pt x="241" y="0"/>
                      <a:pt x="241" y="1"/>
                    </a:cubicBezTo>
                    <a:cubicBezTo>
                      <a:pt x="236" y="8"/>
                      <a:pt x="237" y="7"/>
                      <a:pt x="231" y="7"/>
                    </a:cubicBezTo>
                    <a:cubicBezTo>
                      <a:pt x="226" y="7"/>
                      <a:pt x="228" y="19"/>
                      <a:pt x="220" y="19"/>
                    </a:cubicBezTo>
                    <a:cubicBezTo>
                      <a:pt x="212" y="19"/>
                      <a:pt x="215" y="28"/>
                      <a:pt x="210" y="28"/>
                    </a:cubicBezTo>
                    <a:cubicBezTo>
                      <a:pt x="204" y="28"/>
                      <a:pt x="200" y="22"/>
                      <a:pt x="200" y="22"/>
                    </a:cubicBezTo>
                    <a:cubicBezTo>
                      <a:pt x="177" y="22"/>
                      <a:pt x="177" y="22"/>
                      <a:pt x="177" y="22"/>
                    </a:cubicBezTo>
                    <a:cubicBezTo>
                      <a:pt x="177" y="22"/>
                      <a:pt x="172" y="17"/>
                      <a:pt x="169" y="19"/>
                    </a:cubicBezTo>
                    <a:cubicBezTo>
                      <a:pt x="166" y="21"/>
                      <a:pt x="163" y="24"/>
                      <a:pt x="163" y="24"/>
                    </a:cubicBezTo>
                    <a:cubicBezTo>
                      <a:pt x="55" y="24"/>
                      <a:pt x="55" y="24"/>
                      <a:pt x="55" y="24"/>
                    </a:cubicBezTo>
                    <a:cubicBezTo>
                      <a:pt x="55" y="45"/>
                      <a:pt x="55" y="61"/>
                      <a:pt x="55" y="61"/>
                    </a:cubicBezTo>
                    <a:cubicBezTo>
                      <a:pt x="39" y="61"/>
                      <a:pt x="39" y="61"/>
                      <a:pt x="39" y="61"/>
                    </a:cubicBezTo>
                    <a:cubicBezTo>
                      <a:pt x="39" y="118"/>
                      <a:pt x="39" y="118"/>
                      <a:pt x="39" y="118"/>
                    </a:cubicBezTo>
                    <a:cubicBezTo>
                      <a:pt x="39" y="118"/>
                      <a:pt x="40" y="136"/>
                      <a:pt x="36" y="137"/>
                    </a:cubicBezTo>
                    <a:cubicBezTo>
                      <a:pt x="33" y="138"/>
                      <a:pt x="21" y="141"/>
                      <a:pt x="21" y="147"/>
                    </a:cubicBezTo>
                    <a:cubicBezTo>
                      <a:pt x="21" y="152"/>
                      <a:pt x="20" y="156"/>
                      <a:pt x="15" y="157"/>
                    </a:cubicBezTo>
                    <a:cubicBezTo>
                      <a:pt x="9" y="158"/>
                      <a:pt x="15" y="170"/>
                      <a:pt x="7" y="170"/>
                    </a:cubicBezTo>
                    <a:cubicBezTo>
                      <a:pt x="0" y="170"/>
                      <a:pt x="10" y="179"/>
                      <a:pt x="6" y="184"/>
                    </a:cubicBezTo>
                    <a:cubicBezTo>
                      <a:pt x="2" y="188"/>
                      <a:pt x="3" y="193"/>
                      <a:pt x="8" y="193"/>
                    </a:cubicBezTo>
                    <a:cubicBezTo>
                      <a:pt x="14" y="193"/>
                      <a:pt x="11" y="200"/>
                      <a:pt x="11" y="206"/>
                    </a:cubicBezTo>
                    <a:cubicBezTo>
                      <a:pt x="11" y="213"/>
                      <a:pt x="20" y="217"/>
                      <a:pt x="20" y="217"/>
                    </a:cubicBezTo>
                    <a:cubicBezTo>
                      <a:pt x="18" y="225"/>
                      <a:pt x="18" y="225"/>
                      <a:pt x="18" y="225"/>
                    </a:cubicBezTo>
                    <a:cubicBezTo>
                      <a:pt x="18" y="225"/>
                      <a:pt x="30" y="239"/>
                      <a:pt x="31" y="242"/>
                    </a:cubicBezTo>
                    <a:cubicBezTo>
                      <a:pt x="32" y="245"/>
                      <a:pt x="39" y="254"/>
                      <a:pt x="32" y="257"/>
                    </a:cubicBezTo>
                    <a:cubicBezTo>
                      <a:pt x="26" y="261"/>
                      <a:pt x="30" y="264"/>
                      <a:pt x="30" y="264"/>
                    </a:cubicBezTo>
                    <a:cubicBezTo>
                      <a:pt x="38" y="265"/>
                      <a:pt x="38" y="265"/>
                      <a:pt x="38" y="265"/>
                    </a:cubicBezTo>
                    <a:cubicBezTo>
                      <a:pt x="38" y="266"/>
                      <a:pt x="38" y="266"/>
                      <a:pt x="38" y="266"/>
                    </a:cubicBezTo>
                    <a:cubicBezTo>
                      <a:pt x="39" y="259"/>
                      <a:pt x="39" y="259"/>
                      <a:pt x="39" y="259"/>
                    </a:cubicBezTo>
                    <a:cubicBezTo>
                      <a:pt x="42" y="254"/>
                      <a:pt x="42" y="254"/>
                      <a:pt x="42" y="254"/>
                    </a:cubicBezTo>
                    <a:cubicBezTo>
                      <a:pt x="44" y="245"/>
                      <a:pt x="44" y="245"/>
                      <a:pt x="44" y="245"/>
                    </a:cubicBezTo>
                    <a:cubicBezTo>
                      <a:pt x="44" y="245"/>
                      <a:pt x="52" y="235"/>
                      <a:pt x="53" y="234"/>
                    </a:cubicBezTo>
                    <a:cubicBezTo>
                      <a:pt x="53" y="234"/>
                      <a:pt x="53" y="232"/>
                      <a:pt x="54" y="231"/>
                    </a:cubicBezTo>
                    <a:cubicBezTo>
                      <a:pt x="54" y="230"/>
                      <a:pt x="54" y="228"/>
                      <a:pt x="56" y="228"/>
                    </a:cubicBezTo>
                    <a:cubicBezTo>
                      <a:pt x="58" y="228"/>
                      <a:pt x="63" y="227"/>
                      <a:pt x="64" y="227"/>
                    </a:cubicBezTo>
                    <a:cubicBezTo>
                      <a:pt x="66" y="226"/>
                      <a:pt x="68" y="227"/>
                      <a:pt x="69" y="226"/>
                    </a:cubicBezTo>
                    <a:cubicBezTo>
                      <a:pt x="69" y="226"/>
                      <a:pt x="69" y="229"/>
                      <a:pt x="69" y="230"/>
                    </a:cubicBezTo>
                    <a:cubicBezTo>
                      <a:pt x="69" y="231"/>
                      <a:pt x="70" y="232"/>
                      <a:pt x="72" y="233"/>
                    </a:cubicBezTo>
                    <a:cubicBezTo>
                      <a:pt x="73" y="234"/>
                      <a:pt x="74" y="234"/>
                      <a:pt x="75" y="237"/>
                    </a:cubicBezTo>
                    <a:cubicBezTo>
                      <a:pt x="76" y="241"/>
                      <a:pt x="77" y="244"/>
                      <a:pt x="80" y="244"/>
                    </a:cubicBezTo>
                    <a:cubicBezTo>
                      <a:pt x="83" y="245"/>
                      <a:pt x="88" y="243"/>
                      <a:pt x="89" y="242"/>
                    </a:cubicBezTo>
                    <a:cubicBezTo>
                      <a:pt x="91" y="241"/>
                      <a:pt x="93" y="240"/>
                      <a:pt x="97" y="241"/>
                    </a:cubicBezTo>
                    <a:cubicBezTo>
                      <a:pt x="101" y="241"/>
                      <a:pt x="104" y="241"/>
                      <a:pt x="104" y="241"/>
                    </a:cubicBezTo>
                    <a:cubicBezTo>
                      <a:pt x="123" y="239"/>
                      <a:pt x="123" y="239"/>
                      <a:pt x="123" y="239"/>
                    </a:cubicBezTo>
                    <a:cubicBezTo>
                      <a:pt x="125" y="239"/>
                      <a:pt x="132" y="239"/>
                      <a:pt x="132" y="238"/>
                    </a:cubicBezTo>
                    <a:cubicBezTo>
                      <a:pt x="133" y="237"/>
                      <a:pt x="132" y="230"/>
                      <a:pt x="133" y="230"/>
                    </a:cubicBezTo>
                    <a:cubicBezTo>
                      <a:pt x="134" y="230"/>
                      <a:pt x="140" y="227"/>
                      <a:pt x="140" y="227"/>
                    </a:cubicBezTo>
                    <a:cubicBezTo>
                      <a:pt x="141" y="227"/>
                      <a:pt x="146" y="231"/>
                      <a:pt x="147" y="232"/>
                    </a:cubicBezTo>
                    <a:cubicBezTo>
                      <a:pt x="148" y="232"/>
                      <a:pt x="149" y="234"/>
                      <a:pt x="151" y="235"/>
                    </a:cubicBezTo>
                    <a:cubicBezTo>
                      <a:pt x="152" y="235"/>
                      <a:pt x="155" y="238"/>
                      <a:pt x="155" y="238"/>
                    </a:cubicBezTo>
                    <a:cubicBezTo>
                      <a:pt x="156" y="238"/>
                      <a:pt x="161" y="239"/>
                      <a:pt x="162" y="238"/>
                    </a:cubicBezTo>
                    <a:cubicBezTo>
                      <a:pt x="164" y="237"/>
                      <a:pt x="166" y="234"/>
                      <a:pt x="167" y="232"/>
                    </a:cubicBezTo>
                    <a:cubicBezTo>
                      <a:pt x="169" y="230"/>
                      <a:pt x="173" y="225"/>
                      <a:pt x="174" y="222"/>
                    </a:cubicBezTo>
                    <a:cubicBezTo>
                      <a:pt x="176" y="218"/>
                      <a:pt x="178" y="217"/>
                      <a:pt x="181" y="215"/>
                    </a:cubicBezTo>
                    <a:cubicBezTo>
                      <a:pt x="183" y="214"/>
                      <a:pt x="185" y="212"/>
                      <a:pt x="184" y="211"/>
                    </a:cubicBezTo>
                    <a:cubicBezTo>
                      <a:pt x="183" y="209"/>
                      <a:pt x="183" y="206"/>
                      <a:pt x="183" y="204"/>
                    </a:cubicBezTo>
                    <a:cubicBezTo>
                      <a:pt x="183" y="202"/>
                      <a:pt x="183" y="199"/>
                      <a:pt x="182" y="199"/>
                    </a:cubicBezTo>
                    <a:cubicBezTo>
                      <a:pt x="182" y="199"/>
                      <a:pt x="180" y="197"/>
                      <a:pt x="180" y="196"/>
                    </a:cubicBezTo>
                    <a:cubicBezTo>
                      <a:pt x="190" y="196"/>
                      <a:pt x="190" y="196"/>
                      <a:pt x="190" y="196"/>
                    </a:cubicBezTo>
                    <a:cubicBezTo>
                      <a:pt x="190" y="191"/>
                      <a:pt x="190" y="191"/>
                      <a:pt x="190" y="191"/>
                    </a:cubicBezTo>
                    <a:cubicBezTo>
                      <a:pt x="197" y="191"/>
                      <a:pt x="197" y="191"/>
                      <a:pt x="197" y="191"/>
                    </a:cubicBezTo>
                    <a:cubicBezTo>
                      <a:pt x="197" y="191"/>
                      <a:pt x="197" y="195"/>
                      <a:pt x="196" y="196"/>
                    </a:cubicBezTo>
                    <a:cubicBezTo>
                      <a:pt x="196" y="197"/>
                      <a:pt x="197" y="199"/>
                      <a:pt x="197" y="200"/>
                    </a:cubicBezTo>
                    <a:cubicBezTo>
                      <a:pt x="197" y="201"/>
                      <a:pt x="196" y="202"/>
                      <a:pt x="196" y="203"/>
                    </a:cubicBezTo>
                    <a:cubicBezTo>
                      <a:pt x="196" y="204"/>
                      <a:pt x="197" y="207"/>
                      <a:pt x="197" y="209"/>
                    </a:cubicBezTo>
                    <a:cubicBezTo>
                      <a:pt x="196" y="211"/>
                      <a:pt x="196" y="219"/>
                      <a:pt x="197" y="219"/>
                    </a:cubicBezTo>
                    <a:cubicBezTo>
                      <a:pt x="197" y="219"/>
                      <a:pt x="199" y="220"/>
                      <a:pt x="200" y="220"/>
                    </a:cubicBezTo>
                    <a:cubicBezTo>
                      <a:pt x="201" y="220"/>
                      <a:pt x="203" y="224"/>
                      <a:pt x="204" y="225"/>
                    </a:cubicBezTo>
                    <a:cubicBezTo>
                      <a:pt x="205" y="227"/>
                      <a:pt x="210" y="230"/>
                      <a:pt x="211" y="231"/>
                    </a:cubicBezTo>
                    <a:cubicBezTo>
                      <a:pt x="212" y="233"/>
                      <a:pt x="211" y="238"/>
                      <a:pt x="210" y="240"/>
                    </a:cubicBezTo>
                    <a:cubicBezTo>
                      <a:pt x="208" y="241"/>
                      <a:pt x="209" y="243"/>
                      <a:pt x="209" y="243"/>
                    </a:cubicBezTo>
                    <a:cubicBezTo>
                      <a:pt x="212" y="245"/>
                      <a:pt x="212" y="245"/>
                      <a:pt x="212" y="245"/>
                    </a:cubicBezTo>
                    <a:cubicBezTo>
                      <a:pt x="215" y="246"/>
                      <a:pt x="215" y="246"/>
                      <a:pt x="215" y="246"/>
                    </a:cubicBezTo>
                    <a:cubicBezTo>
                      <a:pt x="217" y="240"/>
                      <a:pt x="222" y="236"/>
                      <a:pt x="219" y="233"/>
                    </a:cubicBezTo>
                    <a:cubicBezTo>
                      <a:pt x="216" y="230"/>
                      <a:pt x="223" y="228"/>
                      <a:pt x="227" y="225"/>
                    </a:cubicBezTo>
                    <a:cubicBezTo>
                      <a:pt x="231" y="222"/>
                      <a:pt x="228" y="212"/>
                      <a:pt x="233" y="208"/>
                    </a:cubicBezTo>
                    <a:cubicBezTo>
                      <a:pt x="237" y="203"/>
                      <a:pt x="240" y="195"/>
                      <a:pt x="243" y="195"/>
                    </a:cubicBezTo>
                    <a:cubicBezTo>
                      <a:pt x="247" y="195"/>
                      <a:pt x="251" y="190"/>
                      <a:pt x="251" y="186"/>
                    </a:cubicBezTo>
                    <a:cubicBezTo>
                      <a:pt x="251" y="182"/>
                      <a:pt x="259" y="173"/>
                      <a:pt x="258" y="165"/>
                    </a:cubicBezTo>
                    <a:cubicBezTo>
                      <a:pt x="257" y="158"/>
                      <a:pt x="253" y="148"/>
                      <a:pt x="259" y="141"/>
                    </a:cubicBezTo>
                    <a:cubicBezTo>
                      <a:pt x="264" y="135"/>
                      <a:pt x="266" y="129"/>
                      <a:pt x="265" y="124"/>
                    </a:cubicBezTo>
                    <a:cubicBezTo>
                      <a:pt x="264" y="118"/>
                      <a:pt x="272" y="117"/>
                      <a:pt x="275" y="114"/>
                    </a:cubicBezTo>
                    <a:cubicBezTo>
                      <a:pt x="277" y="112"/>
                      <a:pt x="286" y="108"/>
                      <a:pt x="292" y="98"/>
                    </a:cubicBezTo>
                    <a:cubicBezTo>
                      <a:pt x="288" y="93"/>
                      <a:pt x="284" y="89"/>
                      <a:pt x="281" y="88"/>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57" name="Freeform 1561">
                <a:extLst>
                  <a:ext uri="{FF2B5EF4-FFF2-40B4-BE49-F238E27FC236}">
                    <a16:creationId xmlns:a16="http://schemas.microsoft.com/office/drawing/2014/main" id="{5604D6CA-0AAF-0145-B442-35A0832508A7}"/>
                  </a:ext>
                </a:extLst>
              </p:cNvPr>
              <p:cNvSpPr>
                <a:spLocks/>
              </p:cNvSpPr>
              <p:nvPr/>
            </p:nvSpPr>
            <p:spPr bwMode="auto">
              <a:xfrm>
                <a:off x="5504057" y="2516271"/>
                <a:ext cx="33339" cy="93666"/>
              </a:xfrm>
              <a:custGeom>
                <a:avLst/>
                <a:gdLst>
                  <a:gd name="T0" fmla="*/ 24 w 26"/>
                  <a:gd name="T1" fmla="*/ 16 h 74"/>
                  <a:gd name="T2" fmla="*/ 26 w 26"/>
                  <a:gd name="T3" fmla="*/ 4 h 74"/>
                  <a:gd name="T4" fmla="*/ 17 w 26"/>
                  <a:gd name="T5" fmla="*/ 0 h 74"/>
                  <a:gd name="T6" fmla="*/ 14 w 26"/>
                  <a:gd name="T7" fmla="*/ 9 h 74"/>
                  <a:gd name="T8" fmla="*/ 0 w 26"/>
                  <a:gd name="T9" fmla="*/ 40 h 74"/>
                  <a:gd name="T10" fmla="*/ 13 w 26"/>
                  <a:gd name="T11" fmla="*/ 71 h 74"/>
                  <a:gd name="T12" fmla="*/ 12 w 26"/>
                  <a:gd name="T13" fmla="*/ 73 h 74"/>
                  <a:gd name="T14" fmla="*/ 14 w 26"/>
                  <a:gd name="T15" fmla="*/ 74 h 74"/>
                  <a:gd name="T16" fmla="*/ 20 w 26"/>
                  <a:gd name="T17" fmla="*/ 49 h 74"/>
                  <a:gd name="T18" fmla="*/ 22 w 26"/>
                  <a:gd name="T19"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
                    <a:moveTo>
                      <a:pt x="24" y="16"/>
                    </a:moveTo>
                    <a:cubicBezTo>
                      <a:pt x="25" y="13"/>
                      <a:pt x="25" y="8"/>
                      <a:pt x="26" y="4"/>
                    </a:cubicBezTo>
                    <a:cubicBezTo>
                      <a:pt x="17" y="0"/>
                      <a:pt x="17" y="0"/>
                      <a:pt x="17" y="0"/>
                    </a:cubicBezTo>
                    <a:cubicBezTo>
                      <a:pt x="16" y="3"/>
                      <a:pt x="15" y="6"/>
                      <a:pt x="14" y="9"/>
                    </a:cubicBezTo>
                    <a:cubicBezTo>
                      <a:pt x="13" y="18"/>
                      <a:pt x="4" y="34"/>
                      <a:pt x="0" y="40"/>
                    </a:cubicBezTo>
                    <a:cubicBezTo>
                      <a:pt x="13" y="71"/>
                      <a:pt x="13" y="71"/>
                      <a:pt x="13" y="71"/>
                    </a:cubicBezTo>
                    <a:cubicBezTo>
                      <a:pt x="12" y="73"/>
                      <a:pt x="12" y="73"/>
                      <a:pt x="12" y="73"/>
                    </a:cubicBezTo>
                    <a:cubicBezTo>
                      <a:pt x="13" y="73"/>
                      <a:pt x="13" y="74"/>
                      <a:pt x="14" y="74"/>
                    </a:cubicBezTo>
                    <a:cubicBezTo>
                      <a:pt x="15" y="64"/>
                      <a:pt x="18" y="51"/>
                      <a:pt x="20" y="49"/>
                    </a:cubicBezTo>
                    <a:cubicBezTo>
                      <a:pt x="21" y="47"/>
                      <a:pt x="21" y="44"/>
                      <a:pt x="22" y="40"/>
                    </a:cubicBezTo>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59" name="Freeform 1562">
                <a:extLst>
                  <a:ext uri="{FF2B5EF4-FFF2-40B4-BE49-F238E27FC236}">
                    <a16:creationId xmlns:a16="http://schemas.microsoft.com/office/drawing/2014/main" id="{82BD5EC7-5A21-BD7C-C28E-2D385D1C20CC}"/>
                  </a:ext>
                </a:extLst>
              </p:cNvPr>
              <p:cNvSpPr>
                <a:spLocks/>
              </p:cNvSpPr>
              <p:nvPr/>
            </p:nvSpPr>
            <p:spPr bwMode="auto">
              <a:xfrm>
                <a:off x="5526283" y="2479757"/>
                <a:ext cx="34926" cy="41276"/>
              </a:xfrm>
              <a:custGeom>
                <a:avLst/>
                <a:gdLst>
                  <a:gd name="T0" fmla="*/ 22 w 27"/>
                  <a:gd name="T1" fmla="*/ 14 h 33"/>
                  <a:gd name="T2" fmla="*/ 13 w 27"/>
                  <a:gd name="T3" fmla="*/ 1 h 33"/>
                  <a:gd name="T4" fmla="*/ 13 w 27"/>
                  <a:gd name="T5" fmla="*/ 3 h 33"/>
                  <a:gd name="T6" fmla="*/ 0 w 27"/>
                  <a:gd name="T7" fmla="*/ 29 h 33"/>
                  <a:gd name="T8" fmla="*/ 8 w 27"/>
                  <a:gd name="T9" fmla="*/ 33 h 33"/>
                  <a:gd name="T10" fmla="*/ 22 w 27"/>
                  <a:gd name="T11" fmla="*/ 14 h 33"/>
                </a:gdLst>
                <a:ahLst/>
                <a:cxnLst>
                  <a:cxn ang="0">
                    <a:pos x="T0" y="T1"/>
                  </a:cxn>
                  <a:cxn ang="0">
                    <a:pos x="T2" y="T3"/>
                  </a:cxn>
                  <a:cxn ang="0">
                    <a:pos x="T4" y="T5"/>
                  </a:cxn>
                  <a:cxn ang="0">
                    <a:pos x="T6" y="T7"/>
                  </a:cxn>
                  <a:cxn ang="0">
                    <a:pos x="T8" y="T9"/>
                  </a:cxn>
                  <a:cxn ang="0">
                    <a:pos x="T10" y="T11"/>
                  </a:cxn>
                </a:cxnLst>
                <a:rect l="0" t="0" r="r" b="b"/>
                <a:pathLst>
                  <a:path w="27" h="33">
                    <a:moveTo>
                      <a:pt x="22" y="14"/>
                    </a:moveTo>
                    <a:cubicBezTo>
                      <a:pt x="25" y="11"/>
                      <a:pt x="27" y="0"/>
                      <a:pt x="13" y="1"/>
                    </a:cubicBezTo>
                    <a:cubicBezTo>
                      <a:pt x="13" y="1"/>
                      <a:pt x="13" y="2"/>
                      <a:pt x="13" y="3"/>
                    </a:cubicBezTo>
                    <a:cubicBezTo>
                      <a:pt x="13" y="8"/>
                      <a:pt x="5" y="19"/>
                      <a:pt x="0" y="29"/>
                    </a:cubicBezTo>
                    <a:cubicBezTo>
                      <a:pt x="8" y="33"/>
                      <a:pt x="8" y="33"/>
                      <a:pt x="8" y="33"/>
                    </a:cubicBezTo>
                    <a:cubicBezTo>
                      <a:pt x="13" y="25"/>
                      <a:pt x="19" y="17"/>
                      <a:pt x="22"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0" name="Freeform 1563">
                <a:extLst>
                  <a:ext uri="{FF2B5EF4-FFF2-40B4-BE49-F238E27FC236}">
                    <a16:creationId xmlns:a16="http://schemas.microsoft.com/office/drawing/2014/main" id="{5A6045DA-F781-DE13-A7F1-21EDC5BA2EA2}"/>
                  </a:ext>
                </a:extLst>
              </p:cNvPr>
              <p:cNvSpPr>
                <a:spLocks/>
              </p:cNvSpPr>
              <p:nvPr/>
            </p:nvSpPr>
            <p:spPr bwMode="auto">
              <a:xfrm>
                <a:off x="5523108" y="2536909"/>
                <a:ext cx="12700" cy="30164"/>
              </a:xfrm>
              <a:custGeom>
                <a:avLst/>
                <a:gdLst>
                  <a:gd name="T0" fmla="*/ 4 w 9"/>
                  <a:gd name="T1" fmla="*/ 0 h 24"/>
                  <a:gd name="T2" fmla="*/ 0 w 9"/>
                  <a:gd name="T3" fmla="*/ 13 h 24"/>
                  <a:gd name="T4" fmla="*/ 7 w 9"/>
                  <a:gd name="T5" fmla="*/ 24 h 24"/>
                  <a:gd name="T6" fmla="*/ 9 w 9"/>
                  <a:gd name="T7" fmla="*/ 3 h 24"/>
                  <a:gd name="T8" fmla="*/ 9 w 9"/>
                  <a:gd name="T9" fmla="*/ 0 h 24"/>
                  <a:gd name="T10" fmla="*/ 4 w 9"/>
                  <a:gd name="T11" fmla="*/ 0 h 24"/>
                </a:gdLst>
                <a:ahLst/>
                <a:cxnLst>
                  <a:cxn ang="0">
                    <a:pos x="T0" y="T1"/>
                  </a:cxn>
                  <a:cxn ang="0">
                    <a:pos x="T2" y="T3"/>
                  </a:cxn>
                  <a:cxn ang="0">
                    <a:pos x="T4" y="T5"/>
                  </a:cxn>
                  <a:cxn ang="0">
                    <a:pos x="T6" y="T7"/>
                  </a:cxn>
                  <a:cxn ang="0">
                    <a:pos x="T8" y="T9"/>
                  </a:cxn>
                  <a:cxn ang="0">
                    <a:pos x="T10" y="T11"/>
                  </a:cxn>
                </a:cxnLst>
                <a:rect l="0" t="0" r="r" b="b"/>
                <a:pathLst>
                  <a:path w="9" h="24">
                    <a:moveTo>
                      <a:pt x="4" y="0"/>
                    </a:moveTo>
                    <a:cubicBezTo>
                      <a:pt x="1" y="1"/>
                      <a:pt x="0" y="11"/>
                      <a:pt x="0" y="13"/>
                    </a:cubicBezTo>
                    <a:cubicBezTo>
                      <a:pt x="0" y="14"/>
                      <a:pt x="2" y="19"/>
                      <a:pt x="7" y="24"/>
                    </a:cubicBezTo>
                    <a:cubicBezTo>
                      <a:pt x="8" y="16"/>
                      <a:pt x="8" y="6"/>
                      <a:pt x="9" y="3"/>
                    </a:cubicBezTo>
                    <a:cubicBezTo>
                      <a:pt x="9" y="3"/>
                      <a:pt x="9" y="1"/>
                      <a:pt x="9" y="0"/>
                    </a:cubicBezTo>
                    <a:cubicBezTo>
                      <a:pt x="7" y="0"/>
                      <a:pt x="5" y="0"/>
                      <a:pt x="4"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1" name="Freeform 1564">
                <a:extLst>
                  <a:ext uri="{FF2B5EF4-FFF2-40B4-BE49-F238E27FC236}">
                    <a16:creationId xmlns:a16="http://schemas.microsoft.com/office/drawing/2014/main" id="{1749C5A8-DAED-3996-A37D-2F7D1D257627}"/>
                  </a:ext>
                </a:extLst>
              </p:cNvPr>
              <p:cNvSpPr>
                <a:spLocks/>
              </p:cNvSpPr>
              <p:nvPr/>
            </p:nvSpPr>
            <p:spPr bwMode="auto">
              <a:xfrm>
                <a:off x="5523108" y="2516271"/>
                <a:ext cx="93666" cy="103191"/>
              </a:xfrm>
              <a:custGeom>
                <a:avLst/>
                <a:gdLst>
                  <a:gd name="T0" fmla="*/ 69 w 74"/>
                  <a:gd name="T1" fmla="*/ 0 h 83"/>
                  <a:gd name="T2" fmla="*/ 46 w 74"/>
                  <a:gd name="T3" fmla="*/ 11 h 83"/>
                  <a:gd name="T4" fmla="*/ 30 w 74"/>
                  <a:gd name="T5" fmla="*/ 20 h 83"/>
                  <a:gd name="T6" fmla="*/ 14 w 74"/>
                  <a:gd name="T7" fmla="*/ 12 h 83"/>
                  <a:gd name="T8" fmla="*/ 12 w 74"/>
                  <a:gd name="T9" fmla="*/ 5 h 83"/>
                  <a:gd name="T10" fmla="*/ 12 w 74"/>
                  <a:gd name="T11" fmla="*/ 5 h 83"/>
                  <a:gd name="T12" fmla="*/ 10 w 74"/>
                  <a:gd name="T13" fmla="*/ 20 h 83"/>
                  <a:gd name="T14" fmla="*/ 6 w 74"/>
                  <a:gd name="T15" fmla="*/ 50 h 83"/>
                  <a:gd name="T16" fmla="*/ 0 w 74"/>
                  <a:gd name="T17" fmla="*/ 75 h 83"/>
                  <a:gd name="T18" fmla="*/ 16 w 74"/>
                  <a:gd name="T19" fmla="*/ 82 h 83"/>
                  <a:gd name="T20" fmla="*/ 30 w 74"/>
                  <a:gd name="T21" fmla="*/ 71 h 83"/>
                  <a:gd name="T22" fmla="*/ 41 w 74"/>
                  <a:gd name="T23" fmla="*/ 67 h 83"/>
                  <a:gd name="T24" fmla="*/ 51 w 74"/>
                  <a:gd name="T25" fmla="*/ 58 h 83"/>
                  <a:gd name="T26" fmla="*/ 38 w 74"/>
                  <a:gd name="T27" fmla="*/ 43 h 83"/>
                  <a:gd name="T28" fmla="*/ 55 w 74"/>
                  <a:gd name="T29" fmla="*/ 32 h 83"/>
                  <a:gd name="T30" fmla="*/ 73 w 74"/>
                  <a:gd name="T31" fmla="*/ 26 h 83"/>
                  <a:gd name="T32" fmla="*/ 74 w 74"/>
                  <a:gd name="T33" fmla="*/ 26 h 83"/>
                  <a:gd name="T34" fmla="*/ 70 w 74"/>
                  <a:gd name="T35" fmla="*/ 9 h 83"/>
                  <a:gd name="T36" fmla="*/ 69 w 74"/>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83">
                    <a:moveTo>
                      <a:pt x="69" y="0"/>
                    </a:moveTo>
                    <a:cubicBezTo>
                      <a:pt x="58" y="6"/>
                      <a:pt x="48" y="11"/>
                      <a:pt x="46" y="11"/>
                    </a:cubicBezTo>
                    <a:cubicBezTo>
                      <a:pt x="41" y="12"/>
                      <a:pt x="30" y="20"/>
                      <a:pt x="30" y="20"/>
                    </a:cubicBezTo>
                    <a:cubicBezTo>
                      <a:pt x="14" y="12"/>
                      <a:pt x="14" y="12"/>
                      <a:pt x="14" y="12"/>
                    </a:cubicBezTo>
                    <a:cubicBezTo>
                      <a:pt x="12" y="5"/>
                      <a:pt x="12" y="5"/>
                      <a:pt x="12" y="5"/>
                    </a:cubicBezTo>
                    <a:cubicBezTo>
                      <a:pt x="12" y="5"/>
                      <a:pt x="12" y="5"/>
                      <a:pt x="12" y="5"/>
                    </a:cubicBezTo>
                    <a:cubicBezTo>
                      <a:pt x="11" y="11"/>
                      <a:pt x="10" y="18"/>
                      <a:pt x="10" y="20"/>
                    </a:cubicBezTo>
                    <a:cubicBezTo>
                      <a:pt x="9" y="25"/>
                      <a:pt x="9" y="45"/>
                      <a:pt x="6" y="50"/>
                    </a:cubicBezTo>
                    <a:cubicBezTo>
                      <a:pt x="4" y="52"/>
                      <a:pt x="1" y="65"/>
                      <a:pt x="0" y="75"/>
                    </a:cubicBezTo>
                    <a:cubicBezTo>
                      <a:pt x="6" y="78"/>
                      <a:pt x="12" y="82"/>
                      <a:pt x="16" y="82"/>
                    </a:cubicBezTo>
                    <a:cubicBezTo>
                      <a:pt x="22" y="83"/>
                      <a:pt x="30" y="76"/>
                      <a:pt x="30" y="71"/>
                    </a:cubicBezTo>
                    <a:cubicBezTo>
                      <a:pt x="30" y="67"/>
                      <a:pt x="35" y="67"/>
                      <a:pt x="41" y="67"/>
                    </a:cubicBezTo>
                    <a:cubicBezTo>
                      <a:pt x="46" y="67"/>
                      <a:pt x="47" y="60"/>
                      <a:pt x="51" y="58"/>
                    </a:cubicBezTo>
                    <a:cubicBezTo>
                      <a:pt x="55" y="56"/>
                      <a:pt x="42" y="44"/>
                      <a:pt x="38" y="43"/>
                    </a:cubicBezTo>
                    <a:cubicBezTo>
                      <a:pt x="34" y="42"/>
                      <a:pt x="41" y="32"/>
                      <a:pt x="55" y="32"/>
                    </a:cubicBezTo>
                    <a:cubicBezTo>
                      <a:pt x="69" y="31"/>
                      <a:pt x="66" y="26"/>
                      <a:pt x="73" y="26"/>
                    </a:cubicBezTo>
                    <a:cubicBezTo>
                      <a:pt x="74" y="26"/>
                      <a:pt x="74" y="26"/>
                      <a:pt x="74" y="26"/>
                    </a:cubicBezTo>
                    <a:cubicBezTo>
                      <a:pt x="73" y="20"/>
                      <a:pt x="71" y="13"/>
                      <a:pt x="70" y="9"/>
                    </a:cubicBezTo>
                    <a:cubicBezTo>
                      <a:pt x="70" y="7"/>
                      <a:pt x="69" y="3"/>
                      <a:pt x="69"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2" name="Freeform 1565">
                <a:extLst>
                  <a:ext uri="{FF2B5EF4-FFF2-40B4-BE49-F238E27FC236}">
                    <a16:creationId xmlns:a16="http://schemas.microsoft.com/office/drawing/2014/main" id="{FF9A8D95-72EC-ABF9-8F8D-5E44F87260DE}"/>
                  </a:ext>
                </a:extLst>
              </p:cNvPr>
              <p:cNvSpPr>
                <a:spLocks/>
              </p:cNvSpPr>
              <p:nvPr/>
            </p:nvSpPr>
            <p:spPr bwMode="auto">
              <a:xfrm>
                <a:off x="4521360" y="2289251"/>
                <a:ext cx="85728" cy="138117"/>
              </a:xfrm>
              <a:custGeom>
                <a:avLst/>
                <a:gdLst>
                  <a:gd name="T0" fmla="*/ 48 w 66"/>
                  <a:gd name="T1" fmla="*/ 90 h 110"/>
                  <a:gd name="T2" fmla="*/ 44 w 66"/>
                  <a:gd name="T3" fmla="*/ 81 h 110"/>
                  <a:gd name="T4" fmla="*/ 49 w 66"/>
                  <a:gd name="T5" fmla="*/ 71 h 110"/>
                  <a:gd name="T6" fmla="*/ 44 w 66"/>
                  <a:gd name="T7" fmla="*/ 62 h 110"/>
                  <a:gd name="T8" fmla="*/ 48 w 66"/>
                  <a:gd name="T9" fmla="*/ 55 h 110"/>
                  <a:gd name="T10" fmla="*/ 51 w 66"/>
                  <a:gd name="T11" fmla="*/ 43 h 110"/>
                  <a:gd name="T12" fmla="*/ 50 w 66"/>
                  <a:gd name="T13" fmla="*/ 26 h 110"/>
                  <a:gd name="T14" fmla="*/ 61 w 66"/>
                  <a:gd name="T15" fmla="*/ 16 h 110"/>
                  <a:gd name="T16" fmla="*/ 57 w 66"/>
                  <a:gd name="T17" fmla="*/ 9 h 110"/>
                  <a:gd name="T18" fmla="*/ 46 w 66"/>
                  <a:gd name="T19" fmla="*/ 7 h 110"/>
                  <a:gd name="T20" fmla="*/ 39 w 66"/>
                  <a:gd name="T21" fmla="*/ 7 h 110"/>
                  <a:gd name="T22" fmla="*/ 28 w 66"/>
                  <a:gd name="T23" fmla="*/ 5 h 110"/>
                  <a:gd name="T24" fmla="*/ 22 w 66"/>
                  <a:gd name="T25" fmla="*/ 4 h 110"/>
                  <a:gd name="T26" fmla="*/ 17 w 66"/>
                  <a:gd name="T27" fmla="*/ 6 h 110"/>
                  <a:gd name="T28" fmla="*/ 18 w 66"/>
                  <a:gd name="T29" fmla="*/ 18 h 110"/>
                  <a:gd name="T30" fmla="*/ 7 w 66"/>
                  <a:gd name="T31" fmla="*/ 60 h 110"/>
                  <a:gd name="T32" fmla="*/ 14 w 66"/>
                  <a:gd name="T33" fmla="*/ 76 h 110"/>
                  <a:gd name="T34" fmla="*/ 16 w 66"/>
                  <a:gd name="T35" fmla="*/ 106 h 110"/>
                  <a:gd name="T36" fmla="*/ 29 w 66"/>
                  <a:gd name="T37" fmla="*/ 109 h 110"/>
                  <a:gd name="T38" fmla="*/ 44 w 66"/>
                  <a:gd name="T39" fmla="*/ 106 h 110"/>
                  <a:gd name="T40" fmla="*/ 41 w 66"/>
                  <a:gd name="T41" fmla="*/ 101 h 110"/>
                  <a:gd name="T42" fmla="*/ 48 w 66"/>
                  <a:gd name="T43"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10">
                    <a:moveTo>
                      <a:pt x="48" y="90"/>
                    </a:moveTo>
                    <a:cubicBezTo>
                      <a:pt x="55" y="88"/>
                      <a:pt x="46" y="83"/>
                      <a:pt x="44" y="81"/>
                    </a:cubicBezTo>
                    <a:cubicBezTo>
                      <a:pt x="42" y="79"/>
                      <a:pt x="45" y="71"/>
                      <a:pt x="49" y="71"/>
                    </a:cubicBezTo>
                    <a:cubicBezTo>
                      <a:pt x="52" y="71"/>
                      <a:pt x="49" y="67"/>
                      <a:pt x="44" y="62"/>
                    </a:cubicBezTo>
                    <a:cubicBezTo>
                      <a:pt x="38" y="57"/>
                      <a:pt x="44" y="55"/>
                      <a:pt x="48" y="55"/>
                    </a:cubicBezTo>
                    <a:cubicBezTo>
                      <a:pt x="52" y="55"/>
                      <a:pt x="47" y="47"/>
                      <a:pt x="51" y="43"/>
                    </a:cubicBezTo>
                    <a:cubicBezTo>
                      <a:pt x="56" y="38"/>
                      <a:pt x="50" y="30"/>
                      <a:pt x="50" y="26"/>
                    </a:cubicBezTo>
                    <a:cubicBezTo>
                      <a:pt x="50" y="22"/>
                      <a:pt x="56" y="21"/>
                      <a:pt x="61" y="16"/>
                    </a:cubicBezTo>
                    <a:cubicBezTo>
                      <a:pt x="66" y="11"/>
                      <a:pt x="57" y="13"/>
                      <a:pt x="57" y="9"/>
                    </a:cubicBezTo>
                    <a:cubicBezTo>
                      <a:pt x="57" y="5"/>
                      <a:pt x="50" y="4"/>
                      <a:pt x="46" y="7"/>
                    </a:cubicBezTo>
                    <a:cubicBezTo>
                      <a:pt x="42" y="10"/>
                      <a:pt x="43" y="7"/>
                      <a:pt x="39" y="7"/>
                    </a:cubicBezTo>
                    <a:cubicBezTo>
                      <a:pt x="35" y="7"/>
                      <a:pt x="28" y="9"/>
                      <a:pt x="28" y="5"/>
                    </a:cubicBezTo>
                    <a:cubicBezTo>
                      <a:pt x="28" y="1"/>
                      <a:pt x="25" y="0"/>
                      <a:pt x="22" y="4"/>
                    </a:cubicBezTo>
                    <a:cubicBezTo>
                      <a:pt x="21" y="5"/>
                      <a:pt x="19" y="6"/>
                      <a:pt x="17" y="6"/>
                    </a:cubicBezTo>
                    <a:cubicBezTo>
                      <a:pt x="17" y="11"/>
                      <a:pt x="16" y="16"/>
                      <a:pt x="18" y="18"/>
                    </a:cubicBezTo>
                    <a:cubicBezTo>
                      <a:pt x="21" y="24"/>
                      <a:pt x="14" y="52"/>
                      <a:pt x="7" y="60"/>
                    </a:cubicBezTo>
                    <a:cubicBezTo>
                      <a:pt x="0" y="68"/>
                      <a:pt x="7" y="70"/>
                      <a:pt x="14" y="76"/>
                    </a:cubicBezTo>
                    <a:cubicBezTo>
                      <a:pt x="21" y="81"/>
                      <a:pt x="16" y="101"/>
                      <a:pt x="16" y="106"/>
                    </a:cubicBezTo>
                    <a:cubicBezTo>
                      <a:pt x="16" y="110"/>
                      <a:pt x="22" y="109"/>
                      <a:pt x="29" y="109"/>
                    </a:cubicBezTo>
                    <a:cubicBezTo>
                      <a:pt x="34" y="109"/>
                      <a:pt x="39" y="107"/>
                      <a:pt x="44" y="106"/>
                    </a:cubicBezTo>
                    <a:cubicBezTo>
                      <a:pt x="42" y="104"/>
                      <a:pt x="41" y="102"/>
                      <a:pt x="41" y="101"/>
                    </a:cubicBezTo>
                    <a:cubicBezTo>
                      <a:pt x="41" y="97"/>
                      <a:pt x="41" y="91"/>
                      <a:pt x="48" y="9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7" name="Freeform 1566">
                <a:extLst>
                  <a:ext uri="{FF2B5EF4-FFF2-40B4-BE49-F238E27FC236}">
                    <a16:creationId xmlns:a16="http://schemas.microsoft.com/office/drawing/2014/main" id="{6822AE30-BEC5-F811-11B1-346DAD9A3FB3}"/>
                  </a:ext>
                </a:extLst>
              </p:cNvPr>
              <p:cNvSpPr>
                <a:spLocks/>
              </p:cNvSpPr>
              <p:nvPr/>
            </p:nvSpPr>
            <p:spPr bwMode="auto">
              <a:xfrm>
                <a:off x="4507072" y="1916176"/>
                <a:ext cx="101604" cy="111129"/>
              </a:xfrm>
              <a:custGeom>
                <a:avLst/>
                <a:gdLst>
                  <a:gd name="T0" fmla="*/ 71 w 80"/>
                  <a:gd name="T1" fmla="*/ 28 h 89"/>
                  <a:gd name="T2" fmla="*/ 65 w 80"/>
                  <a:gd name="T3" fmla="*/ 23 h 89"/>
                  <a:gd name="T4" fmla="*/ 55 w 80"/>
                  <a:gd name="T5" fmla="*/ 26 h 89"/>
                  <a:gd name="T6" fmla="*/ 44 w 80"/>
                  <a:gd name="T7" fmla="*/ 24 h 89"/>
                  <a:gd name="T8" fmla="*/ 48 w 80"/>
                  <a:gd name="T9" fmla="*/ 14 h 89"/>
                  <a:gd name="T10" fmla="*/ 53 w 80"/>
                  <a:gd name="T11" fmla="*/ 4 h 89"/>
                  <a:gd name="T12" fmla="*/ 51 w 80"/>
                  <a:gd name="T13" fmla="*/ 3 h 89"/>
                  <a:gd name="T14" fmla="*/ 33 w 80"/>
                  <a:gd name="T15" fmla="*/ 7 h 89"/>
                  <a:gd name="T16" fmla="*/ 41 w 80"/>
                  <a:gd name="T17" fmla="*/ 15 h 89"/>
                  <a:gd name="T18" fmla="*/ 27 w 80"/>
                  <a:gd name="T19" fmla="*/ 22 h 89"/>
                  <a:gd name="T20" fmla="*/ 8 w 80"/>
                  <a:gd name="T21" fmla="*/ 23 h 89"/>
                  <a:gd name="T22" fmla="*/ 10 w 80"/>
                  <a:gd name="T23" fmla="*/ 36 h 89"/>
                  <a:gd name="T24" fmla="*/ 18 w 80"/>
                  <a:gd name="T25" fmla="*/ 49 h 89"/>
                  <a:gd name="T26" fmla="*/ 14 w 80"/>
                  <a:gd name="T27" fmla="*/ 63 h 89"/>
                  <a:gd name="T28" fmla="*/ 2 w 80"/>
                  <a:gd name="T29" fmla="*/ 75 h 89"/>
                  <a:gd name="T30" fmla="*/ 19 w 80"/>
                  <a:gd name="T31" fmla="*/ 89 h 89"/>
                  <a:gd name="T32" fmla="*/ 50 w 80"/>
                  <a:gd name="T33" fmla="*/ 76 h 89"/>
                  <a:gd name="T34" fmla="*/ 71 w 80"/>
                  <a:gd name="T35" fmla="*/ 72 h 89"/>
                  <a:gd name="T36" fmla="*/ 71 w 80"/>
                  <a:gd name="T37" fmla="*/ 31 h 89"/>
                  <a:gd name="T38" fmla="*/ 71 w 80"/>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89">
                    <a:moveTo>
                      <a:pt x="71" y="28"/>
                    </a:moveTo>
                    <a:cubicBezTo>
                      <a:pt x="69" y="27"/>
                      <a:pt x="67" y="25"/>
                      <a:pt x="65" y="23"/>
                    </a:cubicBezTo>
                    <a:cubicBezTo>
                      <a:pt x="59" y="15"/>
                      <a:pt x="56" y="21"/>
                      <a:pt x="55" y="26"/>
                    </a:cubicBezTo>
                    <a:cubicBezTo>
                      <a:pt x="54" y="31"/>
                      <a:pt x="48" y="25"/>
                      <a:pt x="44" y="24"/>
                    </a:cubicBezTo>
                    <a:cubicBezTo>
                      <a:pt x="40" y="23"/>
                      <a:pt x="45" y="16"/>
                      <a:pt x="48" y="14"/>
                    </a:cubicBezTo>
                    <a:cubicBezTo>
                      <a:pt x="50" y="12"/>
                      <a:pt x="52" y="9"/>
                      <a:pt x="53" y="4"/>
                    </a:cubicBezTo>
                    <a:cubicBezTo>
                      <a:pt x="52" y="4"/>
                      <a:pt x="51" y="3"/>
                      <a:pt x="51" y="3"/>
                    </a:cubicBezTo>
                    <a:cubicBezTo>
                      <a:pt x="43" y="0"/>
                      <a:pt x="33" y="0"/>
                      <a:pt x="33" y="7"/>
                    </a:cubicBezTo>
                    <a:cubicBezTo>
                      <a:pt x="33" y="13"/>
                      <a:pt x="41" y="11"/>
                      <a:pt x="41" y="15"/>
                    </a:cubicBezTo>
                    <a:cubicBezTo>
                      <a:pt x="41" y="19"/>
                      <a:pt x="33" y="18"/>
                      <a:pt x="27" y="22"/>
                    </a:cubicBezTo>
                    <a:cubicBezTo>
                      <a:pt x="21" y="27"/>
                      <a:pt x="14" y="20"/>
                      <a:pt x="8" y="23"/>
                    </a:cubicBezTo>
                    <a:cubicBezTo>
                      <a:pt x="2" y="26"/>
                      <a:pt x="15" y="29"/>
                      <a:pt x="10" y="36"/>
                    </a:cubicBezTo>
                    <a:cubicBezTo>
                      <a:pt x="5" y="43"/>
                      <a:pt x="10" y="42"/>
                      <a:pt x="18" y="49"/>
                    </a:cubicBezTo>
                    <a:cubicBezTo>
                      <a:pt x="26" y="55"/>
                      <a:pt x="14" y="56"/>
                      <a:pt x="14" y="63"/>
                    </a:cubicBezTo>
                    <a:cubicBezTo>
                      <a:pt x="14" y="70"/>
                      <a:pt x="4" y="70"/>
                      <a:pt x="2" y="75"/>
                    </a:cubicBezTo>
                    <a:cubicBezTo>
                      <a:pt x="0" y="80"/>
                      <a:pt x="10" y="89"/>
                      <a:pt x="19" y="89"/>
                    </a:cubicBezTo>
                    <a:cubicBezTo>
                      <a:pt x="26" y="89"/>
                      <a:pt x="41" y="85"/>
                      <a:pt x="50" y="76"/>
                    </a:cubicBezTo>
                    <a:cubicBezTo>
                      <a:pt x="59" y="68"/>
                      <a:pt x="63" y="76"/>
                      <a:pt x="71" y="72"/>
                    </a:cubicBezTo>
                    <a:cubicBezTo>
                      <a:pt x="80" y="68"/>
                      <a:pt x="75" y="37"/>
                      <a:pt x="71" y="31"/>
                    </a:cubicBezTo>
                    <a:cubicBezTo>
                      <a:pt x="71" y="30"/>
                      <a:pt x="71" y="29"/>
                      <a:pt x="71" y="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8" name="Freeform 1567">
                <a:extLst>
                  <a:ext uri="{FF2B5EF4-FFF2-40B4-BE49-F238E27FC236}">
                    <a16:creationId xmlns:a16="http://schemas.microsoft.com/office/drawing/2014/main" id="{52135CFC-DE7E-060E-FB48-99EEBDD7D1A0}"/>
                  </a:ext>
                </a:extLst>
              </p:cNvPr>
              <p:cNvSpPr>
                <a:spLocks/>
              </p:cNvSpPr>
              <p:nvPr/>
            </p:nvSpPr>
            <p:spPr bwMode="auto">
              <a:xfrm>
                <a:off x="5008740" y="3672010"/>
                <a:ext cx="287348" cy="279409"/>
              </a:xfrm>
              <a:custGeom>
                <a:avLst/>
                <a:gdLst>
                  <a:gd name="T0" fmla="*/ 83 w 224"/>
                  <a:gd name="T1" fmla="*/ 214 h 224"/>
                  <a:gd name="T2" fmla="*/ 93 w 224"/>
                  <a:gd name="T3" fmla="*/ 209 h 224"/>
                  <a:gd name="T4" fmla="*/ 102 w 224"/>
                  <a:gd name="T5" fmla="*/ 222 h 224"/>
                  <a:gd name="T6" fmla="*/ 125 w 224"/>
                  <a:gd name="T7" fmla="*/ 221 h 224"/>
                  <a:gd name="T8" fmla="*/ 136 w 224"/>
                  <a:gd name="T9" fmla="*/ 210 h 224"/>
                  <a:gd name="T10" fmla="*/ 136 w 224"/>
                  <a:gd name="T11" fmla="*/ 93 h 224"/>
                  <a:gd name="T12" fmla="*/ 154 w 224"/>
                  <a:gd name="T13" fmla="*/ 87 h 224"/>
                  <a:gd name="T14" fmla="*/ 154 w 224"/>
                  <a:gd name="T15" fmla="*/ 26 h 224"/>
                  <a:gd name="T16" fmla="*/ 170 w 224"/>
                  <a:gd name="T17" fmla="*/ 24 h 224"/>
                  <a:gd name="T18" fmla="*/ 190 w 224"/>
                  <a:gd name="T19" fmla="*/ 18 h 224"/>
                  <a:gd name="T20" fmla="*/ 200 w 224"/>
                  <a:gd name="T21" fmla="*/ 25 h 224"/>
                  <a:gd name="T22" fmla="*/ 212 w 224"/>
                  <a:gd name="T23" fmla="*/ 17 h 224"/>
                  <a:gd name="T24" fmla="*/ 224 w 224"/>
                  <a:gd name="T25" fmla="*/ 15 h 224"/>
                  <a:gd name="T26" fmla="*/ 223 w 224"/>
                  <a:gd name="T27" fmla="*/ 11 h 224"/>
                  <a:gd name="T28" fmla="*/ 186 w 224"/>
                  <a:gd name="T29" fmla="*/ 14 h 224"/>
                  <a:gd name="T30" fmla="*/ 158 w 224"/>
                  <a:gd name="T31" fmla="*/ 15 h 224"/>
                  <a:gd name="T32" fmla="*/ 119 w 224"/>
                  <a:gd name="T33" fmla="*/ 15 h 224"/>
                  <a:gd name="T34" fmla="*/ 113 w 224"/>
                  <a:gd name="T35" fmla="*/ 9 h 224"/>
                  <a:gd name="T36" fmla="*/ 52 w 224"/>
                  <a:gd name="T37" fmla="*/ 9 h 224"/>
                  <a:gd name="T38" fmla="*/ 37 w 224"/>
                  <a:gd name="T39" fmla="*/ 5 h 224"/>
                  <a:gd name="T40" fmla="*/ 20 w 224"/>
                  <a:gd name="T41" fmla="*/ 4 h 224"/>
                  <a:gd name="T42" fmla="*/ 12 w 224"/>
                  <a:gd name="T43" fmla="*/ 0 h 224"/>
                  <a:gd name="T44" fmla="*/ 6 w 224"/>
                  <a:gd name="T45" fmla="*/ 5 h 224"/>
                  <a:gd name="T46" fmla="*/ 0 w 224"/>
                  <a:gd name="T47" fmla="*/ 6 h 224"/>
                  <a:gd name="T48" fmla="*/ 10 w 224"/>
                  <a:gd name="T49" fmla="*/ 29 h 224"/>
                  <a:gd name="T50" fmla="*/ 27 w 224"/>
                  <a:gd name="T51" fmla="*/ 65 h 224"/>
                  <a:gd name="T52" fmla="*/ 45 w 224"/>
                  <a:gd name="T53" fmla="*/ 102 h 224"/>
                  <a:gd name="T54" fmla="*/ 46 w 224"/>
                  <a:gd name="T55" fmla="*/ 132 h 224"/>
                  <a:gd name="T56" fmla="*/ 52 w 224"/>
                  <a:gd name="T57" fmla="*/ 159 h 224"/>
                  <a:gd name="T58" fmla="*/ 64 w 224"/>
                  <a:gd name="T59" fmla="*/ 202 h 224"/>
                  <a:gd name="T60" fmla="*/ 75 w 224"/>
                  <a:gd name="T61" fmla="*/ 216 h 224"/>
                  <a:gd name="T62" fmla="*/ 83 w 224"/>
                  <a:gd name="T63" fmla="*/ 21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224">
                    <a:moveTo>
                      <a:pt x="83" y="214"/>
                    </a:moveTo>
                    <a:cubicBezTo>
                      <a:pt x="83" y="211"/>
                      <a:pt x="89" y="204"/>
                      <a:pt x="93" y="209"/>
                    </a:cubicBezTo>
                    <a:cubicBezTo>
                      <a:pt x="96" y="214"/>
                      <a:pt x="95" y="222"/>
                      <a:pt x="102" y="222"/>
                    </a:cubicBezTo>
                    <a:cubicBezTo>
                      <a:pt x="109" y="222"/>
                      <a:pt x="122" y="224"/>
                      <a:pt x="125" y="221"/>
                    </a:cubicBezTo>
                    <a:cubicBezTo>
                      <a:pt x="127" y="218"/>
                      <a:pt x="136" y="215"/>
                      <a:pt x="136" y="210"/>
                    </a:cubicBezTo>
                    <a:cubicBezTo>
                      <a:pt x="136" y="204"/>
                      <a:pt x="136" y="98"/>
                      <a:pt x="136" y="93"/>
                    </a:cubicBezTo>
                    <a:cubicBezTo>
                      <a:pt x="136" y="89"/>
                      <a:pt x="154" y="93"/>
                      <a:pt x="154" y="87"/>
                    </a:cubicBezTo>
                    <a:cubicBezTo>
                      <a:pt x="154" y="80"/>
                      <a:pt x="154" y="26"/>
                      <a:pt x="154" y="26"/>
                    </a:cubicBezTo>
                    <a:cubicBezTo>
                      <a:pt x="154" y="26"/>
                      <a:pt x="167" y="25"/>
                      <a:pt x="170" y="24"/>
                    </a:cubicBezTo>
                    <a:cubicBezTo>
                      <a:pt x="174" y="23"/>
                      <a:pt x="187" y="16"/>
                      <a:pt x="190" y="18"/>
                    </a:cubicBezTo>
                    <a:cubicBezTo>
                      <a:pt x="193" y="20"/>
                      <a:pt x="198" y="28"/>
                      <a:pt x="200" y="25"/>
                    </a:cubicBezTo>
                    <a:cubicBezTo>
                      <a:pt x="202" y="23"/>
                      <a:pt x="207" y="17"/>
                      <a:pt x="212" y="17"/>
                    </a:cubicBezTo>
                    <a:cubicBezTo>
                      <a:pt x="215" y="17"/>
                      <a:pt x="220" y="16"/>
                      <a:pt x="224" y="15"/>
                    </a:cubicBezTo>
                    <a:cubicBezTo>
                      <a:pt x="223" y="13"/>
                      <a:pt x="223" y="12"/>
                      <a:pt x="223" y="11"/>
                    </a:cubicBezTo>
                    <a:cubicBezTo>
                      <a:pt x="223" y="7"/>
                      <a:pt x="191" y="12"/>
                      <a:pt x="186" y="14"/>
                    </a:cubicBezTo>
                    <a:cubicBezTo>
                      <a:pt x="180" y="15"/>
                      <a:pt x="164" y="18"/>
                      <a:pt x="158" y="15"/>
                    </a:cubicBezTo>
                    <a:cubicBezTo>
                      <a:pt x="153" y="13"/>
                      <a:pt x="119" y="15"/>
                      <a:pt x="119" y="15"/>
                    </a:cubicBezTo>
                    <a:cubicBezTo>
                      <a:pt x="113" y="9"/>
                      <a:pt x="113" y="9"/>
                      <a:pt x="113" y="9"/>
                    </a:cubicBezTo>
                    <a:cubicBezTo>
                      <a:pt x="113" y="9"/>
                      <a:pt x="59" y="9"/>
                      <a:pt x="52" y="9"/>
                    </a:cubicBezTo>
                    <a:cubicBezTo>
                      <a:pt x="46" y="9"/>
                      <a:pt x="42" y="8"/>
                      <a:pt x="37" y="5"/>
                    </a:cubicBezTo>
                    <a:cubicBezTo>
                      <a:pt x="31" y="1"/>
                      <a:pt x="26" y="1"/>
                      <a:pt x="20" y="4"/>
                    </a:cubicBezTo>
                    <a:cubicBezTo>
                      <a:pt x="14" y="7"/>
                      <a:pt x="16" y="0"/>
                      <a:pt x="12" y="0"/>
                    </a:cubicBezTo>
                    <a:cubicBezTo>
                      <a:pt x="7" y="0"/>
                      <a:pt x="6" y="5"/>
                      <a:pt x="6" y="5"/>
                    </a:cubicBezTo>
                    <a:cubicBezTo>
                      <a:pt x="0" y="6"/>
                      <a:pt x="0" y="6"/>
                      <a:pt x="0" y="6"/>
                    </a:cubicBezTo>
                    <a:cubicBezTo>
                      <a:pt x="0" y="12"/>
                      <a:pt x="4" y="22"/>
                      <a:pt x="10" y="29"/>
                    </a:cubicBezTo>
                    <a:cubicBezTo>
                      <a:pt x="16" y="37"/>
                      <a:pt x="23" y="52"/>
                      <a:pt x="27" y="65"/>
                    </a:cubicBezTo>
                    <a:cubicBezTo>
                      <a:pt x="31" y="78"/>
                      <a:pt x="42" y="92"/>
                      <a:pt x="45" y="102"/>
                    </a:cubicBezTo>
                    <a:cubicBezTo>
                      <a:pt x="48" y="112"/>
                      <a:pt x="43" y="126"/>
                      <a:pt x="46" y="132"/>
                    </a:cubicBezTo>
                    <a:cubicBezTo>
                      <a:pt x="49" y="138"/>
                      <a:pt x="51" y="149"/>
                      <a:pt x="52" y="159"/>
                    </a:cubicBezTo>
                    <a:cubicBezTo>
                      <a:pt x="54" y="170"/>
                      <a:pt x="55" y="193"/>
                      <a:pt x="64" y="202"/>
                    </a:cubicBezTo>
                    <a:cubicBezTo>
                      <a:pt x="68" y="206"/>
                      <a:pt x="72" y="211"/>
                      <a:pt x="75" y="216"/>
                    </a:cubicBezTo>
                    <a:cubicBezTo>
                      <a:pt x="80" y="217"/>
                      <a:pt x="83" y="217"/>
                      <a:pt x="83" y="2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69" name="Freeform 1568">
                <a:extLst>
                  <a:ext uri="{FF2B5EF4-FFF2-40B4-BE49-F238E27FC236}">
                    <a16:creationId xmlns:a16="http://schemas.microsoft.com/office/drawing/2014/main" id="{5636E71A-BB77-7FD3-7A60-29D70F44030D}"/>
                  </a:ext>
                </a:extLst>
              </p:cNvPr>
              <p:cNvSpPr>
                <a:spLocks/>
              </p:cNvSpPr>
              <p:nvPr/>
            </p:nvSpPr>
            <p:spPr bwMode="auto">
              <a:xfrm>
                <a:off x="5296087" y="3641847"/>
                <a:ext cx="180981" cy="152405"/>
              </a:xfrm>
              <a:custGeom>
                <a:avLst/>
                <a:gdLst>
                  <a:gd name="T0" fmla="*/ 94 w 141"/>
                  <a:gd name="T1" fmla="*/ 5 h 122"/>
                  <a:gd name="T2" fmla="*/ 91 w 141"/>
                  <a:gd name="T3" fmla="*/ 0 h 122"/>
                  <a:gd name="T4" fmla="*/ 76 w 141"/>
                  <a:gd name="T5" fmla="*/ 0 h 122"/>
                  <a:gd name="T6" fmla="*/ 66 w 141"/>
                  <a:gd name="T7" fmla="*/ 9 h 122"/>
                  <a:gd name="T8" fmla="*/ 50 w 141"/>
                  <a:gd name="T9" fmla="*/ 21 h 122"/>
                  <a:gd name="T10" fmla="*/ 31 w 141"/>
                  <a:gd name="T11" fmla="*/ 41 h 122"/>
                  <a:gd name="T12" fmla="*/ 9 w 141"/>
                  <a:gd name="T13" fmla="*/ 38 h 122"/>
                  <a:gd name="T14" fmla="*/ 0 w 141"/>
                  <a:gd name="T15" fmla="*/ 39 h 122"/>
                  <a:gd name="T16" fmla="*/ 10 w 141"/>
                  <a:gd name="T17" fmla="*/ 49 h 122"/>
                  <a:gd name="T18" fmla="*/ 20 w 141"/>
                  <a:gd name="T19" fmla="*/ 70 h 122"/>
                  <a:gd name="T20" fmla="*/ 37 w 141"/>
                  <a:gd name="T21" fmla="*/ 83 h 122"/>
                  <a:gd name="T22" fmla="*/ 44 w 141"/>
                  <a:gd name="T23" fmla="*/ 96 h 122"/>
                  <a:gd name="T24" fmla="*/ 57 w 141"/>
                  <a:gd name="T25" fmla="*/ 108 h 122"/>
                  <a:gd name="T26" fmla="*/ 69 w 141"/>
                  <a:gd name="T27" fmla="*/ 116 h 122"/>
                  <a:gd name="T28" fmla="*/ 86 w 141"/>
                  <a:gd name="T29" fmla="*/ 119 h 122"/>
                  <a:gd name="T30" fmla="*/ 106 w 141"/>
                  <a:gd name="T31" fmla="*/ 122 h 122"/>
                  <a:gd name="T32" fmla="*/ 124 w 141"/>
                  <a:gd name="T33" fmla="*/ 105 h 122"/>
                  <a:gd name="T34" fmla="*/ 129 w 141"/>
                  <a:gd name="T35" fmla="*/ 87 h 122"/>
                  <a:gd name="T36" fmla="*/ 138 w 141"/>
                  <a:gd name="T37" fmla="*/ 74 h 122"/>
                  <a:gd name="T38" fmla="*/ 133 w 141"/>
                  <a:gd name="T39" fmla="*/ 61 h 122"/>
                  <a:gd name="T40" fmla="*/ 137 w 141"/>
                  <a:gd name="T41" fmla="*/ 45 h 122"/>
                  <a:gd name="T42" fmla="*/ 137 w 141"/>
                  <a:gd name="T43" fmla="*/ 18 h 122"/>
                  <a:gd name="T44" fmla="*/ 116 w 141"/>
                  <a:gd name="T45" fmla="*/ 11 h 122"/>
                  <a:gd name="T46" fmla="*/ 94 w 141"/>
                  <a:gd name="T47"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1" h="122">
                    <a:moveTo>
                      <a:pt x="94" y="5"/>
                    </a:moveTo>
                    <a:cubicBezTo>
                      <a:pt x="91" y="0"/>
                      <a:pt x="91" y="0"/>
                      <a:pt x="91" y="0"/>
                    </a:cubicBezTo>
                    <a:cubicBezTo>
                      <a:pt x="76" y="0"/>
                      <a:pt x="76" y="0"/>
                      <a:pt x="76" y="0"/>
                    </a:cubicBezTo>
                    <a:cubicBezTo>
                      <a:pt x="66" y="3"/>
                      <a:pt x="66" y="6"/>
                      <a:pt x="66" y="9"/>
                    </a:cubicBezTo>
                    <a:cubicBezTo>
                      <a:pt x="66" y="12"/>
                      <a:pt x="56" y="19"/>
                      <a:pt x="50" y="21"/>
                    </a:cubicBezTo>
                    <a:cubicBezTo>
                      <a:pt x="43" y="24"/>
                      <a:pt x="36" y="39"/>
                      <a:pt x="31" y="41"/>
                    </a:cubicBezTo>
                    <a:cubicBezTo>
                      <a:pt x="27" y="43"/>
                      <a:pt x="13" y="38"/>
                      <a:pt x="9" y="38"/>
                    </a:cubicBezTo>
                    <a:cubicBezTo>
                      <a:pt x="7" y="37"/>
                      <a:pt x="4" y="38"/>
                      <a:pt x="0" y="39"/>
                    </a:cubicBezTo>
                    <a:cubicBezTo>
                      <a:pt x="3" y="44"/>
                      <a:pt x="8" y="49"/>
                      <a:pt x="10" y="49"/>
                    </a:cubicBezTo>
                    <a:cubicBezTo>
                      <a:pt x="13" y="49"/>
                      <a:pt x="14" y="68"/>
                      <a:pt x="20" y="70"/>
                    </a:cubicBezTo>
                    <a:cubicBezTo>
                      <a:pt x="26" y="73"/>
                      <a:pt x="37" y="79"/>
                      <a:pt x="37" y="83"/>
                    </a:cubicBezTo>
                    <a:cubicBezTo>
                      <a:pt x="37" y="86"/>
                      <a:pt x="44" y="91"/>
                      <a:pt x="44" y="96"/>
                    </a:cubicBezTo>
                    <a:cubicBezTo>
                      <a:pt x="44" y="101"/>
                      <a:pt x="51" y="108"/>
                      <a:pt x="57" y="108"/>
                    </a:cubicBezTo>
                    <a:cubicBezTo>
                      <a:pt x="68" y="108"/>
                      <a:pt x="69" y="112"/>
                      <a:pt x="69" y="116"/>
                    </a:cubicBezTo>
                    <a:cubicBezTo>
                      <a:pt x="69" y="119"/>
                      <a:pt x="84" y="116"/>
                      <a:pt x="86" y="119"/>
                    </a:cubicBezTo>
                    <a:cubicBezTo>
                      <a:pt x="88" y="122"/>
                      <a:pt x="103" y="121"/>
                      <a:pt x="106" y="122"/>
                    </a:cubicBezTo>
                    <a:cubicBezTo>
                      <a:pt x="112" y="116"/>
                      <a:pt x="121" y="109"/>
                      <a:pt x="124" y="105"/>
                    </a:cubicBezTo>
                    <a:cubicBezTo>
                      <a:pt x="129" y="98"/>
                      <a:pt x="125" y="90"/>
                      <a:pt x="129" y="87"/>
                    </a:cubicBezTo>
                    <a:cubicBezTo>
                      <a:pt x="133" y="85"/>
                      <a:pt x="141" y="75"/>
                      <a:pt x="138" y="74"/>
                    </a:cubicBezTo>
                    <a:cubicBezTo>
                      <a:pt x="135" y="73"/>
                      <a:pt x="137" y="66"/>
                      <a:pt x="133" y="61"/>
                    </a:cubicBezTo>
                    <a:cubicBezTo>
                      <a:pt x="128" y="56"/>
                      <a:pt x="138" y="54"/>
                      <a:pt x="137" y="45"/>
                    </a:cubicBezTo>
                    <a:cubicBezTo>
                      <a:pt x="137" y="37"/>
                      <a:pt x="139" y="19"/>
                      <a:pt x="137" y="18"/>
                    </a:cubicBezTo>
                    <a:cubicBezTo>
                      <a:pt x="134" y="16"/>
                      <a:pt x="123" y="15"/>
                      <a:pt x="116" y="11"/>
                    </a:cubicBezTo>
                    <a:cubicBezTo>
                      <a:pt x="109" y="6"/>
                      <a:pt x="94" y="5"/>
                      <a:pt x="94"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0" name="Freeform 1569">
                <a:extLst>
                  <a:ext uri="{FF2B5EF4-FFF2-40B4-BE49-F238E27FC236}">
                    <a16:creationId xmlns:a16="http://schemas.microsoft.com/office/drawing/2014/main" id="{BAECC53E-FFBE-DA14-2C8B-C8AD8B6459FA}"/>
                  </a:ext>
                </a:extLst>
              </p:cNvPr>
              <p:cNvSpPr>
                <a:spLocks/>
              </p:cNvSpPr>
              <p:nvPr/>
            </p:nvSpPr>
            <p:spPr bwMode="auto">
              <a:xfrm>
                <a:off x="5183371" y="3691061"/>
                <a:ext cx="201620" cy="212732"/>
              </a:xfrm>
              <a:custGeom>
                <a:avLst/>
                <a:gdLst>
                  <a:gd name="T0" fmla="*/ 145 w 157"/>
                  <a:gd name="T1" fmla="*/ 69 h 171"/>
                  <a:gd name="T2" fmla="*/ 132 w 157"/>
                  <a:gd name="T3" fmla="*/ 57 h 171"/>
                  <a:gd name="T4" fmla="*/ 125 w 157"/>
                  <a:gd name="T5" fmla="*/ 44 h 171"/>
                  <a:gd name="T6" fmla="*/ 108 w 157"/>
                  <a:gd name="T7" fmla="*/ 31 h 171"/>
                  <a:gd name="T8" fmla="*/ 98 w 157"/>
                  <a:gd name="T9" fmla="*/ 10 h 171"/>
                  <a:gd name="T10" fmla="*/ 88 w 157"/>
                  <a:gd name="T11" fmla="*/ 0 h 171"/>
                  <a:gd name="T12" fmla="*/ 76 w 157"/>
                  <a:gd name="T13" fmla="*/ 2 h 171"/>
                  <a:gd name="T14" fmla="*/ 64 w 157"/>
                  <a:gd name="T15" fmla="*/ 10 h 171"/>
                  <a:gd name="T16" fmla="*/ 54 w 157"/>
                  <a:gd name="T17" fmla="*/ 3 h 171"/>
                  <a:gd name="T18" fmla="*/ 34 w 157"/>
                  <a:gd name="T19" fmla="*/ 9 h 171"/>
                  <a:gd name="T20" fmla="*/ 18 w 157"/>
                  <a:gd name="T21" fmla="*/ 11 h 171"/>
                  <a:gd name="T22" fmla="*/ 18 w 157"/>
                  <a:gd name="T23" fmla="*/ 72 h 171"/>
                  <a:gd name="T24" fmla="*/ 0 w 157"/>
                  <a:gd name="T25" fmla="*/ 78 h 171"/>
                  <a:gd name="T26" fmla="*/ 0 w 157"/>
                  <a:gd name="T27" fmla="*/ 130 h 171"/>
                  <a:gd name="T28" fmla="*/ 8 w 157"/>
                  <a:gd name="T29" fmla="*/ 136 h 171"/>
                  <a:gd name="T30" fmla="*/ 14 w 157"/>
                  <a:gd name="T31" fmla="*/ 156 h 171"/>
                  <a:gd name="T32" fmla="*/ 10 w 157"/>
                  <a:gd name="T33" fmla="*/ 160 h 171"/>
                  <a:gd name="T34" fmla="*/ 14 w 157"/>
                  <a:gd name="T35" fmla="*/ 168 h 171"/>
                  <a:gd name="T36" fmla="*/ 31 w 157"/>
                  <a:gd name="T37" fmla="*/ 167 h 171"/>
                  <a:gd name="T38" fmla="*/ 47 w 157"/>
                  <a:gd name="T39" fmla="*/ 148 h 171"/>
                  <a:gd name="T40" fmla="*/ 59 w 157"/>
                  <a:gd name="T41" fmla="*/ 139 h 171"/>
                  <a:gd name="T42" fmla="*/ 80 w 157"/>
                  <a:gd name="T43" fmla="*/ 146 h 171"/>
                  <a:gd name="T44" fmla="*/ 97 w 157"/>
                  <a:gd name="T45" fmla="*/ 138 h 171"/>
                  <a:gd name="T46" fmla="*/ 104 w 157"/>
                  <a:gd name="T47" fmla="*/ 125 h 171"/>
                  <a:gd name="T48" fmla="*/ 119 w 157"/>
                  <a:gd name="T49" fmla="*/ 114 h 171"/>
                  <a:gd name="T50" fmla="*/ 126 w 157"/>
                  <a:gd name="T51" fmla="*/ 102 h 171"/>
                  <a:gd name="T52" fmla="*/ 140 w 157"/>
                  <a:gd name="T53" fmla="*/ 91 h 171"/>
                  <a:gd name="T54" fmla="*/ 151 w 157"/>
                  <a:gd name="T55" fmla="*/ 85 h 171"/>
                  <a:gd name="T56" fmla="*/ 157 w 157"/>
                  <a:gd name="T57" fmla="*/ 77 h 171"/>
                  <a:gd name="T58" fmla="*/ 157 w 157"/>
                  <a:gd name="T59" fmla="*/ 77 h 171"/>
                  <a:gd name="T60" fmla="*/ 145 w 157"/>
                  <a:gd name="T6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1">
                    <a:moveTo>
                      <a:pt x="145" y="69"/>
                    </a:moveTo>
                    <a:cubicBezTo>
                      <a:pt x="139" y="69"/>
                      <a:pt x="132" y="62"/>
                      <a:pt x="132" y="57"/>
                    </a:cubicBezTo>
                    <a:cubicBezTo>
                      <a:pt x="132" y="52"/>
                      <a:pt x="125" y="47"/>
                      <a:pt x="125" y="44"/>
                    </a:cubicBezTo>
                    <a:cubicBezTo>
                      <a:pt x="125" y="40"/>
                      <a:pt x="114" y="34"/>
                      <a:pt x="108" y="31"/>
                    </a:cubicBezTo>
                    <a:cubicBezTo>
                      <a:pt x="102" y="29"/>
                      <a:pt x="101" y="10"/>
                      <a:pt x="98" y="10"/>
                    </a:cubicBezTo>
                    <a:cubicBezTo>
                      <a:pt x="96" y="10"/>
                      <a:pt x="91" y="5"/>
                      <a:pt x="88" y="0"/>
                    </a:cubicBezTo>
                    <a:cubicBezTo>
                      <a:pt x="84" y="1"/>
                      <a:pt x="79" y="2"/>
                      <a:pt x="76" y="2"/>
                    </a:cubicBezTo>
                    <a:cubicBezTo>
                      <a:pt x="71" y="2"/>
                      <a:pt x="66" y="8"/>
                      <a:pt x="64" y="10"/>
                    </a:cubicBezTo>
                    <a:cubicBezTo>
                      <a:pt x="62" y="13"/>
                      <a:pt x="57" y="5"/>
                      <a:pt x="54" y="3"/>
                    </a:cubicBezTo>
                    <a:cubicBezTo>
                      <a:pt x="51" y="1"/>
                      <a:pt x="38" y="8"/>
                      <a:pt x="34" y="9"/>
                    </a:cubicBezTo>
                    <a:cubicBezTo>
                      <a:pt x="31" y="10"/>
                      <a:pt x="18" y="11"/>
                      <a:pt x="18" y="11"/>
                    </a:cubicBezTo>
                    <a:cubicBezTo>
                      <a:pt x="18" y="11"/>
                      <a:pt x="18" y="65"/>
                      <a:pt x="18" y="72"/>
                    </a:cubicBezTo>
                    <a:cubicBezTo>
                      <a:pt x="18" y="78"/>
                      <a:pt x="0" y="74"/>
                      <a:pt x="0" y="78"/>
                    </a:cubicBezTo>
                    <a:cubicBezTo>
                      <a:pt x="0" y="80"/>
                      <a:pt x="0" y="104"/>
                      <a:pt x="0" y="130"/>
                    </a:cubicBezTo>
                    <a:cubicBezTo>
                      <a:pt x="4" y="132"/>
                      <a:pt x="7" y="134"/>
                      <a:pt x="8" y="136"/>
                    </a:cubicBezTo>
                    <a:cubicBezTo>
                      <a:pt x="10" y="141"/>
                      <a:pt x="15" y="152"/>
                      <a:pt x="14" y="156"/>
                    </a:cubicBezTo>
                    <a:cubicBezTo>
                      <a:pt x="13" y="159"/>
                      <a:pt x="10" y="157"/>
                      <a:pt x="10" y="160"/>
                    </a:cubicBezTo>
                    <a:cubicBezTo>
                      <a:pt x="10" y="163"/>
                      <a:pt x="8" y="168"/>
                      <a:pt x="14" y="168"/>
                    </a:cubicBezTo>
                    <a:cubicBezTo>
                      <a:pt x="19" y="168"/>
                      <a:pt x="28" y="171"/>
                      <a:pt x="31" y="167"/>
                    </a:cubicBezTo>
                    <a:cubicBezTo>
                      <a:pt x="35" y="162"/>
                      <a:pt x="47" y="153"/>
                      <a:pt x="47" y="148"/>
                    </a:cubicBezTo>
                    <a:cubicBezTo>
                      <a:pt x="48" y="144"/>
                      <a:pt x="51" y="133"/>
                      <a:pt x="59" y="139"/>
                    </a:cubicBezTo>
                    <a:cubicBezTo>
                      <a:pt x="68" y="145"/>
                      <a:pt x="69" y="146"/>
                      <a:pt x="80" y="146"/>
                    </a:cubicBezTo>
                    <a:cubicBezTo>
                      <a:pt x="92" y="146"/>
                      <a:pt x="95" y="145"/>
                      <a:pt x="97" y="138"/>
                    </a:cubicBezTo>
                    <a:cubicBezTo>
                      <a:pt x="99" y="131"/>
                      <a:pt x="97" y="125"/>
                      <a:pt x="104" y="125"/>
                    </a:cubicBezTo>
                    <a:cubicBezTo>
                      <a:pt x="111" y="125"/>
                      <a:pt x="119" y="119"/>
                      <a:pt x="119" y="114"/>
                    </a:cubicBezTo>
                    <a:cubicBezTo>
                      <a:pt x="119" y="109"/>
                      <a:pt x="122" y="102"/>
                      <a:pt x="126" y="102"/>
                    </a:cubicBezTo>
                    <a:cubicBezTo>
                      <a:pt x="130" y="102"/>
                      <a:pt x="139" y="97"/>
                      <a:pt x="140" y="91"/>
                    </a:cubicBezTo>
                    <a:cubicBezTo>
                      <a:pt x="141" y="86"/>
                      <a:pt x="149" y="88"/>
                      <a:pt x="151" y="85"/>
                    </a:cubicBezTo>
                    <a:cubicBezTo>
                      <a:pt x="153" y="84"/>
                      <a:pt x="155" y="80"/>
                      <a:pt x="157" y="77"/>
                    </a:cubicBezTo>
                    <a:cubicBezTo>
                      <a:pt x="157" y="77"/>
                      <a:pt x="157" y="77"/>
                      <a:pt x="157" y="77"/>
                    </a:cubicBezTo>
                    <a:cubicBezTo>
                      <a:pt x="157" y="73"/>
                      <a:pt x="156" y="69"/>
                      <a:pt x="145" y="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5" name="Freeform 1570">
                <a:extLst>
                  <a:ext uri="{FF2B5EF4-FFF2-40B4-BE49-F238E27FC236}">
                    <a16:creationId xmlns:a16="http://schemas.microsoft.com/office/drawing/2014/main" id="{4E6FBAB2-3A26-FE78-5A64-64B0A32138B5}"/>
                  </a:ext>
                </a:extLst>
              </p:cNvPr>
              <p:cNvSpPr>
                <a:spLocks/>
              </p:cNvSpPr>
              <p:nvPr/>
            </p:nvSpPr>
            <p:spPr bwMode="auto">
              <a:xfrm>
                <a:off x="5421504" y="3875217"/>
                <a:ext cx="30164" cy="36514"/>
              </a:xfrm>
              <a:custGeom>
                <a:avLst/>
                <a:gdLst>
                  <a:gd name="T0" fmla="*/ 12 w 24"/>
                  <a:gd name="T1" fmla="*/ 0 h 30"/>
                  <a:gd name="T2" fmla="*/ 0 w 24"/>
                  <a:gd name="T3" fmla="*/ 13 h 30"/>
                  <a:gd name="T4" fmla="*/ 11 w 24"/>
                  <a:gd name="T5" fmla="*/ 29 h 30"/>
                  <a:gd name="T6" fmla="*/ 21 w 24"/>
                  <a:gd name="T7" fmla="*/ 25 h 30"/>
                  <a:gd name="T8" fmla="*/ 24 w 24"/>
                  <a:gd name="T9" fmla="*/ 20 h 30"/>
                  <a:gd name="T10" fmla="*/ 22 w 24"/>
                  <a:gd name="T11" fmla="*/ 5 h 30"/>
                  <a:gd name="T12" fmla="*/ 12 w 24"/>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4" h="30">
                    <a:moveTo>
                      <a:pt x="12" y="0"/>
                    </a:moveTo>
                    <a:cubicBezTo>
                      <a:pt x="8" y="0"/>
                      <a:pt x="0" y="11"/>
                      <a:pt x="0" y="13"/>
                    </a:cubicBezTo>
                    <a:cubicBezTo>
                      <a:pt x="0" y="15"/>
                      <a:pt x="6" y="29"/>
                      <a:pt x="11" y="29"/>
                    </a:cubicBezTo>
                    <a:cubicBezTo>
                      <a:pt x="17" y="30"/>
                      <a:pt x="21" y="29"/>
                      <a:pt x="21" y="25"/>
                    </a:cubicBezTo>
                    <a:cubicBezTo>
                      <a:pt x="21" y="23"/>
                      <a:pt x="23" y="22"/>
                      <a:pt x="24" y="20"/>
                    </a:cubicBezTo>
                    <a:cubicBezTo>
                      <a:pt x="24" y="17"/>
                      <a:pt x="23" y="10"/>
                      <a:pt x="22" y="5"/>
                    </a:cubicBezTo>
                    <a:cubicBezTo>
                      <a:pt x="19" y="3"/>
                      <a:pt x="15" y="0"/>
                      <a:pt x="12"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6" name="Freeform 1571">
                <a:extLst>
                  <a:ext uri="{FF2B5EF4-FFF2-40B4-BE49-F238E27FC236}">
                    <a16:creationId xmlns:a16="http://schemas.microsoft.com/office/drawing/2014/main" id="{D31D8038-675C-1994-35D7-5FBBD1D04998}"/>
                  </a:ext>
                </a:extLst>
              </p:cNvPr>
              <p:cNvSpPr>
                <a:spLocks/>
              </p:cNvSpPr>
              <p:nvPr/>
            </p:nvSpPr>
            <p:spPr bwMode="auto">
              <a:xfrm>
                <a:off x="5340539" y="3937131"/>
                <a:ext cx="49214" cy="53977"/>
              </a:xfrm>
              <a:custGeom>
                <a:avLst/>
                <a:gdLst>
                  <a:gd name="T0" fmla="*/ 28 w 39"/>
                  <a:gd name="T1" fmla="*/ 5 h 43"/>
                  <a:gd name="T2" fmla="*/ 10 w 39"/>
                  <a:gd name="T3" fmla="*/ 12 h 43"/>
                  <a:gd name="T4" fmla="*/ 0 w 39"/>
                  <a:gd name="T5" fmla="*/ 27 h 43"/>
                  <a:gd name="T6" fmla="*/ 10 w 39"/>
                  <a:gd name="T7" fmla="*/ 42 h 43"/>
                  <a:gd name="T8" fmla="*/ 17 w 39"/>
                  <a:gd name="T9" fmla="*/ 43 h 43"/>
                  <a:gd name="T10" fmla="*/ 21 w 39"/>
                  <a:gd name="T11" fmla="*/ 34 h 43"/>
                  <a:gd name="T12" fmla="*/ 33 w 39"/>
                  <a:gd name="T13" fmla="*/ 31 h 43"/>
                  <a:gd name="T14" fmla="*/ 39 w 39"/>
                  <a:gd name="T15" fmla="*/ 18 h 43"/>
                  <a:gd name="T16" fmla="*/ 28 w 39"/>
                  <a:gd name="T17"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3">
                    <a:moveTo>
                      <a:pt x="28" y="5"/>
                    </a:moveTo>
                    <a:cubicBezTo>
                      <a:pt x="26" y="0"/>
                      <a:pt x="12" y="8"/>
                      <a:pt x="10" y="12"/>
                    </a:cubicBezTo>
                    <a:cubicBezTo>
                      <a:pt x="8" y="16"/>
                      <a:pt x="0" y="27"/>
                      <a:pt x="0" y="27"/>
                    </a:cubicBezTo>
                    <a:cubicBezTo>
                      <a:pt x="10" y="42"/>
                      <a:pt x="10" y="42"/>
                      <a:pt x="10" y="42"/>
                    </a:cubicBezTo>
                    <a:cubicBezTo>
                      <a:pt x="17" y="43"/>
                      <a:pt x="17" y="43"/>
                      <a:pt x="17" y="43"/>
                    </a:cubicBezTo>
                    <a:cubicBezTo>
                      <a:pt x="17" y="43"/>
                      <a:pt x="19" y="38"/>
                      <a:pt x="21" y="34"/>
                    </a:cubicBezTo>
                    <a:cubicBezTo>
                      <a:pt x="24" y="30"/>
                      <a:pt x="33" y="35"/>
                      <a:pt x="33" y="31"/>
                    </a:cubicBezTo>
                    <a:cubicBezTo>
                      <a:pt x="33" y="26"/>
                      <a:pt x="39" y="22"/>
                      <a:pt x="39" y="18"/>
                    </a:cubicBezTo>
                    <a:cubicBezTo>
                      <a:pt x="39" y="14"/>
                      <a:pt x="30" y="9"/>
                      <a:pt x="28"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7" name="Freeform 1572">
                <a:extLst>
                  <a:ext uri="{FF2B5EF4-FFF2-40B4-BE49-F238E27FC236}">
                    <a16:creationId xmlns:a16="http://schemas.microsoft.com/office/drawing/2014/main" id="{FBE8CEFB-70C0-D531-90CE-1045146BAECF}"/>
                  </a:ext>
                </a:extLst>
              </p:cNvPr>
              <p:cNvSpPr>
                <a:spLocks noEditPoints="1"/>
              </p:cNvSpPr>
              <p:nvPr/>
            </p:nvSpPr>
            <p:spPr bwMode="auto">
              <a:xfrm>
                <a:off x="5105581" y="3786314"/>
                <a:ext cx="363550" cy="312748"/>
              </a:xfrm>
              <a:custGeom>
                <a:avLst/>
                <a:gdLst>
                  <a:gd name="T0" fmla="*/ 270 w 283"/>
                  <a:gd name="T1" fmla="*/ 92 h 249"/>
                  <a:gd name="T2" fmla="*/ 270 w 283"/>
                  <a:gd name="T3" fmla="*/ 90 h 249"/>
                  <a:gd name="T4" fmla="*/ 267 w 283"/>
                  <a:gd name="T5" fmla="*/ 95 h 249"/>
                  <a:gd name="T6" fmla="*/ 257 w 283"/>
                  <a:gd name="T7" fmla="*/ 99 h 249"/>
                  <a:gd name="T8" fmla="*/ 246 w 283"/>
                  <a:gd name="T9" fmla="*/ 83 h 249"/>
                  <a:gd name="T10" fmla="*/ 258 w 283"/>
                  <a:gd name="T11" fmla="*/ 70 h 249"/>
                  <a:gd name="T12" fmla="*/ 268 w 283"/>
                  <a:gd name="T13" fmla="*/ 75 h 249"/>
                  <a:gd name="T14" fmla="*/ 268 w 283"/>
                  <a:gd name="T15" fmla="*/ 72 h 249"/>
                  <a:gd name="T16" fmla="*/ 267 w 283"/>
                  <a:gd name="T17" fmla="*/ 40 h 249"/>
                  <a:gd name="T18" fmla="*/ 256 w 283"/>
                  <a:gd name="T19" fmla="*/ 7 h 249"/>
                  <a:gd name="T20" fmla="*/ 235 w 283"/>
                  <a:gd name="T21" fmla="*/ 3 h 249"/>
                  <a:gd name="T22" fmla="*/ 218 w 283"/>
                  <a:gd name="T23" fmla="*/ 0 h 249"/>
                  <a:gd name="T24" fmla="*/ 212 w 283"/>
                  <a:gd name="T25" fmla="*/ 8 h 249"/>
                  <a:gd name="T26" fmla="*/ 201 w 283"/>
                  <a:gd name="T27" fmla="*/ 14 h 249"/>
                  <a:gd name="T28" fmla="*/ 187 w 283"/>
                  <a:gd name="T29" fmla="*/ 25 h 249"/>
                  <a:gd name="T30" fmla="*/ 180 w 283"/>
                  <a:gd name="T31" fmla="*/ 37 h 249"/>
                  <a:gd name="T32" fmla="*/ 165 w 283"/>
                  <a:gd name="T33" fmla="*/ 48 h 249"/>
                  <a:gd name="T34" fmla="*/ 158 w 283"/>
                  <a:gd name="T35" fmla="*/ 61 h 249"/>
                  <a:gd name="T36" fmla="*/ 141 w 283"/>
                  <a:gd name="T37" fmla="*/ 69 h 249"/>
                  <a:gd name="T38" fmla="*/ 120 w 283"/>
                  <a:gd name="T39" fmla="*/ 62 h 249"/>
                  <a:gd name="T40" fmla="*/ 108 w 283"/>
                  <a:gd name="T41" fmla="*/ 71 h 249"/>
                  <a:gd name="T42" fmla="*/ 92 w 283"/>
                  <a:gd name="T43" fmla="*/ 90 h 249"/>
                  <a:gd name="T44" fmla="*/ 75 w 283"/>
                  <a:gd name="T45" fmla="*/ 91 h 249"/>
                  <a:gd name="T46" fmla="*/ 71 w 283"/>
                  <a:gd name="T47" fmla="*/ 83 h 249"/>
                  <a:gd name="T48" fmla="*/ 75 w 283"/>
                  <a:gd name="T49" fmla="*/ 79 h 249"/>
                  <a:gd name="T50" fmla="*/ 69 w 283"/>
                  <a:gd name="T51" fmla="*/ 59 h 249"/>
                  <a:gd name="T52" fmla="*/ 61 w 283"/>
                  <a:gd name="T53" fmla="*/ 53 h 249"/>
                  <a:gd name="T54" fmla="*/ 61 w 283"/>
                  <a:gd name="T55" fmla="*/ 118 h 249"/>
                  <a:gd name="T56" fmla="*/ 50 w 283"/>
                  <a:gd name="T57" fmla="*/ 129 h 249"/>
                  <a:gd name="T58" fmla="*/ 27 w 283"/>
                  <a:gd name="T59" fmla="*/ 130 h 249"/>
                  <a:gd name="T60" fmla="*/ 18 w 283"/>
                  <a:gd name="T61" fmla="*/ 117 h 249"/>
                  <a:gd name="T62" fmla="*/ 8 w 283"/>
                  <a:gd name="T63" fmla="*/ 122 h 249"/>
                  <a:gd name="T64" fmla="*/ 0 w 283"/>
                  <a:gd name="T65" fmla="*/ 124 h 249"/>
                  <a:gd name="T66" fmla="*/ 14 w 283"/>
                  <a:gd name="T67" fmla="*/ 152 h 249"/>
                  <a:gd name="T68" fmla="*/ 31 w 283"/>
                  <a:gd name="T69" fmla="*/ 187 h 249"/>
                  <a:gd name="T70" fmla="*/ 31 w 283"/>
                  <a:gd name="T71" fmla="*/ 204 h 249"/>
                  <a:gd name="T72" fmla="*/ 31 w 283"/>
                  <a:gd name="T73" fmla="*/ 218 h 249"/>
                  <a:gd name="T74" fmla="*/ 37 w 283"/>
                  <a:gd name="T75" fmla="*/ 233 h 249"/>
                  <a:gd name="T76" fmla="*/ 44 w 283"/>
                  <a:gd name="T77" fmla="*/ 238 h 249"/>
                  <a:gd name="T78" fmla="*/ 53 w 283"/>
                  <a:gd name="T79" fmla="*/ 245 h 249"/>
                  <a:gd name="T80" fmla="*/ 65 w 283"/>
                  <a:gd name="T81" fmla="*/ 244 h 249"/>
                  <a:gd name="T82" fmla="*/ 86 w 283"/>
                  <a:gd name="T83" fmla="*/ 239 h 249"/>
                  <a:gd name="T84" fmla="*/ 102 w 283"/>
                  <a:gd name="T85" fmla="*/ 232 h 249"/>
                  <a:gd name="T86" fmla="*/ 129 w 283"/>
                  <a:gd name="T87" fmla="*/ 232 h 249"/>
                  <a:gd name="T88" fmla="*/ 146 w 283"/>
                  <a:gd name="T89" fmla="*/ 230 h 249"/>
                  <a:gd name="T90" fmla="*/ 157 w 283"/>
                  <a:gd name="T91" fmla="*/ 228 h 249"/>
                  <a:gd name="T92" fmla="*/ 172 w 283"/>
                  <a:gd name="T93" fmla="*/ 223 h 249"/>
                  <a:gd name="T94" fmla="*/ 208 w 283"/>
                  <a:gd name="T95" fmla="*/ 200 h 249"/>
                  <a:gd name="T96" fmla="*/ 250 w 283"/>
                  <a:gd name="T97" fmla="*/ 149 h 249"/>
                  <a:gd name="T98" fmla="*/ 275 w 283"/>
                  <a:gd name="T99" fmla="*/ 120 h 249"/>
                  <a:gd name="T100" fmla="*/ 283 w 283"/>
                  <a:gd name="T101" fmla="*/ 91 h 249"/>
                  <a:gd name="T102" fmla="*/ 270 w 283"/>
                  <a:gd name="T103" fmla="*/ 92 h 249"/>
                  <a:gd name="T104" fmla="*/ 216 w 283"/>
                  <a:gd name="T105" fmla="*/ 151 h 249"/>
                  <a:gd name="T106" fmla="*/ 204 w 283"/>
                  <a:gd name="T107" fmla="*/ 154 h 249"/>
                  <a:gd name="T108" fmla="*/ 200 w 283"/>
                  <a:gd name="T109" fmla="*/ 163 h 249"/>
                  <a:gd name="T110" fmla="*/ 193 w 283"/>
                  <a:gd name="T111" fmla="*/ 162 h 249"/>
                  <a:gd name="T112" fmla="*/ 183 w 283"/>
                  <a:gd name="T113" fmla="*/ 147 h 249"/>
                  <a:gd name="T114" fmla="*/ 193 w 283"/>
                  <a:gd name="T115" fmla="*/ 132 h 249"/>
                  <a:gd name="T116" fmla="*/ 211 w 283"/>
                  <a:gd name="T117" fmla="*/ 125 h 249"/>
                  <a:gd name="T118" fmla="*/ 222 w 283"/>
                  <a:gd name="T119" fmla="*/ 138 h 249"/>
                  <a:gd name="T120" fmla="*/ 216 w 283"/>
                  <a:gd name="T121" fmla="*/ 15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3" h="249">
                    <a:moveTo>
                      <a:pt x="270" y="92"/>
                    </a:moveTo>
                    <a:cubicBezTo>
                      <a:pt x="270" y="92"/>
                      <a:pt x="270" y="92"/>
                      <a:pt x="270" y="90"/>
                    </a:cubicBezTo>
                    <a:cubicBezTo>
                      <a:pt x="269" y="92"/>
                      <a:pt x="267" y="93"/>
                      <a:pt x="267" y="95"/>
                    </a:cubicBezTo>
                    <a:cubicBezTo>
                      <a:pt x="267" y="99"/>
                      <a:pt x="263" y="100"/>
                      <a:pt x="257" y="99"/>
                    </a:cubicBezTo>
                    <a:cubicBezTo>
                      <a:pt x="252" y="99"/>
                      <a:pt x="246" y="85"/>
                      <a:pt x="246" y="83"/>
                    </a:cubicBezTo>
                    <a:cubicBezTo>
                      <a:pt x="246" y="81"/>
                      <a:pt x="254" y="70"/>
                      <a:pt x="258" y="70"/>
                    </a:cubicBezTo>
                    <a:cubicBezTo>
                      <a:pt x="261" y="70"/>
                      <a:pt x="265" y="73"/>
                      <a:pt x="268" y="75"/>
                    </a:cubicBezTo>
                    <a:cubicBezTo>
                      <a:pt x="268" y="74"/>
                      <a:pt x="268" y="72"/>
                      <a:pt x="268" y="72"/>
                    </a:cubicBezTo>
                    <a:cubicBezTo>
                      <a:pt x="269" y="70"/>
                      <a:pt x="271" y="43"/>
                      <a:pt x="267" y="40"/>
                    </a:cubicBezTo>
                    <a:cubicBezTo>
                      <a:pt x="262" y="37"/>
                      <a:pt x="257" y="10"/>
                      <a:pt x="256" y="7"/>
                    </a:cubicBezTo>
                    <a:cubicBezTo>
                      <a:pt x="254" y="4"/>
                      <a:pt x="237" y="6"/>
                      <a:pt x="235" y="3"/>
                    </a:cubicBezTo>
                    <a:cubicBezTo>
                      <a:pt x="233" y="0"/>
                      <a:pt x="219" y="3"/>
                      <a:pt x="218" y="0"/>
                    </a:cubicBezTo>
                    <a:cubicBezTo>
                      <a:pt x="216" y="3"/>
                      <a:pt x="214" y="7"/>
                      <a:pt x="212" y="8"/>
                    </a:cubicBezTo>
                    <a:cubicBezTo>
                      <a:pt x="210" y="11"/>
                      <a:pt x="202" y="9"/>
                      <a:pt x="201" y="14"/>
                    </a:cubicBezTo>
                    <a:cubicBezTo>
                      <a:pt x="200" y="20"/>
                      <a:pt x="191" y="25"/>
                      <a:pt x="187" y="25"/>
                    </a:cubicBezTo>
                    <a:cubicBezTo>
                      <a:pt x="183" y="25"/>
                      <a:pt x="180" y="32"/>
                      <a:pt x="180" y="37"/>
                    </a:cubicBezTo>
                    <a:cubicBezTo>
                      <a:pt x="180" y="42"/>
                      <a:pt x="172" y="48"/>
                      <a:pt x="165" y="48"/>
                    </a:cubicBezTo>
                    <a:cubicBezTo>
                      <a:pt x="158" y="48"/>
                      <a:pt x="160" y="54"/>
                      <a:pt x="158" y="61"/>
                    </a:cubicBezTo>
                    <a:cubicBezTo>
                      <a:pt x="156" y="68"/>
                      <a:pt x="153" y="69"/>
                      <a:pt x="141" y="69"/>
                    </a:cubicBezTo>
                    <a:cubicBezTo>
                      <a:pt x="130" y="69"/>
                      <a:pt x="129" y="68"/>
                      <a:pt x="120" y="62"/>
                    </a:cubicBezTo>
                    <a:cubicBezTo>
                      <a:pt x="112" y="56"/>
                      <a:pt x="109" y="67"/>
                      <a:pt x="108" y="71"/>
                    </a:cubicBezTo>
                    <a:cubicBezTo>
                      <a:pt x="108" y="76"/>
                      <a:pt x="96" y="85"/>
                      <a:pt x="92" y="90"/>
                    </a:cubicBezTo>
                    <a:cubicBezTo>
                      <a:pt x="89" y="94"/>
                      <a:pt x="80" y="91"/>
                      <a:pt x="75" y="91"/>
                    </a:cubicBezTo>
                    <a:cubicBezTo>
                      <a:pt x="69" y="91"/>
                      <a:pt x="71" y="86"/>
                      <a:pt x="71" y="83"/>
                    </a:cubicBezTo>
                    <a:cubicBezTo>
                      <a:pt x="71" y="80"/>
                      <a:pt x="74" y="82"/>
                      <a:pt x="75" y="79"/>
                    </a:cubicBezTo>
                    <a:cubicBezTo>
                      <a:pt x="76" y="75"/>
                      <a:pt x="71" y="64"/>
                      <a:pt x="69" y="59"/>
                    </a:cubicBezTo>
                    <a:cubicBezTo>
                      <a:pt x="68" y="57"/>
                      <a:pt x="65" y="55"/>
                      <a:pt x="61" y="53"/>
                    </a:cubicBezTo>
                    <a:cubicBezTo>
                      <a:pt x="61" y="83"/>
                      <a:pt x="61" y="115"/>
                      <a:pt x="61" y="118"/>
                    </a:cubicBezTo>
                    <a:cubicBezTo>
                      <a:pt x="61" y="123"/>
                      <a:pt x="52" y="126"/>
                      <a:pt x="50" y="129"/>
                    </a:cubicBezTo>
                    <a:cubicBezTo>
                      <a:pt x="47" y="132"/>
                      <a:pt x="34" y="130"/>
                      <a:pt x="27" y="130"/>
                    </a:cubicBezTo>
                    <a:cubicBezTo>
                      <a:pt x="20" y="130"/>
                      <a:pt x="21" y="122"/>
                      <a:pt x="18" y="117"/>
                    </a:cubicBezTo>
                    <a:cubicBezTo>
                      <a:pt x="14" y="112"/>
                      <a:pt x="8" y="119"/>
                      <a:pt x="8" y="122"/>
                    </a:cubicBezTo>
                    <a:cubicBezTo>
                      <a:pt x="8" y="125"/>
                      <a:pt x="5" y="125"/>
                      <a:pt x="0" y="124"/>
                    </a:cubicBezTo>
                    <a:cubicBezTo>
                      <a:pt x="6" y="133"/>
                      <a:pt x="11" y="144"/>
                      <a:pt x="14" y="152"/>
                    </a:cubicBezTo>
                    <a:cubicBezTo>
                      <a:pt x="18" y="166"/>
                      <a:pt x="28" y="179"/>
                      <a:pt x="31" y="187"/>
                    </a:cubicBezTo>
                    <a:cubicBezTo>
                      <a:pt x="33" y="195"/>
                      <a:pt x="36" y="203"/>
                      <a:pt x="31" y="204"/>
                    </a:cubicBezTo>
                    <a:cubicBezTo>
                      <a:pt x="25" y="205"/>
                      <a:pt x="25" y="209"/>
                      <a:pt x="31" y="218"/>
                    </a:cubicBezTo>
                    <a:cubicBezTo>
                      <a:pt x="37" y="227"/>
                      <a:pt x="32" y="232"/>
                      <a:pt x="37" y="233"/>
                    </a:cubicBezTo>
                    <a:cubicBezTo>
                      <a:pt x="41" y="234"/>
                      <a:pt x="40" y="237"/>
                      <a:pt x="44" y="238"/>
                    </a:cubicBezTo>
                    <a:cubicBezTo>
                      <a:pt x="48" y="238"/>
                      <a:pt x="51" y="242"/>
                      <a:pt x="53" y="245"/>
                    </a:cubicBezTo>
                    <a:cubicBezTo>
                      <a:pt x="56" y="249"/>
                      <a:pt x="62" y="249"/>
                      <a:pt x="65" y="244"/>
                    </a:cubicBezTo>
                    <a:cubicBezTo>
                      <a:pt x="68" y="240"/>
                      <a:pt x="76" y="239"/>
                      <a:pt x="86" y="239"/>
                    </a:cubicBezTo>
                    <a:cubicBezTo>
                      <a:pt x="95" y="239"/>
                      <a:pt x="93" y="235"/>
                      <a:pt x="102" y="232"/>
                    </a:cubicBezTo>
                    <a:cubicBezTo>
                      <a:pt x="111" y="230"/>
                      <a:pt x="121" y="230"/>
                      <a:pt x="129" y="232"/>
                    </a:cubicBezTo>
                    <a:cubicBezTo>
                      <a:pt x="136" y="235"/>
                      <a:pt x="142" y="232"/>
                      <a:pt x="146" y="230"/>
                    </a:cubicBezTo>
                    <a:cubicBezTo>
                      <a:pt x="149" y="228"/>
                      <a:pt x="156" y="234"/>
                      <a:pt x="157" y="228"/>
                    </a:cubicBezTo>
                    <a:cubicBezTo>
                      <a:pt x="158" y="222"/>
                      <a:pt x="165" y="223"/>
                      <a:pt x="172" y="223"/>
                    </a:cubicBezTo>
                    <a:cubicBezTo>
                      <a:pt x="178" y="223"/>
                      <a:pt x="195" y="212"/>
                      <a:pt x="208" y="200"/>
                    </a:cubicBezTo>
                    <a:cubicBezTo>
                      <a:pt x="221" y="188"/>
                      <a:pt x="243" y="161"/>
                      <a:pt x="250" y="149"/>
                    </a:cubicBezTo>
                    <a:cubicBezTo>
                      <a:pt x="257" y="136"/>
                      <a:pt x="269" y="126"/>
                      <a:pt x="275" y="120"/>
                    </a:cubicBezTo>
                    <a:cubicBezTo>
                      <a:pt x="280" y="116"/>
                      <a:pt x="282" y="102"/>
                      <a:pt x="283" y="91"/>
                    </a:cubicBezTo>
                    <a:cubicBezTo>
                      <a:pt x="277" y="91"/>
                      <a:pt x="270" y="92"/>
                      <a:pt x="270" y="92"/>
                    </a:cubicBezTo>
                    <a:close/>
                    <a:moveTo>
                      <a:pt x="216" y="151"/>
                    </a:moveTo>
                    <a:cubicBezTo>
                      <a:pt x="216" y="155"/>
                      <a:pt x="207" y="150"/>
                      <a:pt x="204" y="154"/>
                    </a:cubicBezTo>
                    <a:cubicBezTo>
                      <a:pt x="202" y="158"/>
                      <a:pt x="200" y="163"/>
                      <a:pt x="200" y="163"/>
                    </a:cubicBezTo>
                    <a:cubicBezTo>
                      <a:pt x="193" y="162"/>
                      <a:pt x="193" y="162"/>
                      <a:pt x="193" y="162"/>
                    </a:cubicBezTo>
                    <a:cubicBezTo>
                      <a:pt x="183" y="147"/>
                      <a:pt x="183" y="147"/>
                      <a:pt x="183" y="147"/>
                    </a:cubicBezTo>
                    <a:cubicBezTo>
                      <a:pt x="183" y="147"/>
                      <a:pt x="191" y="136"/>
                      <a:pt x="193" y="132"/>
                    </a:cubicBezTo>
                    <a:cubicBezTo>
                      <a:pt x="195" y="128"/>
                      <a:pt x="209" y="120"/>
                      <a:pt x="211" y="125"/>
                    </a:cubicBezTo>
                    <a:cubicBezTo>
                      <a:pt x="213" y="129"/>
                      <a:pt x="222" y="134"/>
                      <a:pt x="222" y="138"/>
                    </a:cubicBezTo>
                    <a:cubicBezTo>
                      <a:pt x="222" y="142"/>
                      <a:pt x="216" y="146"/>
                      <a:pt x="216" y="15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8" name="Freeform 1573">
                <a:extLst>
                  <a:ext uri="{FF2B5EF4-FFF2-40B4-BE49-F238E27FC236}">
                    <a16:creationId xmlns:a16="http://schemas.microsoft.com/office/drawing/2014/main" id="{8E9FE82A-D2AD-AF62-E250-F68078349467}"/>
                  </a:ext>
                </a:extLst>
              </p:cNvPr>
              <p:cNvSpPr>
                <a:spLocks/>
              </p:cNvSpPr>
              <p:nvPr/>
            </p:nvSpPr>
            <p:spPr bwMode="auto">
              <a:xfrm>
                <a:off x="5008740" y="3419589"/>
                <a:ext cx="265122" cy="274647"/>
              </a:xfrm>
              <a:custGeom>
                <a:avLst/>
                <a:gdLst>
                  <a:gd name="T0" fmla="*/ 12 w 206"/>
                  <a:gd name="T1" fmla="*/ 201 h 219"/>
                  <a:gd name="T2" fmla="*/ 20 w 206"/>
                  <a:gd name="T3" fmla="*/ 205 h 219"/>
                  <a:gd name="T4" fmla="*/ 37 w 206"/>
                  <a:gd name="T5" fmla="*/ 206 h 219"/>
                  <a:gd name="T6" fmla="*/ 52 w 206"/>
                  <a:gd name="T7" fmla="*/ 210 h 219"/>
                  <a:gd name="T8" fmla="*/ 113 w 206"/>
                  <a:gd name="T9" fmla="*/ 210 h 219"/>
                  <a:gd name="T10" fmla="*/ 119 w 206"/>
                  <a:gd name="T11" fmla="*/ 216 h 219"/>
                  <a:gd name="T12" fmla="*/ 158 w 206"/>
                  <a:gd name="T13" fmla="*/ 216 h 219"/>
                  <a:gd name="T14" fmla="*/ 186 w 206"/>
                  <a:gd name="T15" fmla="*/ 215 h 219"/>
                  <a:gd name="T16" fmla="*/ 190 w 206"/>
                  <a:gd name="T17" fmla="*/ 213 h 219"/>
                  <a:gd name="T18" fmla="*/ 170 w 206"/>
                  <a:gd name="T19" fmla="*/ 186 h 219"/>
                  <a:gd name="T20" fmla="*/ 172 w 206"/>
                  <a:gd name="T21" fmla="*/ 127 h 219"/>
                  <a:gd name="T22" fmla="*/ 198 w 206"/>
                  <a:gd name="T23" fmla="*/ 128 h 219"/>
                  <a:gd name="T24" fmla="*/ 203 w 206"/>
                  <a:gd name="T25" fmla="*/ 124 h 219"/>
                  <a:gd name="T26" fmla="*/ 206 w 206"/>
                  <a:gd name="T27" fmla="*/ 89 h 219"/>
                  <a:gd name="T28" fmla="*/ 202 w 206"/>
                  <a:gd name="T29" fmla="*/ 88 h 219"/>
                  <a:gd name="T30" fmla="*/ 186 w 206"/>
                  <a:gd name="T31" fmla="*/ 90 h 219"/>
                  <a:gd name="T32" fmla="*/ 177 w 206"/>
                  <a:gd name="T33" fmla="*/ 95 h 219"/>
                  <a:gd name="T34" fmla="*/ 177 w 206"/>
                  <a:gd name="T35" fmla="*/ 81 h 219"/>
                  <a:gd name="T36" fmla="*/ 168 w 206"/>
                  <a:gd name="T37" fmla="*/ 67 h 219"/>
                  <a:gd name="T38" fmla="*/ 170 w 206"/>
                  <a:gd name="T39" fmla="*/ 42 h 219"/>
                  <a:gd name="T40" fmla="*/ 167 w 206"/>
                  <a:gd name="T41" fmla="*/ 27 h 219"/>
                  <a:gd name="T42" fmla="*/ 156 w 206"/>
                  <a:gd name="T43" fmla="*/ 25 h 219"/>
                  <a:gd name="T44" fmla="*/ 147 w 206"/>
                  <a:gd name="T45" fmla="*/ 21 h 219"/>
                  <a:gd name="T46" fmla="*/ 133 w 206"/>
                  <a:gd name="T47" fmla="*/ 21 h 219"/>
                  <a:gd name="T48" fmla="*/ 126 w 206"/>
                  <a:gd name="T49" fmla="*/ 37 h 219"/>
                  <a:gd name="T50" fmla="*/ 106 w 206"/>
                  <a:gd name="T51" fmla="*/ 40 h 219"/>
                  <a:gd name="T52" fmla="*/ 91 w 206"/>
                  <a:gd name="T53" fmla="*/ 29 h 219"/>
                  <a:gd name="T54" fmla="*/ 84 w 206"/>
                  <a:gd name="T55" fmla="*/ 16 h 219"/>
                  <a:gd name="T56" fmla="*/ 80 w 206"/>
                  <a:gd name="T57" fmla="*/ 1 h 219"/>
                  <a:gd name="T58" fmla="*/ 23 w 206"/>
                  <a:gd name="T59" fmla="*/ 1 h 219"/>
                  <a:gd name="T60" fmla="*/ 13 w 206"/>
                  <a:gd name="T61" fmla="*/ 6 h 219"/>
                  <a:gd name="T62" fmla="*/ 29 w 206"/>
                  <a:gd name="T63" fmla="*/ 43 h 219"/>
                  <a:gd name="T64" fmla="*/ 26 w 206"/>
                  <a:gd name="T65" fmla="*/ 62 h 219"/>
                  <a:gd name="T66" fmla="*/ 37 w 206"/>
                  <a:gd name="T67" fmla="*/ 99 h 219"/>
                  <a:gd name="T68" fmla="*/ 24 w 206"/>
                  <a:gd name="T69" fmla="*/ 124 h 219"/>
                  <a:gd name="T70" fmla="*/ 12 w 206"/>
                  <a:gd name="T71" fmla="*/ 158 h 219"/>
                  <a:gd name="T72" fmla="*/ 3 w 206"/>
                  <a:gd name="T73" fmla="*/ 183 h 219"/>
                  <a:gd name="T74" fmla="*/ 0 w 206"/>
                  <a:gd name="T75" fmla="*/ 207 h 219"/>
                  <a:gd name="T76" fmla="*/ 0 w 206"/>
                  <a:gd name="T77" fmla="*/ 207 h 219"/>
                  <a:gd name="T78" fmla="*/ 6 w 206"/>
                  <a:gd name="T79" fmla="*/ 206 h 219"/>
                  <a:gd name="T80" fmla="*/ 12 w 206"/>
                  <a:gd name="T81" fmla="*/ 20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19">
                    <a:moveTo>
                      <a:pt x="12" y="201"/>
                    </a:moveTo>
                    <a:cubicBezTo>
                      <a:pt x="16" y="201"/>
                      <a:pt x="14" y="208"/>
                      <a:pt x="20" y="205"/>
                    </a:cubicBezTo>
                    <a:cubicBezTo>
                      <a:pt x="26" y="202"/>
                      <a:pt x="31" y="202"/>
                      <a:pt x="37" y="206"/>
                    </a:cubicBezTo>
                    <a:cubicBezTo>
                      <a:pt x="42" y="209"/>
                      <a:pt x="46" y="210"/>
                      <a:pt x="52" y="210"/>
                    </a:cubicBezTo>
                    <a:cubicBezTo>
                      <a:pt x="59" y="210"/>
                      <a:pt x="113" y="210"/>
                      <a:pt x="113" y="210"/>
                    </a:cubicBezTo>
                    <a:cubicBezTo>
                      <a:pt x="119" y="216"/>
                      <a:pt x="119" y="216"/>
                      <a:pt x="119" y="216"/>
                    </a:cubicBezTo>
                    <a:cubicBezTo>
                      <a:pt x="119" y="216"/>
                      <a:pt x="153" y="214"/>
                      <a:pt x="158" y="216"/>
                    </a:cubicBezTo>
                    <a:cubicBezTo>
                      <a:pt x="164" y="219"/>
                      <a:pt x="180" y="216"/>
                      <a:pt x="186" y="215"/>
                    </a:cubicBezTo>
                    <a:cubicBezTo>
                      <a:pt x="186" y="214"/>
                      <a:pt x="188" y="214"/>
                      <a:pt x="190" y="213"/>
                    </a:cubicBezTo>
                    <a:cubicBezTo>
                      <a:pt x="170" y="186"/>
                      <a:pt x="170" y="186"/>
                      <a:pt x="170" y="186"/>
                    </a:cubicBezTo>
                    <a:cubicBezTo>
                      <a:pt x="172" y="127"/>
                      <a:pt x="172" y="127"/>
                      <a:pt x="172" y="127"/>
                    </a:cubicBezTo>
                    <a:cubicBezTo>
                      <a:pt x="198" y="128"/>
                      <a:pt x="198" y="128"/>
                      <a:pt x="198" y="128"/>
                    </a:cubicBezTo>
                    <a:cubicBezTo>
                      <a:pt x="203" y="124"/>
                      <a:pt x="203" y="124"/>
                      <a:pt x="203" y="124"/>
                    </a:cubicBezTo>
                    <a:cubicBezTo>
                      <a:pt x="206" y="89"/>
                      <a:pt x="206" y="89"/>
                      <a:pt x="206" y="89"/>
                    </a:cubicBezTo>
                    <a:cubicBezTo>
                      <a:pt x="205" y="88"/>
                      <a:pt x="204" y="88"/>
                      <a:pt x="202" y="88"/>
                    </a:cubicBezTo>
                    <a:cubicBezTo>
                      <a:pt x="196" y="91"/>
                      <a:pt x="192" y="90"/>
                      <a:pt x="186" y="90"/>
                    </a:cubicBezTo>
                    <a:cubicBezTo>
                      <a:pt x="181" y="90"/>
                      <a:pt x="180" y="95"/>
                      <a:pt x="177" y="95"/>
                    </a:cubicBezTo>
                    <a:cubicBezTo>
                      <a:pt x="174" y="94"/>
                      <a:pt x="176" y="85"/>
                      <a:pt x="177" y="81"/>
                    </a:cubicBezTo>
                    <a:cubicBezTo>
                      <a:pt x="177" y="77"/>
                      <a:pt x="172" y="70"/>
                      <a:pt x="168" y="67"/>
                    </a:cubicBezTo>
                    <a:cubicBezTo>
                      <a:pt x="164" y="63"/>
                      <a:pt x="173" y="44"/>
                      <a:pt x="170" y="42"/>
                    </a:cubicBezTo>
                    <a:cubicBezTo>
                      <a:pt x="168" y="39"/>
                      <a:pt x="167" y="33"/>
                      <a:pt x="167" y="27"/>
                    </a:cubicBezTo>
                    <a:cubicBezTo>
                      <a:pt x="167" y="22"/>
                      <a:pt x="163" y="25"/>
                      <a:pt x="156" y="25"/>
                    </a:cubicBezTo>
                    <a:cubicBezTo>
                      <a:pt x="148" y="25"/>
                      <a:pt x="147" y="21"/>
                      <a:pt x="147" y="21"/>
                    </a:cubicBezTo>
                    <a:cubicBezTo>
                      <a:pt x="147" y="21"/>
                      <a:pt x="138" y="19"/>
                      <a:pt x="133" y="21"/>
                    </a:cubicBezTo>
                    <a:cubicBezTo>
                      <a:pt x="128" y="24"/>
                      <a:pt x="129" y="38"/>
                      <a:pt x="126" y="37"/>
                    </a:cubicBezTo>
                    <a:cubicBezTo>
                      <a:pt x="123" y="36"/>
                      <a:pt x="113" y="38"/>
                      <a:pt x="106" y="40"/>
                    </a:cubicBezTo>
                    <a:cubicBezTo>
                      <a:pt x="98" y="42"/>
                      <a:pt x="95" y="38"/>
                      <a:pt x="91" y="29"/>
                    </a:cubicBezTo>
                    <a:cubicBezTo>
                      <a:pt x="87" y="20"/>
                      <a:pt x="82" y="23"/>
                      <a:pt x="84" y="16"/>
                    </a:cubicBezTo>
                    <a:cubicBezTo>
                      <a:pt x="85" y="9"/>
                      <a:pt x="80" y="1"/>
                      <a:pt x="80" y="1"/>
                    </a:cubicBezTo>
                    <a:cubicBezTo>
                      <a:pt x="80" y="1"/>
                      <a:pt x="29" y="0"/>
                      <a:pt x="23" y="1"/>
                    </a:cubicBezTo>
                    <a:cubicBezTo>
                      <a:pt x="21" y="1"/>
                      <a:pt x="17" y="4"/>
                      <a:pt x="13" y="6"/>
                    </a:cubicBezTo>
                    <a:cubicBezTo>
                      <a:pt x="17" y="18"/>
                      <a:pt x="27" y="38"/>
                      <a:pt x="29" y="43"/>
                    </a:cubicBezTo>
                    <a:cubicBezTo>
                      <a:pt x="31" y="48"/>
                      <a:pt x="26" y="52"/>
                      <a:pt x="26" y="62"/>
                    </a:cubicBezTo>
                    <a:cubicBezTo>
                      <a:pt x="26" y="71"/>
                      <a:pt x="36" y="87"/>
                      <a:pt x="37" y="99"/>
                    </a:cubicBezTo>
                    <a:cubicBezTo>
                      <a:pt x="38" y="110"/>
                      <a:pt x="31" y="117"/>
                      <a:pt x="24" y="124"/>
                    </a:cubicBezTo>
                    <a:cubicBezTo>
                      <a:pt x="18" y="131"/>
                      <a:pt x="12" y="148"/>
                      <a:pt x="12" y="158"/>
                    </a:cubicBezTo>
                    <a:cubicBezTo>
                      <a:pt x="12" y="168"/>
                      <a:pt x="2" y="178"/>
                      <a:pt x="3" y="183"/>
                    </a:cubicBezTo>
                    <a:cubicBezTo>
                      <a:pt x="3" y="188"/>
                      <a:pt x="1" y="201"/>
                      <a:pt x="0" y="207"/>
                    </a:cubicBezTo>
                    <a:cubicBezTo>
                      <a:pt x="0" y="207"/>
                      <a:pt x="0" y="207"/>
                      <a:pt x="0" y="207"/>
                    </a:cubicBezTo>
                    <a:cubicBezTo>
                      <a:pt x="6" y="206"/>
                      <a:pt x="6" y="206"/>
                      <a:pt x="6" y="206"/>
                    </a:cubicBezTo>
                    <a:cubicBezTo>
                      <a:pt x="6" y="206"/>
                      <a:pt x="7" y="201"/>
                      <a:pt x="12" y="20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79" name="Freeform 1574">
                <a:extLst>
                  <a:ext uri="{FF2B5EF4-FFF2-40B4-BE49-F238E27FC236}">
                    <a16:creationId xmlns:a16="http://schemas.microsoft.com/office/drawing/2014/main" id="{AD715772-324D-A529-AA4A-98F0F5CF7E2F}"/>
                  </a:ext>
                </a:extLst>
              </p:cNvPr>
              <p:cNvSpPr>
                <a:spLocks/>
              </p:cNvSpPr>
              <p:nvPr/>
            </p:nvSpPr>
            <p:spPr bwMode="auto">
              <a:xfrm>
                <a:off x="5227822" y="3471978"/>
                <a:ext cx="260359" cy="223845"/>
              </a:xfrm>
              <a:custGeom>
                <a:avLst/>
                <a:gdLst>
                  <a:gd name="T0" fmla="*/ 156 w 203"/>
                  <a:gd name="T1" fmla="*/ 8 h 179"/>
                  <a:gd name="T2" fmla="*/ 144 w 203"/>
                  <a:gd name="T3" fmla="*/ 0 h 179"/>
                  <a:gd name="T4" fmla="*/ 122 w 203"/>
                  <a:gd name="T5" fmla="*/ 4 h 179"/>
                  <a:gd name="T6" fmla="*/ 118 w 203"/>
                  <a:gd name="T7" fmla="*/ 15 h 179"/>
                  <a:gd name="T8" fmla="*/ 115 w 203"/>
                  <a:gd name="T9" fmla="*/ 25 h 179"/>
                  <a:gd name="T10" fmla="*/ 115 w 203"/>
                  <a:gd name="T11" fmla="*/ 44 h 179"/>
                  <a:gd name="T12" fmla="*/ 111 w 203"/>
                  <a:gd name="T13" fmla="*/ 61 h 179"/>
                  <a:gd name="T14" fmla="*/ 122 w 203"/>
                  <a:gd name="T15" fmla="*/ 75 h 179"/>
                  <a:gd name="T16" fmla="*/ 134 w 203"/>
                  <a:gd name="T17" fmla="*/ 71 h 179"/>
                  <a:gd name="T18" fmla="*/ 137 w 203"/>
                  <a:gd name="T19" fmla="*/ 83 h 179"/>
                  <a:gd name="T20" fmla="*/ 133 w 203"/>
                  <a:gd name="T21" fmla="*/ 91 h 179"/>
                  <a:gd name="T22" fmla="*/ 121 w 203"/>
                  <a:gd name="T23" fmla="*/ 91 h 179"/>
                  <a:gd name="T24" fmla="*/ 114 w 203"/>
                  <a:gd name="T25" fmla="*/ 76 h 179"/>
                  <a:gd name="T26" fmla="*/ 101 w 203"/>
                  <a:gd name="T27" fmla="*/ 73 h 179"/>
                  <a:gd name="T28" fmla="*/ 91 w 203"/>
                  <a:gd name="T29" fmla="*/ 63 h 179"/>
                  <a:gd name="T30" fmla="*/ 85 w 203"/>
                  <a:gd name="T31" fmla="*/ 66 h 179"/>
                  <a:gd name="T32" fmla="*/ 77 w 203"/>
                  <a:gd name="T33" fmla="*/ 69 h 179"/>
                  <a:gd name="T34" fmla="*/ 62 w 203"/>
                  <a:gd name="T35" fmla="*/ 64 h 179"/>
                  <a:gd name="T36" fmla="*/ 57 w 203"/>
                  <a:gd name="T37" fmla="*/ 55 h 179"/>
                  <a:gd name="T38" fmla="*/ 46 w 203"/>
                  <a:gd name="T39" fmla="*/ 56 h 179"/>
                  <a:gd name="T40" fmla="*/ 41 w 203"/>
                  <a:gd name="T41" fmla="*/ 52 h 179"/>
                  <a:gd name="T42" fmla="*/ 36 w 203"/>
                  <a:gd name="T43" fmla="*/ 48 h 179"/>
                  <a:gd name="T44" fmla="*/ 33 w 203"/>
                  <a:gd name="T45" fmla="*/ 83 h 179"/>
                  <a:gd name="T46" fmla="*/ 28 w 203"/>
                  <a:gd name="T47" fmla="*/ 87 h 179"/>
                  <a:gd name="T48" fmla="*/ 2 w 203"/>
                  <a:gd name="T49" fmla="*/ 86 h 179"/>
                  <a:gd name="T50" fmla="*/ 0 w 203"/>
                  <a:gd name="T51" fmla="*/ 145 h 179"/>
                  <a:gd name="T52" fmla="*/ 20 w 203"/>
                  <a:gd name="T53" fmla="*/ 172 h 179"/>
                  <a:gd name="T54" fmla="*/ 53 w 203"/>
                  <a:gd name="T55" fmla="*/ 171 h 179"/>
                  <a:gd name="T56" fmla="*/ 54 w 203"/>
                  <a:gd name="T57" fmla="*/ 175 h 179"/>
                  <a:gd name="T58" fmla="*/ 63 w 203"/>
                  <a:gd name="T59" fmla="*/ 174 h 179"/>
                  <a:gd name="T60" fmla="*/ 85 w 203"/>
                  <a:gd name="T61" fmla="*/ 177 h 179"/>
                  <a:gd name="T62" fmla="*/ 104 w 203"/>
                  <a:gd name="T63" fmla="*/ 157 h 179"/>
                  <a:gd name="T64" fmla="*/ 120 w 203"/>
                  <a:gd name="T65" fmla="*/ 145 h 179"/>
                  <a:gd name="T66" fmla="*/ 130 w 203"/>
                  <a:gd name="T67" fmla="*/ 136 h 179"/>
                  <a:gd name="T68" fmla="*/ 145 w 203"/>
                  <a:gd name="T69" fmla="*/ 136 h 179"/>
                  <a:gd name="T70" fmla="*/ 146 w 203"/>
                  <a:gd name="T71" fmla="*/ 136 h 179"/>
                  <a:gd name="T72" fmla="*/ 142 w 203"/>
                  <a:gd name="T73" fmla="*/ 123 h 179"/>
                  <a:gd name="T74" fmla="*/ 191 w 203"/>
                  <a:gd name="T75" fmla="*/ 105 h 179"/>
                  <a:gd name="T76" fmla="*/ 188 w 203"/>
                  <a:gd name="T77" fmla="*/ 97 h 179"/>
                  <a:gd name="T78" fmla="*/ 191 w 203"/>
                  <a:gd name="T79" fmla="*/ 80 h 179"/>
                  <a:gd name="T80" fmla="*/ 198 w 203"/>
                  <a:gd name="T81" fmla="*/ 75 h 179"/>
                  <a:gd name="T82" fmla="*/ 197 w 203"/>
                  <a:gd name="T83" fmla="*/ 47 h 179"/>
                  <a:gd name="T84" fmla="*/ 203 w 203"/>
                  <a:gd name="T85" fmla="*/ 43 h 179"/>
                  <a:gd name="T86" fmla="*/ 195 w 203"/>
                  <a:gd name="T87" fmla="*/ 24 h 179"/>
                  <a:gd name="T88" fmla="*/ 173 w 203"/>
                  <a:gd name="T89" fmla="*/ 14 h 179"/>
                  <a:gd name="T90" fmla="*/ 156 w 203"/>
                  <a:gd name="T91" fmla="*/ 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179">
                    <a:moveTo>
                      <a:pt x="156" y="8"/>
                    </a:moveTo>
                    <a:cubicBezTo>
                      <a:pt x="154" y="8"/>
                      <a:pt x="148" y="4"/>
                      <a:pt x="144" y="0"/>
                    </a:cubicBezTo>
                    <a:cubicBezTo>
                      <a:pt x="140" y="4"/>
                      <a:pt x="128" y="4"/>
                      <a:pt x="122" y="4"/>
                    </a:cubicBezTo>
                    <a:cubicBezTo>
                      <a:pt x="116" y="4"/>
                      <a:pt x="122" y="12"/>
                      <a:pt x="118" y="15"/>
                    </a:cubicBezTo>
                    <a:cubicBezTo>
                      <a:pt x="114" y="18"/>
                      <a:pt x="112" y="23"/>
                      <a:pt x="115" y="25"/>
                    </a:cubicBezTo>
                    <a:cubicBezTo>
                      <a:pt x="119" y="26"/>
                      <a:pt x="115" y="40"/>
                      <a:pt x="115" y="44"/>
                    </a:cubicBezTo>
                    <a:cubicBezTo>
                      <a:pt x="115" y="49"/>
                      <a:pt x="108" y="59"/>
                      <a:pt x="111" y="61"/>
                    </a:cubicBezTo>
                    <a:cubicBezTo>
                      <a:pt x="113" y="62"/>
                      <a:pt x="117" y="73"/>
                      <a:pt x="122" y="75"/>
                    </a:cubicBezTo>
                    <a:cubicBezTo>
                      <a:pt x="128" y="76"/>
                      <a:pt x="132" y="71"/>
                      <a:pt x="134" y="71"/>
                    </a:cubicBezTo>
                    <a:cubicBezTo>
                      <a:pt x="137" y="71"/>
                      <a:pt x="137" y="78"/>
                      <a:pt x="137" y="83"/>
                    </a:cubicBezTo>
                    <a:cubicBezTo>
                      <a:pt x="137" y="89"/>
                      <a:pt x="133" y="91"/>
                      <a:pt x="133" y="91"/>
                    </a:cubicBezTo>
                    <a:cubicBezTo>
                      <a:pt x="133" y="91"/>
                      <a:pt x="125" y="94"/>
                      <a:pt x="121" y="91"/>
                    </a:cubicBezTo>
                    <a:cubicBezTo>
                      <a:pt x="117" y="88"/>
                      <a:pt x="114" y="80"/>
                      <a:pt x="114" y="76"/>
                    </a:cubicBezTo>
                    <a:cubicBezTo>
                      <a:pt x="114" y="73"/>
                      <a:pt x="104" y="73"/>
                      <a:pt x="101" y="73"/>
                    </a:cubicBezTo>
                    <a:cubicBezTo>
                      <a:pt x="97" y="73"/>
                      <a:pt x="93" y="66"/>
                      <a:pt x="91" y="63"/>
                    </a:cubicBezTo>
                    <a:cubicBezTo>
                      <a:pt x="90" y="60"/>
                      <a:pt x="85" y="64"/>
                      <a:pt x="85" y="66"/>
                    </a:cubicBezTo>
                    <a:cubicBezTo>
                      <a:pt x="85" y="69"/>
                      <a:pt x="81" y="69"/>
                      <a:pt x="77" y="69"/>
                    </a:cubicBezTo>
                    <a:cubicBezTo>
                      <a:pt x="73" y="69"/>
                      <a:pt x="65" y="62"/>
                      <a:pt x="62" y="64"/>
                    </a:cubicBezTo>
                    <a:cubicBezTo>
                      <a:pt x="59" y="65"/>
                      <a:pt x="56" y="58"/>
                      <a:pt x="57" y="55"/>
                    </a:cubicBezTo>
                    <a:cubicBezTo>
                      <a:pt x="58" y="52"/>
                      <a:pt x="49" y="54"/>
                      <a:pt x="46" y="56"/>
                    </a:cubicBezTo>
                    <a:cubicBezTo>
                      <a:pt x="43" y="58"/>
                      <a:pt x="41" y="52"/>
                      <a:pt x="41" y="52"/>
                    </a:cubicBezTo>
                    <a:cubicBezTo>
                      <a:pt x="41" y="52"/>
                      <a:pt x="39" y="49"/>
                      <a:pt x="36" y="48"/>
                    </a:cubicBezTo>
                    <a:cubicBezTo>
                      <a:pt x="33" y="83"/>
                      <a:pt x="33" y="83"/>
                      <a:pt x="33" y="83"/>
                    </a:cubicBezTo>
                    <a:cubicBezTo>
                      <a:pt x="28" y="87"/>
                      <a:pt x="28" y="87"/>
                      <a:pt x="28" y="87"/>
                    </a:cubicBezTo>
                    <a:cubicBezTo>
                      <a:pt x="2" y="86"/>
                      <a:pt x="2" y="86"/>
                      <a:pt x="2" y="86"/>
                    </a:cubicBezTo>
                    <a:cubicBezTo>
                      <a:pt x="0" y="145"/>
                      <a:pt x="0" y="145"/>
                      <a:pt x="0" y="145"/>
                    </a:cubicBezTo>
                    <a:cubicBezTo>
                      <a:pt x="20" y="172"/>
                      <a:pt x="20" y="172"/>
                      <a:pt x="20" y="172"/>
                    </a:cubicBezTo>
                    <a:cubicBezTo>
                      <a:pt x="31" y="170"/>
                      <a:pt x="53" y="167"/>
                      <a:pt x="53" y="171"/>
                    </a:cubicBezTo>
                    <a:cubicBezTo>
                      <a:pt x="53" y="172"/>
                      <a:pt x="53" y="173"/>
                      <a:pt x="54" y="175"/>
                    </a:cubicBezTo>
                    <a:cubicBezTo>
                      <a:pt x="58" y="174"/>
                      <a:pt x="61" y="173"/>
                      <a:pt x="63" y="174"/>
                    </a:cubicBezTo>
                    <a:cubicBezTo>
                      <a:pt x="67" y="174"/>
                      <a:pt x="81" y="179"/>
                      <a:pt x="85" y="177"/>
                    </a:cubicBezTo>
                    <a:cubicBezTo>
                      <a:pt x="90" y="175"/>
                      <a:pt x="97" y="160"/>
                      <a:pt x="104" y="157"/>
                    </a:cubicBezTo>
                    <a:cubicBezTo>
                      <a:pt x="110" y="155"/>
                      <a:pt x="120" y="148"/>
                      <a:pt x="120" y="145"/>
                    </a:cubicBezTo>
                    <a:cubicBezTo>
                      <a:pt x="120" y="142"/>
                      <a:pt x="120" y="139"/>
                      <a:pt x="130" y="136"/>
                    </a:cubicBezTo>
                    <a:cubicBezTo>
                      <a:pt x="145" y="136"/>
                      <a:pt x="145" y="136"/>
                      <a:pt x="145" y="136"/>
                    </a:cubicBezTo>
                    <a:cubicBezTo>
                      <a:pt x="146" y="136"/>
                      <a:pt x="146" y="136"/>
                      <a:pt x="146" y="136"/>
                    </a:cubicBezTo>
                    <a:cubicBezTo>
                      <a:pt x="142" y="123"/>
                      <a:pt x="142" y="123"/>
                      <a:pt x="142" y="123"/>
                    </a:cubicBezTo>
                    <a:cubicBezTo>
                      <a:pt x="142" y="123"/>
                      <a:pt x="189" y="105"/>
                      <a:pt x="191" y="105"/>
                    </a:cubicBezTo>
                    <a:cubicBezTo>
                      <a:pt x="189" y="101"/>
                      <a:pt x="187" y="98"/>
                      <a:pt x="188" y="97"/>
                    </a:cubicBezTo>
                    <a:cubicBezTo>
                      <a:pt x="190" y="96"/>
                      <a:pt x="191" y="84"/>
                      <a:pt x="191" y="80"/>
                    </a:cubicBezTo>
                    <a:cubicBezTo>
                      <a:pt x="191" y="76"/>
                      <a:pt x="202" y="79"/>
                      <a:pt x="198" y="75"/>
                    </a:cubicBezTo>
                    <a:cubicBezTo>
                      <a:pt x="194" y="72"/>
                      <a:pt x="195" y="51"/>
                      <a:pt x="197" y="47"/>
                    </a:cubicBezTo>
                    <a:cubicBezTo>
                      <a:pt x="199" y="42"/>
                      <a:pt x="203" y="47"/>
                      <a:pt x="203" y="43"/>
                    </a:cubicBezTo>
                    <a:cubicBezTo>
                      <a:pt x="203" y="39"/>
                      <a:pt x="198" y="28"/>
                      <a:pt x="195" y="24"/>
                    </a:cubicBezTo>
                    <a:cubicBezTo>
                      <a:pt x="193" y="21"/>
                      <a:pt x="177" y="15"/>
                      <a:pt x="173" y="14"/>
                    </a:cubicBezTo>
                    <a:cubicBezTo>
                      <a:pt x="168" y="13"/>
                      <a:pt x="161" y="8"/>
                      <a:pt x="156" y="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80" name="Freeform 1575">
                <a:extLst>
                  <a:ext uri="{FF2B5EF4-FFF2-40B4-BE49-F238E27FC236}">
                    <a16:creationId xmlns:a16="http://schemas.microsoft.com/office/drawing/2014/main" id="{64386A2D-4504-F887-BEA2-18C01D94F00F}"/>
                  </a:ext>
                </a:extLst>
              </p:cNvPr>
              <p:cNvSpPr>
                <a:spLocks/>
              </p:cNvSpPr>
              <p:nvPr/>
            </p:nvSpPr>
            <p:spPr bwMode="auto">
              <a:xfrm>
                <a:off x="5381815" y="3313223"/>
                <a:ext cx="46039" cy="38101"/>
              </a:xfrm>
              <a:custGeom>
                <a:avLst/>
                <a:gdLst>
                  <a:gd name="T0" fmla="*/ 28 w 35"/>
                  <a:gd name="T1" fmla="*/ 0 h 30"/>
                  <a:gd name="T2" fmla="*/ 18 w 35"/>
                  <a:gd name="T3" fmla="*/ 3 h 30"/>
                  <a:gd name="T4" fmla="*/ 9 w 35"/>
                  <a:gd name="T5" fmla="*/ 4 h 30"/>
                  <a:gd name="T6" fmla="*/ 7 w 35"/>
                  <a:gd name="T7" fmla="*/ 6 h 30"/>
                  <a:gd name="T8" fmla="*/ 4 w 35"/>
                  <a:gd name="T9" fmla="*/ 17 h 30"/>
                  <a:gd name="T10" fmla="*/ 0 w 35"/>
                  <a:gd name="T11" fmla="*/ 22 h 30"/>
                  <a:gd name="T12" fmla="*/ 3 w 35"/>
                  <a:gd name="T13" fmla="*/ 28 h 30"/>
                  <a:gd name="T14" fmla="*/ 9 w 35"/>
                  <a:gd name="T15" fmla="*/ 28 h 30"/>
                  <a:gd name="T16" fmla="*/ 18 w 35"/>
                  <a:gd name="T17" fmla="*/ 23 h 30"/>
                  <a:gd name="T18" fmla="*/ 34 w 35"/>
                  <a:gd name="T19" fmla="*/ 19 h 30"/>
                  <a:gd name="T20" fmla="*/ 31 w 35"/>
                  <a:gd name="T21" fmla="*/ 7 h 30"/>
                  <a:gd name="T22" fmla="*/ 28 w 3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0">
                    <a:moveTo>
                      <a:pt x="28" y="0"/>
                    </a:moveTo>
                    <a:cubicBezTo>
                      <a:pt x="24" y="1"/>
                      <a:pt x="20" y="2"/>
                      <a:pt x="18" y="3"/>
                    </a:cubicBezTo>
                    <a:cubicBezTo>
                      <a:pt x="16" y="4"/>
                      <a:pt x="14" y="5"/>
                      <a:pt x="9" y="4"/>
                    </a:cubicBezTo>
                    <a:cubicBezTo>
                      <a:pt x="9" y="5"/>
                      <a:pt x="8" y="6"/>
                      <a:pt x="7" y="6"/>
                    </a:cubicBezTo>
                    <a:cubicBezTo>
                      <a:pt x="3" y="8"/>
                      <a:pt x="4" y="17"/>
                      <a:pt x="4" y="17"/>
                    </a:cubicBezTo>
                    <a:cubicBezTo>
                      <a:pt x="4" y="17"/>
                      <a:pt x="0" y="18"/>
                      <a:pt x="0" y="22"/>
                    </a:cubicBezTo>
                    <a:cubicBezTo>
                      <a:pt x="0" y="26"/>
                      <a:pt x="2" y="27"/>
                      <a:pt x="3" y="28"/>
                    </a:cubicBezTo>
                    <a:cubicBezTo>
                      <a:pt x="6" y="28"/>
                      <a:pt x="8" y="28"/>
                      <a:pt x="9" y="28"/>
                    </a:cubicBezTo>
                    <a:cubicBezTo>
                      <a:pt x="19" y="30"/>
                      <a:pt x="18" y="23"/>
                      <a:pt x="18" y="23"/>
                    </a:cubicBezTo>
                    <a:cubicBezTo>
                      <a:pt x="18" y="23"/>
                      <a:pt x="33" y="24"/>
                      <a:pt x="34" y="19"/>
                    </a:cubicBezTo>
                    <a:cubicBezTo>
                      <a:pt x="35" y="15"/>
                      <a:pt x="31" y="7"/>
                      <a:pt x="31" y="7"/>
                    </a:cubicBezTo>
                    <a:lnTo>
                      <a:pt x="28"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81" name="Freeform 1576">
                <a:extLst>
                  <a:ext uri="{FF2B5EF4-FFF2-40B4-BE49-F238E27FC236}">
                    <a16:creationId xmlns:a16="http://schemas.microsoft.com/office/drawing/2014/main" id="{500E8A14-AD92-FB56-4367-109073F9C0AB}"/>
                  </a:ext>
                </a:extLst>
              </p:cNvPr>
              <p:cNvSpPr>
                <a:spLocks/>
              </p:cNvSpPr>
              <p:nvPr/>
            </p:nvSpPr>
            <p:spPr bwMode="auto">
              <a:xfrm>
                <a:off x="5654875" y="3016351"/>
                <a:ext cx="234958" cy="307985"/>
              </a:xfrm>
              <a:custGeom>
                <a:avLst/>
                <a:gdLst>
                  <a:gd name="T0" fmla="*/ 43 w 183"/>
                  <a:gd name="T1" fmla="*/ 46 h 246"/>
                  <a:gd name="T2" fmla="*/ 55 w 183"/>
                  <a:gd name="T3" fmla="*/ 57 h 246"/>
                  <a:gd name="T4" fmla="*/ 90 w 183"/>
                  <a:gd name="T5" fmla="*/ 69 h 246"/>
                  <a:gd name="T6" fmla="*/ 114 w 183"/>
                  <a:gd name="T7" fmla="*/ 75 h 246"/>
                  <a:gd name="T8" fmla="*/ 121 w 183"/>
                  <a:gd name="T9" fmla="*/ 79 h 246"/>
                  <a:gd name="T10" fmla="*/ 74 w 183"/>
                  <a:gd name="T11" fmla="*/ 126 h 246"/>
                  <a:gd name="T12" fmla="*/ 54 w 183"/>
                  <a:gd name="T13" fmla="*/ 129 h 246"/>
                  <a:gd name="T14" fmla="*/ 31 w 183"/>
                  <a:gd name="T15" fmla="*/ 141 h 246"/>
                  <a:gd name="T16" fmla="*/ 17 w 183"/>
                  <a:gd name="T17" fmla="*/ 144 h 246"/>
                  <a:gd name="T18" fmla="*/ 8 w 183"/>
                  <a:gd name="T19" fmla="*/ 156 h 246"/>
                  <a:gd name="T20" fmla="*/ 0 w 183"/>
                  <a:gd name="T21" fmla="*/ 169 h 246"/>
                  <a:gd name="T22" fmla="*/ 1 w 183"/>
                  <a:gd name="T23" fmla="*/ 232 h 246"/>
                  <a:gd name="T24" fmla="*/ 10 w 183"/>
                  <a:gd name="T25" fmla="*/ 246 h 246"/>
                  <a:gd name="T26" fmla="*/ 49 w 183"/>
                  <a:gd name="T27" fmla="*/ 204 h 246"/>
                  <a:gd name="T28" fmla="*/ 80 w 183"/>
                  <a:gd name="T29" fmla="*/ 181 h 246"/>
                  <a:gd name="T30" fmla="*/ 124 w 183"/>
                  <a:gd name="T31" fmla="*/ 138 h 246"/>
                  <a:gd name="T32" fmla="*/ 144 w 183"/>
                  <a:gd name="T33" fmla="*/ 105 h 246"/>
                  <a:gd name="T34" fmla="*/ 160 w 183"/>
                  <a:gd name="T35" fmla="*/ 78 h 246"/>
                  <a:gd name="T36" fmla="*/ 176 w 183"/>
                  <a:gd name="T37" fmla="*/ 43 h 246"/>
                  <a:gd name="T38" fmla="*/ 182 w 183"/>
                  <a:gd name="T39" fmla="*/ 12 h 246"/>
                  <a:gd name="T40" fmla="*/ 171 w 183"/>
                  <a:gd name="T41" fmla="*/ 6 h 246"/>
                  <a:gd name="T42" fmla="*/ 131 w 183"/>
                  <a:gd name="T43" fmla="*/ 17 h 246"/>
                  <a:gd name="T44" fmla="*/ 103 w 183"/>
                  <a:gd name="T45" fmla="*/ 23 h 246"/>
                  <a:gd name="T46" fmla="*/ 80 w 183"/>
                  <a:gd name="T47" fmla="*/ 27 h 246"/>
                  <a:gd name="T48" fmla="*/ 51 w 183"/>
                  <a:gd name="T49" fmla="*/ 25 h 246"/>
                  <a:gd name="T50" fmla="*/ 42 w 183"/>
                  <a:gd name="T51" fmla="*/ 15 h 246"/>
                  <a:gd name="T52" fmla="*/ 32 w 183"/>
                  <a:gd name="T53" fmla="*/ 30 h 246"/>
                  <a:gd name="T54" fmla="*/ 43 w 183"/>
                  <a:gd name="T55" fmla="*/ 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3" h="246">
                    <a:moveTo>
                      <a:pt x="43" y="46"/>
                    </a:moveTo>
                    <a:cubicBezTo>
                      <a:pt x="46" y="48"/>
                      <a:pt x="51" y="56"/>
                      <a:pt x="55" y="57"/>
                    </a:cubicBezTo>
                    <a:cubicBezTo>
                      <a:pt x="58" y="58"/>
                      <a:pt x="78" y="64"/>
                      <a:pt x="90" y="69"/>
                    </a:cubicBezTo>
                    <a:cubicBezTo>
                      <a:pt x="103" y="74"/>
                      <a:pt x="111" y="75"/>
                      <a:pt x="114" y="75"/>
                    </a:cubicBezTo>
                    <a:cubicBezTo>
                      <a:pt x="118" y="75"/>
                      <a:pt x="124" y="76"/>
                      <a:pt x="121" y="79"/>
                    </a:cubicBezTo>
                    <a:cubicBezTo>
                      <a:pt x="117" y="81"/>
                      <a:pt x="79" y="120"/>
                      <a:pt x="74" y="126"/>
                    </a:cubicBezTo>
                    <a:cubicBezTo>
                      <a:pt x="69" y="131"/>
                      <a:pt x="66" y="129"/>
                      <a:pt x="54" y="129"/>
                    </a:cubicBezTo>
                    <a:cubicBezTo>
                      <a:pt x="43" y="129"/>
                      <a:pt x="34" y="142"/>
                      <a:pt x="31" y="141"/>
                    </a:cubicBezTo>
                    <a:cubicBezTo>
                      <a:pt x="29" y="141"/>
                      <a:pt x="23" y="142"/>
                      <a:pt x="17" y="144"/>
                    </a:cubicBezTo>
                    <a:cubicBezTo>
                      <a:pt x="8" y="156"/>
                      <a:pt x="8" y="156"/>
                      <a:pt x="8" y="156"/>
                    </a:cubicBezTo>
                    <a:cubicBezTo>
                      <a:pt x="0" y="169"/>
                      <a:pt x="0" y="169"/>
                      <a:pt x="0" y="169"/>
                    </a:cubicBezTo>
                    <a:cubicBezTo>
                      <a:pt x="1" y="232"/>
                      <a:pt x="1" y="232"/>
                      <a:pt x="1" y="232"/>
                    </a:cubicBezTo>
                    <a:cubicBezTo>
                      <a:pt x="10" y="246"/>
                      <a:pt x="10" y="246"/>
                      <a:pt x="10" y="246"/>
                    </a:cubicBezTo>
                    <a:cubicBezTo>
                      <a:pt x="17" y="236"/>
                      <a:pt x="35" y="219"/>
                      <a:pt x="49" y="204"/>
                    </a:cubicBezTo>
                    <a:cubicBezTo>
                      <a:pt x="64" y="189"/>
                      <a:pt x="72" y="185"/>
                      <a:pt x="80" y="181"/>
                    </a:cubicBezTo>
                    <a:cubicBezTo>
                      <a:pt x="88" y="177"/>
                      <a:pt x="109" y="156"/>
                      <a:pt x="124" y="138"/>
                    </a:cubicBezTo>
                    <a:cubicBezTo>
                      <a:pt x="133" y="126"/>
                      <a:pt x="143" y="113"/>
                      <a:pt x="144" y="105"/>
                    </a:cubicBezTo>
                    <a:cubicBezTo>
                      <a:pt x="145" y="97"/>
                      <a:pt x="154" y="86"/>
                      <a:pt x="160" y="78"/>
                    </a:cubicBezTo>
                    <a:cubicBezTo>
                      <a:pt x="166" y="70"/>
                      <a:pt x="177" y="49"/>
                      <a:pt x="176" y="43"/>
                    </a:cubicBezTo>
                    <a:cubicBezTo>
                      <a:pt x="176" y="37"/>
                      <a:pt x="182" y="23"/>
                      <a:pt x="182" y="12"/>
                    </a:cubicBezTo>
                    <a:cubicBezTo>
                      <a:pt x="183" y="1"/>
                      <a:pt x="174" y="0"/>
                      <a:pt x="171" y="6"/>
                    </a:cubicBezTo>
                    <a:cubicBezTo>
                      <a:pt x="168" y="12"/>
                      <a:pt x="146" y="16"/>
                      <a:pt x="131" y="17"/>
                    </a:cubicBezTo>
                    <a:cubicBezTo>
                      <a:pt x="117" y="17"/>
                      <a:pt x="108" y="18"/>
                      <a:pt x="103" y="23"/>
                    </a:cubicBezTo>
                    <a:cubicBezTo>
                      <a:pt x="98" y="28"/>
                      <a:pt x="85" y="22"/>
                      <a:pt x="80" y="27"/>
                    </a:cubicBezTo>
                    <a:cubicBezTo>
                      <a:pt x="76" y="33"/>
                      <a:pt x="57" y="38"/>
                      <a:pt x="51" y="25"/>
                    </a:cubicBezTo>
                    <a:cubicBezTo>
                      <a:pt x="48" y="20"/>
                      <a:pt x="45" y="17"/>
                      <a:pt x="42" y="15"/>
                    </a:cubicBezTo>
                    <a:cubicBezTo>
                      <a:pt x="37" y="20"/>
                      <a:pt x="31" y="28"/>
                      <a:pt x="32" y="30"/>
                    </a:cubicBezTo>
                    <a:cubicBezTo>
                      <a:pt x="34" y="34"/>
                      <a:pt x="40" y="45"/>
                      <a:pt x="43"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82" name="Freeform 1577">
                <a:extLst>
                  <a:ext uri="{FF2B5EF4-FFF2-40B4-BE49-F238E27FC236}">
                    <a16:creationId xmlns:a16="http://schemas.microsoft.com/office/drawing/2014/main" id="{1747073A-8D31-537A-7010-29F742BC147A}"/>
                  </a:ext>
                </a:extLst>
              </p:cNvPr>
              <p:cNvSpPr>
                <a:spLocks/>
              </p:cNvSpPr>
              <p:nvPr/>
            </p:nvSpPr>
            <p:spPr bwMode="auto">
              <a:xfrm>
                <a:off x="4446745" y="2454357"/>
                <a:ext cx="271472" cy="211145"/>
              </a:xfrm>
              <a:custGeom>
                <a:avLst/>
                <a:gdLst>
                  <a:gd name="T0" fmla="*/ 78 w 212"/>
                  <a:gd name="T1" fmla="*/ 169 h 169"/>
                  <a:gd name="T2" fmla="*/ 78 w 212"/>
                  <a:gd name="T3" fmla="*/ 145 h 169"/>
                  <a:gd name="T4" fmla="*/ 106 w 212"/>
                  <a:gd name="T5" fmla="*/ 126 h 169"/>
                  <a:gd name="T6" fmla="*/ 118 w 212"/>
                  <a:gd name="T7" fmla="*/ 123 h 169"/>
                  <a:gd name="T8" fmla="*/ 133 w 212"/>
                  <a:gd name="T9" fmla="*/ 120 h 169"/>
                  <a:gd name="T10" fmla="*/ 142 w 212"/>
                  <a:gd name="T11" fmla="*/ 109 h 169"/>
                  <a:gd name="T12" fmla="*/ 156 w 212"/>
                  <a:gd name="T13" fmla="*/ 105 h 169"/>
                  <a:gd name="T14" fmla="*/ 164 w 212"/>
                  <a:gd name="T15" fmla="*/ 99 h 169"/>
                  <a:gd name="T16" fmla="*/ 166 w 212"/>
                  <a:gd name="T17" fmla="*/ 89 h 169"/>
                  <a:gd name="T18" fmla="*/ 172 w 212"/>
                  <a:gd name="T19" fmla="*/ 84 h 169"/>
                  <a:gd name="T20" fmla="*/ 182 w 212"/>
                  <a:gd name="T21" fmla="*/ 78 h 169"/>
                  <a:gd name="T22" fmla="*/ 208 w 212"/>
                  <a:gd name="T23" fmla="*/ 76 h 169"/>
                  <a:gd name="T24" fmla="*/ 212 w 212"/>
                  <a:gd name="T25" fmla="*/ 70 h 169"/>
                  <a:gd name="T26" fmla="*/ 205 w 212"/>
                  <a:gd name="T27" fmla="*/ 57 h 169"/>
                  <a:gd name="T28" fmla="*/ 204 w 212"/>
                  <a:gd name="T29" fmla="*/ 41 h 169"/>
                  <a:gd name="T30" fmla="*/ 199 w 212"/>
                  <a:gd name="T31" fmla="*/ 23 h 169"/>
                  <a:gd name="T32" fmla="*/ 196 w 212"/>
                  <a:gd name="T33" fmla="*/ 18 h 169"/>
                  <a:gd name="T34" fmla="*/ 175 w 212"/>
                  <a:gd name="T35" fmla="*/ 13 h 169"/>
                  <a:gd name="T36" fmla="*/ 145 w 212"/>
                  <a:gd name="T37" fmla="*/ 10 h 169"/>
                  <a:gd name="T38" fmla="*/ 129 w 212"/>
                  <a:gd name="T39" fmla="*/ 2 h 169"/>
                  <a:gd name="T40" fmla="*/ 110 w 212"/>
                  <a:gd name="T41" fmla="*/ 38 h 169"/>
                  <a:gd name="T42" fmla="*/ 83 w 212"/>
                  <a:gd name="T43" fmla="*/ 51 h 169"/>
                  <a:gd name="T44" fmla="*/ 69 w 212"/>
                  <a:gd name="T45" fmla="*/ 66 h 169"/>
                  <a:gd name="T46" fmla="*/ 60 w 212"/>
                  <a:gd name="T47" fmla="*/ 83 h 169"/>
                  <a:gd name="T48" fmla="*/ 60 w 212"/>
                  <a:gd name="T49" fmla="*/ 110 h 169"/>
                  <a:gd name="T50" fmla="*/ 39 w 212"/>
                  <a:gd name="T51" fmla="*/ 138 h 169"/>
                  <a:gd name="T52" fmla="*/ 13 w 212"/>
                  <a:gd name="T53" fmla="*/ 156 h 169"/>
                  <a:gd name="T54" fmla="*/ 0 w 212"/>
                  <a:gd name="T55" fmla="*/ 162 h 169"/>
                  <a:gd name="T56" fmla="*/ 66 w 212"/>
                  <a:gd name="T57" fmla="*/ 162 h 169"/>
                  <a:gd name="T58" fmla="*/ 78 w 212"/>
                  <a:gd name="T5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169">
                    <a:moveTo>
                      <a:pt x="78" y="169"/>
                    </a:moveTo>
                    <a:cubicBezTo>
                      <a:pt x="78" y="157"/>
                      <a:pt x="78" y="146"/>
                      <a:pt x="78" y="145"/>
                    </a:cubicBezTo>
                    <a:cubicBezTo>
                      <a:pt x="78" y="143"/>
                      <a:pt x="102" y="129"/>
                      <a:pt x="106" y="126"/>
                    </a:cubicBezTo>
                    <a:cubicBezTo>
                      <a:pt x="110" y="124"/>
                      <a:pt x="118" y="128"/>
                      <a:pt x="118" y="123"/>
                    </a:cubicBezTo>
                    <a:cubicBezTo>
                      <a:pt x="118" y="118"/>
                      <a:pt x="127" y="121"/>
                      <a:pt x="133" y="120"/>
                    </a:cubicBezTo>
                    <a:cubicBezTo>
                      <a:pt x="139" y="118"/>
                      <a:pt x="142" y="114"/>
                      <a:pt x="142" y="109"/>
                    </a:cubicBezTo>
                    <a:cubicBezTo>
                      <a:pt x="142" y="104"/>
                      <a:pt x="150" y="105"/>
                      <a:pt x="156" y="105"/>
                    </a:cubicBezTo>
                    <a:cubicBezTo>
                      <a:pt x="161" y="104"/>
                      <a:pt x="160" y="99"/>
                      <a:pt x="164" y="99"/>
                    </a:cubicBezTo>
                    <a:cubicBezTo>
                      <a:pt x="167" y="99"/>
                      <a:pt x="165" y="94"/>
                      <a:pt x="166" y="89"/>
                    </a:cubicBezTo>
                    <a:cubicBezTo>
                      <a:pt x="166" y="83"/>
                      <a:pt x="166" y="84"/>
                      <a:pt x="172" y="84"/>
                    </a:cubicBezTo>
                    <a:cubicBezTo>
                      <a:pt x="177" y="84"/>
                      <a:pt x="182" y="81"/>
                      <a:pt x="182" y="78"/>
                    </a:cubicBezTo>
                    <a:cubicBezTo>
                      <a:pt x="182" y="74"/>
                      <a:pt x="204" y="76"/>
                      <a:pt x="208" y="76"/>
                    </a:cubicBezTo>
                    <a:cubicBezTo>
                      <a:pt x="211" y="76"/>
                      <a:pt x="212" y="72"/>
                      <a:pt x="212" y="70"/>
                    </a:cubicBezTo>
                    <a:cubicBezTo>
                      <a:pt x="211" y="67"/>
                      <a:pt x="208" y="58"/>
                      <a:pt x="205" y="57"/>
                    </a:cubicBezTo>
                    <a:cubicBezTo>
                      <a:pt x="202" y="57"/>
                      <a:pt x="204" y="48"/>
                      <a:pt x="204" y="41"/>
                    </a:cubicBezTo>
                    <a:cubicBezTo>
                      <a:pt x="204" y="34"/>
                      <a:pt x="203" y="28"/>
                      <a:pt x="199" y="23"/>
                    </a:cubicBezTo>
                    <a:cubicBezTo>
                      <a:pt x="198" y="22"/>
                      <a:pt x="197" y="20"/>
                      <a:pt x="196" y="18"/>
                    </a:cubicBezTo>
                    <a:cubicBezTo>
                      <a:pt x="189" y="18"/>
                      <a:pt x="182" y="13"/>
                      <a:pt x="175" y="13"/>
                    </a:cubicBezTo>
                    <a:cubicBezTo>
                      <a:pt x="166" y="13"/>
                      <a:pt x="152" y="17"/>
                      <a:pt x="145" y="10"/>
                    </a:cubicBezTo>
                    <a:cubicBezTo>
                      <a:pt x="139" y="2"/>
                      <a:pt x="134" y="0"/>
                      <a:pt x="129" y="2"/>
                    </a:cubicBezTo>
                    <a:cubicBezTo>
                      <a:pt x="124" y="4"/>
                      <a:pt x="115" y="30"/>
                      <a:pt x="110" y="38"/>
                    </a:cubicBezTo>
                    <a:cubicBezTo>
                      <a:pt x="104" y="46"/>
                      <a:pt x="90" y="51"/>
                      <a:pt x="83" y="51"/>
                    </a:cubicBezTo>
                    <a:cubicBezTo>
                      <a:pt x="76" y="51"/>
                      <a:pt x="75" y="62"/>
                      <a:pt x="69" y="66"/>
                    </a:cubicBezTo>
                    <a:cubicBezTo>
                      <a:pt x="64" y="70"/>
                      <a:pt x="66" y="77"/>
                      <a:pt x="60" y="83"/>
                    </a:cubicBezTo>
                    <a:cubicBezTo>
                      <a:pt x="53" y="88"/>
                      <a:pt x="56" y="104"/>
                      <a:pt x="60" y="110"/>
                    </a:cubicBezTo>
                    <a:cubicBezTo>
                      <a:pt x="63" y="115"/>
                      <a:pt x="48" y="133"/>
                      <a:pt x="39" y="138"/>
                    </a:cubicBezTo>
                    <a:cubicBezTo>
                      <a:pt x="30" y="144"/>
                      <a:pt x="27" y="154"/>
                      <a:pt x="13" y="156"/>
                    </a:cubicBezTo>
                    <a:cubicBezTo>
                      <a:pt x="7" y="157"/>
                      <a:pt x="3" y="159"/>
                      <a:pt x="0" y="162"/>
                    </a:cubicBezTo>
                    <a:cubicBezTo>
                      <a:pt x="22" y="162"/>
                      <a:pt x="55" y="162"/>
                      <a:pt x="66" y="162"/>
                    </a:cubicBezTo>
                    <a:cubicBezTo>
                      <a:pt x="79" y="162"/>
                      <a:pt x="76" y="165"/>
                      <a:pt x="78" y="1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1" name="Freeform 1578">
                <a:extLst>
                  <a:ext uri="{FF2B5EF4-FFF2-40B4-BE49-F238E27FC236}">
                    <a16:creationId xmlns:a16="http://schemas.microsoft.com/office/drawing/2014/main" id="{68D43F8E-99FC-06CA-005B-39B9801041A6}"/>
                  </a:ext>
                </a:extLst>
              </p:cNvPr>
              <p:cNvSpPr>
                <a:spLocks/>
              </p:cNvSpPr>
              <p:nvPr/>
            </p:nvSpPr>
            <p:spPr bwMode="auto">
              <a:xfrm>
                <a:off x="4910311" y="2414668"/>
                <a:ext cx="98429" cy="180981"/>
              </a:xfrm>
              <a:custGeom>
                <a:avLst/>
                <a:gdLst>
                  <a:gd name="T0" fmla="*/ 21 w 76"/>
                  <a:gd name="T1" fmla="*/ 37 h 144"/>
                  <a:gd name="T2" fmla="*/ 15 w 76"/>
                  <a:gd name="T3" fmla="*/ 56 h 144"/>
                  <a:gd name="T4" fmla="*/ 4 w 76"/>
                  <a:gd name="T5" fmla="*/ 67 h 144"/>
                  <a:gd name="T6" fmla="*/ 11 w 76"/>
                  <a:gd name="T7" fmla="*/ 86 h 144"/>
                  <a:gd name="T8" fmla="*/ 19 w 76"/>
                  <a:gd name="T9" fmla="*/ 97 h 144"/>
                  <a:gd name="T10" fmla="*/ 32 w 76"/>
                  <a:gd name="T11" fmla="*/ 108 h 144"/>
                  <a:gd name="T12" fmla="*/ 40 w 76"/>
                  <a:gd name="T13" fmla="*/ 139 h 144"/>
                  <a:gd name="T14" fmla="*/ 42 w 76"/>
                  <a:gd name="T15" fmla="*/ 144 h 144"/>
                  <a:gd name="T16" fmla="*/ 49 w 76"/>
                  <a:gd name="T17" fmla="*/ 137 h 144"/>
                  <a:gd name="T18" fmla="*/ 52 w 76"/>
                  <a:gd name="T19" fmla="*/ 123 h 144"/>
                  <a:gd name="T20" fmla="*/ 54 w 76"/>
                  <a:gd name="T21" fmla="*/ 115 h 144"/>
                  <a:gd name="T22" fmla="*/ 68 w 76"/>
                  <a:gd name="T23" fmla="*/ 102 h 144"/>
                  <a:gd name="T24" fmla="*/ 75 w 76"/>
                  <a:gd name="T25" fmla="*/ 97 h 144"/>
                  <a:gd name="T26" fmla="*/ 76 w 76"/>
                  <a:gd name="T27" fmla="*/ 88 h 144"/>
                  <a:gd name="T28" fmla="*/ 69 w 76"/>
                  <a:gd name="T29" fmla="*/ 80 h 144"/>
                  <a:gd name="T30" fmla="*/ 62 w 76"/>
                  <a:gd name="T31" fmla="*/ 74 h 144"/>
                  <a:gd name="T32" fmla="*/ 48 w 76"/>
                  <a:gd name="T33" fmla="*/ 68 h 144"/>
                  <a:gd name="T34" fmla="*/ 62 w 76"/>
                  <a:gd name="T35" fmla="*/ 56 h 144"/>
                  <a:gd name="T36" fmla="*/ 62 w 76"/>
                  <a:gd name="T37" fmla="*/ 32 h 144"/>
                  <a:gd name="T38" fmla="*/ 65 w 76"/>
                  <a:gd name="T39" fmla="*/ 17 h 144"/>
                  <a:gd name="T40" fmla="*/ 63 w 76"/>
                  <a:gd name="T41" fmla="*/ 11 h 144"/>
                  <a:gd name="T42" fmla="*/ 54 w 76"/>
                  <a:gd name="T43" fmla="*/ 8 h 144"/>
                  <a:gd name="T44" fmla="*/ 30 w 76"/>
                  <a:gd name="T45" fmla="*/ 6 h 144"/>
                  <a:gd name="T46" fmla="*/ 21 w 76"/>
                  <a:gd name="T47" fmla="*/ 9 h 144"/>
                  <a:gd name="T48" fmla="*/ 21 w 76"/>
                  <a:gd name="T49" fmla="*/ 3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144">
                    <a:moveTo>
                      <a:pt x="21" y="37"/>
                    </a:moveTo>
                    <a:cubicBezTo>
                      <a:pt x="25" y="43"/>
                      <a:pt x="20" y="53"/>
                      <a:pt x="15" y="56"/>
                    </a:cubicBezTo>
                    <a:cubicBezTo>
                      <a:pt x="11" y="58"/>
                      <a:pt x="8" y="67"/>
                      <a:pt x="4" y="67"/>
                    </a:cubicBezTo>
                    <a:cubicBezTo>
                      <a:pt x="0" y="67"/>
                      <a:pt x="4" y="83"/>
                      <a:pt x="11" y="86"/>
                    </a:cubicBezTo>
                    <a:cubicBezTo>
                      <a:pt x="19" y="89"/>
                      <a:pt x="19" y="94"/>
                      <a:pt x="19" y="97"/>
                    </a:cubicBezTo>
                    <a:cubicBezTo>
                      <a:pt x="19" y="100"/>
                      <a:pt x="29" y="103"/>
                      <a:pt x="32" y="108"/>
                    </a:cubicBezTo>
                    <a:cubicBezTo>
                      <a:pt x="35" y="112"/>
                      <a:pt x="40" y="132"/>
                      <a:pt x="40" y="139"/>
                    </a:cubicBezTo>
                    <a:cubicBezTo>
                      <a:pt x="40" y="141"/>
                      <a:pt x="41" y="142"/>
                      <a:pt x="42" y="144"/>
                    </a:cubicBezTo>
                    <a:cubicBezTo>
                      <a:pt x="45" y="142"/>
                      <a:pt x="48" y="140"/>
                      <a:pt x="49" y="137"/>
                    </a:cubicBezTo>
                    <a:cubicBezTo>
                      <a:pt x="52" y="133"/>
                      <a:pt x="53" y="125"/>
                      <a:pt x="52" y="123"/>
                    </a:cubicBezTo>
                    <a:cubicBezTo>
                      <a:pt x="51" y="121"/>
                      <a:pt x="52" y="117"/>
                      <a:pt x="54" y="115"/>
                    </a:cubicBezTo>
                    <a:cubicBezTo>
                      <a:pt x="56" y="113"/>
                      <a:pt x="66" y="103"/>
                      <a:pt x="68" y="102"/>
                    </a:cubicBezTo>
                    <a:cubicBezTo>
                      <a:pt x="69" y="102"/>
                      <a:pt x="75" y="103"/>
                      <a:pt x="75" y="97"/>
                    </a:cubicBezTo>
                    <a:cubicBezTo>
                      <a:pt x="75" y="95"/>
                      <a:pt x="75" y="91"/>
                      <a:pt x="76" y="88"/>
                    </a:cubicBezTo>
                    <a:cubicBezTo>
                      <a:pt x="71" y="85"/>
                      <a:pt x="69" y="82"/>
                      <a:pt x="69" y="80"/>
                    </a:cubicBezTo>
                    <a:cubicBezTo>
                      <a:pt x="69" y="77"/>
                      <a:pt x="64" y="71"/>
                      <a:pt x="62" y="74"/>
                    </a:cubicBezTo>
                    <a:cubicBezTo>
                      <a:pt x="59" y="77"/>
                      <a:pt x="49" y="75"/>
                      <a:pt x="48" y="68"/>
                    </a:cubicBezTo>
                    <a:cubicBezTo>
                      <a:pt x="46" y="62"/>
                      <a:pt x="54" y="62"/>
                      <a:pt x="62" y="56"/>
                    </a:cubicBezTo>
                    <a:cubicBezTo>
                      <a:pt x="69" y="50"/>
                      <a:pt x="70" y="39"/>
                      <a:pt x="62" y="32"/>
                    </a:cubicBezTo>
                    <a:cubicBezTo>
                      <a:pt x="54" y="26"/>
                      <a:pt x="60" y="23"/>
                      <a:pt x="65" y="17"/>
                    </a:cubicBezTo>
                    <a:cubicBezTo>
                      <a:pt x="71" y="11"/>
                      <a:pt x="66" y="8"/>
                      <a:pt x="63" y="11"/>
                    </a:cubicBezTo>
                    <a:cubicBezTo>
                      <a:pt x="60" y="13"/>
                      <a:pt x="55" y="14"/>
                      <a:pt x="54" y="8"/>
                    </a:cubicBezTo>
                    <a:cubicBezTo>
                      <a:pt x="54" y="2"/>
                      <a:pt x="37" y="0"/>
                      <a:pt x="30" y="6"/>
                    </a:cubicBezTo>
                    <a:cubicBezTo>
                      <a:pt x="28" y="9"/>
                      <a:pt x="24" y="9"/>
                      <a:pt x="21" y="9"/>
                    </a:cubicBezTo>
                    <a:cubicBezTo>
                      <a:pt x="19" y="20"/>
                      <a:pt x="18" y="33"/>
                      <a:pt x="21" y="3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3" name="Freeform 1579">
                <a:extLst>
                  <a:ext uri="{FF2B5EF4-FFF2-40B4-BE49-F238E27FC236}">
                    <a16:creationId xmlns:a16="http://schemas.microsoft.com/office/drawing/2014/main" id="{9C14F879-AE65-1284-CF34-5DEA28B6964D}"/>
                  </a:ext>
                </a:extLst>
              </p:cNvPr>
              <p:cNvSpPr>
                <a:spLocks/>
              </p:cNvSpPr>
              <p:nvPr/>
            </p:nvSpPr>
            <p:spPr bwMode="auto">
              <a:xfrm>
                <a:off x="4546761" y="2421018"/>
                <a:ext cx="469917" cy="442927"/>
              </a:xfrm>
              <a:custGeom>
                <a:avLst/>
                <a:gdLst>
                  <a:gd name="T0" fmla="*/ 126 w 367"/>
                  <a:gd name="T1" fmla="*/ 67 h 353"/>
                  <a:gd name="T2" fmla="*/ 127 w 367"/>
                  <a:gd name="T3" fmla="*/ 83 h 353"/>
                  <a:gd name="T4" fmla="*/ 134 w 367"/>
                  <a:gd name="T5" fmla="*/ 96 h 353"/>
                  <a:gd name="T6" fmla="*/ 130 w 367"/>
                  <a:gd name="T7" fmla="*/ 102 h 353"/>
                  <a:gd name="T8" fmla="*/ 104 w 367"/>
                  <a:gd name="T9" fmla="*/ 104 h 353"/>
                  <a:gd name="T10" fmla="*/ 94 w 367"/>
                  <a:gd name="T11" fmla="*/ 110 h 353"/>
                  <a:gd name="T12" fmla="*/ 88 w 367"/>
                  <a:gd name="T13" fmla="*/ 115 h 353"/>
                  <a:gd name="T14" fmla="*/ 86 w 367"/>
                  <a:gd name="T15" fmla="*/ 125 h 353"/>
                  <a:gd name="T16" fmla="*/ 78 w 367"/>
                  <a:gd name="T17" fmla="*/ 131 h 353"/>
                  <a:gd name="T18" fmla="*/ 64 w 367"/>
                  <a:gd name="T19" fmla="*/ 135 h 353"/>
                  <a:gd name="T20" fmla="*/ 55 w 367"/>
                  <a:gd name="T21" fmla="*/ 146 h 353"/>
                  <a:gd name="T22" fmla="*/ 40 w 367"/>
                  <a:gd name="T23" fmla="*/ 149 h 353"/>
                  <a:gd name="T24" fmla="*/ 28 w 367"/>
                  <a:gd name="T25" fmla="*/ 152 h 353"/>
                  <a:gd name="T26" fmla="*/ 0 w 367"/>
                  <a:gd name="T27" fmla="*/ 171 h 353"/>
                  <a:gd name="T28" fmla="*/ 0 w 367"/>
                  <a:gd name="T29" fmla="*/ 195 h 353"/>
                  <a:gd name="T30" fmla="*/ 4 w 367"/>
                  <a:gd name="T31" fmla="*/ 198 h 353"/>
                  <a:gd name="T32" fmla="*/ 175 w 367"/>
                  <a:gd name="T33" fmla="*/ 312 h 353"/>
                  <a:gd name="T34" fmla="*/ 186 w 367"/>
                  <a:gd name="T35" fmla="*/ 328 h 353"/>
                  <a:gd name="T36" fmla="*/ 206 w 367"/>
                  <a:gd name="T37" fmla="*/ 334 h 353"/>
                  <a:gd name="T38" fmla="*/ 215 w 367"/>
                  <a:gd name="T39" fmla="*/ 353 h 353"/>
                  <a:gd name="T40" fmla="*/ 232 w 367"/>
                  <a:gd name="T41" fmla="*/ 349 h 353"/>
                  <a:gd name="T42" fmla="*/ 259 w 367"/>
                  <a:gd name="T43" fmla="*/ 341 h 353"/>
                  <a:gd name="T44" fmla="*/ 291 w 367"/>
                  <a:gd name="T45" fmla="*/ 315 h 353"/>
                  <a:gd name="T46" fmla="*/ 367 w 367"/>
                  <a:gd name="T47" fmla="*/ 268 h 353"/>
                  <a:gd name="T48" fmla="*/ 367 w 367"/>
                  <a:gd name="T49" fmla="*/ 268 h 353"/>
                  <a:gd name="T50" fmla="*/ 358 w 367"/>
                  <a:gd name="T51" fmla="*/ 252 h 353"/>
                  <a:gd name="T52" fmla="*/ 345 w 367"/>
                  <a:gd name="T53" fmla="*/ 249 h 353"/>
                  <a:gd name="T54" fmla="*/ 333 w 367"/>
                  <a:gd name="T55" fmla="*/ 241 h 353"/>
                  <a:gd name="T56" fmla="*/ 331 w 367"/>
                  <a:gd name="T57" fmla="*/ 228 h 353"/>
                  <a:gd name="T58" fmla="*/ 323 w 367"/>
                  <a:gd name="T59" fmla="*/ 217 h 353"/>
                  <a:gd name="T60" fmla="*/ 331 w 367"/>
                  <a:gd name="T61" fmla="*/ 208 h 353"/>
                  <a:gd name="T62" fmla="*/ 328 w 367"/>
                  <a:gd name="T63" fmla="*/ 200 h 353"/>
                  <a:gd name="T64" fmla="*/ 328 w 367"/>
                  <a:gd name="T65" fmla="*/ 189 h 353"/>
                  <a:gd name="T66" fmla="*/ 330 w 367"/>
                  <a:gd name="T67" fmla="*/ 177 h 353"/>
                  <a:gd name="T68" fmla="*/ 330 w 367"/>
                  <a:gd name="T69" fmla="*/ 158 h 353"/>
                  <a:gd name="T70" fmla="*/ 322 w 367"/>
                  <a:gd name="T71" fmla="*/ 142 h 353"/>
                  <a:gd name="T72" fmla="*/ 326 w 367"/>
                  <a:gd name="T73" fmla="*/ 139 h 353"/>
                  <a:gd name="T74" fmla="*/ 324 w 367"/>
                  <a:gd name="T75" fmla="*/ 134 h 353"/>
                  <a:gd name="T76" fmla="*/ 316 w 367"/>
                  <a:gd name="T77" fmla="*/ 103 h 353"/>
                  <a:gd name="T78" fmla="*/ 303 w 367"/>
                  <a:gd name="T79" fmla="*/ 92 h 353"/>
                  <a:gd name="T80" fmla="*/ 295 w 367"/>
                  <a:gd name="T81" fmla="*/ 81 h 353"/>
                  <a:gd name="T82" fmla="*/ 288 w 367"/>
                  <a:gd name="T83" fmla="*/ 62 h 353"/>
                  <a:gd name="T84" fmla="*/ 299 w 367"/>
                  <a:gd name="T85" fmla="*/ 51 h 353"/>
                  <a:gd name="T86" fmla="*/ 305 w 367"/>
                  <a:gd name="T87" fmla="*/ 32 h 353"/>
                  <a:gd name="T88" fmla="*/ 305 w 367"/>
                  <a:gd name="T89" fmla="*/ 4 h 353"/>
                  <a:gd name="T90" fmla="*/ 288 w 367"/>
                  <a:gd name="T91" fmla="*/ 1 h 353"/>
                  <a:gd name="T92" fmla="*/ 270 w 367"/>
                  <a:gd name="T93" fmla="*/ 3 h 353"/>
                  <a:gd name="T94" fmla="*/ 246 w 367"/>
                  <a:gd name="T95" fmla="*/ 8 h 353"/>
                  <a:gd name="T96" fmla="*/ 179 w 367"/>
                  <a:gd name="T97" fmla="*/ 12 h 353"/>
                  <a:gd name="T98" fmla="*/ 152 w 367"/>
                  <a:gd name="T99" fmla="*/ 26 h 353"/>
                  <a:gd name="T100" fmla="*/ 124 w 367"/>
                  <a:gd name="T101" fmla="*/ 41 h 353"/>
                  <a:gd name="T102" fmla="*/ 118 w 367"/>
                  <a:gd name="T103" fmla="*/ 44 h 353"/>
                  <a:gd name="T104" fmla="*/ 121 w 367"/>
                  <a:gd name="T105" fmla="*/ 49 h 353"/>
                  <a:gd name="T106" fmla="*/ 126 w 367"/>
                  <a:gd name="T107" fmla="*/ 6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353">
                    <a:moveTo>
                      <a:pt x="126" y="67"/>
                    </a:moveTo>
                    <a:cubicBezTo>
                      <a:pt x="126" y="74"/>
                      <a:pt x="124" y="83"/>
                      <a:pt x="127" y="83"/>
                    </a:cubicBezTo>
                    <a:cubicBezTo>
                      <a:pt x="130" y="84"/>
                      <a:pt x="133" y="93"/>
                      <a:pt x="134" y="96"/>
                    </a:cubicBezTo>
                    <a:cubicBezTo>
                      <a:pt x="134" y="98"/>
                      <a:pt x="133" y="102"/>
                      <a:pt x="130" y="102"/>
                    </a:cubicBezTo>
                    <a:cubicBezTo>
                      <a:pt x="126" y="102"/>
                      <a:pt x="104" y="100"/>
                      <a:pt x="104" y="104"/>
                    </a:cubicBezTo>
                    <a:cubicBezTo>
                      <a:pt x="104" y="107"/>
                      <a:pt x="99" y="110"/>
                      <a:pt x="94" y="110"/>
                    </a:cubicBezTo>
                    <a:cubicBezTo>
                      <a:pt x="88" y="110"/>
                      <a:pt x="88" y="109"/>
                      <a:pt x="88" y="115"/>
                    </a:cubicBezTo>
                    <a:cubicBezTo>
                      <a:pt x="87" y="120"/>
                      <a:pt x="89" y="125"/>
                      <a:pt x="86" y="125"/>
                    </a:cubicBezTo>
                    <a:cubicBezTo>
                      <a:pt x="82" y="125"/>
                      <a:pt x="83" y="130"/>
                      <a:pt x="78" y="131"/>
                    </a:cubicBezTo>
                    <a:cubicBezTo>
                      <a:pt x="72" y="131"/>
                      <a:pt x="64" y="130"/>
                      <a:pt x="64" y="135"/>
                    </a:cubicBezTo>
                    <a:cubicBezTo>
                      <a:pt x="64" y="140"/>
                      <a:pt x="61" y="144"/>
                      <a:pt x="55" y="146"/>
                    </a:cubicBezTo>
                    <a:cubicBezTo>
                      <a:pt x="49" y="147"/>
                      <a:pt x="40" y="144"/>
                      <a:pt x="40" y="149"/>
                    </a:cubicBezTo>
                    <a:cubicBezTo>
                      <a:pt x="40" y="154"/>
                      <a:pt x="32" y="150"/>
                      <a:pt x="28" y="152"/>
                    </a:cubicBezTo>
                    <a:cubicBezTo>
                      <a:pt x="24" y="155"/>
                      <a:pt x="0" y="169"/>
                      <a:pt x="0" y="171"/>
                    </a:cubicBezTo>
                    <a:cubicBezTo>
                      <a:pt x="0" y="172"/>
                      <a:pt x="0" y="183"/>
                      <a:pt x="0" y="195"/>
                    </a:cubicBezTo>
                    <a:cubicBezTo>
                      <a:pt x="1" y="196"/>
                      <a:pt x="2" y="197"/>
                      <a:pt x="4" y="198"/>
                    </a:cubicBezTo>
                    <a:cubicBezTo>
                      <a:pt x="12" y="203"/>
                      <a:pt x="170" y="307"/>
                      <a:pt x="175" y="312"/>
                    </a:cubicBezTo>
                    <a:cubicBezTo>
                      <a:pt x="180" y="317"/>
                      <a:pt x="186" y="328"/>
                      <a:pt x="186" y="328"/>
                    </a:cubicBezTo>
                    <a:cubicBezTo>
                      <a:pt x="186" y="328"/>
                      <a:pt x="197" y="330"/>
                      <a:pt x="206" y="334"/>
                    </a:cubicBezTo>
                    <a:cubicBezTo>
                      <a:pt x="215" y="339"/>
                      <a:pt x="215" y="353"/>
                      <a:pt x="215" y="353"/>
                    </a:cubicBezTo>
                    <a:cubicBezTo>
                      <a:pt x="215" y="353"/>
                      <a:pt x="226" y="351"/>
                      <a:pt x="232" y="349"/>
                    </a:cubicBezTo>
                    <a:cubicBezTo>
                      <a:pt x="238" y="348"/>
                      <a:pt x="259" y="341"/>
                      <a:pt x="259" y="341"/>
                    </a:cubicBezTo>
                    <a:cubicBezTo>
                      <a:pt x="291" y="315"/>
                      <a:pt x="291" y="315"/>
                      <a:pt x="291" y="315"/>
                    </a:cubicBezTo>
                    <a:cubicBezTo>
                      <a:pt x="367" y="268"/>
                      <a:pt x="367" y="268"/>
                      <a:pt x="367" y="268"/>
                    </a:cubicBezTo>
                    <a:cubicBezTo>
                      <a:pt x="367" y="268"/>
                      <a:pt x="367" y="268"/>
                      <a:pt x="367" y="268"/>
                    </a:cubicBezTo>
                    <a:cubicBezTo>
                      <a:pt x="365" y="259"/>
                      <a:pt x="362" y="252"/>
                      <a:pt x="358" y="252"/>
                    </a:cubicBezTo>
                    <a:cubicBezTo>
                      <a:pt x="354" y="252"/>
                      <a:pt x="351" y="249"/>
                      <a:pt x="345" y="249"/>
                    </a:cubicBezTo>
                    <a:cubicBezTo>
                      <a:pt x="340" y="249"/>
                      <a:pt x="334" y="246"/>
                      <a:pt x="333" y="241"/>
                    </a:cubicBezTo>
                    <a:cubicBezTo>
                      <a:pt x="332" y="237"/>
                      <a:pt x="335" y="234"/>
                      <a:pt x="331" y="228"/>
                    </a:cubicBezTo>
                    <a:cubicBezTo>
                      <a:pt x="327" y="222"/>
                      <a:pt x="323" y="219"/>
                      <a:pt x="323" y="217"/>
                    </a:cubicBezTo>
                    <a:cubicBezTo>
                      <a:pt x="323" y="214"/>
                      <a:pt x="330" y="209"/>
                      <a:pt x="331" y="208"/>
                    </a:cubicBezTo>
                    <a:cubicBezTo>
                      <a:pt x="332" y="207"/>
                      <a:pt x="328" y="203"/>
                      <a:pt x="328" y="200"/>
                    </a:cubicBezTo>
                    <a:cubicBezTo>
                      <a:pt x="328" y="197"/>
                      <a:pt x="326" y="192"/>
                      <a:pt x="328" y="189"/>
                    </a:cubicBezTo>
                    <a:cubicBezTo>
                      <a:pt x="331" y="186"/>
                      <a:pt x="332" y="183"/>
                      <a:pt x="330" y="177"/>
                    </a:cubicBezTo>
                    <a:cubicBezTo>
                      <a:pt x="327" y="171"/>
                      <a:pt x="334" y="166"/>
                      <a:pt x="330" y="158"/>
                    </a:cubicBezTo>
                    <a:cubicBezTo>
                      <a:pt x="327" y="151"/>
                      <a:pt x="322" y="145"/>
                      <a:pt x="322" y="142"/>
                    </a:cubicBezTo>
                    <a:cubicBezTo>
                      <a:pt x="322" y="141"/>
                      <a:pt x="324" y="140"/>
                      <a:pt x="326" y="139"/>
                    </a:cubicBezTo>
                    <a:cubicBezTo>
                      <a:pt x="325" y="137"/>
                      <a:pt x="324" y="136"/>
                      <a:pt x="324" y="134"/>
                    </a:cubicBezTo>
                    <a:cubicBezTo>
                      <a:pt x="324" y="127"/>
                      <a:pt x="319" y="107"/>
                      <a:pt x="316" y="103"/>
                    </a:cubicBezTo>
                    <a:cubicBezTo>
                      <a:pt x="313" y="98"/>
                      <a:pt x="303" y="95"/>
                      <a:pt x="303" y="92"/>
                    </a:cubicBezTo>
                    <a:cubicBezTo>
                      <a:pt x="303" y="89"/>
                      <a:pt x="303" y="84"/>
                      <a:pt x="295" y="81"/>
                    </a:cubicBezTo>
                    <a:cubicBezTo>
                      <a:pt x="288" y="78"/>
                      <a:pt x="284" y="62"/>
                      <a:pt x="288" y="62"/>
                    </a:cubicBezTo>
                    <a:cubicBezTo>
                      <a:pt x="292" y="62"/>
                      <a:pt x="295" y="53"/>
                      <a:pt x="299" y="51"/>
                    </a:cubicBezTo>
                    <a:cubicBezTo>
                      <a:pt x="304" y="48"/>
                      <a:pt x="309" y="38"/>
                      <a:pt x="305" y="32"/>
                    </a:cubicBezTo>
                    <a:cubicBezTo>
                      <a:pt x="302" y="28"/>
                      <a:pt x="303" y="15"/>
                      <a:pt x="305" y="4"/>
                    </a:cubicBezTo>
                    <a:cubicBezTo>
                      <a:pt x="298" y="4"/>
                      <a:pt x="290" y="2"/>
                      <a:pt x="288" y="1"/>
                    </a:cubicBezTo>
                    <a:cubicBezTo>
                      <a:pt x="285" y="0"/>
                      <a:pt x="276" y="3"/>
                      <a:pt x="270" y="3"/>
                    </a:cubicBezTo>
                    <a:cubicBezTo>
                      <a:pt x="264" y="3"/>
                      <a:pt x="250" y="12"/>
                      <a:pt x="246" y="8"/>
                    </a:cubicBezTo>
                    <a:cubicBezTo>
                      <a:pt x="241" y="3"/>
                      <a:pt x="193" y="11"/>
                      <a:pt x="179" y="12"/>
                    </a:cubicBezTo>
                    <a:cubicBezTo>
                      <a:pt x="166" y="12"/>
                      <a:pt x="160" y="26"/>
                      <a:pt x="152" y="26"/>
                    </a:cubicBezTo>
                    <a:cubicBezTo>
                      <a:pt x="144" y="26"/>
                      <a:pt x="131" y="33"/>
                      <a:pt x="124" y="41"/>
                    </a:cubicBezTo>
                    <a:cubicBezTo>
                      <a:pt x="123" y="43"/>
                      <a:pt x="120" y="43"/>
                      <a:pt x="118" y="44"/>
                    </a:cubicBezTo>
                    <a:cubicBezTo>
                      <a:pt x="119" y="46"/>
                      <a:pt x="120" y="48"/>
                      <a:pt x="121" y="49"/>
                    </a:cubicBezTo>
                    <a:cubicBezTo>
                      <a:pt x="125" y="54"/>
                      <a:pt x="126" y="60"/>
                      <a:pt x="126"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4" name="Freeform 1580">
                <a:extLst>
                  <a:ext uri="{FF2B5EF4-FFF2-40B4-BE49-F238E27FC236}">
                    <a16:creationId xmlns:a16="http://schemas.microsoft.com/office/drawing/2014/main" id="{E0C718CB-2B15-B94A-AAFE-BA20018D6396}"/>
                  </a:ext>
                </a:extLst>
              </p:cNvPr>
              <p:cNvSpPr>
                <a:spLocks/>
              </p:cNvSpPr>
              <p:nvPr/>
            </p:nvSpPr>
            <p:spPr bwMode="auto">
              <a:xfrm>
                <a:off x="4959525" y="2525797"/>
                <a:ext cx="342912" cy="322273"/>
              </a:xfrm>
              <a:custGeom>
                <a:avLst/>
                <a:gdLst>
                  <a:gd name="T0" fmla="*/ 30 w 268"/>
                  <a:gd name="T1" fmla="*/ 14 h 257"/>
                  <a:gd name="T2" fmla="*/ 16 w 268"/>
                  <a:gd name="T3" fmla="*/ 27 h 257"/>
                  <a:gd name="T4" fmla="*/ 14 w 268"/>
                  <a:gd name="T5" fmla="*/ 35 h 257"/>
                  <a:gd name="T6" fmla="*/ 11 w 268"/>
                  <a:gd name="T7" fmla="*/ 49 h 257"/>
                  <a:gd name="T8" fmla="*/ 0 w 268"/>
                  <a:gd name="T9" fmla="*/ 59 h 257"/>
                  <a:gd name="T10" fmla="*/ 8 w 268"/>
                  <a:gd name="T11" fmla="*/ 75 h 257"/>
                  <a:gd name="T12" fmla="*/ 8 w 268"/>
                  <a:gd name="T13" fmla="*/ 94 h 257"/>
                  <a:gd name="T14" fmla="*/ 6 w 268"/>
                  <a:gd name="T15" fmla="*/ 106 h 257"/>
                  <a:gd name="T16" fmla="*/ 6 w 268"/>
                  <a:gd name="T17" fmla="*/ 117 h 257"/>
                  <a:gd name="T18" fmla="*/ 9 w 268"/>
                  <a:gd name="T19" fmla="*/ 125 h 257"/>
                  <a:gd name="T20" fmla="*/ 1 w 268"/>
                  <a:gd name="T21" fmla="*/ 134 h 257"/>
                  <a:gd name="T22" fmla="*/ 9 w 268"/>
                  <a:gd name="T23" fmla="*/ 145 h 257"/>
                  <a:gd name="T24" fmla="*/ 11 w 268"/>
                  <a:gd name="T25" fmla="*/ 158 h 257"/>
                  <a:gd name="T26" fmla="*/ 23 w 268"/>
                  <a:gd name="T27" fmla="*/ 166 h 257"/>
                  <a:gd name="T28" fmla="*/ 36 w 268"/>
                  <a:gd name="T29" fmla="*/ 169 h 257"/>
                  <a:gd name="T30" fmla="*/ 45 w 268"/>
                  <a:gd name="T31" fmla="*/ 185 h 257"/>
                  <a:gd name="T32" fmla="*/ 71 w 268"/>
                  <a:gd name="T33" fmla="*/ 190 h 257"/>
                  <a:gd name="T34" fmla="*/ 82 w 268"/>
                  <a:gd name="T35" fmla="*/ 201 h 257"/>
                  <a:gd name="T36" fmla="*/ 112 w 268"/>
                  <a:gd name="T37" fmla="*/ 185 h 257"/>
                  <a:gd name="T38" fmla="*/ 247 w 268"/>
                  <a:gd name="T39" fmla="*/ 257 h 257"/>
                  <a:gd name="T40" fmla="*/ 247 w 268"/>
                  <a:gd name="T41" fmla="*/ 248 h 257"/>
                  <a:gd name="T42" fmla="*/ 263 w 268"/>
                  <a:gd name="T43" fmla="*/ 248 h 257"/>
                  <a:gd name="T44" fmla="*/ 263 w 268"/>
                  <a:gd name="T45" fmla="*/ 75 h 257"/>
                  <a:gd name="T46" fmla="*/ 263 w 268"/>
                  <a:gd name="T47" fmla="*/ 49 h 257"/>
                  <a:gd name="T48" fmla="*/ 265 w 268"/>
                  <a:gd name="T49" fmla="*/ 27 h 257"/>
                  <a:gd name="T50" fmla="*/ 267 w 268"/>
                  <a:gd name="T51" fmla="*/ 22 h 257"/>
                  <a:gd name="T52" fmla="*/ 266 w 268"/>
                  <a:gd name="T53" fmla="*/ 22 h 257"/>
                  <a:gd name="T54" fmla="*/ 243 w 268"/>
                  <a:gd name="T55" fmla="*/ 15 h 257"/>
                  <a:gd name="T56" fmla="*/ 216 w 268"/>
                  <a:gd name="T57" fmla="*/ 2 h 257"/>
                  <a:gd name="T58" fmla="*/ 176 w 268"/>
                  <a:gd name="T59" fmla="*/ 22 h 257"/>
                  <a:gd name="T60" fmla="*/ 179 w 268"/>
                  <a:gd name="T61" fmla="*/ 45 h 257"/>
                  <a:gd name="T62" fmla="*/ 152 w 268"/>
                  <a:gd name="T63" fmla="*/ 45 h 257"/>
                  <a:gd name="T64" fmla="*/ 119 w 268"/>
                  <a:gd name="T65" fmla="*/ 33 h 257"/>
                  <a:gd name="T66" fmla="*/ 101 w 268"/>
                  <a:gd name="T67" fmla="*/ 21 h 257"/>
                  <a:gd name="T68" fmla="*/ 90 w 268"/>
                  <a:gd name="T69" fmla="*/ 11 h 257"/>
                  <a:gd name="T70" fmla="*/ 58 w 268"/>
                  <a:gd name="T71" fmla="*/ 4 h 257"/>
                  <a:gd name="T72" fmla="*/ 38 w 268"/>
                  <a:gd name="T73" fmla="*/ 0 h 257"/>
                  <a:gd name="T74" fmla="*/ 37 w 268"/>
                  <a:gd name="T75" fmla="*/ 9 h 257"/>
                  <a:gd name="T76" fmla="*/ 30 w 268"/>
                  <a:gd name="T77" fmla="*/ 1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 h="257">
                    <a:moveTo>
                      <a:pt x="30" y="14"/>
                    </a:moveTo>
                    <a:cubicBezTo>
                      <a:pt x="28" y="15"/>
                      <a:pt x="18" y="25"/>
                      <a:pt x="16" y="27"/>
                    </a:cubicBezTo>
                    <a:cubicBezTo>
                      <a:pt x="14" y="29"/>
                      <a:pt x="13" y="33"/>
                      <a:pt x="14" y="35"/>
                    </a:cubicBezTo>
                    <a:cubicBezTo>
                      <a:pt x="15" y="37"/>
                      <a:pt x="14" y="45"/>
                      <a:pt x="11" y="49"/>
                    </a:cubicBezTo>
                    <a:cubicBezTo>
                      <a:pt x="9" y="54"/>
                      <a:pt x="1" y="57"/>
                      <a:pt x="0" y="59"/>
                    </a:cubicBezTo>
                    <a:cubicBezTo>
                      <a:pt x="0" y="62"/>
                      <a:pt x="5" y="68"/>
                      <a:pt x="8" y="75"/>
                    </a:cubicBezTo>
                    <a:cubicBezTo>
                      <a:pt x="12" y="83"/>
                      <a:pt x="5" y="88"/>
                      <a:pt x="8" y="94"/>
                    </a:cubicBezTo>
                    <a:cubicBezTo>
                      <a:pt x="10" y="100"/>
                      <a:pt x="9" y="103"/>
                      <a:pt x="6" y="106"/>
                    </a:cubicBezTo>
                    <a:cubicBezTo>
                      <a:pt x="4" y="109"/>
                      <a:pt x="6" y="114"/>
                      <a:pt x="6" y="117"/>
                    </a:cubicBezTo>
                    <a:cubicBezTo>
                      <a:pt x="6" y="120"/>
                      <a:pt x="10" y="124"/>
                      <a:pt x="9" y="125"/>
                    </a:cubicBezTo>
                    <a:cubicBezTo>
                      <a:pt x="8" y="126"/>
                      <a:pt x="1" y="131"/>
                      <a:pt x="1" y="134"/>
                    </a:cubicBezTo>
                    <a:cubicBezTo>
                      <a:pt x="1" y="136"/>
                      <a:pt x="5" y="139"/>
                      <a:pt x="9" y="145"/>
                    </a:cubicBezTo>
                    <a:cubicBezTo>
                      <a:pt x="13" y="151"/>
                      <a:pt x="10" y="154"/>
                      <a:pt x="11" y="158"/>
                    </a:cubicBezTo>
                    <a:cubicBezTo>
                      <a:pt x="12" y="163"/>
                      <a:pt x="18" y="166"/>
                      <a:pt x="23" y="166"/>
                    </a:cubicBezTo>
                    <a:cubicBezTo>
                      <a:pt x="29" y="166"/>
                      <a:pt x="32" y="169"/>
                      <a:pt x="36" y="169"/>
                    </a:cubicBezTo>
                    <a:cubicBezTo>
                      <a:pt x="40" y="169"/>
                      <a:pt x="43" y="176"/>
                      <a:pt x="45" y="185"/>
                    </a:cubicBezTo>
                    <a:cubicBezTo>
                      <a:pt x="47" y="185"/>
                      <a:pt x="64" y="185"/>
                      <a:pt x="71" y="190"/>
                    </a:cubicBezTo>
                    <a:cubicBezTo>
                      <a:pt x="79" y="194"/>
                      <a:pt x="82" y="201"/>
                      <a:pt x="82" y="201"/>
                    </a:cubicBezTo>
                    <a:cubicBezTo>
                      <a:pt x="112" y="185"/>
                      <a:pt x="112" y="185"/>
                      <a:pt x="112" y="185"/>
                    </a:cubicBezTo>
                    <a:cubicBezTo>
                      <a:pt x="247" y="257"/>
                      <a:pt x="247" y="257"/>
                      <a:pt x="247" y="257"/>
                    </a:cubicBezTo>
                    <a:cubicBezTo>
                      <a:pt x="247" y="248"/>
                      <a:pt x="247" y="248"/>
                      <a:pt x="247" y="248"/>
                    </a:cubicBezTo>
                    <a:cubicBezTo>
                      <a:pt x="263" y="248"/>
                      <a:pt x="263" y="248"/>
                      <a:pt x="263" y="248"/>
                    </a:cubicBezTo>
                    <a:cubicBezTo>
                      <a:pt x="263" y="248"/>
                      <a:pt x="263" y="87"/>
                      <a:pt x="263" y="75"/>
                    </a:cubicBezTo>
                    <a:cubicBezTo>
                      <a:pt x="263" y="63"/>
                      <a:pt x="258" y="55"/>
                      <a:pt x="263" y="49"/>
                    </a:cubicBezTo>
                    <a:cubicBezTo>
                      <a:pt x="268" y="42"/>
                      <a:pt x="261" y="39"/>
                      <a:pt x="265" y="27"/>
                    </a:cubicBezTo>
                    <a:cubicBezTo>
                      <a:pt x="266" y="25"/>
                      <a:pt x="266" y="24"/>
                      <a:pt x="267" y="22"/>
                    </a:cubicBezTo>
                    <a:cubicBezTo>
                      <a:pt x="267" y="22"/>
                      <a:pt x="266" y="22"/>
                      <a:pt x="266" y="22"/>
                    </a:cubicBezTo>
                    <a:cubicBezTo>
                      <a:pt x="265" y="18"/>
                      <a:pt x="258" y="18"/>
                      <a:pt x="243" y="15"/>
                    </a:cubicBezTo>
                    <a:cubicBezTo>
                      <a:pt x="227" y="13"/>
                      <a:pt x="233" y="3"/>
                      <a:pt x="216" y="2"/>
                    </a:cubicBezTo>
                    <a:cubicBezTo>
                      <a:pt x="198" y="1"/>
                      <a:pt x="177" y="14"/>
                      <a:pt x="176" y="22"/>
                    </a:cubicBezTo>
                    <a:cubicBezTo>
                      <a:pt x="176" y="29"/>
                      <a:pt x="184" y="37"/>
                      <a:pt x="179" y="45"/>
                    </a:cubicBezTo>
                    <a:cubicBezTo>
                      <a:pt x="173" y="52"/>
                      <a:pt x="160" y="53"/>
                      <a:pt x="152" y="45"/>
                    </a:cubicBezTo>
                    <a:cubicBezTo>
                      <a:pt x="143" y="37"/>
                      <a:pt x="130" y="33"/>
                      <a:pt x="119" y="33"/>
                    </a:cubicBezTo>
                    <a:cubicBezTo>
                      <a:pt x="108" y="33"/>
                      <a:pt x="101" y="26"/>
                      <a:pt x="101" y="21"/>
                    </a:cubicBezTo>
                    <a:cubicBezTo>
                      <a:pt x="102" y="15"/>
                      <a:pt x="99" y="12"/>
                      <a:pt x="90" y="11"/>
                    </a:cubicBezTo>
                    <a:cubicBezTo>
                      <a:pt x="81" y="9"/>
                      <a:pt x="74" y="1"/>
                      <a:pt x="58" y="4"/>
                    </a:cubicBezTo>
                    <a:cubicBezTo>
                      <a:pt x="50" y="5"/>
                      <a:pt x="42" y="3"/>
                      <a:pt x="38" y="0"/>
                    </a:cubicBezTo>
                    <a:cubicBezTo>
                      <a:pt x="37" y="3"/>
                      <a:pt x="37" y="7"/>
                      <a:pt x="37" y="9"/>
                    </a:cubicBezTo>
                    <a:cubicBezTo>
                      <a:pt x="37" y="15"/>
                      <a:pt x="31" y="14"/>
                      <a:pt x="30"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5" name="Freeform 1581">
                <a:extLst>
                  <a:ext uri="{FF2B5EF4-FFF2-40B4-BE49-F238E27FC236}">
                    <a16:creationId xmlns:a16="http://schemas.microsoft.com/office/drawing/2014/main" id="{331A984B-C0CD-263D-5059-4219275FE71E}"/>
                  </a:ext>
                </a:extLst>
              </p:cNvPr>
              <p:cNvSpPr>
                <a:spLocks/>
              </p:cNvSpPr>
              <p:nvPr/>
            </p:nvSpPr>
            <p:spPr bwMode="auto">
              <a:xfrm>
                <a:off x="4365779" y="2975074"/>
                <a:ext cx="65090" cy="22226"/>
              </a:xfrm>
              <a:custGeom>
                <a:avLst/>
                <a:gdLst>
                  <a:gd name="T0" fmla="*/ 25 w 51"/>
                  <a:gd name="T1" fmla="*/ 11 h 18"/>
                  <a:gd name="T2" fmla="*/ 40 w 51"/>
                  <a:gd name="T3" fmla="*/ 15 h 18"/>
                  <a:gd name="T4" fmla="*/ 51 w 51"/>
                  <a:gd name="T5" fmla="*/ 12 h 18"/>
                  <a:gd name="T6" fmla="*/ 41 w 51"/>
                  <a:gd name="T7" fmla="*/ 11 h 18"/>
                  <a:gd name="T8" fmla="*/ 25 w 51"/>
                  <a:gd name="T9" fmla="*/ 3 h 18"/>
                  <a:gd name="T10" fmla="*/ 2 w 51"/>
                  <a:gd name="T11" fmla="*/ 7 h 18"/>
                  <a:gd name="T12" fmla="*/ 0 w 51"/>
                  <a:gd name="T13" fmla="*/ 18 h 18"/>
                  <a:gd name="T14" fmla="*/ 5 w 51"/>
                  <a:gd name="T15" fmla="*/ 17 h 18"/>
                  <a:gd name="T16" fmla="*/ 25 w 51"/>
                  <a:gd name="T1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8">
                    <a:moveTo>
                      <a:pt x="25" y="11"/>
                    </a:moveTo>
                    <a:cubicBezTo>
                      <a:pt x="29" y="8"/>
                      <a:pt x="35" y="14"/>
                      <a:pt x="40" y="15"/>
                    </a:cubicBezTo>
                    <a:cubicBezTo>
                      <a:pt x="45" y="16"/>
                      <a:pt x="51" y="12"/>
                      <a:pt x="51" y="12"/>
                    </a:cubicBezTo>
                    <a:cubicBezTo>
                      <a:pt x="51" y="12"/>
                      <a:pt x="50" y="11"/>
                      <a:pt x="41" y="11"/>
                    </a:cubicBezTo>
                    <a:cubicBezTo>
                      <a:pt x="33" y="10"/>
                      <a:pt x="32" y="0"/>
                      <a:pt x="25" y="3"/>
                    </a:cubicBezTo>
                    <a:cubicBezTo>
                      <a:pt x="17" y="7"/>
                      <a:pt x="12" y="8"/>
                      <a:pt x="2" y="7"/>
                    </a:cubicBezTo>
                    <a:cubicBezTo>
                      <a:pt x="2" y="10"/>
                      <a:pt x="1" y="14"/>
                      <a:pt x="0" y="18"/>
                    </a:cubicBezTo>
                    <a:cubicBezTo>
                      <a:pt x="2" y="17"/>
                      <a:pt x="4" y="17"/>
                      <a:pt x="5" y="17"/>
                    </a:cubicBezTo>
                    <a:cubicBezTo>
                      <a:pt x="10" y="16"/>
                      <a:pt x="22" y="14"/>
                      <a:pt x="25"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6" name="Freeform 1582">
                <a:extLst>
                  <a:ext uri="{FF2B5EF4-FFF2-40B4-BE49-F238E27FC236}">
                    <a16:creationId xmlns:a16="http://schemas.microsoft.com/office/drawing/2014/main" id="{DEF9C276-8027-E511-71AA-7CFC466E34AE}"/>
                  </a:ext>
                </a:extLst>
              </p:cNvPr>
              <p:cNvSpPr>
                <a:spLocks/>
              </p:cNvSpPr>
              <p:nvPr/>
            </p:nvSpPr>
            <p:spPr bwMode="auto">
              <a:xfrm>
                <a:off x="4351491" y="2914747"/>
                <a:ext cx="133355" cy="103191"/>
              </a:xfrm>
              <a:custGeom>
                <a:avLst/>
                <a:gdLst>
                  <a:gd name="T0" fmla="*/ 24 w 104"/>
                  <a:gd name="T1" fmla="*/ 79 h 82"/>
                  <a:gd name="T2" fmla="*/ 34 w 104"/>
                  <a:gd name="T3" fmla="*/ 75 h 82"/>
                  <a:gd name="T4" fmla="*/ 59 w 104"/>
                  <a:gd name="T5" fmla="*/ 73 h 82"/>
                  <a:gd name="T6" fmla="*/ 64 w 104"/>
                  <a:gd name="T7" fmla="*/ 74 h 82"/>
                  <a:gd name="T8" fmla="*/ 64 w 104"/>
                  <a:gd name="T9" fmla="*/ 72 h 82"/>
                  <a:gd name="T10" fmla="*/ 76 w 104"/>
                  <a:gd name="T11" fmla="*/ 77 h 82"/>
                  <a:gd name="T12" fmla="*/ 102 w 104"/>
                  <a:gd name="T13" fmla="*/ 79 h 82"/>
                  <a:gd name="T14" fmla="*/ 104 w 104"/>
                  <a:gd name="T15" fmla="*/ 78 h 82"/>
                  <a:gd name="T16" fmla="*/ 104 w 104"/>
                  <a:gd name="T17" fmla="*/ 67 h 82"/>
                  <a:gd name="T18" fmla="*/ 95 w 104"/>
                  <a:gd name="T19" fmla="*/ 55 h 82"/>
                  <a:gd name="T20" fmla="*/ 92 w 104"/>
                  <a:gd name="T21" fmla="*/ 45 h 82"/>
                  <a:gd name="T22" fmla="*/ 89 w 104"/>
                  <a:gd name="T23" fmla="*/ 40 h 82"/>
                  <a:gd name="T24" fmla="*/ 79 w 104"/>
                  <a:gd name="T25" fmla="*/ 27 h 82"/>
                  <a:gd name="T26" fmla="*/ 66 w 104"/>
                  <a:gd name="T27" fmla="*/ 11 h 82"/>
                  <a:gd name="T28" fmla="*/ 60 w 104"/>
                  <a:gd name="T29" fmla="*/ 11 h 82"/>
                  <a:gd name="T30" fmla="*/ 50 w 104"/>
                  <a:gd name="T31" fmla="*/ 3 h 82"/>
                  <a:gd name="T32" fmla="*/ 37 w 104"/>
                  <a:gd name="T33" fmla="*/ 4 h 82"/>
                  <a:gd name="T34" fmla="*/ 21 w 104"/>
                  <a:gd name="T35" fmla="*/ 4 h 82"/>
                  <a:gd name="T36" fmla="*/ 11 w 104"/>
                  <a:gd name="T37" fmla="*/ 12 h 82"/>
                  <a:gd name="T38" fmla="*/ 10 w 104"/>
                  <a:gd name="T39" fmla="*/ 13 h 82"/>
                  <a:gd name="T40" fmla="*/ 6 w 104"/>
                  <a:gd name="T41" fmla="*/ 27 h 82"/>
                  <a:gd name="T42" fmla="*/ 12 w 104"/>
                  <a:gd name="T43" fmla="*/ 52 h 82"/>
                  <a:gd name="T44" fmla="*/ 13 w 104"/>
                  <a:gd name="T45" fmla="*/ 55 h 82"/>
                  <a:gd name="T46" fmla="*/ 36 w 104"/>
                  <a:gd name="T47" fmla="*/ 51 h 82"/>
                  <a:gd name="T48" fmla="*/ 52 w 104"/>
                  <a:gd name="T49" fmla="*/ 59 h 82"/>
                  <a:gd name="T50" fmla="*/ 62 w 104"/>
                  <a:gd name="T51" fmla="*/ 60 h 82"/>
                  <a:gd name="T52" fmla="*/ 51 w 104"/>
                  <a:gd name="T53" fmla="*/ 63 h 82"/>
                  <a:gd name="T54" fmla="*/ 36 w 104"/>
                  <a:gd name="T55" fmla="*/ 59 h 82"/>
                  <a:gd name="T56" fmla="*/ 16 w 104"/>
                  <a:gd name="T57" fmla="*/ 65 h 82"/>
                  <a:gd name="T58" fmla="*/ 11 w 104"/>
                  <a:gd name="T59" fmla="*/ 66 h 82"/>
                  <a:gd name="T60" fmla="*/ 13 w 104"/>
                  <a:gd name="T61" fmla="*/ 74 h 82"/>
                  <a:gd name="T62" fmla="*/ 15 w 104"/>
                  <a:gd name="T63" fmla="*/ 76 h 82"/>
                  <a:gd name="T64" fmla="*/ 24 w 104"/>
                  <a:gd name="T65" fmla="*/ 7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82">
                    <a:moveTo>
                      <a:pt x="24" y="79"/>
                    </a:moveTo>
                    <a:cubicBezTo>
                      <a:pt x="27" y="79"/>
                      <a:pt x="34" y="75"/>
                      <a:pt x="34" y="75"/>
                    </a:cubicBezTo>
                    <a:cubicBezTo>
                      <a:pt x="34" y="75"/>
                      <a:pt x="56" y="73"/>
                      <a:pt x="59" y="73"/>
                    </a:cubicBezTo>
                    <a:cubicBezTo>
                      <a:pt x="61" y="72"/>
                      <a:pt x="62" y="73"/>
                      <a:pt x="64" y="74"/>
                    </a:cubicBezTo>
                    <a:cubicBezTo>
                      <a:pt x="64" y="73"/>
                      <a:pt x="64" y="72"/>
                      <a:pt x="64" y="72"/>
                    </a:cubicBezTo>
                    <a:cubicBezTo>
                      <a:pt x="64" y="72"/>
                      <a:pt x="76" y="75"/>
                      <a:pt x="76" y="77"/>
                    </a:cubicBezTo>
                    <a:cubicBezTo>
                      <a:pt x="77" y="80"/>
                      <a:pt x="93" y="82"/>
                      <a:pt x="102" y="79"/>
                    </a:cubicBezTo>
                    <a:cubicBezTo>
                      <a:pt x="103" y="79"/>
                      <a:pt x="104" y="78"/>
                      <a:pt x="104" y="78"/>
                    </a:cubicBezTo>
                    <a:cubicBezTo>
                      <a:pt x="104" y="75"/>
                      <a:pt x="104" y="69"/>
                      <a:pt x="104" y="67"/>
                    </a:cubicBezTo>
                    <a:cubicBezTo>
                      <a:pt x="104" y="64"/>
                      <a:pt x="98" y="59"/>
                      <a:pt x="95" y="55"/>
                    </a:cubicBezTo>
                    <a:cubicBezTo>
                      <a:pt x="92" y="52"/>
                      <a:pt x="92" y="45"/>
                      <a:pt x="92" y="45"/>
                    </a:cubicBezTo>
                    <a:cubicBezTo>
                      <a:pt x="89" y="40"/>
                      <a:pt x="89" y="40"/>
                      <a:pt x="89" y="40"/>
                    </a:cubicBezTo>
                    <a:cubicBezTo>
                      <a:pt x="89" y="40"/>
                      <a:pt x="86" y="30"/>
                      <a:pt x="79" y="27"/>
                    </a:cubicBezTo>
                    <a:cubicBezTo>
                      <a:pt x="71" y="25"/>
                      <a:pt x="66" y="11"/>
                      <a:pt x="66" y="11"/>
                    </a:cubicBezTo>
                    <a:cubicBezTo>
                      <a:pt x="60" y="11"/>
                      <a:pt x="60" y="11"/>
                      <a:pt x="60" y="11"/>
                    </a:cubicBezTo>
                    <a:cubicBezTo>
                      <a:pt x="60" y="11"/>
                      <a:pt x="55" y="5"/>
                      <a:pt x="50" y="3"/>
                    </a:cubicBezTo>
                    <a:cubicBezTo>
                      <a:pt x="45" y="0"/>
                      <a:pt x="37" y="4"/>
                      <a:pt x="37" y="4"/>
                    </a:cubicBezTo>
                    <a:cubicBezTo>
                      <a:pt x="37" y="4"/>
                      <a:pt x="27" y="5"/>
                      <a:pt x="21" y="4"/>
                    </a:cubicBezTo>
                    <a:cubicBezTo>
                      <a:pt x="14" y="3"/>
                      <a:pt x="16" y="11"/>
                      <a:pt x="11" y="12"/>
                    </a:cubicBezTo>
                    <a:cubicBezTo>
                      <a:pt x="10" y="12"/>
                      <a:pt x="10" y="13"/>
                      <a:pt x="10" y="13"/>
                    </a:cubicBezTo>
                    <a:cubicBezTo>
                      <a:pt x="9" y="18"/>
                      <a:pt x="8" y="23"/>
                      <a:pt x="6" y="27"/>
                    </a:cubicBezTo>
                    <a:cubicBezTo>
                      <a:pt x="0" y="35"/>
                      <a:pt x="8" y="48"/>
                      <a:pt x="12" y="52"/>
                    </a:cubicBezTo>
                    <a:cubicBezTo>
                      <a:pt x="13" y="53"/>
                      <a:pt x="13" y="54"/>
                      <a:pt x="13" y="55"/>
                    </a:cubicBezTo>
                    <a:cubicBezTo>
                      <a:pt x="23" y="56"/>
                      <a:pt x="28" y="55"/>
                      <a:pt x="36" y="51"/>
                    </a:cubicBezTo>
                    <a:cubicBezTo>
                      <a:pt x="43" y="48"/>
                      <a:pt x="44" y="58"/>
                      <a:pt x="52" y="59"/>
                    </a:cubicBezTo>
                    <a:cubicBezTo>
                      <a:pt x="61" y="59"/>
                      <a:pt x="62" y="60"/>
                      <a:pt x="62" y="60"/>
                    </a:cubicBezTo>
                    <a:cubicBezTo>
                      <a:pt x="62" y="60"/>
                      <a:pt x="56" y="64"/>
                      <a:pt x="51" y="63"/>
                    </a:cubicBezTo>
                    <a:cubicBezTo>
                      <a:pt x="46" y="62"/>
                      <a:pt x="40" y="56"/>
                      <a:pt x="36" y="59"/>
                    </a:cubicBezTo>
                    <a:cubicBezTo>
                      <a:pt x="33" y="62"/>
                      <a:pt x="21" y="64"/>
                      <a:pt x="16" y="65"/>
                    </a:cubicBezTo>
                    <a:cubicBezTo>
                      <a:pt x="15" y="65"/>
                      <a:pt x="13" y="65"/>
                      <a:pt x="11" y="66"/>
                    </a:cubicBezTo>
                    <a:cubicBezTo>
                      <a:pt x="11" y="69"/>
                      <a:pt x="11" y="72"/>
                      <a:pt x="13" y="74"/>
                    </a:cubicBezTo>
                    <a:cubicBezTo>
                      <a:pt x="14" y="75"/>
                      <a:pt x="14" y="75"/>
                      <a:pt x="15" y="76"/>
                    </a:cubicBezTo>
                    <a:cubicBezTo>
                      <a:pt x="24" y="74"/>
                      <a:pt x="21" y="78"/>
                      <a:pt x="24" y="7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7" name="Freeform 1583">
                <a:extLst>
                  <a:ext uri="{FF2B5EF4-FFF2-40B4-BE49-F238E27FC236}">
                    <a16:creationId xmlns:a16="http://schemas.microsoft.com/office/drawing/2014/main" id="{1D7EE9A9-FC8D-743A-3FD4-0C0AD2BD4BBB}"/>
                  </a:ext>
                </a:extLst>
              </p:cNvPr>
              <p:cNvSpPr>
                <a:spLocks/>
              </p:cNvSpPr>
              <p:nvPr/>
            </p:nvSpPr>
            <p:spPr bwMode="auto">
              <a:xfrm>
                <a:off x="4370542" y="3005238"/>
                <a:ext cx="63502" cy="38101"/>
              </a:xfrm>
              <a:custGeom>
                <a:avLst/>
                <a:gdLst>
                  <a:gd name="T0" fmla="*/ 25 w 49"/>
                  <a:gd name="T1" fmla="*/ 28 h 30"/>
                  <a:gd name="T2" fmla="*/ 40 w 49"/>
                  <a:gd name="T3" fmla="*/ 19 h 30"/>
                  <a:gd name="T4" fmla="*/ 46 w 49"/>
                  <a:gd name="T5" fmla="*/ 17 h 30"/>
                  <a:gd name="T6" fmla="*/ 45 w 49"/>
                  <a:gd name="T7" fmla="*/ 8 h 30"/>
                  <a:gd name="T8" fmla="*/ 49 w 49"/>
                  <a:gd name="T9" fmla="*/ 2 h 30"/>
                  <a:gd name="T10" fmla="*/ 44 w 49"/>
                  <a:gd name="T11" fmla="*/ 1 h 30"/>
                  <a:gd name="T12" fmla="*/ 19 w 49"/>
                  <a:gd name="T13" fmla="*/ 3 h 30"/>
                  <a:gd name="T14" fmla="*/ 9 w 49"/>
                  <a:gd name="T15" fmla="*/ 7 h 30"/>
                  <a:gd name="T16" fmla="*/ 0 w 49"/>
                  <a:gd name="T17" fmla="*/ 4 h 30"/>
                  <a:gd name="T18" fmla="*/ 14 w 49"/>
                  <a:gd name="T19" fmla="*/ 15 h 30"/>
                  <a:gd name="T20" fmla="*/ 22 w 49"/>
                  <a:gd name="T21" fmla="*/ 28 h 30"/>
                  <a:gd name="T22" fmla="*/ 24 w 49"/>
                  <a:gd name="T23" fmla="*/ 30 h 30"/>
                  <a:gd name="T24" fmla="*/ 25 w 49"/>
                  <a:gd name="T2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0">
                    <a:moveTo>
                      <a:pt x="25" y="28"/>
                    </a:moveTo>
                    <a:cubicBezTo>
                      <a:pt x="29" y="25"/>
                      <a:pt x="37" y="18"/>
                      <a:pt x="40" y="19"/>
                    </a:cubicBezTo>
                    <a:cubicBezTo>
                      <a:pt x="43" y="20"/>
                      <a:pt x="46" y="18"/>
                      <a:pt x="46" y="17"/>
                    </a:cubicBezTo>
                    <a:cubicBezTo>
                      <a:pt x="46" y="15"/>
                      <a:pt x="41" y="10"/>
                      <a:pt x="45" y="8"/>
                    </a:cubicBezTo>
                    <a:cubicBezTo>
                      <a:pt x="48" y="7"/>
                      <a:pt x="49" y="4"/>
                      <a:pt x="49" y="2"/>
                    </a:cubicBezTo>
                    <a:cubicBezTo>
                      <a:pt x="47" y="1"/>
                      <a:pt x="46" y="0"/>
                      <a:pt x="44" y="1"/>
                    </a:cubicBezTo>
                    <a:cubicBezTo>
                      <a:pt x="41" y="1"/>
                      <a:pt x="19" y="3"/>
                      <a:pt x="19" y="3"/>
                    </a:cubicBezTo>
                    <a:cubicBezTo>
                      <a:pt x="19" y="3"/>
                      <a:pt x="12" y="7"/>
                      <a:pt x="9" y="7"/>
                    </a:cubicBezTo>
                    <a:cubicBezTo>
                      <a:pt x="6" y="6"/>
                      <a:pt x="9" y="2"/>
                      <a:pt x="0" y="4"/>
                    </a:cubicBezTo>
                    <a:cubicBezTo>
                      <a:pt x="4" y="10"/>
                      <a:pt x="5" y="12"/>
                      <a:pt x="14" y="15"/>
                    </a:cubicBezTo>
                    <a:cubicBezTo>
                      <a:pt x="24" y="18"/>
                      <a:pt x="13" y="23"/>
                      <a:pt x="22" y="28"/>
                    </a:cubicBezTo>
                    <a:cubicBezTo>
                      <a:pt x="22" y="29"/>
                      <a:pt x="23" y="29"/>
                      <a:pt x="24" y="30"/>
                    </a:cubicBezTo>
                    <a:cubicBezTo>
                      <a:pt x="24" y="29"/>
                      <a:pt x="25" y="28"/>
                      <a:pt x="25" y="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599" name="Freeform 1584">
                <a:extLst>
                  <a:ext uri="{FF2B5EF4-FFF2-40B4-BE49-F238E27FC236}">
                    <a16:creationId xmlns:a16="http://schemas.microsoft.com/office/drawing/2014/main" id="{8FC89F5E-7465-7F42-114D-41801B1AE9CA}"/>
                  </a:ext>
                </a:extLst>
              </p:cNvPr>
              <p:cNvSpPr>
                <a:spLocks/>
              </p:cNvSpPr>
              <p:nvPr/>
            </p:nvSpPr>
            <p:spPr bwMode="auto">
              <a:xfrm>
                <a:off x="5070654" y="3038576"/>
                <a:ext cx="277822" cy="192094"/>
              </a:xfrm>
              <a:custGeom>
                <a:avLst/>
                <a:gdLst>
                  <a:gd name="T0" fmla="*/ 200 w 216"/>
                  <a:gd name="T1" fmla="*/ 87 h 153"/>
                  <a:gd name="T2" fmla="*/ 193 w 216"/>
                  <a:gd name="T3" fmla="*/ 75 h 153"/>
                  <a:gd name="T4" fmla="*/ 183 w 216"/>
                  <a:gd name="T5" fmla="*/ 65 h 153"/>
                  <a:gd name="T6" fmla="*/ 175 w 216"/>
                  <a:gd name="T7" fmla="*/ 54 h 153"/>
                  <a:gd name="T8" fmla="*/ 161 w 216"/>
                  <a:gd name="T9" fmla="*/ 48 h 153"/>
                  <a:gd name="T10" fmla="*/ 159 w 216"/>
                  <a:gd name="T11" fmla="*/ 42 h 153"/>
                  <a:gd name="T12" fmla="*/ 151 w 216"/>
                  <a:gd name="T13" fmla="*/ 41 h 153"/>
                  <a:gd name="T14" fmla="*/ 153 w 216"/>
                  <a:gd name="T15" fmla="*/ 34 h 153"/>
                  <a:gd name="T16" fmla="*/ 152 w 216"/>
                  <a:gd name="T17" fmla="*/ 19 h 153"/>
                  <a:gd name="T18" fmla="*/ 140 w 216"/>
                  <a:gd name="T19" fmla="*/ 2 h 153"/>
                  <a:gd name="T20" fmla="*/ 137 w 216"/>
                  <a:gd name="T21" fmla="*/ 2 h 153"/>
                  <a:gd name="T22" fmla="*/ 122 w 216"/>
                  <a:gd name="T23" fmla="*/ 8 h 153"/>
                  <a:gd name="T24" fmla="*/ 118 w 216"/>
                  <a:gd name="T25" fmla="*/ 16 h 153"/>
                  <a:gd name="T26" fmla="*/ 101 w 216"/>
                  <a:gd name="T27" fmla="*/ 34 h 153"/>
                  <a:gd name="T28" fmla="*/ 76 w 216"/>
                  <a:gd name="T29" fmla="*/ 39 h 153"/>
                  <a:gd name="T30" fmla="*/ 75 w 216"/>
                  <a:gd name="T31" fmla="*/ 48 h 153"/>
                  <a:gd name="T32" fmla="*/ 59 w 216"/>
                  <a:gd name="T33" fmla="*/ 57 h 153"/>
                  <a:gd name="T34" fmla="*/ 40 w 216"/>
                  <a:gd name="T35" fmla="*/ 62 h 153"/>
                  <a:gd name="T36" fmla="*/ 29 w 216"/>
                  <a:gd name="T37" fmla="*/ 62 h 153"/>
                  <a:gd name="T38" fmla="*/ 19 w 216"/>
                  <a:gd name="T39" fmla="*/ 66 h 153"/>
                  <a:gd name="T40" fmla="*/ 17 w 216"/>
                  <a:gd name="T41" fmla="*/ 65 h 153"/>
                  <a:gd name="T42" fmla="*/ 8 w 216"/>
                  <a:gd name="T43" fmla="*/ 76 h 153"/>
                  <a:gd name="T44" fmla="*/ 0 w 216"/>
                  <a:gd name="T45" fmla="*/ 93 h 153"/>
                  <a:gd name="T46" fmla="*/ 2 w 216"/>
                  <a:gd name="T47" fmla="*/ 108 h 153"/>
                  <a:gd name="T48" fmla="*/ 7 w 216"/>
                  <a:gd name="T49" fmla="*/ 122 h 153"/>
                  <a:gd name="T50" fmla="*/ 10 w 216"/>
                  <a:gd name="T51" fmla="*/ 132 h 153"/>
                  <a:gd name="T52" fmla="*/ 14 w 216"/>
                  <a:gd name="T53" fmla="*/ 138 h 153"/>
                  <a:gd name="T54" fmla="*/ 25 w 216"/>
                  <a:gd name="T55" fmla="*/ 150 h 153"/>
                  <a:gd name="T56" fmla="*/ 28 w 216"/>
                  <a:gd name="T57" fmla="*/ 153 h 153"/>
                  <a:gd name="T58" fmla="*/ 29 w 216"/>
                  <a:gd name="T59" fmla="*/ 151 h 153"/>
                  <a:gd name="T60" fmla="*/ 32 w 216"/>
                  <a:gd name="T61" fmla="*/ 138 h 153"/>
                  <a:gd name="T62" fmla="*/ 42 w 216"/>
                  <a:gd name="T63" fmla="*/ 136 h 153"/>
                  <a:gd name="T64" fmla="*/ 50 w 216"/>
                  <a:gd name="T65" fmla="*/ 133 h 153"/>
                  <a:gd name="T66" fmla="*/ 65 w 216"/>
                  <a:gd name="T67" fmla="*/ 136 h 153"/>
                  <a:gd name="T68" fmla="*/ 65 w 216"/>
                  <a:gd name="T69" fmla="*/ 124 h 153"/>
                  <a:gd name="T70" fmla="*/ 84 w 216"/>
                  <a:gd name="T71" fmla="*/ 110 h 153"/>
                  <a:gd name="T72" fmla="*/ 98 w 216"/>
                  <a:gd name="T73" fmla="*/ 119 h 153"/>
                  <a:gd name="T74" fmla="*/ 131 w 216"/>
                  <a:gd name="T75" fmla="*/ 126 h 153"/>
                  <a:gd name="T76" fmla="*/ 137 w 216"/>
                  <a:gd name="T77" fmla="*/ 114 h 153"/>
                  <a:gd name="T78" fmla="*/ 151 w 216"/>
                  <a:gd name="T79" fmla="*/ 114 h 153"/>
                  <a:gd name="T80" fmla="*/ 169 w 216"/>
                  <a:gd name="T81" fmla="*/ 108 h 153"/>
                  <a:gd name="T82" fmla="*/ 184 w 216"/>
                  <a:gd name="T83" fmla="*/ 106 h 153"/>
                  <a:gd name="T84" fmla="*/ 203 w 216"/>
                  <a:gd name="T85" fmla="*/ 108 h 153"/>
                  <a:gd name="T86" fmla="*/ 216 w 216"/>
                  <a:gd name="T87" fmla="*/ 106 h 153"/>
                  <a:gd name="T88" fmla="*/ 212 w 216"/>
                  <a:gd name="T89" fmla="*/ 95 h 153"/>
                  <a:gd name="T90" fmla="*/ 200 w 216"/>
                  <a:gd name="T91" fmla="*/ 8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6" h="153">
                    <a:moveTo>
                      <a:pt x="200" y="87"/>
                    </a:moveTo>
                    <a:cubicBezTo>
                      <a:pt x="200" y="83"/>
                      <a:pt x="200" y="80"/>
                      <a:pt x="193" y="75"/>
                    </a:cubicBezTo>
                    <a:cubicBezTo>
                      <a:pt x="187" y="69"/>
                      <a:pt x="183" y="68"/>
                      <a:pt x="183" y="65"/>
                    </a:cubicBezTo>
                    <a:cubicBezTo>
                      <a:pt x="183" y="62"/>
                      <a:pt x="180" y="61"/>
                      <a:pt x="175" y="54"/>
                    </a:cubicBezTo>
                    <a:cubicBezTo>
                      <a:pt x="169" y="48"/>
                      <a:pt x="161" y="48"/>
                      <a:pt x="161" y="48"/>
                    </a:cubicBezTo>
                    <a:cubicBezTo>
                      <a:pt x="159" y="42"/>
                      <a:pt x="159" y="42"/>
                      <a:pt x="159" y="42"/>
                    </a:cubicBezTo>
                    <a:cubicBezTo>
                      <a:pt x="151" y="41"/>
                      <a:pt x="151" y="41"/>
                      <a:pt x="151" y="41"/>
                    </a:cubicBezTo>
                    <a:cubicBezTo>
                      <a:pt x="151" y="41"/>
                      <a:pt x="147" y="38"/>
                      <a:pt x="153" y="34"/>
                    </a:cubicBezTo>
                    <a:cubicBezTo>
                      <a:pt x="160" y="31"/>
                      <a:pt x="153" y="22"/>
                      <a:pt x="152" y="19"/>
                    </a:cubicBezTo>
                    <a:cubicBezTo>
                      <a:pt x="151" y="16"/>
                      <a:pt x="142" y="5"/>
                      <a:pt x="140" y="2"/>
                    </a:cubicBezTo>
                    <a:cubicBezTo>
                      <a:pt x="138" y="2"/>
                      <a:pt x="137" y="2"/>
                      <a:pt x="137" y="2"/>
                    </a:cubicBezTo>
                    <a:cubicBezTo>
                      <a:pt x="133" y="0"/>
                      <a:pt x="126" y="4"/>
                      <a:pt x="122" y="8"/>
                    </a:cubicBezTo>
                    <a:cubicBezTo>
                      <a:pt x="118" y="11"/>
                      <a:pt x="121" y="13"/>
                      <a:pt x="118" y="16"/>
                    </a:cubicBezTo>
                    <a:cubicBezTo>
                      <a:pt x="116" y="19"/>
                      <a:pt x="107" y="26"/>
                      <a:pt x="101" y="34"/>
                    </a:cubicBezTo>
                    <a:cubicBezTo>
                      <a:pt x="95" y="41"/>
                      <a:pt x="81" y="36"/>
                      <a:pt x="76" y="39"/>
                    </a:cubicBezTo>
                    <a:cubicBezTo>
                      <a:pt x="71" y="41"/>
                      <a:pt x="78" y="46"/>
                      <a:pt x="75" y="48"/>
                    </a:cubicBezTo>
                    <a:cubicBezTo>
                      <a:pt x="72" y="51"/>
                      <a:pt x="62" y="55"/>
                      <a:pt x="59" y="57"/>
                    </a:cubicBezTo>
                    <a:cubicBezTo>
                      <a:pt x="56" y="58"/>
                      <a:pt x="44" y="58"/>
                      <a:pt x="40" y="62"/>
                    </a:cubicBezTo>
                    <a:cubicBezTo>
                      <a:pt x="36" y="67"/>
                      <a:pt x="32" y="57"/>
                      <a:pt x="29" y="62"/>
                    </a:cubicBezTo>
                    <a:cubicBezTo>
                      <a:pt x="25" y="68"/>
                      <a:pt x="21" y="68"/>
                      <a:pt x="19" y="66"/>
                    </a:cubicBezTo>
                    <a:cubicBezTo>
                      <a:pt x="18" y="66"/>
                      <a:pt x="18" y="65"/>
                      <a:pt x="17" y="65"/>
                    </a:cubicBezTo>
                    <a:cubicBezTo>
                      <a:pt x="14" y="68"/>
                      <a:pt x="10" y="71"/>
                      <a:pt x="8" y="76"/>
                    </a:cubicBezTo>
                    <a:cubicBezTo>
                      <a:pt x="6" y="83"/>
                      <a:pt x="0" y="90"/>
                      <a:pt x="0" y="93"/>
                    </a:cubicBezTo>
                    <a:cubicBezTo>
                      <a:pt x="0" y="97"/>
                      <a:pt x="2" y="101"/>
                      <a:pt x="2" y="108"/>
                    </a:cubicBezTo>
                    <a:cubicBezTo>
                      <a:pt x="2" y="114"/>
                      <a:pt x="4" y="117"/>
                      <a:pt x="7" y="122"/>
                    </a:cubicBezTo>
                    <a:cubicBezTo>
                      <a:pt x="11" y="126"/>
                      <a:pt x="10" y="132"/>
                      <a:pt x="10" y="132"/>
                    </a:cubicBezTo>
                    <a:cubicBezTo>
                      <a:pt x="10" y="132"/>
                      <a:pt x="11" y="135"/>
                      <a:pt x="14" y="138"/>
                    </a:cubicBezTo>
                    <a:cubicBezTo>
                      <a:pt x="16" y="142"/>
                      <a:pt x="24" y="147"/>
                      <a:pt x="25" y="150"/>
                    </a:cubicBezTo>
                    <a:cubicBezTo>
                      <a:pt x="25" y="151"/>
                      <a:pt x="27" y="152"/>
                      <a:pt x="28" y="153"/>
                    </a:cubicBezTo>
                    <a:cubicBezTo>
                      <a:pt x="28" y="152"/>
                      <a:pt x="29" y="151"/>
                      <a:pt x="29" y="151"/>
                    </a:cubicBezTo>
                    <a:cubicBezTo>
                      <a:pt x="34" y="145"/>
                      <a:pt x="32" y="138"/>
                      <a:pt x="32" y="138"/>
                    </a:cubicBezTo>
                    <a:cubicBezTo>
                      <a:pt x="42" y="136"/>
                      <a:pt x="42" y="136"/>
                      <a:pt x="42" y="136"/>
                    </a:cubicBezTo>
                    <a:cubicBezTo>
                      <a:pt x="50" y="133"/>
                      <a:pt x="50" y="133"/>
                      <a:pt x="50" y="133"/>
                    </a:cubicBezTo>
                    <a:cubicBezTo>
                      <a:pt x="65" y="136"/>
                      <a:pt x="65" y="136"/>
                      <a:pt x="65" y="136"/>
                    </a:cubicBezTo>
                    <a:cubicBezTo>
                      <a:pt x="65" y="124"/>
                      <a:pt x="65" y="124"/>
                      <a:pt x="65" y="124"/>
                    </a:cubicBezTo>
                    <a:cubicBezTo>
                      <a:pt x="65" y="124"/>
                      <a:pt x="76" y="110"/>
                      <a:pt x="84" y="110"/>
                    </a:cubicBezTo>
                    <a:cubicBezTo>
                      <a:pt x="91" y="110"/>
                      <a:pt x="98" y="119"/>
                      <a:pt x="98" y="119"/>
                    </a:cubicBezTo>
                    <a:cubicBezTo>
                      <a:pt x="131" y="126"/>
                      <a:pt x="131" y="126"/>
                      <a:pt x="131" y="126"/>
                    </a:cubicBezTo>
                    <a:cubicBezTo>
                      <a:pt x="131" y="126"/>
                      <a:pt x="134" y="116"/>
                      <a:pt x="137" y="114"/>
                    </a:cubicBezTo>
                    <a:cubicBezTo>
                      <a:pt x="140" y="112"/>
                      <a:pt x="147" y="116"/>
                      <a:pt x="151" y="114"/>
                    </a:cubicBezTo>
                    <a:cubicBezTo>
                      <a:pt x="155" y="112"/>
                      <a:pt x="162" y="108"/>
                      <a:pt x="169" y="108"/>
                    </a:cubicBezTo>
                    <a:cubicBezTo>
                      <a:pt x="177" y="108"/>
                      <a:pt x="180" y="113"/>
                      <a:pt x="184" y="106"/>
                    </a:cubicBezTo>
                    <a:cubicBezTo>
                      <a:pt x="187" y="100"/>
                      <a:pt x="203" y="108"/>
                      <a:pt x="203" y="108"/>
                    </a:cubicBezTo>
                    <a:cubicBezTo>
                      <a:pt x="216" y="106"/>
                      <a:pt x="216" y="106"/>
                      <a:pt x="216" y="106"/>
                    </a:cubicBezTo>
                    <a:cubicBezTo>
                      <a:pt x="212" y="95"/>
                      <a:pt x="212" y="95"/>
                      <a:pt x="212" y="95"/>
                    </a:cubicBezTo>
                    <a:cubicBezTo>
                      <a:pt x="212" y="95"/>
                      <a:pt x="200" y="90"/>
                      <a:pt x="200" y="8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1" name="Freeform 1585">
                <a:extLst>
                  <a:ext uri="{FF2B5EF4-FFF2-40B4-BE49-F238E27FC236}">
                    <a16:creationId xmlns:a16="http://schemas.microsoft.com/office/drawing/2014/main" id="{D0D36FD9-F4A0-D41D-C0BD-E798AAD136E4}"/>
                  </a:ext>
                </a:extLst>
              </p:cNvPr>
              <p:cNvSpPr>
                <a:spLocks/>
              </p:cNvSpPr>
              <p:nvPr/>
            </p:nvSpPr>
            <p:spPr bwMode="auto">
              <a:xfrm>
                <a:off x="4807120" y="2976662"/>
                <a:ext cx="268297" cy="217495"/>
              </a:xfrm>
              <a:custGeom>
                <a:avLst/>
                <a:gdLst>
                  <a:gd name="T0" fmla="*/ 129 w 210"/>
                  <a:gd name="T1" fmla="*/ 127 h 174"/>
                  <a:gd name="T2" fmla="*/ 139 w 210"/>
                  <a:gd name="T3" fmla="*/ 125 h 174"/>
                  <a:gd name="T4" fmla="*/ 152 w 210"/>
                  <a:gd name="T5" fmla="*/ 134 h 174"/>
                  <a:gd name="T6" fmla="*/ 159 w 210"/>
                  <a:gd name="T7" fmla="*/ 126 h 174"/>
                  <a:gd name="T8" fmla="*/ 172 w 210"/>
                  <a:gd name="T9" fmla="*/ 99 h 174"/>
                  <a:gd name="T10" fmla="*/ 180 w 210"/>
                  <a:gd name="T11" fmla="*/ 89 h 174"/>
                  <a:gd name="T12" fmla="*/ 182 w 210"/>
                  <a:gd name="T13" fmla="*/ 79 h 174"/>
                  <a:gd name="T14" fmla="*/ 187 w 210"/>
                  <a:gd name="T15" fmla="*/ 68 h 174"/>
                  <a:gd name="T16" fmla="*/ 197 w 210"/>
                  <a:gd name="T17" fmla="*/ 49 h 174"/>
                  <a:gd name="T18" fmla="*/ 207 w 210"/>
                  <a:gd name="T19" fmla="*/ 43 h 174"/>
                  <a:gd name="T20" fmla="*/ 206 w 210"/>
                  <a:gd name="T21" fmla="*/ 32 h 174"/>
                  <a:gd name="T22" fmla="*/ 199 w 210"/>
                  <a:gd name="T23" fmla="*/ 25 h 174"/>
                  <a:gd name="T24" fmla="*/ 200 w 210"/>
                  <a:gd name="T25" fmla="*/ 15 h 174"/>
                  <a:gd name="T26" fmla="*/ 193 w 210"/>
                  <a:gd name="T27" fmla="*/ 8 h 174"/>
                  <a:gd name="T28" fmla="*/ 187 w 210"/>
                  <a:gd name="T29" fmla="*/ 4 h 174"/>
                  <a:gd name="T30" fmla="*/ 175 w 210"/>
                  <a:gd name="T31" fmla="*/ 16 h 174"/>
                  <a:gd name="T32" fmla="*/ 160 w 210"/>
                  <a:gd name="T33" fmla="*/ 12 h 174"/>
                  <a:gd name="T34" fmla="*/ 138 w 210"/>
                  <a:gd name="T35" fmla="*/ 12 h 174"/>
                  <a:gd name="T36" fmla="*/ 125 w 210"/>
                  <a:gd name="T37" fmla="*/ 20 h 174"/>
                  <a:gd name="T38" fmla="*/ 107 w 210"/>
                  <a:gd name="T39" fmla="*/ 20 h 174"/>
                  <a:gd name="T40" fmla="*/ 94 w 210"/>
                  <a:gd name="T41" fmla="*/ 13 h 174"/>
                  <a:gd name="T42" fmla="*/ 79 w 210"/>
                  <a:gd name="T43" fmla="*/ 17 h 174"/>
                  <a:gd name="T44" fmla="*/ 69 w 210"/>
                  <a:gd name="T45" fmla="*/ 8 h 174"/>
                  <a:gd name="T46" fmla="*/ 55 w 210"/>
                  <a:gd name="T47" fmla="*/ 3 h 174"/>
                  <a:gd name="T48" fmla="*/ 45 w 210"/>
                  <a:gd name="T49" fmla="*/ 7 h 174"/>
                  <a:gd name="T50" fmla="*/ 29 w 210"/>
                  <a:gd name="T51" fmla="*/ 7 h 174"/>
                  <a:gd name="T52" fmla="*/ 24 w 210"/>
                  <a:gd name="T53" fmla="*/ 21 h 174"/>
                  <a:gd name="T54" fmla="*/ 17 w 210"/>
                  <a:gd name="T55" fmla="*/ 34 h 174"/>
                  <a:gd name="T56" fmla="*/ 15 w 210"/>
                  <a:gd name="T57" fmla="*/ 37 h 174"/>
                  <a:gd name="T58" fmla="*/ 17 w 210"/>
                  <a:gd name="T59" fmla="*/ 49 h 174"/>
                  <a:gd name="T60" fmla="*/ 15 w 210"/>
                  <a:gd name="T61" fmla="*/ 74 h 174"/>
                  <a:gd name="T62" fmla="*/ 8 w 210"/>
                  <a:gd name="T63" fmla="*/ 84 h 174"/>
                  <a:gd name="T64" fmla="*/ 1 w 210"/>
                  <a:gd name="T65" fmla="*/ 97 h 174"/>
                  <a:gd name="T66" fmla="*/ 1 w 210"/>
                  <a:gd name="T67" fmla="*/ 118 h 174"/>
                  <a:gd name="T68" fmla="*/ 6 w 210"/>
                  <a:gd name="T69" fmla="*/ 132 h 174"/>
                  <a:gd name="T70" fmla="*/ 7 w 210"/>
                  <a:gd name="T71" fmla="*/ 132 h 174"/>
                  <a:gd name="T72" fmla="*/ 33 w 210"/>
                  <a:gd name="T73" fmla="*/ 139 h 174"/>
                  <a:gd name="T74" fmla="*/ 50 w 210"/>
                  <a:gd name="T75" fmla="*/ 157 h 174"/>
                  <a:gd name="T76" fmla="*/ 59 w 210"/>
                  <a:gd name="T77" fmla="*/ 172 h 174"/>
                  <a:gd name="T78" fmla="*/ 77 w 210"/>
                  <a:gd name="T79" fmla="*/ 168 h 174"/>
                  <a:gd name="T80" fmla="*/ 101 w 210"/>
                  <a:gd name="T81" fmla="*/ 165 h 174"/>
                  <a:gd name="T82" fmla="*/ 103 w 210"/>
                  <a:gd name="T83" fmla="*/ 165 h 174"/>
                  <a:gd name="T84" fmla="*/ 109 w 210"/>
                  <a:gd name="T85" fmla="*/ 146 h 174"/>
                  <a:gd name="T86" fmla="*/ 129 w 210"/>
                  <a:gd name="T87"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74">
                    <a:moveTo>
                      <a:pt x="129" y="127"/>
                    </a:moveTo>
                    <a:cubicBezTo>
                      <a:pt x="131" y="126"/>
                      <a:pt x="135" y="128"/>
                      <a:pt x="139" y="125"/>
                    </a:cubicBezTo>
                    <a:cubicBezTo>
                      <a:pt x="143" y="123"/>
                      <a:pt x="151" y="129"/>
                      <a:pt x="152" y="134"/>
                    </a:cubicBezTo>
                    <a:cubicBezTo>
                      <a:pt x="153" y="139"/>
                      <a:pt x="156" y="132"/>
                      <a:pt x="159" y="126"/>
                    </a:cubicBezTo>
                    <a:cubicBezTo>
                      <a:pt x="162" y="121"/>
                      <a:pt x="172" y="103"/>
                      <a:pt x="172" y="99"/>
                    </a:cubicBezTo>
                    <a:cubicBezTo>
                      <a:pt x="172" y="95"/>
                      <a:pt x="180" y="91"/>
                      <a:pt x="180" y="89"/>
                    </a:cubicBezTo>
                    <a:cubicBezTo>
                      <a:pt x="180" y="86"/>
                      <a:pt x="180" y="81"/>
                      <a:pt x="182" y="79"/>
                    </a:cubicBezTo>
                    <a:cubicBezTo>
                      <a:pt x="185" y="78"/>
                      <a:pt x="187" y="71"/>
                      <a:pt x="187" y="68"/>
                    </a:cubicBezTo>
                    <a:cubicBezTo>
                      <a:pt x="186" y="65"/>
                      <a:pt x="195" y="51"/>
                      <a:pt x="197" y="49"/>
                    </a:cubicBezTo>
                    <a:cubicBezTo>
                      <a:pt x="199" y="47"/>
                      <a:pt x="207" y="48"/>
                      <a:pt x="207" y="43"/>
                    </a:cubicBezTo>
                    <a:cubicBezTo>
                      <a:pt x="208" y="38"/>
                      <a:pt x="210" y="33"/>
                      <a:pt x="206" y="32"/>
                    </a:cubicBezTo>
                    <a:cubicBezTo>
                      <a:pt x="203" y="31"/>
                      <a:pt x="199" y="27"/>
                      <a:pt x="199" y="25"/>
                    </a:cubicBezTo>
                    <a:cubicBezTo>
                      <a:pt x="199" y="23"/>
                      <a:pt x="199" y="19"/>
                      <a:pt x="200" y="15"/>
                    </a:cubicBezTo>
                    <a:cubicBezTo>
                      <a:pt x="196" y="15"/>
                      <a:pt x="196" y="10"/>
                      <a:pt x="193" y="8"/>
                    </a:cubicBezTo>
                    <a:cubicBezTo>
                      <a:pt x="191" y="5"/>
                      <a:pt x="191" y="3"/>
                      <a:pt x="187" y="4"/>
                    </a:cubicBezTo>
                    <a:cubicBezTo>
                      <a:pt x="183" y="5"/>
                      <a:pt x="179" y="14"/>
                      <a:pt x="175" y="16"/>
                    </a:cubicBezTo>
                    <a:cubicBezTo>
                      <a:pt x="170" y="17"/>
                      <a:pt x="163" y="14"/>
                      <a:pt x="160" y="12"/>
                    </a:cubicBezTo>
                    <a:cubicBezTo>
                      <a:pt x="157" y="11"/>
                      <a:pt x="142" y="12"/>
                      <a:pt x="138" y="12"/>
                    </a:cubicBezTo>
                    <a:cubicBezTo>
                      <a:pt x="133" y="11"/>
                      <a:pt x="128" y="18"/>
                      <a:pt x="125" y="20"/>
                    </a:cubicBezTo>
                    <a:cubicBezTo>
                      <a:pt x="121" y="22"/>
                      <a:pt x="110" y="21"/>
                      <a:pt x="107" y="20"/>
                    </a:cubicBezTo>
                    <a:cubicBezTo>
                      <a:pt x="104" y="19"/>
                      <a:pt x="97" y="13"/>
                      <a:pt x="94" y="13"/>
                    </a:cubicBezTo>
                    <a:cubicBezTo>
                      <a:pt x="91" y="13"/>
                      <a:pt x="84" y="14"/>
                      <a:pt x="79" y="17"/>
                    </a:cubicBezTo>
                    <a:cubicBezTo>
                      <a:pt x="74" y="20"/>
                      <a:pt x="72" y="11"/>
                      <a:pt x="69" y="8"/>
                    </a:cubicBezTo>
                    <a:cubicBezTo>
                      <a:pt x="66" y="4"/>
                      <a:pt x="59" y="7"/>
                      <a:pt x="55" y="3"/>
                    </a:cubicBezTo>
                    <a:cubicBezTo>
                      <a:pt x="51" y="0"/>
                      <a:pt x="48" y="8"/>
                      <a:pt x="45" y="7"/>
                    </a:cubicBezTo>
                    <a:cubicBezTo>
                      <a:pt x="41" y="6"/>
                      <a:pt x="32" y="4"/>
                      <a:pt x="29" y="7"/>
                    </a:cubicBezTo>
                    <a:cubicBezTo>
                      <a:pt x="25" y="10"/>
                      <a:pt x="26" y="19"/>
                      <a:pt x="24" y="21"/>
                    </a:cubicBezTo>
                    <a:cubicBezTo>
                      <a:pt x="23" y="23"/>
                      <a:pt x="17" y="30"/>
                      <a:pt x="17" y="34"/>
                    </a:cubicBezTo>
                    <a:cubicBezTo>
                      <a:pt x="17" y="35"/>
                      <a:pt x="16" y="36"/>
                      <a:pt x="15" y="37"/>
                    </a:cubicBezTo>
                    <a:cubicBezTo>
                      <a:pt x="16" y="41"/>
                      <a:pt x="16" y="47"/>
                      <a:pt x="17" y="49"/>
                    </a:cubicBezTo>
                    <a:cubicBezTo>
                      <a:pt x="17" y="52"/>
                      <a:pt x="19" y="70"/>
                      <a:pt x="15" y="74"/>
                    </a:cubicBezTo>
                    <a:cubicBezTo>
                      <a:pt x="11" y="78"/>
                      <a:pt x="8" y="84"/>
                      <a:pt x="8" y="84"/>
                    </a:cubicBezTo>
                    <a:cubicBezTo>
                      <a:pt x="8" y="84"/>
                      <a:pt x="2" y="88"/>
                      <a:pt x="1" y="97"/>
                    </a:cubicBezTo>
                    <a:cubicBezTo>
                      <a:pt x="0" y="106"/>
                      <a:pt x="1" y="111"/>
                      <a:pt x="1" y="118"/>
                    </a:cubicBezTo>
                    <a:cubicBezTo>
                      <a:pt x="1" y="123"/>
                      <a:pt x="5" y="126"/>
                      <a:pt x="6" y="132"/>
                    </a:cubicBezTo>
                    <a:cubicBezTo>
                      <a:pt x="7" y="132"/>
                      <a:pt x="7" y="132"/>
                      <a:pt x="7" y="132"/>
                    </a:cubicBezTo>
                    <a:cubicBezTo>
                      <a:pt x="10" y="136"/>
                      <a:pt x="25" y="137"/>
                      <a:pt x="33" y="139"/>
                    </a:cubicBezTo>
                    <a:cubicBezTo>
                      <a:pt x="41" y="140"/>
                      <a:pt x="50" y="152"/>
                      <a:pt x="50" y="157"/>
                    </a:cubicBezTo>
                    <a:cubicBezTo>
                      <a:pt x="49" y="161"/>
                      <a:pt x="55" y="170"/>
                      <a:pt x="59" y="172"/>
                    </a:cubicBezTo>
                    <a:cubicBezTo>
                      <a:pt x="63" y="174"/>
                      <a:pt x="73" y="168"/>
                      <a:pt x="77" y="168"/>
                    </a:cubicBezTo>
                    <a:cubicBezTo>
                      <a:pt x="82" y="168"/>
                      <a:pt x="97" y="168"/>
                      <a:pt x="101" y="165"/>
                    </a:cubicBezTo>
                    <a:cubicBezTo>
                      <a:pt x="101" y="164"/>
                      <a:pt x="102" y="165"/>
                      <a:pt x="103" y="165"/>
                    </a:cubicBezTo>
                    <a:cubicBezTo>
                      <a:pt x="107" y="155"/>
                      <a:pt x="109" y="146"/>
                      <a:pt x="109" y="146"/>
                    </a:cubicBezTo>
                    <a:cubicBezTo>
                      <a:pt x="109" y="146"/>
                      <a:pt x="127" y="127"/>
                      <a:pt x="129" y="12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2" name="Freeform 1586">
                <a:extLst>
                  <a:ext uri="{FF2B5EF4-FFF2-40B4-BE49-F238E27FC236}">
                    <a16:creationId xmlns:a16="http://schemas.microsoft.com/office/drawing/2014/main" id="{E7B0D085-AA4B-5655-89DE-2C24057F6803}"/>
                  </a:ext>
                </a:extLst>
              </p:cNvPr>
              <p:cNvSpPr>
                <a:spLocks/>
              </p:cNvSpPr>
              <p:nvPr/>
            </p:nvSpPr>
            <p:spPr bwMode="auto">
              <a:xfrm>
                <a:off x="4761081" y="3010000"/>
                <a:ext cx="69852" cy="138117"/>
              </a:xfrm>
              <a:custGeom>
                <a:avLst/>
                <a:gdLst>
                  <a:gd name="T0" fmla="*/ 36 w 54"/>
                  <a:gd name="T1" fmla="*/ 70 h 110"/>
                  <a:gd name="T2" fmla="*/ 43 w 54"/>
                  <a:gd name="T3" fmla="*/ 57 h 110"/>
                  <a:gd name="T4" fmla="*/ 50 w 54"/>
                  <a:gd name="T5" fmla="*/ 47 h 110"/>
                  <a:gd name="T6" fmla="*/ 52 w 54"/>
                  <a:gd name="T7" fmla="*/ 22 h 110"/>
                  <a:gd name="T8" fmla="*/ 50 w 54"/>
                  <a:gd name="T9" fmla="*/ 10 h 110"/>
                  <a:gd name="T10" fmla="*/ 44 w 54"/>
                  <a:gd name="T11" fmla="*/ 10 h 110"/>
                  <a:gd name="T12" fmla="*/ 39 w 54"/>
                  <a:gd name="T13" fmla="*/ 1 h 110"/>
                  <a:gd name="T14" fmla="*/ 32 w 54"/>
                  <a:gd name="T15" fmla="*/ 10 h 110"/>
                  <a:gd name="T16" fmla="*/ 28 w 54"/>
                  <a:gd name="T17" fmla="*/ 16 h 110"/>
                  <a:gd name="T18" fmla="*/ 13 w 54"/>
                  <a:gd name="T19" fmla="*/ 20 h 110"/>
                  <a:gd name="T20" fmla="*/ 3 w 54"/>
                  <a:gd name="T21" fmla="*/ 26 h 110"/>
                  <a:gd name="T22" fmla="*/ 0 w 54"/>
                  <a:gd name="T23" fmla="*/ 27 h 110"/>
                  <a:gd name="T24" fmla="*/ 10 w 54"/>
                  <a:gd name="T25" fmla="*/ 43 h 110"/>
                  <a:gd name="T26" fmla="*/ 13 w 54"/>
                  <a:gd name="T27" fmla="*/ 56 h 110"/>
                  <a:gd name="T28" fmla="*/ 16 w 54"/>
                  <a:gd name="T29" fmla="*/ 77 h 110"/>
                  <a:gd name="T30" fmla="*/ 18 w 54"/>
                  <a:gd name="T31" fmla="*/ 110 h 110"/>
                  <a:gd name="T32" fmla="*/ 29 w 54"/>
                  <a:gd name="T33" fmla="*/ 109 h 110"/>
                  <a:gd name="T34" fmla="*/ 41 w 54"/>
                  <a:gd name="T35" fmla="*/ 105 h 110"/>
                  <a:gd name="T36" fmla="*/ 36 w 54"/>
                  <a:gd name="T37" fmla="*/ 91 h 110"/>
                  <a:gd name="T38" fmla="*/ 36 w 54"/>
                  <a:gd name="T39" fmla="*/ 7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10">
                    <a:moveTo>
                      <a:pt x="36" y="70"/>
                    </a:moveTo>
                    <a:cubicBezTo>
                      <a:pt x="37" y="61"/>
                      <a:pt x="43" y="57"/>
                      <a:pt x="43" y="57"/>
                    </a:cubicBezTo>
                    <a:cubicBezTo>
                      <a:pt x="43" y="57"/>
                      <a:pt x="46" y="51"/>
                      <a:pt x="50" y="47"/>
                    </a:cubicBezTo>
                    <a:cubicBezTo>
                      <a:pt x="54" y="43"/>
                      <a:pt x="52" y="25"/>
                      <a:pt x="52" y="22"/>
                    </a:cubicBezTo>
                    <a:cubicBezTo>
                      <a:pt x="51" y="20"/>
                      <a:pt x="51" y="14"/>
                      <a:pt x="50" y="10"/>
                    </a:cubicBezTo>
                    <a:cubicBezTo>
                      <a:pt x="49" y="11"/>
                      <a:pt x="47" y="11"/>
                      <a:pt x="44" y="10"/>
                    </a:cubicBezTo>
                    <a:cubicBezTo>
                      <a:pt x="40" y="8"/>
                      <a:pt x="44" y="3"/>
                      <a:pt x="39" y="1"/>
                    </a:cubicBezTo>
                    <a:cubicBezTo>
                      <a:pt x="33" y="0"/>
                      <a:pt x="31" y="6"/>
                      <a:pt x="32" y="10"/>
                    </a:cubicBezTo>
                    <a:cubicBezTo>
                      <a:pt x="33" y="14"/>
                      <a:pt x="30" y="14"/>
                      <a:pt x="28" y="16"/>
                    </a:cubicBezTo>
                    <a:cubicBezTo>
                      <a:pt x="25" y="19"/>
                      <a:pt x="16" y="20"/>
                      <a:pt x="13" y="20"/>
                    </a:cubicBezTo>
                    <a:cubicBezTo>
                      <a:pt x="10" y="20"/>
                      <a:pt x="6" y="25"/>
                      <a:pt x="3" y="26"/>
                    </a:cubicBezTo>
                    <a:cubicBezTo>
                      <a:pt x="2" y="27"/>
                      <a:pt x="1" y="27"/>
                      <a:pt x="0" y="27"/>
                    </a:cubicBezTo>
                    <a:cubicBezTo>
                      <a:pt x="1" y="40"/>
                      <a:pt x="3" y="39"/>
                      <a:pt x="10" y="43"/>
                    </a:cubicBezTo>
                    <a:cubicBezTo>
                      <a:pt x="17" y="47"/>
                      <a:pt x="10" y="53"/>
                      <a:pt x="13" y="56"/>
                    </a:cubicBezTo>
                    <a:cubicBezTo>
                      <a:pt x="17" y="60"/>
                      <a:pt x="15" y="67"/>
                      <a:pt x="16" y="77"/>
                    </a:cubicBezTo>
                    <a:cubicBezTo>
                      <a:pt x="17" y="83"/>
                      <a:pt x="17" y="98"/>
                      <a:pt x="18" y="110"/>
                    </a:cubicBezTo>
                    <a:cubicBezTo>
                      <a:pt x="22" y="109"/>
                      <a:pt x="26" y="109"/>
                      <a:pt x="29" y="109"/>
                    </a:cubicBezTo>
                    <a:cubicBezTo>
                      <a:pt x="35" y="109"/>
                      <a:pt x="38" y="101"/>
                      <a:pt x="41" y="105"/>
                    </a:cubicBezTo>
                    <a:cubicBezTo>
                      <a:pt x="40" y="99"/>
                      <a:pt x="36" y="96"/>
                      <a:pt x="36" y="91"/>
                    </a:cubicBezTo>
                    <a:cubicBezTo>
                      <a:pt x="36" y="84"/>
                      <a:pt x="35" y="79"/>
                      <a:pt x="36" y="7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3" name="Freeform 1587">
                <a:extLst>
                  <a:ext uri="{FF2B5EF4-FFF2-40B4-BE49-F238E27FC236}">
                    <a16:creationId xmlns:a16="http://schemas.microsoft.com/office/drawing/2014/main" id="{FAC2DF13-E513-190E-8699-7A909A622CC3}"/>
                  </a:ext>
                </a:extLst>
              </p:cNvPr>
              <p:cNvSpPr>
                <a:spLocks/>
              </p:cNvSpPr>
              <p:nvPr/>
            </p:nvSpPr>
            <p:spPr bwMode="auto">
              <a:xfrm>
                <a:off x="4742030" y="3040164"/>
                <a:ext cx="42864" cy="115891"/>
              </a:xfrm>
              <a:custGeom>
                <a:avLst/>
                <a:gdLst>
                  <a:gd name="T0" fmla="*/ 28 w 33"/>
                  <a:gd name="T1" fmla="*/ 32 h 92"/>
                  <a:gd name="T2" fmla="*/ 25 w 33"/>
                  <a:gd name="T3" fmla="*/ 19 h 92"/>
                  <a:gd name="T4" fmla="*/ 15 w 33"/>
                  <a:gd name="T5" fmla="*/ 3 h 92"/>
                  <a:gd name="T6" fmla="*/ 2 w 33"/>
                  <a:gd name="T7" fmla="*/ 0 h 92"/>
                  <a:gd name="T8" fmla="*/ 0 w 33"/>
                  <a:gd name="T9" fmla="*/ 1 h 92"/>
                  <a:gd name="T10" fmla="*/ 3 w 33"/>
                  <a:gd name="T11" fmla="*/ 12 h 92"/>
                  <a:gd name="T12" fmla="*/ 8 w 33"/>
                  <a:gd name="T13" fmla="*/ 23 h 92"/>
                  <a:gd name="T14" fmla="*/ 8 w 33"/>
                  <a:gd name="T15" fmla="*/ 47 h 92"/>
                  <a:gd name="T16" fmla="*/ 13 w 33"/>
                  <a:gd name="T17" fmla="*/ 72 h 92"/>
                  <a:gd name="T18" fmla="*/ 19 w 33"/>
                  <a:gd name="T19" fmla="*/ 92 h 92"/>
                  <a:gd name="T20" fmla="*/ 23 w 33"/>
                  <a:gd name="T21" fmla="*/ 89 h 92"/>
                  <a:gd name="T22" fmla="*/ 33 w 33"/>
                  <a:gd name="T23" fmla="*/ 86 h 92"/>
                  <a:gd name="T24" fmla="*/ 31 w 33"/>
                  <a:gd name="T25" fmla="*/ 53 h 92"/>
                  <a:gd name="T26" fmla="*/ 28 w 33"/>
                  <a:gd name="T27"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2">
                    <a:moveTo>
                      <a:pt x="28" y="32"/>
                    </a:moveTo>
                    <a:cubicBezTo>
                      <a:pt x="25" y="29"/>
                      <a:pt x="32" y="23"/>
                      <a:pt x="25" y="19"/>
                    </a:cubicBezTo>
                    <a:cubicBezTo>
                      <a:pt x="18" y="15"/>
                      <a:pt x="16" y="16"/>
                      <a:pt x="15" y="3"/>
                    </a:cubicBezTo>
                    <a:cubicBezTo>
                      <a:pt x="12" y="2"/>
                      <a:pt x="6" y="1"/>
                      <a:pt x="2" y="0"/>
                    </a:cubicBezTo>
                    <a:cubicBezTo>
                      <a:pt x="1" y="0"/>
                      <a:pt x="0" y="0"/>
                      <a:pt x="0" y="1"/>
                    </a:cubicBezTo>
                    <a:cubicBezTo>
                      <a:pt x="1" y="6"/>
                      <a:pt x="2" y="11"/>
                      <a:pt x="3" y="12"/>
                    </a:cubicBezTo>
                    <a:cubicBezTo>
                      <a:pt x="6" y="14"/>
                      <a:pt x="8" y="17"/>
                      <a:pt x="8" y="23"/>
                    </a:cubicBezTo>
                    <a:cubicBezTo>
                      <a:pt x="7" y="28"/>
                      <a:pt x="6" y="41"/>
                      <a:pt x="8" y="47"/>
                    </a:cubicBezTo>
                    <a:cubicBezTo>
                      <a:pt x="10" y="53"/>
                      <a:pt x="13" y="62"/>
                      <a:pt x="13" y="72"/>
                    </a:cubicBezTo>
                    <a:cubicBezTo>
                      <a:pt x="13" y="77"/>
                      <a:pt x="16" y="85"/>
                      <a:pt x="19" y="92"/>
                    </a:cubicBezTo>
                    <a:cubicBezTo>
                      <a:pt x="21" y="91"/>
                      <a:pt x="22" y="90"/>
                      <a:pt x="23" y="89"/>
                    </a:cubicBezTo>
                    <a:cubicBezTo>
                      <a:pt x="25" y="88"/>
                      <a:pt x="29" y="86"/>
                      <a:pt x="33" y="86"/>
                    </a:cubicBezTo>
                    <a:cubicBezTo>
                      <a:pt x="32" y="74"/>
                      <a:pt x="32" y="59"/>
                      <a:pt x="31" y="53"/>
                    </a:cubicBezTo>
                    <a:cubicBezTo>
                      <a:pt x="30" y="43"/>
                      <a:pt x="32" y="36"/>
                      <a:pt x="28" y="3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4" name="Freeform 1588">
                <a:extLst>
                  <a:ext uri="{FF2B5EF4-FFF2-40B4-BE49-F238E27FC236}">
                    <a16:creationId xmlns:a16="http://schemas.microsoft.com/office/drawing/2014/main" id="{6A7DD7DA-FC64-0163-8F71-FC9C15B38907}"/>
                  </a:ext>
                </a:extLst>
              </p:cNvPr>
              <p:cNvSpPr>
                <a:spLocks/>
              </p:cNvSpPr>
              <p:nvPr/>
            </p:nvSpPr>
            <p:spPr bwMode="auto">
              <a:xfrm>
                <a:off x="4938887" y="2995712"/>
                <a:ext cx="168281" cy="254009"/>
              </a:xfrm>
              <a:custGeom>
                <a:avLst/>
                <a:gdLst>
                  <a:gd name="T0" fmla="*/ 55 w 131"/>
                  <a:gd name="T1" fmla="*/ 193 h 203"/>
                  <a:gd name="T2" fmla="*/ 102 w 131"/>
                  <a:gd name="T3" fmla="*/ 195 h 203"/>
                  <a:gd name="T4" fmla="*/ 127 w 131"/>
                  <a:gd name="T5" fmla="*/ 203 h 203"/>
                  <a:gd name="T6" fmla="*/ 131 w 131"/>
                  <a:gd name="T7" fmla="*/ 188 h 203"/>
                  <a:gd name="T8" fmla="*/ 128 w 131"/>
                  <a:gd name="T9" fmla="*/ 185 h 203"/>
                  <a:gd name="T10" fmla="*/ 117 w 131"/>
                  <a:gd name="T11" fmla="*/ 173 h 203"/>
                  <a:gd name="T12" fmla="*/ 113 w 131"/>
                  <a:gd name="T13" fmla="*/ 167 h 203"/>
                  <a:gd name="T14" fmla="*/ 110 w 131"/>
                  <a:gd name="T15" fmla="*/ 157 h 203"/>
                  <a:gd name="T16" fmla="*/ 105 w 131"/>
                  <a:gd name="T17" fmla="*/ 143 h 203"/>
                  <a:gd name="T18" fmla="*/ 103 w 131"/>
                  <a:gd name="T19" fmla="*/ 128 h 203"/>
                  <a:gd name="T20" fmla="*/ 111 w 131"/>
                  <a:gd name="T21" fmla="*/ 111 h 203"/>
                  <a:gd name="T22" fmla="*/ 120 w 131"/>
                  <a:gd name="T23" fmla="*/ 100 h 203"/>
                  <a:gd name="T24" fmla="*/ 115 w 131"/>
                  <a:gd name="T25" fmla="*/ 87 h 203"/>
                  <a:gd name="T26" fmla="*/ 100 w 131"/>
                  <a:gd name="T27" fmla="*/ 72 h 203"/>
                  <a:gd name="T28" fmla="*/ 96 w 131"/>
                  <a:gd name="T29" fmla="*/ 59 h 203"/>
                  <a:gd name="T30" fmla="*/ 111 w 131"/>
                  <a:gd name="T31" fmla="*/ 57 h 203"/>
                  <a:gd name="T32" fmla="*/ 119 w 131"/>
                  <a:gd name="T33" fmla="*/ 55 h 203"/>
                  <a:gd name="T34" fmla="*/ 111 w 131"/>
                  <a:gd name="T35" fmla="*/ 33 h 203"/>
                  <a:gd name="T36" fmla="*/ 109 w 131"/>
                  <a:gd name="T37" fmla="*/ 17 h 203"/>
                  <a:gd name="T38" fmla="*/ 98 w 131"/>
                  <a:gd name="T39" fmla="*/ 0 h 203"/>
                  <a:gd name="T40" fmla="*/ 97 w 131"/>
                  <a:gd name="T41" fmla="*/ 0 h 203"/>
                  <a:gd name="T42" fmla="*/ 96 w 131"/>
                  <a:gd name="T43" fmla="*/ 10 h 203"/>
                  <a:gd name="T44" fmla="*/ 103 w 131"/>
                  <a:gd name="T45" fmla="*/ 17 h 203"/>
                  <a:gd name="T46" fmla="*/ 104 w 131"/>
                  <a:gd name="T47" fmla="*/ 28 h 203"/>
                  <a:gd name="T48" fmla="*/ 94 w 131"/>
                  <a:gd name="T49" fmla="*/ 34 h 203"/>
                  <a:gd name="T50" fmla="*/ 84 w 131"/>
                  <a:gd name="T51" fmla="*/ 53 h 203"/>
                  <a:gd name="T52" fmla="*/ 79 w 131"/>
                  <a:gd name="T53" fmla="*/ 64 h 203"/>
                  <a:gd name="T54" fmla="*/ 77 w 131"/>
                  <a:gd name="T55" fmla="*/ 74 h 203"/>
                  <a:gd name="T56" fmla="*/ 69 w 131"/>
                  <a:gd name="T57" fmla="*/ 84 h 203"/>
                  <a:gd name="T58" fmla="*/ 56 w 131"/>
                  <a:gd name="T59" fmla="*/ 111 h 203"/>
                  <a:gd name="T60" fmla="*/ 49 w 131"/>
                  <a:gd name="T61" fmla="*/ 119 h 203"/>
                  <a:gd name="T62" fmla="*/ 36 w 131"/>
                  <a:gd name="T63" fmla="*/ 110 h 203"/>
                  <a:gd name="T64" fmla="*/ 26 w 131"/>
                  <a:gd name="T65" fmla="*/ 112 h 203"/>
                  <a:gd name="T66" fmla="*/ 6 w 131"/>
                  <a:gd name="T67" fmla="*/ 131 h 203"/>
                  <a:gd name="T68" fmla="*/ 0 w 131"/>
                  <a:gd name="T69" fmla="*/ 150 h 203"/>
                  <a:gd name="T70" fmla="*/ 8 w 131"/>
                  <a:gd name="T71" fmla="*/ 160 h 203"/>
                  <a:gd name="T72" fmla="*/ 21 w 131"/>
                  <a:gd name="T73" fmla="*/ 163 h 203"/>
                  <a:gd name="T74" fmla="*/ 26 w 131"/>
                  <a:gd name="T75" fmla="*/ 180 h 203"/>
                  <a:gd name="T76" fmla="*/ 23 w 131"/>
                  <a:gd name="T77" fmla="*/ 196 h 203"/>
                  <a:gd name="T78" fmla="*/ 47 w 131"/>
                  <a:gd name="T79" fmla="*/ 196 h 203"/>
                  <a:gd name="T80" fmla="*/ 55 w 131"/>
                  <a:gd name="T81" fmla="*/ 19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 h="203">
                    <a:moveTo>
                      <a:pt x="55" y="193"/>
                    </a:moveTo>
                    <a:cubicBezTo>
                      <a:pt x="55" y="193"/>
                      <a:pt x="96" y="196"/>
                      <a:pt x="102" y="195"/>
                    </a:cubicBezTo>
                    <a:cubicBezTo>
                      <a:pt x="107" y="193"/>
                      <a:pt x="127" y="203"/>
                      <a:pt x="127" y="203"/>
                    </a:cubicBezTo>
                    <a:cubicBezTo>
                      <a:pt x="127" y="203"/>
                      <a:pt x="128" y="193"/>
                      <a:pt x="131" y="188"/>
                    </a:cubicBezTo>
                    <a:cubicBezTo>
                      <a:pt x="130" y="187"/>
                      <a:pt x="128" y="186"/>
                      <a:pt x="128" y="185"/>
                    </a:cubicBezTo>
                    <a:cubicBezTo>
                      <a:pt x="127" y="182"/>
                      <a:pt x="119" y="177"/>
                      <a:pt x="117" y="173"/>
                    </a:cubicBezTo>
                    <a:cubicBezTo>
                      <a:pt x="114" y="170"/>
                      <a:pt x="113" y="167"/>
                      <a:pt x="113" y="167"/>
                    </a:cubicBezTo>
                    <a:cubicBezTo>
                      <a:pt x="113" y="167"/>
                      <a:pt x="114" y="161"/>
                      <a:pt x="110" y="157"/>
                    </a:cubicBezTo>
                    <a:cubicBezTo>
                      <a:pt x="107" y="152"/>
                      <a:pt x="105" y="149"/>
                      <a:pt x="105" y="143"/>
                    </a:cubicBezTo>
                    <a:cubicBezTo>
                      <a:pt x="105" y="136"/>
                      <a:pt x="103" y="132"/>
                      <a:pt x="103" y="128"/>
                    </a:cubicBezTo>
                    <a:cubicBezTo>
                      <a:pt x="103" y="125"/>
                      <a:pt x="109" y="118"/>
                      <a:pt x="111" y="111"/>
                    </a:cubicBezTo>
                    <a:cubicBezTo>
                      <a:pt x="113" y="106"/>
                      <a:pt x="117" y="103"/>
                      <a:pt x="120" y="100"/>
                    </a:cubicBezTo>
                    <a:cubicBezTo>
                      <a:pt x="118" y="97"/>
                      <a:pt x="116" y="92"/>
                      <a:pt x="115" y="87"/>
                    </a:cubicBezTo>
                    <a:cubicBezTo>
                      <a:pt x="113" y="80"/>
                      <a:pt x="107" y="78"/>
                      <a:pt x="100" y="72"/>
                    </a:cubicBezTo>
                    <a:cubicBezTo>
                      <a:pt x="94" y="66"/>
                      <a:pt x="96" y="62"/>
                      <a:pt x="96" y="59"/>
                    </a:cubicBezTo>
                    <a:cubicBezTo>
                      <a:pt x="96" y="57"/>
                      <a:pt x="105" y="57"/>
                      <a:pt x="111" y="57"/>
                    </a:cubicBezTo>
                    <a:cubicBezTo>
                      <a:pt x="117" y="58"/>
                      <a:pt x="121" y="56"/>
                      <a:pt x="119" y="55"/>
                    </a:cubicBezTo>
                    <a:cubicBezTo>
                      <a:pt x="116" y="53"/>
                      <a:pt x="111" y="41"/>
                      <a:pt x="111" y="33"/>
                    </a:cubicBezTo>
                    <a:cubicBezTo>
                      <a:pt x="112" y="24"/>
                      <a:pt x="109" y="22"/>
                      <a:pt x="109" y="17"/>
                    </a:cubicBezTo>
                    <a:cubicBezTo>
                      <a:pt x="110" y="12"/>
                      <a:pt x="103" y="0"/>
                      <a:pt x="98" y="0"/>
                    </a:cubicBezTo>
                    <a:cubicBezTo>
                      <a:pt x="98" y="0"/>
                      <a:pt x="98" y="0"/>
                      <a:pt x="97" y="0"/>
                    </a:cubicBezTo>
                    <a:cubicBezTo>
                      <a:pt x="96" y="4"/>
                      <a:pt x="96" y="8"/>
                      <a:pt x="96" y="10"/>
                    </a:cubicBezTo>
                    <a:cubicBezTo>
                      <a:pt x="96" y="12"/>
                      <a:pt x="100" y="16"/>
                      <a:pt x="103" y="17"/>
                    </a:cubicBezTo>
                    <a:cubicBezTo>
                      <a:pt x="107" y="18"/>
                      <a:pt x="105" y="23"/>
                      <a:pt x="104" y="28"/>
                    </a:cubicBezTo>
                    <a:cubicBezTo>
                      <a:pt x="104" y="33"/>
                      <a:pt x="96" y="32"/>
                      <a:pt x="94" y="34"/>
                    </a:cubicBezTo>
                    <a:cubicBezTo>
                      <a:pt x="92" y="36"/>
                      <a:pt x="83" y="50"/>
                      <a:pt x="84" y="53"/>
                    </a:cubicBezTo>
                    <a:cubicBezTo>
                      <a:pt x="84" y="56"/>
                      <a:pt x="82" y="63"/>
                      <a:pt x="79" y="64"/>
                    </a:cubicBezTo>
                    <a:cubicBezTo>
                      <a:pt x="77" y="66"/>
                      <a:pt x="77" y="71"/>
                      <a:pt x="77" y="74"/>
                    </a:cubicBezTo>
                    <a:cubicBezTo>
                      <a:pt x="77" y="76"/>
                      <a:pt x="69" y="80"/>
                      <a:pt x="69" y="84"/>
                    </a:cubicBezTo>
                    <a:cubicBezTo>
                      <a:pt x="69" y="88"/>
                      <a:pt x="59" y="106"/>
                      <a:pt x="56" y="111"/>
                    </a:cubicBezTo>
                    <a:cubicBezTo>
                      <a:pt x="53" y="117"/>
                      <a:pt x="50" y="124"/>
                      <a:pt x="49" y="119"/>
                    </a:cubicBezTo>
                    <a:cubicBezTo>
                      <a:pt x="48" y="114"/>
                      <a:pt x="40" y="108"/>
                      <a:pt x="36" y="110"/>
                    </a:cubicBezTo>
                    <a:cubicBezTo>
                      <a:pt x="32" y="113"/>
                      <a:pt x="28" y="111"/>
                      <a:pt x="26" y="112"/>
                    </a:cubicBezTo>
                    <a:cubicBezTo>
                      <a:pt x="24" y="112"/>
                      <a:pt x="6" y="131"/>
                      <a:pt x="6" y="131"/>
                    </a:cubicBezTo>
                    <a:cubicBezTo>
                      <a:pt x="6" y="131"/>
                      <a:pt x="4" y="140"/>
                      <a:pt x="0" y="150"/>
                    </a:cubicBezTo>
                    <a:cubicBezTo>
                      <a:pt x="3" y="152"/>
                      <a:pt x="5" y="156"/>
                      <a:pt x="8" y="160"/>
                    </a:cubicBezTo>
                    <a:cubicBezTo>
                      <a:pt x="11" y="165"/>
                      <a:pt x="18" y="161"/>
                      <a:pt x="21" y="163"/>
                    </a:cubicBezTo>
                    <a:cubicBezTo>
                      <a:pt x="24" y="164"/>
                      <a:pt x="27" y="177"/>
                      <a:pt x="26" y="180"/>
                    </a:cubicBezTo>
                    <a:cubicBezTo>
                      <a:pt x="25" y="183"/>
                      <a:pt x="21" y="192"/>
                      <a:pt x="23" y="196"/>
                    </a:cubicBezTo>
                    <a:cubicBezTo>
                      <a:pt x="47" y="196"/>
                      <a:pt x="47" y="196"/>
                      <a:pt x="47" y="196"/>
                    </a:cubicBezTo>
                    <a:lnTo>
                      <a:pt x="55" y="193"/>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5" name="Freeform 1589">
                <a:extLst>
                  <a:ext uri="{FF2B5EF4-FFF2-40B4-BE49-F238E27FC236}">
                    <a16:creationId xmlns:a16="http://schemas.microsoft.com/office/drawing/2014/main" id="{F82DE4A8-4146-7FF3-CD0D-819B4BCCAA35}"/>
                  </a:ext>
                </a:extLst>
              </p:cNvPr>
              <p:cNvSpPr>
                <a:spLocks/>
              </p:cNvSpPr>
              <p:nvPr/>
            </p:nvSpPr>
            <p:spPr bwMode="auto">
              <a:xfrm>
                <a:off x="4546761" y="3049689"/>
                <a:ext cx="141293" cy="139705"/>
              </a:xfrm>
              <a:custGeom>
                <a:avLst/>
                <a:gdLst>
                  <a:gd name="T0" fmla="*/ 104 w 110"/>
                  <a:gd name="T1" fmla="*/ 94 h 112"/>
                  <a:gd name="T2" fmla="*/ 96 w 110"/>
                  <a:gd name="T3" fmla="*/ 74 h 112"/>
                  <a:gd name="T4" fmla="*/ 103 w 110"/>
                  <a:gd name="T5" fmla="*/ 57 h 112"/>
                  <a:gd name="T6" fmla="*/ 110 w 110"/>
                  <a:gd name="T7" fmla="*/ 45 h 112"/>
                  <a:gd name="T8" fmla="*/ 103 w 110"/>
                  <a:gd name="T9" fmla="*/ 18 h 112"/>
                  <a:gd name="T10" fmla="*/ 100 w 110"/>
                  <a:gd name="T11" fmla="*/ 16 h 112"/>
                  <a:gd name="T12" fmla="*/ 79 w 110"/>
                  <a:gd name="T13" fmla="*/ 19 h 112"/>
                  <a:gd name="T14" fmla="*/ 64 w 110"/>
                  <a:gd name="T15" fmla="*/ 12 h 112"/>
                  <a:gd name="T16" fmla="*/ 50 w 110"/>
                  <a:gd name="T17" fmla="*/ 7 h 112"/>
                  <a:gd name="T18" fmla="*/ 44 w 110"/>
                  <a:gd name="T19" fmla="*/ 5 h 112"/>
                  <a:gd name="T20" fmla="*/ 35 w 110"/>
                  <a:gd name="T21" fmla="*/ 6 h 112"/>
                  <a:gd name="T22" fmla="*/ 25 w 110"/>
                  <a:gd name="T23" fmla="*/ 11 h 112"/>
                  <a:gd name="T24" fmla="*/ 16 w 110"/>
                  <a:gd name="T25" fmla="*/ 8 h 112"/>
                  <a:gd name="T26" fmla="*/ 10 w 110"/>
                  <a:gd name="T27" fmla="*/ 9 h 112"/>
                  <a:gd name="T28" fmla="*/ 10 w 110"/>
                  <a:gd name="T29" fmla="*/ 23 h 112"/>
                  <a:gd name="T30" fmla="*/ 13 w 110"/>
                  <a:gd name="T31" fmla="*/ 32 h 112"/>
                  <a:gd name="T32" fmla="*/ 16 w 110"/>
                  <a:gd name="T33" fmla="*/ 43 h 112"/>
                  <a:gd name="T34" fmla="*/ 8 w 110"/>
                  <a:gd name="T35" fmla="*/ 44 h 112"/>
                  <a:gd name="T36" fmla="*/ 10 w 110"/>
                  <a:gd name="T37" fmla="*/ 54 h 112"/>
                  <a:gd name="T38" fmla="*/ 5 w 110"/>
                  <a:gd name="T39" fmla="*/ 64 h 112"/>
                  <a:gd name="T40" fmla="*/ 3 w 110"/>
                  <a:gd name="T41" fmla="*/ 77 h 112"/>
                  <a:gd name="T42" fmla="*/ 9 w 110"/>
                  <a:gd name="T43" fmla="*/ 82 h 112"/>
                  <a:gd name="T44" fmla="*/ 22 w 110"/>
                  <a:gd name="T45" fmla="*/ 95 h 112"/>
                  <a:gd name="T46" fmla="*/ 17 w 110"/>
                  <a:gd name="T47" fmla="*/ 112 h 112"/>
                  <a:gd name="T48" fmla="*/ 69 w 110"/>
                  <a:gd name="T49" fmla="*/ 100 h 112"/>
                  <a:gd name="T50" fmla="*/ 103 w 110"/>
                  <a:gd name="T51" fmla="*/ 102 h 112"/>
                  <a:gd name="T52" fmla="*/ 104 w 110"/>
                  <a:gd name="T53"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12">
                    <a:moveTo>
                      <a:pt x="104" y="94"/>
                    </a:moveTo>
                    <a:cubicBezTo>
                      <a:pt x="101" y="91"/>
                      <a:pt x="96" y="77"/>
                      <a:pt x="96" y="74"/>
                    </a:cubicBezTo>
                    <a:cubicBezTo>
                      <a:pt x="97" y="71"/>
                      <a:pt x="103" y="62"/>
                      <a:pt x="103" y="57"/>
                    </a:cubicBezTo>
                    <a:cubicBezTo>
                      <a:pt x="103" y="52"/>
                      <a:pt x="110" y="49"/>
                      <a:pt x="110" y="45"/>
                    </a:cubicBezTo>
                    <a:cubicBezTo>
                      <a:pt x="110" y="42"/>
                      <a:pt x="108" y="28"/>
                      <a:pt x="103" y="18"/>
                    </a:cubicBezTo>
                    <a:cubicBezTo>
                      <a:pt x="103" y="18"/>
                      <a:pt x="101" y="18"/>
                      <a:pt x="100" y="16"/>
                    </a:cubicBezTo>
                    <a:cubicBezTo>
                      <a:pt x="97" y="13"/>
                      <a:pt x="84" y="14"/>
                      <a:pt x="79" y="19"/>
                    </a:cubicBezTo>
                    <a:cubicBezTo>
                      <a:pt x="75" y="24"/>
                      <a:pt x="65" y="14"/>
                      <a:pt x="64" y="12"/>
                    </a:cubicBezTo>
                    <a:cubicBezTo>
                      <a:pt x="62" y="9"/>
                      <a:pt x="55" y="3"/>
                      <a:pt x="50" y="7"/>
                    </a:cubicBezTo>
                    <a:cubicBezTo>
                      <a:pt x="45" y="11"/>
                      <a:pt x="43" y="9"/>
                      <a:pt x="44" y="5"/>
                    </a:cubicBezTo>
                    <a:cubicBezTo>
                      <a:pt x="44" y="0"/>
                      <a:pt x="36" y="2"/>
                      <a:pt x="35" y="6"/>
                    </a:cubicBezTo>
                    <a:cubicBezTo>
                      <a:pt x="34" y="10"/>
                      <a:pt x="27" y="14"/>
                      <a:pt x="25" y="11"/>
                    </a:cubicBezTo>
                    <a:cubicBezTo>
                      <a:pt x="23" y="7"/>
                      <a:pt x="18" y="3"/>
                      <a:pt x="16" y="8"/>
                    </a:cubicBezTo>
                    <a:cubicBezTo>
                      <a:pt x="15" y="11"/>
                      <a:pt x="12" y="11"/>
                      <a:pt x="10" y="9"/>
                    </a:cubicBezTo>
                    <a:cubicBezTo>
                      <a:pt x="9" y="15"/>
                      <a:pt x="7" y="22"/>
                      <a:pt x="10" y="23"/>
                    </a:cubicBezTo>
                    <a:cubicBezTo>
                      <a:pt x="14" y="25"/>
                      <a:pt x="14" y="29"/>
                      <a:pt x="13" y="32"/>
                    </a:cubicBezTo>
                    <a:cubicBezTo>
                      <a:pt x="13" y="34"/>
                      <a:pt x="19" y="40"/>
                      <a:pt x="16" y="43"/>
                    </a:cubicBezTo>
                    <a:cubicBezTo>
                      <a:pt x="14" y="45"/>
                      <a:pt x="10" y="40"/>
                      <a:pt x="8" y="44"/>
                    </a:cubicBezTo>
                    <a:cubicBezTo>
                      <a:pt x="6" y="48"/>
                      <a:pt x="12" y="51"/>
                      <a:pt x="10" y="54"/>
                    </a:cubicBezTo>
                    <a:cubicBezTo>
                      <a:pt x="7" y="57"/>
                      <a:pt x="4" y="58"/>
                      <a:pt x="5" y="64"/>
                    </a:cubicBezTo>
                    <a:cubicBezTo>
                      <a:pt x="6" y="70"/>
                      <a:pt x="5" y="75"/>
                      <a:pt x="3" y="77"/>
                    </a:cubicBezTo>
                    <a:cubicBezTo>
                      <a:pt x="0" y="79"/>
                      <a:pt x="3" y="79"/>
                      <a:pt x="9" y="82"/>
                    </a:cubicBezTo>
                    <a:cubicBezTo>
                      <a:pt x="14" y="86"/>
                      <a:pt x="23" y="90"/>
                      <a:pt x="22" y="95"/>
                    </a:cubicBezTo>
                    <a:cubicBezTo>
                      <a:pt x="22" y="101"/>
                      <a:pt x="19" y="102"/>
                      <a:pt x="17" y="112"/>
                    </a:cubicBezTo>
                    <a:cubicBezTo>
                      <a:pt x="28" y="112"/>
                      <a:pt x="47" y="104"/>
                      <a:pt x="69" y="100"/>
                    </a:cubicBezTo>
                    <a:cubicBezTo>
                      <a:pt x="83" y="98"/>
                      <a:pt x="95" y="100"/>
                      <a:pt x="103" y="102"/>
                    </a:cubicBezTo>
                    <a:cubicBezTo>
                      <a:pt x="104" y="99"/>
                      <a:pt x="105" y="95"/>
                      <a:pt x="104" y="9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6" name="Freeform 1590">
                <a:extLst>
                  <a:ext uri="{FF2B5EF4-FFF2-40B4-BE49-F238E27FC236}">
                    <a16:creationId xmlns:a16="http://schemas.microsoft.com/office/drawing/2014/main" id="{07016FB2-2061-DD8E-965C-8D52D38F19C0}"/>
                  </a:ext>
                </a:extLst>
              </p:cNvPr>
              <p:cNvSpPr>
                <a:spLocks/>
              </p:cNvSpPr>
              <p:nvPr/>
            </p:nvSpPr>
            <p:spPr bwMode="auto">
              <a:xfrm>
                <a:off x="4670590" y="3041751"/>
                <a:ext cx="96841" cy="142880"/>
              </a:xfrm>
              <a:custGeom>
                <a:avLst/>
                <a:gdLst>
                  <a:gd name="T0" fmla="*/ 64 w 75"/>
                  <a:gd name="T1" fmla="*/ 46 h 114"/>
                  <a:gd name="T2" fmla="*/ 64 w 75"/>
                  <a:gd name="T3" fmla="*/ 22 h 114"/>
                  <a:gd name="T4" fmla="*/ 59 w 75"/>
                  <a:gd name="T5" fmla="*/ 11 h 114"/>
                  <a:gd name="T6" fmla="*/ 56 w 75"/>
                  <a:gd name="T7" fmla="*/ 0 h 114"/>
                  <a:gd name="T8" fmla="*/ 51 w 75"/>
                  <a:gd name="T9" fmla="*/ 4 h 114"/>
                  <a:gd name="T10" fmla="*/ 7 w 75"/>
                  <a:gd name="T11" fmla="*/ 3 h 114"/>
                  <a:gd name="T12" fmla="*/ 10 w 75"/>
                  <a:gd name="T13" fmla="*/ 21 h 114"/>
                  <a:gd name="T14" fmla="*/ 7 w 75"/>
                  <a:gd name="T15" fmla="*/ 24 h 114"/>
                  <a:gd name="T16" fmla="*/ 14 w 75"/>
                  <a:gd name="T17" fmla="*/ 51 h 114"/>
                  <a:gd name="T18" fmla="*/ 7 w 75"/>
                  <a:gd name="T19" fmla="*/ 63 h 114"/>
                  <a:gd name="T20" fmla="*/ 0 w 75"/>
                  <a:gd name="T21" fmla="*/ 80 h 114"/>
                  <a:gd name="T22" fmla="*/ 8 w 75"/>
                  <a:gd name="T23" fmla="*/ 100 h 114"/>
                  <a:gd name="T24" fmla="*/ 7 w 75"/>
                  <a:gd name="T25" fmla="*/ 108 h 114"/>
                  <a:gd name="T26" fmla="*/ 21 w 75"/>
                  <a:gd name="T27" fmla="*/ 113 h 114"/>
                  <a:gd name="T28" fmla="*/ 55 w 75"/>
                  <a:gd name="T29" fmla="*/ 99 h 114"/>
                  <a:gd name="T30" fmla="*/ 75 w 75"/>
                  <a:gd name="T31" fmla="*/ 91 h 114"/>
                  <a:gd name="T32" fmla="*/ 69 w 75"/>
                  <a:gd name="T33" fmla="*/ 71 h 114"/>
                  <a:gd name="T34" fmla="*/ 64 w 75"/>
                  <a:gd name="T3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14">
                    <a:moveTo>
                      <a:pt x="64" y="46"/>
                    </a:moveTo>
                    <a:cubicBezTo>
                      <a:pt x="62" y="40"/>
                      <a:pt x="63" y="27"/>
                      <a:pt x="64" y="22"/>
                    </a:cubicBezTo>
                    <a:cubicBezTo>
                      <a:pt x="64" y="16"/>
                      <a:pt x="62" y="13"/>
                      <a:pt x="59" y="11"/>
                    </a:cubicBezTo>
                    <a:cubicBezTo>
                      <a:pt x="58" y="10"/>
                      <a:pt x="57" y="5"/>
                      <a:pt x="56" y="0"/>
                    </a:cubicBezTo>
                    <a:cubicBezTo>
                      <a:pt x="53" y="1"/>
                      <a:pt x="52" y="6"/>
                      <a:pt x="51" y="4"/>
                    </a:cubicBezTo>
                    <a:cubicBezTo>
                      <a:pt x="50" y="1"/>
                      <a:pt x="9" y="0"/>
                      <a:pt x="7" y="3"/>
                    </a:cubicBezTo>
                    <a:cubicBezTo>
                      <a:pt x="5" y="6"/>
                      <a:pt x="10" y="18"/>
                      <a:pt x="10" y="21"/>
                    </a:cubicBezTo>
                    <a:cubicBezTo>
                      <a:pt x="10" y="23"/>
                      <a:pt x="9" y="24"/>
                      <a:pt x="7" y="24"/>
                    </a:cubicBezTo>
                    <a:cubicBezTo>
                      <a:pt x="12" y="34"/>
                      <a:pt x="14" y="48"/>
                      <a:pt x="14" y="51"/>
                    </a:cubicBezTo>
                    <a:cubicBezTo>
                      <a:pt x="14" y="55"/>
                      <a:pt x="7" y="58"/>
                      <a:pt x="7" y="63"/>
                    </a:cubicBezTo>
                    <a:cubicBezTo>
                      <a:pt x="7" y="68"/>
                      <a:pt x="1" y="77"/>
                      <a:pt x="0" y="80"/>
                    </a:cubicBezTo>
                    <a:cubicBezTo>
                      <a:pt x="0" y="83"/>
                      <a:pt x="5" y="97"/>
                      <a:pt x="8" y="100"/>
                    </a:cubicBezTo>
                    <a:cubicBezTo>
                      <a:pt x="9" y="101"/>
                      <a:pt x="8" y="105"/>
                      <a:pt x="7" y="108"/>
                    </a:cubicBezTo>
                    <a:cubicBezTo>
                      <a:pt x="15" y="111"/>
                      <a:pt x="19" y="113"/>
                      <a:pt x="21" y="113"/>
                    </a:cubicBezTo>
                    <a:cubicBezTo>
                      <a:pt x="24" y="114"/>
                      <a:pt x="46" y="104"/>
                      <a:pt x="55" y="99"/>
                    </a:cubicBezTo>
                    <a:cubicBezTo>
                      <a:pt x="62" y="96"/>
                      <a:pt x="70" y="94"/>
                      <a:pt x="75" y="91"/>
                    </a:cubicBezTo>
                    <a:cubicBezTo>
                      <a:pt x="72" y="84"/>
                      <a:pt x="69" y="76"/>
                      <a:pt x="69" y="71"/>
                    </a:cubicBezTo>
                    <a:cubicBezTo>
                      <a:pt x="69" y="61"/>
                      <a:pt x="66" y="52"/>
                      <a:pt x="64"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7" name="Freeform 1591">
                <a:extLst>
                  <a:ext uri="{FF2B5EF4-FFF2-40B4-BE49-F238E27FC236}">
                    <a16:creationId xmlns:a16="http://schemas.microsoft.com/office/drawing/2014/main" id="{B2CB9F03-E6F5-A40B-649F-2AC82478506D}"/>
                  </a:ext>
                </a:extLst>
              </p:cNvPr>
              <p:cNvSpPr>
                <a:spLocks/>
              </p:cNvSpPr>
              <p:nvPr/>
            </p:nvSpPr>
            <p:spPr bwMode="auto">
              <a:xfrm>
                <a:off x="4400705" y="3005238"/>
                <a:ext cx="171456" cy="127004"/>
              </a:xfrm>
              <a:custGeom>
                <a:avLst/>
                <a:gdLst>
                  <a:gd name="T0" fmla="*/ 44 w 133"/>
                  <a:gd name="T1" fmla="*/ 54 h 101"/>
                  <a:gd name="T2" fmla="*/ 52 w 133"/>
                  <a:gd name="T3" fmla="*/ 52 h 101"/>
                  <a:gd name="T4" fmla="*/ 66 w 133"/>
                  <a:gd name="T5" fmla="*/ 49 h 101"/>
                  <a:gd name="T6" fmla="*/ 80 w 133"/>
                  <a:gd name="T7" fmla="*/ 67 h 101"/>
                  <a:gd name="T8" fmla="*/ 82 w 133"/>
                  <a:gd name="T9" fmla="*/ 77 h 101"/>
                  <a:gd name="T10" fmla="*/ 83 w 133"/>
                  <a:gd name="T11" fmla="*/ 78 h 101"/>
                  <a:gd name="T12" fmla="*/ 95 w 133"/>
                  <a:gd name="T13" fmla="*/ 76 h 101"/>
                  <a:gd name="T14" fmla="*/ 100 w 133"/>
                  <a:gd name="T15" fmla="*/ 91 h 101"/>
                  <a:gd name="T16" fmla="*/ 109 w 133"/>
                  <a:gd name="T17" fmla="*/ 97 h 101"/>
                  <a:gd name="T18" fmla="*/ 116 w 133"/>
                  <a:gd name="T19" fmla="*/ 92 h 101"/>
                  <a:gd name="T20" fmla="*/ 119 w 133"/>
                  <a:gd name="T21" fmla="*/ 95 h 101"/>
                  <a:gd name="T22" fmla="*/ 124 w 133"/>
                  <a:gd name="T23" fmla="*/ 89 h 101"/>
                  <a:gd name="T24" fmla="*/ 122 w 133"/>
                  <a:gd name="T25" fmla="*/ 79 h 101"/>
                  <a:gd name="T26" fmla="*/ 130 w 133"/>
                  <a:gd name="T27" fmla="*/ 78 h 101"/>
                  <a:gd name="T28" fmla="*/ 127 w 133"/>
                  <a:gd name="T29" fmla="*/ 67 h 101"/>
                  <a:gd name="T30" fmla="*/ 124 w 133"/>
                  <a:gd name="T31" fmla="*/ 58 h 101"/>
                  <a:gd name="T32" fmla="*/ 124 w 133"/>
                  <a:gd name="T33" fmla="*/ 44 h 101"/>
                  <a:gd name="T34" fmla="*/ 122 w 133"/>
                  <a:gd name="T35" fmla="*/ 42 h 101"/>
                  <a:gd name="T36" fmla="*/ 118 w 133"/>
                  <a:gd name="T37" fmla="*/ 32 h 101"/>
                  <a:gd name="T38" fmla="*/ 118 w 133"/>
                  <a:gd name="T39" fmla="*/ 26 h 101"/>
                  <a:gd name="T40" fmla="*/ 111 w 133"/>
                  <a:gd name="T41" fmla="*/ 17 h 101"/>
                  <a:gd name="T42" fmla="*/ 105 w 133"/>
                  <a:gd name="T43" fmla="*/ 4 h 101"/>
                  <a:gd name="T44" fmla="*/ 92 w 133"/>
                  <a:gd name="T45" fmla="*/ 13 h 101"/>
                  <a:gd name="T46" fmla="*/ 80 w 133"/>
                  <a:gd name="T47" fmla="*/ 12 h 101"/>
                  <a:gd name="T48" fmla="*/ 70 w 133"/>
                  <a:gd name="T49" fmla="*/ 14 h 101"/>
                  <a:gd name="T50" fmla="*/ 65 w 133"/>
                  <a:gd name="T51" fmla="*/ 9 h 101"/>
                  <a:gd name="T52" fmla="*/ 65 w 133"/>
                  <a:gd name="T53" fmla="*/ 6 h 101"/>
                  <a:gd name="T54" fmla="*/ 63 w 133"/>
                  <a:gd name="T55" fmla="*/ 7 h 101"/>
                  <a:gd name="T56" fmla="*/ 37 w 133"/>
                  <a:gd name="T57" fmla="*/ 5 h 101"/>
                  <a:gd name="T58" fmla="*/ 25 w 133"/>
                  <a:gd name="T59" fmla="*/ 0 h 101"/>
                  <a:gd name="T60" fmla="*/ 21 w 133"/>
                  <a:gd name="T61" fmla="*/ 8 h 101"/>
                  <a:gd name="T62" fmla="*/ 22 w 133"/>
                  <a:gd name="T63" fmla="*/ 17 h 101"/>
                  <a:gd name="T64" fmla="*/ 16 w 133"/>
                  <a:gd name="T65" fmla="*/ 19 h 101"/>
                  <a:gd name="T66" fmla="*/ 1 w 133"/>
                  <a:gd name="T67" fmla="*/ 28 h 101"/>
                  <a:gd name="T68" fmla="*/ 0 w 133"/>
                  <a:gd name="T69" fmla="*/ 30 h 101"/>
                  <a:gd name="T70" fmla="*/ 12 w 133"/>
                  <a:gd name="T71" fmla="*/ 45 h 101"/>
                  <a:gd name="T72" fmla="*/ 32 w 133"/>
                  <a:gd name="T73" fmla="*/ 67 h 101"/>
                  <a:gd name="T74" fmla="*/ 44 w 133"/>
                  <a:gd name="T75"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01">
                    <a:moveTo>
                      <a:pt x="44" y="54"/>
                    </a:moveTo>
                    <a:cubicBezTo>
                      <a:pt x="44" y="49"/>
                      <a:pt x="48" y="51"/>
                      <a:pt x="52" y="52"/>
                    </a:cubicBezTo>
                    <a:cubicBezTo>
                      <a:pt x="57" y="53"/>
                      <a:pt x="62" y="49"/>
                      <a:pt x="66" y="49"/>
                    </a:cubicBezTo>
                    <a:cubicBezTo>
                      <a:pt x="69" y="49"/>
                      <a:pt x="80" y="63"/>
                      <a:pt x="80" y="67"/>
                    </a:cubicBezTo>
                    <a:cubicBezTo>
                      <a:pt x="80" y="71"/>
                      <a:pt x="80" y="74"/>
                      <a:pt x="82" y="77"/>
                    </a:cubicBezTo>
                    <a:cubicBezTo>
                      <a:pt x="82" y="78"/>
                      <a:pt x="82" y="78"/>
                      <a:pt x="83" y="78"/>
                    </a:cubicBezTo>
                    <a:cubicBezTo>
                      <a:pt x="89" y="77"/>
                      <a:pt x="94" y="76"/>
                      <a:pt x="95" y="76"/>
                    </a:cubicBezTo>
                    <a:cubicBezTo>
                      <a:pt x="97" y="76"/>
                      <a:pt x="101" y="85"/>
                      <a:pt x="100" y="91"/>
                    </a:cubicBezTo>
                    <a:cubicBezTo>
                      <a:pt x="100" y="97"/>
                      <a:pt x="106" y="101"/>
                      <a:pt x="109" y="97"/>
                    </a:cubicBezTo>
                    <a:cubicBezTo>
                      <a:pt x="111" y="94"/>
                      <a:pt x="115" y="89"/>
                      <a:pt x="116" y="92"/>
                    </a:cubicBezTo>
                    <a:cubicBezTo>
                      <a:pt x="116" y="93"/>
                      <a:pt x="117" y="94"/>
                      <a:pt x="119" y="95"/>
                    </a:cubicBezTo>
                    <a:cubicBezTo>
                      <a:pt x="120" y="92"/>
                      <a:pt x="122" y="91"/>
                      <a:pt x="124" y="89"/>
                    </a:cubicBezTo>
                    <a:cubicBezTo>
                      <a:pt x="126" y="86"/>
                      <a:pt x="120" y="83"/>
                      <a:pt x="122" y="79"/>
                    </a:cubicBezTo>
                    <a:cubicBezTo>
                      <a:pt x="124" y="75"/>
                      <a:pt x="128" y="80"/>
                      <a:pt x="130" y="78"/>
                    </a:cubicBezTo>
                    <a:cubicBezTo>
                      <a:pt x="133" y="75"/>
                      <a:pt x="127" y="69"/>
                      <a:pt x="127" y="67"/>
                    </a:cubicBezTo>
                    <a:cubicBezTo>
                      <a:pt x="128" y="64"/>
                      <a:pt x="128" y="60"/>
                      <a:pt x="124" y="58"/>
                    </a:cubicBezTo>
                    <a:cubicBezTo>
                      <a:pt x="121" y="57"/>
                      <a:pt x="123" y="50"/>
                      <a:pt x="124" y="44"/>
                    </a:cubicBezTo>
                    <a:cubicBezTo>
                      <a:pt x="123" y="44"/>
                      <a:pt x="123" y="43"/>
                      <a:pt x="122" y="42"/>
                    </a:cubicBezTo>
                    <a:cubicBezTo>
                      <a:pt x="120" y="39"/>
                      <a:pt x="121" y="32"/>
                      <a:pt x="118" y="32"/>
                    </a:cubicBezTo>
                    <a:cubicBezTo>
                      <a:pt x="114" y="32"/>
                      <a:pt x="115" y="27"/>
                      <a:pt x="118" y="26"/>
                    </a:cubicBezTo>
                    <a:cubicBezTo>
                      <a:pt x="121" y="25"/>
                      <a:pt x="111" y="21"/>
                      <a:pt x="111" y="17"/>
                    </a:cubicBezTo>
                    <a:cubicBezTo>
                      <a:pt x="111" y="14"/>
                      <a:pt x="107" y="5"/>
                      <a:pt x="105" y="4"/>
                    </a:cubicBezTo>
                    <a:cubicBezTo>
                      <a:pt x="103" y="4"/>
                      <a:pt x="95" y="13"/>
                      <a:pt x="92" y="13"/>
                    </a:cubicBezTo>
                    <a:cubicBezTo>
                      <a:pt x="89" y="13"/>
                      <a:pt x="82" y="7"/>
                      <a:pt x="80" y="12"/>
                    </a:cubicBezTo>
                    <a:cubicBezTo>
                      <a:pt x="78" y="17"/>
                      <a:pt x="73" y="10"/>
                      <a:pt x="70" y="14"/>
                    </a:cubicBezTo>
                    <a:cubicBezTo>
                      <a:pt x="67" y="18"/>
                      <a:pt x="65" y="9"/>
                      <a:pt x="65" y="9"/>
                    </a:cubicBezTo>
                    <a:cubicBezTo>
                      <a:pt x="65" y="9"/>
                      <a:pt x="65" y="8"/>
                      <a:pt x="65" y="6"/>
                    </a:cubicBezTo>
                    <a:cubicBezTo>
                      <a:pt x="65" y="6"/>
                      <a:pt x="64" y="7"/>
                      <a:pt x="63" y="7"/>
                    </a:cubicBezTo>
                    <a:cubicBezTo>
                      <a:pt x="54" y="10"/>
                      <a:pt x="38" y="8"/>
                      <a:pt x="37" y="5"/>
                    </a:cubicBezTo>
                    <a:cubicBezTo>
                      <a:pt x="37" y="3"/>
                      <a:pt x="25" y="0"/>
                      <a:pt x="25" y="0"/>
                    </a:cubicBezTo>
                    <a:cubicBezTo>
                      <a:pt x="25" y="0"/>
                      <a:pt x="25" y="7"/>
                      <a:pt x="21" y="8"/>
                    </a:cubicBezTo>
                    <a:cubicBezTo>
                      <a:pt x="17" y="10"/>
                      <a:pt x="22" y="15"/>
                      <a:pt x="22" y="17"/>
                    </a:cubicBezTo>
                    <a:cubicBezTo>
                      <a:pt x="22" y="18"/>
                      <a:pt x="19" y="20"/>
                      <a:pt x="16" y="19"/>
                    </a:cubicBezTo>
                    <a:cubicBezTo>
                      <a:pt x="13" y="18"/>
                      <a:pt x="5" y="25"/>
                      <a:pt x="1" y="28"/>
                    </a:cubicBezTo>
                    <a:cubicBezTo>
                      <a:pt x="1" y="28"/>
                      <a:pt x="0" y="29"/>
                      <a:pt x="0" y="30"/>
                    </a:cubicBezTo>
                    <a:cubicBezTo>
                      <a:pt x="6" y="35"/>
                      <a:pt x="5" y="40"/>
                      <a:pt x="12" y="45"/>
                    </a:cubicBezTo>
                    <a:cubicBezTo>
                      <a:pt x="19" y="50"/>
                      <a:pt x="27" y="57"/>
                      <a:pt x="32" y="67"/>
                    </a:cubicBezTo>
                    <a:cubicBezTo>
                      <a:pt x="37" y="63"/>
                      <a:pt x="44" y="57"/>
                      <a:pt x="44" y="5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8" name="Freeform 1592">
                <a:extLst>
                  <a:ext uri="{FF2B5EF4-FFF2-40B4-BE49-F238E27FC236}">
                    <a16:creationId xmlns:a16="http://schemas.microsoft.com/office/drawing/2014/main" id="{B8CEFFC6-A466-07C2-DB5C-F39BD8E9DF2A}"/>
                  </a:ext>
                </a:extLst>
              </p:cNvPr>
              <p:cNvSpPr>
                <a:spLocks/>
              </p:cNvSpPr>
              <p:nvPr/>
            </p:nvSpPr>
            <p:spPr bwMode="auto">
              <a:xfrm>
                <a:off x="4481671" y="3100491"/>
                <a:ext cx="95253" cy="88903"/>
              </a:xfrm>
              <a:custGeom>
                <a:avLst/>
                <a:gdLst>
                  <a:gd name="T0" fmla="*/ 60 w 74"/>
                  <a:gd name="T1" fmla="*/ 41 h 71"/>
                  <a:gd name="T2" fmla="*/ 54 w 74"/>
                  <a:gd name="T3" fmla="*/ 36 h 71"/>
                  <a:gd name="T4" fmla="*/ 56 w 74"/>
                  <a:gd name="T5" fmla="*/ 23 h 71"/>
                  <a:gd name="T6" fmla="*/ 56 w 74"/>
                  <a:gd name="T7" fmla="*/ 19 h 71"/>
                  <a:gd name="T8" fmla="*/ 53 w 74"/>
                  <a:gd name="T9" fmla="*/ 16 h 71"/>
                  <a:gd name="T10" fmla="*/ 46 w 74"/>
                  <a:gd name="T11" fmla="*/ 21 h 71"/>
                  <a:gd name="T12" fmla="*/ 37 w 74"/>
                  <a:gd name="T13" fmla="*/ 15 h 71"/>
                  <a:gd name="T14" fmla="*/ 32 w 74"/>
                  <a:gd name="T15" fmla="*/ 0 h 71"/>
                  <a:gd name="T16" fmla="*/ 20 w 74"/>
                  <a:gd name="T17" fmla="*/ 2 h 71"/>
                  <a:gd name="T18" fmla="*/ 18 w 74"/>
                  <a:gd name="T19" fmla="*/ 11 h 71"/>
                  <a:gd name="T20" fmla="*/ 4 w 74"/>
                  <a:gd name="T21" fmla="*/ 23 h 71"/>
                  <a:gd name="T22" fmla="*/ 0 w 74"/>
                  <a:gd name="T23" fmla="*/ 29 h 71"/>
                  <a:gd name="T24" fmla="*/ 23 w 74"/>
                  <a:gd name="T25" fmla="*/ 44 h 71"/>
                  <a:gd name="T26" fmla="*/ 64 w 74"/>
                  <a:gd name="T27" fmla="*/ 70 h 71"/>
                  <a:gd name="T28" fmla="*/ 68 w 74"/>
                  <a:gd name="T29" fmla="*/ 71 h 71"/>
                  <a:gd name="T30" fmla="*/ 73 w 74"/>
                  <a:gd name="T31" fmla="*/ 54 h 71"/>
                  <a:gd name="T32" fmla="*/ 60 w 74"/>
                  <a:gd name="T3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1">
                    <a:moveTo>
                      <a:pt x="60" y="41"/>
                    </a:moveTo>
                    <a:cubicBezTo>
                      <a:pt x="54" y="38"/>
                      <a:pt x="51" y="38"/>
                      <a:pt x="54" y="36"/>
                    </a:cubicBezTo>
                    <a:cubicBezTo>
                      <a:pt x="56" y="34"/>
                      <a:pt x="57" y="29"/>
                      <a:pt x="56" y="23"/>
                    </a:cubicBezTo>
                    <a:cubicBezTo>
                      <a:pt x="56" y="21"/>
                      <a:pt x="56" y="20"/>
                      <a:pt x="56" y="19"/>
                    </a:cubicBezTo>
                    <a:cubicBezTo>
                      <a:pt x="54" y="18"/>
                      <a:pt x="53" y="17"/>
                      <a:pt x="53" y="16"/>
                    </a:cubicBezTo>
                    <a:cubicBezTo>
                      <a:pt x="52" y="13"/>
                      <a:pt x="48" y="18"/>
                      <a:pt x="46" y="21"/>
                    </a:cubicBezTo>
                    <a:cubicBezTo>
                      <a:pt x="43" y="25"/>
                      <a:pt x="37" y="21"/>
                      <a:pt x="37" y="15"/>
                    </a:cubicBezTo>
                    <a:cubicBezTo>
                      <a:pt x="38" y="9"/>
                      <a:pt x="34" y="0"/>
                      <a:pt x="32" y="0"/>
                    </a:cubicBezTo>
                    <a:cubicBezTo>
                      <a:pt x="31" y="0"/>
                      <a:pt x="26" y="1"/>
                      <a:pt x="20" y="2"/>
                    </a:cubicBezTo>
                    <a:cubicBezTo>
                      <a:pt x="20" y="5"/>
                      <a:pt x="19" y="8"/>
                      <a:pt x="18" y="11"/>
                    </a:cubicBezTo>
                    <a:cubicBezTo>
                      <a:pt x="17" y="15"/>
                      <a:pt x="8" y="20"/>
                      <a:pt x="4" y="23"/>
                    </a:cubicBezTo>
                    <a:cubicBezTo>
                      <a:pt x="3" y="24"/>
                      <a:pt x="1" y="26"/>
                      <a:pt x="0" y="29"/>
                    </a:cubicBezTo>
                    <a:cubicBezTo>
                      <a:pt x="7" y="34"/>
                      <a:pt x="16" y="39"/>
                      <a:pt x="23" y="44"/>
                    </a:cubicBezTo>
                    <a:cubicBezTo>
                      <a:pt x="35" y="54"/>
                      <a:pt x="55" y="67"/>
                      <a:pt x="64" y="70"/>
                    </a:cubicBezTo>
                    <a:cubicBezTo>
                      <a:pt x="65" y="71"/>
                      <a:pt x="67" y="71"/>
                      <a:pt x="68" y="71"/>
                    </a:cubicBezTo>
                    <a:cubicBezTo>
                      <a:pt x="70" y="61"/>
                      <a:pt x="73" y="60"/>
                      <a:pt x="73" y="54"/>
                    </a:cubicBezTo>
                    <a:cubicBezTo>
                      <a:pt x="74" y="49"/>
                      <a:pt x="65" y="45"/>
                      <a:pt x="60" y="4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09" name="Freeform 1593">
                <a:extLst>
                  <a:ext uri="{FF2B5EF4-FFF2-40B4-BE49-F238E27FC236}">
                    <a16:creationId xmlns:a16="http://schemas.microsoft.com/office/drawing/2014/main" id="{52DBF061-C044-405A-B6A8-89CDB172781A}"/>
                  </a:ext>
                </a:extLst>
              </p:cNvPr>
              <p:cNvSpPr>
                <a:spLocks/>
              </p:cNvSpPr>
              <p:nvPr/>
            </p:nvSpPr>
            <p:spPr bwMode="auto">
              <a:xfrm>
                <a:off x="4441982" y="3067152"/>
                <a:ext cx="66677" cy="69852"/>
              </a:xfrm>
              <a:custGeom>
                <a:avLst/>
                <a:gdLst>
                  <a:gd name="T0" fmla="*/ 49 w 52"/>
                  <a:gd name="T1" fmla="*/ 38 h 56"/>
                  <a:gd name="T2" fmla="*/ 50 w 52"/>
                  <a:gd name="T3" fmla="*/ 28 h 56"/>
                  <a:gd name="T4" fmla="*/ 48 w 52"/>
                  <a:gd name="T5" fmla="*/ 18 h 56"/>
                  <a:gd name="T6" fmla="*/ 34 w 52"/>
                  <a:gd name="T7" fmla="*/ 0 h 56"/>
                  <a:gd name="T8" fmla="*/ 20 w 52"/>
                  <a:gd name="T9" fmla="*/ 3 h 56"/>
                  <a:gd name="T10" fmla="*/ 12 w 52"/>
                  <a:gd name="T11" fmla="*/ 5 h 56"/>
                  <a:gd name="T12" fmla="*/ 0 w 52"/>
                  <a:gd name="T13" fmla="*/ 18 h 56"/>
                  <a:gd name="T14" fmla="*/ 3 w 52"/>
                  <a:gd name="T15" fmla="*/ 24 h 56"/>
                  <a:gd name="T16" fmla="*/ 17 w 52"/>
                  <a:gd name="T17" fmla="*/ 47 h 56"/>
                  <a:gd name="T18" fmla="*/ 31 w 52"/>
                  <a:gd name="T19" fmla="*/ 56 h 56"/>
                  <a:gd name="T20" fmla="*/ 35 w 52"/>
                  <a:gd name="T21" fmla="*/ 50 h 56"/>
                  <a:gd name="T22" fmla="*/ 49 w 52"/>
                  <a:gd name="T23"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49" y="38"/>
                    </a:moveTo>
                    <a:cubicBezTo>
                      <a:pt x="50" y="35"/>
                      <a:pt x="52" y="31"/>
                      <a:pt x="50" y="28"/>
                    </a:cubicBezTo>
                    <a:cubicBezTo>
                      <a:pt x="48" y="25"/>
                      <a:pt x="48" y="22"/>
                      <a:pt x="48" y="18"/>
                    </a:cubicBezTo>
                    <a:cubicBezTo>
                      <a:pt x="48" y="14"/>
                      <a:pt x="37" y="0"/>
                      <a:pt x="34" y="0"/>
                    </a:cubicBezTo>
                    <a:cubicBezTo>
                      <a:pt x="30" y="0"/>
                      <a:pt x="25" y="4"/>
                      <a:pt x="20" y="3"/>
                    </a:cubicBezTo>
                    <a:cubicBezTo>
                      <a:pt x="16" y="2"/>
                      <a:pt x="12" y="0"/>
                      <a:pt x="12" y="5"/>
                    </a:cubicBezTo>
                    <a:cubicBezTo>
                      <a:pt x="12" y="8"/>
                      <a:pt x="5" y="14"/>
                      <a:pt x="0" y="18"/>
                    </a:cubicBezTo>
                    <a:cubicBezTo>
                      <a:pt x="1" y="20"/>
                      <a:pt x="2" y="22"/>
                      <a:pt x="3" y="24"/>
                    </a:cubicBezTo>
                    <a:cubicBezTo>
                      <a:pt x="7" y="39"/>
                      <a:pt x="11" y="42"/>
                      <a:pt x="17" y="47"/>
                    </a:cubicBezTo>
                    <a:cubicBezTo>
                      <a:pt x="19" y="49"/>
                      <a:pt x="25" y="52"/>
                      <a:pt x="31" y="56"/>
                    </a:cubicBezTo>
                    <a:cubicBezTo>
                      <a:pt x="32" y="53"/>
                      <a:pt x="34" y="51"/>
                      <a:pt x="35" y="50"/>
                    </a:cubicBezTo>
                    <a:cubicBezTo>
                      <a:pt x="39" y="47"/>
                      <a:pt x="48" y="42"/>
                      <a:pt x="49" y="3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0" name="Freeform 1594">
                <a:extLst>
                  <a:ext uri="{FF2B5EF4-FFF2-40B4-BE49-F238E27FC236}">
                    <a16:creationId xmlns:a16="http://schemas.microsoft.com/office/drawing/2014/main" id="{AAEA3A02-6BCF-56A3-DD69-95E6F6F2BDA2}"/>
                  </a:ext>
                </a:extLst>
              </p:cNvPr>
              <p:cNvSpPr>
                <a:spLocks/>
              </p:cNvSpPr>
              <p:nvPr/>
            </p:nvSpPr>
            <p:spPr bwMode="auto">
              <a:xfrm>
                <a:off x="4357841" y="2657563"/>
                <a:ext cx="188919" cy="149230"/>
              </a:xfrm>
              <a:custGeom>
                <a:avLst/>
                <a:gdLst>
                  <a:gd name="T0" fmla="*/ 69 w 148"/>
                  <a:gd name="T1" fmla="*/ 93 h 120"/>
                  <a:gd name="T2" fmla="*/ 88 w 148"/>
                  <a:gd name="T3" fmla="*/ 79 h 120"/>
                  <a:gd name="T4" fmla="*/ 88 w 148"/>
                  <a:gd name="T5" fmla="*/ 32 h 120"/>
                  <a:gd name="T6" fmla="*/ 147 w 148"/>
                  <a:gd name="T7" fmla="*/ 32 h 120"/>
                  <a:gd name="T8" fmla="*/ 147 w 148"/>
                  <a:gd name="T9" fmla="*/ 7 h 120"/>
                  <a:gd name="T10" fmla="*/ 135 w 148"/>
                  <a:gd name="T11" fmla="*/ 0 h 120"/>
                  <a:gd name="T12" fmla="*/ 69 w 148"/>
                  <a:gd name="T13" fmla="*/ 0 h 120"/>
                  <a:gd name="T14" fmla="*/ 59 w 148"/>
                  <a:gd name="T15" fmla="*/ 16 h 120"/>
                  <a:gd name="T16" fmla="*/ 36 w 148"/>
                  <a:gd name="T17" fmla="*/ 49 h 120"/>
                  <a:gd name="T18" fmla="*/ 5 w 148"/>
                  <a:gd name="T19" fmla="*/ 104 h 120"/>
                  <a:gd name="T20" fmla="*/ 0 w 148"/>
                  <a:gd name="T21" fmla="*/ 120 h 120"/>
                  <a:gd name="T22" fmla="*/ 69 w 148"/>
                  <a:gd name="T23" fmla="*/ 120 h 120"/>
                  <a:gd name="T24" fmla="*/ 69 w 148"/>
                  <a:gd name="T25" fmla="*/ 9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20">
                    <a:moveTo>
                      <a:pt x="69" y="93"/>
                    </a:moveTo>
                    <a:cubicBezTo>
                      <a:pt x="69" y="89"/>
                      <a:pt x="88" y="84"/>
                      <a:pt x="88" y="79"/>
                    </a:cubicBezTo>
                    <a:cubicBezTo>
                      <a:pt x="88" y="75"/>
                      <a:pt x="88" y="32"/>
                      <a:pt x="88" y="32"/>
                    </a:cubicBezTo>
                    <a:cubicBezTo>
                      <a:pt x="88" y="32"/>
                      <a:pt x="145" y="33"/>
                      <a:pt x="147" y="32"/>
                    </a:cubicBezTo>
                    <a:cubicBezTo>
                      <a:pt x="148" y="32"/>
                      <a:pt x="148" y="19"/>
                      <a:pt x="147" y="7"/>
                    </a:cubicBezTo>
                    <a:cubicBezTo>
                      <a:pt x="145" y="3"/>
                      <a:pt x="148" y="0"/>
                      <a:pt x="135" y="0"/>
                    </a:cubicBezTo>
                    <a:cubicBezTo>
                      <a:pt x="124" y="0"/>
                      <a:pt x="91" y="0"/>
                      <a:pt x="69" y="0"/>
                    </a:cubicBezTo>
                    <a:cubicBezTo>
                      <a:pt x="64" y="5"/>
                      <a:pt x="61" y="11"/>
                      <a:pt x="59" y="16"/>
                    </a:cubicBezTo>
                    <a:cubicBezTo>
                      <a:pt x="56" y="25"/>
                      <a:pt x="37" y="37"/>
                      <a:pt x="36" y="49"/>
                    </a:cubicBezTo>
                    <a:cubicBezTo>
                      <a:pt x="35" y="60"/>
                      <a:pt x="17" y="79"/>
                      <a:pt x="5" y="104"/>
                    </a:cubicBezTo>
                    <a:cubicBezTo>
                      <a:pt x="2" y="111"/>
                      <a:pt x="0" y="116"/>
                      <a:pt x="0" y="120"/>
                    </a:cubicBezTo>
                    <a:cubicBezTo>
                      <a:pt x="69" y="120"/>
                      <a:pt x="69" y="120"/>
                      <a:pt x="69" y="120"/>
                    </a:cubicBezTo>
                    <a:cubicBezTo>
                      <a:pt x="69" y="120"/>
                      <a:pt x="69" y="97"/>
                      <a:pt x="69" y="9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1" name="Freeform 1595">
                <a:extLst>
                  <a:ext uri="{FF2B5EF4-FFF2-40B4-BE49-F238E27FC236}">
                    <a16:creationId xmlns:a16="http://schemas.microsoft.com/office/drawing/2014/main" id="{63880CB5-832A-96CA-13E1-0E3D3D7D90E1}"/>
                  </a:ext>
                </a:extLst>
              </p:cNvPr>
              <p:cNvSpPr>
                <a:spLocks/>
              </p:cNvSpPr>
              <p:nvPr/>
            </p:nvSpPr>
            <p:spPr bwMode="auto">
              <a:xfrm>
                <a:off x="4356254" y="2665501"/>
                <a:ext cx="274647" cy="295285"/>
              </a:xfrm>
              <a:custGeom>
                <a:avLst/>
                <a:gdLst>
                  <a:gd name="T0" fmla="*/ 17 w 214"/>
                  <a:gd name="T1" fmla="*/ 203 h 235"/>
                  <a:gd name="T2" fmla="*/ 33 w 214"/>
                  <a:gd name="T3" fmla="*/ 203 h 235"/>
                  <a:gd name="T4" fmla="*/ 46 w 214"/>
                  <a:gd name="T5" fmla="*/ 202 h 235"/>
                  <a:gd name="T6" fmla="*/ 56 w 214"/>
                  <a:gd name="T7" fmla="*/ 210 h 235"/>
                  <a:gd name="T8" fmla="*/ 62 w 214"/>
                  <a:gd name="T9" fmla="*/ 210 h 235"/>
                  <a:gd name="T10" fmla="*/ 75 w 214"/>
                  <a:gd name="T11" fmla="*/ 226 h 235"/>
                  <a:gd name="T12" fmla="*/ 83 w 214"/>
                  <a:gd name="T13" fmla="*/ 235 h 235"/>
                  <a:gd name="T14" fmla="*/ 93 w 214"/>
                  <a:gd name="T15" fmla="*/ 229 h 235"/>
                  <a:gd name="T16" fmla="*/ 103 w 214"/>
                  <a:gd name="T17" fmla="*/ 225 h 235"/>
                  <a:gd name="T18" fmla="*/ 112 w 214"/>
                  <a:gd name="T19" fmla="*/ 223 h 235"/>
                  <a:gd name="T20" fmla="*/ 124 w 214"/>
                  <a:gd name="T21" fmla="*/ 224 h 235"/>
                  <a:gd name="T22" fmla="*/ 135 w 214"/>
                  <a:gd name="T23" fmla="*/ 221 h 235"/>
                  <a:gd name="T24" fmla="*/ 204 w 214"/>
                  <a:gd name="T25" fmla="*/ 220 h 235"/>
                  <a:gd name="T26" fmla="*/ 207 w 214"/>
                  <a:gd name="T27" fmla="*/ 205 h 235"/>
                  <a:gd name="T28" fmla="*/ 201 w 214"/>
                  <a:gd name="T29" fmla="*/ 200 h 235"/>
                  <a:gd name="T30" fmla="*/ 184 w 214"/>
                  <a:gd name="T31" fmla="*/ 44 h 235"/>
                  <a:gd name="T32" fmla="*/ 214 w 214"/>
                  <a:gd name="T33" fmla="*/ 44 h 235"/>
                  <a:gd name="T34" fmla="*/ 152 w 214"/>
                  <a:gd name="T35" fmla="*/ 3 h 235"/>
                  <a:gd name="T36" fmla="*/ 148 w 214"/>
                  <a:gd name="T37" fmla="*/ 0 h 235"/>
                  <a:gd name="T38" fmla="*/ 148 w 214"/>
                  <a:gd name="T39" fmla="*/ 25 h 235"/>
                  <a:gd name="T40" fmla="*/ 89 w 214"/>
                  <a:gd name="T41" fmla="*/ 25 h 235"/>
                  <a:gd name="T42" fmla="*/ 89 w 214"/>
                  <a:gd name="T43" fmla="*/ 72 h 235"/>
                  <a:gd name="T44" fmla="*/ 70 w 214"/>
                  <a:gd name="T45" fmla="*/ 86 h 235"/>
                  <a:gd name="T46" fmla="*/ 70 w 214"/>
                  <a:gd name="T47" fmla="*/ 113 h 235"/>
                  <a:gd name="T48" fmla="*/ 1 w 214"/>
                  <a:gd name="T49" fmla="*/ 113 h 235"/>
                  <a:gd name="T50" fmla="*/ 11 w 214"/>
                  <a:gd name="T51" fmla="*/ 133 h 235"/>
                  <a:gd name="T52" fmla="*/ 15 w 214"/>
                  <a:gd name="T53" fmla="*/ 162 h 235"/>
                  <a:gd name="T54" fmla="*/ 9 w 214"/>
                  <a:gd name="T55" fmla="*/ 196 h 235"/>
                  <a:gd name="T56" fmla="*/ 6 w 214"/>
                  <a:gd name="T57" fmla="*/ 212 h 235"/>
                  <a:gd name="T58" fmla="*/ 7 w 214"/>
                  <a:gd name="T59" fmla="*/ 211 h 235"/>
                  <a:gd name="T60" fmla="*/ 17 w 214"/>
                  <a:gd name="T61" fmla="*/ 20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35">
                    <a:moveTo>
                      <a:pt x="17" y="203"/>
                    </a:moveTo>
                    <a:cubicBezTo>
                      <a:pt x="23" y="204"/>
                      <a:pt x="33" y="203"/>
                      <a:pt x="33" y="203"/>
                    </a:cubicBezTo>
                    <a:cubicBezTo>
                      <a:pt x="33" y="203"/>
                      <a:pt x="41" y="199"/>
                      <a:pt x="46" y="202"/>
                    </a:cubicBezTo>
                    <a:cubicBezTo>
                      <a:pt x="51" y="204"/>
                      <a:pt x="56" y="210"/>
                      <a:pt x="56" y="210"/>
                    </a:cubicBezTo>
                    <a:cubicBezTo>
                      <a:pt x="62" y="210"/>
                      <a:pt x="62" y="210"/>
                      <a:pt x="62" y="210"/>
                    </a:cubicBezTo>
                    <a:cubicBezTo>
                      <a:pt x="62" y="210"/>
                      <a:pt x="67" y="224"/>
                      <a:pt x="75" y="226"/>
                    </a:cubicBezTo>
                    <a:cubicBezTo>
                      <a:pt x="79" y="228"/>
                      <a:pt x="82" y="232"/>
                      <a:pt x="83" y="235"/>
                    </a:cubicBezTo>
                    <a:cubicBezTo>
                      <a:pt x="89" y="234"/>
                      <a:pt x="93" y="233"/>
                      <a:pt x="93" y="229"/>
                    </a:cubicBezTo>
                    <a:cubicBezTo>
                      <a:pt x="93" y="224"/>
                      <a:pt x="95" y="218"/>
                      <a:pt x="103" y="225"/>
                    </a:cubicBezTo>
                    <a:cubicBezTo>
                      <a:pt x="111" y="232"/>
                      <a:pt x="111" y="226"/>
                      <a:pt x="112" y="223"/>
                    </a:cubicBezTo>
                    <a:cubicBezTo>
                      <a:pt x="114" y="221"/>
                      <a:pt x="120" y="224"/>
                      <a:pt x="124" y="224"/>
                    </a:cubicBezTo>
                    <a:cubicBezTo>
                      <a:pt x="129" y="224"/>
                      <a:pt x="135" y="221"/>
                      <a:pt x="135" y="221"/>
                    </a:cubicBezTo>
                    <a:cubicBezTo>
                      <a:pt x="135" y="221"/>
                      <a:pt x="201" y="222"/>
                      <a:pt x="204" y="220"/>
                    </a:cubicBezTo>
                    <a:cubicBezTo>
                      <a:pt x="207" y="219"/>
                      <a:pt x="207" y="205"/>
                      <a:pt x="207" y="205"/>
                    </a:cubicBezTo>
                    <a:cubicBezTo>
                      <a:pt x="201" y="200"/>
                      <a:pt x="201" y="200"/>
                      <a:pt x="201" y="200"/>
                    </a:cubicBezTo>
                    <a:cubicBezTo>
                      <a:pt x="184" y="44"/>
                      <a:pt x="184" y="44"/>
                      <a:pt x="184" y="44"/>
                    </a:cubicBezTo>
                    <a:cubicBezTo>
                      <a:pt x="214" y="44"/>
                      <a:pt x="214" y="44"/>
                      <a:pt x="214" y="44"/>
                    </a:cubicBezTo>
                    <a:cubicBezTo>
                      <a:pt x="182" y="23"/>
                      <a:pt x="155" y="5"/>
                      <a:pt x="152" y="3"/>
                    </a:cubicBezTo>
                    <a:cubicBezTo>
                      <a:pt x="150" y="2"/>
                      <a:pt x="149" y="1"/>
                      <a:pt x="148" y="0"/>
                    </a:cubicBezTo>
                    <a:cubicBezTo>
                      <a:pt x="149" y="12"/>
                      <a:pt x="149" y="25"/>
                      <a:pt x="148" y="25"/>
                    </a:cubicBezTo>
                    <a:cubicBezTo>
                      <a:pt x="146" y="26"/>
                      <a:pt x="89" y="25"/>
                      <a:pt x="89" y="25"/>
                    </a:cubicBezTo>
                    <a:cubicBezTo>
                      <a:pt x="89" y="25"/>
                      <a:pt x="89" y="68"/>
                      <a:pt x="89" y="72"/>
                    </a:cubicBezTo>
                    <a:cubicBezTo>
                      <a:pt x="89" y="77"/>
                      <a:pt x="70" y="82"/>
                      <a:pt x="70" y="86"/>
                    </a:cubicBezTo>
                    <a:cubicBezTo>
                      <a:pt x="70" y="90"/>
                      <a:pt x="70" y="113"/>
                      <a:pt x="70" y="113"/>
                    </a:cubicBezTo>
                    <a:cubicBezTo>
                      <a:pt x="1" y="113"/>
                      <a:pt x="1" y="113"/>
                      <a:pt x="1" y="113"/>
                    </a:cubicBezTo>
                    <a:cubicBezTo>
                      <a:pt x="0" y="125"/>
                      <a:pt x="7" y="129"/>
                      <a:pt x="11" y="133"/>
                    </a:cubicBezTo>
                    <a:cubicBezTo>
                      <a:pt x="16" y="139"/>
                      <a:pt x="6" y="150"/>
                      <a:pt x="15" y="162"/>
                    </a:cubicBezTo>
                    <a:cubicBezTo>
                      <a:pt x="23" y="173"/>
                      <a:pt x="13" y="190"/>
                      <a:pt x="9" y="196"/>
                    </a:cubicBezTo>
                    <a:cubicBezTo>
                      <a:pt x="7" y="200"/>
                      <a:pt x="6" y="206"/>
                      <a:pt x="6" y="212"/>
                    </a:cubicBezTo>
                    <a:cubicBezTo>
                      <a:pt x="6" y="212"/>
                      <a:pt x="6" y="211"/>
                      <a:pt x="7" y="211"/>
                    </a:cubicBezTo>
                    <a:cubicBezTo>
                      <a:pt x="12" y="210"/>
                      <a:pt x="10" y="202"/>
                      <a:pt x="17" y="20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2" name="Freeform 1596">
                <a:extLst>
                  <a:ext uri="{FF2B5EF4-FFF2-40B4-BE49-F238E27FC236}">
                    <a16:creationId xmlns:a16="http://schemas.microsoft.com/office/drawing/2014/main" id="{54CE4FC2-87A0-98C8-6FD3-1AEC60F9EB35}"/>
                  </a:ext>
                </a:extLst>
              </p:cNvPr>
              <p:cNvSpPr>
                <a:spLocks/>
              </p:cNvSpPr>
              <p:nvPr/>
            </p:nvSpPr>
            <p:spPr bwMode="auto">
              <a:xfrm>
                <a:off x="4462620" y="2721066"/>
                <a:ext cx="377838" cy="346087"/>
              </a:xfrm>
              <a:custGeom>
                <a:avLst/>
                <a:gdLst>
                  <a:gd name="T0" fmla="*/ 280 w 295"/>
                  <a:gd name="T1" fmla="*/ 114 h 276"/>
                  <a:gd name="T2" fmla="*/ 271 w 295"/>
                  <a:gd name="T3" fmla="*/ 95 h 276"/>
                  <a:gd name="T4" fmla="*/ 251 w 295"/>
                  <a:gd name="T5" fmla="*/ 89 h 276"/>
                  <a:gd name="T6" fmla="*/ 240 w 295"/>
                  <a:gd name="T7" fmla="*/ 73 h 276"/>
                  <a:gd name="T8" fmla="*/ 131 w 295"/>
                  <a:gd name="T9" fmla="*/ 0 h 276"/>
                  <a:gd name="T10" fmla="*/ 101 w 295"/>
                  <a:gd name="T11" fmla="*/ 0 h 276"/>
                  <a:gd name="T12" fmla="*/ 118 w 295"/>
                  <a:gd name="T13" fmla="*/ 156 h 276"/>
                  <a:gd name="T14" fmla="*/ 124 w 295"/>
                  <a:gd name="T15" fmla="*/ 161 h 276"/>
                  <a:gd name="T16" fmla="*/ 121 w 295"/>
                  <a:gd name="T17" fmla="*/ 176 h 276"/>
                  <a:gd name="T18" fmla="*/ 52 w 295"/>
                  <a:gd name="T19" fmla="*/ 177 h 276"/>
                  <a:gd name="T20" fmla="*/ 41 w 295"/>
                  <a:gd name="T21" fmla="*/ 180 h 276"/>
                  <a:gd name="T22" fmla="*/ 29 w 295"/>
                  <a:gd name="T23" fmla="*/ 179 h 276"/>
                  <a:gd name="T24" fmla="*/ 20 w 295"/>
                  <a:gd name="T25" fmla="*/ 181 h 276"/>
                  <a:gd name="T26" fmla="*/ 10 w 295"/>
                  <a:gd name="T27" fmla="*/ 185 h 276"/>
                  <a:gd name="T28" fmla="*/ 0 w 295"/>
                  <a:gd name="T29" fmla="*/ 191 h 276"/>
                  <a:gd name="T30" fmla="*/ 2 w 295"/>
                  <a:gd name="T31" fmla="*/ 195 h 276"/>
                  <a:gd name="T32" fmla="*/ 5 w 295"/>
                  <a:gd name="T33" fmla="*/ 200 h 276"/>
                  <a:gd name="T34" fmla="*/ 8 w 295"/>
                  <a:gd name="T35" fmla="*/ 210 h 276"/>
                  <a:gd name="T36" fmla="*/ 17 w 295"/>
                  <a:gd name="T37" fmla="*/ 222 h 276"/>
                  <a:gd name="T38" fmla="*/ 17 w 295"/>
                  <a:gd name="T39" fmla="*/ 236 h 276"/>
                  <a:gd name="T40" fmla="*/ 22 w 295"/>
                  <a:gd name="T41" fmla="*/ 241 h 276"/>
                  <a:gd name="T42" fmla="*/ 32 w 295"/>
                  <a:gd name="T43" fmla="*/ 239 h 276"/>
                  <a:gd name="T44" fmla="*/ 44 w 295"/>
                  <a:gd name="T45" fmla="*/ 240 h 276"/>
                  <a:gd name="T46" fmla="*/ 57 w 295"/>
                  <a:gd name="T47" fmla="*/ 231 h 276"/>
                  <a:gd name="T48" fmla="*/ 63 w 295"/>
                  <a:gd name="T49" fmla="*/ 244 h 276"/>
                  <a:gd name="T50" fmla="*/ 70 w 295"/>
                  <a:gd name="T51" fmla="*/ 253 h 276"/>
                  <a:gd name="T52" fmla="*/ 70 w 295"/>
                  <a:gd name="T53" fmla="*/ 259 h 276"/>
                  <a:gd name="T54" fmla="*/ 74 w 295"/>
                  <a:gd name="T55" fmla="*/ 269 h 276"/>
                  <a:gd name="T56" fmla="*/ 82 w 295"/>
                  <a:gd name="T57" fmla="*/ 270 h 276"/>
                  <a:gd name="T58" fmla="*/ 91 w 295"/>
                  <a:gd name="T59" fmla="*/ 273 h 276"/>
                  <a:gd name="T60" fmla="*/ 101 w 295"/>
                  <a:gd name="T61" fmla="*/ 268 h 276"/>
                  <a:gd name="T62" fmla="*/ 110 w 295"/>
                  <a:gd name="T63" fmla="*/ 267 h 276"/>
                  <a:gd name="T64" fmla="*/ 116 w 295"/>
                  <a:gd name="T65" fmla="*/ 269 h 276"/>
                  <a:gd name="T66" fmla="*/ 121 w 295"/>
                  <a:gd name="T67" fmla="*/ 268 h 276"/>
                  <a:gd name="T68" fmla="*/ 126 w 295"/>
                  <a:gd name="T69" fmla="*/ 254 h 276"/>
                  <a:gd name="T70" fmla="*/ 125 w 295"/>
                  <a:gd name="T71" fmla="*/ 243 h 276"/>
                  <a:gd name="T72" fmla="*/ 139 w 295"/>
                  <a:gd name="T73" fmla="*/ 237 h 276"/>
                  <a:gd name="T74" fmla="*/ 145 w 295"/>
                  <a:gd name="T75" fmla="*/ 226 h 276"/>
                  <a:gd name="T76" fmla="*/ 151 w 295"/>
                  <a:gd name="T77" fmla="*/ 213 h 276"/>
                  <a:gd name="T78" fmla="*/ 161 w 295"/>
                  <a:gd name="T79" fmla="*/ 213 h 276"/>
                  <a:gd name="T80" fmla="*/ 169 w 295"/>
                  <a:gd name="T81" fmla="*/ 205 h 276"/>
                  <a:gd name="T82" fmla="*/ 178 w 295"/>
                  <a:gd name="T83" fmla="*/ 201 h 276"/>
                  <a:gd name="T84" fmla="*/ 184 w 295"/>
                  <a:gd name="T85" fmla="*/ 197 h 276"/>
                  <a:gd name="T86" fmla="*/ 200 w 295"/>
                  <a:gd name="T87" fmla="*/ 191 h 276"/>
                  <a:gd name="T88" fmla="*/ 213 w 295"/>
                  <a:gd name="T89" fmla="*/ 185 h 276"/>
                  <a:gd name="T90" fmla="*/ 235 w 295"/>
                  <a:gd name="T91" fmla="*/ 186 h 276"/>
                  <a:gd name="T92" fmla="*/ 249 w 295"/>
                  <a:gd name="T93" fmla="*/ 181 h 276"/>
                  <a:gd name="T94" fmla="*/ 277 w 295"/>
                  <a:gd name="T95" fmla="*/ 179 h 276"/>
                  <a:gd name="T96" fmla="*/ 288 w 295"/>
                  <a:gd name="T97" fmla="*/ 171 h 276"/>
                  <a:gd name="T98" fmla="*/ 293 w 295"/>
                  <a:gd name="T99" fmla="*/ 158 h 276"/>
                  <a:gd name="T100" fmla="*/ 295 w 295"/>
                  <a:gd name="T101" fmla="*/ 111 h 276"/>
                  <a:gd name="T102" fmla="*/ 280 w 295"/>
                  <a:gd name="T103" fmla="*/ 11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5" h="276">
                    <a:moveTo>
                      <a:pt x="280" y="114"/>
                    </a:moveTo>
                    <a:cubicBezTo>
                      <a:pt x="280" y="114"/>
                      <a:pt x="280" y="100"/>
                      <a:pt x="271" y="95"/>
                    </a:cubicBezTo>
                    <a:cubicBezTo>
                      <a:pt x="262" y="91"/>
                      <a:pt x="251" y="89"/>
                      <a:pt x="251" y="89"/>
                    </a:cubicBezTo>
                    <a:cubicBezTo>
                      <a:pt x="251" y="89"/>
                      <a:pt x="245" y="78"/>
                      <a:pt x="240" y="73"/>
                    </a:cubicBezTo>
                    <a:cubicBezTo>
                      <a:pt x="237" y="70"/>
                      <a:pt x="179" y="31"/>
                      <a:pt x="131" y="0"/>
                    </a:cubicBezTo>
                    <a:cubicBezTo>
                      <a:pt x="101" y="0"/>
                      <a:pt x="101" y="0"/>
                      <a:pt x="101" y="0"/>
                    </a:cubicBezTo>
                    <a:cubicBezTo>
                      <a:pt x="118" y="156"/>
                      <a:pt x="118" y="156"/>
                      <a:pt x="118" y="156"/>
                    </a:cubicBezTo>
                    <a:cubicBezTo>
                      <a:pt x="124" y="161"/>
                      <a:pt x="124" y="161"/>
                      <a:pt x="124" y="161"/>
                    </a:cubicBezTo>
                    <a:cubicBezTo>
                      <a:pt x="124" y="161"/>
                      <a:pt x="124" y="175"/>
                      <a:pt x="121" y="176"/>
                    </a:cubicBezTo>
                    <a:cubicBezTo>
                      <a:pt x="118" y="178"/>
                      <a:pt x="52" y="177"/>
                      <a:pt x="52" y="177"/>
                    </a:cubicBezTo>
                    <a:cubicBezTo>
                      <a:pt x="52" y="177"/>
                      <a:pt x="46" y="180"/>
                      <a:pt x="41" y="180"/>
                    </a:cubicBezTo>
                    <a:cubicBezTo>
                      <a:pt x="37" y="180"/>
                      <a:pt x="31" y="177"/>
                      <a:pt x="29" y="179"/>
                    </a:cubicBezTo>
                    <a:cubicBezTo>
                      <a:pt x="28" y="182"/>
                      <a:pt x="28" y="188"/>
                      <a:pt x="20" y="181"/>
                    </a:cubicBezTo>
                    <a:cubicBezTo>
                      <a:pt x="12" y="174"/>
                      <a:pt x="10" y="180"/>
                      <a:pt x="10" y="185"/>
                    </a:cubicBezTo>
                    <a:cubicBezTo>
                      <a:pt x="10" y="189"/>
                      <a:pt x="6" y="190"/>
                      <a:pt x="0" y="191"/>
                    </a:cubicBezTo>
                    <a:cubicBezTo>
                      <a:pt x="1" y="193"/>
                      <a:pt x="2" y="195"/>
                      <a:pt x="2" y="195"/>
                    </a:cubicBezTo>
                    <a:cubicBezTo>
                      <a:pt x="5" y="200"/>
                      <a:pt x="5" y="200"/>
                      <a:pt x="5" y="200"/>
                    </a:cubicBezTo>
                    <a:cubicBezTo>
                      <a:pt x="5" y="200"/>
                      <a:pt x="5" y="207"/>
                      <a:pt x="8" y="210"/>
                    </a:cubicBezTo>
                    <a:cubicBezTo>
                      <a:pt x="11" y="214"/>
                      <a:pt x="17" y="219"/>
                      <a:pt x="17" y="222"/>
                    </a:cubicBezTo>
                    <a:cubicBezTo>
                      <a:pt x="18" y="225"/>
                      <a:pt x="17" y="236"/>
                      <a:pt x="17" y="236"/>
                    </a:cubicBezTo>
                    <a:cubicBezTo>
                      <a:pt x="17" y="236"/>
                      <a:pt x="19" y="245"/>
                      <a:pt x="22" y="241"/>
                    </a:cubicBezTo>
                    <a:cubicBezTo>
                      <a:pt x="25" y="237"/>
                      <a:pt x="30" y="244"/>
                      <a:pt x="32" y="239"/>
                    </a:cubicBezTo>
                    <a:cubicBezTo>
                      <a:pt x="34" y="234"/>
                      <a:pt x="41" y="240"/>
                      <a:pt x="44" y="240"/>
                    </a:cubicBezTo>
                    <a:cubicBezTo>
                      <a:pt x="47" y="240"/>
                      <a:pt x="55" y="231"/>
                      <a:pt x="57" y="231"/>
                    </a:cubicBezTo>
                    <a:cubicBezTo>
                      <a:pt x="59" y="232"/>
                      <a:pt x="63" y="241"/>
                      <a:pt x="63" y="244"/>
                    </a:cubicBezTo>
                    <a:cubicBezTo>
                      <a:pt x="63" y="248"/>
                      <a:pt x="73" y="252"/>
                      <a:pt x="70" y="253"/>
                    </a:cubicBezTo>
                    <a:cubicBezTo>
                      <a:pt x="67" y="254"/>
                      <a:pt x="66" y="259"/>
                      <a:pt x="70" y="259"/>
                    </a:cubicBezTo>
                    <a:cubicBezTo>
                      <a:pt x="73" y="259"/>
                      <a:pt x="72" y="266"/>
                      <a:pt x="74" y="269"/>
                    </a:cubicBezTo>
                    <a:cubicBezTo>
                      <a:pt x="76" y="272"/>
                      <a:pt x="80" y="275"/>
                      <a:pt x="82" y="270"/>
                    </a:cubicBezTo>
                    <a:cubicBezTo>
                      <a:pt x="84" y="265"/>
                      <a:pt x="89" y="269"/>
                      <a:pt x="91" y="273"/>
                    </a:cubicBezTo>
                    <a:cubicBezTo>
                      <a:pt x="93" y="276"/>
                      <a:pt x="100" y="272"/>
                      <a:pt x="101" y="268"/>
                    </a:cubicBezTo>
                    <a:cubicBezTo>
                      <a:pt x="102" y="264"/>
                      <a:pt x="110" y="262"/>
                      <a:pt x="110" y="267"/>
                    </a:cubicBezTo>
                    <a:cubicBezTo>
                      <a:pt x="109" y="271"/>
                      <a:pt x="111" y="273"/>
                      <a:pt x="116" y="269"/>
                    </a:cubicBezTo>
                    <a:cubicBezTo>
                      <a:pt x="118" y="268"/>
                      <a:pt x="119" y="268"/>
                      <a:pt x="121" y="268"/>
                    </a:cubicBezTo>
                    <a:cubicBezTo>
                      <a:pt x="123" y="262"/>
                      <a:pt x="125" y="256"/>
                      <a:pt x="126" y="254"/>
                    </a:cubicBezTo>
                    <a:cubicBezTo>
                      <a:pt x="128" y="251"/>
                      <a:pt x="122" y="244"/>
                      <a:pt x="125" y="243"/>
                    </a:cubicBezTo>
                    <a:cubicBezTo>
                      <a:pt x="128" y="242"/>
                      <a:pt x="136" y="244"/>
                      <a:pt x="139" y="237"/>
                    </a:cubicBezTo>
                    <a:cubicBezTo>
                      <a:pt x="142" y="229"/>
                      <a:pt x="145" y="226"/>
                      <a:pt x="145" y="226"/>
                    </a:cubicBezTo>
                    <a:cubicBezTo>
                      <a:pt x="145" y="226"/>
                      <a:pt x="146" y="210"/>
                      <a:pt x="151" y="213"/>
                    </a:cubicBezTo>
                    <a:cubicBezTo>
                      <a:pt x="155" y="215"/>
                      <a:pt x="161" y="219"/>
                      <a:pt x="161" y="213"/>
                    </a:cubicBezTo>
                    <a:cubicBezTo>
                      <a:pt x="162" y="207"/>
                      <a:pt x="168" y="210"/>
                      <a:pt x="169" y="205"/>
                    </a:cubicBezTo>
                    <a:cubicBezTo>
                      <a:pt x="171" y="199"/>
                      <a:pt x="174" y="200"/>
                      <a:pt x="178" y="201"/>
                    </a:cubicBezTo>
                    <a:cubicBezTo>
                      <a:pt x="181" y="202"/>
                      <a:pt x="184" y="200"/>
                      <a:pt x="184" y="197"/>
                    </a:cubicBezTo>
                    <a:cubicBezTo>
                      <a:pt x="184" y="194"/>
                      <a:pt x="193" y="195"/>
                      <a:pt x="200" y="191"/>
                    </a:cubicBezTo>
                    <a:cubicBezTo>
                      <a:pt x="206" y="186"/>
                      <a:pt x="210" y="182"/>
                      <a:pt x="213" y="185"/>
                    </a:cubicBezTo>
                    <a:cubicBezTo>
                      <a:pt x="215" y="188"/>
                      <a:pt x="232" y="187"/>
                      <a:pt x="235" y="186"/>
                    </a:cubicBezTo>
                    <a:cubicBezTo>
                      <a:pt x="238" y="185"/>
                      <a:pt x="243" y="180"/>
                      <a:pt x="249" y="181"/>
                    </a:cubicBezTo>
                    <a:cubicBezTo>
                      <a:pt x="255" y="182"/>
                      <a:pt x="271" y="179"/>
                      <a:pt x="277" y="179"/>
                    </a:cubicBezTo>
                    <a:cubicBezTo>
                      <a:pt x="283" y="179"/>
                      <a:pt x="286" y="173"/>
                      <a:pt x="288" y="171"/>
                    </a:cubicBezTo>
                    <a:cubicBezTo>
                      <a:pt x="290" y="169"/>
                      <a:pt x="291" y="159"/>
                      <a:pt x="293" y="158"/>
                    </a:cubicBezTo>
                    <a:cubicBezTo>
                      <a:pt x="295" y="157"/>
                      <a:pt x="295" y="124"/>
                      <a:pt x="295" y="111"/>
                    </a:cubicBezTo>
                    <a:cubicBezTo>
                      <a:pt x="288" y="112"/>
                      <a:pt x="280" y="114"/>
                      <a:pt x="280" y="1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3" name="Freeform 1597">
                <a:extLst>
                  <a:ext uri="{FF2B5EF4-FFF2-40B4-BE49-F238E27FC236}">
                    <a16:creationId xmlns:a16="http://schemas.microsoft.com/office/drawing/2014/main" id="{FBEAAF48-54A9-F744-1E48-ECDBFB4F8BE5}"/>
                  </a:ext>
                </a:extLst>
              </p:cNvPr>
              <p:cNvSpPr>
                <a:spLocks/>
              </p:cNvSpPr>
              <p:nvPr/>
            </p:nvSpPr>
            <p:spPr bwMode="auto">
              <a:xfrm>
                <a:off x="4618201" y="2949673"/>
                <a:ext cx="185744" cy="130179"/>
              </a:xfrm>
              <a:custGeom>
                <a:avLst/>
                <a:gdLst>
                  <a:gd name="T0" fmla="*/ 144 w 145"/>
                  <a:gd name="T1" fmla="*/ 59 h 104"/>
                  <a:gd name="T2" fmla="*/ 137 w 145"/>
                  <a:gd name="T3" fmla="*/ 55 h 104"/>
                  <a:gd name="T4" fmla="*/ 136 w 145"/>
                  <a:gd name="T5" fmla="*/ 46 h 104"/>
                  <a:gd name="T6" fmla="*/ 127 w 145"/>
                  <a:gd name="T7" fmla="*/ 47 h 104"/>
                  <a:gd name="T8" fmla="*/ 120 w 145"/>
                  <a:gd name="T9" fmla="*/ 40 h 104"/>
                  <a:gd name="T10" fmla="*/ 117 w 145"/>
                  <a:gd name="T11" fmla="*/ 34 h 104"/>
                  <a:gd name="T12" fmla="*/ 109 w 145"/>
                  <a:gd name="T13" fmla="*/ 24 h 104"/>
                  <a:gd name="T14" fmla="*/ 103 w 145"/>
                  <a:gd name="T15" fmla="*/ 14 h 104"/>
                  <a:gd name="T16" fmla="*/ 103 w 145"/>
                  <a:gd name="T17" fmla="*/ 5 h 104"/>
                  <a:gd name="T18" fmla="*/ 92 w 145"/>
                  <a:gd name="T19" fmla="*/ 3 h 104"/>
                  <a:gd name="T20" fmla="*/ 79 w 145"/>
                  <a:gd name="T21" fmla="*/ 9 h 104"/>
                  <a:gd name="T22" fmla="*/ 63 w 145"/>
                  <a:gd name="T23" fmla="*/ 15 h 104"/>
                  <a:gd name="T24" fmla="*/ 57 w 145"/>
                  <a:gd name="T25" fmla="*/ 19 h 104"/>
                  <a:gd name="T26" fmla="*/ 48 w 145"/>
                  <a:gd name="T27" fmla="*/ 23 h 104"/>
                  <a:gd name="T28" fmla="*/ 40 w 145"/>
                  <a:gd name="T29" fmla="*/ 31 h 104"/>
                  <a:gd name="T30" fmla="*/ 30 w 145"/>
                  <a:gd name="T31" fmla="*/ 31 h 104"/>
                  <a:gd name="T32" fmla="*/ 24 w 145"/>
                  <a:gd name="T33" fmla="*/ 44 h 104"/>
                  <a:gd name="T34" fmla="*/ 18 w 145"/>
                  <a:gd name="T35" fmla="*/ 55 h 104"/>
                  <a:gd name="T36" fmla="*/ 4 w 145"/>
                  <a:gd name="T37" fmla="*/ 61 h 104"/>
                  <a:gd name="T38" fmla="*/ 5 w 145"/>
                  <a:gd name="T39" fmla="*/ 72 h 104"/>
                  <a:gd name="T40" fmla="*/ 0 w 145"/>
                  <a:gd name="T41" fmla="*/ 86 h 104"/>
                  <a:gd name="T42" fmla="*/ 9 w 145"/>
                  <a:gd name="T43" fmla="*/ 92 h 104"/>
                  <a:gd name="T44" fmla="*/ 24 w 145"/>
                  <a:gd name="T45" fmla="*/ 99 h 104"/>
                  <a:gd name="T46" fmla="*/ 45 w 145"/>
                  <a:gd name="T47" fmla="*/ 96 h 104"/>
                  <a:gd name="T48" fmla="*/ 51 w 145"/>
                  <a:gd name="T49" fmla="*/ 95 h 104"/>
                  <a:gd name="T50" fmla="*/ 48 w 145"/>
                  <a:gd name="T51" fmla="*/ 77 h 104"/>
                  <a:gd name="T52" fmla="*/ 92 w 145"/>
                  <a:gd name="T53" fmla="*/ 78 h 104"/>
                  <a:gd name="T54" fmla="*/ 99 w 145"/>
                  <a:gd name="T55" fmla="*/ 73 h 104"/>
                  <a:gd name="T56" fmla="*/ 115 w 145"/>
                  <a:gd name="T57" fmla="*/ 75 h 104"/>
                  <a:gd name="T58" fmla="*/ 125 w 145"/>
                  <a:gd name="T59" fmla="*/ 69 h 104"/>
                  <a:gd name="T60" fmla="*/ 140 w 145"/>
                  <a:gd name="T61" fmla="*/ 65 h 104"/>
                  <a:gd name="T62" fmla="*/ 144 w 145"/>
                  <a:gd name="T63" fmla="*/ 59 h 104"/>
                  <a:gd name="T64" fmla="*/ 144 w 145"/>
                  <a:gd name="T65" fmla="*/ 5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 h="104">
                    <a:moveTo>
                      <a:pt x="144" y="59"/>
                    </a:moveTo>
                    <a:cubicBezTo>
                      <a:pt x="142" y="56"/>
                      <a:pt x="138" y="55"/>
                      <a:pt x="137" y="55"/>
                    </a:cubicBezTo>
                    <a:cubicBezTo>
                      <a:pt x="136" y="55"/>
                      <a:pt x="137" y="47"/>
                      <a:pt x="136" y="46"/>
                    </a:cubicBezTo>
                    <a:cubicBezTo>
                      <a:pt x="135" y="44"/>
                      <a:pt x="130" y="48"/>
                      <a:pt x="127" y="47"/>
                    </a:cubicBezTo>
                    <a:cubicBezTo>
                      <a:pt x="124" y="46"/>
                      <a:pt x="123" y="40"/>
                      <a:pt x="120" y="40"/>
                    </a:cubicBezTo>
                    <a:cubicBezTo>
                      <a:pt x="117" y="40"/>
                      <a:pt x="117" y="37"/>
                      <a:pt x="117" y="34"/>
                    </a:cubicBezTo>
                    <a:cubicBezTo>
                      <a:pt x="117" y="30"/>
                      <a:pt x="112" y="27"/>
                      <a:pt x="109" y="24"/>
                    </a:cubicBezTo>
                    <a:cubicBezTo>
                      <a:pt x="105" y="22"/>
                      <a:pt x="105" y="15"/>
                      <a:pt x="103" y="14"/>
                    </a:cubicBezTo>
                    <a:cubicBezTo>
                      <a:pt x="102" y="14"/>
                      <a:pt x="102" y="9"/>
                      <a:pt x="103" y="5"/>
                    </a:cubicBezTo>
                    <a:cubicBezTo>
                      <a:pt x="98" y="5"/>
                      <a:pt x="93" y="4"/>
                      <a:pt x="92" y="3"/>
                    </a:cubicBezTo>
                    <a:cubicBezTo>
                      <a:pt x="89" y="0"/>
                      <a:pt x="85" y="4"/>
                      <a:pt x="79" y="9"/>
                    </a:cubicBezTo>
                    <a:cubicBezTo>
                      <a:pt x="72" y="13"/>
                      <a:pt x="63" y="12"/>
                      <a:pt x="63" y="15"/>
                    </a:cubicBezTo>
                    <a:cubicBezTo>
                      <a:pt x="63" y="18"/>
                      <a:pt x="60" y="20"/>
                      <a:pt x="57" y="19"/>
                    </a:cubicBezTo>
                    <a:cubicBezTo>
                      <a:pt x="53" y="18"/>
                      <a:pt x="50" y="17"/>
                      <a:pt x="48" y="23"/>
                    </a:cubicBezTo>
                    <a:cubicBezTo>
                      <a:pt x="47" y="28"/>
                      <a:pt x="41" y="25"/>
                      <a:pt x="40" y="31"/>
                    </a:cubicBezTo>
                    <a:cubicBezTo>
                      <a:pt x="40" y="37"/>
                      <a:pt x="34" y="33"/>
                      <a:pt x="30" y="31"/>
                    </a:cubicBezTo>
                    <a:cubicBezTo>
                      <a:pt x="25" y="28"/>
                      <a:pt x="24" y="44"/>
                      <a:pt x="24" y="44"/>
                    </a:cubicBezTo>
                    <a:cubicBezTo>
                      <a:pt x="24" y="44"/>
                      <a:pt x="21" y="47"/>
                      <a:pt x="18" y="55"/>
                    </a:cubicBezTo>
                    <a:cubicBezTo>
                      <a:pt x="15" y="62"/>
                      <a:pt x="7" y="60"/>
                      <a:pt x="4" y="61"/>
                    </a:cubicBezTo>
                    <a:cubicBezTo>
                      <a:pt x="1" y="62"/>
                      <a:pt x="7" y="69"/>
                      <a:pt x="5" y="72"/>
                    </a:cubicBezTo>
                    <a:cubicBezTo>
                      <a:pt x="4" y="74"/>
                      <a:pt x="2" y="80"/>
                      <a:pt x="0" y="86"/>
                    </a:cubicBezTo>
                    <a:cubicBezTo>
                      <a:pt x="4" y="86"/>
                      <a:pt x="8" y="90"/>
                      <a:pt x="9" y="92"/>
                    </a:cubicBezTo>
                    <a:cubicBezTo>
                      <a:pt x="10" y="94"/>
                      <a:pt x="20" y="104"/>
                      <a:pt x="24" y="99"/>
                    </a:cubicBezTo>
                    <a:cubicBezTo>
                      <a:pt x="29" y="94"/>
                      <a:pt x="42" y="93"/>
                      <a:pt x="45" y="96"/>
                    </a:cubicBezTo>
                    <a:cubicBezTo>
                      <a:pt x="48" y="99"/>
                      <a:pt x="50" y="98"/>
                      <a:pt x="51" y="95"/>
                    </a:cubicBezTo>
                    <a:cubicBezTo>
                      <a:pt x="51" y="92"/>
                      <a:pt x="46" y="80"/>
                      <a:pt x="48" y="77"/>
                    </a:cubicBezTo>
                    <a:cubicBezTo>
                      <a:pt x="50" y="74"/>
                      <a:pt x="91" y="75"/>
                      <a:pt x="92" y="78"/>
                    </a:cubicBezTo>
                    <a:cubicBezTo>
                      <a:pt x="94" y="81"/>
                      <a:pt x="94" y="73"/>
                      <a:pt x="99" y="73"/>
                    </a:cubicBezTo>
                    <a:cubicBezTo>
                      <a:pt x="104" y="74"/>
                      <a:pt x="112" y="76"/>
                      <a:pt x="115" y="75"/>
                    </a:cubicBezTo>
                    <a:cubicBezTo>
                      <a:pt x="118" y="74"/>
                      <a:pt x="122" y="69"/>
                      <a:pt x="125" y="69"/>
                    </a:cubicBezTo>
                    <a:cubicBezTo>
                      <a:pt x="128" y="69"/>
                      <a:pt x="137" y="68"/>
                      <a:pt x="140" y="65"/>
                    </a:cubicBezTo>
                    <a:cubicBezTo>
                      <a:pt x="142" y="63"/>
                      <a:pt x="145" y="63"/>
                      <a:pt x="144" y="59"/>
                    </a:cubicBezTo>
                    <a:cubicBezTo>
                      <a:pt x="144" y="59"/>
                      <a:pt x="144" y="59"/>
                      <a:pt x="144" y="5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4" name="Freeform 1598">
                <a:extLst>
                  <a:ext uri="{FF2B5EF4-FFF2-40B4-BE49-F238E27FC236}">
                    <a16:creationId xmlns:a16="http://schemas.microsoft.com/office/drawing/2014/main" id="{0B3ADFC4-E7CE-E58E-93FF-A4C2AB963658}"/>
                  </a:ext>
                </a:extLst>
              </p:cNvPr>
              <p:cNvSpPr>
                <a:spLocks/>
              </p:cNvSpPr>
              <p:nvPr/>
            </p:nvSpPr>
            <p:spPr bwMode="auto">
              <a:xfrm>
                <a:off x="4748380" y="2757579"/>
                <a:ext cx="352438" cy="268297"/>
              </a:xfrm>
              <a:custGeom>
                <a:avLst/>
                <a:gdLst>
                  <a:gd name="T0" fmla="*/ 261 w 274"/>
                  <a:gd name="T1" fmla="*/ 31 h 214"/>
                  <a:gd name="T2" fmla="*/ 260 w 274"/>
                  <a:gd name="T3" fmla="*/ 8 h 214"/>
                  <a:gd name="T4" fmla="*/ 246 w 274"/>
                  <a:gd name="T5" fmla="*/ 16 h 214"/>
                  <a:gd name="T6" fmla="*/ 235 w 274"/>
                  <a:gd name="T7" fmla="*/ 5 h 214"/>
                  <a:gd name="T8" fmla="*/ 209 w 274"/>
                  <a:gd name="T9" fmla="*/ 0 h 214"/>
                  <a:gd name="T10" fmla="*/ 133 w 274"/>
                  <a:gd name="T11" fmla="*/ 47 h 214"/>
                  <a:gd name="T12" fmla="*/ 101 w 274"/>
                  <a:gd name="T13" fmla="*/ 73 h 214"/>
                  <a:gd name="T14" fmla="*/ 74 w 274"/>
                  <a:gd name="T15" fmla="*/ 81 h 214"/>
                  <a:gd name="T16" fmla="*/ 72 w 274"/>
                  <a:gd name="T17" fmla="*/ 82 h 214"/>
                  <a:gd name="T18" fmla="*/ 70 w 274"/>
                  <a:gd name="T19" fmla="*/ 129 h 214"/>
                  <a:gd name="T20" fmla="*/ 65 w 274"/>
                  <a:gd name="T21" fmla="*/ 142 h 214"/>
                  <a:gd name="T22" fmla="*/ 54 w 274"/>
                  <a:gd name="T23" fmla="*/ 150 h 214"/>
                  <a:gd name="T24" fmla="*/ 26 w 274"/>
                  <a:gd name="T25" fmla="*/ 152 h 214"/>
                  <a:gd name="T26" fmla="*/ 12 w 274"/>
                  <a:gd name="T27" fmla="*/ 157 h 214"/>
                  <a:gd name="T28" fmla="*/ 1 w 274"/>
                  <a:gd name="T29" fmla="*/ 158 h 214"/>
                  <a:gd name="T30" fmla="*/ 1 w 274"/>
                  <a:gd name="T31" fmla="*/ 167 h 214"/>
                  <a:gd name="T32" fmla="*/ 7 w 274"/>
                  <a:gd name="T33" fmla="*/ 177 h 214"/>
                  <a:gd name="T34" fmla="*/ 15 w 274"/>
                  <a:gd name="T35" fmla="*/ 187 h 214"/>
                  <a:gd name="T36" fmla="*/ 18 w 274"/>
                  <a:gd name="T37" fmla="*/ 193 h 214"/>
                  <a:gd name="T38" fmla="*/ 25 w 274"/>
                  <a:gd name="T39" fmla="*/ 200 h 214"/>
                  <a:gd name="T40" fmla="*/ 34 w 274"/>
                  <a:gd name="T41" fmla="*/ 199 h 214"/>
                  <a:gd name="T42" fmla="*/ 35 w 274"/>
                  <a:gd name="T43" fmla="*/ 208 h 214"/>
                  <a:gd name="T44" fmla="*/ 42 w 274"/>
                  <a:gd name="T45" fmla="*/ 212 h 214"/>
                  <a:gd name="T46" fmla="*/ 49 w 274"/>
                  <a:gd name="T47" fmla="*/ 203 h 214"/>
                  <a:gd name="T48" fmla="*/ 54 w 274"/>
                  <a:gd name="T49" fmla="*/ 212 h 214"/>
                  <a:gd name="T50" fmla="*/ 62 w 274"/>
                  <a:gd name="T51" fmla="*/ 209 h 214"/>
                  <a:gd name="T52" fmla="*/ 69 w 274"/>
                  <a:gd name="T53" fmla="*/ 196 h 214"/>
                  <a:gd name="T54" fmla="*/ 74 w 274"/>
                  <a:gd name="T55" fmla="*/ 182 h 214"/>
                  <a:gd name="T56" fmla="*/ 90 w 274"/>
                  <a:gd name="T57" fmla="*/ 182 h 214"/>
                  <a:gd name="T58" fmla="*/ 100 w 274"/>
                  <a:gd name="T59" fmla="*/ 178 h 214"/>
                  <a:gd name="T60" fmla="*/ 114 w 274"/>
                  <a:gd name="T61" fmla="*/ 183 h 214"/>
                  <a:gd name="T62" fmla="*/ 124 w 274"/>
                  <a:gd name="T63" fmla="*/ 192 h 214"/>
                  <a:gd name="T64" fmla="*/ 139 w 274"/>
                  <a:gd name="T65" fmla="*/ 188 h 214"/>
                  <a:gd name="T66" fmla="*/ 152 w 274"/>
                  <a:gd name="T67" fmla="*/ 195 h 214"/>
                  <a:gd name="T68" fmla="*/ 170 w 274"/>
                  <a:gd name="T69" fmla="*/ 195 h 214"/>
                  <a:gd name="T70" fmla="*/ 183 w 274"/>
                  <a:gd name="T71" fmla="*/ 187 h 214"/>
                  <a:gd name="T72" fmla="*/ 205 w 274"/>
                  <a:gd name="T73" fmla="*/ 187 h 214"/>
                  <a:gd name="T74" fmla="*/ 220 w 274"/>
                  <a:gd name="T75" fmla="*/ 191 h 214"/>
                  <a:gd name="T76" fmla="*/ 232 w 274"/>
                  <a:gd name="T77" fmla="*/ 179 h 214"/>
                  <a:gd name="T78" fmla="*/ 235 w 274"/>
                  <a:gd name="T79" fmla="*/ 179 h 214"/>
                  <a:gd name="T80" fmla="*/ 235 w 274"/>
                  <a:gd name="T81" fmla="*/ 174 h 214"/>
                  <a:gd name="T82" fmla="*/ 238 w 274"/>
                  <a:gd name="T83" fmla="*/ 159 h 214"/>
                  <a:gd name="T84" fmla="*/ 267 w 274"/>
                  <a:gd name="T85" fmla="*/ 123 h 214"/>
                  <a:gd name="T86" fmla="*/ 269 w 274"/>
                  <a:gd name="T87" fmla="*/ 79 h 214"/>
                  <a:gd name="T88" fmla="*/ 272 w 274"/>
                  <a:gd name="T89" fmla="*/ 60 h 214"/>
                  <a:gd name="T90" fmla="*/ 269 w 274"/>
                  <a:gd name="T91" fmla="*/ 47 h 214"/>
                  <a:gd name="T92" fmla="*/ 261 w 274"/>
                  <a:gd name="T93"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4" h="214">
                    <a:moveTo>
                      <a:pt x="261" y="31"/>
                    </a:moveTo>
                    <a:cubicBezTo>
                      <a:pt x="261" y="28"/>
                      <a:pt x="261" y="17"/>
                      <a:pt x="260" y="8"/>
                    </a:cubicBezTo>
                    <a:cubicBezTo>
                      <a:pt x="246" y="16"/>
                      <a:pt x="246" y="16"/>
                      <a:pt x="246" y="16"/>
                    </a:cubicBezTo>
                    <a:cubicBezTo>
                      <a:pt x="246" y="16"/>
                      <a:pt x="243" y="9"/>
                      <a:pt x="235" y="5"/>
                    </a:cubicBezTo>
                    <a:cubicBezTo>
                      <a:pt x="228" y="0"/>
                      <a:pt x="209" y="0"/>
                      <a:pt x="209" y="0"/>
                    </a:cubicBezTo>
                    <a:cubicBezTo>
                      <a:pt x="133" y="47"/>
                      <a:pt x="133" y="47"/>
                      <a:pt x="133" y="47"/>
                    </a:cubicBezTo>
                    <a:cubicBezTo>
                      <a:pt x="101" y="73"/>
                      <a:pt x="101" y="73"/>
                      <a:pt x="101" y="73"/>
                    </a:cubicBezTo>
                    <a:cubicBezTo>
                      <a:pt x="101" y="73"/>
                      <a:pt x="80" y="80"/>
                      <a:pt x="74" y="81"/>
                    </a:cubicBezTo>
                    <a:cubicBezTo>
                      <a:pt x="73" y="82"/>
                      <a:pt x="72" y="82"/>
                      <a:pt x="72" y="82"/>
                    </a:cubicBezTo>
                    <a:cubicBezTo>
                      <a:pt x="72" y="95"/>
                      <a:pt x="72" y="128"/>
                      <a:pt x="70" y="129"/>
                    </a:cubicBezTo>
                    <a:cubicBezTo>
                      <a:pt x="68" y="130"/>
                      <a:pt x="67" y="140"/>
                      <a:pt x="65" y="142"/>
                    </a:cubicBezTo>
                    <a:cubicBezTo>
                      <a:pt x="63" y="144"/>
                      <a:pt x="60" y="150"/>
                      <a:pt x="54" y="150"/>
                    </a:cubicBezTo>
                    <a:cubicBezTo>
                      <a:pt x="48" y="150"/>
                      <a:pt x="32" y="153"/>
                      <a:pt x="26" y="152"/>
                    </a:cubicBezTo>
                    <a:cubicBezTo>
                      <a:pt x="20" y="151"/>
                      <a:pt x="15" y="156"/>
                      <a:pt x="12" y="157"/>
                    </a:cubicBezTo>
                    <a:cubicBezTo>
                      <a:pt x="11" y="157"/>
                      <a:pt x="6" y="158"/>
                      <a:pt x="1" y="158"/>
                    </a:cubicBezTo>
                    <a:cubicBezTo>
                      <a:pt x="0" y="162"/>
                      <a:pt x="0" y="167"/>
                      <a:pt x="1" y="167"/>
                    </a:cubicBezTo>
                    <a:cubicBezTo>
                      <a:pt x="3" y="168"/>
                      <a:pt x="3" y="175"/>
                      <a:pt x="7" y="177"/>
                    </a:cubicBezTo>
                    <a:cubicBezTo>
                      <a:pt x="10" y="180"/>
                      <a:pt x="15" y="183"/>
                      <a:pt x="15" y="187"/>
                    </a:cubicBezTo>
                    <a:cubicBezTo>
                      <a:pt x="15" y="190"/>
                      <a:pt x="15" y="193"/>
                      <a:pt x="18" y="193"/>
                    </a:cubicBezTo>
                    <a:cubicBezTo>
                      <a:pt x="21" y="193"/>
                      <a:pt x="22" y="199"/>
                      <a:pt x="25" y="200"/>
                    </a:cubicBezTo>
                    <a:cubicBezTo>
                      <a:pt x="28" y="201"/>
                      <a:pt x="33" y="197"/>
                      <a:pt x="34" y="199"/>
                    </a:cubicBezTo>
                    <a:cubicBezTo>
                      <a:pt x="35" y="200"/>
                      <a:pt x="34" y="208"/>
                      <a:pt x="35" y="208"/>
                    </a:cubicBezTo>
                    <a:cubicBezTo>
                      <a:pt x="36" y="208"/>
                      <a:pt x="40" y="209"/>
                      <a:pt x="42" y="212"/>
                    </a:cubicBezTo>
                    <a:cubicBezTo>
                      <a:pt x="41" y="207"/>
                      <a:pt x="43" y="202"/>
                      <a:pt x="49" y="203"/>
                    </a:cubicBezTo>
                    <a:cubicBezTo>
                      <a:pt x="54" y="205"/>
                      <a:pt x="50" y="210"/>
                      <a:pt x="54" y="212"/>
                    </a:cubicBezTo>
                    <a:cubicBezTo>
                      <a:pt x="59" y="214"/>
                      <a:pt x="62" y="212"/>
                      <a:pt x="62" y="209"/>
                    </a:cubicBezTo>
                    <a:cubicBezTo>
                      <a:pt x="62" y="205"/>
                      <a:pt x="68" y="198"/>
                      <a:pt x="69" y="196"/>
                    </a:cubicBezTo>
                    <a:cubicBezTo>
                      <a:pt x="71" y="194"/>
                      <a:pt x="70" y="185"/>
                      <a:pt x="74" y="182"/>
                    </a:cubicBezTo>
                    <a:cubicBezTo>
                      <a:pt x="77" y="179"/>
                      <a:pt x="86" y="181"/>
                      <a:pt x="90" y="182"/>
                    </a:cubicBezTo>
                    <a:cubicBezTo>
                      <a:pt x="93" y="183"/>
                      <a:pt x="96" y="175"/>
                      <a:pt x="100" y="178"/>
                    </a:cubicBezTo>
                    <a:cubicBezTo>
                      <a:pt x="104" y="182"/>
                      <a:pt x="111" y="179"/>
                      <a:pt x="114" y="183"/>
                    </a:cubicBezTo>
                    <a:cubicBezTo>
                      <a:pt x="117" y="186"/>
                      <a:pt x="119" y="195"/>
                      <a:pt x="124" y="192"/>
                    </a:cubicBezTo>
                    <a:cubicBezTo>
                      <a:pt x="129" y="189"/>
                      <a:pt x="136" y="188"/>
                      <a:pt x="139" y="188"/>
                    </a:cubicBezTo>
                    <a:cubicBezTo>
                      <a:pt x="142" y="188"/>
                      <a:pt x="149" y="194"/>
                      <a:pt x="152" y="195"/>
                    </a:cubicBezTo>
                    <a:cubicBezTo>
                      <a:pt x="155" y="196"/>
                      <a:pt x="166" y="197"/>
                      <a:pt x="170" y="195"/>
                    </a:cubicBezTo>
                    <a:cubicBezTo>
                      <a:pt x="173" y="193"/>
                      <a:pt x="178" y="186"/>
                      <a:pt x="183" y="187"/>
                    </a:cubicBezTo>
                    <a:cubicBezTo>
                      <a:pt x="187" y="187"/>
                      <a:pt x="202" y="186"/>
                      <a:pt x="205" y="187"/>
                    </a:cubicBezTo>
                    <a:cubicBezTo>
                      <a:pt x="208" y="189"/>
                      <a:pt x="215" y="192"/>
                      <a:pt x="220" y="191"/>
                    </a:cubicBezTo>
                    <a:cubicBezTo>
                      <a:pt x="224" y="189"/>
                      <a:pt x="228" y="180"/>
                      <a:pt x="232" y="179"/>
                    </a:cubicBezTo>
                    <a:cubicBezTo>
                      <a:pt x="233" y="179"/>
                      <a:pt x="234" y="179"/>
                      <a:pt x="235" y="179"/>
                    </a:cubicBezTo>
                    <a:cubicBezTo>
                      <a:pt x="235" y="177"/>
                      <a:pt x="235" y="175"/>
                      <a:pt x="235" y="174"/>
                    </a:cubicBezTo>
                    <a:cubicBezTo>
                      <a:pt x="235" y="164"/>
                      <a:pt x="237" y="168"/>
                      <a:pt x="238" y="159"/>
                    </a:cubicBezTo>
                    <a:cubicBezTo>
                      <a:pt x="240" y="149"/>
                      <a:pt x="264" y="125"/>
                      <a:pt x="267" y="123"/>
                    </a:cubicBezTo>
                    <a:cubicBezTo>
                      <a:pt x="269" y="121"/>
                      <a:pt x="269" y="84"/>
                      <a:pt x="269" y="79"/>
                    </a:cubicBezTo>
                    <a:cubicBezTo>
                      <a:pt x="269" y="74"/>
                      <a:pt x="270" y="68"/>
                      <a:pt x="272" y="60"/>
                    </a:cubicBezTo>
                    <a:cubicBezTo>
                      <a:pt x="274" y="53"/>
                      <a:pt x="268" y="54"/>
                      <a:pt x="269" y="47"/>
                    </a:cubicBezTo>
                    <a:cubicBezTo>
                      <a:pt x="269" y="40"/>
                      <a:pt x="261" y="35"/>
                      <a:pt x="261" y="3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5" name="Freeform 1599">
                <a:extLst>
                  <a:ext uri="{FF2B5EF4-FFF2-40B4-BE49-F238E27FC236}">
                    <a16:creationId xmlns:a16="http://schemas.microsoft.com/office/drawing/2014/main" id="{F3DF67BB-B7D5-0143-F625-72C604F8D5FB}"/>
                  </a:ext>
                </a:extLst>
              </p:cNvPr>
              <p:cNvSpPr>
                <a:spLocks/>
              </p:cNvSpPr>
              <p:nvPr/>
            </p:nvSpPr>
            <p:spPr bwMode="auto">
              <a:xfrm>
                <a:off x="5050016" y="2757579"/>
                <a:ext cx="227021" cy="366725"/>
              </a:xfrm>
              <a:custGeom>
                <a:avLst/>
                <a:gdLst>
                  <a:gd name="T0" fmla="*/ 176 w 177"/>
                  <a:gd name="T1" fmla="*/ 72 h 293"/>
                  <a:gd name="T2" fmla="*/ 41 w 177"/>
                  <a:gd name="T3" fmla="*/ 0 h 293"/>
                  <a:gd name="T4" fmla="*/ 25 w 177"/>
                  <a:gd name="T5" fmla="*/ 8 h 293"/>
                  <a:gd name="T6" fmla="*/ 26 w 177"/>
                  <a:gd name="T7" fmla="*/ 31 h 293"/>
                  <a:gd name="T8" fmla="*/ 34 w 177"/>
                  <a:gd name="T9" fmla="*/ 47 h 293"/>
                  <a:gd name="T10" fmla="*/ 37 w 177"/>
                  <a:gd name="T11" fmla="*/ 60 h 293"/>
                  <a:gd name="T12" fmla="*/ 34 w 177"/>
                  <a:gd name="T13" fmla="*/ 79 h 293"/>
                  <a:gd name="T14" fmla="*/ 32 w 177"/>
                  <a:gd name="T15" fmla="*/ 123 h 293"/>
                  <a:gd name="T16" fmla="*/ 3 w 177"/>
                  <a:gd name="T17" fmla="*/ 159 h 293"/>
                  <a:gd name="T18" fmla="*/ 0 w 177"/>
                  <a:gd name="T19" fmla="*/ 174 h 293"/>
                  <a:gd name="T20" fmla="*/ 0 w 177"/>
                  <a:gd name="T21" fmla="*/ 179 h 293"/>
                  <a:gd name="T22" fmla="*/ 3 w 177"/>
                  <a:gd name="T23" fmla="*/ 183 h 293"/>
                  <a:gd name="T24" fmla="*/ 11 w 177"/>
                  <a:gd name="T25" fmla="*/ 190 h 293"/>
                  <a:gd name="T26" fmla="*/ 22 w 177"/>
                  <a:gd name="T27" fmla="*/ 207 h 293"/>
                  <a:gd name="T28" fmla="*/ 24 w 177"/>
                  <a:gd name="T29" fmla="*/ 223 h 293"/>
                  <a:gd name="T30" fmla="*/ 32 w 177"/>
                  <a:gd name="T31" fmla="*/ 245 h 293"/>
                  <a:gd name="T32" fmla="*/ 24 w 177"/>
                  <a:gd name="T33" fmla="*/ 247 h 293"/>
                  <a:gd name="T34" fmla="*/ 9 w 177"/>
                  <a:gd name="T35" fmla="*/ 249 h 293"/>
                  <a:gd name="T36" fmla="*/ 13 w 177"/>
                  <a:gd name="T37" fmla="*/ 262 h 293"/>
                  <a:gd name="T38" fmla="*/ 28 w 177"/>
                  <a:gd name="T39" fmla="*/ 277 h 293"/>
                  <a:gd name="T40" fmla="*/ 35 w 177"/>
                  <a:gd name="T41" fmla="*/ 291 h 293"/>
                  <a:gd name="T42" fmla="*/ 45 w 177"/>
                  <a:gd name="T43" fmla="*/ 287 h 293"/>
                  <a:gd name="T44" fmla="*/ 56 w 177"/>
                  <a:gd name="T45" fmla="*/ 287 h 293"/>
                  <a:gd name="T46" fmla="*/ 75 w 177"/>
                  <a:gd name="T47" fmla="*/ 282 h 293"/>
                  <a:gd name="T48" fmla="*/ 91 w 177"/>
                  <a:gd name="T49" fmla="*/ 273 h 293"/>
                  <a:gd name="T50" fmla="*/ 92 w 177"/>
                  <a:gd name="T51" fmla="*/ 264 h 293"/>
                  <a:gd name="T52" fmla="*/ 117 w 177"/>
                  <a:gd name="T53" fmla="*/ 259 h 293"/>
                  <a:gd name="T54" fmla="*/ 134 w 177"/>
                  <a:gd name="T55" fmla="*/ 241 h 293"/>
                  <a:gd name="T56" fmla="*/ 138 w 177"/>
                  <a:gd name="T57" fmla="*/ 233 h 293"/>
                  <a:gd name="T58" fmla="*/ 153 w 177"/>
                  <a:gd name="T59" fmla="*/ 227 h 293"/>
                  <a:gd name="T60" fmla="*/ 156 w 177"/>
                  <a:gd name="T61" fmla="*/ 227 h 293"/>
                  <a:gd name="T62" fmla="*/ 155 w 177"/>
                  <a:gd name="T63" fmla="*/ 227 h 293"/>
                  <a:gd name="T64" fmla="*/ 157 w 177"/>
                  <a:gd name="T65" fmla="*/ 219 h 293"/>
                  <a:gd name="T66" fmla="*/ 148 w 177"/>
                  <a:gd name="T67" fmla="*/ 208 h 293"/>
                  <a:gd name="T68" fmla="*/ 145 w 177"/>
                  <a:gd name="T69" fmla="*/ 195 h 293"/>
                  <a:gd name="T70" fmla="*/ 143 w 177"/>
                  <a:gd name="T71" fmla="*/ 186 h 293"/>
                  <a:gd name="T72" fmla="*/ 144 w 177"/>
                  <a:gd name="T73" fmla="*/ 172 h 293"/>
                  <a:gd name="T74" fmla="*/ 152 w 177"/>
                  <a:gd name="T75" fmla="*/ 159 h 293"/>
                  <a:gd name="T76" fmla="*/ 158 w 177"/>
                  <a:gd name="T77" fmla="*/ 149 h 293"/>
                  <a:gd name="T78" fmla="*/ 173 w 177"/>
                  <a:gd name="T79" fmla="*/ 139 h 293"/>
                  <a:gd name="T80" fmla="*/ 176 w 177"/>
                  <a:gd name="T81" fmla="*/ 120 h 293"/>
                  <a:gd name="T82" fmla="*/ 176 w 177"/>
                  <a:gd name="T83" fmla="*/ 7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293">
                    <a:moveTo>
                      <a:pt x="176" y="72"/>
                    </a:moveTo>
                    <a:cubicBezTo>
                      <a:pt x="41" y="0"/>
                      <a:pt x="41" y="0"/>
                      <a:pt x="41" y="0"/>
                    </a:cubicBezTo>
                    <a:cubicBezTo>
                      <a:pt x="25" y="8"/>
                      <a:pt x="25" y="8"/>
                      <a:pt x="25" y="8"/>
                    </a:cubicBezTo>
                    <a:cubicBezTo>
                      <a:pt x="26" y="17"/>
                      <a:pt x="26" y="28"/>
                      <a:pt x="26" y="31"/>
                    </a:cubicBezTo>
                    <a:cubicBezTo>
                      <a:pt x="26" y="35"/>
                      <a:pt x="34" y="40"/>
                      <a:pt x="34" y="47"/>
                    </a:cubicBezTo>
                    <a:cubicBezTo>
                      <a:pt x="33" y="54"/>
                      <a:pt x="39" y="53"/>
                      <a:pt x="37" y="60"/>
                    </a:cubicBezTo>
                    <a:cubicBezTo>
                      <a:pt x="35" y="68"/>
                      <a:pt x="34" y="74"/>
                      <a:pt x="34" y="79"/>
                    </a:cubicBezTo>
                    <a:cubicBezTo>
                      <a:pt x="34" y="84"/>
                      <a:pt x="34" y="121"/>
                      <a:pt x="32" y="123"/>
                    </a:cubicBezTo>
                    <a:cubicBezTo>
                      <a:pt x="29" y="125"/>
                      <a:pt x="5" y="149"/>
                      <a:pt x="3" y="159"/>
                    </a:cubicBezTo>
                    <a:cubicBezTo>
                      <a:pt x="2" y="168"/>
                      <a:pt x="0" y="164"/>
                      <a:pt x="0" y="174"/>
                    </a:cubicBezTo>
                    <a:cubicBezTo>
                      <a:pt x="0" y="175"/>
                      <a:pt x="0" y="177"/>
                      <a:pt x="0" y="179"/>
                    </a:cubicBezTo>
                    <a:cubicBezTo>
                      <a:pt x="1" y="180"/>
                      <a:pt x="2" y="181"/>
                      <a:pt x="3" y="183"/>
                    </a:cubicBezTo>
                    <a:cubicBezTo>
                      <a:pt x="6" y="186"/>
                      <a:pt x="6" y="190"/>
                      <a:pt x="11" y="190"/>
                    </a:cubicBezTo>
                    <a:cubicBezTo>
                      <a:pt x="16" y="190"/>
                      <a:pt x="23" y="202"/>
                      <a:pt x="22" y="207"/>
                    </a:cubicBezTo>
                    <a:cubicBezTo>
                      <a:pt x="22" y="212"/>
                      <a:pt x="25" y="214"/>
                      <a:pt x="24" y="223"/>
                    </a:cubicBezTo>
                    <a:cubicBezTo>
                      <a:pt x="24" y="231"/>
                      <a:pt x="29" y="243"/>
                      <a:pt x="32" y="245"/>
                    </a:cubicBezTo>
                    <a:cubicBezTo>
                      <a:pt x="34" y="246"/>
                      <a:pt x="30" y="248"/>
                      <a:pt x="24" y="247"/>
                    </a:cubicBezTo>
                    <a:cubicBezTo>
                      <a:pt x="18" y="247"/>
                      <a:pt x="9" y="247"/>
                      <a:pt x="9" y="249"/>
                    </a:cubicBezTo>
                    <a:cubicBezTo>
                      <a:pt x="9" y="252"/>
                      <a:pt x="7" y="256"/>
                      <a:pt x="13" y="262"/>
                    </a:cubicBezTo>
                    <a:cubicBezTo>
                      <a:pt x="20" y="268"/>
                      <a:pt x="26" y="270"/>
                      <a:pt x="28" y="277"/>
                    </a:cubicBezTo>
                    <a:cubicBezTo>
                      <a:pt x="30" y="284"/>
                      <a:pt x="33" y="290"/>
                      <a:pt x="35" y="291"/>
                    </a:cubicBezTo>
                    <a:cubicBezTo>
                      <a:pt x="37" y="293"/>
                      <a:pt x="41" y="293"/>
                      <a:pt x="45" y="287"/>
                    </a:cubicBezTo>
                    <a:cubicBezTo>
                      <a:pt x="48" y="282"/>
                      <a:pt x="52" y="292"/>
                      <a:pt x="56" y="287"/>
                    </a:cubicBezTo>
                    <a:cubicBezTo>
                      <a:pt x="60" y="283"/>
                      <a:pt x="72" y="283"/>
                      <a:pt x="75" y="282"/>
                    </a:cubicBezTo>
                    <a:cubicBezTo>
                      <a:pt x="78" y="280"/>
                      <a:pt x="88" y="276"/>
                      <a:pt x="91" y="273"/>
                    </a:cubicBezTo>
                    <a:cubicBezTo>
                      <a:pt x="94" y="271"/>
                      <a:pt x="87" y="266"/>
                      <a:pt x="92" y="264"/>
                    </a:cubicBezTo>
                    <a:cubicBezTo>
                      <a:pt x="97" y="261"/>
                      <a:pt x="111" y="266"/>
                      <a:pt x="117" y="259"/>
                    </a:cubicBezTo>
                    <a:cubicBezTo>
                      <a:pt x="123" y="251"/>
                      <a:pt x="132" y="244"/>
                      <a:pt x="134" y="241"/>
                    </a:cubicBezTo>
                    <a:cubicBezTo>
                      <a:pt x="137" y="238"/>
                      <a:pt x="134" y="236"/>
                      <a:pt x="138" y="233"/>
                    </a:cubicBezTo>
                    <a:cubicBezTo>
                      <a:pt x="142" y="229"/>
                      <a:pt x="149" y="225"/>
                      <a:pt x="153" y="227"/>
                    </a:cubicBezTo>
                    <a:cubicBezTo>
                      <a:pt x="153" y="227"/>
                      <a:pt x="154" y="227"/>
                      <a:pt x="156" y="227"/>
                    </a:cubicBezTo>
                    <a:cubicBezTo>
                      <a:pt x="155" y="227"/>
                      <a:pt x="155" y="227"/>
                      <a:pt x="155" y="227"/>
                    </a:cubicBezTo>
                    <a:cubicBezTo>
                      <a:pt x="157" y="219"/>
                      <a:pt x="157" y="219"/>
                      <a:pt x="157" y="219"/>
                    </a:cubicBezTo>
                    <a:cubicBezTo>
                      <a:pt x="157" y="219"/>
                      <a:pt x="148" y="215"/>
                      <a:pt x="148" y="208"/>
                    </a:cubicBezTo>
                    <a:cubicBezTo>
                      <a:pt x="148" y="202"/>
                      <a:pt x="151" y="195"/>
                      <a:pt x="145" y="195"/>
                    </a:cubicBezTo>
                    <a:cubicBezTo>
                      <a:pt x="140" y="195"/>
                      <a:pt x="139" y="190"/>
                      <a:pt x="143" y="186"/>
                    </a:cubicBezTo>
                    <a:cubicBezTo>
                      <a:pt x="147" y="181"/>
                      <a:pt x="137" y="172"/>
                      <a:pt x="144" y="172"/>
                    </a:cubicBezTo>
                    <a:cubicBezTo>
                      <a:pt x="152" y="172"/>
                      <a:pt x="146" y="160"/>
                      <a:pt x="152" y="159"/>
                    </a:cubicBezTo>
                    <a:cubicBezTo>
                      <a:pt x="157" y="158"/>
                      <a:pt x="158" y="154"/>
                      <a:pt x="158" y="149"/>
                    </a:cubicBezTo>
                    <a:cubicBezTo>
                      <a:pt x="158" y="143"/>
                      <a:pt x="170" y="140"/>
                      <a:pt x="173" y="139"/>
                    </a:cubicBezTo>
                    <a:cubicBezTo>
                      <a:pt x="177" y="138"/>
                      <a:pt x="176" y="120"/>
                      <a:pt x="176" y="120"/>
                    </a:cubicBezTo>
                    <a:lnTo>
                      <a:pt x="176" y="7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6" name="Freeform 1600">
                <a:extLst>
                  <a:ext uri="{FF2B5EF4-FFF2-40B4-BE49-F238E27FC236}">
                    <a16:creationId xmlns:a16="http://schemas.microsoft.com/office/drawing/2014/main" id="{48781DB5-42BE-92B6-C56E-72D9B4F64A68}"/>
                  </a:ext>
                </a:extLst>
              </p:cNvPr>
              <p:cNvSpPr>
                <a:spLocks/>
              </p:cNvSpPr>
              <p:nvPr/>
            </p:nvSpPr>
            <p:spPr bwMode="auto">
              <a:xfrm>
                <a:off x="5289737" y="2552785"/>
                <a:ext cx="247659" cy="241308"/>
              </a:xfrm>
              <a:custGeom>
                <a:avLst/>
                <a:gdLst>
                  <a:gd name="T0" fmla="*/ 180 w 193"/>
                  <a:gd name="T1" fmla="*/ 42 h 193"/>
                  <a:gd name="T2" fmla="*/ 167 w 193"/>
                  <a:gd name="T3" fmla="*/ 11 h 193"/>
                  <a:gd name="T4" fmla="*/ 165 w 193"/>
                  <a:gd name="T5" fmla="*/ 14 h 193"/>
                  <a:gd name="T6" fmla="*/ 146 w 193"/>
                  <a:gd name="T7" fmla="*/ 13 h 193"/>
                  <a:gd name="T8" fmla="*/ 124 w 193"/>
                  <a:gd name="T9" fmla="*/ 8 h 193"/>
                  <a:gd name="T10" fmla="*/ 88 w 193"/>
                  <a:gd name="T11" fmla="*/ 14 h 193"/>
                  <a:gd name="T12" fmla="*/ 68 w 193"/>
                  <a:gd name="T13" fmla="*/ 16 h 193"/>
                  <a:gd name="T14" fmla="*/ 35 w 193"/>
                  <a:gd name="T15" fmla="*/ 7 h 193"/>
                  <a:gd name="T16" fmla="*/ 9 w 193"/>
                  <a:gd name="T17" fmla="*/ 0 h 193"/>
                  <a:gd name="T18" fmla="*/ 7 w 193"/>
                  <a:gd name="T19" fmla="*/ 5 h 193"/>
                  <a:gd name="T20" fmla="*/ 5 w 193"/>
                  <a:gd name="T21" fmla="*/ 27 h 193"/>
                  <a:gd name="T22" fmla="*/ 5 w 193"/>
                  <a:gd name="T23" fmla="*/ 53 h 193"/>
                  <a:gd name="T24" fmla="*/ 5 w 193"/>
                  <a:gd name="T25" fmla="*/ 189 h 193"/>
                  <a:gd name="T26" fmla="*/ 113 w 193"/>
                  <a:gd name="T27" fmla="*/ 189 h 193"/>
                  <a:gd name="T28" fmla="*/ 119 w 193"/>
                  <a:gd name="T29" fmla="*/ 184 h 193"/>
                  <a:gd name="T30" fmla="*/ 127 w 193"/>
                  <a:gd name="T31" fmla="*/ 187 h 193"/>
                  <a:gd name="T32" fmla="*/ 150 w 193"/>
                  <a:gd name="T33" fmla="*/ 187 h 193"/>
                  <a:gd name="T34" fmla="*/ 160 w 193"/>
                  <a:gd name="T35" fmla="*/ 193 h 193"/>
                  <a:gd name="T36" fmla="*/ 170 w 193"/>
                  <a:gd name="T37" fmla="*/ 184 h 193"/>
                  <a:gd name="T38" fmla="*/ 181 w 193"/>
                  <a:gd name="T39" fmla="*/ 172 h 193"/>
                  <a:gd name="T40" fmla="*/ 191 w 193"/>
                  <a:gd name="T41" fmla="*/ 166 h 193"/>
                  <a:gd name="T42" fmla="*/ 191 w 193"/>
                  <a:gd name="T43" fmla="*/ 165 h 193"/>
                  <a:gd name="T44" fmla="*/ 191 w 193"/>
                  <a:gd name="T45" fmla="*/ 158 h 193"/>
                  <a:gd name="T46" fmla="*/ 183 w 193"/>
                  <a:gd name="T47" fmla="*/ 138 h 193"/>
                  <a:gd name="T48" fmla="*/ 164 w 193"/>
                  <a:gd name="T49" fmla="*/ 102 h 193"/>
                  <a:gd name="T50" fmla="*/ 156 w 193"/>
                  <a:gd name="T51" fmla="*/ 84 h 193"/>
                  <a:gd name="T52" fmla="*/ 144 w 193"/>
                  <a:gd name="T53" fmla="*/ 65 h 193"/>
                  <a:gd name="T54" fmla="*/ 136 w 193"/>
                  <a:gd name="T55" fmla="*/ 32 h 193"/>
                  <a:gd name="T56" fmla="*/ 148 w 193"/>
                  <a:gd name="T57" fmla="*/ 55 h 193"/>
                  <a:gd name="T58" fmla="*/ 169 w 193"/>
                  <a:gd name="T59" fmla="*/ 78 h 193"/>
                  <a:gd name="T60" fmla="*/ 176 w 193"/>
                  <a:gd name="T61" fmla="*/ 53 h 193"/>
                  <a:gd name="T62" fmla="*/ 177 w 193"/>
                  <a:gd name="T63" fmla="*/ 54 h 193"/>
                  <a:gd name="T64" fmla="*/ 177 w 193"/>
                  <a:gd name="T65" fmla="*/ 49 h 193"/>
                  <a:gd name="T66" fmla="*/ 180 w 193"/>
                  <a:gd name="T67" fmla="*/ 4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93">
                    <a:moveTo>
                      <a:pt x="180" y="42"/>
                    </a:moveTo>
                    <a:cubicBezTo>
                      <a:pt x="167" y="11"/>
                      <a:pt x="167" y="11"/>
                      <a:pt x="167" y="11"/>
                    </a:cubicBezTo>
                    <a:cubicBezTo>
                      <a:pt x="166" y="12"/>
                      <a:pt x="166" y="13"/>
                      <a:pt x="165" y="14"/>
                    </a:cubicBezTo>
                    <a:cubicBezTo>
                      <a:pt x="163" y="16"/>
                      <a:pt x="155" y="11"/>
                      <a:pt x="146" y="13"/>
                    </a:cubicBezTo>
                    <a:cubicBezTo>
                      <a:pt x="138" y="15"/>
                      <a:pt x="132" y="12"/>
                      <a:pt x="124" y="8"/>
                    </a:cubicBezTo>
                    <a:cubicBezTo>
                      <a:pt x="117" y="4"/>
                      <a:pt x="91" y="9"/>
                      <a:pt x="88" y="14"/>
                    </a:cubicBezTo>
                    <a:cubicBezTo>
                      <a:pt x="84" y="19"/>
                      <a:pt x="76" y="19"/>
                      <a:pt x="68" y="16"/>
                    </a:cubicBezTo>
                    <a:cubicBezTo>
                      <a:pt x="60" y="13"/>
                      <a:pt x="50" y="8"/>
                      <a:pt x="35" y="7"/>
                    </a:cubicBezTo>
                    <a:cubicBezTo>
                      <a:pt x="22" y="6"/>
                      <a:pt x="11" y="4"/>
                      <a:pt x="9" y="0"/>
                    </a:cubicBezTo>
                    <a:cubicBezTo>
                      <a:pt x="8" y="2"/>
                      <a:pt x="8" y="3"/>
                      <a:pt x="7" y="5"/>
                    </a:cubicBezTo>
                    <a:cubicBezTo>
                      <a:pt x="3" y="17"/>
                      <a:pt x="10" y="20"/>
                      <a:pt x="5" y="27"/>
                    </a:cubicBezTo>
                    <a:cubicBezTo>
                      <a:pt x="0" y="33"/>
                      <a:pt x="5" y="41"/>
                      <a:pt x="5" y="53"/>
                    </a:cubicBezTo>
                    <a:cubicBezTo>
                      <a:pt x="5" y="61"/>
                      <a:pt x="5" y="140"/>
                      <a:pt x="5" y="189"/>
                    </a:cubicBezTo>
                    <a:cubicBezTo>
                      <a:pt x="113" y="189"/>
                      <a:pt x="113" y="189"/>
                      <a:pt x="113" y="189"/>
                    </a:cubicBezTo>
                    <a:cubicBezTo>
                      <a:pt x="113" y="189"/>
                      <a:pt x="116" y="186"/>
                      <a:pt x="119" y="184"/>
                    </a:cubicBezTo>
                    <a:cubicBezTo>
                      <a:pt x="122" y="182"/>
                      <a:pt x="127" y="187"/>
                      <a:pt x="127" y="187"/>
                    </a:cubicBezTo>
                    <a:cubicBezTo>
                      <a:pt x="150" y="187"/>
                      <a:pt x="150" y="187"/>
                      <a:pt x="150" y="187"/>
                    </a:cubicBezTo>
                    <a:cubicBezTo>
                      <a:pt x="150" y="187"/>
                      <a:pt x="154" y="193"/>
                      <a:pt x="160" y="193"/>
                    </a:cubicBezTo>
                    <a:cubicBezTo>
                      <a:pt x="165" y="193"/>
                      <a:pt x="162" y="184"/>
                      <a:pt x="170" y="184"/>
                    </a:cubicBezTo>
                    <a:cubicBezTo>
                      <a:pt x="178" y="184"/>
                      <a:pt x="176" y="172"/>
                      <a:pt x="181" y="172"/>
                    </a:cubicBezTo>
                    <a:cubicBezTo>
                      <a:pt x="187" y="172"/>
                      <a:pt x="186" y="173"/>
                      <a:pt x="191" y="166"/>
                    </a:cubicBezTo>
                    <a:cubicBezTo>
                      <a:pt x="191" y="165"/>
                      <a:pt x="191" y="165"/>
                      <a:pt x="191" y="165"/>
                    </a:cubicBezTo>
                    <a:cubicBezTo>
                      <a:pt x="191" y="163"/>
                      <a:pt x="191" y="160"/>
                      <a:pt x="191" y="158"/>
                    </a:cubicBezTo>
                    <a:cubicBezTo>
                      <a:pt x="193" y="149"/>
                      <a:pt x="187" y="150"/>
                      <a:pt x="183" y="138"/>
                    </a:cubicBezTo>
                    <a:cubicBezTo>
                      <a:pt x="180" y="126"/>
                      <a:pt x="165" y="109"/>
                      <a:pt x="164" y="102"/>
                    </a:cubicBezTo>
                    <a:cubicBezTo>
                      <a:pt x="164" y="95"/>
                      <a:pt x="156" y="92"/>
                      <a:pt x="156" y="84"/>
                    </a:cubicBezTo>
                    <a:cubicBezTo>
                      <a:pt x="156" y="77"/>
                      <a:pt x="152" y="76"/>
                      <a:pt x="144" y="65"/>
                    </a:cubicBezTo>
                    <a:cubicBezTo>
                      <a:pt x="136" y="53"/>
                      <a:pt x="134" y="33"/>
                      <a:pt x="136" y="32"/>
                    </a:cubicBezTo>
                    <a:cubicBezTo>
                      <a:pt x="138" y="32"/>
                      <a:pt x="145" y="49"/>
                      <a:pt x="148" y="55"/>
                    </a:cubicBezTo>
                    <a:cubicBezTo>
                      <a:pt x="150" y="61"/>
                      <a:pt x="166" y="78"/>
                      <a:pt x="169" y="78"/>
                    </a:cubicBezTo>
                    <a:cubicBezTo>
                      <a:pt x="175" y="77"/>
                      <a:pt x="174" y="52"/>
                      <a:pt x="176" y="53"/>
                    </a:cubicBezTo>
                    <a:cubicBezTo>
                      <a:pt x="176" y="53"/>
                      <a:pt x="177" y="54"/>
                      <a:pt x="177" y="54"/>
                    </a:cubicBezTo>
                    <a:cubicBezTo>
                      <a:pt x="177" y="49"/>
                      <a:pt x="177" y="49"/>
                      <a:pt x="177" y="49"/>
                    </a:cubicBezTo>
                    <a:lnTo>
                      <a:pt x="180" y="4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7" name="Freeform 1601">
                <a:extLst>
                  <a:ext uri="{FF2B5EF4-FFF2-40B4-BE49-F238E27FC236}">
                    <a16:creationId xmlns:a16="http://schemas.microsoft.com/office/drawing/2014/main" id="{40BA9BFD-AE2E-01D7-1A2C-80247D3857CC}"/>
                  </a:ext>
                </a:extLst>
              </p:cNvPr>
              <p:cNvSpPr>
                <a:spLocks/>
              </p:cNvSpPr>
              <p:nvPr/>
            </p:nvSpPr>
            <p:spPr bwMode="auto">
              <a:xfrm>
                <a:off x="4942062" y="3237020"/>
                <a:ext cx="128592" cy="139705"/>
              </a:xfrm>
              <a:custGeom>
                <a:avLst/>
                <a:gdLst>
                  <a:gd name="T0" fmla="*/ 50 w 100"/>
                  <a:gd name="T1" fmla="*/ 106 h 111"/>
                  <a:gd name="T2" fmla="*/ 52 w 100"/>
                  <a:gd name="T3" fmla="*/ 92 h 111"/>
                  <a:gd name="T4" fmla="*/ 63 w 100"/>
                  <a:gd name="T5" fmla="*/ 84 h 111"/>
                  <a:gd name="T6" fmla="*/ 71 w 100"/>
                  <a:gd name="T7" fmla="*/ 74 h 111"/>
                  <a:gd name="T8" fmla="*/ 81 w 100"/>
                  <a:gd name="T9" fmla="*/ 85 h 111"/>
                  <a:gd name="T10" fmla="*/ 94 w 100"/>
                  <a:gd name="T11" fmla="*/ 87 h 111"/>
                  <a:gd name="T12" fmla="*/ 99 w 100"/>
                  <a:gd name="T13" fmla="*/ 67 h 111"/>
                  <a:gd name="T14" fmla="*/ 95 w 100"/>
                  <a:gd name="T15" fmla="*/ 48 h 111"/>
                  <a:gd name="T16" fmla="*/ 92 w 100"/>
                  <a:gd name="T17" fmla="*/ 34 h 111"/>
                  <a:gd name="T18" fmla="*/ 94 w 100"/>
                  <a:gd name="T19" fmla="*/ 20 h 111"/>
                  <a:gd name="T20" fmla="*/ 76 w 100"/>
                  <a:gd name="T21" fmla="*/ 20 h 111"/>
                  <a:gd name="T22" fmla="*/ 78 w 100"/>
                  <a:gd name="T23" fmla="*/ 2 h 111"/>
                  <a:gd name="T24" fmla="*/ 52 w 100"/>
                  <a:gd name="T25" fmla="*/ 0 h 111"/>
                  <a:gd name="T26" fmla="*/ 49 w 100"/>
                  <a:gd name="T27" fmla="*/ 1 h 111"/>
                  <a:gd name="T28" fmla="*/ 48 w 100"/>
                  <a:gd name="T29" fmla="*/ 24 h 111"/>
                  <a:gd name="T30" fmla="*/ 24 w 100"/>
                  <a:gd name="T31" fmla="*/ 25 h 111"/>
                  <a:gd name="T32" fmla="*/ 16 w 100"/>
                  <a:gd name="T33" fmla="*/ 26 h 111"/>
                  <a:gd name="T34" fmla="*/ 13 w 100"/>
                  <a:gd name="T35" fmla="*/ 30 h 111"/>
                  <a:gd name="T36" fmla="*/ 20 w 100"/>
                  <a:gd name="T37" fmla="*/ 39 h 111"/>
                  <a:gd name="T38" fmla="*/ 10 w 100"/>
                  <a:gd name="T39" fmla="*/ 46 h 111"/>
                  <a:gd name="T40" fmla="*/ 3 w 100"/>
                  <a:gd name="T41" fmla="*/ 57 h 111"/>
                  <a:gd name="T42" fmla="*/ 11 w 100"/>
                  <a:gd name="T43" fmla="*/ 73 h 111"/>
                  <a:gd name="T44" fmla="*/ 24 w 100"/>
                  <a:gd name="T45" fmla="*/ 89 h 111"/>
                  <a:gd name="T46" fmla="*/ 42 w 100"/>
                  <a:gd name="T47" fmla="*/ 111 h 111"/>
                  <a:gd name="T48" fmla="*/ 50 w 100"/>
                  <a:gd name="T49"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11">
                    <a:moveTo>
                      <a:pt x="50" y="106"/>
                    </a:moveTo>
                    <a:cubicBezTo>
                      <a:pt x="59" y="106"/>
                      <a:pt x="56" y="100"/>
                      <a:pt x="52" y="92"/>
                    </a:cubicBezTo>
                    <a:cubicBezTo>
                      <a:pt x="49" y="83"/>
                      <a:pt x="58" y="84"/>
                      <a:pt x="63" y="84"/>
                    </a:cubicBezTo>
                    <a:cubicBezTo>
                      <a:pt x="69" y="84"/>
                      <a:pt x="66" y="74"/>
                      <a:pt x="71" y="74"/>
                    </a:cubicBezTo>
                    <a:cubicBezTo>
                      <a:pt x="75" y="74"/>
                      <a:pt x="76" y="86"/>
                      <a:pt x="81" y="85"/>
                    </a:cubicBezTo>
                    <a:cubicBezTo>
                      <a:pt x="85" y="84"/>
                      <a:pt x="88" y="88"/>
                      <a:pt x="94" y="87"/>
                    </a:cubicBezTo>
                    <a:cubicBezTo>
                      <a:pt x="99" y="86"/>
                      <a:pt x="99" y="75"/>
                      <a:pt x="99" y="67"/>
                    </a:cubicBezTo>
                    <a:cubicBezTo>
                      <a:pt x="99" y="58"/>
                      <a:pt x="100" y="51"/>
                      <a:pt x="95" y="48"/>
                    </a:cubicBezTo>
                    <a:cubicBezTo>
                      <a:pt x="89" y="45"/>
                      <a:pt x="85" y="37"/>
                      <a:pt x="92" y="34"/>
                    </a:cubicBezTo>
                    <a:cubicBezTo>
                      <a:pt x="98" y="31"/>
                      <a:pt x="99" y="24"/>
                      <a:pt x="94" y="20"/>
                    </a:cubicBezTo>
                    <a:cubicBezTo>
                      <a:pt x="88" y="15"/>
                      <a:pt x="76" y="24"/>
                      <a:pt x="76" y="20"/>
                    </a:cubicBezTo>
                    <a:cubicBezTo>
                      <a:pt x="76" y="17"/>
                      <a:pt x="77" y="9"/>
                      <a:pt x="78" y="2"/>
                    </a:cubicBezTo>
                    <a:cubicBezTo>
                      <a:pt x="66" y="1"/>
                      <a:pt x="52" y="0"/>
                      <a:pt x="52" y="0"/>
                    </a:cubicBezTo>
                    <a:cubicBezTo>
                      <a:pt x="49" y="1"/>
                      <a:pt x="49" y="1"/>
                      <a:pt x="49" y="1"/>
                    </a:cubicBezTo>
                    <a:cubicBezTo>
                      <a:pt x="49" y="14"/>
                      <a:pt x="48" y="24"/>
                      <a:pt x="48" y="24"/>
                    </a:cubicBezTo>
                    <a:cubicBezTo>
                      <a:pt x="48" y="24"/>
                      <a:pt x="28" y="25"/>
                      <a:pt x="24" y="25"/>
                    </a:cubicBezTo>
                    <a:cubicBezTo>
                      <a:pt x="23" y="25"/>
                      <a:pt x="20" y="26"/>
                      <a:pt x="16" y="26"/>
                    </a:cubicBezTo>
                    <a:cubicBezTo>
                      <a:pt x="15" y="28"/>
                      <a:pt x="14" y="29"/>
                      <a:pt x="13" y="30"/>
                    </a:cubicBezTo>
                    <a:cubicBezTo>
                      <a:pt x="10" y="32"/>
                      <a:pt x="18" y="35"/>
                      <a:pt x="20" y="39"/>
                    </a:cubicBezTo>
                    <a:cubicBezTo>
                      <a:pt x="21" y="42"/>
                      <a:pt x="10" y="41"/>
                      <a:pt x="10" y="46"/>
                    </a:cubicBezTo>
                    <a:cubicBezTo>
                      <a:pt x="10" y="51"/>
                      <a:pt x="6" y="55"/>
                      <a:pt x="3" y="57"/>
                    </a:cubicBezTo>
                    <a:cubicBezTo>
                      <a:pt x="0" y="60"/>
                      <a:pt x="11" y="70"/>
                      <a:pt x="11" y="73"/>
                    </a:cubicBezTo>
                    <a:cubicBezTo>
                      <a:pt x="12" y="76"/>
                      <a:pt x="14" y="80"/>
                      <a:pt x="24" y="89"/>
                    </a:cubicBezTo>
                    <a:cubicBezTo>
                      <a:pt x="34" y="98"/>
                      <a:pt x="29" y="101"/>
                      <a:pt x="42" y="111"/>
                    </a:cubicBezTo>
                    <a:cubicBezTo>
                      <a:pt x="43" y="108"/>
                      <a:pt x="46" y="106"/>
                      <a:pt x="50" y="10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8" name="Freeform 1602">
                <a:extLst>
                  <a:ext uri="{FF2B5EF4-FFF2-40B4-BE49-F238E27FC236}">
                    <a16:creationId xmlns:a16="http://schemas.microsoft.com/office/drawing/2014/main" id="{DF13FCAF-C372-83FC-8EE1-F64CBA609AA4}"/>
                  </a:ext>
                </a:extLst>
              </p:cNvPr>
              <p:cNvSpPr>
                <a:spLocks/>
              </p:cNvSpPr>
              <p:nvPr/>
            </p:nvSpPr>
            <p:spPr bwMode="auto">
              <a:xfrm>
                <a:off x="4954763" y="3238608"/>
                <a:ext cx="50802" cy="30164"/>
              </a:xfrm>
              <a:custGeom>
                <a:avLst/>
                <a:gdLst>
                  <a:gd name="T0" fmla="*/ 38 w 39"/>
                  <a:gd name="T1" fmla="*/ 23 h 25"/>
                  <a:gd name="T2" fmla="*/ 39 w 39"/>
                  <a:gd name="T3" fmla="*/ 0 h 25"/>
                  <a:gd name="T4" fmla="*/ 34 w 39"/>
                  <a:gd name="T5" fmla="*/ 2 h 25"/>
                  <a:gd name="T6" fmla="*/ 10 w 39"/>
                  <a:gd name="T7" fmla="*/ 2 h 25"/>
                  <a:gd name="T8" fmla="*/ 10 w 39"/>
                  <a:gd name="T9" fmla="*/ 2 h 25"/>
                  <a:gd name="T10" fmla="*/ 6 w 39"/>
                  <a:gd name="T11" fmla="*/ 14 h 25"/>
                  <a:gd name="T12" fmla="*/ 5 w 39"/>
                  <a:gd name="T13" fmla="*/ 21 h 25"/>
                  <a:gd name="T14" fmla="*/ 6 w 39"/>
                  <a:gd name="T15" fmla="*/ 25 h 25"/>
                  <a:gd name="T16" fmla="*/ 14 w 39"/>
                  <a:gd name="T17" fmla="*/ 24 h 25"/>
                  <a:gd name="T18" fmla="*/ 38 w 39"/>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5">
                    <a:moveTo>
                      <a:pt x="38" y="23"/>
                    </a:moveTo>
                    <a:cubicBezTo>
                      <a:pt x="38" y="23"/>
                      <a:pt x="39" y="13"/>
                      <a:pt x="39" y="0"/>
                    </a:cubicBezTo>
                    <a:cubicBezTo>
                      <a:pt x="34" y="2"/>
                      <a:pt x="34" y="2"/>
                      <a:pt x="34" y="2"/>
                    </a:cubicBezTo>
                    <a:cubicBezTo>
                      <a:pt x="10" y="2"/>
                      <a:pt x="10" y="2"/>
                      <a:pt x="10" y="2"/>
                    </a:cubicBezTo>
                    <a:cubicBezTo>
                      <a:pt x="10" y="2"/>
                      <a:pt x="10" y="2"/>
                      <a:pt x="10" y="2"/>
                    </a:cubicBezTo>
                    <a:cubicBezTo>
                      <a:pt x="13" y="6"/>
                      <a:pt x="11" y="12"/>
                      <a:pt x="6" y="14"/>
                    </a:cubicBezTo>
                    <a:cubicBezTo>
                      <a:pt x="0" y="15"/>
                      <a:pt x="1" y="20"/>
                      <a:pt x="5" y="21"/>
                    </a:cubicBezTo>
                    <a:cubicBezTo>
                      <a:pt x="8" y="21"/>
                      <a:pt x="7" y="23"/>
                      <a:pt x="6" y="25"/>
                    </a:cubicBezTo>
                    <a:cubicBezTo>
                      <a:pt x="10" y="25"/>
                      <a:pt x="13" y="24"/>
                      <a:pt x="14" y="24"/>
                    </a:cubicBezTo>
                    <a:cubicBezTo>
                      <a:pt x="18" y="24"/>
                      <a:pt x="38" y="23"/>
                      <a:pt x="38" y="2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19" name="Freeform 1603">
                <a:extLst>
                  <a:ext uri="{FF2B5EF4-FFF2-40B4-BE49-F238E27FC236}">
                    <a16:creationId xmlns:a16="http://schemas.microsoft.com/office/drawing/2014/main" id="{644C05E8-6848-B98D-58E6-020A99E02A62}"/>
                  </a:ext>
                </a:extLst>
              </p:cNvPr>
              <p:cNvSpPr>
                <a:spLocks/>
              </p:cNvSpPr>
              <p:nvPr/>
            </p:nvSpPr>
            <p:spPr bwMode="auto">
              <a:xfrm>
                <a:off x="4996039" y="3205269"/>
                <a:ext cx="158756" cy="195269"/>
              </a:xfrm>
              <a:custGeom>
                <a:avLst/>
                <a:gdLst>
                  <a:gd name="T0" fmla="*/ 33 w 124"/>
                  <a:gd name="T1" fmla="*/ 147 h 156"/>
                  <a:gd name="T2" fmla="*/ 45 w 124"/>
                  <a:gd name="T3" fmla="*/ 148 h 156"/>
                  <a:gd name="T4" fmla="*/ 59 w 124"/>
                  <a:gd name="T5" fmla="*/ 149 h 156"/>
                  <a:gd name="T6" fmla="*/ 67 w 124"/>
                  <a:gd name="T7" fmla="*/ 148 h 156"/>
                  <a:gd name="T8" fmla="*/ 78 w 124"/>
                  <a:gd name="T9" fmla="*/ 139 h 156"/>
                  <a:gd name="T10" fmla="*/ 84 w 124"/>
                  <a:gd name="T11" fmla="*/ 125 h 156"/>
                  <a:gd name="T12" fmla="*/ 86 w 124"/>
                  <a:gd name="T13" fmla="*/ 96 h 156"/>
                  <a:gd name="T14" fmla="*/ 101 w 124"/>
                  <a:gd name="T15" fmla="*/ 76 h 156"/>
                  <a:gd name="T16" fmla="*/ 114 w 124"/>
                  <a:gd name="T17" fmla="*/ 39 h 156"/>
                  <a:gd name="T18" fmla="*/ 120 w 124"/>
                  <a:gd name="T19" fmla="*/ 21 h 156"/>
                  <a:gd name="T20" fmla="*/ 123 w 124"/>
                  <a:gd name="T21" fmla="*/ 2 h 156"/>
                  <a:gd name="T22" fmla="*/ 123 w 124"/>
                  <a:gd name="T23" fmla="*/ 3 h 156"/>
                  <a:gd name="T24" fmla="*/ 108 w 124"/>
                  <a:gd name="T25" fmla="*/ 0 h 156"/>
                  <a:gd name="T26" fmla="*/ 100 w 124"/>
                  <a:gd name="T27" fmla="*/ 3 h 156"/>
                  <a:gd name="T28" fmla="*/ 90 w 124"/>
                  <a:gd name="T29" fmla="*/ 5 h 156"/>
                  <a:gd name="T30" fmla="*/ 87 w 124"/>
                  <a:gd name="T31" fmla="*/ 18 h 156"/>
                  <a:gd name="T32" fmla="*/ 82 w 124"/>
                  <a:gd name="T33" fmla="*/ 35 h 156"/>
                  <a:gd name="T34" fmla="*/ 57 w 124"/>
                  <a:gd name="T35" fmla="*/ 27 h 156"/>
                  <a:gd name="T36" fmla="*/ 36 w 124"/>
                  <a:gd name="T37" fmla="*/ 27 h 156"/>
                  <a:gd name="T38" fmla="*/ 34 w 124"/>
                  <a:gd name="T39" fmla="*/ 45 h 156"/>
                  <a:gd name="T40" fmla="*/ 52 w 124"/>
                  <a:gd name="T41" fmla="*/ 45 h 156"/>
                  <a:gd name="T42" fmla="*/ 50 w 124"/>
                  <a:gd name="T43" fmla="*/ 59 h 156"/>
                  <a:gd name="T44" fmla="*/ 53 w 124"/>
                  <a:gd name="T45" fmla="*/ 73 h 156"/>
                  <a:gd name="T46" fmla="*/ 57 w 124"/>
                  <a:gd name="T47" fmla="*/ 92 h 156"/>
                  <a:gd name="T48" fmla="*/ 52 w 124"/>
                  <a:gd name="T49" fmla="*/ 112 h 156"/>
                  <a:gd name="T50" fmla="*/ 39 w 124"/>
                  <a:gd name="T51" fmla="*/ 110 h 156"/>
                  <a:gd name="T52" fmla="*/ 29 w 124"/>
                  <a:gd name="T53" fmla="*/ 99 h 156"/>
                  <a:gd name="T54" fmla="*/ 21 w 124"/>
                  <a:gd name="T55" fmla="*/ 109 h 156"/>
                  <a:gd name="T56" fmla="*/ 10 w 124"/>
                  <a:gd name="T57" fmla="*/ 117 h 156"/>
                  <a:gd name="T58" fmla="*/ 8 w 124"/>
                  <a:gd name="T59" fmla="*/ 131 h 156"/>
                  <a:gd name="T60" fmla="*/ 0 w 124"/>
                  <a:gd name="T61" fmla="*/ 136 h 156"/>
                  <a:gd name="T62" fmla="*/ 2 w 124"/>
                  <a:gd name="T63" fmla="*/ 137 h 156"/>
                  <a:gd name="T64" fmla="*/ 17 w 124"/>
                  <a:gd name="T65" fmla="*/ 156 h 156"/>
                  <a:gd name="T66" fmla="*/ 33 w 124"/>
                  <a:gd name="T67" fmla="*/ 1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56">
                    <a:moveTo>
                      <a:pt x="33" y="147"/>
                    </a:moveTo>
                    <a:cubicBezTo>
                      <a:pt x="36" y="148"/>
                      <a:pt x="39" y="154"/>
                      <a:pt x="45" y="148"/>
                    </a:cubicBezTo>
                    <a:cubicBezTo>
                      <a:pt x="52" y="143"/>
                      <a:pt x="59" y="144"/>
                      <a:pt x="59" y="149"/>
                    </a:cubicBezTo>
                    <a:cubicBezTo>
                      <a:pt x="59" y="155"/>
                      <a:pt x="62" y="154"/>
                      <a:pt x="67" y="148"/>
                    </a:cubicBezTo>
                    <a:cubicBezTo>
                      <a:pt x="72" y="143"/>
                      <a:pt x="78" y="149"/>
                      <a:pt x="78" y="139"/>
                    </a:cubicBezTo>
                    <a:cubicBezTo>
                      <a:pt x="78" y="128"/>
                      <a:pt x="84" y="137"/>
                      <a:pt x="84" y="125"/>
                    </a:cubicBezTo>
                    <a:cubicBezTo>
                      <a:pt x="84" y="113"/>
                      <a:pt x="86" y="101"/>
                      <a:pt x="86" y="96"/>
                    </a:cubicBezTo>
                    <a:cubicBezTo>
                      <a:pt x="86" y="91"/>
                      <a:pt x="101" y="85"/>
                      <a:pt x="101" y="76"/>
                    </a:cubicBezTo>
                    <a:cubicBezTo>
                      <a:pt x="101" y="68"/>
                      <a:pt x="114" y="50"/>
                      <a:pt x="114" y="39"/>
                    </a:cubicBezTo>
                    <a:cubicBezTo>
                      <a:pt x="114" y="28"/>
                      <a:pt x="117" y="26"/>
                      <a:pt x="120" y="21"/>
                    </a:cubicBezTo>
                    <a:cubicBezTo>
                      <a:pt x="123" y="17"/>
                      <a:pt x="124" y="10"/>
                      <a:pt x="123" y="2"/>
                    </a:cubicBezTo>
                    <a:cubicBezTo>
                      <a:pt x="123" y="3"/>
                      <a:pt x="123" y="3"/>
                      <a:pt x="123" y="3"/>
                    </a:cubicBezTo>
                    <a:cubicBezTo>
                      <a:pt x="108" y="0"/>
                      <a:pt x="108" y="0"/>
                      <a:pt x="108" y="0"/>
                    </a:cubicBezTo>
                    <a:cubicBezTo>
                      <a:pt x="100" y="3"/>
                      <a:pt x="100" y="3"/>
                      <a:pt x="100" y="3"/>
                    </a:cubicBezTo>
                    <a:cubicBezTo>
                      <a:pt x="90" y="5"/>
                      <a:pt x="90" y="5"/>
                      <a:pt x="90" y="5"/>
                    </a:cubicBezTo>
                    <a:cubicBezTo>
                      <a:pt x="90" y="5"/>
                      <a:pt x="92" y="12"/>
                      <a:pt x="87" y="18"/>
                    </a:cubicBezTo>
                    <a:cubicBezTo>
                      <a:pt x="83" y="23"/>
                      <a:pt x="82" y="35"/>
                      <a:pt x="82" y="35"/>
                    </a:cubicBezTo>
                    <a:cubicBezTo>
                      <a:pt x="82" y="35"/>
                      <a:pt x="62" y="25"/>
                      <a:pt x="57" y="27"/>
                    </a:cubicBezTo>
                    <a:cubicBezTo>
                      <a:pt x="54" y="27"/>
                      <a:pt x="46" y="27"/>
                      <a:pt x="36" y="27"/>
                    </a:cubicBezTo>
                    <a:cubicBezTo>
                      <a:pt x="35" y="34"/>
                      <a:pt x="34" y="42"/>
                      <a:pt x="34" y="45"/>
                    </a:cubicBezTo>
                    <a:cubicBezTo>
                      <a:pt x="34" y="49"/>
                      <a:pt x="46" y="40"/>
                      <a:pt x="52" y="45"/>
                    </a:cubicBezTo>
                    <a:cubicBezTo>
                      <a:pt x="57" y="49"/>
                      <a:pt x="56" y="56"/>
                      <a:pt x="50" y="59"/>
                    </a:cubicBezTo>
                    <a:cubicBezTo>
                      <a:pt x="43" y="62"/>
                      <a:pt x="47" y="70"/>
                      <a:pt x="53" y="73"/>
                    </a:cubicBezTo>
                    <a:cubicBezTo>
                      <a:pt x="58" y="76"/>
                      <a:pt x="57" y="83"/>
                      <a:pt x="57" y="92"/>
                    </a:cubicBezTo>
                    <a:cubicBezTo>
                      <a:pt x="57" y="100"/>
                      <a:pt x="57" y="111"/>
                      <a:pt x="52" y="112"/>
                    </a:cubicBezTo>
                    <a:cubicBezTo>
                      <a:pt x="46" y="113"/>
                      <a:pt x="43" y="109"/>
                      <a:pt x="39" y="110"/>
                    </a:cubicBezTo>
                    <a:cubicBezTo>
                      <a:pt x="34" y="111"/>
                      <a:pt x="33" y="99"/>
                      <a:pt x="29" y="99"/>
                    </a:cubicBezTo>
                    <a:cubicBezTo>
                      <a:pt x="24" y="99"/>
                      <a:pt x="27" y="109"/>
                      <a:pt x="21" y="109"/>
                    </a:cubicBezTo>
                    <a:cubicBezTo>
                      <a:pt x="16" y="109"/>
                      <a:pt x="7" y="108"/>
                      <a:pt x="10" y="117"/>
                    </a:cubicBezTo>
                    <a:cubicBezTo>
                      <a:pt x="14" y="125"/>
                      <a:pt x="17" y="131"/>
                      <a:pt x="8" y="131"/>
                    </a:cubicBezTo>
                    <a:cubicBezTo>
                      <a:pt x="4" y="131"/>
                      <a:pt x="1" y="133"/>
                      <a:pt x="0" y="136"/>
                    </a:cubicBezTo>
                    <a:cubicBezTo>
                      <a:pt x="0" y="136"/>
                      <a:pt x="1" y="137"/>
                      <a:pt x="2" y="137"/>
                    </a:cubicBezTo>
                    <a:cubicBezTo>
                      <a:pt x="9" y="143"/>
                      <a:pt x="14" y="149"/>
                      <a:pt x="17" y="156"/>
                    </a:cubicBezTo>
                    <a:cubicBezTo>
                      <a:pt x="24" y="151"/>
                      <a:pt x="31" y="147"/>
                      <a:pt x="33" y="1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0" name="Freeform 1606">
                <a:extLst>
                  <a:ext uri="{FF2B5EF4-FFF2-40B4-BE49-F238E27FC236}">
                    <a16:creationId xmlns:a16="http://schemas.microsoft.com/office/drawing/2014/main" id="{C0899002-515C-045E-B855-BF97561D2588}"/>
                  </a:ext>
                </a:extLst>
              </p:cNvPr>
              <p:cNvSpPr>
                <a:spLocks noEditPoints="1"/>
              </p:cNvSpPr>
              <p:nvPr/>
            </p:nvSpPr>
            <p:spPr bwMode="auto">
              <a:xfrm>
                <a:off x="5273862" y="2997300"/>
                <a:ext cx="225433" cy="88903"/>
              </a:xfrm>
              <a:custGeom>
                <a:avLst/>
                <a:gdLst>
                  <a:gd name="T0" fmla="*/ 6 w 176"/>
                  <a:gd name="T1" fmla="*/ 67 h 71"/>
                  <a:gd name="T2" fmla="*/ 7 w 176"/>
                  <a:gd name="T3" fmla="*/ 65 h 71"/>
                  <a:gd name="T4" fmla="*/ 6 w 176"/>
                  <a:gd name="T5" fmla="*/ 55 h 71"/>
                  <a:gd name="T6" fmla="*/ 174 w 176"/>
                  <a:gd name="T7" fmla="*/ 57 h 71"/>
                  <a:gd name="T8" fmla="*/ 173 w 176"/>
                  <a:gd name="T9" fmla="*/ 53 h 71"/>
                  <a:gd name="T10" fmla="*/ 50 w 176"/>
                  <a:gd name="T11" fmla="*/ 52 h 71"/>
                  <a:gd name="T12" fmla="*/ 41 w 176"/>
                  <a:gd name="T13" fmla="*/ 52 h 71"/>
                  <a:gd name="T14" fmla="*/ 58 w 176"/>
                  <a:gd name="T15" fmla="*/ 50 h 71"/>
                  <a:gd name="T16" fmla="*/ 62 w 176"/>
                  <a:gd name="T17" fmla="*/ 50 h 71"/>
                  <a:gd name="T18" fmla="*/ 70 w 176"/>
                  <a:gd name="T19" fmla="*/ 50 h 71"/>
                  <a:gd name="T20" fmla="*/ 9 w 176"/>
                  <a:gd name="T21" fmla="*/ 51 h 71"/>
                  <a:gd name="T22" fmla="*/ 78 w 176"/>
                  <a:gd name="T23" fmla="*/ 49 h 71"/>
                  <a:gd name="T24" fmla="*/ 86 w 176"/>
                  <a:gd name="T25" fmla="*/ 48 h 71"/>
                  <a:gd name="T26" fmla="*/ 87 w 176"/>
                  <a:gd name="T27" fmla="*/ 52 h 71"/>
                  <a:gd name="T28" fmla="*/ 127 w 176"/>
                  <a:gd name="T29" fmla="*/ 50 h 71"/>
                  <a:gd name="T30" fmla="*/ 93 w 176"/>
                  <a:gd name="T31" fmla="*/ 48 h 71"/>
                  <a:gd name="T32" fmla="*/ 95 w 176"/>
                  <a:gd name="T33" fmla="*/ 51 h 71"/>
                  <a:gd name="T34" fmla="*/ 117 w 176"/>
                  <a:gd name="T35" fmla="*/ 45 h 71"/>
                  <a:gd name="T36" fmla="*/ 171 w 176"/>
                  <a:gd name="T37" fmla="*/ 49 h 71"/>
                  <a:gd name="T38" fmla="*/ 36 w 176"/>
                  <a:gd name="T39" fmla="*/ 49 h 71"/>
                  <a:gd name="T40" fmla="*/ 36 w 176"/>
                  <a:gd name="T41" fmla="*/ 50 h 71"/>
                  <a:gd name="T42" fmla="*/ 15 w 176"/>
                  <a:gd name="T43" fmla="*/ 41 h 71"/>
                  <a:gd name="T44" fmla="*/ 14 w 176"/>
                  <a:gd name="T45" fmla="*/ 44 h 71"/>
                  <a:gd name="T46" fmla="*/ 130 w 176"/>
                  <a:gd name="T47" fmla="*/ 41 h 71"/>
                  <a:gd name="T48" fmla="*/ 110 w 176"/>
                  <a:gd name="T49" fmla="*/ 45 h 71"/>
                  <a:gd name="T50" fmla="*/ 113 w 176"/>
                  <a:gd name="T51" fmla="*/ 42 h 71"/>
                  <a:gd name="T52" fmla="*/ 34 w 176"/>
                  <a:gd name="T53" fmla="*/ 40 h 71"/>
                  <a:gd name="T54" fmla="*/ 170 w 176"/>
                  <a:gd name="T55" fmla="*/ 42 h 71"/>
                  <a:gd name="T56" fmla="*/ 172 w 176"/>
                  <a:gd name="T57" fmla="*/ 43 h 71"/>
                  <a:gd name="T58" fmla="*/ 98 w 176"/>
                  <a:gd name="T59" fmla="*/ 38 h 71"/>
                  <a:gd name="T60" fmla="*/ 97 w 176"/>
                  <a:gd name="T61" fmla="*/ 43 h 71"/>
                  <a:gd name="T62" fmla="*/ 103 w 176"/>
                  <a:gd name="T63" fmla="*/ 36 h 71"/>
                  <a:gd name="T64" fmla="*/ 23 w 176"/>
                  <a:gd name="T65" fmla="*/ 37 h 71"/>
                  <a:gd name="T66" fmla="*/ 134 w 176"/>
                  <a:gd name="T67" fmla="*/ 35 h 71"/>
                  <a:gd name="T68" fmla="*/ 26 w 176"/>
                  <a:gd name="T69" fmla="*/ 36 h 71"/>
                  <a:gd name="T70" fmla="*/ 28 w 176"/>
                  <a:gd name="T71" fmla="*/ 40 h 71"/>
                  <a:gd name="T72" fmla="*/ 167 w 176"/>
                  <a:gd name="T73" fmla="*/ 32 h 71"/>
                  <a:gd name="T74" fmla="*/ 139 w 176"/>
                  <a:gd name="T75" fmla="*/ 27 h 71"/>
                  <a:gd name="T76" fmla="*/ 158 w 176"/>
                  <a:gd name="T77" fmla="*/ 29 h 71"/>
                  <a:gd name="T78" fmla="*/ 162 w 176"/>
                  <a:gd name="T79" fmla="*/ 28 h 71"/>
                  <a:gd name="T80" fmla="*/ 143 w 176"/>
                  <a:gd name="T81" fmla="*/ 25 h 71"/>
                  <a:gd name="T82" fmla="*/ 159 w 176"/>
                  <a:gd name="T83" fmla="*/ 25 h 71"/>
                  <a:gd name="T84" fmla="*/ 161 w 176"/>
                  <a:gd name="T85" fmla="*/ 23 h 71"/>
                  <a:gd name="T86" fmla="*/ 144 w 176"/>
                  <a:gd name="T87" fmla="*/ 16 h 71"/>
                  <a:gd name="T88" fmla="*/ 157 w 176"/>
                  <a:gd name="T89" fmla="*/ 17 h 71"/>
                  <a:gd name="T90" fmla="*/ 161 w 176"/>
                  <a:gd name="T91" fmla="*/ 15 h 71"/>
                  <a:gd name="T92" fmla="*/ 143 w 176"/>
                  <a:gd name="T93" fmla="*/ 10 h 71"/>
                  <a:gd name="T94" fmla="*/ 148 w 176"/>
                  <a:gd name="T95" fmla="*/ 9 h 71"/>
                  <a:gd name="T96" fmla="*/ 157 w 176"/>
                  <a:gd name="T97" fmla="*/ 8 h 71"/>
                  <a:gd name="T98" fmla="*/ 161 w 176"/>
                  <a:gd name="T99" fmla="*/ 8 h 71"/>
                  <a:gd name="T100" fmla="*/ 151 w 176"/>
                  <a:gd name="T101" fmla="*/ 6 h 71"/>
                  <a:gd name="T102" fmla="*/ 155 w 176"/>
                  <a:gd name="T103"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71">
                    <a:moveTo>
                      <a:pt x="4" y="71"/>
                    </a:moveTo>
                    <a:cubicBezTo>
                      <a:pt x="0" y="69"/>
                      <a:pt x="0" y="69"/>
                      <a:pt x="0" y="69"/>
                    </a:cubicBezTo>
                    <a:cubicBezTo>
                      <a:pt x="0" y="69"/>
                      <a:pt x="0" y="69"/>
                      <a:pt x="0" y="69"/>
                    </a:cubicBezTo>
                    <a:cubicBezTo>
                      <a:pt x="4" y="71"/>
                      <a:pt x="4" y="71"/>
                      <a:pt x="4" y="71"/>
                    </a:cubicBezTo>
                    <a:close/>
                    <a:moveTo>
                      <a:pt x="6" y="67"/>
                    </a:moveTo>
                    <a:cubicBezTo>
                      <a:pt x="2" y="65"/>
                      <a:pt x="2" y="65"/>
                      <a:pt x="2" y="65"/>
                    </a:cubicBezTo>
                    <a:cubicBezTo>
                      <a:pt x="3" y="64"/>
                      <a:pt x="3" y="64"/>
                      <a:pt x="3" y="64"/>
                    </a:cubicBezTo>
                    <a:cubicBezTo>
                      <a:pt x="4" y="62"/>
                      <a:pt x="4" y="62"/>
                      <a:pt x="4" y="62"/>
                    </a:cubicBezTo>
                    <a:cubicBezTo>
                      <a:pt x="8" y="63"/>
                      <a:pt x="8" y="63"/>
                      <a:pt x="8" y="63"/>
                    </a:cubicBezTo>
                    <a:cubicBezTo>
                      <a:pt x="7" y="65"/>
                      <a:pt x="7" y="65"/>
                      <a:pt x="7" y="65"/>
                    </a:cubicBezTo>
                    <a:lnTo>
                      <a:pt x="6" y="67"/>
                    </a:lnTo>
                    <a:close/>
                    <a:moveTo>
                      <a:pt x="9" y="59"/>
                    </a:moveTo>
                    <a:cubicBezTo>
                      <a:pt x="5" y="58"/>
                      <a:pt x="5" y="58"/>
                      <a:pt x="5" y="58"/>
                    </a:cubicBezTo>
                    <a:cubicBezTo>
                      <a:pt x="6" y="55"/>
                      <a:pt x="6" y="55"/>
                      <a:pt x="6" y="55"/>
                    </a:cubicBezTo>
                    <a:cubicBezTo>
                      <a:pt x="6" y="55"/>
                      <a:pt x="6" y="55"/>
                      <a:pt x="6" y="55"/>
                    </a:cubicBezTo>
                    <a:cubicBezTo>
                      <a:pt x="7" y="54"/>
                      <a:pt x="7" y="54"/>
                      <a:pt x="7" y="54"/>
                    </a:cubicBezTo>
                    <a:cubicBezTo>
                      <a:pt x="10" y="56"/>
                      <a:pt x="10" y="56"/>
                      <a:pt x="10" y="56"/>
                    </a:cubicBezTo>
                    <a:cubicBezTo>
                      <a:pt x="10" y="57"/>
                      <a:pt x="9" y="57"/>
                      <a:pt x="9" y="57"/>
                    </a:cubicBezTo>
                    <a:lnTo>
                      <a:pt x="9" y="59"/>
                    </a:lnTo>
                    <a:close/>
                    <a:moveTo>
                      <a:pt x="174" y="57"/>
                    </a:moveTo>
                    <a:cubicBezTo>
                      <a:pt x="171" y="56"/>
                      <a:pt x="171" y="56"/>
                      <a:pt x="171" y="56"/>
                    </a:cubicBezTo>
                    <a:cubicBezTo>
                      <a:pt x="170" y="55"/>
                      <a:pt x="170" y="55"/>
                      <a:pt x="170" y="55"/>
                    </a:cubicBezTo>
                    <a:cubicBezTo>
                      <a:pt x="170" y="55"/>
                      <a:pt x="170" y="55"/>
                      <a:pt x="170" y="54"/>
                    </a:cubicBezTo>
                    <a:cubicBezTo>
                      <a:pt x="173" y="53"/>
                      <a:pt x="173" y="53"/>
                      <a:pt x="173" y="53"/>
                    </a:cubicBezTo>
                    <a:cubicBezTo>
                      <a:pt x="173" y="53"/>
                      <a:pt x="173" y="53"/>
                      <a:pt x="173" y="53"/>
                    </a:cubicBezTo>
                    <a:cubicBezTo>
                      <a:pt x="176" y="54"/>
                      <a:pt x="176" y="54"/>
                      <a:pt x="176" y="54"/>
                    </a:cubicBezTo>
                    <a:lnTo>
                      <a:pt x="174" y="57"/>
                    </a:lnTo>
                    <a:close/>
                    <a:moveTo>
                      <a:pt x="47" y="57"/>
                    </a:moveTo>
                    <a:cubicBezTo>
                      <a:pt x="47" y="53"/>
                      <a:pt x="47" y="53"/>
                      <a:pt x="47" y="53"/>
                    </a:cubicBezTo>
                    <a:cubicBezTo>
                      <a:pt x="48" y="53"/>
                      <a:pt x="49" y="53"/>
                      <a:pt x="50" y="52"/>
                    </a:cubicBezTo>
                    <a:cubicBezTo>
                      <a:pt x="52" y="56"/>
                      <a:pt x="52" y="56"/>
                      <a:pt x="52" y="56"/>
                    </a:cubicBezTo>
                    <a:cubicBezTo>
                      <a:pt x="50" y="57"/>
                      <a:pt x="49" y="57"/>
                      <a:pt x="47" y="57"/>
                    </a:cubicBezTo>
                    <a:close/>
                    <a:moveTo>
                      <a:pt x="43" y="57"/>
                    </a:moveTo>
                    <a:cubicBezTo>
                      <a:pt x="41" y="57"/>
                      <a:pt x="39" y="56"/>
                      <a:pt x="38" y="54"/>
                    </a:cubicBezTo>
                    <a:cubicBezTo>
                      <a:pt x="41" y="52"/>
                      <a:pt x="41" y="52"/>
                      <a:pt x="41" y="52"/>
                    </a:cubicBezTo>
                    <a:cubicBezTo>
                      <a:pt x="42" y="53"/>
                      <a:pt x="43" y="53"/>
                      <a:pt x="44" y="53"/>
                    </a:cubicBezTo>
                    <a:lnTo>
                      <a:pt x="43" y="57"/>
                    </a:lnTo>
                    <a:close/>
                    <a:moveTo>
                      <a:pt x="55" y="54"/>
                    </a:moveTo>
                    <a:cubicBezTo>
                      <a:pt x="54" y="50"/>
                      <a:pt x="54" y="50"/>
                      <a:pt x="54" y="50"/>
                    </a:cubicBezTo>
                    <a:cubicBezTo>
                      <a:pt x="55" y="50"/>
                      <a:pt x="57" y="50"/>
                      <a:pt x="58" y="50"/>
                    </a:cubicBezTo>
                    <a:cubicBezTo>
                      <a:pt x="58" y="54"/>
                      <a:pt x="58" y="54"/>
                      <a:pt x="58" y="54"/>
                    </a:cubicBezTo>
                    <a:cubicBezTo>
                      <a:pt x="57" y="54"/>
                      <a:pt x="56" y="54"/>
                      <a:pt x="55" y="54"/>
                    </a:cubicBezTo>
                    <a:close/>
                    <a:moveTo>
                      <a:pt x="66" y="54"/>
                    </a:moveTo>
                    <a:cubicBezTo>
                      <a:pt x="65" y="54"/>
                      <a:pt x="64" y="54"/>
                      <a:pt x="62" y="54"/>
                    </a:cubicBezTo>
                    <a:cubicBezTo>
                      <a:pt x="62" y="50"/>
                      <a:pt x="62" y="50"/>
                      <a:pt x="62" y="50"/>
                    </a:cubicBezTo>
                    <a:cubicBezTo>
                      <a:pt x="64" y="50"/>
                      <a:pt x="65" y="50"/>
                      <a:pt x="66" y="50"/>
                    </a:cubicBezTo>
                    <a:cubicBezTo>
                      <a:pt x="67" y="54"/>
                      <a:pt x="67" y="54"/>
                      <a:pt x="67" y="54"/>
                    </a:cubicBezTo>
                    <a:cubicBezTo>
                      <a:pt x="66" y="54"/>
                      <a:pt x="66" y="54"/>
                      <a:pt x="66" y="54"/>
                    </a:cubicBezTo>
                    <a:close/>
                    <a:moveTo>
                      <a:pt x="70" y="54"/>
                    </a:moveTo>
                    <a:cubicBezTo>
                      <a:pt x="70" y="50"/>
                      <a:pt x="70" y="50"/>
                      <a:pt x="70" y="50"/>
                    </a:cubicBezTo>
                    <a:cubicBezTo>
                      <a:pt x="74" y="49"/>
                      <a:pt x="74" y="49"/>
                      <a:pt x="74" y="49"/>
                    </a:cubicBezTo>
                    <a:cubicBezTo>
                      <a:pt x="74" y="53"/>
                      <a:pt x="74" y="53"/>
                      <a:pt x="74" y="53"/>
                    </a:cubicBezTo>
                    <a:lnTo>
                      <a:pt x="70" y="54"/>
                    </a:lnTo>
                    <a:close/>
                    <a:moveTo>
                      <a:pt x="12" y="53"/>
                    </a:moveTo>
                    <a:cubicBezTo>
                      <a:pt x="9" y="51"/>
                      <a:pt x="9" y="51"/>
                      <a:pt x="9" y="51"/>
                    </a:cubicBezTo>
                    <a:cubicBezTo>
                      <a:pt x="12" y="47"/>
                      <a:pt x="12" y="47"/>
                      <a:pt x="12" y="47"/>
                    </a:cubicBezTo>
                    <a:cubicBezTo>
                      <a:pt x="15" y="50"/>
                      <a:pt x="15" y="50"/>
                      <a:pt x="15" y="50"/>
                    </a:cubicBezTo>
                    <a:lnTo>
                      <a:pt x="12" y="53"/>
                    </a:lnTo>
                    <a:close/>
                    <a:moveTo>
                      <a:pt x="78" y="53"/>
                    </a:moveTo>
                    <a:cubicBezTo>
                      <a:pt x="78" y="49"/>
                      <a:pt x="78" y="49"/>
                      <a:pt x="78" y="49"/>
                    </a:cubicBezTo>
                    <a:cubicBezTo>
                      <a:pt x="82" y="49"/>
                      <a:pt x="82" y="49"/>
                      <a:pt x="82" y="49"/>
                    </a:cubicBezTo>
                    <a:cubicBezTo>
                      <a:pt x="82" y="53"/>
                      <a:pt x="82" y="53"/>
                      <a:pt x="82" y="53"/>
                    </a:cubicBezTo>
                    <a:lnTo>
                      <a:pt x="78" y="53"/>
                    </a:lnTo>
                    <a:close/>
                    <a:moveTo>
                      <a:pt x="87" y="52"/>
                    </a:moveTo>
                    <a:cubicBezTo>
                      <a:pt x="86" y="48"/>
                      <a:pt x="86" y="48"/>
                      <a:pt x="86" y="48"/>
                    </a:cubicBezTo>
                    <a:cubicBezTo>
                      <a:pt x="86" y="48"/>
                      <a:pt x="87" y="48"/>
                      <a:pt x="88" y="48"/>
                    </a:cubicBezTo>
                    <a:cubicBezTo>
                      <a:pt x="90" y="48"/>
                      <a:pt x="90" y="48"/>
                      <a:pt x="90" y="48"/>
                    </a:cubicBezTo>
                    <a:cubicBezTo>
                      <a:pt x="91" y="52"/>
                      <a:pt x="91" y="52"/>
                      <a:pt x="91" y="52"/>
                    </a:cubicBezTo>
                    <a:cubicBezTo>
                      <a:pt x="89" y="52"/>
                      <a:pt x="89" y="52"/>
                      <a:pt x="89" y="52"/>
                    </a:cubicBezTo>
                    <a:cubicBezTo>
                      <a:pt x="88" y="52"/>
                      <a:pt x="87" y="52"/>
                      <a:pt x="87" y="52"/>
                    </a:cubicBezTo>
                    <a:close/>
                    <a:moveTo>
                      <a:pt x="122" y="51"/>
                    </a:moveTo>
                    <a:cubicBezTo>
                      <a:pt x="122" y="47"/>
                      <a:pt x="122" y="47"/>
                      <a:pt x="122" y="47"/>
                    </a:cubicBezTo>
                    <a:cubicBezTo>
                      <a:pt x="124" y="47"/>
                      <a:pt x="124" y="47"/>
                      <a:pt x="124" y="47"/>
                    </a:cubicBezTo>
                    <a:cubicBezTo>
                      <a:pt x="124" y="47"/>
                      <a:pt x="124" y="47"/>
                      <a:pt x="125" y="47"/>
                    </a:cubicBezTo>
                    <a:cubicBezTo>
                      <a:pt x="127" y="50"/>
                      <a:pt x="127" y="50"/>
                      <a:pt x="127" y="50"/>
                    </a:cubicBezTo>
                    <a:cubicBezTo>
                      <a:pt x="127" y="50"/>
                      <a:pt x="127" y="50"/>
                      <a:pt x="127" y="50"/>
                    </a:cubicBezTo>
                    <a:cubicBezTo>
                      <a:pt x="126" y="51"/>
                      <a:pt x="124" y="51"/>
                      <a:pt x="122" y="51"/>
                    </a:cubicBezTo>
                    <a:close/>
                    <a:moveTo>
                      <a:pt x="95" y="51"/>
                    </a:moveTo>
                    <a:cubicBezTo>
                      <a:pt x="94" y="49"/>
                      <a:pt x="94" y="49"/>
                      <a:pt x="94" y="49"/>
                    </a:cubicBezTo>
                    <a:cubicBezTo>
                      <a:pt x="93" y="48"/>
                      <a:pt x="93" y="48"/>
                      <a:pt x="93" y="48"/>
                    </a:cubicBezTo>
                    <a:cubicBezTo>
                      <a:pt x="93" y="48"/>
                      <a:pt x="93" y="47"/>
                      <a:pt x="93" y="46"/>
                    </a:cubicBezTo>
                    <a:cubicBezTo>
                      <a:pt x="96" y="46"/>
                      <a:pt x="96" y="46"/>
                      <a:pt x="96" y="46"/>
                    </a:cubicBezTo>
                    <a:cubicBezTo>
                      <a:pt x="97" y="46"/>
                      <a:pt x="97" y="46"/>
                      <a:pt x="97" y="46"/>
                    </a:cubicBezTo>
                    <a:cubicBezTo>
                      <a:pt x="97" y="48"/>
                      <a:pt x="97" y="49"/>
                      <a:pt x="97" y="49"/>
                    </a:cubicBezTo>
                    <a:cubicBezTo>
                      <a:pt x="97" y="51"/>
                      <a:pt x="95" y="51"/>
                      <a:pt x="95" y="51"/>
                    </a:cubicBezTo>
                    <a:close/>
                    <a:moveTo>
                      <a:pt x="118" y="51"/>
                    </a:moveTo>
                    <a:cubicBezTo>
                      <a:pt x="117" y="51"/>
                      <a:pt x="117" y="51"/>
                      <a:pt x="117" y="51"/>
                    </a:cubicBezTo>
                    <a:cubicBezTo>
                      <a:pt x="117" y="51"/>
                      <a:pt x="117" y="51"/>
                      <a:pt x="117" y="51"/>
                    </a:cubicBezTo>
                    <a:cubicBezTo>
                      <a:pt x="117" y="51"/>
                      <a:pt x="115" y="49"/>
                      <a:pt x="114" y="48"/>
                    </a:cubicBezTo>
                    <a:cubicBezTo>
                      <a:pt x="117" y="45"/>
                      <a:pt x="117" y="45"/>
                      <a:pt x="117" y="45"/>
                    </a:cubicBezTo>
                    <a:cubicBezTo>
                      <a:pt x="118" y="46"/>
                      <a:pt x="120" y="48"/>
                      <a:pt x="120" y="48"/>
                    </a:cubicBezTo>
                    <a:cubicBezTo>
                      <a:pt x="118" y="49"/>
                      <a:pt x="118" y="49"/>
                      <a:pt x="118" y="49"/>
                    </a:cubicBezTo>
                    <a:lnTo>
                      <a:pt x="118" y="51"/>
                    </a:lnTo>
                    <a:close/>
                    <a:moveTo>
                      <a:pt x="175" y="51"/>
                    </a:moveTo>
                    <a:cubicBezTo>
                      <a:pt x="171" y="49"/>
                      <a:pt x="171" y="49"/>
                      <a:pt x="171" y="49"/>
                    </a:cubicBezTo>
                    <a:cubicBezTo>
                      <a:pt x="172" y="48"/>
                      <a:pt x="172" y="47"/>
                      <a:pt x="172" y="46"/>
                    </a:cubicBezTo>
                    <a:cubicBezTo>
                      <a:pt x="176" y="46"/>
                      <a:pt x="176" y="46"/>
                      <a:pt x="176" y="46"/>
                    </a:cubicBezTo>
                    <a:cubicBezTo>
                      <a:pt x="176" y="48"/>
                      <a:pt x="175" y="49"/>
                      <a:pt x="175" y="51"/>
                    </a:cubicBezTo>
                    <a:close/>
                    <a:moveTo>
                      <a:pt x="36" y="50"/>
                    </a:moveTo>
                    <a:cubicBezTo>
                      <a:pt x="36" y="50"/>
                      <a:pt x="36" y="49"/>
                      <a:pt x="36" y="49"/>
                    </a:cubicBezTo>
                    <a:cubicBezTo>
                      <a:pt x="35" y="48"/>
                      <a:pt x="35" y="47"/>
                      <a:pt x="35" y="47"/>
                    </a:cubicBezTo>
                    <a:cubicBezTo>
                      <a:pt x="39" y="45"/>
                      <a:pt x="39" y="45"/>
                      <a:pt x="39" y="45"/>
                    </a:cubicBezTo>
                    <a:cubicBezTo>
                      <a:pt x="39" y="45"/>
                      <a:pt x="39" y="46"/>
                      <a:pt x="40" y="48"/>
                    </a:cubicBezTo>
                    <a:cubicBezTo>
                      <a:pt x="40" y="48"/>
                      <a:pt x="40" y="49"/>
                      <a:pt x="40" y="49"/>
                    </a:cubicBezTo>
                    <a:lnTo>
                      <a:pt x="36" y="50"/>
                    </a:lnTo>
                    <a:close/>
                    <a:moveTo>
                      <a:pt x="17" y="47"/>
                    </a:moveTo>
                    <a:cubicBezTo>
                      <a:pt x="14" y="44"/>
                      <a:pt x="14" y="44"/>
                      <a:pt x="14" y="44"/>
                    </a:cubicBezTo>
                    <a:cubicBezTo>
                      <a:pt x="14" y="44"/>
                      <a:pt x="14" y="44"/>
                      <a:pt x="14" y="44"/>
                    </a:cubicBezTo>
                    <a:cubicBezTo>
                      <a:pt x="14" y="44"/>
                      <a:pt x="14" y="43"/>
                      <a:pt x="14" y="43"/>
                    </a:cubicBezTo>
                    <a:cubicBezTo>
                      <a:pt x="15" y="41"/>
                      <a:pt x="15" y="41"/>
                      <a:pt x="15" y="41"/>
                    </a:cubicBezTo>
                    <a:cubicBezTo>
                      <a:pt x="19" y="42"/>
                      <a:pt x="19" y="42"/>
                      <a:pt x="19" y="42"/>
                    </a:cubicBezTo>
                    <a:cubicBezTo>
                      <a:pt x="18" y="43"/>
                      <a:pt x="18" y="43"/>
                      <a:pt x="18" y="43"/>
                    </a:cubicBezTo>
                    <a:cubicBezTo>
                      <a:pt x="18" y="44"/>
                      <a:pt x="18" y="46"/>
                      <a:pt x="17" y="47"/>
                    </a:cubicBezTo>
                    <a:close/>
                    <a:moveTo>
                      <a:pt x="15" y="44"/>
                    </a:moveTo>
                    <a:cubicBezTo>
                      <a:pt x="15" y="44"/>
                      <a:pt x="15" y="44"/>
                      <a:pt x="14" y="44"/>
                    </a:cubicBezTo>
                    <a:lnTo>
                      <a:pt x="15" y="44"/>
                    </a:lnTo>
                    <a:close/>
                    <a:moveTo>
                      <a:pt x="130" y="46"/>
                    </a:moveTo>
                    <a:cubicBezTo>
                      <a:pt x="127" y="44"/>
                      <a:pt x="127" y="44"/>
                      <a:pt x="127" y="44"/>
                    </a:cubicBezTo>
                    <a:cubicBezTo>
                      <a:pt x="128" y="43"/>
                      <a:pt x="128" y="42"/>
                      <a:pt x="129" y="42"/>
                    </a:cubicBezTo>
                    <a:cubicBezTo>
                      <a:pt x="129" y="41"/>
                      <a:pt x="129" y="41"/>
                      <a:pt x="130" y="41"/>
                    </a:cubicBezTo>
                    <a:cubicBezTo>
                      <a:pt x="133" y="43"/>
                      <a:pt x="133" y="43"/>
                      <a:pt x="133" y="43"/>
                    </a:cubicBezTo>
                    <a:cubicBezTo>
                      <a:pt x="132" y="44"/>
                      <a:pt x="132" y="44"/>
                      <a:pt x="132" y="44"/>
                    </a:cubicBezTo>
                    <a:cubicBezTo>
                      <a:pt x="131" y="45"/>
                      <a:pt x="131" y="46"/>
                      <a:pt x="130" y="46"/>
                    </a:cubicBezTo>
                    <a:close/>
                    <a:moveTo>
                      <a:pt x="111" y="46"/>
                    </a:moveTo>
                    <a:cubicBezTo>
                      <a:pt x="110" y="45"/>
                      <a:pt x="110" y="45"/>
                      <a:pt x="110" y="45"/>
                    </a:cubicBezTo>
                    <a:cubicBezTo>
                      <a:pt x="110" y="45"/>
                      <a:pt x="110" y="44"/>
                      <a:pt x="109" y="44"/>
                    </a:cubicBezTo>
                    <a:cubicBezTo>
                      <a:pt x="109" y="44"/>
                      <a:pt x="109" y="44"/>
                      <a:pt x="108" y="43"/>
                    </a:cubicBezTo>
                    <a:cubicBezTo>
                      <a:pt x="110" y="40"/>
                      <a:pt x="110" y="40"/>
                      <a:pt x="110" y="40"/>
                    </a:cubicBezTo>
                    <a:cubicBezTo>
                      <a:pt x="111" y="40"/>
                      <a:pt x="111" y="41"/>
                      <a:pt x="111" y="41"/>
                    </a:cubicBezTo>
                    <a:cubicBezTo>
                      <a:pt x="112" y="41"/>
                      <a:pt x="113" y="42"/>
                      <a:pt x="113" y="42"/>
                    </a:cubicBezTo>
                    <a:lnTo>
                      <a:pt x="111" y="46"/>
                    </a:lnTo>
                    <a:close/>
                    <a:moveTo>
                      <a:pt x="32" y="45"/>
                    </a:moveTo>
                    <a:cubicBezTo>
                      <a:pt x="31" y="44"/>
                      <a:pt x="30" y="42"/>
                      <a:pt x="30" y="41"/>
                    </a:cubicBezTo>
                    <a:cubicBezTo>
                      <a:pt x="30" y="41"/>
                      <a:pt x="30" y="40"/>
                      <a:pt x="30" y="40"/>
                    </a:cubicBezTo>
                    <a:cubicBezTo>
                      <a:pt x="34" y="40"/>
                      <a:pt x="34" y="40"/>
                      <a:pt x="34" y="40"/>
                    </a:cubicBezTo>
                    <a:cubicBezTo>
                      <a:pt x="34" y="40"/>
                      <a:pt x="34" y="41"/>
                      <a:pt x="34" y="41"/>
                    </a:cubicBezTo>
                    <a:cubicBezTo>
                      <a:pt x="34" y="41"/>
                      <a:pt x="34" y="41"/>
                      <a:pt x="35" y="42"/>
                    </a:cubicBezTo>
                    <a:lnTo>
                      <a:pt x="32" y="45"/>
                    </a:lnTo>
                    <a:close/>
                    <a:moveTo>
                      <a:pt x="172" y="43"/>
                    </a:moveTo>
                    <a:cubicBezTo>
                      <a:pt x="172" y="43"/>
                      <a:pt x="171" y="42"/>
                      <a:pt x="170" y="42"/>
                    </a:cubicBezTo>
                    <a:cubicBezTo>
                      <a:pt x="169" y="41"/>
                      <a:pt x="169" y="41"/>
                      <a:pt x="169" y="41"/>
                    </a:cubicBezTo>
                    <a:cubicBezTo>
                      <a:pt x="172" y="38"/>
                      <a:pt x="172" y="38"/>
                      <a:pt x="172" y="38"/>
                    </a:cubicBezTo>
                    <a:cubicBezTo>
                      <a:pt x="172" y="38"/>
                      <a:pt x="172" y="38"/>
                      <a:pt x="172" y="38"/>
                    </a:cubicBezTo>
                    <a:cubicBezTo>
                      <a:pt x="173" y="39"/>
                      <a:pt x="174" y="40"/>
                      <a:pt x="175" y="41"/>
                    </a:cubicBezTo>
                    <a:lnTo>
                      <a:pt x="172" y="43"/>
                    </a:lnTo>
                    <a:close/>
                    <a:moveTo>
                      <a:pt x="97" y="43"/>
                    </a:moveTo>
                    <a:cubicBezTo>
                      <a:pt x="97" y="42"/>
                      <a:pt x="97" y="42"/>
                      <a:pt x="97" y="42"/>
                    </a:cubicBezTo>
                    <a:cubicBezTo>
                      <a:pt x="94" y="42"/>
                      <a:pt x="94" y="42"/>
                      <a:pt x="94" y="42"/>
                    </a:cubicBezTo>
                    <a:cubicBezTo>
                      <a:pt x="94" y="41"/>
                      <a:pt x="94" y="40"/>
                      <a:pt x="95" y="39"/>
                    </a:cubicBezTo>
                    <a:cubicBezTo>
                      <a:pt x="95" y="39"/>
                      <a:pt x="96" y="38"/>
                      <a:pt x="98" y="38"/>
                    </a:cubicBezTo>
                    <a:cubicBezTo>
                      <a:pt x="99" y="42"/>
                      <a:pt x="99" y="42"/>
                      <a:pt x="99" y="42"/>
                    </a:cubicBezTo>
                    <a:cubicBezTo>
                      <a:pt x="99" y="42"/>
                      <a:pt x="98" y="42"/>
                      <a:pt x="98" y="42"/>
                    </a:cubicBezTo>
                    <a:cubicBezTo>
                      <a:pt x="98" y="42"/>
                      <a:pt x="98" y="42"/>
                      <a:pt x="98" y="42"/>
                    </a:cubicBezTo>
                    <a:cubicBezTo>
                      <a:pt x="97" y="42"/>
                      <a:pt x="97" y="42"/>
                      <a:pt x="97" y="42"/>
                    </a:cubicBezTo>
                    <a:cubicBezTo>
                      <a:pt x="97" y="42"/>
                      <a:pt x="97" y="43"/>
                      <a:pt x="97" y="43"/>
                    </a:cubicBezTo>
                    <a:close/>
                    <a:moveTo>
                      <a:pt x="105" y="41"/>
                    </a:moveTo>
                    <a:cubicBezTo>
                      <a:pt x="104" y="41"/>
                      <a:pt x="103" y="40"/>
                      <a:pt x="103" y="40"/>
                    </a:cubicBezTo>
                    <a:cubicBezTo>
                      <a:pt x="103" y="40"/>
                      <a:pt x="103" y="40"/>
                      <a:pt x="103" y="40"/>
                    </a:cubicBezTo>
                    <a:cubicBezTo>
                      <a:pt x="101" y="36"/>
                      <a:pt x="101" y="36"/>
                      <a:pt x="101" y="36"/>
                    </a:cubicBezTo>
                    <a:cubicBezTo>
                      <a:pt x="102" y="36"/>
                      <a:pt x="103" y="36"/>
                      <a:pt x="103" y="36"/>
                    </a:cubicBezTo>
                    <a:cubicBezTo>
                      <a:pt x="104" y="36"/>
                      <a:pt x="105" y="36"/>
                      <a:pt x="107" y="38"/>
                    </a:cubicBezTo>
                    <a:lnTo>
                      <a:pt x="105" y="41"/>
                    </a:lnTo>
                    <a:close/>
                    <a:moveTo>
                      <a:pt x="19" y="41"/>
                    </a:moveTo>
                    <a:cubicBezTo>
                      <a:pt x="19" y="37"/>
                      <a:pt x="19" y="37"/>
                      <a:pt x="19" y="37"/>
                    </a:cubicBezTo>
                    <a:cubicBezTo>
                      <a:pt x="20" y="37"/>
                      <a:pt x="21" y="37"/>
                      <a:pt x="23" y="37"/>
                    </a:cubicBezTo>
                    <a:cubicBezTo>
                      <a:pt x="23" y="41"/>
                      <a:pt x="23" y="41"/>
                      <a:pt x="23" y="41"/>
                    </a:cubicBezTo>
                    <a:cubicBezTo>
                      <a:pt x="22" y="41"/>
                      <a:pt x="20" y="41"/>
                      <a:pt x="19" y="41"/>
                    </a:cubicBezTo>
                    <a:close/>
                    <a:moveTo>
                      <a:pt x="135" y="40"/>
                    </a:moveTo>
                    <a:cubicBezTo>
                      <a:pt x="132" y="38"/>
                      <a:pt x="132" y="38"/>
                      <a:pt x="132" y="38"/>
                    </a:cubicBezTo>
                    <a:cubicBezTo>
                      <a:pt x="133" y="37"/>
                      <a:pt x="133" y="36"/>
                      <a:pt x="134" y="35"/>
                    </a:cubicBezTo>
                    <a:cubicBezTo>
                      <a:pt x="138" y="37"/>
                      <a:pt x="138" y="37"/>
                      <a:pt x="138" y="37"/>
                    </a:cubicBezTo>
                    <a:cubicBezTo>
                      <a:pt x="137" y="38"/>
                      <a:pt x="136" y="39"/>
                      <a:pt x="135" y="40"/>
                    </a:cubicBezTo>
                    <a:close/>
                    <a:moveTo>
                      <a:pt x="28" y="40"/>
                    </a:moveTo>
                    <a:cubicBezTo>
                      <a:pt x="27" y="38"/>
                      <a:pt x="27" y="38"/>
                      <a:pt x="27" y="38"/>
                    </a:cubicBezTo>
                    <a:cubicBezTo>
                      <a:pt x="26" y="36"/>
                      <a:pt x="26" y="36"/>
                      <a:pt x="26" y="36"/>
                    </a:cubicBezTo>
                    <a:cubicBezTo>
                      <a:pt x="27" y="35"/>
                      <a:pt x="29" y="35"/>
                      <a:pt x="30" y="35"/>
                    </a:cubicBezTo>
                    <a:cubicBezTo>
                      <a:pt x="30" y="35"/>
                      <a:pt x="30" y="35"/>
                      <a:pt x="31" y="35"/>
                    </a:cubicBezTo>
                    <a:cubicBezTo>
                      <a:pt x="31" y="39"/>
                      <a:pt x="31" y="39"/>
                      <a:pt x="31" y="39"/>
                    </a:cubicBezTo>
                    <a:cubicBezTo>
                      <a:pt x="31" y="39"/>
                      <a:pt x="30" y="39"/>
                      <a:pt x="30" y="39"/>
                    </a:cubicBezTo>
                    <a:cubicBezTo>
                      <a:pt x="29" y="39"/>
                      <a:pt x="28" y="39"/>
                      <a:pt x="28" y="40"/>
                    </a:cubicBezTo>
                    <a:close/>
                    <a:moveTo>
                      <a:pt x="166" y="38"/>
                    </a:moveTo>
                    <a:cubicBezTo>
                      <a:pt x="166" y="38"/>
                      <a:pt x="166" y="38"/>
                      <a:pt x="166" y="38"/>
                    </a:cubicBezTo>
                    <a:cubicBezTo>
                      <a:pt x="165" y="37"/>
                      <a:pt x="165" y="37"/>
                      <a:pt x="164" y="36"/>
                    </a:cubicBezTo>
                    <a:cubicBezTo>
                      <a:pt x="163" y="35"/>
                      <a:pt x="163" y="35"/>
                      <a:pt x="163" y="35"/>
                    </a:cubicBezTo>
                    <a:cubicBezTo>
                      <a:pt x="167" y="32"/>
                      <a:pt x="167" y="32"/>
                      <a:pt x="167" y="32"/>
                    </a:cubicBezTo>
                    <a:cubicBezTo>
                      <a:pt x="169" y="35"/>
                      <a:pt x="169" y="35"/>
                      <a:pt x="169" y="35"/>
                    </a:cubicBezTo>
                    <a:lnTo>
                      <a:pt x="166" y="38"/>
                    </a:lnTo>
                    <a:close/>
                    <a:moveTo>
                      <a:pt x="139" y="33"/>
                    </a:moveTo>
                    <a:cubicBezTo>
                      <a:pt x="136" y="31"/>
                      <a:pt x="136" y="31"/>
                      <a:pt x="136" y="31"/>
                    </a:cubicBezTo>
                    <a:cubicBezTo>
                      <a:pt x="137" y="30"/>
                      <a:pt x="138" y="28"/>
                      <a:pt x="139" y="27"/>
                    </a:cubicBezTo>
                    <a:cubicBezTo>
                      <a:pt x="141" y="30"/>
                      <a:pt x="141" y="30"/>
                      <a:pt x="141" y="30"/>
                    </a:cubicBezTo>
                    <a:cubicBezTo>
                      <a:pt x="141" y="31"/>
                      <a:pt x="140" y="32"/>
                      <a:pt x="139" y="33"/>
                    </a:cubicBezTo>
                    <a:close/>
                    <a:moveTo>
                      <a:pt x="161" y="33"/>
                    </a:moveTo>
                    <a:cubicBezTo>
                      <a:pt x="161" y="32"/>
                      <a:pt x="160" y="32"/>
                      <a:pt x="159" y="32"/>
                    </a:cubicBezTo>
                    <a:cubicBezTo>
                      <a:pt x="158" y="31"/>
                      <a:pt x="158" y="30"/>
                      <a:pt x="158" y="29"/>
                    </a:cubicBezTo>
                    <a:cubicBezTo>
                      <a:pt x="160" y="28"/>
                      <a:pt x="160" y="28"/>
                      <a:pt x="160" y="28"/>
                    </a:cubicBezTo>
                    <a:cubicBezTo>
                      <a:pt x="160" y="28"/>
                      <a:pt x="160" y="28"/>
                      <a:pt x="160" y="28"/>
                    </a:cubicBezTo>
                    <a:cubicBezTo>
                      <a:pt x="161" y="28"/>
                      <a:pt x="161" y="28"/>
                      <a:pt x="162" y="28"/>
                    </a:cubicBezTo>
                    <a:cubicBezTo>
                      <a:pt x="162" y="28"/>
                      <a:pt x="162" y="28"/>
                      <a:pt x="162" y="28"/>
                    </a:cubicBezTo>
                    <a:cubicBezTo>
                      <a:pt x="162" y="28"/>
                      <a:pt x="162" y="28"/>
                      <a:pt x="162" y="28"/>
                    </a:cubicBezTo>
                    <a:cubicBezTo>
                      <a:pt x="162" y="29"/>
                      <a:pt x="163" y="29"/>
                      <a:pt x="163" y="29"/>
                    </a:cubicBezTo>
                    <a:lnTo>
                      <a:pt x="161" y="33"/>
                    </a:lnTo>
                    <a:close/>
                    <a:moveTo>
                      <a:pt x="145" y="28"/>
                    </a:moveTo>
                    <a:cubicBezTo>
                      <a:pt x="142" y="25"/>
                      <a:pt x="142" y="25"/>
                      <a:pt x="142" y="25"/>
                    </a:cubicBezTo>
                    <a:cubicBezTo>
                      <a:pt x="143" y="25"/>
                      <a:pt x="143" y="25"/>
                      <a:pt x="143" y="25"/>
                    </a:cubicBezTo>
                    <a:cubicBezTo>
                      <a:pt x="143" y="24"/>
                      <a:pt x="144" y="23"/>
                      <a:pt x="145" y="23"/>
                    </a:cubicBezTo>
                    <a:cubicBezTo>
                      <a:pt x="148" y="25"/>
                      <a:pt x="148" y="25"/>
                      <a:pt x="148" y="25"/>
                    </a:cubicBezTo>
                    <a:cubicBezTo>
                      <a:pt x="147" y="26"/>
                      <a:pt x="146" y="27"/>
                      <a:pt x="145" y="28"/>
                    </a:cubicBezTo>
                    <a:close/>
                    <a:moveTo>
                      <a:pt x="157" y="25"/>
                    </a:moveTo>
                    <a:cubicBezTo>
                      <a:pt x="159" y="25"/>
                      <a:pt x="159" y="25"/>
                      <a:pt x="159" y="25"/>
                    </a:cubicBezTo>
                    <a:cubicBezTo>
                      <a:pt x="157" y="25"/>
                      <a:pt x="157" y="25"/>
                      <a:pt x="157" y="25"/>
                    </a:cubicBezTo>
                    <a:cubicBezTo>
                      <a:pt x="157" y="23"/>
                      <a:pt x="157" y="23"/>
                      <a:pt x="157" y="23"/>
                    </a:cubicBezTo>
                    <a:cubicBezTo>
                      <a:pt x="157" y="22"/>
                      <a:pt x="157" y="21"/>
                      <a:pt x="158" y="20"/>
                    </a:cubicBezTo>
                    <a:cubicBezTo>
                      <a:pt x="162" y="21"/>
                      <a:pt x="162" y="21"/>
                      <a:pt x="162" y="21"/>
                    </a:cubicBezTo>
                    <a:cubicBezTo>
                      <a:pt x="161" y="21"/>
                      <a:pt x="161" y="22"/>
                      <a:pt x="161" y="23"/>
                    </a:cubicBezTo>
                    <a:cubicBezTo>
                      <a:pt x="161" y="24"/>
                      <a:pt x="161" y="24"/>
                      <a:pt x="161" y="24"/>
                    </a:cubicBezTo>
                    <a:lnTo>
                      <a:pt x="157" y="25"/>
                    </a:lnTo>
                    <a:close/>
                    <a:moveTo>
                      <a:pt x="144" y="21"/>
                    </a:moveTo>
                    <a:cubicBezTo>
                      <a:pt x="144" y="20"/>
                      <a:pt x="144" y="19"/>
                      <a:pt x="144" y="18"/>
                    </a:cubicBezTo>
                    <a:cubicBezTo>
                      <a:pt x="144" y="17"/>
                      <a:pt x="144" y="17"/>
                      <a:pt x="144" y="16"/>
                    </a:cubicBezTo>
                    <a:cubicBezTo>
                      <a:pt x="148" y="17"/>
                      <a:pt x="148" y="17"/>
                      <a:pt x="148" y="17"/>
                    </a:cubicBezTo>
                    <a:cubicBezTo>
                      <a:pt x="148" y="17"/>
                      <a:pt x="148" y="17"/>
                      <a:pt x="148" y="18"/>
                    </a:cubicBezTo>
                    <a:cubicBezTo>
                      <a:pt x="148" y="18"/>
                      <a:pt x="148" y="19"/>
                      <a:pt x="148" y="20"/>
                    </a:cubicBezTo>
                    <a:lnTo>
                      <a:pt x="144" y="21"/>
                    </a:lnTo>
                    <a:close/>
                    <a:moveTo>
                      <a:pt x="157" y="17"/>
                    </a:moveTo>
                    <a:cubicBezTo>
                      <a:pt x="157" y="16"/>
                      <a:pt x="157" y="15"/>
                      <a:pt x="157" y="15"/>
                    </a:cubicBezTo>
                    <a:cubicBezTo>
                      <a:pt x="157" y="14"/>
                      <a:pt x="157" y="14"/>
                      <a:pt x="157" y="14"/>
                    </a:cubicBezTo>
                    <a:cubicBezTo>
                      <a:pt x="157" y="13"/>
                      <a:pt x="157" y="13"/>
                      <a:pt x="157" y="12"/>
                    </a:cubicBezTo>
                    <a:cubicBezTo>
                      <a:pt x="161" y="13"/>
                      <a:pt x="161" y="13"/>
                      <a:pt x="161" y="13"/>
                    </a:cubicBezTo>
                    <a:cubicBezTo>
                      <a:pt x="161" y="14"/>
                      <a:pt x="161" y="14"/>
                      <a:pt x="161" y="15"/>
                    </a:cubicBezTo>
                    <a:cubicBezTo>
                      <a:pt x="161" y="15"/>
                      <a:pt x="161" y="16"/>
                      <a:pt x="161" y="16"/>
                    </a:cubicBezTo>
                    <a:lnTo>
                      <a:pt x="157" y="17"/>
                    </a:lnTo>
                    <a:close/>
                    <a:moveTo>
                      <a:pt x="144" y="13"/>
                    </a:moveTo>
                    <a:cubicBezTo>
                      <a:pt x="144" y="12"/>
                      <a:pt x="144" y="12"/>
                      <a:pt x="144" y="12"/>
                    </a:cubicBezTo>
                    <a:cubicBezTo>
                      <a:pt x="144" y="11"/>
                      <a:pt x="143" y="11"/>
                      <a:pt x="143" y="10"/>
                    </a:cubicBezTo>
                    <a:cubicBezTo>
                      <a:pt x="145" y="9"/>
                      <a:pt x="145" y="9"/>
                      <a:pt x="145" y="9"/>
                    </a:cubicBezTo>
                    <a:cubicBezTo>
                      <a:pt x="144" y="9"/>
                      <a:pt x="144" y="9"/>
                      <a:pt x="144" y="9"/>
                    </a:cubicBezTo>
                    <a:cubicBezTo>
                      <a:pt x="144" y="5"/>
                      <a:pt x="144" y="5"/>
                      <a:pt x="144" y="5"/>
                    </a:cubicBezTo>
                    <a:cubicBezTo>
                      <a:pt x="148" y="5"/>
                      <a:pt x="148" y="5"/>
                      <a:pt x="148" y="5"/>
                    </a:cubicBezTo>
                    <a:cubicBezTo>
                      <a:pt x="148" y="9"/>
                      <a:pt x="148" y="9"/>
                      <a:pt x="148" y="9"/>
                    </a:cubicBezTo>
                    <a:cubicBezTo>
                      <a:pt x="147" y="9"/>
                      <a:pt x="147" y="9"/>
                      <a:pt x="147" y="9"/>
                    </a:cubicBezTo>
                    <a:cubicBezTo>
                      <a:pt x="148" y="9"/>
                      <a:pt x="148" y="10"/>
                      <a:pt x="148" y="12"/>
                    </a:cubicBezTo>
                    <a:lnTo>
                      <a:pt x="144" y="13"/>
                    </a:lnTo>
                    <a:close/>
                    <a:moveTo>
                      <a:pt x="157" y="9"/>
                    </a:moveTo>
                    <a:cubicBezTo>
                      <a:pt x="157" y="9"/>
                      <a:pt x="157" y="8"/>
                      <a:pt x="157" y="8"/>
                    </a:cubicBezTo>
                    <a:cubicBezTo>
                      <a:pt x="157" y="7"/>
                      <a:pt x="157" y="7"/>
                      <a:pt x="157" y="7"/>
                    </a:cubicBezTo>
                    <a:cubicBezTo>
                      <a:pt x="158" y="4"/>
                      <a:pt x="158" y="4"/>
                      <a:pt x="158" y="4"/>
                    </a:cubicBezTo>
                    <a:cubicBezTo>
                      <a:pt x="162" y="5"/>
                      <a:pt x="162" y="5"/>
                      <a:pt x="162" y="5"/>
                    </a:cubicBezTo>
                    <a:cubicBezTo>
                      <a:pt x="161" y="8"/>
                      <a:pt x="161" y="8"/>
                      <a:pt x="161" y="8"/>
                    </a:cubicBezTo>
                    <a:cubicBezTo>
                      <a:pt x="161" y="8"/>
                      <a:pt x="161" y="8"/>
                      <a:pt x="161" y="8"/>
                    </a:cubicBezTo>
                    <a:lnTo>
                      <a:pt x="157" y="9"/>
                    </a:lnTo>
                    <a:close/>
                    <a:moveTo>
                      <a:pt x="155" y="9"/>
                    </a:moveTo>
                    <a:cubicBezTo>
                      <a:pt x="152" y="9"/>
                      <a:pt x="152" y="9"/>
                      <a:pt x="152" y="9"/>
                    </a:cubicBezTo>
                    <a:cubicBezTo>
                      <a:pt x="152" y="6"/>
                      <a:pt x="152" y="6"/>
                      <a:pt x="152" y="6"/>
                    </a:cubicBezTo>
                    <a:cubicBezTo>
                      <a:pt x="151" y="6"/>
                      <a:pt x="151" y="6"/>
                      <a:pt x="151" y="6"/>
                    </a:cubicBezTo>
                    <a:cubicBezTo>
                      <a:pt x="151" y="3"/>
                      <a:pt x="151" y="3"/>
                      <a:pt x="151" y="3"/>
                    </a:cubicBezTo>
                    <a:cubicBezTo>
                      <a:pt x="155" y="4"/>
                      <a:pt x="155" y="4"/>
                      <a:pt x="155" y="4"/>
                    </a:cubicBezTo>
                    <a:lnTo>
                      <a:pt x="155" y="9"/>
                    </a:lnTo>
                    <a:close/>
                    <a:moveTo>
                      <a:pt x="159" y="4"/>
                    </a:moveTo>
                    <a:cubicBezTo>
                      <a:pt x="155" y="4"/>
                      <a:pt x="155" y="4"/>
                      <a:pt x="155" y="4"/>
                    </a:cubicBezTo>
                    <a:cubicBezTo>
                      <a:pt x="155" y="0"/>
                      <a:pt x="155" y="0"/>
                      <a:pt x="155" y="0"/>
                    </a:cubicBezTo>
                    <a:cubicBezTo>
                      <a:pt x="159" y="0"/>
                      <a:pt x="159" y="0"/>
                      <a:pt x="159" y="0"/>
                    </a:cubicBezTo>
                    <a:lnTo>
                      <a:pt x="159"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1" name="Freeform 1607">
                <a:extLst>
                  <a:ext uri="{FF2B5EF4-FFF2-40B4-BE49-F238E27FC236}">
                    <a16:creationId xmlns:a16="http://schemas.microsoft.com/office/drawing/2014/main" id="{B38596D0-A2BA-7970-1B4A-4B3A00CD7777}"/>
                  </a:ext>
                </a:extLst>
              </p:cNvPr>
              <p:cNvSpPr>
                <a:spLocks/>
              </p:cNvSpPr>
              <p:nvPr/>
            </p:nvSpPr>
            <p:spPr bwMode="auto">
              <a:xfrm>
                <a:off x="5670751" y="3003650"/>
                <a:ext cx="46039" cy="42864"/>
              </a:xfrm>
              <a:custGeom>
                <a:avLst/>
                <a:gdLst>
                  <a:gd name="T0" fmla="*/ 13 w 35"/>
                  <a:gd name="T1" fmla="*/ 4 h 34"/>
                  <a:gd name="T2" fmla="*/ 4 w 35"/>
                  <a:gd name="T3" fmla="*/ 16 h 34"/>
                  <a:gd name="T4" fmla="*/ 3 w 35"/>
                  <a:gd name="T5" fmla="*/ 31 h 34"/>
                  <a:gd name="T6" fmla="*/ 13 w 35"/>
                  <a:gd name="T7" fmla="*/ 31 h 34"/>
                  <a:gd name="T8" fmla="*/ 22 w 35"/>
                  <a:gd name="T9" fmla="*/ 34 h 34"/>
                  <a:gd name="T10" fmla="*/ 29 w 35"/>
                  <a:gd name="T11" fmla="*/ 25 h 34"/>
                  <a:gd name="T12" fmla="*/ 19 w 35"/>
                  <a:gd name="T13" fmla="*/ 21 h 34"/>
                  <a:gd name="T14" fmla="*/ 30 w 35"/>
                  <a:gd name="T15" fmla="*/ 13 h 34"/>
                  <a:gd name="T16" fmla="*/ 28 w 35"/>
                  <a:gd name="T17" fmla="*/ 2 h 34"/>
                  <a:gd name="T18" fmla="*/ 26 w 35"/>
                  <a:gd name="T19" fmla="*/ 0 h 34"/>
                  <a:gd name="T20" fmla="*/ 21 w 35"/>
                  <a:gd name="T21" fmla="*/ 4 h 34"/>
                  <a:gd name="T22" fmla="*/ 13 w 35"/>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4">
                    <a:moveTo>
                      <a:pt x="13" y="4"/>
                    </a:moveTo>
                    <a:cubicBezTo>
                      <a:pt x="12" y="6"/>
                      <a:pt x="7" y="13"/>
                      <a:pt x="4" y="16"/>
                    </a:cubicBezTo>
                    <a:cubicBezTo>
                      <a:pt x="0" y="21"/>
                      <a:pt x="2" y="29"/>
                      <a:pt x="3" y="31"/>
                    </a:cubicBezTo>
                    <a:cubicBezTo>
                      <a:pt x="5" y="34"/>
                      <a:pt x="10" y="33"/>
                      <a:pt x="13" y="31"/>
                    </a:cubicBezTo>
                    <a:cubicBezTo>
                      <a:pt x="16" y="29"/>
                      <a:pt x="18" y="30"/>
                      <a:pt x="22" y="34"/>
                    </a:cubicBezTo>
                    <a:cubicBezTo>
                      <a:pt x="24" y="31"/>
                      <a:pt x="26" y="28"/>
                      <a:pt x="29" y="25"/>
                    </a:cubicBezTo>
                    <a:cubicBezTo>
                      <a:pt x="25" y="22"/>
                      <a:pt x="21" y="22"/>
                      <a:pt x="19" y="21"/>
                    </a:cubicBezTo>
                    <a:cubicBezTo>
                      <a:pt x="18" y="19"/>
                      <a:pt x="25" y="14"/>
                      <a:pt x="30" y="13"/>
                    </a:cubicBezTo>
                    <a:cubicBezTo>
                      <a:pt x="35" y="12"/>
                      <a:pt x="32" y="6"/>
                      <a:pt x="28" y="2"/>
                    </a:cubicBezTo>
                    <a:cubicBezTo>
                      <a:pt x="27" y="2"/>
                      <a:pt x="27" y="1"/>
                      <a:pt x="26" y="0"/>
                    </a:cubicBezTo>
                    <a:cubicBezTo>
                      <a:pt x="23" y="2"/>
                      <a:pt x="22" y="3"/>
                      <a:pt x="21" y="4"/>
                    </a:cubicBezTo>
                    <a:cubicBezTo>
                      <a:pt x="20" y="5"/>
                      <a:pt x="17" y="5"/>
                      <a:pt x="13" y="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2" name="Freeform 1608">
                <a:extLst>
                  <a:ext uri="{FF2B5EF4-FFF2-40B4-BE49-F238E27FC236}">
                    <a16:creationId xmlns:a16="http://schemas.microsoft.com/office/drawing/2014/main" id="{FBAE2778-1B9E-7813-C36F-AA4277E14444}"/>
                  </a:ext>
                </a:extLst>
              </p:cNvPr>
              <p:cNvSpPr>
                <a:spLocks/>
              </p:cNvSpPr>
              <p:nvPr/>
            </p:nvSpPr>
            <p:spPr bwMode="auto">
              <a:xfrm>
                <a:off x="5550096" y="2882996"/>
                <a:ext cx="153993" cy="127004"/>
              </a:xfrm>
              <a:custGeom>
                <a:avLst/>
                <a:gdLst>
                  <a:gd name="T0" fmla="*/ 22 w 120"/>
                  <a:gd name="T1" fmla="*/ 16 h 102"/>
                  <a:gd name="T2" fmla="*/ 12 w 120"/>
                  <a:gd name="T3" fmla="*/ 26 h 102"/>
                  <a:gd name="T4" fmla="*/ 6 w 120"/>
                  <a:gd name="T5" fmla="*/ 43 h 102"/>
                  <a:gd name="T6" fmla="*/ 5 w 120"/>
                  <a:gd name="T7" fmla="*/ 67 h 102"/>
                  <a:gd name="T8" fmla="*/ 19 w 120"/>
                  <a:gd name="T9" fmla="*/ 68 h 102"/>
                  <a:gd name="T10" fmla="*/ 25 w 120"/>
                  <a:gd name="T11" fmla="*/ 62 h 102"/>
                  <a:gd name="T12" fmla="*/ 33 w 120"/>
                  <a:gd name="T13" fmla="*/ 60 h 102"/>
                  <a:gd name="T14" fmla="*/ 44 w 120"/>
                  <a:gd name="T15" fmla="*/ 65 h 102"/>
                  <a:gd name="T16" fmla="*/ 52 w 120"/>
                  <a:gd name="T17" fmla="*/ 65 h 102"/>
                  <a:gd name="T18" fmla="*/ 69 w 120"/>
                  <a:gd name="T19" fmla="*/ 65 h 102"/>
                  <a:gd name="T20" fmla="*/ 107 w 120"/>
                  <a:gd name="T21" fmla="*/ 101 h 102"/>
                  <a:gd name="T22" fmla="*/ 107 w 120"/>
                  <a:gd name="T23" fmla="*/ 101 h 102"/>
                  <a:gd name="T24" fmla="*/ 115 w 120"/>
                  <a:gd name="T25" fmla="*/ 101 h 102"/>
                  <a:gd name="T26" fmla="*/ 120 w 120"/>
                  <a:gd name="T27" fmla="*/ 97 h 102"/>
                  <a:gd name="T28" fmla="*/ 101 w 120"/>
                  <a:gd name="T29" fmla="*/ 76 h 102"/>
                  <a:gd name="T30" fmla="*/ 73 w 120"/>
                  <a:gd name="T31" fmla="*/ 57 h 102"/>
                  <a:gd name="T32" fmla="*/ 62 w 120"/>
                  <a:gd name="T33" fmla="*/ 46 h 102"/>
                  <a:gd name="T34" fmla="*/ 49 w 120"/>
                  <a:gd name="T35" fmla="*/ 20 h 102"/>
                  <a:gd name="T36" fmla="*/ 39 w 120"/>
                  <a:gd name="T37" fmla="*/ 0 h 102"/>
                  <a:gd name="T38" fmla="*/ 22 w 120"/>
                  <a:gd name="T39"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02">
                    <a:moveTo>
                      <a:pt x="22" y="16"/>
                    </a:moveTo>
                    <a:cubicBezTo>
                      <a:pt x="19" y="19"/>
                      <a:pt x="11" y="20"/>
                      <a:pt x="12" y="26"/>
                    </a:cubicBezTo>
                    <a:cubicBezTo>
                      <a:pt x="13" y="31"/>
                      <a:pt x="11" y="37"/>
                      <a:pt x="6" y="43"/>
                    </a:cubicBezTo>
                    <a:cubicBezTo>
                      <a:pt x="0" y="50"/>
                      <a:pt x="4" y="59"/>
                      <a:pt x="5" y="67"/>
                    </a:cubicBezTo>
                    <a:cubicBezTo>
                      <a:pt x="11" y="67"/>
                      <a:pt x="18" y="67"/>
                      <a:pt x="19" y="68"/>
                    </a:cubicBezTo>
                    <a:cubicBezTo>
                      <a:pt x="22" y="71"/>
                      <a:pt x="23" y="68"/>
                      <a:pt x="25" y="62"/>
                    </a:cubicBezTo>
                    <a:cubicBezTo>
                      <a:pt x="27" y="57"/>
                      <a:pt x="30" y="57"/>
                      <a:pt x="33" y="60"/>
                    </a:cubicBezTo>
                    <a:cubicBezTo>
                      <a:pt x="36" y="63"/>
                      <a:pt x="39" y="67"/>
                      <a:pt x="44" y="65"/>
                    </a:cubicBezTo>
                    <a:cubicBezTo>
                      <a:pt x="50" y="62"/>
                      <a:pt x="49" y="63"/>
                      <a:pt x="52" y="65"/>
                    </a:cubicBezTo>
                    <a:cubicBezTo>
                      <a:pt x="55" y="66"/>
                      <a:pt x="66" y="64"/>
                      <a:pt x="69" y="65"/>
                    </a:cubicBezTo>
                    <a:cubicBezTo>
                      <a:pt x="73" y="65"/>
                      <a:pt x="107" y="101"/>
                      <a:pt x="107" y="101"/>
                    </a:cubicBezTo>
                    <a:cubicBezTo>
                      <a:pt x="107" y="101"/>
                      <a:pt x="107" y="101"/>
                      <a:pt x="107" y="101"/>
                    </a:cubicBezTo>
                    <a:cubicBezTo>
                      <a:pt x="111" y="102"/>
                      <a:pt x="114" y="102"/>
                      <a:pt x="115" y="101"/>
                    </a:cubicBezTo>
                    <a:cubicBezTo>
                      <a:pt x="116" y="100"/>
                      <a:pt x="117" y="99"/>
                      <a:pt x="120" y="97"/>
                    </a:cubicBezTo>
                    <a:cubicBezTo>
                      <a:pt x="115" y="93"/>
                      <a:pt x="109" y="87"/>
                      <a:pt x="101" y="76"/>
                    </a:cubicBezTo>
                    <a:cubicBezTo>
                      <a:pt x="91" y="64"/>
                      <a:pt x="79" y="57"/>
                      <a:pt x="73" y="57"/>
                    </a:cubicBezTo>
                    <a:cubicBezTo>
                      <a:pt x="67" y="57"/>
                      <a:pt x="66" y="46"/>
                      <a:pt x="62" y="46"/>
                    </a:cubicBezTo>
                    <a:cubicBezTo>
                      <a:pt x="58" y="45"/>
                      <a:pt x="49" y="30"/>
                      <a:pt x="49" y="20"/>
                    </a:cubicBezTo>
                    <a:cubicBezTo>
                      <a:pt x="49" y="14"/>
                      <a:pt x="44" y="7"/>
                      <a:pt x="39" y="0"/>
                    </a:cubicBezTo>
                    <a:cubicBezTo>
                      <a:pt x="33" y="10"/>
                      <a:pt x="24" y="14"/>
                      <a:pt x="22"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3" name="Freeform 1609">
                <a:extLst>
                  <a:ext uri="{FF2B5EF4-FFF2-40B4-BE49-F238E27FC236}">
                    <a16:creationId xmlns:a16="http://schemas.microsoft.com/office/drawing/2014/main" id="{6789C7EB-F308-72C6-75E8-33B2B3F4B266}"/>
                  </a:ext>
                </a:extLst>
              </p:cNvPr>
              <p:cNvSpPr>
                <a:spLocks/>
              </p:cNvSpPr>
              <p:nvPr/>
            </p:nvSpPr>
            <p:spPr bwMode="auto">
              <a:xfrm>
                <a:off x="5472306" y="2954436"/>
                <a:ext cx="341325" cy="258771"/>
              </a:xfrm>
              <a:custGeom>
                <a:avLst/>
                <a:gdLst>
                  <a:gd name="T0" fmla="*/ 19 w 266"/>
                  <a:gd name="T1" fmla="*/ 136 h 207"/>
                  <a:gd name="T2" fmla="*/ 34 w 266"/>
                  <a:gd name="T3" fmla="*/ 155 h 207"/>
                  <a:gd name="T4" fmla="*/ 50 w 266"/>
                  <a:gd name="T5" fmla="*/ 168 h 207"/>
                  <a:gd name="T6" fmla="*/ 50 w 266"/>
                  <a:gd name="T7" fmla="*/ 184 h 207"/>
                  <a:gd name="T8" fmla="*/ 56 w 266"/>
                  <a:gd name="T9" fmla="*/ 186 h 207"/>
                  <a:gd name="T10" fmla="*/ 74 w 266"/>
                  <a:gd name="T11" fmla="*/ 190 h 207"/>
                  <a:gd name="T12" fmla="*/ 94 w 266"/>
                  <a:gd name="T13" fmla="*/ 202 h 207"/>
                  <a:gd name="T14" fmla="*/ 115 w 266"/>
                  <a:gd name="T15" fmla="*/ 205 h 207"/>
                  <a:gd name="T16" fmla="*/ 126 w 266"/>
                  <a:gd name="T17" fmla="*/ 196 h 207"/>
                  <a:gd name="T18" fmla="*/ 142 w 266"/>
                  <a:gd name="T19" fmla="*/ 193 h 207"/>
                  <a:gd name="T20" fmla="*/ 150 w 266"/>
                  <a:gd name="T21" fmla="*/ 196 h 207"/>
                  <a:gd name="T22" fmla="*/ 159 w 266"/>
                  <a:gd name="T23" fmla="*/ 194 h 207"/>
                  <a:gd name="T24" fmla="*/ 173 w 266"/>
                  <a:gd name="T25" fmla="*/ 191 h 207"/>
                  <a:gd name="T26" fmla="*/ 196 w 266"/>
                  <a:gd name="T27" fmla="*/ 179 h 207"/>
                  <a:gd name="T28" fmla="*/ 216 w 266"/>
                  <a:gd name="T29" fmla="*/ 176 h 207"/>
                  <a:gd name="T30" fmla="*/ 263 w 266"/>
                  <a:gd name="T31" fmla="*/ 129 h 207"/>
                  <a:gd name="T32" fmla="*/ 256 w 266"/>
                  <a:gd name="T33" fmla="*/ 125 h 207"/>
                  <a:gd name="T34" fmla="*/ 232 w 266"/>
                  <a:gd name="T35" fmla="*/ 119 h 207"/>
                  <a:gd name="T36" fmla="*/ 197 w 266"/>
                  <a:gd name="T37" fmla="*/ 107 h 207"/>
                  <a:gd name="T38" fmla="*/ 185 w 266"/>
                  <a:gd name="T39" fmla="*/ 96 h 207"/>
                  <a:gd name="T40" fmla="*/ 174 w 266"/>
                  <a:gd name="T41" fmla="*/ 80 h 207"/>
                  <a:gd name="T42" fmla="*/ 177 w 266"/>
                  <a:gd name="T43" fmla="*/ 74 h 207"/>
                  <a:gd name="T44" fmla="*/ 168 w 266"/>
                  <a:gd name="T45" fmla="*/ 71 h 207"/>
                  <a:gd name="T46" fmla="*/ 158 w 266"/>
                  <a:gd name="T47" fmla="*/ 71 h 207"/>
                  <a:gd name="T48" fmla="*/ 159 w 266"/>
                  <a:gd name="T49" fmla="*/ 56 h 207"/>
                  <a:gd name="T50" fmla="*/ 168 w 266"/>
                  <a:gd name="T51" fmla="*/ 44 h 207"/>
                  <a:gd name="T52" fmla="*/ 130 w 266"/>
                  <a:gd name="T53" fmla="*/ 8 h 207"/>
                  <a:gd name="T54" fmla="*/ 113 w 266"/>
                  <a:gd name="T55" fmla="*/ 8 h 207"/>
                  <a:gd name="T56" fmla="*/ 105 w 266"/>
                  <a:gd name="T57" fmla="*/ 8 h 207"/>
                  <a:gd name="T58" fmla="*/ 94 w 266"/>
                  <a:gd name="T59" fmla="*/ 3 h 207"/>
                  <a:gd name="T60" fmla="*/ 86 w 266"/>
                  <a:gd name="T61" fmla="*/ 5 h 207"/>
                  <a:gd name="T62" fmla="*/ 80 w 266"/>
                  <a:gd name="T63" fmla="*/ 11 h 207"/>
                  <a:gd name="T64" fmla="*/ 66 w 266"/>
                  <a:gd name="T65" fmla="*/ 10 h 207"/>
                  <a:gd name="T66" fmla="*/ 66 w 266"/>
                  <a:gd name="T67" fmla="*/ 10 h 207"/>
                  <a:gd name="T68" fmla="*/ 59 w 266"/>
                  <a:gd name="T69" fmla="*/ 31 h 207"/>
                  <a:gd name="T70" fmla="*/ 51 w 266"/>
                  <a:gd name="T71" fmla="*/ 40 h 207"/>
                  <a:gd name="T72" fmla="*/ 41 w 266"/>
                  <a:gd name="T73" fmla="*/ 53 h 207"/>
                  <a:gd name="T74" fmla="*/ 35 w 266"/>
                  <a:gd name="T75" fmla="*/ 70 h 207"/>
                  <a:gd name="T76" fmla="*/ 27 w 266"/>
                  <a:gd name="T77" fmla="*/ 78 h 207"/>
                  <a:gd name="T78" fmla="*/ 22 w 266"/>
                  <a:gd name="T79" fmla="*/ 94 h 207"/>
                  <a:gd name="T80" fmla="*/ 20 w 266"/>
                  <a:gd name="T81" fmla="*/ 114 h 207"/>
                  <a:gd name="T82" fmla="*/ 6 w 266"/>
                  <a:gd name="T83" fmla="*/ 117 h 207"/>
                  <a:gd name="T84" fmla="*/ 2 w 266"/>
                  <a:gd name="T85" fmla="*/ 127 h 207"/>
                  <a:gd name="T86" fmla="*/ 19 w 266"/>
                  <a:gd name="T87"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07">
                    <a:moveTo>
                      <a:pt x="19" y="136"/>
                    </a:moveTo>
                    <a:cubicBezTo>
                      <a:pt x="21" y="141"/>
                      <a:pt x="31" y="147"/>
                      <a:pt x="34" y="155"/>
                    </a:cubicBezTo>
                    <a:cubicBezTo>
                      <a:pt x="37" y="164"/>
                      <a:pt x="46" y="168"/>
                      <a:pt x="50" y="168"/>
                    </a:cubicBezTo>
                    <a:cubicBezTo>
                      <a:pt x="54" y="168"/>
                      <a:pt x="51" y="174"/>
                      <a:pt x="50" y="184"/>
                    </a:cubicBezTo>
                    <a:cubicBezTo>
                      <a:pt x="52" y="185"/>
                      <a:pt x="54" y="185"/>
                      <a:pt x="56" y="186"/>
                    </a:cubicBezTo>
                    <a:cubicBezTo>
                      <a:pt x="59" y="188"/>
                      <a:pt x="70" y="186"/>
                      <a:pt x="74" y="190"/>
                    </a:cubicBezTo>
                    <a:cubicBezTo>
                      <a:pt x="78" y="193"/>
                      <a:pt x="90" y="202"/>
                      <a:pt x="94" y="202"/>
                    </a:cubicBezTo>
                    <a:cubicBezTo>
                      <a:pt x="98" y="202"/>
                      <a:pt x="112" y="203"/>
                      <a:pt x="115" y="205"/>
                    </a:cubicBezTo>
                    <a:cubicBezTo>
                      <a:pt x="117" y="207"/>
                      <a:pt x="120" y="199"/>
                      <a:pt x="126" y="196"/>
                    </a:cubicBezTo>
                    <a:cubicBezTo>
                      <a:pt x="133" y="192"/>
                      <a:pt x="140" y="190"/>
                      <a:pt x="142" y="193"/>
                    </a:cubicBezTo>
                    <a:cubicBezTo>
                      <a:pt x="143" y="195"/>
                      <a:pt x="147" y="198"/>
                      <a:pt x="150" y="196"/>
                    </a:cubicBezTo>
                    <a:cubicBezTo>
                      <a:pt x="151" y="195"/>
                      <a:pt x="155" y="194"/>
                      <a:pt x="159" y="194"/>
                    </a:cubicBezTo>
                    <a:cubicBezTo>
                      <a:pt x="165" y="192"/>
                      <a:pt x="171" y="191"/>
                      <a:pt x="173" y="191"/>
                    </a:cubicBezTo>
                    <a:cubicBezTo>
                      <a:pt x="176" y="192"/>
                      <a:pt x="185" y="179"/>
                      <a:pt x="196" y="179"/>
                    </a:cubicBezTo>
                    <a:cubicBezTo>
                      <a:pt x="208" y="179"/>
                      <a:pt x="211" y="181"/>
                      <a:pt x="216" y="176"/>
                    </a:cubicBezTo>
                    <a:cubicBezTo>
                      <a:pt x="221" y="170"/>
                      <a:pt x="259" y="131"/>
                      <a:pt x="263" y="129"/>
                    </a:cubicBezTo>
                    <a:cubicBezTo>
                      <a:pt x="266" y="126"/>
                      <a:pt x="260" y="125"/>
                      <a:pt x="256" y="125"/>
                    </a:cubicBezTo>
                    <a:cubicBezTo>
                      <a:pt x="253" y="125"/>
                      <a:pt x="245" y="124"/>
                      <a:pt x="232" y="119"/>
                    </a:cubicBezTo>
                    <a:cubicBezTo>
                      <a:pt x="220" y="114"/>
                      <a:pt x="200" y="108"/>
                      <a:pt x="197" y="107"/>
                    </a:cubicBezTo>
                    <a:cubicBezTo>
                      <a:pt x="193" y="106"/>
                      <a:pt x="188" y="98"/>
                      <a:pt x="185" y="96"/>
                    </a:cubicBezTo>
                    <a:cubicBezTo>
                      <a:pt x="182" y="95"/>
                      <a:pt x="176" y="84"/>
                      <a:pt x="174" y="80"/>
                    </a:cubicBezTo>
                    <a:cubicBezTo>
                      <a:pt x="173" y="79"/>
                      <a:pt x="175" y="77"/>
                      <a:pt x="177" y="74"/>
                    </a:cubicBezTo>
                    <a:cubicBezTo>
                      <a:pt x="173" y="70"/>
                      <a:pt x="171" y="69"/>
                      <a:pt x="168" y="71"/>
                    </a:cubicBezTo>
                    <a:cubicBezTo>
                      <a:pt x="165" y="73"/>
                      <a:pt x="160" y="74"/>
                      <a:pt x="158" y="71"/>
                    </a:cubicBezTo>
                    <a:cubicBezTo>
                      <a:pt x="157" y="69"/>
                      <a:pt x="155" y="61"/>
                      <a:pt x="159" y="56"/>
                    </a:cubicBezTo>
                    <a:cubicBezTo>
                      <a:pt x="163" y="52"/>
                      <a:pt x="168" y="44"/>
                      <a:pt x="168" y="44"/>
                    </a:cubicBezTo>
                    <a:cubicBezTo>
                      <a:pt x="168" y="44"/>
                      <a:pt x="134" y="8"/>
                      <a:pt x="130" y="8"/>
                    </a:cubicBezTo>
                    <a:cubicBezTo>
                      <a:pt x="127" y="7"/>
                      <a:pt x="116" y="9"/>
                      <a:pt x="113" y="8"/>
                    </a:cubicBezTo>
                    <a:cubicBezTo>
                      <a:pt x="110" y="6"/>
                      <a:pt x="111" y="5"/>
                      <a:pt x="105" y="8"/>
                    </a:cubicBezTo>
                    <a:cubicBezTo>
                      <a:pt x="100" y="10"/>
                      <a:pt x="97" y="6"/>
                      <a:pt x="94" y="3"/>
                    </a:cubicBezTo>
                    <a:cubicBezTo>
                      <a:pt x="91" y="0"/>
                      <a:pt x="88" y="0"/>
                      <a:pt x="86" y="5"/>
                    </a:cubicBezTo>
                    <a:cubicBezTo>
                      <a:pt x="84" y="11"/>
                      <a:pt x="83" y="14"/>
                      <a:pt x="80" y="11"/>
                    </a:cubicBezTo>
                    <a:cubicBezTo>
                      <a:pt x="79" y="10"/>
                      <a:pt x="72" y="10"/>
                      <a:pt x="66" y="10"/>
                    </a:cubicBezTo>
                    <a:cubicBezTo>
                      <a:pt x="66" y="10"/>
                      <a:pt x="66" y="10"/>
                      <a:pt x="66" y="10"/>
                    </a:cubicBezTo>
                    <a:cubicBezTo>
                      <a:pt x="67" y="18"/>
                      <a:pt x="59" y="27"/>
                      <a:pt x="59" y="31"/>
                    </a:cubicBezTo>
                    <a:cubicBezTo>
                      <a:pt x="59" y="35"/>
                      <a:pt x="55" y="40"/>
                      <a:pt x="51" y="40"/>
                    </a:cubicBezTo>
                    <a:cubicBezTo>
                      <a:pt x="48" y="40"/>
                      <a:pt x="45" y="48"/>
                      <a:pt x="41" y="53"/>
                    </a:cubicBezTo>
                    <a:cubicBezTo>
                      <a:pt x="36" y="57"/>
                      <a:pt x="39" y="67"/>
                      <a:pt x="35" y="70"/>
                    </a:cubicBezTo>
                    <a:cubicBezTo>
                      <a:pt x="31" y="73"/>
                      <a:pt x="24" y="75"/>
                      <a:pt x="27" y="78"/>
                    </a:cubicBezTo>
                    <a:cubicBezTo>
                      <a:pt x="31" y="81"/>
                      <a:pt x="22" y="88"/>
                      <a:pt x="22" y="94"/>
                    </a:cubicBezTo>
                    <a:cubicBezTo>
                      <a:pt x="22" y="101"/>
                      <a:pt x="21" y="113"/>
                      <a:pt x="20" y="114"/>
                    </a:cubicBezTo>
                    <a:cubicBezTo>
                      <a:pt x="19" y="115"/>
                      <a:pt x="6" y="112"/>
                      <a:pt x="6" y="117"/>
                    </a:cubicBezTo>
                    <a:cubicBezTo>
                      <a:pt x="6" y="123"/>
                      <a:pt x="0" y="123"/>
                      <a:pt x="2" y="127"/>
                    </a:cubicBezTo>
                    <a:cubicBezTo>
                      <a:pt x="5" y="131"/>
                      <a:pt x="17" y="130"/>
                      <a:pt x="19" y="13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4" name="Freeform 1610">
                <a:extLst>
                  <a:ext uri="{FF2B5EF4-FFF2-40B4-BE49-F238E27FC236}">
                    <a16:creationId xmlns:a16="http://schemas.microsoft.com/office/drawing/2014/main" id="{27C98EB3-937E-9A86-C000-A32B24042DAC}"/>
                  </a:ext>
                </a:extLst>
              </p:cNvPr>
              <p:cNvSpPr>
                <a:spLocks/>
              </p:cNvSpPr>
              <p:nvPr/>
            </p:nvSpPr>
            <p:spPr bwMode="auto">
              <a:xfrm>
                <a:off x="5788230" y="2595649"/>
                <a:ext cx="42864" cy="41276"/>
              </a:xfrm>
              <a:custGeom>
                <a:avLst/>
                <a:gdLst>
                  <a:gd name="T0" fmla="*/ 11 w 34"/>
                  <a:gd name="T1" fmla="*/ 24 h 33"/>
                  <a:gd name="T2" fmla="*/ 20 w 34"/>
                  <a:gd name="T3" fmla="*/ 32 h 33"/>
                  <a:gd name="T4" fmla="*/ 34 w 34"/>
                  <a:gd name="T5" fmla="*/ 33 h 33"/>
                  <a:gd name="T6" fmla="*/ 25 w 34"/>
                  <a:gd name="T7" fmla="*/ 10 h 33"/>
                  <a:gd name="T8" fmla="*/ 27 w 34"/>
                  <a:gd name="T9" fmla="*/ 7 h 33"/>
                  <a:gd name="T10" fmla="*/ 15 w 34"/>
                  <a:gd name="T11" fmla="*/ 1 h 33"/>
                  <a:gd name="T12" fmla="*/ 7 w 34"/>
                  <a:gd name="T13" fmla="*/ 7 h 33"/>
                  <a:gd name="T14" fmla="*/ 0 w 34"/>
                  <a:gd name="T15" fmla="*/ 23 h 33"/>
                  <a:gd name="T16" fmla="*/ 11 w 34"/>
                  <a:gd name="T17"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11" y="24"/>
                    </a:moveTo>
                    <a:cubicBezTo>
                      <a:pt x="20" y="32"/>
                      <a:pt x="20" y="32"/>
                      <a:pt x="20" y="32"/>
                    </a:cubicBezTo>
                    <a:cubicBezTo>
                      <a:pt x="34" y="33"/>
                      <a:pt x="34" y="33"/>
                      <a:pt x="34" y="33"/>
                    </a:cubicBezTo>
                    <a:cubicBezTo>
                      <a:pt x="31" y="24"/>
                      <a:pt x="25" y="13"/>
                      <a:pt x="25" y="10"/>
                    </a:cubicBezTo>
                    <a:cubicBezTo>
                      <a:pt x="25" y="9"/>
                      <a:pt x="26" y="8"/>
                      <a:pt x="27" y="7"/>
                    </a:cubicBezTo>
                    <a:cubicBezTo>
                      <a:pt x="22" y="3"/>
                      <a:pt x="19" y="0"/>
                      <a:pt x="15" y="1"/>
                    </a:cubicBezTo>
                    <a:cubicBezTo>
                      <a:pt x="10" y="2"/>
                      <a:pt x="9" y="5"/>
                      <a:pt x="7" y="7"/>
                    </a:cubicBezTo>
                    <a:cubicBezTo>
                      <a:pt x="6" y="9"/>
                      <a:pt x="2" y="17"/>
                      <a:pt x="0" y="23"/>
                    </a:cubicBezTo>
                    <a:cubicBezTo>
                      <a:pt x="6" y="24"/>
                      <a:pt x="11" y="24"/>
                      <a:pt x="11" y="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5" name="Freeform 1611">
                <a:extLst>
                  <a:ext uri="{FF2B5EF4-FFF2-40B4-BE49-F238E27FC236}">
                    <a16:creationId xmlns:a16="http://schemas.microsoft.com/office/drawing/2014/main" id="{CFC5057B-6E7D-60B2-6440-76373DD946B2}"/>
                  </a:ext>
                </a:extLst>
              </p:cNvPr>
              <p:cNvSpPr>
                <a:spLocks/>
              </p:cNvSpPr>
              <p:nvPr/>
            </p:nvSpPr>
            <p:spPr bwMode="auto">
              <a:xfrm>
                <a:off x="5494532" y="3178281"/>
                <a:ext cx="180981" cy="215907"/>
              </a:xfrm>
              <a:custGeom>
                <a:avLst/>
                <a:gdLst>
                  <a:gd name="T0" fmla="*/ 125 w 142"/>
                  <a:gd name="T1" fmla="*/ 40 h 172"/>
                  <a:gd name="T2" fmla="*/ 133 w 142"/>
                  <a:gd name="T3" fmla="*/ 27 h 172"/>
                  <a:gd name="T4" fmla="*/ 142 w 142"/>
                  <a:gd name="T5" fmla="*/ 15 h 172"/>
                  <a:gd name="T6" fmla="*/ 133 w 142"/>
                  <a:gd name="T7" fmla="*/ 17 h 172"/>
                  <a:gd name="T8" fmla="*/ 125 w 142"/>
                  <a:gd name="T9" fmla="*/ 14 h 172"/>
                  <a:gd name="T10" fmla="*/ 109 w 142"/>
                  <a:gd name="T11" fmla="*/ 17 h 172"/>
                  <a:gd name="T12" fmla="*/ 98 w 142"/>
                  <a:gd name="T13" fmla="*/ 26 h 172"/>
                  <a:gd name="T14" fmla="*/ 77 w 142"/>
                  <a:gd name="T15" fmla="*/ 23 h 172"/>
                  <a:gd name="T16" fmla="*/ 57 w 142"/>
                  <a:gd name="T17" fmla="*/ 11 h 172"/>
                  <a:gd name="T18" fmla="*/ 39 w 142"/>
                  <a:gd name="T19" fmla="*/ 7 h 172"/>
                  <a:gd name="T20" fmla="*/ 29 w 142"/>
                  <a:gd name="T21" fmla="*/ 2 h 172"/>
                  <a:gd name="T22" fmla="*/ 18 w 142"/>
                  <a:gd name="T23" fmla="*/ 1 h 172"/>
                  <a:gd name="T24" fmla="*/ 4 w 142"/>
                  <a:gd name="T25" fmla="*/ 10 h 172"/>
                  <a:gd name="T26" fmla="*/ 2 w 142"/>
                  <a:gd name="T27" fmla="*/ 13 h 172"/>
                  <a:gd name="T28" fmla="*/ 10 w 142"/>
                  <a:gd name="T29" fmla="*/ 21 h 172"/>
                  <a:gd name="T30" fmla="*/ 12 w 142"/>
                  <a:gd name="T31" fmla="*/ 33 h 172"/>
                  <a:gd name="T32" fmla="*/ 19 w 142"/>
                  <a:gd name="T33" fmla="*/ 40 h 172"/>
                  <a:gd name="T34" fmla="*/ 18 w 142"/>
                  <a:gd name="T35" fmla="*/ 54 h 172"/>
                  <a:gd name="T36" fmla="*/ 6 w 142"/>
                  <a:gd name="T37" fmla="*/ 75 h 172"/>
                  <a:gd name="T38" fmla="*/ 1 w 142"/>
                  <a:gd name="T39" fmla="*/ 86 h 172"/>
                  <a:gd name="T40" fmla="*/ 13 w 142"/>
                  <a:gd name="T41" fmla="*/ 92 h 172"/>
                  <a:gd name="T42" fmla="*/ 0 w 142"/>
                  <a:gd name="T43" fmla="*/ 103 h 172"/>
                  <a:gd name="T44" fmla="*/ 0 w 142"/>
                  <a:gd name="T45" fmla="*/ 105 h 172"/>
                  <a:gd name="T46" fmla="*/ 67 w 142"/>
                  <a:gd name="T47" fmla="*/ 141 h 172"/>
                  <a:gd name="T48" fmla="*/ 66 w 142"/>
                  <a:gd name="T49" fmla="*/ 151 h 172"/>
                  <a:gd name="T50" fmla="*/ 95 w 142"/>
                  <a:gd name="T51" fmla="*/ 172 h 172"/>
                  <a:gd name="T52" fmla="*/ 113 w 142"/>
                  <a:gd name="T53" fmla="*/ 134 h 172"/>
                  <a:gd name="T54" fmla="*/ 124 w 142"/>
                  <a:gd name="T55" fmla="*/ 125 h 172"/>
                  <a:gd name="T56" fmla="*/ 134 w 142"/>
                  <a:gd name="T57" fmla="*/ 119 h 172"/>
                  <a:gd name="T58" fmla="*/ 135 w 142"/>
                  <a:gd name="T59" fmla="*/ 117 h 172"/>
                  <a:gd name="T60" fmla="*/ 126 w 142"/>
                  <a:gd name="T61" fmla="*/ 103 h 172"/>
                  <a:gd name="T62" fmla="*/ 125 w 142"/>
                  <a:gd name="T63" fmla="*/ 4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72">
                    <a:moveTo>
                      <a:pt x="125" y="40"/>
                    </a:moveTo>
                    <a:cubicBezTo>
                      <a:pt x="133" y="27"/>
                      <a:pt x="133" y="27"/>
                      <a:pt x="133" y="27"/>
                    </a:cubicBezTo>
                    <a:cubicBezTo>
                      <a:pt x="142" y="15"/>
                      <a:pt x="142" y="15"/>
                      <a:pt x="142" y="15"/>
                    </a:cubicBezTo>
                    <a:cubicBezTo>
                      <a:pt x="138" y="15"/>
                      <a:pt x="134" y="16"/>
                      <a:pt x="133" y="17"/>
                    </a:cubicBezTo>
                    <a:cubicBezTo>
                      <a:pt x="130" y="19"/>
                      <a:pt x="126" y="16"/>
                      <a:pt x="125" y="14"/>
                    </a:cubicBezTo>
                    <a:cubicBezTo>
                      <a:pt x="123" y="11"/>
                      <a:pt x="116" y="13"/>
                      <a:pt x="109" y="17"/>
                    </a:cubicBezTo>
                    <a:cubicBezTo>
                      <a:pt x="103" y="20"/>
                      <a:pt x="100" y="28"/>
                      <a:pt x="98" y="26"/>
                    </a:cubicBezTo>
                    <a:cubicBezTo>
                      <a:pt x="95" y="24"/>
                      <a:pt x="81" y="23"/>
                      <a:pt x="77" y="23"/>
                    </a:cubicBezTo>
                    <a:cubicBezTo>
                      <a:pt x="73" y="23"/>
                      <a:pt x="61" y="14"/>
                      <a:pt x="57" y="11"/>
                    </a:cubicBezTo>
                    <a:cubicBezTo>
                      <a:pt x="53" y="7"/>
                      <a:pt x="42" y="9"/>
                      <a:pt x="39" y="7"/>
                    </a:cubicBezTo>
                    <a:cubicBezTo>
                      <a:pt x="36" y="6"/>
                      <a:pt x="31" y="5"/>
                      <a:pt x="29" y="2"/>
                    </a:cubicBezTo>
                    <a:cubicBezTo>
                      <a:pt x="27" y="0"/>
                      <a:pt x="22" y="0"/>
                      <a:pt x="18" y="1"/>
                    </a:cubicBezTo>
                    <a:cubicBezTo>
                      <a:pt x="14" y="2"/>
                      <a:pt x="5" y="7"/>
                      <a:pt x="4" y="10"/>
                    </a:cubicBezTo>
                    <a:cubicBezTo>
                      <a:pt x="4" y="11"/>
                      <a:pt x="3" y="12"/>
                      <a:pt x="2" y="13"/>
                    </a:cubicBezTo>
                    <a:cubicBezTo>
                      <a:pt x="10" y="21"/>
                      <a:pt x="10" y="21"/>
                      <a:pt x="10" y="21"/>
                    </a:cubicBezTo>
                    <a:cubicBezTo>
                      <a:pt x="12" y="33"/>
                      <a:pt x="12" y="33"/>
                      <a:pt x="12" y="33"/>
                    </a:cubicBezTo>
                    <a:cubicBezTo>
                      <a:pt x="19" y="40"/>
                      <a:pt x="19" y="40"/>
                      <a:pt x="19" y="40"/>
                    </a:cubicBezTo>
                    <a:cubicBezTo>
                      <a:pt x="19" y="40"/>
                      <a:pt x="19" y="47"/>
                      <a:pt x="18" y="54"/>
                    </a:cubicBezTo>
                    <a:cubicBezTo>
                      <a:pt x="17" y="61"/>
                      <a:pt x="11" y="70"/>
                      <a:pt x="6" y="75"/>
                    </a:cubicBezTo>
                    <a:cubicBezTo>
                      <a:pt x="5" y="76"/>
                      <a:pt x="3" y="80"/>
                      <a:pt x="1" y="86"/>
                    </a:cubicBezTo>
                    <a:cubicBezTo>
                      <a:pt x="8" y="87"/>
                      <a:pt x="13" y="90"/>
                      <a:pt x="13" y="92"/>
                    </a:cubicBezTo>
                    <a:cubicBezTo>
                      <a:pt x="12" y="96"/>
                      <a:pt x="0" y="94"/>
                      <a:pt x="0" y="103"/>
                    </a:cubicBezTo>
                    <a:cubicBezTo>
                      <a:pt x="0" y="104"/>
                      <a:pt x="0" y="105"/>
                      <a:pt x="0" y="105"/>
                    </a:cubicBezTo>
                    <a:cubicBezTo>
                      <a:pt x="67" y="141"/>
                      <a:pt x="67" y="141"/>
                      <a:pt x="67" y="141"/>
                    </a:cubicBezTo>
                    <a:cubicBezTo>
                      <a:pt x="66" y="151"/>
                      <a:pt x="66" y="151"/>
                      <a:pt x="66" y="151"/>
                    </a:cubicBezTo>
                    <a:cubicBezTo>
                      <a:pt x="66" y="151"/>
                      <a:pt x="81" y="162"/>
                      <a:pt x="95" y="172"/>
                    </a:cubicBezTo>
                    <a:cubicBezTo>
                      <a:pt x="102" y="156"/>
                      <a:pt x="110" y="138"/>
                      <a:pt x="113" y="134"/>
                    </a:cubicBezTo>
                    <a:cubicBezTo>
                      <a:pt x="117" y="128"/>
                      <a:pt x="120" y="129"/>
                      <a:pt x="124" y="125"/>
                    </a:cubicBezTo>
                    <a:cubicBezTo>
                      <a:pt x="127" y="121"/>
                      <a:pt x="128" y="127"/>
                      <a:pt x="134" y="119"/>
                    </a:cubicBezTo>
                    <a:cubicBezTo>
                      <a:pt x="134" y="118"/>
                      <a:pt x="134" y="117"/>
                      <a:pt x="135" y="117"/>
                    </a:cubicBezTo>
                    <a:cubicBezTo>
                      <a:pt x="126" y="103"/>
                      <a:pt x="126" y="103"/>
                      <a:pt x="126" y="103"/>
                    </a:cubicBezTo>
                    <a:lnTo>
                      <a:pt x="125" y="4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6" name="Freeform 1612">
                <a:extLst>
                  <a:ext uri="{FF2B5EF4-FFF2-40B4-BE49-F238E27FC236}">
                    <a16:creationId xmlns:a16="http://schemas.microsoft.com/office/drawing/2014/main" id="{31BDD52D-ABF5-7D3C-375B-508D4807BA6F}"/>
                  </a:ext>
                </a:extLst>
              </p:cNvPr>
              <p:cNvSpPr>
                <a:spLocks/>
              </p:cNvSpPr>
              <p:nvPr/>
            </p:nvSpPr>
            <p:spPr bwMode="auto">
              <a:xfrm>
                <a:off x="5394516" y="3194157"/>
                <a:ext cx="123829" cy="125417"/>
              </a:xfrm>
              <a:custGeom>
                <a:avLst/>
                <a:gdLst>
                  <a:gd name="T0" fmla="*/ 90 w 97"/>
                  <a:gd name="T1" fmla="*/ 20 h 100"/>
                  <a:gd name="T2" fmla="*/ 88 w 97"/>
                  <a:gd name="T3" fmla="*/ 8 h 100"/>
                  <a:gd name="T4" fmla="*/ 80 w 97"/>
                  <a:gd name="T5" fmla="*/ 0 h 100"/>
                  <a:gd name="T6" fmla="*/ 74 w 97"/>
                  <a:gd name="T7" fmla="*/ 6 h 100"/>
                  <a:gd name="T8" fmla="*/ 63 w 97"/>
                  <a:gd name="T9" fmla="*/ 7 h 100"/>
                  <a:gd name="T10" fmla="*/ 50 w 97"/>
                  <a:gd name="T11" fmla="*/ 11 h 100"/>
                  <a:gd name="T12" fmla="*/ 39 w 97"/>
                  <a:gd name="T13" fmla="*/ 7 h 100"/>
                  <a:gd name="T14" fmla="*/ 26 w 97"/>
                  <a:gd name="T15" fmla="*/ 11 h 100"/>
                  <a:gd name="T16" fmla="*/ 24 w 97"/>
                  <a:gd name="T17" fmla="*/ 26 h 100"/>
                  <a:gd name="T18" fmla="*/ 30 w 97"/>
                  <a:gd name="T19" fmla="*/ 35 h 100"/>
                  <a:gd name="T20" fmla="*/ 25 w 97"/>
                  <a:gd name="T21" fmla="*/ 44 h 100"/>
                  <a:gd name="T22" fmla="*/ 18 w 97"/>
                  <a:gd name="T23" fmla="*/ 49 h 100"/>
                  <a:gd name="T24" fmla="*/ 11 w 97"/>
                  <a:gd name="T25" fmla="*/ 59 h 100"/>
                  <a:gd name="T26" fmla="*/ 7 w 97"/>
                  <a:gd name="T27" fmla="*/ 71 h 100"/>
                  <a:gd name="T28" fmla="*/ 3 w 97"/>
                  <a:gd name="T29" fmla="*/ 87 h 100"/>
                  <a:gd name="T30" fmla="*/ 0 w 97"/>
                  <a:gd name="T31" fmla="*/ 99 h 100"/>
                  <a:gd name="T32" fmla="*/ 9 w 97"/>
                  <a:gd name="T33" fmla="*/ 98 h 100"/>
                  <a:gd name="T34" fmla="*/ 27 w 97"/>
                  <a:gd name="T35" fmla="*/ 92 h 100"/>
                  <a:gd name="T36" fmla="*/ 42 w 97"/>
                  <a:gd name="T37" fmla="*/ 91 h 100"/>
                  <a:gd name="T38" fmla="*/ 55 w 97"/>
                  <a:gd name="T39" fmla="*/ 72 h 100"/>
                  <a:gd name="T40" fmla="*/ 79 w 97"/>
                  <a:gd name="T41" fmla="*/ 73 h 100"/>
                  <a:gd name="T42" fmla="*/ 84 w 97"/>
                  <a:gd name="T43" fmla="*/ 62 h 100"/>
                  <a:gd name="T44" fmla="*/ 96 w 97"/>
                  <a:gd name="T45" fmla="*/ 41 h 100"/>
                  <a:gd name="T46" fmla="*/ 97 w 97"/>
                  <a:gd name="T47" fmla="*/ 27 h 100"/>
                  <a:gd name="T48" fmla="*/ 90 w 97"/>
                  <a:gd name="T49"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0">
                    <a:moveTo>
                      <a:pt x="90" y="20"/>
                    </a:moveTo>
                    <a:cubicBezTo>
                      <a:pt x="88" y="8"/>
                      <a:pt x="88" y="8"/>
                      <a:pt x="88" y="8"/>
                    </a:cubicBezTo>
                    <a:cubicBezTo>
                      <a:pt x="80" y="0"/>
                      <a:pt x="80" y="0"/>
                      <a:pt x="80" y="0"/>
                    </a:cubicBezTo>
                    <a:cubicBezTo>
                      <a:pt x="77" y="2"/>
                      <a:pt x="74" y="4"/>
                      <a:pt x="74" y="6"/>
                    </a:cubicBezTo>
                    <a:cubicBezTo>
                      <a:pt x="73" y="9"/>
                      <a:pt x="66" y="8"/>
                      <a:pt x="63" y="7"/>
                    </a:cubicBezTo>
                    <a:cubicBezTo>
                      <a:pt x="60" y="5"/>
                      <a:pt x="52" y="9"/>
                      <a:pt x="50" y="11"/>
                    </a:cubicBezTo>
                    <a:cubicBezTo>
                      <a:pt x="48" y="13"/>
                      <a:pt x="43" y="7"/>
                      <a:pt x="39" y="7"/>
                    </a:cubicBezTo>
                    <a:cubicBezTo>
                      <a:pt x="35" y="8"/>
                      <a:pt x="26" y="11"/>
                      <a:pt x="26" y="11"/>
                    </a:cubicBezTo>
                    <a:cubicBezTo>
                      <a:pt x="26" y="11"/>
                      <a:pt x="24" y="22"/>
                      <a:pt x="24" y="26"/>
                    </a:cubicBezTo>
                    <a:cubicBezTo>
                      <a:pt x="24" y="31"/>
                      <a:pt x="30" y="31"/>
                      <a:pt x="30" y="35"/>
                    </a:cubicBezTo>
                    <a:cubicBezTo>
                      <a:pt x="30" y="38"/>
                      <a:pt x="25" y="42"/>
                      <a:pt x="25" y="44"/>
                    </a:cubicBezTo>
                    <a:cubicBezTo>
                      <a:pt x="25" y="46"/>
                      <a:pt x="21" y="48"/>
                      <a:pt x="18" y="49"/>
                    </a:cubicBezTo>
                    <a:cubicBezTo>
                      <a:pt x="14" y="50"/>
                      <a:pt x="14" y="56"/>
                      <a:pt x="11" y="59"/>
                    </a:cubicBezTo>
                    <a:cubicBezTo>
                      <a:pt x="8" y="61"/>
                      <a:pt x="9" y="67"/>
                      <a:pt x="7" y="71"/>
                    </a:cubicBezTo>
                    <a:cubicBezTo>
                      <a:pt x="5" y="76"/>
                      <a:pt x="3" y="81"/>
                      <a:pt x="3" y="87"/>
                    </a:cubicBezTo>
                    <a:cubicBezTo>
                      <a:pt x="3" y="91"/>
                      <a:pt x="3" y="96"/>
                      <a:pt x="0" y="99"/>
                    </a:cubicBezTo>
                    <a:cubicBezTo>
                      <a:pt x="5" y="100"/>
                      <a:pt x="7" y="99"/>
                      <a:pt x="9" y="98"/>
                    </a:cubicBezTo>
                    <a:cubicBezTo>
                      <a:pt x="13" y="96"/>
                      <a:pt x="27" y="92"/>
                      <a:pt x="27" y="92"/>
                    </a:cubicBezTo>
                    <a:cubicBezTo>
                      <a:pt x="42" y="91"/>
                      <a:pt x="42" y="91"/>
                      <a:pt x="42" y="91"/>
                    </a:cubicBezTo>
                    <a:cubicBezTo>
                      <a:pt x="45" y="82"/>
                      <a:pt x="50" y="74"/>
                      <a:pt x="55" y="72"/>
                    </a:cubicBezTo>
                    <a:cubicBezTo>
                      <a:pt x="62" y="70"/>
                      <a:pt x="72" y="71"/>
                      <a:pt x="79" y="73"/>
                    </a:cubicBezTo>
                    <a:cubicBezTo>
                      <a:pt x="81" y="67"/>
                      <a:pt x="83" y="63"/>
                      <a:pt x="84" y="62"/>
                    </a:cubicBezTo>
                    <a:cubicBezTo>
                      <a:pt x="89" y="57"/>
                      <a:pt x="95" y="48"/>
                      <a:pt x="96" y="41"/>
                    </a:cubicBezTo>
                    <a:cubicBezTo>
                      <a:pt x="97" y="34"/>
                      <a:pt x="97" y="27"/>
                      <a:pt x="97" y="27"/>
                    </a:cubicBezTo>
                    <a:lnTo>
                      <a:pt x="90" y="2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7" name="Freeform 1613">
                <a:extLst>
                  <a:ext uri="{FF2B5EF4-FFF2-40B4-BE49-F238E27FC236}">
                    <a16:creationId xmlns:a16="http://schemas.microsoft.com/office/drawing/2014/main" id="{CEBD18A2-062E-1A7F-79B2-1E3764BF1046}"/>
                  </a:ext>
                </a:extLst>
              </p:cNvPr>
              <p:cNvSpPr>
                <a:spLocks/>
              </p:cNvSpPr>
              <p:nvPr/>
            </p:nvSpPr>
            <p:spPr bwMode="auto">
              <a:xfrm>
                <a:off x="5702502" y="3548181"/>
                <a:ext cx="166693" cy="325448"/>
              </a:xfrm>
              <a:custGeom>
                <a:avLst/>
                <a:gdLst>
                  <a:gd name="T0" fmla="*/ 110 w 131"/>
                  <a:gd name="T1" fmla="*/ 8 h 259"/>
                  <a:gd name="T2" fmla="*/ 104 w 131"/>
                  <a:gd name="T3" fmla="*/ 14 h 259"/>
                  <a:gd name="T4" fmla="*/ 101 w 131"/>
                  <a:gd name="T5" fmla="*/ 26 h 259"/>
                  <a:gd name="T6" fmla="*/ 91 w 131"/>
                  <a:gd name="T7" fmla="*/ 34 h 259"/>
                  <a:gd name="T8" fmla="*/ 82 w 131"/>
                  <a:gd name="T9" fmla="*/ 42 h 259"/>
                  <a:gd name="T10" fmla="*/ 82 w 131"/>
                  <a:gd name="T11" fmla="*/ 51 h 259"/>
                  <a:gd name="T12" fmla="*/ 68 w 131"/>
                  <a:gd name="T13" fmla="*/ 62 h 259"/>
                  <a:gd name="T14" fmla="*/ 44 w 131"/>
                  <a:gd name="T15" fmla="*/ 75 h 259"/>
                  <a:gd name="T16" fmla="*/ 22 w 131"/>
                  <a:gd name="T17" fmla="*/ 79 h 259"/>
                  <a:gd name="T18" fmla="*/ 14 w 131"/>
                  <a:gd name="T19" fmla="*/ 102 h 259"/>
                  <a:gd name="T20" fmla="*/ 16 w 131"/>
                  <a:gd name="T21" fmla="*/ 134 h 259"/>
                  <a:gd name="T22" fmla="*/ 12 w 131"/>
                  <a:gd name="T23" fmla="*/ 170 h 259"/>
                  <a:gd name="T24" fmla="*/ 5 w 131"/>
                  <a:gd name="T25" fmla="*/ 212 h 259"/>
                  <a:gd name="T26" fmla="*/ 17 w 131"/>
                  <a:gd name="T27" fmla="*/ 246 h 259"/>
                  <a:gd name="T28" fmla="*/ 48 w 131"/>
                  <a:gd name="T29" fmla="*/ 254 h 259"/>
                  <a:gd name="T30" fmla="*/ 66 w 131"/>
                  <a:gd name="T31" fmla="*/ 247 h 259"/>
                  <a:gd name="T32" fmla="*/ 92 w 131"/>
                  <a:gd name="T33" fmla="*/ 173 h 259"/>
                  <a:gd name="T34" fmla="*/ 111 w 131"/>
                  <a:gd name="T35" fmla="*/ 104 h 259"/>
                  <a:gd name="T36" fmla="*/ 114 w 131"/>
                  <a:gd name="T37" fmla="*/ 84 h 259"/>
                  <a:gd name="T38" fmla="*/ 119 w 131"/>
                  <a:gd name="T39" fmla="*/ 73 h 259"/>
                  <a:gd name="T40" fmla="*/ 130 w 131"/>
                  <a:gd name="T41" fmla="*/ 71 h 259"/>
                  <a:gd name="T42" fmla="*/ 123 w 131"/>
                  <a:gd name="T43" fmla="*/ 38 h 259"/>
                  <a:gd name="T44" fmla="*/ 110 w 131"/>
                  <a:gd name="T45"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259">
                    <a:moveTo>
                      <a:pt x="110" y="8"/>
                    </a:moveTo>
                    <a:cubicBezTo>
                      <a:pt x="108" y="0"/>
                      <a:pt x="106" y="12"/>
                      <a:pt x="104" y="14"/>
                    </a:cubicBezTo>
                    <a:cubicBezTo>
                      <a:pt x="102" y="16"/>
                      <a:pt x="101" y="22"/>
                      <a:pt x="101" y="26"/>
                    </a:cubicBezTo>
                    <a:cubicBezTo>
                      <a:pt x="102" y="30"/>
                      <a:pt x="95" y="34"/>
                      <a:pt x="91" y="34"/>
                    </a:cubicBezTo>
                    <a:cubicBezTo>
                      <a:pt x="87" y="33"/>
                      <a:pt x="80" y="36"/>
                      <a:pt x="82" y="42"/>
                    </a:cubicBezTo>
                    <a:cubicBezTo>
                      <a:pt x="84" y="48"/>
                      <a:pt x="79" y="46"/>
                      <a:pt x="82" y="51"/>
                    </a:cubicBezTo>
                    <a:cubicBezTo>
                      <a:pt x="84" y="56"/>
                      <a:pt x="76" y="62"/>
                      <a:pt x="68" y="62"/>
                    </a:cubicBezTo>
                    <a:cubicBezTo>
                      <a:pt x="61" y="63"/>
                      <a:pt x="52" y="76"/>
                      <a:pt x="44" y="75"/>
                    </a:cubicBezTo>
                    <a:cubicBezTo>
                      <a:pt x="36" y="74"/>
                      <a:pt x="28" y="80"/>
                      <a:pt x="22" y="79"/>
                    </a:cubicBezTo>
                    <a:cubicBezTo>
                      <a:pt x="15" y="78"/>
                      <a:pt x="19" y="93"/>
                      <a:pt x="14" y="102"/>
                    </a:cubicBezTo>
                    <a:cubicBezTo>
                      <a:pt x="9" y="112"/>
                      <a:pt x="12" y="123"/>
                      <a:pt x="16" y="134"/>
                    </a:cubicBezTo>
                    <a:cubicBezTo>
                      <a:pt x="21" y="146"/>
                      <a:pt x="25" y="155"/>
                      <a:pt x="12" y="170"/>
                    </a:cubicBezTo>
                    <a:cubicBezTo>
                      <a:pt x="0" y="185"/>
                      <a:pt x="1" y="202"/>
                      <a:pt x="5" y="212"/>
                    </a:cubicBezTo>
                    <a:cubicBezTo>
                      <a:pt x="10" y="223"/>
                      <a:pt x="10" y="238"/>
                      <a:pt x="17" y="246"/>
                    </a:cubicBezTo>
                    <a:cubicBezTo>
                      <a:pt x="24" y="253"/>
                      <a:pt x="42" y="259"/>
                      <a:pt x="48" y="254"/>
                    </a:cubicBezTo>
                    <a:cubicBezTo>
                      <a:pt x="54" y="248"/>
                      <a:pt x="60" y="254"/>
                      <a:pt x="66" y="247"/>
                    </a:cubicBezTo>
                    <a:cubicBezTo>
                      <a:pt x="73" y="239"/>
                      <a:pt x="83" y="199"/>
                      <a:pt x="92" y="173"/>
                    </a:cubicBezTo>
                    <a:cubicBezTo>
                      <a:pt x="101" y="146"/>
                      <a:pt x="112" y="111"/>
                      <a:pt x="111" y="104"/>
                    </a:cubicBezTo>
                    <a:cubicBezTo>
                      <a:pt x="110" y="97"/>
                      <a:pt x="118" y="92"/>
                      <a:pt x="114" y="84"/>
                    </a:cubicBezTo>
                    <a:cubicBezTo>
                      <a:pt x="111" y="76"/>
                      <a:pt x="115" y="67"/>
                      <a:pt x="119" y="73"/>
                    </a:cubicBezTo>
                    <a:cubicBezTo>
                      <a:pt x="123" y="79"/>
                      <a:pt x="128" y="79"/>
                      <a:pt x="130" y="71"/>
                    </a:cubicBezTo>
                    <a:cubicBezTo>
                      <a:pt x="131" y="63"/>
                      <a:pt x="123" y="50"/>
                      <a:pt x="123" y="38"/>
                    </a:cubicBezTo>
                    <a:cubicBezTo>
                      <a:pt x="122" y="26"/>
                      <a:pt x="112" y="14"/>
                      <a:pt x="110" y="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8" name="Freeform 1614">
                <a:extLst>
                  <a:ext uri="{FF2B5EF4-FFF2-40B4-BE49-F238E27FC236}">
                    <a16:creationId xmlns:a16="http://schemas.microsoft.com/office/drawing/2014/main" id="{84447678-33A6-32E1-0447-9689C81552C9}"/>
                  </a:ext>
                </a:extLst>
              </p:cNvPr>
              <p:cNvSpPr>
                <a:spLocks/>
              </p:cNvSpPr>
              <p:nvPr/>
            </p:nvSpPr>
            <p:spPr bwMode="auto">
              <a:xfrm>
                <a:off x="5018265" y="3163993"/>
                <a:ext cx="414352" cy="425464"/>
              </a:xfrm>
              <a:custGeom>
                <a:avLst/>
                <a:gdLst>
                  <a:gd name="T0" fmla="*/ 288 w 323"/>
                  <a:gd name="T1" fmla="*/ 159 h 339"/>
                  <a:gd name="T2" fmla="*/ 289 w 323"/>
                  <a:gd name="T3" fmla="*/ 147 h 339"/>
                  <a:gd name="T4" fmla="*/ 284 w 323"/>
                  <a:gd name="T5" fmla="*/ 141 h 339"/>
                  <a:gd name="T6" fmla="*/ 291 w 323"/>
                  <a:gd name="T7" fmla="*/ 125 h 339"/>
                  <a:gd name="T8" fmla="*/ 296 w 323"/>
                  <a:gd name="T9" fmla="*/ 111 h 339"/>
                  <a:gd name="T10" fmla="*/ 304 w 323"/>
                  <a:gd name="T11" fmla="*/ 83 h 339"/>
                  <a:gd name="T12" fmla="*/ 318 w 323"/>
                  <a:gd name="T13" fmla="*/ 68 h 339"/>
                  <a:gd name="T14" fmla="*/ 317 w 323"/>
                  <a:gd name="T15" fmla="*/ 50 h 339"/>
                  <a:gd name="T16" fmla="*/ 319 w 323"/>
                  <a:gd name="T17" fmla="*/ 35 h 339"/>
                  <a:gd name="T18" fmla="*/ 290 w 323"/>
                  <a:gd name="T19" fmla="*/ 20 h 339"/>
                  <a:gd name="T20" fmla="*/ 269 w 323"/>
                  <a:gd name="T21" fmla="*/ 19 h 339"/>
                  <a:gd name="T22" fmla="*/ 257 w 323"/>
                  <a:gd name="T23" fmla="*/ 6 h 339"/>
                  <a:gd name="T24" fmla="*/ 244 w 323"/>
                  <a:gd name="T25" fmla="*/ 8 h 339"/>
                  <a:gd name="T26" fmla="*/ 210 w 323"/>
                  <a:gd name="T27" fmla="*/ 8 h 339"/>
                  <a:gd name="T28" fmla="*/ 178 w 323"/>
                  <a:gd name="T29" fmla="*/ 14 h 339"/>
                  <a:gd name="T30" fmla="*/ 139 w 323"/>
                  <a:gd name="T31" fmla="*/ 19 h 339"/>
                  <a:gd name="T32" fmla="*/ 106 w 323"/>
                  <a:gd name="T33" fmla="*/ 24 h 339"/>
                  <a:gd name="T34" fmla="*/ 103 w 323"/>
                  <a:gd name="T35" fmla="*/ 54 h 339"/>
                  <a:gd name="T36" fmla="*/ 84 w 323"/>
                  <a:gd name="T37" fmla="*/ 109 h 339"/>
                  <a:gd name="T38" fmla="*/ 67 w 323"/>
                  <a:gd name="T39" fmla="*/ 158 h 339"/>
                  <a:gd name="T40" fmla="*/ 50 w 323"/>
                  <a:gd name="T41" fmla="*/ 181 h 339"/>
                  <a:gd name="T42" fmla="*/ 28 w 323"/>
                  <a:gd name="T43" fmla="*/ 181 h 339"/>
                  <a:gd name="T44" fmla="*/ 0 w 323"/>
                  <a:gd name="T45" fmla="*/ 189 h 339"/>
                  <a:gd name="T46" fmla="*/ 6 w 323"/>
                  <a:gd name="T47" fmla="*/ 210 h 339"/>
                  <a:gd name="T48" fmla="*/ 73 w 323"/>
                  <a:gd name="T49" fmla="*/ 205 h 339"/>
                  <a:gd name="T50" fmla="*/ 84 w 323"/>
                  <a:gd name="T51" fmla="*/ 233 h 339"/>
                  <a:gd name="T52" fmla="*/ 119 w 323"/>
                  <a:gd name="T53" fmla="*/ 241 h 339"/>
                  <a:gd name="T54" fmla="*/ 140 w 323"/>
                  <a:gd name="T55" fmla="*/ 225 h 339"/>
                  <a:gd name="T56" fmla="*/ 160 w 323"/>
                  <a:gd name="T57" fmla="*/ 231 h 339"/>
                  <a:gd name="T58" fmla="*/ 161 w 323"/>
                  <a:gd name="T59" fmla="*/ 271 h 339"/>
                  <a:gd name="T60" fmla="*/ 170 w 323"/>
                  <a:gd name="T61" fmla="*/ 299 h 339"/>
                  <a:gd name="T62" fmla="*/ 195 w 323"/>
                  <a:gd name="T63" fmla="*/ 292 h 339"/>
                  <a:gd name="T64" fmla="*/ 204 w 323"/>
                  <a:gd name="T65" fmla="*/ 297 h 339"/>
                  <a:gd name="T66" fmla="*/ 220 w 323"/>
                  <a:gd name="T67" fmla="*/ 300 h 339"/>
                  <a:gd name="T68" fmla="*/ 240 w 323"/>
                  <a:gd name="T69" fmla="*/ 314 h 339"/>
                  <a:gd name="T70" fmla="*/ 254 w 323"/>
                  <a:gd name="T71" fmla="*/ 308 h 339"/>
                  <a:gd name="T72" fmla="*/ 277 w 323"/>
                  <a:gd name="T73" fmla="*/ 321 h 339"/>
                  <a:gd name="T74" fmla="*/ 296 w 323"/>
                  <a:gd name="T75" fmla="*/ 336 h 339"/>
                  <a:gd name="T76" fmla="*/ 297 w 323"/>
                  <a:gd name="T77" fmla="*/ 316 h 339"/>
                  <a:gd name="T78" fmla="*/ 274 w 323"/>
                  <a:gd name="T79" fmla="*/ 306 h 339"/>
                  <a:gd name="T80" fmla="*/ 278 w 323"/>
                  <a:gd name="T81" fmla="*/ 270 h 339"/>
                  <a:gd name="T82" fmla="*/ 285 w 323"/>
                  <a:gd name="T83" fmla="*/ 249 h 339"/>
                  <a:gd name="T84" fmla="*/ 307 w 323"/>
                  <a:gd name="T85" fmla="*/ 245 h 339"/>
                  <a:gd name="T86" fmla="*/ 296 w 323"/>
                  <a:gd name="T87" fmla="*/ 22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 h="339">
                    <a:moveTo>
                      <a:pt x="296" y="224"/>
                    </a:moveTo>
                    <a:cubicBezTo>
                      <a:pt x="287" y="219"/>
                      <a:pt x="284" y="160"/>
                      <a:pt x="288" y="159"/>
                    </a:cubicBezTo>
                    <a:cubicBezTo>
                      <a:pt x="288" y="158"/>
                      <a:pt x="289" y="159"/>
                      <a:pt x="289" y="160"/>
                    </a:cubicBezTo>
                    <a:cubicBezTo>
                      <a:pt x="289" y="147"/>
                      <a:pt x="289" y="147"/>
                      <a:pt x="289" y="147"/>
                    </a:cubicBezTo>
                    <a:cubicBezTo>
                      <a:pt x="289" y="147"/>
                      <a:pt x="288" y="147"/>
                      <a:pt x="287" y="147"/>
                    </a:cubicBezTo>
                    <a:cubicBezTo>
                      <a:pt x="286" y="146"/>
                      <a:pt x="284" y="145"/>
                      <a:pt x="284" y="141"/>
                    </a:cubicBezTo>
                    <a:cubicBezTo>
                      <a:pt x="284" y="137"/>
                      <a:pt x="288" y="136"/>
                      <a:pt x="288" y="136"/>
                    </a:cubicBezTo>
                    <a:cubicBezTo>
                      <a:pt x="288" y="136"/>
                      <a:pt x="287" y="127"/>
                      <a:pt x="291" y="125"/>
                    </a:cubicBezTo>
                    <a:cubicBezTo>
                      <a:pt x="292" y="125"/>
                      <a:pt x="293" y="124"/>
                      <a:pt x="293" y="123"/>
                    </a:cubicBezTo>
                    <a:cubicBezTo>
                      <a:pt x="296" y="120"/>
                      <a:pt x="296" y="115"/>
                      <a:pt x="296" y="111"/>
                    </a:cubicBezTo>
                    <a:cubicBezTo>
                      <a:pt x="296" y="105"/>
                      <a:pt x="298" y="100"/>
                      <a:pt x="300" y="95"/>
                    </a:cubicBezTo>
                    <a:cubicBezTo>
                      <a:pt x="302" y="91"/>
                      <a:pt x="301" y="85"/>
                      <a:pt x="304" y="83"/>
                    </a:cubicBezTo>
                    <a:cubicBezTo>
                      <a:pt x="307" y="80"/>
                      <a:pt x="307" y="74"/>
                      <a:pt x="311" y="73"/>
                    </a:cubicBezTo>
                    <a:cubicBezTo>
                      <a:pt x="314" y="72"/>
                      <a:pt x="318" y="70"/>
                      <a:pt x="318" y="68"/>
                    </a:cubicBezTo>
                    <a:cubicBezTo>
                      <a:pt x="318" y="66"/>
                      <a:pt x="323" y="62"/>
                      <a:pt x="323" y="59"/>
                    </a:cubicBezTo>
                    <a:cubicBezTo>
                      <a:pt x="323" y="55"/>
                      <a:pt x="317" y="55"/>
                      <a:pt x="317" y="50"/>
                    </a:cubicBezTo>
                    <a:cubicBezTo>
                      <a:pt x="317" y="46"/>
                      <a:pt x="319" y="35"/>
                      <a:pt x="319" y="35"/>
                    </a:cubicBezTo>
                    <a:cubicBezTo>
                      <a:pt x="319" y="35"/>
                      <a:pt x="319" y="35"/>
                      <a:pt x="319" y="35"/>
                    </a:cubicBezTo>
                    <a:cubicBezTo>
                      <a:pt x="311" y="27"/>
                      <a:pt x="301" y="19"/>
                      <a:pt x="299" y="18"/>
                    </a:cubicBezTo>
                    <a:cubicBezTo>
                      <a:pt x="295" y="16"/>
                      <a:pt x="290" y="20"/>
                      <a:pt x="290" y="20"/>
                    </a:cubicBezTo>
                    <a:cubicBezTo>
                      <a:pt x="290" y="20"/>
                      <a:pt x="284" y="15"/>
                      <a:pt x="280" y="19"/>
                    </a:cubicBezTo>
                    <a:cubicBezTo>
                      <a:pt x="276" y="23"/>
                      <a:pt x="269" y="19"/>
                      <a:pt x="269" y="19"/>
                    </a:cubicBezTo>
                    <a:cubicBezTo>
                      <a:pt x="269" y="19"/>
                      <a:pt x="264" y="16"/>
                      <a:pt x="262" y="10"/>
                    </a:cubicBezTo>
                    <a:cubicBezTo>
                      <a:pt x="261" y="8"/>
                      <a:pt x="259" y="7"/>
                      <a:pt x="257" y="6"/>
                    </a:cubicBezTo>
                    <a:cubicBezTo>
                      <a:pt x="257" y="6"/>
                      <a:pt x="257" y="6"/>
                      <a:pt x="257" y="6"/>
                    </a:cubicBezTo>
                    <a:cubicBezTo>
                      <a:pt x="244" y="8"/>
                      <a:pt x="244" y="8"/>
                      <a:pt x="244" y="8"/>
                    </a:cubicBezTo>
                    <a:cubicBezTo>
                      <a:pt x="244" y="8"/>
                      <a:pt x="228" y="0"/>
                      <a:pt x="225" y="6"/>
                    </a:cubicBezTo>
                    <a:cubicBezTo>
                      <a:pt x="221" y="13"/>
                      <a:pt x="218" y="8"/>
                      <a:pt x="210" y="8"/>
                    </a:cubicBezTo>
                    <a:cubicBezTo>
                      <a:pt x="203" y="8"/>
                      <a:pt x="196" y="12"/>
                      <a:pt x="192" y="14"/>
                    </a:cubicBezTo>
                    <a:cubicBezTo>
                      <a:pt x="188" y="16"/>
                      <a:pt x="181" y="12"/>
                      <a:pt x="178" y="14"/>
                    </a:cubicBezTo>
                    <a:cubicBezTo>
                      <a:pt x="175" y="16"/>
                      <a:pt x="172" y="26"/>
                      <a:pt x="172" y="26"/>
                    </a:cubicBezTo>
                    <a:cubicBezTo>
                      <a:pt x="139" y="19"/>
                      <a:pt x="139" y="19"/>
                      <a:pt x="139" y="19"/>
                    </a:cubicBezTo>
                    <a:cubicBezTo>
                      <a:pt x="139" y="19"/>
                      <a:pt x="132" y="10"/>
                      <a:pt x="125" y="10"/>
                    </a:cubicBezTo>
                    <a:cubicBezTo>
                      <a:pt x="117" y="10"/>
                      <a:pt x="106" y="24"/>
                      <a:pt x="106" y="24"/>
                    </a:cubicBezTo>
                    <a:cubicBezTo>
                      <a:pt x="106" y="35"/>
                      <a:pt x="106" y="35"/>
                      <a:pt x="106" y="35"/>
                    </a:cubicBezTo>
                    <a:cubicBezTo>
                      <a:pt x="107" y="43"/>
                      <a:pt x="106" y="50"/>
                      <a:pt x="103" y="54"/>
                    </a:cubicBezTo>
                    <a:cubicBezTo>
                      <a:pt x="100" y="59"/>
                      <a:pt x="97" y="61"/>
                      <a:pt x="97" y="72"/>
                    </a:cubicBezTo>
                    <a:cubicBezTo>
                      <a:pt x="97" y="83"/>
                      <a:pt x="84" y="101"/>
                      <a:pt x="84" y="109"/>
                    </a:cubicBezTo>
                    <a:cubicBezTo>
                      <a:pt x="84" y="118"/>
                      <a:pt x="69" y="124"/>
                      <a:pt x="69" y="129"/>
                    </a:cubicBezTo>
                    <a:cubicBezTo>
                      <a:pt x="69" y="134"/>
                      <a:pt x="67" y="146"/>
                      <a:pt x="67" y="158"/>
                    </a:cubicBezTo>
                    <a:cubicBezTo>
                      <a:pt x="67" y="170"/>
                      <a:pt x="61" y="161"/>
                      <a:pt x="61" y="172"/>
                    </a:cubicBezTo>
                    <a:cubicBezTo>
                      <a:pt x="61" y="182"/>
                      <a:pt x="55" y="176"/>
                      <a:pt x="50" y="181"/>
                    </a:cubicBezTo>
                    <a:cubicBezTo>
                      <a:pt x="45" y="187"/>
                      <a:pt x="42" y="188"/>
                      <a:pt x="42" y="182"/>
                    </a:cubicBezTo>
                    <a:cubicBezTo>
                      <a:pt x="42" y="177"/>
                      <a:pt x="35" y="176"/>
                      <a:pt x="28" y="181"/>
                    </a:cubicBezTo>
                    <a:cubicBezTo>
                      <a:pt x="22" y="187"/>
                      <a:pt x="19" y="181"/>
                      <a:pt x="16" y="180"/>
                    </a:cubicBezTo>
                    <a:cubicBezTo>
                      <a:pt x="14" y="180"/>
                      <a:pt x="7" y="184"/>
                      <a:pt x="0" y="189"/>
                    </a:cubicBezTo>
                    <a:cubicBezTo>
                      <a:pt x="3" y="196"/>
                      <a:pt x="5" y="203"/>
                      <a:pt x="6" y="208"/>
                    </a:cubicBezTo>
                    <a:cubicBezTo>
                      <a:pt x="6" y="209"/>
                      <a:pt x="6" y="210"/>
                      <a:pt x="6" y="210"/>
                    </a:cubicBezTo>
                    <a:cubicBezTo>
                      <a:pt x="10" y="208"/>
                      <a:pt x="14" y="205"/>
                      <a:pt x="16" y="205"/>
                    </a:cubicBezTo>
                    <a:cubicBezTo>
                      <a:pt x="22" y="204"/>
                      <a:pt x="73" y="205"/>
                      <a:pt x="73" y="205"/>
                    </a:cubicBezTo>
                    <a:cubicBezTo>
                      <a:pt x="73" y="205"/>
                      <a:pt x="78" y="213"/>
                      <a:pt x="77" y="220"/>
                    </a:cubicBezTo>
                    <a:cubicBezTo>
                      <a:pt x="75" y="227"/>
                      <a:pt x="80" y="224"/>
                      <a:pt x="84" y="233"/>
                    </a:cubicBezTo>
                    <a:cubicBezTo>
                      <a:pt x="88" y="242"/>
                      <a:pt x="91" y="246"/>
                      <a:pt x="99" y="244"/>
                    </a:cubicBezTo>
                    <a:cubicBezTo>
                      <a:pt x="106" y="242"/>
                      <a:pt x="116" y="240"/>
                      <a:pt x="119" y="241"/>
                    </a:cubicBezTo>
                    <a:cubicBezTo>
                      <a:pt x="122" y="242"/>
                      <a:pt x="121" y="228"/>
                      <a:pt x="126" y="225"/>
                    </a:cubicBezTo>
                    <a:cubicBezTo>
                      <a:pt x="131" y="223"/>
                      <a:pt x="140" y="225"/>
                      <a:pt x="140" y="225"/>
                    </a:cubicBezTo>
                    <a:cubicBezTo>
                      <a:pt x="140" y="225"/>
                      <a:pt x="141" y="229"/>
                      <a:pt x="149" y="229"/>
                    </a:cubicBezTo>
                    <a:cubicBezTo>
                      <a:pt x="156" y="229"/>
                      <a:pt x="160" y="226"/>
                      <a:pt x="160" y="231"/>
                    </a:cubicBezTo>
                    <a:cubicBezTo>
                      <a:pt x="160" y="237"/>
                      <a:pt x="161" y="243"/>
                      <a:pt x="163" y="246"/>
                    </a:cubicBezTo>
                    <a:cubicBezTo>
                      <a:pt x="166" y="248"/>
                      <a:pt x="157" y="267"/>
                      <a:pt x="161" y="271"/>
                    </a:cubicBezTo>
                    <a:cubicBezTo>
                      <a:pt x="165" y="274"/>
                      <a:pt x="170" y="281"/>
                      <a:pt x="170" y="285"/>
                    </a:cubicBezTo>
                    <a:cubicBezTo>
                      <a:pt x="169" y="289"/>
                      <a:pt x="167" y="298"/>
                      <a:pt x="170" y="299"/>
                    </a:cubicBezTo>
                    <a:cubicBezTo>
                      <a:pt x="173" y="299"/>
                      <a:pt x="174" y="294"/>
                      <a:pt x="179" y="294"/>
                    </a:cubicBezTo>
                    <a:cubicBezTo>
                      <a:pt x="185" y="294"/>
                      <a:pt x="189" y="295"/>
                      <a:pt x="195" y="292"/>
                    </a:cubicBezTo>
                    <a:cubicBezTo>
                      <a:pt x="197" y="292"/>
                      <a:pt x="198" y="292"/>
                      <a:pt x="199" y="293"/>
                    </a:cubicBezTo>
                    <a:cubicBezTo>
                      <a:pt x="202" y="294"/>
                      <a:pt x="204" y="297"/>
                      <a:pt x="204" y="297"/>
                    </a:cubicBezTo>
                    <a:cubicBezTo>
                      <a:pt x="204" y="297"/>
                      <a:pt x="206" y="303"/>
                      <a:pt x="209" y="301"/>
                    </a:cubicBezTo>
                    <a:cubicBezTo>
                      <a:pt x="212" y="299"/>
                      <a:pt x="221" y="297"/>
                      <a:pt x="220" y="300"/>
                    </a:cubicBezTo>
                    <a:cubicBezTo>
                      <a:pt x="219" y="303"/>
                      <a:pt x="222" y="310"/>
                      <a:pt x="225" y="309"/>
                    </a:cubicBezTo>
                    <a:cubicBezTo>
                      <a:pt x="228" y="307"/>
                      <a:pt x="236" y="314"/>
                      <a:pt x="240" y="314"/>
                    </a:cubicBezTo>
                    <a:cubicBezTo>
                      <a:pt x="244" y="314"/>
                      <a:pt x="248" y="314"/>
                      <a:pt x="248" y="311"/>
                    </a:cubicBezTo>
                    <a:cubicBezTo>
                      <a:pt x="248" y="309"/>
                      <a:pt x="253" y="305"/>
                      <a:pt x="254" y="308"/>
                    </a:cubicBezTo>
                    <a:cubicBezTo>
                      <a:pt x="256" y="311"/>
                      <a:pt x="260" y="318"/>
                      <a:pt x="264" y="318"/>
                    </a:cubicBezTo>
                    <a:cubicBezTo>
                      <a:pt x="267" y="318"/>
                      <a:pt x="277" y="318"/>
                      <a:pt x="277" y="321"/>
                    </a:cubicBezTo>
                    <a:cubicBezTo>
                      <a:pt x="277" y="325"/>
                      <a:pt x="280" y="333"/>
                      <a:pt x="284" y="336"/>
                    </a:cubicBezTo>
                    <a:cubicBezTo>
                      <a:pt x="288" y="339"/>
                      <a:pt x="296" y="336"/>
                      <a:pt x="296" y="336"/>
                    </a:cubicBezTo>
                    <a:cubicBezTo>
                      <a:pt x="296" y="336"/>
                      <a:pt x="300" y="334"/>
                      <a:pt x="300" y="328"/>
                    </a:cubicBezTo>
                    <a:cubicBezTo>
                      <a:pt x="300" y="323"/>
                      <a:pt x="300" y="316"/>
                      <a:pt x="297" y="316"/>
                    </a:cubicBezTo>
                    <a:cubicBezTo>
                      <a:pt x="295" y="316"/>
                      <a:pt x="291" y="321"/>
                      <a:pt x="285" y="320"/>
                    </a:cubicBezTo>
                    <a:cubicBezTo>
                      <a:pt x="280" y="318"/>
                      <a:pt x="276" y="307"/>
                      <a:pt x="274" y="306"/>
                    </a:cubicBezTo>
                    <a:cubicBezTo>
                      <a:pt x="271" y="304"/>
                      <a:pt x="278" y="294"/>
                      <a:pt x="278" y="289"/>
                    </a:cubicBezTo>
                    <a:cubicBezTo>
                      <a:pt x="278" y="285"/>
                      <a:pt x="282" y="271"/>
                      <a:pt x="278" y="270"/>
                    </a:cubicBezTo>
                    <a:cubicBezTo>
                      <a:pt x="275" y="268"/>
                      <a:pt x="277" y="263"/>
                      <a:pt x="281" y="260"/>
                    </a:cubicBezTo>
                    <a:cubicBezTo>
                      <a:pt x="285" y="257"/>
                      <a:pt x="279" y="249"/>
                      <a:pt x="285" y="249"/>
                    </a:cubicBezTo>
                    <a:cubicBezTo>
                      <a:pt x="291" y="249"/>
                      <a:pt x="303" y="249"/>
                      <a:pt x="307" y="245"/>
                    </a:cubicBezTo>
                    <a:cubicBezTo>
                      <a:pt x="307" y="245"/>
                      <a:pt x="307" y="245"/>
                      <a:pt x="307" y="245"/>
                    </a:cubicBezTo>
                    <a:cubicBezTo>
                      <a:pt x="308" y="244"/>
                      <a:pt x="308" y="243"/>
                      <a:pt x="309" y="242"/>
                    </a:cubicBezTo>
                    <a:cubicBezTo>
                      <a:pt x="304" y="235"/>
                      <a:pt x="300" y="227"/>
                      <a:pt x="296" y="2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29" name="Freeform 1615">
                <a:extLst>
                  <a:ext uri="{FF2B5EF4-FFF2-40B4-BE49-F238E27FC236}">
                    <a16:creationId xmlns:a16="http://schemas.microsoft.com/office/drawing/2014/main" id="{BE2EA435-BBC5-AA12-71B0-275EE1896A3A}"/>
                  </a:ext>
                </a:extLst>
              </p:cNvPr>
              <p:cNvSpPr>
                <a:spLocks/>
              </p:cNvSpPr>
              <p:nvPr/>
            </p:nvSpPr>
            <p:spPr bwMode="auto">
              <a:xfrm>
                <a:off x="5386578" y="3340211"/>
                <a:ext cx="36514" cy="47627"/>
              </a:xfrm>
              <a:custGeom>
                <a:avLst/>
                <a:gdLst>
                  <a:gd name="T0" fmla="*/ 2 w 29"/>
                  <a:gd name="T1" fmla="*/ 19 h 38"/>
                  <a:gd name="T2" fmla="*/ 7 w 29"/>
                  <a:gd name="T3" fmla="*/ 38 h 38"/>
                  <a:gd name="T4" fmla="*/ 14 w 29"/>
                  <a:gd name="T5" fmla="*/ 33 h 38"/>
                  <a:gd name="T6" fmla="*/ 29 w 29"/>
                  <a:gd name="T7" fmla="*/ 12 h 38"/>
                  <a:gd name="T8" fmla="*/ 24 w 29"/>
                  <a:gd name="T9" fmla="*/ 10 h 38"/>
                  <a:gd name="T10" fmla="*/ 24 w 29"/>
                  <a:gd name="T11" fmla="*/ 0 h 38"/>
                  <a:gd name="T12" fmla="*/ 15 w 29"/>
                  <a:gd name="T13" fmla="*/ 1 h 38"/>
                  <a:gd name="T14" fmla="*/ 6 w 29"/>
                  <a:gd name="T15" fmla="*/ 6 h 38"/>
                  <a:gd name="T16" fmla="*/ 0 w 29"/>
                  <a:gd name="T17" fmla="*/ 6 h 38"/>
                  <a:gd name="T18" fmla="*/ 2 w 29"/>
                  <a:gd name="T19" fmla="*/ 6 h 38"/>
                  <a:gd name="T20" fmla="*/ 2 w 29"/>
                  <a:gd name="T2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8">
                    <a:moveTo>
                      <a:pt x="2" y="19"/>
                    </a:moveTo>
                    <a:cubicBezTo>
                      <a:pt x="4" y="22"/>
                      <a:pt x="5" y="30"/>
                      <a:pt x="7" y="38"/>
                    </a:cubicBezTo>
                    <a:cubicBezTo>
                      <a:pt x="10" y="35"/>
                      <a:pt x="13" y="34"/>
                      <a:pt x="14" y="33"/>
                    </a:cubicBezTo>
                    <a:cubicBezTo>
                      <a:pt x="19" y="31"/>
                      <a:pt x="29" y="12"/>
                      <a:pt x="29" y="12"/>
                    </a:cubicBezTo>
                    <a:cubicBezTo>
                      <a:pt x="24" y="10"/>
                      <a:pt x="24" y="10"/>
                      <a:pt x="24" y="10"/>
                    </a:cubicBezTo>
                    <a:cubicBezTo>
                      <a:pt x="24" y="10"/>
                      <a:pt x="25" y="6"/>
                      <a:pt x="24" y="0"/>
                    </a:cubicBezTo>
                    <a:cubicBezTo>
                      <a:pt x="20" y="1"/>
                      <a:pt x="15" y="1"/>
                      <a:pt x="15" y="1"/>
                    </a:cubicBezTo>
                    <a:cubicBezTo>
                      <a:pt x="15" y="1"/>
                      <a:pt x="16" y="8"/>
                      <a:pt x="6" y="6"/>
                    </a:cubicBezTo>
                    <a:cubicBezTo>
                      <a:pt x="5" y="6"/>
                      <a:pt x="3" y="6"/>
                      <a:pt x="0" y="6"/>
                    </a:cubicBezTo>
                    <a:cubicBezTo>
                      <a:pt x="1" y="6"/>
                      <a:pt x="2" y="6"/>
                      <a:pt x="2" y="6"/>
                    </a:cubicBezTo>
                    <a:lnTo>
                      <a:pt x="2" y="19"/>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0" name="Freeform 1616">
                <a:extLst>
                  <a:ext uri="{FF2B5EF4-FFF2-40B4-BE49-F238E27FC236}">
                    <a16:creationId xmlns:a16="http://schemas.microsoft.com/office/drawing/2014/main" id="{5C3032C9-8D1D-BCEB-1821-F4528D602540}"/>
                  </a:ext>
                </a:extLst>
              </p:cNvPr>
              <p:cNvSpPr>
                <a:spLocks/>
              </p:cNvSpPr>
              <p:nvPr/>
            </p:nvSpPr>
            <p:spPr bwMode="auto">
              <a:xfrm>
                <a:off x="5408804" y="3524368"/>
                <a:ext cx="242896" cy="377838"/>
              </a:xfrm>
              <a:custGeom>
                <a:avLst/>
                <a:gdLst>
                  <a:gd name="T0" fmla="*/ 187 w 189"/>
                  <a:gd name="T1" fmla="*/ 77 h 302"/>
                  <a:gd name="T2" fmla="*/ 182 w 189"/>
                  <a:gd name="T3" fmla="*/ 43 h 302"/>
                  <a:gd name="T4" fmla="*/ 181 w 189"/>
                  <a:gd name="T5" fmla="*/ 1 h 302"/>
                  <a:gd name="T6" fmla="*/ 181 w 189"/>
                  <a:gd name="T7" fmla="*/ 0 h 302"/>
                  <a:gd name="T8" fmla="*/ 162 w 189"/>
                  <a:gd name="T9" fmla="*/ 10 h 302"/>
                  <a:gd name="T10" fmla="*/ 149 w 189"/>
                  <a:gd name="T11" fmla="*/ 13 h 302"/>
                  <a:gd name="T12" fmla="*/ 139 w 189"/>
                  <a:gd name="T13" fmla="*/ 13 h 302"/>
                  <a:gd name="T14" fmla="*/ 133 w 189"/>
                  <a:gd name="T15" fmla="*/ 20 h 302"/>
                  <a:gd name="T16" fmla="*/ 123 w 189"/>
                  <a:gd name="T17" fmla="*/ 21 h 302"/>
                  <a:gd name="T18" fmla="*/ 108 w 189"/>
                  <a:gd name="T19" fmla="*/ 23 h 302"/>
                  <a:gd name="T20" fmla="*/ 102 w 189"/>
                  <a:gd name="T21" fmla="*/ 17 h 302"/>
                  <a:gd name="T22" fmla="*/ 92 w 189"/>
                  <a:gd name="T23" fmla="*/ 20 h 302"/>
                  <a:gd name="T24" fmla="*/ 82 w 189"/>
                  <a:gd name="T25" fmla="*/ 18 h 302"/>
                  <a:gd name="T26" fmla="*/ 81 w 189"/>
                  <a:gd name="T27" fmla="*/ 25 h 302"/>
                  <a:gd name="T28" fmla="*/ 88 w 189"/>
                  <a:gd name="T29" fmla="*/ 62 h 302"/>
                  <a:gd name="T30" fmla="*/ 99 w 189"/>
                  <a:gd name="T31" fmla="*/ 72 h 302"/>
                  <a:gd name="T32" fmla="*/ 99 w 189"/>
                  <a:gd name="T33" fmla="*/ 90 h 302"/>
                  <a:gd name="T34" fmla="*/ 89 w 189"/>
                  <a:gd name="T35" fmla="*/ 101 h 302"/>
                  <a:gd name="T36" fmla="*/ 88 w 189"/>
                  <a:gd name="T37" fmla="*/ 118 h 302"/>
                  <a:gd name="T38" fmla="*/ 72 w 189"/>
                  <a:gd name="T39" fmla="*/ 96 h 302"/>
                  <a:gd name="T40" fmla="*/ 75 w 189"/>
                  <a:gd name="T41" fmla="*/ 73 h 302"/>
                  <a:gd name="T42" fmla="*/ 61 w 189"/>
                  <a:gd name="T43" fmla="*/ 71 h 302"/>
                  <a:gd name="T44" fmla="*/ 49 w 189"/>
                  <a:gd name="T45" fmla="*/ 63 h 302"/>
                  <a:gd name="T46" fmla="*/ 0 w 189"/>
                  <a:gd name="T47" fmla="*/ 81 h 302"/>
                  <a:gd name="T48" fmla="*/ 4 w 189"/>
                  <a:gd name="T49" fmla="*/ 94 h 302"/>
                  <a:gd name="T50" fmla="*/ 3 w 189"/>
                  <a:gd name="T51" fmla="*/ 94 h 302"/>
                  <a:gd name="T52" fmla="*/ 6 w 189"/>
                  <a:gd name="T53" fmla="*/ 99 h 302"/>
                  <a:gd name="T54" fmla="*/ 28 w 189"/>
                  <a:gd name="T55" fmla="*/ 105 h 302"/>
                  <a:gd name="T56" fmla="*/ 49 w 189"/>
                  <a:gd name="T57" fmla="*/ 112 h 302"/>
                  <a:gd name="T58" fmla="*/ 49 w 189"/>
                  <a:gd name="T59" fmla="*/ 139 h 302"/>
                  <a:gd name="T60" fmla="*/ 45 w 189"/>
                  <a:gd name="T61" fmla="*/ 155 h 302"/>
                  <a:gd name="T62" fmla="*/ 50 w 189"/>
                  <a:gd name="T63" fmla="*/ 168 h 302"/>
                  <a:gd name="T64" fmla="*/ 41 w 189"/>
                  <a:gd name="T65" fmla="*/ 181 h 302"/>
                  <a:gd name="T66" fmla="*/ 36 w 189"/>
                  <a:gd name="T67" fmla="*/ 199 h 302"/>
                  <a:gd name="T68" fmla="*/ 18 w 189"/>
                  <a:gd name="T69" fmla="*/ 216 h 302"/>
                  <a:gd name="T70" fmla="*/ 19 w 189"/>
                  <a:gd name="T71" fmla="*/ 217 h 302"/>
                  <a:gd name="T72" fmla="*/ 30 w 189"/>
                  <a:gd name="T73" fmla="*/ 250 h 302"/>
                  <a:gd name="T74" fmla="*/ 31 w 189"/>
                  <a:gd name="T75" fmla="*/ 282 h 302"/>
                  <a:gd name="T76" fmla="*/ 33 w 189"/>
                  <a:gd name="T77" fmla="*/ 302 h 302"/>
                  <a:gd name="T78" fmla="*/ 46 w 189"/>
                  <a:gd name="T79" fmla="*/ 301 h 302"/>
                  <a:gd name="T80" fmla="*/ 47 w 189"/>
                  <a:gd name="T81" fmla="*/ 293 h 302"/>
                  <a:gd name="T82" fmla="*/ 40 w 189"/>
                  <a:gd name="T83" fmla="*/ 286 h 302"/>
                  <a:gd name="T84" fmla="*/ 68 w 189"/>
                  <a:gd name="T85" fmla="*/ 265 h 302"/>
                  <a:gd name="T86" fmla="*/ 90 w 189"/>
                  <a:gd name="T87" fmla="*/ 252 h 302"/>
                  <a:gd name="T88" fmla="*/ 92 w 189"/>
                  <a:gd name="T89" fmla="*/ 226 h 302"/>
                  <a:gd name="T90" fmla="*/ 89 w 189"/>
                  <a:gd name="T91" fmla="*/ 204 h 302"/>
                  <a:gd name="T92" fmla="*/ 80 w 189"/>
                  <a:gd name="T93" fmla="*/ 181 h 302"/>
                  <a:gd name="T94" fmla="*/ 83 w 189"/>
                  <a:gd name="T95" fmla="*/ 168 h 302"/>
                  <a:gd name="T96" fmla="*/ 91 w 189"/>
                  <a:gd name="T97" fmla="*/ 159 h 302"/>
                  <a:gd name="T98" fmla="*/ 106 w 189"/>
                  <a:gd name="T99" fmla="*/ 149 h 302"/>
                  <a:gd name="T100" fmla="*/ 124 w 189"/>
                  <a:gd name="T101" fmla="*/ 129 h 302"/>
                  <a:gd name="T102" fmla="*/ 159 w 189"/>
                  <a:gd name="T103" fmla="*/ 114 h 302"/>
                  <a:gd name="T104" fmla="*/ 187 w 189"/>
                  <a:gd name="T105" fmla="*/ 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 h="302">
                    <a:moveTo>
                      <a:pt x="187" y="77"/>
                    </a:moveTo>
                    <a:cubicBezTo>
                      <a:pt x="185" y="73"/>
                      <a:pt x="181" y="52"/>
                      <a:pt x="182" y="43"/>
                    </a:cubicBezTo>
                    <a:cubicBezTo>
                      <a:pt x="183" y="34"/>
                      <a:pt x="181" y="12"/>
                      <a:pt x="181" y="1"/>
                    </a:cubicBezTo>
                    <a:cubicBezTo>
                      <a:pt x="181" y="1"/>
                      <a:pt x="181" y="0"/>
                      <a:pt x="181" y="0"/>
                    </a:cubicBezTo>
                    <a:cubicBezTo>
                      <a:pt x="172" y="4"/>
                      <a:pt x="163" y="8"/>
                      <a:pt x="162" y="10"/>
                    </a:cubicBezTo>
                    <a:cubicBezTo>
                      <a:pt x="160" y="13"/>
                      <a:pt x="154" y="10"/>
                      <a:pt x="149" y="13"/>
                    </a:cubicBezTo>
                    <a:cubicBezTo>
                      <a:pt x="145" y="17"/>
                      <a:pt x="143" y="14"/>
                      <a:pt x="139" y="13"/>
                    </a:cubicBezTo>
                    <a:cubicBezTo>
                      <a:pt x="135" y="12"/>
                      <a:pt x="134" y="16"/>
                      <a:pt x="133" y="20"/>
                    </a:cubicBezTo>
                    <a:cubicBezTo>
                      <a:pt x="133" y="23"/>
                      <a:pt x="125" y="21"/>
                      <a:pt x="123" y="21"/>
                    </a:cubicBezTo>
                    <a:cubicBezTo>
                      <a:pt x="120" y="20"/>
                      <a:pt x="112" y="23"/>
                      <a:pt x="108" y="23"/>
                    </a:cubicBezTo>
                    <a:cubicBezTo>
                      <a:pt x="104" y="23"/>
                      <a:pt x="107" y="19"/>
                      <a:pt x="102" y="17"/>
                    </a:cubicBezTo>
                    <a:cubicBezTo>
                      <a:pt x="97" y="16"/>
                      <a:pt x="94" y="20"/>
                      <a:pt x="92" y="20"/>
                    </a:cubicBezTo>
                    <a:cubicBezTo>
                      <a:pt x="90" y="20"/>
                      <a:pt x="85" y="19"/>
                      <a:pt x="82" y="18"/>
                    </a:cubicBezTo>
                    <a:cubicBezTo>
                      <a:pt x="81" y="21"/>
                      <a:pt x="81" y="23"/>
                      <a:pt x="81" y="25"/>
                    </a:cubicBezTo>
                    <a:cubicBezTo>
                      <a:pt x="77" y="33"/>
                      <a:pt x="88" y="53"/>
                      <a:pt x="88" y="62"/>
                    </a:cubicBezTo>
                    <a:cubicBezTo>
                      <a:pt x="92" y="65"/>
                      <a:pt x="96" y="69"/>
                      <a:pt x="99" y="72"/>
                    </a:cubicBezTo>
                    <a:cubicBezTo>
                      <a:pt x="104" y="78"/>
                      <a:pt x="99" y="77"/>
                      <a:pt x="99" y="90"/>
                    </a:cubicBezTo>
                    <a:cubicBezTo>
                      <a:pt x="100" y="102"/>
                      <a:pt x="94" y="97"/>
                      <a:pt x="89" y="101"/>
                    </a:cubicBezTo>
                    <a:cubicBezTo>
                      <a:pt x="85" y="106"/>
                      <a:pt x="89" y="115"/>
                      <a:pt x="88" y="118"/>
                    </a:cubicBezTo>
                    <a:cubicBezTo>
                      <a:pt x="87" y="120"/>
                      <a:pt x="73" y="99"/>
                      <a:pt x="72" y="96"/>
                    </a:cubicBezTo>
                    <a:cubicBezTo>
                      <a:pt x="71" y="93"/>
                      <a:pt x="77" y="81"/>
                      <a:pt x="75" y="73"/>
                    </a:cubicBezTo>
                    <a:cubicBezTo>
                      <a:pt x="74" y="66"/>
                      <a:pt x="64" y="71"/>
                      <a:pt x="61" y="71"/>
                    </a:cubicBezTo>
                    <a:cubicBezTo>
                      <a:pt x="58" y="72"/>
                      <a:pt x="51" y="63"/>
                      <a:pt x="49" y="63"/>
                    </a:cubicBezTo>
                    <a:cubicBezTo>
                      <a:pt x="48" y="63"/>
                      <a:pt x="0" y="81"/>
                      <a:pt x="0" y="81"/>
                    </a:cubicBezTo>
                    <a:cubicBezTo>
                      <a:pt x="4" y="94"/>
                      <a:pt x="4" y="94"/>
                      <a:pt x="4" y="94"/>
                    </a:cubicBezTo>
                    <a:cubicBezTo>
                      <a:pt x="3" y="94"/>
                      <a:pt x="3" y="94"/>
                      <a:pt x="3" y="94"/>
                    </a:cubicBezTo>
                    <a:cubicBezTo>
                      <a:pt x="6" y="99"/>
                      <a:pt x="6" y="99"/>
                      <a:pt x="6" y="99"/>
                    </a:cubicBezTo>
                    <a:cubicBezTo>
                      <a:pt x="6" y="99"/>
                      <a:pt x="21" y="100"/>
                      <a:pt x="28" y="105"/>
                    </a:cubicBezTo>
                    <a:cubicBezTo>
                      <a:pt x="35" y="109"/>
                      <a:pt x="46" y="110"/>
                      <a:pt x="49" y="112"/>
                    </a:cubicBezTo>
                    <a:cubicBezTo>
                      <a:pt x="51" y="113"/>
                      <a:pt x="49" y="131"/>
                      <a:pt x="49" y="139"/>
                    </a:cubicBezTo>
                    <a:cubicBezTo>
                      <a:pt x="50" y="148"/>
                      <a:pt x="40" y="150"/>
                      <a:pt x="45" y="155"/>
                    </a:cubicBezTo>
                    <a:cubicBezTo>
                      <a:pt x="49" y="160"/>
                      <a:pt x="47" y="167"/>
                      <a:pt x="50" y="168"/>
                    </a:cubicBezTo>
                    <a:cubicBezTo>
                      <a:pt x="53" y="169"/>
                      <a:pt x="45" y="179"/>
                      <a:pt x="41" y="181"/>
                    </a:cubicBezTo>
                    <a:cubicBezTo>
                      <a:pt x="37" y="184"/>
                      <a:pt x="41" y="192"/>
                      <a:pt x="36" y="199"/>
                    </a:cubicBezTo>
                    <a:cubicBezTo>
                      <a:pt x="33" y="203"/>
                      <a:pt x="24" y="210"/>
                      <a:pt x="18" y="216"/>
                    </a:cubicBezTo>
                    <a:cubicBezTo>
                      <a:pt x="18" y="217"/>
                      <a:pt x="19" y="217"/>
                      <a:pt x="19" y="217"/>
                    </a:cubicBezTo>
                    <a:cubicBezTo>
                      <a:pt x="20" y="220"/>
                      <a:pt x="25" y="247"/>
                      <a:pt x="30" y="250"/>
                    </a:cubicBezTo>
                    <a:cubicBezTo>
                      <a:pt x="34" y="253"/>
                      <a:pt x="32" y="280"/>
                      <a:pt x="31" y="282"/>
                    </a:cubicBezTo>
                    <a:cubicBezTo>
                      <a:pt x="31" y="284"/>
                      <a:pt x="33" y="302"/>
                      <a:pt x="33" y="302"/>
                    </a:cubicBezTo>
                    <a:cubicBezTo>
                      <a:pt x="33" y="302"/>
                      <a:pt x="40" y="301"/>
                      <a:pt x="46" y="301"/>
                    </a:cubicBezTo>
                    <a:cubicBezTo>
                      <a:pt x="47" y="298"/>
                      <a:pt x="47" y="295"/>
                      <a:pt x="47" y="293"/>
                    </a:cubicBezTo>
                    <a:cubicBezTo>
                      <a:pt x="48" y="284"/>
                      <a:pt x="42" y="291"/>
                      <a:pt x="40" y="286"/>
                    </a:cubicBezTo>
                    <a:cubicBezTo>
                      <a:pt x="38" y="281"/>
                      <a:pt x="53" y="271"/>
                      <a:pt x="68" y="265"/>
                    </a:cubicBezTo>
                    <a:cubicBezTo>
                      <a:pt x="83" y="260"/>
                      <a:pt x="88" y="257"/>
                      <a:pt x="90" y="252"/>
                    </a:cubicBezTo>
                    <a:cubicBezTo>
                      <a:pt x="92" y="246"/>
                      <a:pt x="90" y="232"/>
                      <a:pt x="92" y="226"/>
                    </a:cubicBezTo>
                    <a:cubicBezTo>
                      <a:pt x="94" y="220"/>
                      <a:pt x="91" y="217"/>
                      <a:pt x="89" y="204"/>
                    </a:cubicBezTo>
                    <a:cubicBezTo>
                      <a:pt x="87" y="191"/>
                      <a:pt x="82" y="189"/>
                      <a:pt x="80" y="181"/>
                    </a:cubicBezTo>
                    <a:cubicBezTo>
                      <a:pt x="78" y="174"/>
                      <a:pt x="79" y="168"/>
                      <a:pt x="83" y="168"/>
                    </a:cubicBezTo>
                    <a:cubicBezTo>
                      <a:pt x="87" y="168"/>
                      <a:pt x="87" y="166"/>
                      <a:pt x="91" y="159"/>
                    </a:cubicBezTo>
                    <a:cubicBezTo>
                      <a:pt x="95" y="152"/>
                      <a:pt x="99" y="155"/>
                      <a:pt x="106" y="149"/>
                    </a:cubicBezTo>
                    <a:cubicBezTo>
                      <a:pt x="113" y="144"/>
                      <a:pt x="113" y="138"/>
                      <a:pt x="124" y="129"/>
                    </a:cubicBezTo>
                    <a:cubicBezTo>
                      <a:pt x="136" y="120"/>
                      <a:pt x="148" y="121"/>
                      <a:pt x="159" y="114"/>
                    </a:cubicBezTo>
                    <a:cubicBezTo>
                      <a:pt x="170" y="108"/>
                      <a:pt x="189" y="82"/>
                      <a:pt x="187" y="7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1" name="Freeform 1617">
                <a:extLst>
                  <a:ext uri="{FF2B5EF4-FFF2-40B4-BE49-F238E27FC236}">
                    <a16:creationId xmlns:a16="http://schemas.microsoft.com/office/drawing/2014/main" id="{7EEAFCDA-83D2-4F9A-0E1A-AA0DBB8D7BCE}"/>
                  </a:ext>
                </a:extLst>
              </p:cNvPr>
              <p:cNvSpPr>
                <a:spLocks/>
              </p:cNvSpPr>
              <p:nvPr/>
            </p:nvSpPr>
            <p:spPr bwMode="auto">
              <a:xfrm>
                <a:off x="5396103" y="3308460"/>
                <a:ext cx="246071" cy="244483"/>
              </a:xfrm>
              <a:custGeom>
                <a:avLst/>
                <a:gdLst>
                  <a:gd name="T0" fmla="*/ 179 w 192"/>
                  <a:gd name="T1" fmla="*/ 156 h 195"/>
                  <a:gd name="T2" fmla="*/ 173 w 192"/>
                  <a:gd name="T3" fmla="*/ 138 h 195"/>
                  <a:gd name="T4" fmla="*/ 171 w 192"/>
                  <a:gd name="T5" fmla="*/ 123 h 195"/>
                  <a:gd name="T6" fmla="*/ 174 w 192"/>
                  <a:gd name="T7" fmla="*/ 110 h 195"/>
                  <a:gd name="T8" fmla="*/ 165 w 192"/>
                  <a:gd name="T9" fmla="*/ 95 h 195"/>
                  <a:gd name="T10" fmla="*/ 172 w 192"/>
                  <a:gd name="T11" fmla="*/ 68 h 195"/>
                  <a:gd name="T12" fmla="*/ 143 w 192"/>
                  <a:gd name="T13" fmla="*/ 47 h 195"/>
                  <a:gd name="T14" fmla="*/ 144 w 192"/>
                  <a:gd name="T15" fmla="*/ 37 h 195"/>
                  <a:gd name="T16" fmla="*/ 77 w 192"/>
                  <a:gd name="T17" fmla="*/ 1 h 195"/>
                  <a:gd name="T18" fmla="*/ 69 w 192"/>
                  <a:gd name="T19" fmla="*/ 18 h 195"/>
                  <a:gd name="T20" fmla="*/ 70 w 192"/>
                  <a:gd name="T21" fmla="*/ 29 h 195"/>
                  <a:gd name="T22" fmla="*/ 41 w 192"/>
                  <a:gd name="T23" fmla="*/ 27 h 195"/>
                  <a:gd name="T24" fmla="*/ 41 w 192"/>
                  <a:gd name="T25" fmla="*/ 0 h 195"/>
                  <a:gd name="T26" fmla="*/ 26 w 192"/>
                  <a:gd name="T27" fmla="*/ 1 h 195"/>
                  <a:gd name="T28" fmla="*/ 18 w 192"/>
                  <a:gd name="T29" fmla="*/ 4 h 195"/>
                  <a:gd name="T30" fmla="*/ 21 w 192"/>
                  <a:gd name="T31" fmla="*/ 11 h 195"/>
                  <a:gd name="T32" fmla="*/ 24 w 192"/>
                  <a:gd name="T33" fmla="*/ 23 h 195"/>
                  <a:gd name="T34" fmla="*/ 17 w 192"/>
                  <a:gd name="T35" fmla="*/ 26 h 195"/>
                  <a:gd name="T36" fmla="*/ 17 w 192"/>
                  <a:gd name="T37" fmla="*/ 36 h 195"/>
                  <a:gd name="T38" fmla="*/ 22 w 192"/>
                  <a:gd name="T39" fmla="*/ 38 h 195"/>
                  <a:gd name="T40" fmla="*/ 7 w 192"/>
                  <a:gd name="T41" fmla="*/ 59 h 195"/>
                  <a:gd name="T42" fmla="*/ 0 w 192"/>
                  <a:gd name="T43" fmla="*/ 64 h 195"/>
                  <a:gd name="T44" fmla="*/ 11 w 192"/>
                  <a:gd name="T45" fmla="*/ 97 h 195"/>
                  <a:gd name="T46" fmla="*/ 20 w 192"/>
                  <a:gd name="T47" fmla="*/ 120 h 195"/>
                  <a:gd name="T48" fmla="*/ 24 w 192"/>
                  <a:gd name="T49" fmla="*/ 134 h 195"/>
                  <a:gd name="T50" fmla="*/ 15 w 192"/>
                  <a:gd name="T51" fmla="*/ 127 h 195"/>
                  <a:gd name="T52" fmla="*/ 13 w 192"/>
                  <a:gd name="T53" fmla="*/ 130 h 195"/>
                  <a:gd name="T54" fmla="*/ 13 w 192"/>
                  <a:gd name="T55" fmla="*/ 130 h 195"/>
                  <a:gd name="T56" fmla="*/ 25 w 192"/>
                  <a:gd name="T57" fmla="*/ 138 h 195"/>
                  <a:gd name="T58" fmla="*/ 42 w 192"/>
                  <a:gd name="T59" fmla="*/ 144 h 195"/>
                  <a:gd name="T60" fmla="*/ 64 w 192"/>
                  <a:gd name="T61" fmla="*/ 154 h 195"/>
                  <a:gd name="T62" fmla="*/ 65 w 192"/>
                  <a:gd name="T63" fmla="*/ 156 h 195"/>
                  <a:gd name="T64" fmla="*/ 77 w 192"/>
                  <a:gd name="T65" fmla="*/ 156 h 195"/>
                  <a:gd name="T66" fmla="*/ 80 w 192"/>
                  <a:gd name="T67" fmla="*/ 155 h 195"/>
                  <a:gd name="T68" fmla="*/ 93 w 192"/>
                  <a:gd name="T69" fmla="*/ 190 h 195"/>
                  <a:gd name="T70" fmla="*/ 103 w 192"/>
                  <a:gd name="T71" fmla="*/ 192 h 195"/>
                  <a:gd name="T72" fmla="*/ 113 w 192"/>
                  <a:gd name="T73" fmla="*/ 189 h 195"/>
                  <a:gd name="T74" fmla="*/ 119 w 192"/>
                  <a:gd name="T75" fmla="*/ 195 h 195"/>
                  <a:gd name="T76" fmla="*/ 134 w 192"/>
                  <a:gd name="T77" fmla="*/ 193 h 195"/>
                  <a:gd name="T78" fmla="*/ 144 w 192"/>
                  <a:gd name="T79" fmla="*/ 192 h 195"/>
                  <a:gd name="T80" fmla="*/ 150 w 192"/>
                  <a:gd name="T81" fmla="*/ 185 h 195"/>
                  <a:gd name="T82" fmla="*/ 160 w 192"/>
                  <a:gd name="T83" fmla="*/ 185 h 195"/>
                  <a:gd name="T84" fmla="*/ 173 w 192"/>
                  <a:gd name="T85" fmla="*/ 182 h 195"/>
                  <a:gd name="T86" fmla="*/ 192 w 192"/>
                  <a:gd name="T87" fmla="*/ 172 h 195"/>
                  <a:gd name="T88" fmla="*/ 179 w 192"/>
                  <a:gd name="T89"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95">
                    <a:moveTo>
                      <a:pt x="179" y="156"/>
                    </a:moveTo>
                    <a:cubicBezTo>
                      <a:pt x="179" y="145"/>
                      <a:pt x="172" y="145"/>
                      <a:pt x="173" y="138"/>
                    </a:cubicBezTo>
                    <a:cubicBezTo>
                      <a:pt x="173" y="131"/>
                      <a:pt x="173" y="124"/>
                      <a:pt x="171" y="123"/>
                    </a:cubicBezTo>
                    <a:cubicBezTo>
                      <a:pt x="168" y="123"/>
                      <a:pt x="170" y="116"/>
                      <a:pt x="174" y="110"/>
                    </a:cubicBezTo>
                    <a:cubicBezTo>
                      <a:pt x="178" y="104"/>
                      <a:pt x="166" y="103"/>
                      <a:pt x="165" y="95"/>
                    </a:cubicBezTo>
                    <a:cubicBezTo>
                      <a:pt x="164" y="92"/>
                      <a:pt x="168" y="81"/>
                      <a:pt x="172" y="68"/>
                    </a:cubicBezTo>
                    <a:cubicBezTo>
                      <a:pt x="158" y="58"/>
                      <a:pt x="143" y="47"/>
                      <a:pt x="143" y="47"/>
                    </a:cubicBezTo>
                    <a:cubicBezTo>
                      <a:pt x="144" y="37"/>
                      <a:pt x="144" y="37"/>
                      <a:pt x="144" y="37"/>
                    </a:cubicBezTo>
                    <a:cubicBezTo>
                      <a:pt x="77" y="1"/>
                      <a:pt x="77" y="1"/>
                      <a:pt x="77" y="1"/>
                    </a:cubicBezTo>
                    <a:cubicBezTo>
                      <a:pt x="77" y="9"/>
                      <a:pt x="73" y="16"/>
                      <a:pt x="69" y="18"/>
                    </a:cubicBezTo>
                    <a:cubicBezTo>
                      <a:pt x="63" y="20"/>
                      <a:pt x="76" y="28"/>
                      <a:pt x="70" y="29"/>
                    </a:cubicBezTo>
                    <a:cubicBezTo>
                      <a:pt x="64" y="30"/>
                      <a:pt x="51" y="23"/>
                      <a:pt x="41" y="27"/>
                    </a:cubicBezTo>
                    <a:cubicBezTo>
                      <a:pt x="35" y="30"/>
                      <a:pt x="36" y="14"/>
                      <a:pt x="41" y="0"/>
                    </a:cubicBezTo>
                    <a:cubicBezTo>
                      <a:pt x="26" y="1"/>
                      <a:pt x="26" y="1"/>
                      <a:pt x="26" y="1"/>
                    </a:cubicBezTo>
                    <a:cubicBezTo>
                      <a:pt x="26" y="1"/>
                      <a:pt x="22" y="2"/>
                      <a:pt x="18" y="4"/>
                    </a:cubicBezTo>
                    <a:cubicBezTo>
                      <a:pt x="21" y="11"/>
                      <a:pt x="21" y="11"/>
                      <a:pt x="21" y="11"/>
                    </a:cubicBezTo>
                    <a:cubicBezTo>
                      <a:pt x="21" y="11"/>
                      <a:pt x="25" y="19"/>
                      <a:pt x="24" y="23"/>
                    </a:cubicBezTo>
                    <a:cubicBezTo>
                      <a:pt x="23" y="25"/>
                      <a:pt x="20" y="26"/>
                      <a:pt x="17" y="26"/>
                    </a:cubicBezTo>
                    <a:cubicBezTo>
                      <a:pt x="18" y="32"/>
                      <a:pt x="17" y="36"/>
                      <a:pt x="17" y="36"/>
                    </a:cubicBezTo>
                    <a:cubicBezTo>
                      <a:pt x="22" y="38"/>
                      <a:pt x="22" y="38"/>
                      <a:pt x="22" y="38"/>
                    </a:cubicBezTo>
                    <a:cubicBezTo>
                      <a:pt x="22" y="38"/>
                      <a:pt x="12" y="57"/>
                      <a:pt x="7" y="59"/>
                    </a:cubicBezTo>
                    <a:cubicBezTo>
                      <a:pt x="6" y="60"/>
                      <a:pt x="3" y="61"/>
                      <a:pt x="0" y="64"/>
                    </a:cubicBezTo>
                    <a:cubicBezTo>
                      <a:pt x="2" y="77"/>
                      <a:pt x="6" y="93"/>
                      <a:pt x="11" y="97"/>
                    </a:cubicBezTo>
                    <a:cubicBezTo>
                      <a:pt x="20" y="105"/>
                      <a:pt x="18" y="115"/>
                      <a:pt x="20" y="120"/>
                    </a:cubicBezTo>
                    <a:cubicBezTo>
                      <a:pt x="22" y="126"/>
                      <a:pt x="30" y="132"/>
                      <a:pt x="24" y="134"/>
                    </a:cubicBezTo>
                    <a:cubicBezTo>
                      <a:pt x="21" y="136"/>
                      <a:pt x="18" y="132"/>
                      <a:pt x="15" y="127"/>
                    </a:cubicBezTo>
                    <a:cubicBezTo>
                      <a:pt x="14" y="128"/>
                      <a:pt x="14" y="129"/>
                      <a:pt x="13" y="130"/>
                    </a:cubicBezTo>
                    <a:cubicBezTo>
                      <a:pt x="13" y="130"/>
                      <a:pt x="13" y="130"/>
                      <a:pt x="13" y="130"/>
                    </a:cubicBezTo>
                    <a:cubicBezTo>
                      <a:pt x="17" y="134"/>
                      <a:pt x="23" y="138"/>
                      <a:pt x="25" y="138"/>
                    </a:cubicBezTo>
                    <a:cubicBezTo>
                      <a:pt x="30" y="138"/>
                      <a:pt x="37" y="143"/>
                      <a:pt x="42" y="144"/>
                    </a:cubicBezTo>
                    <a:cubicBezTo>
                      <a:pt x="46" y="145"/>
                      <a:pt x="62" y="151"/>
                      <a:pt x="64" y="154"/>
                    </a:cubicBezTo>
                    <a:cubicBezTo>
                      <a:pt x="65" y="154"/>
                      <a:pt x="65" y="155"/>
                      <a:pt x="65" y="156"/>
                    </a:cubicBezTo>
                    <a:cubicBezTo>
                      <a:pt x="69" y="156"/>
                      <a:pt x="74" y="155"/>
                      <a:pt x="77" y="156"/>
                    </a:cubicBezTo>
                    <a:cubicBezTo>
                      <a:pt x="78" y="155"/>
                      <a:pt x="79" y="155"/>
                      <a:pt x="80" y="155"/>
                    </a:cubicBezTo>
                    <a:cubicBezTo>
                      <a:pt x="86" y="155"/>
                      <a:pt x="93" y="177"/>
                      <a:pt x="93" y="190"/>
                    </a:cubicBezTo>
                    <a:cubicBezTo>
                      <a:pt x="96" y="191"/>
                      <a:pt x="101" y="192"/>
                      <a:pt x="103" y="192"/>
                    </a:cubicBezTo>
                    <a:cubicBezTo>
                      <a:pt x="105" y="192"/>
                      <a:pt x="108" y="188"/>
                      <a:pt x="113" y="189"/>
                    </a:cubicBezTo>
                    <a:cubicBezTo>
                      <a:pt x="118" y="191"/>
                      <a:pt x="115" y="195"/>
                      <a:pt x="119" y="195"/>
                    </a:cubicBezTo>
                    <a:cubicBezTo>
                      <a:pt x="123" y="195"/>
                      <a:pt x="131" y="192"/>
                      <a:pt x="134" y="193"/>
                    </a:cubicBezTo>
                    <a:cubicBezTo>
                      <a:pt x="136" y="193"/>
                      <a:pt x="144" y="195"/>
                      <a:pt x="144" y="192"/>
                    </a:cubicBezTo>
                    <a:cubicBezTo>
                      <a:pt x="145" y="188"/>
                      <a:pt x="146" y="184"/>
                      <a:pt x="150" y="185"/>
                    </a:cubicBezTo>
                    <a:cubicBezTo>
                      <a:pt x="154" y="186"/>
                      <a:pt x="156" y="189"/>
                      <a:pt x="160" y="185"/>
                    </a:cubicBezTo>
                    <a:cubicBezTo>
                      <a:pt x="165" y="182"/>
                      <a:pt x="171" y="185"/>
                      <a:pt x="173" y="182"/>
                    </a:cubicBezTo>
                    <a:cubicBezTo>
                      <a:pt x="174" y="180"/>
                      <a:pt x="183" y="176"/>
                      <a:pt x="192" y="172"/>
                    </a:cubicBezTo>
                    <a:cubicBezTo>
                      <a:pt x="191" y="162"/>
                      <a:pt x="180" y="167"/>
                      <a:pt x="179" y="15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2" name="Freeform 1618">
                <a:extLst>
                  <a:ext uri="{FF2B5EF4-FFF2-40B4-BE49-F238E27FC236}">
                    <a16:creationId xmlns:a16="http://schemas.microsoft.com/office/drawing/2014/main" id="{F0EA3838-AEDA-6541-BD7A-63B4FDFF864E}"/>
                  </a:ext>
                </a:extLst>
              </p:cNvPr>
              <p:cNvSpPr>
                <a:spLocks/>
              </p:cNvSpPr>
              <p:nvPr/>
            </p:nvSpPr>
            <p:spPr bwMode="auto">
              <a:xfrm>
                <a:off x="5467543" y="3502142"/>
                <a:ext cx="74615" cy="171456"/>
              </a:xfrm>
              <a:custGeom>
                <a:avLst/>
                <a:gdLst>
                  <a:gd name="T0" fmla="*/ 54 w 59"/>
                  <a:gd name="T1" fmla="*/ 89 h 137"/>
                  <a:gd name="T2" fmla="*/ 43 w 59"/>
                  <a:gd name="T3" fmla="*/ 79 h 137"/>
                  <a:gd name="T4" fmla="*/ 43 w 59"/>
                  <a:gd name="T5" fmla="*/ 82 h 137"/>
                  <a:gd name="T6" fmla="*/ 23 w 59"/>
                  <a:gd name="T7" fmla="*/ 55 h 137"/>
                  <a:gd name="T8" fmla="*/ 25 w 59"/>
                  <a:gd name="T9" fmla="*/ 24 h 137"/>
                  <a:gd name="T10" fmla="*/ 21 w 59"/>
                  <a:gd name="T11" fmla="*/ 1 h 137"/>
                  <a:gd name="T12" fmla="*/ 9 w 59"/>
                  <a:gd name="T13" fmla="*/ 1 h 137"/>
                  <a:gd name="T14" fmla="*/ 16 w 59"/>
                  <a:gd name="T15" fmla="*/ 18 h 137"/>
                  <a:gd name="T16" fmla="*/ 10 w 59"/>
                  <a:gd name="T17" fmla="*/ 22 h 137"/>
                  <a:gd name="T18" fmla="*/ 11 w 59"/>
                  <a:gd name="T19" fmla="*/ 50 h 137"/>
                  <a:gd name="T20" fmla="*/ 4 w 59"/>
                  <a:gd name="T21" fmla="*/ 55 h 137"/>
                  <a:gd name="T22" fmla="*/ 1 w 59"/>
                  <a:gd name="T23" fmla="*/ 72 h 137"/>
                  <a:gd name="T24" fmla="*/ 4 w 59"/>
                  <a:gd name="T25" fmla="*/ 80 h 137"/>
                  <a:gd name="T26" fmla="*/ 4 w 59"/>
                  <a:gd name="T27" fmla="*/ 80 h 137"/>
                  <a:gd name="T28" fmla="*/ 16 w 59"/>
                  <a:gd name="T29" fmla="*/ 88 h 137"/>
                  <a:gd name="T30" fmla="*/ 30 w 59"/>
                  <a:gd name="T31" fmla="*/ 90 h 137"/>
                  <a:gd name="T32" fmla="*/ 27 w 59"/>
                  <a:gd name="T33" fmla="*/ 113 h 137"/>
                  <a:gd name="T34" fmla="*/ 43 w 59"/>
                  <a:gd name="T35" fmla="*/ 135 h 137"/>
                  <a:gd name="T36" fmla="*/ 44 w 59"/>
                  <a:gd name="T37" fmla="*/ 118 h 137"/>
                  <a:gd name="T38" fmla="*/ 54 w 59"/>
                  <a:gd name="T39" fmla="*/ 107 h 137"/>
                  <a:gd name="T40" fmla="*/ 54 w 59"/>
                  <a:gd name="T41" fmla="*/ 8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137">
                    <a:moveTo>
                      <a:pt x="54" y="89"/>
                    </a:moveTo>
                    <a:cubicBezTo>
                      <a:pt x="51" y="86"/>
                      <a:pt x="47" y="82"/>
                      <a:pt x="43" y="79"/>
                    </a:cubicBezTo>
                    <a:cubicBezTo>
                      <a:pt x="43" y="80"/>
                      <a:pt x="43" y="81"/>
                      <a:pt x="43" y="82"/>
                    </a:cubicBezTo>
                    <a:cubicBezTo>
                      <a:pt x="38" y="89"/>
                      <a:pt x="25" y="68"/>
                      <a:pt x="23" y="55"/>
                    </a:cubicBezTo>
                    <a:cubicBezTo>
                      <a:pt x="22" y="42"/>
                      <a:pt x="31" y="36"/>
                      <a:pt x="25" y="24"/>
                    </a:cubicBezTo>
                    <a:cubicBezTo>
                      <a:pt x="21" y="13"/>
                      <a:pt x="18" y="4"/>
                      <a:pt x="21" y="1"/>
                    </a:cubicBezTo>
                    <a:cubicBezTo>
                      <a:pt x="18" y="0"/>
                      <a:pt x="13" y="1"/>
                      <a:pt x="9" y="1"/>
                    </a:cubicBezTo>
                    <a:cubicBezTo>
                      <a:pt x="12" y="5"/>
                      <a:pt x="16" y="15"/>
                      <a:pt x="16" y="18"/>
                    </a:cubicBezTo>
                    <a:cubicBezTo>
                      <a:pt x="16" y="22"/>
                      <a:pt x="12" y="17"/>
                      <a:pt x="10" y="22"/>
                    </a:cubicBezTo>
                    <a:cubicBezTo>
                      <a:pt x="8" y="26"/>
                      <a:pt x="7" y="47"/>
                      <a:pt x="11" y="50"/>
                    </a:cubicBezTo>
                    <a:cubicBezTo>
                      <a:pt x="15" y="54"/>
                      <a:pt x="4" y="51"/>
                      <a:pt x="4" y="55"/>
                    </a:cubicBezTo>
                    <a:cubicBezTo>
                      <a:pt x="4" y="59"/>
                      <a:pt x="3" y="71"/>
                      <a:pt x="1" y="72"/>
                    </a:cubicBezTo>
                    <a:cubicBezTo>
                      <a:pt x="0" y="73"/>
                      <a:pt x="2" y="76"/>
                      <a:pt x="4" y="80"/>
                    </a:cubicBezTo>
                    <a:cubicBezTo>
                      <a:pt x="4" y="80"/>
                      <a:pt x="4" y="80"/>
                      <a:pt x="4" y="80"/>
                    </a:cubicBezTo>
                    <a:cubicBezTo>
                      <a:pt x="6" y="80"/>
                      <a:pt x="13" y="89"/>
                      <a:pt x="16" y="88"/>
                    </a:cubicBezTo>
                    <a:cubicBezTo>
                      <a:pt x="19" y="88"/>
                      <a:pt x="29" y="83"/>
                      <a:pt x="30" y="90"/>
                    </a:cubicBezTo>
                    <a:cubicBezTo>
                      <a:pt x="32" y="98"/>
                      <a:pt x="26" y="110"/>
                      <a:pt x="27" y="113"/>
                    </a:cubicBezTo>
                    <a:cubicBezTo>
                      <a:pt x="28" y="116"/>
                      <a:pt x="42" y="137"/>
                      <a:pt x="43" y="135"/>
                    </a:cubicBezTo>
                    <a:cubicBezTo>
                      <a:pt x="44" y="132"/>
                      <a:pt x="40" y="123"/>
                      <a:pt x="44" y="118"/>
                    </a:cubicBezTo>
                    <a:cubicBezTo>
                      <a:pt x="49" y="114"/>
                      <a:pt x="55" y="119"/>
                      <a:pt x="54" y="107"/>
                    </a:cubicBezTo>
                    <a:cubicBezTo>
                      <a:pt x="54" y="94"/>
                      <a:pt x="59" y="95"/>
                      <a:pt x="54" y="8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3" name="Freeform 1619">
                <a:extLst>
                  <a:ext uri="{FF2B5EF4-FFF2-40B4-BE49-F238E27FC236}">
                    <a16:creationId xmlns:a16="http://schemas.microsoft.com/office/drawing/2014/main" id="{C3227926-5AB5-2DB8-E9F4-92FCF95AAE00}"/>
                  </a:ext>
                </a:extLst>
              </p:cNvPr>
              <p:cNvSpPr>
                <a:spLocks/>
              </p:cNvSpPr>
              <p:nvPr/>
            </p:nvSpPr>
            <p:spPr bwMode="auto">
              <a:xfrm>
                <a:off x="2689319" y="2967136"/>
                <a:ext cx="52389" cy="28576"/>
              </a:xfrm>
              <a:custGeom>
                <a:avLst/>
                <a:gdLst>
                  <a:gd name="T0" fmla="*/ 40 w 41"/>
                  <a:gd name="T1" fmla="*/ 9 h 23"/>
                  <a:gd name="T2" fmla="*/ 21 w 41"/>
                  <a:gd name="T3" fmla="*/ 4 h 23"/>
                  <a:gd name="T4" fmla="*/ 13 w 41"/>
                  <a:gd name="T5" fmla="*/ 0 h 23"/>
                  <a:gd name="T6" fmla="*/ 13 w 41"/>
                  <a:gd name="T7" fmla="*/ 1 h 23"/>
                  <a:gd name="T8" fmla="*/ 0 w 41"/>
                  <a:gd name="T9" fmla="*/ 11 h 23"/>
                  <a:gd name="T10" fmla="*/ 34 w 41"/>
                  <a:gd name="T11" fmla="*/ 23 h 23"/>
                  <a:gd name="T12" fmla="*/ 40 w 41"/>
                  <a:gd name="T13" fmla="*/ 21 h 23"/>
                  <a:gd name="T14" fmla="*/ 40 w 41"/>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3">
                    <a:moveTo>
                      <a:pt x="40" y="9"/>
                    </a:moveTo>
                    <a:cubicBezTo>
                      <a:pt x="37" y="5"/>
                      <a:pt x="29" y="10"/>
                      <a:pt x="21" y="4"/>
                    </a:cubicBezTo>
                    <a:cubicBezTo>
                      <a:pt x="19" y="3"/>
                      <a:pt x="16" y="1"/>
                      <a:pt x="13" y="0"/>
                    </a:cubicBezTo>
                    <a:cubicBezTo>
                      <a:pt x="13" y="1"/>
                      <a:pt x="13" y="1"/>
                      <a:pt x="13" y="1"/>
                    </a:cubicBezTo>
                    <a:cubicBezTo>
                      <a:pt x="11" y="1"/>
                      <a:pt x="5" y="6"/>
                      <a:pt x="0" y="11"/>
                    </a:cubicBezTo>
                    <a:cubicBezTo>
                      <a:pt x="6" y="16"/>
                      <a:pt x="28" y="23"/>
                      <a:pt x="34" y="23"/>
                    </a:cubicBezTo>
                    <a:cubicBezTo>
                      <a:pt x="37" y="23"/>
                      <a:pt x="39" y="22"/>
                      <a:pt x="40" y="21"/>
                    </a:cubicBezTo>
                    <a:cubicBezTo>
                      <a:pt x="41" y="15"/>
                      <a:pt x="41" y="10"/>
                      <a:pt x="40" y="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4" name="Freeform 1620">
                <a:extLst>
                  <a:ext uri="{FF2B5EF4-FFF2-40B4-BE49-F238E27FC236}">
                    <a16:creationId xmlns:a16="http://schemas.microsoft.com/office/drawing/2014/main" id="{4A4BEB9F-3415-BD79-EF36-B2C0A8F677C8}"/>
                  </a:ext>
                </a:extLst>
              </p:cNvPr>
              <p:cNvSpPr>
                <a:spLocks/>
              </p:cNvSpPr>
              <p:nvPr/>
            </p:nvSpPr>
            <p:spPr bwMode="auto">
              <a:xfrm>
                <a:off x="2705195" y="2925860"/>
                <a:ext cx="138117" cy="74615"/>
              </a:xfrm>
              <a:custGeom>
                <a:avLst/>
                <a:gdLst>
                  <a:gd name="T0" fmla="*/ 46 w 108"/>
                  <a:gd name="T1" fmla="*/ 54 h 60"/>
                  <a:gd name="T2" fmla="*/ 51 w 108"/>
                  <a:gd name="T3" fmla="*/ 43 h 60"/>
                  <a:gd name="T4" fmla="*/ 71 w 108"/>
                  <a:gd name="T5" fmla="*/ 35 h 60"/>
                  <a:gd name="T6" fmla="*/ 88 w 108"/>
                  <a:gd name="T7" fmla="*/ 31 h 60"/>
                  <a:gd name="T8" fmla="*/ 108 w 108"/>
                  <a:gd name="T9" fmla="*/ 22 h 60"/>
                  <a:gd name="T10" fmla="*/ 89 w 108"/>
                  <a:gd name="T11" fmla="*/ 9 h 60"/>
                  <a:gd name="T12" fmla="*/ 51 w 108"/>
                  <a:gd name="T13" fmla="*/ 8 h 60"/>
                  <a:gd name="T14" fmla="*/ 18 w 108"/>
                  <a:gd name="T15" fmla="*/ 10 h 60"/>
                  <a:gd name="T16" fmla="*/ 18 w 108"/>
                  <a:gd name="T17" fmla="*/ 10 h 60"/>
                  <a:gd name="T18" fmla="*/ 8 w 108"/>
                  <a:gd name="T19" fmla="*/ 20 h 60"/>
                  <a:gd name="T20" fmla="*/ 0 w 108"/>
                  <a:gd name="T21" fmla="*/ 33 h 60"/>
                  <a:gd name="T22" fmla="*/ 8 w 108"/>
                  <a:gd name="T23" fmla="*/ 37 h 60"/>
                  <a:gd name="T24" fmla="*/ 27 w 108"/>
                  <a:gd name="T25" fmla="*/ 42 h 60"/>
                  <a:gd name="T26" fmla="*/ 27 w 108"/>
                  <a:gd name="T27" fmla="*/ 54 h 60"/>
                  <a:gd name="T28" fmla="*/ 32 w 108"/>
                  <a:gd name="T29" fmla="*/ 54 h 60"/>
                  <a:gd name="T30" fmla="*/ 34 w 108"/>
                  <a:gd name="T31" fmla="*/ 60 h 60"/>
                  <a:gd name="T32" fmla="*/ 40 w 108"/>
                  <a:gd name="T33" fmla="*/ 59 h 60"/>
                  <a:gd name="T34" fmla="*/ 46 w 108"/>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60">
                    <a:moveTo>
                      <a:pt x="46" y="54"/>
                    </a:moveTo>
                    <a:cubicBezTo>
                      <a:pt x="46" y="52"/>
                      <a:pt x="41" y="44"/>
                      <a:pt x="51" y="43"/>
                    </a:cubicBezTo>
                    <a:cubicBezTo>
                      <a:pt x="62" y="42"/>
                      <a:pt x="69" y="41"/>
                      <a:pt x="71" y="35"/>
                    </a:cubicBezTo>
                    <a:cubicBezTo>
                      <a:pt x="72" y="28"/>
                      <a:pt x="84" y="31"/>
                      <a:pt x="88" y="31"/>
                    </a:cubicBezTo>
                    <a:cubicBezTo>
                      <a:pt x="90" y="30"/>
                      <a:pt x="99" y="22"/>
                      <a:pt x="108" y="22"/>
                    </a:cubicBezTo>
                    <a:cubicBezTo>
                      <a:pt x="108" y="14"/>
                      <a:pt x="97" y="17"/>
                      <a:pt x="89" y="9"/>
                    </a:cubicBezTo>
                    <a:cubicBezTo>
                      <a:pt x="80" y="0"/>
                      <a:pt x="61" y="4"/>
                      <a:pt x="51" y="8"/>
                    </a:cubicBezTo>
                    <a:cubicBezTo>
                      <a:pt x="41" y="12"/>
                      <a:pt x="29" y="4"/>
                      <a:pt x="18" y="10"/>
                    </a:cubicBezTo>
                    <a:cubicBezTo>
                      <a:pt x="18" y="10"/>
                      <a:pt x="18" y="10"/>
                      <a:pt x="18" y="10"/>
                    </a:cubicBezTo>
                    <a:cubicBezTo>
                      <a:pt x="15" y="13"/>
                      <a:pt x="12" y="17"/>
                      <a:pt x="8" y="20"/>
                    </a:cubicBezTo>
                    <a:cubicBezTo>
                      <a:pt x="1" y="26"/>
                      <a:pt x="3" y="32"/>
                      <a:pt x="0" y="33"/>
                    </a:cubicBezTo>
                    <a:cubicBezTo>
                      <a:pt x="3" y="34"/>
                      <a:pt x="6" y="36"/>
                      <a:pt x="8" y="37"/>
                    </a:cubicBezTo>
                    <a:cubicBezTo>
                      <a:pt x="16" y="43"/>
                      <a:pt x="24" y="38"/>
                      <a:pt x="27" y="42"/>
                    </a:cubicBezTo>
                    <a:cubicBezTo>
                      <a:pt x="28" y="43"/>
                      <a:pt x="28" y="48"/>
                      <a:pt x="27" y="54"/>
                    </a:cubicBezTo>
                    <a:cubicBezTo>
                      <a:pt x="29" y="52"/>
                      <a:pt x="30" y="51"/>
                      <a:pt x="32" y="54"/>
                    </a:cubicBezTo>
                    <a:cubicBezTo>
                      <a:pt x="35" y="55"/>
                      <a:pt x="34" y="58"/>
                      <a:pt x="34" y="60"/>
                    </a:cubicBezTo>
                    <a:cubicBezTo>
                      <a:pt x="40" y="59"/>
                      <a:pt x="40" y="59"/>
                      <a:pt x="40" y="59"/>
                    </a:cubicBezTo>
                    <a:cubicBezTo>
                      <a:pt x="40" y="59"/>
                      <a:pt x="45" y="55"/>
                      <a:pt x="46" y="5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5" name="Freeform 1621">
                <a:extLst>
                  <a:ext uri="{FF2B5EF4-FFF2-40B4-BE49-F238E27FC236}">
                    <a16:creationId xmlns:a16="http://schemas.microsoft.com/office/drawing/2014/main" id="{130C9F76-9FBF-E352-F339-73880864E948}"/>
                  </a:ext>
                </a:extLst>
              </p:cNvPr>
              <p:cNvSpPr>
                <a:spLocks/>
              </p:cNvSpPr>
              <p:nvPr/>
            </p:nvSpPr>
            <p:spPr bwMode="auto">
              <a:xfrm>
                <a:off x="2076522" y="2535322"/>
                <a:ext cx="689000" cy="419114"/>
              </a:xfrm>
              <a:custGeom>
                <a:avLst/>
                <a:gdLst>
                  <a:gd name="T0" fmla="*/ 470 w 537"/>
                  <a:gd name="T1" fmla="*/ 312 h 334"/>
                  <a:gd name="T2" fmla="*/ 463 w 537"/>
                  <a:gd name="T3" fmla="*/ 282 h 334"/>
                  <a:gd name="T4" fmla="*/ 507 w 537"/>
                  <a:gd name="T5" fmla="*/ 271 h 334"/>
                  <a:gd name="T6" fmla="*/ 523 w 537"/>
                  <a:gd name="T7" fmla="*/ 252 h 334"/>
                  <a:gd name="T8" fmla="*/ 536 w 537"/>
                  <a:gd name="T9" fmla="*/ 218 h 334"/>
                  <a:gd name="T10" fmla="*/ 493 w 537"/>
                  <a:gd name="T11" fmla="*/ 215 h 334"/>
                  <a:gd name="T12" fmla="*/ 465 w 537"/>
                  <a:gd name="T13" fmla="*/ 252 h 334"/>
                  <a:gd name="T14" fmla="*/ 440 w 537"/>
                  <a:gd name="T15" fmla="*/ 266 h 334"/>
                  <a:gd name="T16" fmla="*/ 378 w 537"/>
                  <a:gd name="T17" fmla="*/ 265 h 334"/>
                  <a:gd name="T18" fmla="*/ 349 w 537"/>
                  <a:gd name="T19" fmla="*/ 224 h 334"/>
                  <a:gd name="T20" fmla="*/ 349 w 537"/>
                  <a:gd name="T21" fmla="*/ 140 h 334"/>
                  <a:gd name="T22" fmla="*/ 343 w 537"/>
                  <a:gd name="T23" fmla="*/ 130 h 334"/>
                  <a:gd name="T24" fmla="*/ 313 w 537"/>
                  <a:gd name="T25" fmla="*/ 111 h 334"/>
                  <a:gd name="T26" fmla="*/ 292 w 537"/>
                  <a:gd name="T27" fmla="*/ 74 h 334"/>
                  <a:gd name="T28" fmla="*/ 247 w 537"/>
                  <a:gd name="T29" fmla="*/ 72 h 334"/>
                  <a:gd name="T30" fmla="*/ 220 w 537"/>
                  <a:gd name="T31" fmla="*/ 50 h 334"/>
                  <a:gd name="T32" fmla="*/ 189 w 537"/>
                  <a:gd name="T33" fmla="*/ 18 h 334"/>
                  <a:gd name="T34" fmla="*/ 156 w 537"/>
                  <a:gd name="T35" fmla="*/ 26 h 334"/>
                  <a:gd name="T36" fmla="*/ 60 w 537"/>
                  <a:gd name="T37" fmla="*/ 10 h 334"/>
                  <a:gd name="T38" fmla="*/ 0 w 537"/>
                  <a:gd name="T39" fmla="*/ 5 h 334"/>
                  <a:gd name="T40" fmla="*/ 24 w 537"/>
                  <a:gd name="T41" fmla="*/ 54 h 334"/>
                  <a:gd name="T42" fmla="*/ 55 w 537"/>
                  <a:gd name="T43" fmla="*/ 95 h 334"/>
                  <a:gd name="T44" fmla="*/ 62 w 537"/>
                  <a:gd name="T45" fmla="*/ 113 h 334"/>
                  <a:gd name="T46" fmla="*/ 87 w 537"/>
                  <a:gd name="T47" fmla="*/ 147 h 334"/>
                  <a:gd name="T48" fmla="*/ 126 w 537"/>
                  <a:gd name="T49" fmla="*/ 187 h 334"/>
                  <a:gd name="T50" fmla="*/ 130 w 537"/>
                  <a:gd name="T51" fmla="*/ 168 h 334"/>
                  <a:gd name="T52" fmla="*/ 111 w 537"/>
                  <a:gd name="T53" fmla="*/ 146 h 334"/>
                  <a:gd name="T54" fmla="*/ 80 w 537"/>
                  <a:gd name="T55" fmla="*/ 94 h 334"/>
                  <a:gd name="T56" fmla="*/ 68 w 537"/>
                  <a:gd name="T57" fmla="*/ 66 h 334"/>
                  <a:gd name="T58" fmla="*/ 45 w 537"/>
                  <a:gd name="T59" fmla="*/ 46 h 334"/>
                  <a:gd name="T60" fmla="*/ 45 w 537"/>
                  <a:gd name="T61" fmla="*/ 18 h 334"/>
                  <a:gd name="T62" fmla="*/ 61 w 537"/>
                  <a:gd name="T63" fmla="*/ 25 h 334"/>
                  <a:gd name="T64" fmla="*/ 76 w 537"/>
                  <a:gd name="T65" fmla="*/ 50 h 334"/>
                  <a:gd name="T66" fmla="*/ 87 w 537"/>
                  <a:gd name="T67" fmla="*/ 74 h 334"/>
                  <a:gd name="T68" fmla="*/ 114 w 537"/>
                  <a:gd name="T69" fmla="*/ 95 h 334"/>
                  <a:gd name="T70" fmla="*/ 135 w 537"/>
                  <a:gd name="T71" fmla="*/ 116 h 334"/>
                  <a:gd name="T72" fmla="*/ 149 w 537"/>
                  <a:gd name="T73" fmla="*/ 140 h 334"/>
                  <a:gd name="T74" fmla="*/ 201 w 537"/>
                  <a:gd name="T75" fmla="*/ 196 h 334"/>
                  <a:gd name="T76" fmla="*/ 209 w 537"/>
                  <a:gd name="T77" fmla="*/ 228 h 334"/>
                  <a:gd name="T78" fmla="*/ 218 w 537"/>
                  <a:gd name="T79" fmla="*/ 256 h 334"/>
                  <a:gd name="T80" fmla="*/ 271 w 537"/>
                  <a:gd name="T81" fmla="*/ 282 h 334"/>
                  <a:gd name="T82" fmla="*/ 346 w 537"/>
                  <a:gd name="T83" fmla="*/ 316 h 334"/>
                  <a:gd name="T84" fmla="*/ 414 w 537"/>
                  <a:gd name="T85" fmla="*/ 319 h 334"/>
                  <a:gd name="T86" fmla="*/ 447 w 537"/>
                  <a:gd name="T87" fmla="*/ 3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7" h="334">
                    <a:moveTo>
                      <a:pt x="447" y="315"/>
                    </a:moveTo>
                    <a:cubicBezTo>
                      <a:pt x="449" y="315"/>
                      <a:pt x="469" y="317"/>
                      <a:pt x="470" y="312"/>
                    </a:cubicBezTo>
                    <a:cubicBezTo>
                      <a:pt x="472" y="307"/>
                      <a:pt x="456" y="296"/>
                      <a:pt x="458" y="295"/>
                    </a:cubicBezTo>
                    <a:cubicBezTo>
                      <a:pt x="459" y="294"/>
                      <a:pt x="460" y="282"/>
                      <a:pt x="463" y="282"/>
                    </a:cubicBezTo>
                    <a:cubicBezTo>
                      <a:pt x="466" y="282"/>
                      <a:pt x="494" y="283"/>
                      <a:pt x="495" y="282"/>
                    </a:cubicBezTo>
                    <a:cubicBezTo>
                      <a:pt x="497" y="281"/>
                      <a:pt x="502" y="272"/>
                      <a:pt x="507" y="271"/>
                    </a:cubicBezTo>
                    <a:cubicBezTo>
                      <a:pt x="509" y="271"/>
                      <a:pt x="512" y="273"/>
                      <a:pt x="515" y="276"/>
                    </a:cubicBezTo>
                    <a:cubicBezTo>
                      <a:pt x="520" y="272"/>
                      <a:pt x="522" y="261"/>
                      <a:pt x="523" y="252"/>
                    </a:cubicBezTo>
                    <a:cubicBezTo>
                      <a:pt x="524" y="242"/>
                      <a:pt x="520" y="238"/>
                      <a:pt x="526" y="232"/>
                    </a:cubicBezTo>
                    <a:cubicBezTo>
                      <a:pt x="531" y="227"/>
                      <a:pt x="537" y="226"/>
                      <a:pt x="536" y="218"/>
                    </a:cubicBezTo>
                    <a:cubicBezTo>
                      <a:pt x="534" y="210"/>
                      <a:pt x="527" y="218"/>
                      <a:pt x="520" y="214"/>
                    </a:cubicBezTo>
                    <a:cubicBezTo>
                      <a:pt x="514" y="210"/>
                      <a:pt x="509" y="213"/>
                      <a:pt x="493" y="215"/>
                    </a:cubicBezTo>
                    <a:cubicBezTo>
                      <a:pt x="477" y="218"/>
                      <a:pt x="469" y="224"/>
                      <a:pt x="470" y="236"/>
                    </a:cubicBezTo>
                    <a:cubicBezTo>
                      <a:pt x="471" y="247"/>
                      <a:pt x="464" y="242"/>
                      <a:pt x="465" y="252"/>
                    </a:cubicBezTo>
                    <a:cubicBezTo>
                      <a:pt x="465" y="261"/>
                      <a:pt x="452" y="262"/>
                      <a:pt x="453" y="268"/>
                    </a:cubicBezTo>
                    <a:cubicBezTo>
                      <a:pt x="454" y="273"/>
                      <a:pt x="443" y="268"/>
                      <a:pt x="440" y="266"/>
                    </a:cubicBezTo>
                    <a:cubicBezTo>
                      <a:pt x="437" y="264"/>
                      <a:pt x="403" y="274"/>
                      <a:pt x="398" y="275"/>
                    </a:cubicBezTo>
                    <a:cubicBezTo>
                      <a:pt x="394" y="275"/>
                      <a:pt x="385" y="265"/>
                      <a:pt x="378" y="265"/>
                    </a:cubicBezTo>
                    <a:cubicBezTo>
                      <a:pt x="372" y="266"/>
                      <a:pt x="369" y="255"/>
                      <a:pt x="368" y="247"/>
                    </a:cubicBezTo>
                    <a:cubicBezTo>
                      <a:pt x="367" y="239"/>
                      <a:pt x="355" y="232"/>
                      <a:pt x="349" y="224"/>
                    </a:cubicBezTo>
                    <a:cubicBezTo>
                      <a:pt x="344" y="217"/>
                      <a:pt x="343" y="200"/>
                      <a:pt x="343" y="190"/>
                    </a:cubicBezTo>
                    <a:cubicBezTo>
                      <a:pt x="342" y="179"/>
                      <a:pt x="341" y="161"/>
                      <a:pt x="349" y="140"/>
                    </a:cubicBezTo>
                    <a:cubicBezTo>
                      <a:pt x="350" y="138"/>
                      <a:pt x="350" y="135"/>
                      <a:pt x="350" y="133"/>
                    </a:cubicBezTo>
                    <a:cubicBezTo>
                      <a:pt x="348" y="131"/>
                      <a:pt x="345" y="130"/>
                      <a:pt x="343" y="130"/>
                    </a:cubicBezTo>
                    <a:cubicBezTo>
                      <a:pt x="336" y="131"/>
                      <a:pt x="321" y="122"/>
                      <a:pt x="318" y="122"/>
                    </a:cubicBezTo>
                    <a:cubicBezTo>
                      <a:pt x="315" y="122"/>
                      <a:pt x="316" y="114"/>
                      <a:pt x="313" y="111"/>
                    </a:cubicBezTo>
                    <a:cubicBezTo>
                      <a:pt x="311" y="107"/>
                      <a:pt x="312" y="100"/>
                      <a:pt x="309" y="97"/>
                    </a:cubicBezTo>
                    <a:cubicBezTo>
                      <a:pt x="306" y="95"/>
                      <a:pt x="296" y="85"/>
                      <a:pt x="292" y="74"/>
                    </a:cubicBezTo>
                    <a:cubicBezTo>
                      <a:pt x="289" y="62"/>
                      <a:pt x="269" y="56"/>
                      <a:pt x="261" y="56"/>
                    </a:cubicBezTo>
                    <a:cubicBezTo>
                      <a:pt x="253" y="55"/>
                      <a:pt x="249" y="71"/>
                      <a:pt x="247" y="72"/>
                    </a:cubicBezTo>
                    <a:cubicBezTo>
                      <a:pt x="245" y="73"/>
                      <a:pt x="231" y="64"/>
                      <a:pt x="227" y="61"/>
                    </a:cubicBezTo>
                    <a:cubicBezTo>
                      <a:pt x="223" y="59"/>
                      <a:pt x="220" y="55"/>
                      <a:pt x="220" y="50"/>
                    </a:cubicBezTo>
                    <a:cubicBezTo>
                      <a:pt x="220" y="45"/>
                      <a:pt x="212" y="37"/>
                      <a:pt x="209" y="36"/>
                    </a:cubicBezTo>
                    <a:cubicBezTo>
                      <a:pt x="207" y="36"/>
                      <a:pt x="189" y="18"/>
                      <a:pt x="189" y="18"/>
                    </a:cubicBezTo>
                    <a:cubicBezTo>
                      <a:pt x="162" y="18"/>
                      <a:pt x="162" y="18"/>
                      <a:pt x="162" y="18"/>
                    </a:cubicBezTo>
                    <a:cubicBezTo>
                      <a:pt x="156" y="26"/>
                      <a:pt x="156" y="26"/>
                      <a:pt x="156" y="26"/>
                    </a:cubicBezTo>
                    <a:cubicBezTo>
                      <a:pt x="106" y="26"/>
                      <a:pt x="106" y="26"/>
                      <a:pt x="106" y="26"/>
                    </a:cubicBezTo>
                    <a:cubicBezTo>
                      <a:pt x="106" y="26"/>
                      <a:pt x="67" y="12"/>
                      <a:pt x="60" y="10"/>
                    </a:cubicBezTo>
                    <a:cubicBezTo>
                      <a:pt x="53" y="9"/>
                      <a:pt x="40" y="0"/>
                      <a:pt x="40" y="0"/>
                    </a:cubicBezTo>
                    <a:cubicBezTo>
                      <a:pt x="0" y="5"/>
                      <a:pt x="0" y="5"/>
                      <a:pt x="0" y="5"/>
                    </a:cubicBezTo>
                    <a:cubicBezTo>
                      <a:pt x="2" y="10"/>
                      <a:pt x="5" y="15"/>
                      <a:pt x="9" y="20"/>
                    </a:cubicBezTo>
                    <a:cubicBezTo>
                      <a:pt x="17" y="30"/>
                      <a:pt x="23" y="48"/>
                      <a:pt x="24" y="54"/>
                    </a:cubicBezTo>
                    <a:cubicBezTo>
                      <a:pt x="25" y="61"/>
                      <a:pt x="36" y="66"/>
                      <a:pt x="46" y="72"/>
                    </a:cubicBezTo>
                    <a:cubicBezTo>
                      <a:pt x="56" y="78"/>
                      <a:pt x="56" y="92"/>
                      <a:pt x="55" y="95"/>
                    </a:cubicBezTo>
                    <a:cubicBezTo>
                      <a:pt x="53" y="99"/>
                      <a:pt x="41" y="93"/>
                      <a:pt x="40" y="97"/>
                    </a:cubicBezTo>
                    <a:cubicBezTo>
                      <a:pt x="40" y="100"/>
                      <a:pt x="56" y="114"/>
                      <a:pt x="62" y="113"/>
                    </a:cubicBezTo>
                    <a:cubicBezTo>
                      <a:pt x="69" y="112"/>
                      <a:pt x="72" y="116"/>
                      <a:pt x="81" y="125"/>
                    </a:cubicBezTo>
                    <a:cubicBezTo>
                      <a:pt x="91" y="133"/>
                      <a:pt x="90" y="144"/>
                      <a:pt x="87" y="147"/>
                    </a:cubicBezTo>
                    <a:cubicBezTo>
                      <a:pt x="83" y="150"/>
                      <a:pt x="94" y="156"/>
                      <a:pt x="107" y="165"/>
                    </a:cubicBezTo>
                    <a:cubicBezTo>
                      <a:pt x="119" y="173"/>
                      <a:pt x="125" y="183"/>
                      <a:pt x="126" y="187"/>
                    </a:cubicBezTo>
                    <a:cubicBezTo>
                      <a:pt x="127" y="192"/>
                      <a:pt x="132" y="188"/>
                      <a:pt x="134" y="182"/>
                    </a:cubicBezTo>
                    <a:cubicBezTo>
                      <a:pt x="136" y="176"/>
                      <a:pt x="130" y="174"/>
                      <a:pt x="130" y="168"/>
                    </a:cubicBezTo>
                    <a:cubicBezTo>
                      <a:pt x="130" y="161"/>
                      <a:pt x="120" y="162"/>
                      <a:pt x="116" y="162"/>
                    </a:cubicBezTo>
                    <a:cubicBezTo>
                      <a:pt x="111" y="161"/>
                      <a:pt x="116" y="151"/>
                      <a:pt x="111" y="146"/>
                    </a:cubicBezTo>
                    <a:cubicBezTo>
                      <a:pt x="107" y="141"/>
                      <a:pt x="102" y="130"/>
                      <a:pt x="100" y="121"/>
                    </a:cubicBezTo>
                    <a:cubicBezTo>
                      <a:pt x="98" y="112"/>
                      <a:pt x="85" y="104"/>
                      <a:pt x="80" y="94"/>
                    </a:cubicBezTo>
                    <a:cubicBezTo>
                      <a:pt x="75" y="85"/>
                      <a:pt x="70" y="77"/>
                      <a:pt x="66" y="75"/>
                    </a:cubicBezTo>
                    <a:cubicBezTo>
                      <a:pt x="63" y="73"/>
                      <a:pt x="71" y="69"/>
                      <a:pt x="68" y="66"/>
                    </a:cubicBezTo>
                    <a:cubicBezTo>
                      <a:pt x="65" y="62"/>
                      <a:pt x="60" y="63"/>
                      <a:pt x="55" y="60"/>
                    </a:cubicBezTo>
                    <a:cubicBezTo>
                      <a:pt x="49" y="57"/>
                      <a:pt x="45" y="52"/>
                      <a:pt x="45" y="46"/>
                    </a:cubicBezTo>
                    <a:cubicBezTo>
                      <a:pt x="45" y="40"/>
                      <a:pt x="41" y="25"/>
                      <a:pt x="39" y="20"/>
                    </a:cubicBezTo>
                    <a:cubicBezTo>
                      <a:pt x="37" y="15"/>
                      <a:pt x="43" y="16"/>
                      <a:pt x="45" y="18"/>
                    </a:cubicBezTo>
                    <a:cubicBezTo>
                      <a:pt x="47" y="20"/>
                      <a:pt x="49" y="23"/>
                      <a:pt x="51" y="21"/>
                    </a:cubicBezTo>
                    <a:cubicBezTo>
                      <a:pt x="54" y="20"/>
                      <a:pt x="59" y="21"/>
                      <a:pt x="61" y="25"/>
                    </a:cubicBezTo>
                    <a:cubicBezTo>
                      <a:pt x="63" y="29"/>
                      <a:pt x="69" y="25"/>
                      <a:pt x="73" y="27"/>
                    </a:cubicBezTo>
                    <a:cubicBezTo>
                      <a:pt x="76" y="29"/>
                      <a:pt x="65" y="32"/>
                      <a:pt x="76" y="50"/>
                    </a:cubicBezTo>
                    <a:cubicBezTo>
                      <a:pt x="86" y="68"/>
                      <a:pt x="79" y="58"/>
                      <a:pt x="79" y="70"/>
                    </a:cubicBezTo>
                    <a:cubicBezTo>
                      <a:pt x="79" y="82"/>
                      <a:pt x="85" y="76"/>
                      <a:pt x="87" y="74"/>
                    </a:cubicBezTo>
                    <a:cubicBezTo>
                      <a:pt x="89" y="72"/>
                      <a:pt x="94" y="78"/>
                      <a:pt x="99" y="85"/>
                    </a:cubicBezTo>
                    <a:cubicBezTo>
                      <a:pt x="105" y="91"/>
                      <a:pt x="114" y="91"/>
                      <a:pt x="114" y="95"/>
                    </a:cubicBezTo>
                    <a:cubicBezTo>
                      <a:pt x="114" y="98"/>
                      <a:pt x="116" y="105"/>
                      <a:pt x="123" y="106"/>
                    </a:cubicBezTo>
                    <a:cubicBezTo>
                      <a:pt x="130" y="108"/>
                      <a:pt x="131" y="115"/>
                      <a:pt x="135" y="116"/>
                    </a:cubicBezTo>
                    <a:cubicBezTo>
                      <a:pt x="139" y="117"/>
                      <a:pt x="140" y="121"/>
                      <a:pt x="138" y="126"/>
                    </a:cubicBezTo>
                    <a:cubicBezTo>
                      <a:pt x="135" y="131"/>
                      <a:pt x="138" y="136"/>
                      <a:pt x="149" y="140"/>
                    </a:cubicBezTo>
                    <a:cubicBezTo>
                      <a:pt x="160" y="144"/>
                      <a:pt x="155" y="145"/>
                      <a:pt x="163" y="153"/>
                    </a:cubicBezTo>
                    <a:cubicBezTo>
                      <a:pt x="172" y="162"/>
                      <a:pt x="196" y="188"/>
                      <a:pt x="201" y="196"/>
                    </a:cubicBezTo>
                    <a:cubicBezTo>
                      <a:pt x="206" y="203"/>
                      <a:pt x="208" y="209"/>
                      <a:pt x="210" y="215"/>
                    </a:cubicBezTo>
                    <a:cubicBezTo>
                      <a:pt x="212" y="220"/>
                      <a:pt x="206" y="223"/>
                      <a:pt x="209" y="228"/>
                    </a:cubicBezTo>
                    <a:cubicBezTo>
                      <a:pt x="212" y="232"/>
                      <a:pt x="203" y="230"/>
                      <a:pt x="204" y="234"/>
                    </a:cubicBezTo>
                    <a:cubicBezTo>
                      <a:pt x="204" y="237"/>
                      <a:pt x="209" y="255"/>
                      <a:pt x="218" y="256"/>
                    </a:cubicBezTo>
                    <a:cubicBezTo>
                      <a:pt x="226" y="257"/>
                      <a:pt x="236" y="267"/>
                      <a:pt x="243" y="273"/>
                    </a:cubicBezTo>
                    <a:cubicBezTo>
                      <a:pt x="250" y="279"/>
                      <a:pt x="261" y="278"/>
                      <a:pt x="271" y="282"/>
                    </a:cubicBezTo>
                    <a:cubicBezTo>
                      <a:pt x="282" y="286"/>
                      <a:pt x="291" y="295"/>
                      <a:pt x="306" y="299"/>
                    </a:cubicBezTo>
                    <a:cubicBezTo>
                      <a:pt x="321" y="304"/>
                      <a:pt x="336" y="310"/>
                      <a:pt x="346" y="316"/>
                    </a:cubicBezTo>
                    <a:cubicBezTo>
                      <a:pt x="356" y="323"/>
                      <a:pt x="368" y="320"/>
                      <a:pt x="381" y="315"/>
                    </a:cubicBezTo>
                    <a:cubicBezTo>
                      <a:pt x="395" y="309"/>
                      <a:pt x="406" y="316"/>
                      <a:pt x="414" y="319"/>
                    </a:cubicBezTo>
                    <a:cubicBezTo>
                      <a:pt x="417" y="321"/>
                      <a:pt x="425" y="327"/>
                      <a:pt x="433" y="334"/>
                    </a:cubicBezTo>
                    <a:cubicBezTo>
                      <a:pt x="439" y="324"/>
                      <a:pt x="446" y="315"/>
                      <a:pt x="447" y="31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6" name="Freeform 1622">
                <a:extLst>
                  <a:ext uri="{FF2B5EF4-FFF2-40B4-BE49-F238E27FC236}">
                    <a16:creationId xmlns:a16="http://schemas.microsoft.com/office/drawing/2014/main" id="{61CCE628-542F-7CA8-9B2C-192EDD829136}"/>
                  </a:ext>
                </a:extLst>
              </p:cNvPr>
              <p:cNvSpPr>
                <a:spLocks/>
              </p:cNvSpPr>
              <p:nvPr/>
            </p:nvSpPr>
            <p:spPr bwMode="auto">
              <a:xfrm>
                <a:off x="2632167" y="2889346"/>
                <a:ext cx="96841" cy="90491"/>
              </a:xfrm>
              <a:custGeom>
                <a:avLst/>
                <a:gdLst>
                  <a:gd name="T0" fmla="*/ 65 w 75"/>
                  <a:gd name="T1" fmla="*/ 49 h 73"/>
                  <a:gd name="T2" fmla="*/ 75 w 75"/>
                  <a:gd name="T3" fmla="*/ 39 h 73"/>
                  <a:gd name="T4" fmla="*/ 68 w 75"/>
                  <a:gd name="T5" fmla="*/ 35 h 73"/>
                  <a:gd name="T6" fmla="*/ 59 w 75"/>
                  <a:gd name="T7" fmla="*/ 36 h 73"/>
                  <a:gd name="T8" fmla="*/ 60 w 75"/>
                  <a:gd name="T9" fmla="*/ 0 h 73"/>
                  <a:gd name="T10" fmla="*/ 30 w 75"/>
                  <a:gd name="T11" fmla="*/ 0 h 73"/>
                  <a:gd name="T12" fmla="*/ 25 w 75"/>
                  <a:gd name="T13" fmla="*/ 13 h 73"/>
                  <a:gd name="T14" fmla="*/ 37 w 75"/>
                  <a:gd name="T15" fmla="*/ 30 h 73"/>
                  <a:gd name="T16" fmla="*/ 14 w 75"/>
                  <a:gd name="T17" fmla="*/ 33 h 73"/>
                  <a:gd name="T18" fmla="*/ 0 w 75"/>
                  <a:gd name="T19" fmla="*/ 52 h 73"/>
                  <a:gd name="T20" fmla="*/ 19 w 75"/>
                  <a:gd name="T21" fmla="*/ 69 h 73"/>
                  <a:gd name="T22" fmla="*/ 44 w 75"/>
                  <a:gd name="T23" fmla="*/ 73 h 73"/>
                  <a:gd name="T24" fmla="*/ 44 w 75"/>
                  <a:gd name="T25" fmla="*/ 73 h 73"/>
                  <a:gd name="T26" fmla="*/ 57 w 75"/>
                  <a:gd name="T27" fmla="*/ 63 h 73"/>
                  <a:gd name="T28" fmla="*/ 65 w 75"/>
                  <a:gd name="T29"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73">
                    <a:moveTo>
                      <a:pt x="65" y="49"/>
                    </a:moveTo>
                    <a:cubicBezTo>
                      <a:pt x="69" y="46"/>
                      <a:pt x="72" y="42"/>
                      <a:pt x="75" y="39"/>
                    </a:cubicBezTo>
                    <a:cubicBezTo>
                      <a:pt x="69" y="42"/>
                      <a:pt x="67" y="39"/>
                      <a:pt x="68" y="35"/>
                    </a:cubicBezTo>
                    <a:cubicBezTo>
                      <a:pt x="59" y="36"/>
                      <a:pt x="59" y="36"/>
                      <a:pt x="59" y="36"/>
                    </a:cubicBezTo>
                    <a:cubicBezTo>
                      <a:pt x="60" y="0"/>
                      <a:pt x="60" y="0"/>
                      <a:pt x="60" y="0"/>
                    </a:cubicBezTo>
                    <a:cubicBezTo>
                      <a:pt x="53" y="1"/>
                      <a:pt x="33" y="0"/>
                      <a:pt x="30" y="0"/>
                    </a:cubicBezTo>
                    <a:cubicBezTo>
                      <a:pt x="27" y="0"/>
                      <a:pt x="26" y="12"/>
                      <a:pt x="25" y="13"/>
                    </a:cubicBezTo>
                    <a:cubicBezTo>
                      <a:pt x="23" y="14"/>
                      <a:pt x="39" y="25"/>
                      <a:pt x="37" y="30"/>
                    </a:cubicBezTo>
                    <a:cubicBezTo>
                      <a:pt x="36" y="35"/>
                      <a:pt x="16" y="33"/>
                      <a:pt x="14" y="33"/>
                    </a:cubicBezTo>
                    <a:cubicBezTo>
                      <a:pt x="13" y="33"/>
                      <a:pt x="6" y="42"/>
                      <a:pt x="0" y="52"/>
                    </a:cubicBezTo>
                    <a:cubicBezTo>
                      <a:pt x="7" y="59"/>
                      <a:pt x="15" y="66"/>
                      <a:pt x="19" y="69"/>
                    </a:cubicBezTo>
                    <a:cubicBezTo>
                      <a:pt x="26" y="73"/>
                      <a:pt x="38" y="68"/>
                      <a:pt x="44" y="73"/>
                    </a:cubicBezTo>
                    <a:cubicBezTo>
                      <a:pt x="44" y="73"/>
                      <a:pt x="44" y="73"/>
                      <a:pt x="44" y="73"/>
                    </a:cubicBezTo>
                    <a:cubicBezTo>
                      <a:pt x="49" y="68"/>
                      <a:pt x="55" y="63"/>
                      <a:pt x="57" y="63"/>
                    </a:cubicBezTo>
                    <a:cubicBezTo>
                      <a:pt x="60" y="62"/>
                      <a:pt x="57" y="55"/>
                      <a:pt x="65" y="4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7" name="Freeform 1623">
                <a:extLst>
                  <a:ext uri="{FF2B5EF4-FFF2-40B4-BE49-F238E27FC236}">
                    <a16:creationId xmlns:a16="http://schemas.microsoft.com/office/drawing/2014/main" id="{C5FC0DAB-7EAF-19DF-2BC0-E834BAC8F751}"/>
                  </a:ext>
                </a:extLst>
              </p:cNvPr>
              <p:cNvSpPr>
                <a:spLocks/>
              </p:cNvSpPr>
              <p:nvPr/>
            </p:nvSpPr>
            <p:spPr bwMode="auto">
              <a:xfrm>
                <a:off x="2708370" y="2875058"/>
                <a:ext cx="28576" cy="58739"/>
              </a:xfrm>
              <a:custGeom>
                <a:avLst/>
                <a:gdLst>
                  <a:gd name="T0" fmla="*/ 3 w 23"/>
                  <a:gd name="T1" fmla="*/ 11 h 47"/>
                  <a:gd name="T2" fmla="*/ 1 w 23"/>
                  <a:gd name="T3" fmla="*/ 11 h 47"/>
                  <a:gd name="T4" fmla="*/ 0 w 23"/>
                  <a:gd name="T5" fmla="*/ 47 h 47"/>
                  <a:gd name="T6" fmla="*/ 9 w 23"/>
                  <a:gd name="T7" fmla="*/ 46 h 47"/>
                  <a:gd name="T8" fmla="*/ 14 w 23"/>
                  <a:gd name="T9" fmla="*/ 37 h 47"/>
                  <a:gd name="T10" fmla="*/ 19 w 23"/>
                  <a:gd name="T11" fmla="*/ 8 h 47"/>
                  <a:gd name="T12" fmla="*/ 23 w 23"/>
                  <a:gd name="T13" fmla="*/ 5 h 47"/>
                  <a:gd name="T14" fmla="*/ 15 w 23"/>
                  <a:gd name="T15" fmla="*/ 0 h 47"/>
                  <a:gd name="T16" fmla="*/ 3 w 23"/>
                  <a:gd name="T17"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7">
                    <a:moveTo>
                      <a:pt x="3" y="11"/>
                    </a:moveTo>
                    <a:cubicBezTo>
                      <a:pt x="3" y="11"/>
                      <a:pt x="2" y="11"/>
                      <a:pt x="1" y="11"/>
                    </a:cubicBezTo>
                    <a:cubicBezTo>
                      <a:pt x="0" y="47"/>
                      <a:pt x="0" y="47"/>
                      <a:pt x="0" y="47"/>
                    </a:cubicBezTo>
                    <a:cubicBezTo>
                      <a:pt x="9" y="46"/>
                      <a:pt x="9" y="46"/>
                      <a:pt x="9" y="46"/>
                    </a:cubicBezTo>
                    <a:cubicBezTo>
                      <a:pt x="9" y="43"/>
                      <a:pt x="11" y="39"/>
                      <a:pt x="14" y="37"/>
                    </a:cubicBezTo>
                    <a:cubicBezTo>
                      <a:pt x="21" y="31"/>
                      <a:pt x="11" y="9"/>
                      <a:pt x="19" y="8"/>
                    </a:cubicBezTo>
                    <a:cubicBezTo>
                      <a:pt x="20" y="7"/>
                      <a:pt x="22" y="6"/>
                      <a:pt x="23" y="5"/>
                    </a:cubicBezTo>
                    <a:cubicBezTo>
                      <a:pt x="20" y="2"/>
                      <a:pt x="17" y="0"/>
                      <a:pt x="15" y="0"/>
                    </a:cubicBezTo>
                    <a:cubicBezTo>
                      <a:pt x="10" y="1"/>
                      <a:pt x="5" y="10"/>
                      <a:pt x="3"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8" name="Freeform 1624">
                <a:extLst>
                  <a:ext uri="{FF2B5EF4-FFF2-40B4-BE49-F238E27FC236}">
                    <a16:creationId xmlns:a16="http://schemas.microsoft.com/office/drawing/2014/main" id="{5CEB946F-1DFC-B3C4-5B67-E3F3AF4DBE06}"/>
                  </a:ext>
                </a:extLst>
              </p:cNvPr>
              <p:cNvSpPr>
                <a:spLocks/>
              </p:cNvSpPr>
              <p:nvPr/>
            </p:nvSpPr>
            <p:spPr bwMode="auto">
              <a:xfrm>
                <a:off x="3040169" y="2832194"/>
                <a:ext cx="66677" cy="55564"/>
              </a:xfrm>
              <a:custGeom>
                <a:avLst/>
                <a:gdLst>
                  <a:gd name="T0" fmla="*/ 24 w 52"/>
                  <a:gd name="T1" fmla="*/ 4 h 44"/>
                  <a:gd name="T2" fmla="*/ 36 w 52"/>
                  <a:gd name="T3" fmla="*/ 29 h 44"/>
                  <a:gd name="T4" fmla="*/ 2 w 52"/>
                  <a:gd name="T5" fmla="*/ 35 h 44"/>
                  <a:gd name="T6" fmla="*/ 24 w 52"/>
                  <a:gd name="T7" fmla="*/ 40 h 44"/>
                  <a:gd name="T8" fmla="*/ 49 w 52"/>
                  <a:gd name="T9" fmla="*/ 44 h 44"/>
                  <a:gd name="T10" fmla="*/ 52 w 52"/>
                  <a:gd name="T11" fmla="*/ 9 h 44"/>
                  <a:gd name="T12" fmla="*/ 24 w 52"/>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52" h="44">
                    <a:moveTo>
                      <a:pt x="24" y="4"/>
                    </a:moveTo>
                    <a:cubicBezTo>
                      <a:pt x="17" y="10"/>
                      <a:pt x="36" y="22"/>
                      <a:pt x="36" y="29"/>
                    </a:cubicBezTo>
                    <a:cubicBezTo>
                      <a:pt x="36" y="36"/>
                      <a:pt x="5" y="27"/>
                      <a:pt x="2" y="35"/>
                    </a:cubicBezTo>
                    <a:cubicBezTo>
                      <a:pt x="0" y="39"/>
                      <a:pt x="13" y="44"/>
                      <a:pt x="24" y="40"/>
                    </a:cubicBezTo>
                    <a:cubicBezTo>
                      <a:pt x="35" y="37"/>
                      <a:pt x="43" y="41"/>
                      <a:pt x="49" y="44"/>
                    </a:cubicBezTo>
                    <a:cubicBezTo>
                      <a:pt x="50" y="32"/>
                      <a:pt x="51" y="18"/>
                      <a:pt x="52" y="9"/>
                    </a:cubicBezTo>
                    <a:cubicBezTo>
                      <a:pt x="42" y="7"/>
                      <a:pt x="30" y="0"/>
                      <a:pt x="24" y="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39" name="Freeform 1625">
                <a:extLst>
                  <a:ext uri="{FF2B5EF4-FFF2-40B4-BE49-F238E27FC236}">
                    <a16:creationId xmlns:a16="http://schemas.microsoft.com/office/drawing/2014/main" id="{8CEF8B42-9961-87EF-BC52-762A91A60439}"/>
                  </a:ext>
                </a:extLst>
              </p:cNvPr>
              <p:cNvSpPr>
                <a:spLocks/>
              </p:cNvSpPr>
              <p:nvPr/>
            </p:nvSpPr>
            <p:spPr bwMode="auto">
              <a:xfrm>
                <a:off x="3103672" y="2841720"/>
                <a:ext cx="76203" cy="49214"/>
              </a:xfrm>
              <a:custGeom>
                <a:avLst/>
                <a:gdLst>
                  <a:gd name="T0" fmla="*/ 23 w 60"/>
                  <a:gd name="T1" fmla="*/ 29 h 40"/>
                  <a:gd name="T2" fmla="*/ 60 w 60"/>
                  <a:gd name="T3" fmla="*/ 22 h 40"/>
                  <a:gd name="T4" fmla="*/ 13 w 60"/>
                  <a:gd name="T5" fmla="*/ 3 h 40"/>
                  <a:gd name="T6" fmla="*/ 3 w 60"/>
                  <a:gd name="T7" fmla="*/ 2 h 40"/>
                  <a:gd name="T8" fmla="*/ 0 w 60"/>
                  <a:gd name="T9" fmla="*/ 37 h 40"/>
                  <a:gd name="T10" fmla="*/ 1 w 60"/>
                  <a:gd name="T11" fmla="*/ 37 h 40"/>
                  <a:gd name="T12" fmla="*/ 23 w 60"/>
                  <a:gd name="T13" fmla="*/ 29 h 40"/>
                </a:gdLst>
                <a:ahLst/>
                <a:cxnLst>
                  <a:cxn ang="0">
                    <a:pos x="T0" y="T1"/>
                  </a:cxn>
                  <a:cxn ang="0">
                    <a:pos x="T2" y="T3"/>
                  </a:cxn>
                  <a:cxn ang="0">
                    <a:pos x="T4" y="T5"/>
                  </a:cxn>
                  <a:cxn ang="0">
                    <a:pos x="T6" y="T7"/>
                  </a:cxn>
                  <a:cxn ang="0">
                    <a:pos x="T8" y="T9"/>
                  </a:cxn>
                  <a:cxn ang="0">
                    <a:pos x="T10" y="T11"/>
                  </a:cxn>
                  <a:cxn ang="0">
                    <a:pos x="T12" y="T13"/>
                  </a:cxn>
                </a:cxnLst>
                <a:rect l="0" t="0" r="r" b="b"/>
                <a:pathLst>
                  <a:path w="60" h="40">
                    <a:moveTo>
                      <a:pt x="23" y="29"/>
                    </a:moveTo>
                    <a:cubicBezTo>
                      <a:pt x="37" y="25"/>
                      <a:pt x="60" y="33"/>
                      <a:pt x="60" y="22"/>
                    </a:cubicBezTo>
                    <a:cubicBezTo>
                      <a:pt x="60" y="11"/>
                      <a:pt x="22" y="0"/>
                      <a:pt x="13" y="3"/>
                    </a:cubicBezTo>
                    <a:cubicBezTo>
                      <a:pt x="10" y="4"/>
                      <a:pt x="7" y="3"/>
                      <a:pt x="3" y="2"/>
                    </a:cubicBezTo>
                    <a:cubicBezTo>
                      <a:pt x="2" y="11"/>
                      <a:pt x="1" y="25"/>
                      <a:pt x="0" y="37"/>
                    </a:cubicBezTo>
                    <a:cubicBezTo>
                      <a:pt x="0" y="37"/>
                      <a:pt x="1" y="37"/>
                      <a:pt x="1" y="37"/>
                    </a:cubicBezTo>
                    <a:cubicBezTo>
                      <a:pt x="7" y="40"/>
                      <a:pt x="9" y="34"/>
                      <a:pt x="23" y="2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0" name="Freeform 1626">
                <a:extLst>
                  <a:ext uri="{FF2B5EF4-FFF2-40B4-BE49-F238E27FC236}">
                    <a16:creationId xmlns:a16="http://schemas.microsoft.com/office/drawing/2014/main" id="{675E8915-1C1B-6C47-7400-4828AF48D511}"/>
                  </a:ext>
                </a:extLst>
              </p:cNvPr>
              <p:cNvSpPr>
                <a:spLocks/>
              </p:cNvSpPr>
              <p:nvPr/>
            </p:nvSpPr>
            <p:spPr bwMode="auto">
              <a:xfrm>
                <a:off x="2748059" y="2952848"/>
                <a:ext cx="96841" cy="96841"/>
              </a:xfrm>
              <a:custGeom>
                <a:avLst/>
                <a:gdLst>
                  <a:gd name="T0" fmla="*/ 41 w 76"/>
                  <a:gd name="T1" fmla="*/ 73 h 78"/>
                  <a:gd name="T2" fmla="*/ 58 w 76"/>
                  <a:gd name="T3" fmla="*/ 76 h 78"/>
                  <a:gd name="T4" fmla="*/ 67 w 76"/>
                  <a:gd name="T5" fmla="*/ 77 h 78"/>
                  <a:gd name="T6" fmla="*/ 65 w 76"/>
                  <a:gd name="T7" fmla="*/ 73 h 78"/>
                  <a:gd name="T8" fmla="*/ 69 w 76"/>
                  <a:gd name="T9" fmla="*/ 51 h 78"/>
                  <a:gd name="T10" fmla="*/ 71 w 76"/>
                  <a:gd name="T11" fmla="*/ 21 h 78"/>
                  <a:gd name="T12" fmla="*/ 75 w 76"/>
                  <a:gd name="T13" fmla="*/ 2 h 78"/>
                  <a:gd name="T14" fmla="*/ 75 w 76"/>
                  <a:gd name="T15" fmla="*/ 0 h 78"/>
                  <a:gd name="T16" fmla="*/ 55 w 76"/>
                  <a:gd name="T17" fmla="*/ 9 h 78"/>
                  <a:gd name="T18" fmla="*/ 38 w 76"/>
                  <a:gd name="T19" fmla="*/ 13 h 78"/>
                  <a:gd name="T20" fmla="*/ 18 w 76"/>
                  <a:gd name="T21" fmla="*/ 21 h 78"/>
                  <a:gd name="T22" fmla="*/ 13 w 76"/>
                  <a:gd name="T23" fmla="*/ 32 h 78"/>
                  <a:gd name="T24" fmla="*/ 7 w 76"/>
                  <a:gd name="T25" fmla="*/ 37 h 78"/>
                  <a:gd name="T26" fmla="*/ 1 w 76"/>
                  <a:gd name="T27" fmla="*/ 38 h 78"/>
                  <a:gd name="T28" fmla="*/ 4 w 76"/>
                  <a:gd name="T29" fmla="*/ 45 h 78"/>
                  <a:gd name="T30" fmla="*/ 25 w 76"/>
                  <a:gd name="T31" fmla="*/ 66 h 78"/>
                  <a:gd name="T32" fmla="*/ 31 w 76"/>
                  <a:gd name="T33" fmla="*/ 73 h 78"/>
                  <a:gd name="T34" fmla="*/ 41 w 76"/>
                  <a:gd name="T35"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78">
                    <a:moveTo>
                      <a:pt x="41" y="73"/>
                    </a:moveTo>
                    <a:cubicBezTo>
                      <a:pt x="45" y="75"/>
                      <a:pt x="54" y="73"/>
                      <a:pt x="58" y="76"/>
                    </a:cubicBezTo>
                    <a:cubicBezTo>
                      <a:pt x="60" y="78"/>
                      <a:pt x="63" y="78"/>
                      <a:pt x="67" y="77"/>
                    </a:cubicBezTo>
                    <a:cubicBezTo>
                      <a:pt x="66" y="76"/>
                      <a:pt x="65" y="74"/>
                      <a:pt x="65" y="73"/>
                    </a:cubicBezTo>
                    <a:cubicBezTo>
                      <a:pt x="62" y="68"/>
                      <a:pt x="67" y="58"/>
                      <a:pt x="69" y="51"/>
                    </a:cubicBezTo>
                    <a:cubicBezTo>
                      <a:pt x="71" y="43"/>
                      <a:pt x="67" y="25"/>
                      <a:pt x="71" y="21"/>
                    </a:cubicBezTo>
                    <a:cubicBezTo>
                      <a:pt x="76" y="16"/>
                      <a:pt x="73" y="13"/>
                      <a:pt x="75" y="2"/>
                    </a:cubicBezTo>
                    <a:cubicBezTo>
                      <a:pt x="75" y="2"/>
                      <a:pt x="75" y="1"/>
                      <a:pt x="75" y="0"/>
                    </a:cubicBezTo>
                    <a:cubicBezTo>
                      <a:pt x="66" y="0"/>
                      <a:pt x="57" y="8"/>
                      <a:pt x="55" y="9"/>
                    </a:cubicBezTo>
                    <a:cubicBezTo>
                      <a:pt x="51" y="9"/>
                      <a:pt x="39" y="6"/>
                      <a:pt x="38" y="13"/>
                    </a:cubicBezTo>
                    <a:cubicBezTo>
                      <a:pt x="36" y="19"/>
                      <a:pt x="29" y="20"/>
                      <a:pt x="18" y="21"/>
                    </a:cubicBezTo>
                    <a:cubicBezTo>
                      <a:pt x="8" y="22"/>
                      <a:pt x="13" y="30"/>
                      <a:pt x="13" y="32"/>
                    </a:cubicBezTo>
                    <a:cubicBezTo>
                      <a:pt x="12" y="33"/>
                      <a:pt x="7" y="37"/>
                      <a:pt x="7" y="37"/>
                    </a:cubicBezTo>
                    <a:cubicBezTo>
                      <a:pt x="1" y="38"/>
                      <a:pt x="1" y="38"/>
                      <a:pt x="1" y="38"/>
                    </a:cubicBezTo>
                    <a:cubicBezTo>
                      <a:pt x="1" y="41"/>
                      <a:pt x="0" y="43"/>
                      <a:pt x="4" y="45"/>
                    </a:cubicBezTo>
                    <a:cubicBezTo>
                      <a:pt x="10" y="48"/>
                      <a:pt x="18" y="62"/>
                      <a:pt x="25" y="66"/>
                    </a:cubicBezTo>
                    <a:cubicBezTo>
                      <a:pt x="28" y="67"/>
                      <a:pt x="30" y="70"/>
                      <a:pt x="31" y="73"/>
                    </a:cubicBezTo>
                    <a:cubicBezTo>
                      <a:pt x="35" y="72"/>
                      <a:pt x="39" y="72"/>
                      <a:pt x="41"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1" name="Freeform 1627">
                <a:extLst>
                  <a:ext uri="{FF2B5EF4-FFF2-40B4-BE49-F238E27FC236}">
                    <a16:creationId xmlns:a16="http://schemas.microsoft.com/office/drawing/2014/main" id="{9A417940-F81A-2D17-F4A1-B3D450490528}"/>
                  </a:ext>
                </a:extLst>
              </p:cNvPr>
              <p:cNvSpPr>
                <a:spLocks/>
              </p:cNvSpPr>
              <p:nvPr/>
            </p:nvSpPr>
            <p:spPr bwMode="auto">
              <a:xfrm>
                <a:off x="2781398" y="3043339"/>
                <a:ext cx="74615" cy="60327"/>
              </a:xfrm>
              <a:custGeom>
                <a:avLst/>
                <a:gdLst>
                  <a:gd name="T0" fmla="*/ 56 w 59"/>
                  <a:gd name="T1" fmla="*/ 38 h 48"/>
                  <a:gd name="T2" fmla="*/ 59 w 59"/>
                  <a:gd name="T3" fmla="*/ 27 h 48"/>
                  <a:gd name="T4" fmla="*/ 41 w 59"/>
                  <a:gd name="T5" fmla="*/ 5 h 48"/>
                  <a:gd name="T6" fmla="*/ 32 w 59"/>
                  <a:gd name="T7" fmla="*/ 4 h 48"/>
                  <a:gd name="T8" fmla="*/ 15 w 59"/>
                  <a:gd name="T9" fmla="*/ 1 h 48"/>
                  <a:gd name="T10" fmla="*/ 5 w 59"/>
                  <a:gd name="T11" fmla="*/ 1 h 48"/>
                  <a:gd name="T12" fmla="*/ 4 w 59"/>
                  <a:gd name="T13" fmla="*/ 8 h 48"/>
                  <a:gd name="T14" fmla="*/ 9 w 59"/>
                  <a:gd name="T15" fmla="*/ 23 h 48"/>
                  <a:gd name="T16" fmla="*/ 19 w 59"/>
                  <a:gd name="T17" fmla="*/ 21 h 48"/>
                  <a:gd name="T18" fmla="*/ 27 w 59"/>
                  <a:gd name="T19" fmla="*/ 28 h 48"/>
                  <a:gd name="T20" fmla="*/ 39 w 59"/>
                  <a:gd name="T21" fmla="*/ 39 h 48"/>
                  <a:gd name="T22" fmla="*/ 49 w 59"/>
                  <a:gd name="T23" fmla="*/ 48 h 48"/>
                  <a:gd name="T24" fmla="*/ 53 w 59"/>
                  <a:gd name="T25" fmla="*/ 48 h 48"/>
                  <a:gd name="T26" fmla="*/ 56 w 59"/>
                  <a:gd name="T2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8">
                    <a:moveTo>
                      <a:pt x="56" y="38"/>
                    </a:moveTo>
                    <a:cubicBezTo>
                      <a:pt x="55" y="36"/>
                      <a:pt x="56" y="31"/>
                      <a:pt x="59" y="27"/>
                    </a:cubicBezTo>
                    <a:cubicBezTo>
                      <a:pt x="52" y="20"/>
                      <a:pt x="45" y="11"/>
                      <a:pt x="41" y="5"/>
                    </a:cubicBezTo>
                    <a:cubicBezTo>
                      <a:pt x="37" y="6"/>
                      <a:pt x="34" y="6"/>
                      <a:pt x="32" y="4"/>
                    </a:cubicBezTo>
                    <a:cubicBezTo>
                      <a:pt x="28" y="1"/>
                      <a:pt x="19" y="3"/>
                      <a:pt x="15" y="1"/>
                    </a:cubicBezTo>
                    <a:cubicBezTo>
                      <a:pt x="13" y="0"/>
                      <a:pt x="9" y="0"/>
                      <a:pt x="5" y="1"/>
                    </a:cubicBezTo>
                    <a:cubicBezTo>
                      <a:pt x="6" y="4"/>
                      <a:pt x="6" y="6"/>
                      <a:pt x="4" y="8"/>
                    </a:cubicBezTo>
                    <a:cubicBezTo>
                      <a:pt x="0" y="10"/>
                      <a:pt x="0" y="19"/>
                      <a:pt x="9" y="23"/>
                    </a:cubicBezTo>
                    <a:cubicBezTo>
                      <a:pt x="17" y="26"/>
                      <a:pt x="14" y="21"/>
                      <a:pt x="19" y="21"/>
                    </a:cubicBezTo>
                    <a:cubicBezTo>
                      <a:pt x="23" y="21"/>
                      <a:pt x="23" y="28"/>
                      <a:pt x="27" y="28"/>
                    </a:cubicBezTo>
                    <a:cubicBezTo>
                      <a:pt x="30" y="28"/>
                      <a:pt x="39" y="32"/>
                      <a:pt x="39" y="39"/>
                    </a:cubicBezTo>
                    <a:cubicBezTo>
                      <a:pt x="39" y="45"/>
                      <a:pt x="42" y="48"/>
                      <a:pt x="49" y="48"/>
                    </a:cubicBezTo>
                    <a:cubicBezTo>
                      <a:pt x="50" y="48"/>
                      <a:pt x="52" y="48"/>
                      <a:pt x="53" y="48"/>
                    </a:cubicBezTo>
                    <a:cubicBezTo>
                      <a:pt x="55" y="44"/>
                      <a:pt x="56" y="40"/>
                      <a:pt x="56" y="3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2" name="Freeform 1628">
                <a:extLst>
                  <a:ext uri="{FF2B5EF4-FFF2-40B4-BE49-F238E27FC236}">
                    <a16:creationId xmlns:a16="http://schemas.microsoft.com/office/drawing/2014/main" id="{664B6BDC-000C-1D9B-8052-22C95AE24257}"/>
                  </a:ext>
                </a:extLst>
              </p:cNvPr>
              <p:cNvSpPr>
                <a:spLocks/>
              </p:cNvSpPr>
              <p:nvPr/>
            </p:nvSpPr>
            <p:spPr bwMode="auto">
              <a:xfrm>
                <a:off x="2849663" y="3071915"/>
                <a:ext cx="131767" cy="61915"/>
              </a:xfrm>
              <a:custGeom>
                <a:avLst/>
                <a:gdLst>
                  <a:gd name="T0" fmla="*/ 92 w 103"/>
                  <a:gd name="T1" fmla="*/ 15 h 50"/>
                  <a:gd name="T2" fmla="*/ 68 w 103"/>
                  <a:gd name="T3" fmla="*/ 3 h 50"/>
                  <a:gd name="T4" fmla="*/ 43 w 103"/>
                  <a:gd name="T5" fmla="*/ 13 h 50"/>
                  <a:gd name="T6" fmla="*/ 15 w 103"/>
                  <a:gd name="T7" fmla="*/ 12 h 50"/>
                  <a:gd name="T8" fmla="*/ 6 w 103"/>
                  <a:gd name="T9" fmla="*/ 4 h 50"/>
                  <a:gd name="T10" fmla="*/ 3 w 103"/>
                  <a:gd name="T11" fmla="*/ 15 h 50"/>
                  <a:gd name="T12" fmla="*/ 0 w 103"/>
                  <a:gd name="T13" fmla="*/ 25 h 50"/>
                  <a:gd name="T14" fmla="*/ 23 w 103"/>
                  <a:gd name="T15" fmla="*/ 35 h 50"/>
                  <a:gd name="T16" fmla="*/ 36 w 103"/>
                  <a:gd name="T17" fmla="*/ 44 h 50"/>
                  <a:gd name="T18" fmla="*/ 50 w 103"/>
                  <a:gd name="T19" fmla="*/ 40 h 50"/>
                  <a:gd name="T20" fmla="*/ 45 w 103"/>
                  <a:gd name="T21" fmla="*/ 30 h 50"/>
                  <a:gd name="T22" fmla="*/ 54 w 103"/>
                  <a:gd name="T23" fmla="*/ 22 h 50"/>
                  <a:gd name="T24" fmla="*/ 74 w 103"/>
                  <a:gd name="T25" fmla="*/ 16 h 50"/>
                  <a:gd name="T26" fmla="*/ 79 w 103"/>
                  <a:gd name="T27" fmla="*/ 28 h 50"/>
                  <a:gd name="T28" fmla="*/ 89 w 103"/>
                  <a:gd name="T29" fmla="*/ 46 h 50"/>
                  <a:gd name="T30" fmla="*/ 101 w 103"/>
                  <a:gd name="T31" fmla="*/ 35 h 50"/>
                  <a:gd name="T32" fmla="*/ 103 w 103"/>
                  <a:gd name="T33" fmla="*/ 29 h 50"/>
                  <a:gd name="T34" fmla="*/ 92 w 103"/>
                  <a:gd name="T35"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50">
                    <a:moveTo>
                      <a:pt x="92" y="15"/>
                    </a:moveTo>
                    <a:cubicBezTo>
                      <a:pt x="86" y="6"/>
                      <a:pt x="75" y="7"/>
                      <a:pt x="68" y="3"/>
                    </a:cubicBezTo>
                    <a:cubicBezTo>
                      <a:pt x="61" y="0"/>
                      <a:pt x="52" y="5"/>
                      <a:pt x="43" y="13"/>
                    </a:cubicBezTo>
                    <a:cubicBezTo>
                      <a:pt x="34" y="21"/>
                      <a:pt x="22" y="16"/>
                      <a:pt x="15" y="12"/>
                    </a:cubicBezTo>
                    <a:cubicBezTo>
                      <a:pt x="12" y="11"/>
                      <a:pt x="9" y="8"/>
                      <a:pt x="6" y="4"/>
                    </a:cubicBezTo>
                    <a:cubicBezTo>
                      <a:pt x="3" y="8"/>
                      <a:pt x="2" y="13"/>
                      <a:pt x="3" y="15"/>
                    </a:cubicBezTo>
                    <a:cubicBezTo>
                      <a:pt x="3" y="17"/>
                      <a:pt x="2" y="21"/>
                      <a:pt x="0" y="25"/>
                    </a:cubicBezTo>
                    <a:cubicBezTo>
                      <a:pt x="8" y="26"/>
                      <a:pt x="18" y="29"/>
                      <a:pt x="23" y="35"/>
                    </a:cubicBezTo>
                    <a:cubicBezTo>
                      <a:pt x="29" y="42"/>
                      <a:pt x="33" y="37"/>
                      <a:pt x="36" y="44"/>
                    </a:cubicBezTo>
                    <a:cubicBezTo>
                      <a:pt x="40" y="50"/>
                      <a:pt x="48" y="44"/>
                      <a:pt x="50" y="40"/>
                    </a:cubicBezTo>
                    <a:cubicBezTo>
                      <a:pt x="52" y="36"/>
                      <a:pt x="45" y="35"/>
                      <a:pt x="45" y="30"/>
                    </a:cubicBezTo>
                    <a:cubicBezTo>
                      <a:pt x="44" y="26"/>
                      <a:pt x="52" y="28"/>
                      <a:pt x="54" y="22"/>
                    </a:cubicBezTo>
                    <a:cubicBezTo>
                      <a:pt x="56" y="16"/>
                      <a:pt x="68" y="13"/>
                      <a:pt x="74" y="16"/>
                    </a:cubicBezTo>
                    <a:cubicBezTo>
                      <a:pt x="79" y="18"/>
                      <a:pt x="84" y="22"/>
                      <a:pt x="79" y="28"/>
                    </a:cubicBezTo>
                    <a:cubicBezTo>
                      <a:pt x="75" y="32"/>
                      <a:pt x="83" y="40"/>
                      <a:pt x="89" y="46"/>
                    </a:cubicBezTo>
                    <a:cubicBezTo>
                      <a:pt x="94" y="41"/>
                      <a:pt x="99" y="36"/>
                      <a:pt x="101" y="35"/>
                    </a:cubicBezTo>
                    <a:cubicBezTo>
                      <a:pt x="102" y="34"/>
                      <a:pt x="103" y="32"/>
                      <a:pt x="103" y="29"/>
                    </a:cubicBezTo>
                    <a:cubicBezTo>
                      <a:pt x="100" y="28"/>
                      <a:pt x="97" y="22"/>
                      <a:pt x="92" y="1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3" name="Freeform 1629">
                <a:extLst>
                  <a:ext uri="{FF2B5EF4-FFF2-40B4-BE49-F238E27FC236}">
                    <a16:creationId xmlns:a16="http://schemas.microsoft.com/office/drawing/2014/main" id="{C1EE39D8-502C-C412-B95F-A1170BE17406}"/>
                  </a:ext>
                </a:extLst>
              </p:cNvPr>
              <p:cNvSpPr>
                <a:spLocks/>
              </p:cNvSpPr>
              <p:nvPr/>
            </p:nvSpPr>
            <p:spPr bwMode="auto">
              <a:xfrm>
                <a:off x="2809974" y="2757579"/>
                <a:ext cx="241309" cy="84140"/>
              </a:xfrm>
              <a:custGeom>
                <a:avLst/>
                <a:gdLst>
                  <a:gd name="T0" fmla="*/ 151 w 187"/>
                  <a:gd name="T1" fmla="*/ 42 h 67"/>
                  <a:gd name="T2" fmla="*/ 66 w 187"/>
                  <a:gd name="T3" fmla="*/ 8 h 67"/>
                  <a:gd name="T4" fmla="*/ 3 w 187"/>
                  <a:gd name="T5" fmla="*/ 30 h 67"/>
                  <a:gd name="T6" fmla="*/ 34 w 187"/>
                  <a:gd name="T7" fmla="*/ 16 h 67"/>
                  <a:gd name="T8" fmla="*/ 51 w 187"/>
                  <a:gd name="T9" fmla="*/ 23 h 67"/>
                  <a:gd name="T10" fmla="*/ 81 w 187"/>
                  <a:gd name="T11" fmla="*/ 30 h 67"/>
                  <a:gd name="T12" fmla="*/ 118 w 187"/>
                  <a:gd name="T13" fmla="*/ 50 h 67"/>
                  <a:gd name="T14" fmla="*/ 127 w 187"/>
                  <a:gd name="T15" fmla="*/ 64 h 67"/>
                  <a:gd name="T16" fmla="*/ 184 w 187"/>
                  <a:gd name="T17" fmla="*/ 62 h 67"/>
                  <a:gd name="T18" fmla="*/ 151 w 187"/>
                  <a:gd name="T19"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67">
                    <a:moveTo>
                      <a:pt x="151" y="42"/>
                    </a:moveTo>
                    <a:cubicBezTo>
                      <a:pt x="139" y="42"/>
                      <a:pt x="101" y="16"/>
                      <a:pt x="66" y="8"/>
                    </a:cubicBezTo>
                    <a:cubicBezTo>
                      <a:pt x="30" y="0"/>
                      <a:pt x="0" y="26"/>
                      <a:pt x="3" y="30"/>
                    </a:cubicBezTo>
                    <a:cubicBezTo>
                      <a:pt x="8" y="36"/>
                      <a:pt x="25" y="22"/>
                      <a:pt x="34" y="16"/>
                    </a:cubicBezTo>
                    <a:cubicBezTo>
                      <a:pt x="42" y="10"/>
                      <a:pt x="50" y="19"/>
                      <a:pt x="51" y="23"/>
                    </a:cubicBezTo>
                    <a:cubicBezTo>
                      <a:pt x="52" y="27"/>
                      <a:pt x="63" y="29"/>
                      <a:pt x="81" y="30"/>
                    </a:cubicBezTo>
                    <a:cubicBezTo>
                      <a:pt x="99" y="31"/>
                      <a:pt x="101" y="46"/>
                      <a:pt x="118" y="50"/>
                    </a:cubicBezTo>
                    <a:cubicBezTo>
                      <a:pt x="135" y="53"/>
                      <a:pt x="118" y="60"/>
                      <a:pt x="127" y="64"/>
                    </a:cubicBezTo>
                    <a:cubicBezTo>
                      <a:pt x="135" y="67"/>
                      <a:pt x="181" y="66"/>
                      <a:pt x="184" y="62"/>
                    </a:cubicBezTo>
                    <a:cubicBezTo>
                      <a:pt x="187" y="58"/>
                      <a:pt x="163" y="42"/>
                      <a:pt x="151" y="4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4" name="Freeform 1630">
                <a:extLst>
                  <a:ext uri="{FF2B5EF4-FFF2-40B4-BE49-F238E27FC236}">
                    <a16:creationId xmlns:a16="http://schemas.microsoft.com/office/drawing/2014/main" id="{E50D5E51-0A98-4650-739C-11D2989B1134}"/>
                  </a:ext>
                </a:extLst>
              </p:cNvPr>
              <p:cNvSpPr>
                <a:spLocks/>
              </p:cNvSpPr>
              <p:nvPr/>
            </p:nvSpPr>
            <p:spPr bwMode="auto">
              <a:xfrm>
                <a:off x="2948091" y="2870296"/>
                <a:ext cx="55564" cy="25401"/>
              </a:xfrm>
              <a:custGeom>
                <a:avLst/>
                <a:gdLst>
                  <a:gd name="T0" fmla="*/ 4 w 43"/>
                  <a:gd name="T1" fmla="*/ 6 h 20"/>
                  <a:gd name="T2" fmla="*/ 40 w 43"/>
                  <a:gd name="T3" fmla="*/ 13 h 20"/>
                  <a:gd name="T4" fmla="*/ 4 w 43"/>
                  <a:gd name="T5" fmla="*/ 6 h 20"/>
                </a:gdLst>
                <a:ahLst/>
                <a:cxnLst>
                  <a:cxn ang="0">
                    <a:pos x="T0" y="T1"/>
                  </a:cxn>
                  <a:cxn ang="0">
                    <a:pos x="T2" y="T3"/>
                  </a:cxn>
                  <a:cxn ang="0">
                    <a:pos x="T4" y="T5"/>
                  </a:cxn>
                </a:cxnLst>
                <a:rect l="0" t="0" r="r" b="b"/>
                <a:pathLst>
                  <a:path w="43" h="20">
                    <a:moveTo>
                      <a:pt x="4" y="6"/>
                    </a:moveTo>
                    <a:cubicBezTo>
                      <a:pt x="7" y="12"/>
                      <a:pt x="37" y="20"/>
                      <a:pt x="40" y="13"/>
                    </a:cubicBezTo>
                    <a:cubicBezTo>
                      <a:pt x="43" y="6"/>
                      <a:pt x="0" y="0"/>
                      <a:pt x="4" y="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5" name="Freeform 1631">
                <a:extLst>
                  <a:ext uri="{FF2B5EF4-FFF2-40B4-BE49-F238E27FC236}">
                    <a16:creationId xmlns:a16="http://schemas.microsoft.com/office/drawing/2014/main" id="{4FCB5BAB-6024-97A8-5496-A5E1E96DFB30}"/>
                  </a:ext>
                </a:extLst>
              </p:cNvPr>
              <p:cNvSpPr>
                <a:spLocks/>
              </p:cNvSpPr>
              <p:nvPr/>
            </p:nvSpPr>
            <p:spPr bwMode="auto">
              <a:xfrm>
                <a:off x="3202100" y="2865533"/>
                <a:ext cx="49214" cy="28576"/>
              </a:xfrm>
              <a:custGeom>
                <a:avLst/>
                <a:gdLst>
                  <a:gd name="T0" fmla="*/ 7 w 39"/>
                  <a:gd name="T1" fmla="*/ 11 h 22"/>
                  <a:gd name="T2" fmla="*/ 36 w 39"/>
                  <a:gd name="T3" fmla="*/ 11 h 22"/>
                  <a:gd name="T4" fmla="*/ 7 w 39"/>
                  <a:gd name="T5" fmla="*/ 11 h 22"/>
                </a:gdLst>
                <a:ahLst/>
                <a:cxnLst>
                  <a:cxn ang="0">
                    <a:pos x="T0" y="T1"/>
                  </a:cxn>
                  <a:cxn ang="0">
                    <a:pos x="T2" y="T3"/>
                  </a:cxn>
                  <a:cxn ang="0">
                    <a:pos x="T4" y="T5"/>
                  </a:cxn>
                </a:cxnLst>
                <a:rect l="0" t="0" r="r" b="b"/>
                <a:pathLst>
                  <a:path w="39" h="22">
                    <a:moveTo>
                      <a:pt x="7" y="11"/>
                    </a:moveTo>
                    <a:cubicBezTo>
                      <a:pt x="14" y="22"/>
                      <a:pt x="34" y="15"/>
                      <a:pt x="36" y="11"/>
                    </a:cubicBezTo>
                    <a:cubicBezTo>
                      <a:pt x="39" y="3"/>
                      <a:pt x="0" y="0"/>
                      <a:pt x="7"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6" name="Freeform 1632">
                <a:extLst>
                  <a:ext uri="{FF2B5EF4-FFF2-40B4-BE49-F238E27FC236}">
                    <a16:creationId xmlns:a16="http://schemas.microsoft.com/office/drawing/2014/main" id="{2B00136B-96AD-AC0B-10AE-E07E6A83DD9B}"/>
                  </a:ext>
                </a:extLst>
              </p:cNvPr>
              <p:cNvSpPr>
                <a:spLocks noEditPoints="1"/>
              </p:cNvSpPr>
              <p:nvPr/>
            </p:nvSpPr>
            <p:spPr bwMode="auto">
              <a:xfrm>
                <a:off x="3084621" y="754087"/>
                <a:ext cx="1385937" cy="1011271"/>
              </a:xfrm>
              <a:custGeom>
                <a:avLst/>
                <a:gdLst>
                  <a:gd name="T0" fmla="*/ 947 w 1080"/>
                  <a:gd name="T1" fmla="*/ 93 h 807"/>
                  <a:gd name="T2" fmla="*/ 867 w 1080"/>
                  <a:gd name="T3" fmla="*/ 129 h 807"/>
                  <a:gd name="T4" fmla="*/ 863 w 1080"/>
                  <a:gd name="T5" fmla="*/ 81 h 807"/>
                  <a:gd name="T6" fmla="*/ 772 w 1080"/>
                  <a:gd name="T7" fmla="*/ 74 h 807"/>
                  <a:gd name="T8" fmla="*/ 862 w 1080"/>
                  <a:gd name="T9" fmla="*/ 60 h 807"/>
                  <a:gd name="T10" fmla="*/ 854 w 1080"/>
                  <a:gd name="T11" fmla="*/ 26 h 807"/>
                  <a:gd name="T12" fmla="*/ 729 w 1080"/>
                  <a:gd name="T13" fmla="*/ 1 h 807"/>
                  <a:gd name="T14" fmla="*/ 613 w 1080"/>
                  <a:gd name="T15" fmla="*/ 16 h 807"/>
                  <a:gd name="T16" fmla="*/ 526 w 1080"/>
                  <a:gd name="T17" fmla="*/ 17 h 807"/>
                  <a:gd name="T18" fmla="*/ 454 w 1080"/>
                  <a:gd name="T19" fmla="*/ 49 h 807"/>
                  <a:gd name="T20" fmla="*/ 437 w 1080"/>
                  <a:gd name="T21" fmla="*/ 58 h 807"/>
                  <a:gd name="T22" fmla="*/ 386 w 1080"/>
                  <a:gd name="T23" fmla="*/ 74 h 807"/>
                  <a:gd name="T24" fmla="*/ 337 w 1080"/>
                  <a:gd name="T25" fmla="*/ 90 h 807"/>
                  <a:gd name="T26" fmla="*/ 253 w 1080"/>
                  <a:gd name="T27" fmla="*/ 74 h 807"/>
                  <a:gd name="T28" fmla="*/ 207 w 1080"/>
                  <a:gd name="T29" fmla="*/ 110 h 807"/>
                  <a:gd name="T30" fmla="*/ 137 w 1080"/>
                  <a:gd name="T31" fmla="*/ 154 h 807"/>
                  <a:gd name="T32" fmla="*/ 0 w 1080"/>
                  <a:gd name="T33" fmla="*/ 223 h 807"/>
                  <a:gd name="T34" fmla="*/ 87 w 1080"/>
                  <a:gd name="T35" fmla="*/ 248 h 807"/>
                  <a:gd name="T36" fmla="*/ 24 w 1080"/>
                  <a:gd name="T37" fmla="*/ 270 h 807"/>
                  <a:gd name="T38" fmla="*/ 77 w 1080"/>
                  <a:gd name="T39" fmla="*/ 304 h 807"/>
                  <a:gd name="T40" fmla="*/ 147 w 1080"/>
                  <a:gd name="T41" fmla="*/ 300 h 807"/>
                  <a:gd name="T42" fmla="*/ 254 w 1080"/>
                  <a:gd name="T43" fmla="*/ 330 h 807"/>
                  <a:gd name="T44" fmla="*/ 307 w 1080"/>
                  <a:gd name="T45" fmla="*/ 401 h 807"/>
                  <a:gd name="T46" fmla="*/ 315 w 1080"/>
                  <a:gd name="T47" fmla="*/ 465 h 807"/>
                  <a:gd name="T48" fmla="*/ 382 w 1080"/>
                  <a:gd name="T49" fmla="*/ 488 h 807"/>
                  <a:gd name="T50" fmla="*/ 375 w 1080"/>
                  <a:gd name="T51" fmla="*/ 513 h 807"/>
                  <a:gd name="T52" fmla="*/ 365 w 1080"/>
                  <a:gd name="T53" fmla="*/ 557 h 807"/>
                  <a:gd name="T54" fmla="*/ 353 w 1080"/>
                  <a:gd name="T55" fmla="*/ 611 h 807"/>
                  <a:gd name="T56" fmla="*/ 367 w 1080"/>
                  <a:gd name="T57" fmla="*/ 682 h 807"/>
                  <a:gd name="T58" fmla="*/ 400 w 1080"/>
                  <a:gd name="T59" fmla="*/ 724 h 807"/>
                  <a:gd name="T60" fmla="*/ 448 w 1080"/>
                  <a:gd name="T61" fmla="*/ 780 h 807"/>
                  <a:gd name="T62" fmla="*/ 517 w 1080"/>
                  <a:gd name="T63" fmla="*/ 806 h 807"/>
                  <a:gd name="T64" fmla="*/ 537 w 1080"/>
                  <a:gd name="T65" fmla="*/ 737 h 807"/>
                  <a:gd name="T66" fmla="*/ 567 w 1080"/>
                  <a:gd name="T67" fmla="*/ 702 h 807"/>
                  <a:gd name="T68" fmla="*/ 571 w 1080"/>
                  <a:gd name="T69" fmla="*/ 669 h 807"/>
                  <a:gd name="T70" fmla="*/ 600 w 1080"/>
                  <a:gd name="T71" fmla="*/ 647 h 807"/>
                  <a:gd name="T72" fmla="*/ 627 w 1080"/>
                  <a:gd name="T73" fmla="*/ 640 h 807"/>
                  <a:gd name="T74" fmla="*/ 721 w 1080"/>
                  <a:gd name="T75" fmla="*/ 578 h 807"/>
                  <a:gd name="T76" fmla="*/ 781 w 1080"/>
                  <a:gd name="T77" fmla="*/ 561 h 807"/>
                  <a:gd name="T78" fmla="*/ 901 w 1080"/>
                  <a:gd name="T79" fmla="*/ 509 h 807"/>
                  <a:gd name="T80" fmla="*/ 836 w 1080"/>
                  <a:gd name="T81" fmla="*/ 494 h 807"/>
                  <a:gd name="T82" fmla="*/ 902 w 1080"/>
                  <a:gd name="T83" fmla="*/ 499 h 807"/>
                  <a:gd name="T84" fmla="*/ 889 w 1080"/>
                  <a:gd name="T85" fmla="*/ 438 h 807"/>
                  <a:gd name="T86" fmla="*/ 855 w 1080"/>
                  <a:gd name="T87" fmla="*/ 408 h 807"/>
                  <a:gd name="T88" fmla="*/ 931 w 1080"/>
                  <a:gd name="T89" fmla="*/ 397 h 807"/>
                  <a:gd name="T90" fmla="*/ 951 w 1080"/>
                  <a:gd name="T91" fmla="*/ 360 h 807"/>
                  <a:gd name="T92" fmla="*/ 942 w 1080"/>
                  <a:gd name="T93" fmla="*/ 303 h 807"/>
                  <a:gd name="T94" fmla="*/ 922 w 1080"/>
                  <a:gd name="T95" fmla="*/ 278 h 807"/>
                  <a:gd name="T96" fmla="*/ 929 w 1080"/>
                  <a:gd name="T97" fmla="*/ 253 h 807"/>
                  <a:gd name="T98" fmla="*/ 904 w 1080"/>
                  <a:gd name="T99" fmla="*/ 241 h 807"/>
                  <a:gd name="T100" fmla="*/ 975 w 1080"/>
                  <a:gd name="T101" fmla="*/ 166 h 807"/>
                  <a:gd name="T102" fmla="*/ 958 w 1080"/>
                  <a:gd name="T103" fmla="*/ 147 h 807"/>
                  <a:gd name="T104" fmla="*/ 978 w 1080"/>
                  <a:gd name="T105" fmla="*/ 127 h 807"/>
                  <a:gd name="T106" fmla="*/ 1080 w 1080"/>
                  <a:gd name="T107" fmla="*/ 91 h 807"/>
                  <a:gd name="T108" fmla="*/ 355 w 1080"/>
                  <a:gd name="T109" fmla="*/ 515 h 807"/>
                  <a:gd name="T110" fmla="*/ 337 w 1080"/>
                  <a:gd name="T111" fmla="*/ 53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0" h="807">
                    <a:moveTo>
                      <a:pt x="1019" y="74"/>
                    </a:moveTo>
                    <a:cubicBezTo>
                      <a:pt x="1000" y="74"/>
                      <a:pt x="984" y="77"/>
                      <a:pt x="983" y="91"/>
                    </a:cubicBezTo>
                    <a:cubicBezTo>
                      <a:pt x="982" y="104"/>
                      <a:pt x="958" y="88"/>
                      <a:pt x="947" y="93"/>
                    </a:cubicBezTo>
                    <a:cubicBezTo>
                      <a:pt x="937" y="98"/>
                      <a:pt x="942" y="82"/>
                      <a:pt x="931" y="87"/>
                    </a:cubicBezTo>
                    <a:cubicBezTo>
                      <a:pt x="921" y="92"/>
                      <a:pt x="910" y="105"/>
                      <a:pt x="897" y="110"/>
                    </a:cubicBezTo>
                    <a:cubicBezTo>
                      <a:pt x="885" y="115"/>
                      <a:pt x="875" y="128"/>
                      <a:pt x="867" y="129"/>
                    </a:cubicBezTo>
                    <a:cubicBezTo>
                      <a:pt x="860" y="130"/>
                      <a:pt x="884" y="105"/>
                      <a:pt x="897" y="93"/>
                    </a:cubicBezTo>
                    <a:cubicBezTo>
                      <a:pt x="909" y="80"/>
                      <a:pt x="902" y="66"/>
                      <a:pt x="886" y="67"/>
                    </a:cubicBezTo>
                    <a:cubicBezTo>
                      <a:pt x="869" y="69"/>
                      <a:pt x="873" y="79"/>
                      <a:pt x="863" y="81"/>
                    </a:cubicBezTo>
                    <a:cubicBezTo>
                      <a:pt x="854" y="83"/>
                      <a:pt x="809" y="106"/>
                      <a:pt x="807" y="99"/>
                    </a:cubicBezTo>
                    <a:cubicBezTo>
                      <a:pt x="805" y="92"/>
                      <a:pt x="844" y="81"/>
                      <a:pt x="843" y="76"/>
                    </a:cubicBezTo>
                    <a:cubicBezTo>
                      <a:pt x="843" y="71"/>
                      <a:pt x="794" y="71"/>
                      <a:pt x="772" y="74"/>
                    </a:cubicBezTo>
                    <a:cubicBezTo>
                      <a:pt x="750" y="77"/>
                      <a:pt x="711" y="90"/>
                      <a:pt x="711" y="83"/>
                    </a:cubicBezTo>
                    <a:cubicBezTo>
                      <a:pt x="710" y="77"/>
                      <a:pt x="756" y="68"/>
                      <a:pt x="779" y="66"/>
                    </a:cubicBezTo>
                    <a:cubicBezTo>
                      <a:pt x="802" y="63"/>
                      <a:pt x="844" y="67"/>
                      <a:pt x="862" y="60"/>
                    </a:cubicBezTo>
                    <a:cubicBezTo>
                      <a:pt x="879" y="53"/>
                      <a:pt x="906" y="52"/>
                      <a:pt x="911" y="46"/>
                    </a:cubicBezTo>
                    <a:cubicBezTo>
                      <a:pt x="915" y="41"/>
                      <a:pt x="890" y="33"/>
                      <a:pt x="878" y="33"/>
                    </a:cubicBezTo>
                    <a:cubicBezTo>
                      <a:pt x="865" y="34"/>
                      <a:pt x="853" y="32"/>
                      <a:pt x="854" y="26"/>
                    </a:cubicBezTo>
                    <a:cubicBezTo>
                      <a:pt x="855" y="20"/>
                      <a:pt x="834" y="18"/>
                      <a:pt x="832" y="14"/>
                    </a:cubicBezTo>
                    <a:cubicBezTo>
                      <a:pt x="830" y="9"/>
                      <a:pt x="791" y="13"/>
                      <a:pt x="783" y="7"/>
                    </a:cubicBezTo>
                    <a:cubicBezTo>
                      <a:pt x="774" y="2"/>
                      <a:pt x="750" y="0"/>
                      <a:pt x="729" y="1"/>
                    </a:cubicBezTo>
                    <a:cubicBezTo>
                      <a:pt x="708" y="3"/>
                      <a:pt x="666" y="2"/>
                      <a:pt x="656" y="3"/>
                    </a:cubicBezTo>
                    <a:cubicBezTo>
                      <a:pt x="646" y="4"/>
                      <a:pt x="639" y="8"/>
                      <a:pt x="631" y="7"/>
                    </a:cubicBezTo>
                    <a:cubicBezTo>
                      <a:pt x="622" y="7"/>
                      <a:pt x="608" y="10"/>
                      <a:pt x="613" y="16"/>
                    </a:cubicBezTo>
                    <a:cubicBezTo>
                      <a:pt x="623" y="26"/>
                      <a:pt x="599" y="30"/>
                      <a:pt x="601" y="22"/>
                    </a:cubicBezTo>
                    <a:cubicBezTo>
                      <a:pt x="602" y="15"/>
                      <a:pt x="580" y="11"/>
                      <a:pt x="574" y="17"/>
                    </a:cubicBezTo>
                    <a:cubicBezTo>
                      <a:pt x="566" y="23"/>
                      <a:pt x="531" y="10"/>
                      <a:pt x="526" y="17"/>
                    </a:cubicBezTo>
                    <a:cubicBezTo>
                      <a:pt x="521" y="24"/>
                      <a:pt x="479" y="21"/>
                      <a:pt x="467" y="24"/>
                    </a:cubicBezTo>
                    <a:cubicBezTo>
                      <a:pt x="455" y="26"/>
                      <a:pt x="486" y="34"/>
                      <a:pt x="485" y="40"/>
                    </a:cubicBezTo>
                    <a:cubicBezTo>
                      <a:pt x="484" y="45"/>
                      <a:pt x="446" y="40"/>
                      <a:pt x="454" y="49"/>
                    </a:cubicBezTo>
                    <a:cubicBezTo>
                      <a:pt x="462" y="58"/>
                      <a:pt x="487" y="65"/>
                      <a:pt x="499" y="77"/>
                    </a:cubicBezTo>
                    <a:cubicBezTo>
                      <a:pt x="511" y="89"/>
                      <a:pt x="489" y="82"/>
                      <a:pt x="476" y="73"/>
                    </a:cubicBezTo>
                    <a:cubicBezTo>
                      <a:pt x="462" y="64"/>
                      <a:pt x="445" y="67"/>
                      <a:pt x="437" y="58"/>
                    </a:cubicBezTo>
                    <a:cubicBezTo>
                      <a:pt x="428" y="50"/>
                      <a:pt x="397" y="43"/>
                      <a:pt x="389" y="48"/>
                    </a:cubicBezTo>
                    <a:cubicBezTo>
                      <a:pt x="380" y="54"/>
                      <a:pt x="410" y="66"/>
                      <a:pt x="410" y="73"/>
                    </a:cubicBezTo>
                    <a:cubicBezTo>
                      <a:pt x="410" y="79"/>
                      <a:pt x="390" y="71"/>
                      <a:pt x="386" y="74"/>
                    </a:cubicBezTo>
                    <a:cubicBezTo>
                      <a:pt x="382" y="76"/>
                      <a:pt x="364" y="56"/>
                      <a:pt x="354" y="56"/>
                    </a:cubicBezTo>
                    <a:cubicBezTo>
                      <a:pt x="343" y="56"/>
                      <a:pt x="352" y="65"/>
                      <a:pt x="352" y="78"/>
                    </a:cubicBezTo>
                    <a:cubicBezTo>
                      <a:pt x="352" y="91"/>
                      <a:pt x="332" y="99"/>
                      <a:pt x="337" y="90"/>
                    </a:cubicBezTo>
                    <a:cubicBezTo>
                      <a:pt x="343" y="81"/>
                      <a:pt x="339" y="58"/>
                      <a:pt x="328" y="54"/>
                    </a:cubicBezTo>
                    <a:cubicBezTo>
                      <a:pt x="317" y="50"/>
                      <a:pt x="289" y="63"/>
                      <a:pt x="274" y="63"/>
                    </a:cubicBezTo>
                    <a:cubicBezTo>
                      <a:pt x="260" y="62"/>
                      <a:pt x="240" y="67"/>
                      <a:pt x="253" y="74"/>
                    </a:cubicBezTo>
                    <a:cubicBezTo>
                      <a:pt x="265" y="81"/>
                      <a:pt x="252" y="86"/>
                      <a:pt x="242" y="78"/>
                    </a:cubicBezTo>
                    <a:cubicBezTo>
                      <a:pt x="231" y="70"/>
                      <a:pt x="195" y="78"/>
                      <a:pt x="202" y="83"/>
                    </a:cubicBezTo>
                    <a:cubicBezTo>
                      <a:pt x="209" y="88"/>
                      <a:pt x="212" y="103"/>
                      <a:pt x="207" y="110"/>
                    </a:cubicBezTo>
                    <a:cubicBezTo>
                      <a:pt x="202" y="116"/>
                      <a:pt x="187" y="103"/>
                      <a:pt x="173" y="104"/>
                    </a:cubicBezTo>
                    <a:cubicBezTo>
                      <a:pt x="159" y="105"/>
                      <a:pt x="89" y="139"/>
                      <a:pt x="93" y="148"/>
                    </a:cubicBezTo>
                    <a:cubicBezTo>
                      <a:pt x="98" y="156"/>
                      <a:pt x="127" y="149"/>
                      <a:pt x="137" y="154"/>
                    </a:cubicBezTo>
                    <a:cubicBezTo>
                      <a:pt x="146" y="160"/>
                      <a:pt x="134" y="179"/>
                      <a:pt x="122" y="187"/>
                    </a:cubicBezTo>
                    <a:cubicBezTo>
                      <a:pt x="111" y="195"/>
                      <a:pt x="68" y="187"/>
                      <a:pt x="67" y="197"/>
                    </a:cubicBezTo>
                    <a:cubicBezTo>
                      <a:pt x="66" y="206"/>
                      <a:pt x="0" y="208"/>
                      <a:pt x="0" y="223"/>
                    </a:cubicBezTo>
                    <a:cubicBezTo>
                      <a:pt x="0" y="228"/>
                      <a:pt x="3" y="234"/>
                      <a:pt x="10" y="236"/>
                    </a:cubicBezTo>
                    <a:cubicBezTo>
                      <a:pt x="19" y="238"/>
                      <a:pt x="31" y="235"/>
                      <a:pt x="39" y="244"/>
                    </a:cubicBezTo>
                    <a:cubicBezTo>
                      <a:pt x="48" y="253"/>
                      <a:pt x="71" y="254"/>
                      <a:pt x="87" y="248"/>
                    </a:cubicBezTo>
                    <a:cubicBezTo>
                      <a:pt x="103" y="241"/>
                      <a:pt x="115" y="249"/>
                      <a:pt x="115" y="258"/>
                    </a:cubicBezTo>
                    <a:cubicBezTo>
                      <a:pt x="114" y="268"/>
                      <a:pt x="78" y="255"/>
                      <a:pt x="67" y="261"/>
                    </a:cubicBezTo>
                    <a:cubicBezTo>
                      <a:pt x="56" y="268"/>
                      <a:pt x="22" y="262"/>
                      <a:pt x="24" y="270"/>
                    </a:cubicBezTo>
                    <a:cubicBezTo>
                      <a:pt x="26" y="277"/>
                      <a:pt x="42" y="275"/>
                      <a:pt x="56" y="278"/>
                    </a:cubicBezTo>
                    <a:cubicBezTo>
                      <a:pt x="69" y="281"/>
                      <a:pt x="57" y="286"/>
                      <a:pt x="56" y="292"/>
                    </a:cubicBezTo>
                    <a:cubicBezTo>
                      <a:pt x="56" y="298"/>
                      <a:pt x="64" y="297"/>
                      <a:pt x="77" y="304"/>
                    </a:cubicBezTo>
                    <a:cubicBezTo>
                      <a:pt x="91" y="310"/>
                      <a:pt x="113" y="315"/>
                      <a:pt x="106" y="307"/>
                    </a:cubicBezTo>
                    <a:cubicBezTo>
                      <a:pt x="99" y="299"/>
                      <a:pt x="120" y="300"/>
                      <a:pt x="124" y="305"/>
                    </a:cubicBezTo>
                    <a:cubicBezTo>
                      <a:pt x="127" y="309"/>
                      <a:pt x="137" y="298"/>
                      <a:pt x="147" y="300"/>
                    </a:cubicBezTo>
                    <a:cubicBezTo>
                      <a:pt x="157" y="303"/>
                      <a:pt x="161" y="291"/>
                      <a:pt x="169" y="296"/>
                    </a:cubicBezTo>
                    <a:cubicBezTo>
                      <a:pt x="176" y="301"/>
                      <a:pt x="213" y="305"/>
                      <a:pt x="225" y="311"/>
                    </a:cubicBezTo>
                    <a:cubicBezTo>
                      <a:pt x="238" y="318"/>
                      <a:pt x="255" y="320"/>
                      <a:pt x="254" y="330"/>
                    </a:cubicBezTo>
                    <a:cubicBezTo>
                      <a:pt x="252" y="340"/>
                      <a:pt x="264" y="347"/>
                      <a:pt x="278" y="353"/>
                    </a:cubicBezTo>
                    <a:cubicBezTo>
                      <a:pt x="292" y="359"/>
                      <a:pt x="295" y="373"/>
                      <a:pt x="294" y="382"/>
                    </a:cubicBezTo>
                    <a:cubicBezTo>
                      <a:pt x="294" y="391"/>
                      <a:pt x="309" y="397"/>
                      <a:pt x="307" y="401"/>
                    </a:cubicBezTo>
                    <a:cubicBezTo>
                      <a:pt x="304" y="405"/>
                      <a:pt x="306" y="411"/>
                      <a:pt x="316" y="419"/>
                    </a:cubicBezTo>
                    <a:cubicBezTo>
                      <a:pt x="325" y="428"/>
                      <a:pt x="301" y="434"/>
                      <a:pt x="307" y="441"/>
                    </a:cubicBezTo>
                    <a:cubicBezTo>
                      <a:pt x="312" y="449"/>
                      <a:pt x="298" y="463"/>
                      <a:pt x="315" y="465"/>
                    </a:cubicBezTo>
                    <a:cubicBezTo>
                      <a:pt x="332" y="468"/>
                      <a:pt x="329" y="454"/>
                      <a:pt x="342" y="454"/>
                    </a:cubicBezTo>
                    <a:cubicBezTo>
                      <a:pt x="354" y="454"/>
                      <a:pt x="341" y="465"/>
                      <a:pt x="348" y="471"/>
                    </a:cubicBezTo>
                    <a:cubicBezTo>
                      <a:pt x="355" y="478"/>
                      <a:pt x="369" y="477"/>
                      <a:pt x="382" y="488"/>
                    </a:cubicBezTo>
                    <a:cubicBezTo>
                      <a:pt x="395" y="499"/>
                      <a:pt x="386" y="504"/>
                      <a:pt x="375" y="495"/>
                    </a:cubicBezTo>
                    <a:cubicBezTo>
                      <a:pt x="362" y="486"/>
                      <a:pt x="328" y="488"/>
                      <a:pt x="328" y="491"/>
                    </a:cubicBezTo>
                    <a:cubicBezTo>
                      <a:pt x="328" y="494"/>
                      <a:pt x="366" y="516"/>
                      <a:pt x="375" y="513"/>
                    </a:cubicBezTo>
                    <a:cubicBezTo>
                      <a:pt x="384" y="510"/>
                      <a:pt x="396" y="526"/>
                      <a:pt x="391" y="531"/>
                    </a:cubicBezTo>
                    <a:cubicBezTo>
                      <a:pt x="385" y="537"/>
                      <a:pt x="388" y="550"/>
                      <a:pt x="387" y="556"/>
                    </a:cubicBezTo>
                    <a:cubicBezTo>
                      <a:pt x="386" y="562"/>
                      <a:pt x="373" y="556"/>
                      <a:pt x="365" y="557"/>
                    </a:cubicBezTo>
                    <a:cubicBezTo>
                      <a:pt x="356" y="558"/>
                      <a:pt x="351" y="561"/>
                      <a:pt x="351" y="570"/>
                    </a:cubicBezTo>
                    <a:cubicBezTo>
                      <a:pt x="351" y="578"/>
                      <a:pt x="337" y="585"/>
                      <a:pt x="336" y="596"/>
                    </a:cubicBezTo>
                    <a:cubicBezTo>
                      <a:pt x="334" y="607"/>
                      <a:pt x="346" y="606"/>
                      <a:pt x="353" y="611"/>
                    </a:cubicBezTo>
                    <a:cubicBezTo>
                      <a:pt x="360" y="615"/>
                      <a:pt x="341" y="619"/>
                      <a:pt x="340" y="626"/>
                    </a:cubicBezTo>
                    <a:cubicBezTo>
                      <a:pt x="339" y="634"/>
                      <a:pt x="357" y="648"/>
                      <a:pt x="364" y="652"/>
                    </a:cubicBezTo>
                    <a:cubicBezTo>
                      <a:pt x="371" y="656"/>
                      <a:pt x="365" y="673"/>
                      <a:pt x="367" y="682"/>
                    </a:cubicBezTo>
                    <a:cubicBezTo>
                      <a:pt x="370" y="691"/>
                      <a:pt x="379" y="680"/>
                      <a:pt x="378" y="692"/>
                    </a:cubicBezTo>
                    <a:cubicBezTo>
                      <a:pt x="377" y="703"/>
                      <a:pt x="386" y="702"/>
                      <a:pt x="386" y="709"/>
                    </a:cubicBezTo>
                    <a:cubicBezTo>
                      <a:pt x="387" y="716"/>
                      <a:pt x="403" y="715"/>
                      <a:pt x="400" y="724"/>
                    </a:cubicBezTo>
                    <a:cubicBezTo>
                      <a:pt x="397" y="734"/>
                      <a:pt x="405" y="741"/>
                      <a:pt x="408" y="746"/>
                    </a:cubicBezTo>
                    <a:cubicBezTo>
                      <a:pt x="412" y="751"/>
                      <a:pt x="426" y="760"/>
                      <a:pt x="428" y="767"/>
                    </a:cubicBezTo>
                    <a:cubicBezTo>
                      <a:pt x="431" y="773"/>
                      <a:pt x="439" y="782"/>
                      <a:pt x="448" y="780"/>
                    </a:cubicBezTo>
                    <a:cubicBezTo>
                      <a:pt x="457" y="777"/>
                      <a:pt x="458" y="786"/>
                      <a:pt x="465" y="785"/>
                    </a:cubicBezTo>
                    <a:cubicBezTo>
                      <a:pt x="473" y="784"/>
                      <a:pt x="484" y="788"/>
                      <a:pt x="486" y="794"/>
                    </a:cubicBezTo>
                    <a:cubicBezTo>
                      <a:pt x="488" y="800"/>
                      <a:pt x="511" y="805"/>
                      <a:pt x="517" y="806"/>
                    </a:cubicBezTo>
                    <a:cubicBezTo>
                      <a:pt x="523" y="807"/>
                      <a:pt x="524" y="795"/>
                      <a:pt x="530" y="792"/>
                    </a:cubicBezTo>
                    <a:cubicBezTo>
                      <a:pt x="536" y="789"/>
                      <a:pt x="534" y="766"/>
                      <a:pt x="539" y="765"/>
                    </a:cubicBezTo>
                    <a:cubicBezTo>
                      <a:pt x="544" y="763"/>
                      <a:pt x="542" y="739"/>
                      <a:pt x="537" y="737"/>
                    </a:cubicBezTo>
                    <a:cubicBezTo>
                      <a:pt x="532" y="735"/>
                      <a:pt x="534" y="726"/>
                      <a:pt x="546" y="728"/>
                    </a:cubicBezTo>
                    <a:cubicBezTo>
                      <a:pt x="558" y="730"/>
                      <a:pt x="554" y="718"/>
                      <a:pt x="560" y="716"/>
                    </a:cubicBezTo>
                    <a:cubicBezTo>
                      <a:pt x="565" y="714"/>
                      <a:pt x="563" y="704"/>
                      <a:pt x="567" y="702"/>
                    </a:cubicBezTo>
                    <a:cubicBezTo>
                      <a:pt x="571" y="701"/>
                      <a:pt x="571" y="694"/>
                      <a:pt x="567" y="690"/>
                    </a:cubicBezTo>
                    <a:cubicBezTo>
                      <a:pt x="564" y="686"/>
                      <a:pt x="568" y="683"/>
                      <a:pt x="574" y="682"/>
                    </a:cubicBezTo>
                    <a:cubicBezTo>
                      <a:pt x="580" y="681"/>
                      <a:pt x="579" y="672"/>
                      <a:pt x="571" y="669"/>
                    </a:cubicBezTo>
                    <a:cubicBezTo>
                      <a:pt x="562" y="665"/>
                      <a:pt x="565" y="656"/>
                      <a:pt x="573" y="662"/>
                    </a:cubicBezTo>
                    <a:cubicBezTo>
                      <a:pt x="582" y="668"/>
                      <a:pt x="588" y="663"/>
                      <a:pt x="583" y="657"/>
                    </a:cubicBezTo>
                    <a:cubicBezTo>
                      <a:pt x="578" y="651"/>
                      <a:pt x="589" y="648"/>
                      <a:pt x="600" y="647"/>
                    </a:cubicBezTo>
                    <a:cubicBezTo>
                      <a:pt x="611" y="646"/>
                      <a:pt x="616" y="640"/>
                      <a:pt x="614" y="632"/>
                    </a:cubicBezTo>
                    <a:cubicBezTo>
                      <a:pt x="612" y="623"/>
                      <a:pt x="627" y="624"/>
                      <a:pt x="623" y="631"/>
                    </a:cubicBezTo>
                    <a:cubicBezTo>
                      <a:pt x="620" y="638"/>
                      <a:pt x="622" y="646"/>
                      <a:pt x="627" y="640"/>
                    </a:cubicBezTo>
                    <a:cubicBezTo>
                      <a:pt x="632" y="635"/>
                      <a:pt x="642" y="639"/>
                      <a:pt x="660" y="634"/>
                    </a:cubicBezTo>
                    <a:cubicBezTo>
                      <a:pt x="677" y="628"/>
                      <a:pt x="695" y="614"/>
                      <a:pt x="699" y="600"/>
                    </a:cubicBezTo>
                    <a:cubicBezTo>
                      <a:pt x="703" y="586"/>
                      <a:pt x="723" y="587"/>
                      <a:pt x="721" y="578"/>
                    </a:cubicBezTo>
                    <a:cubicBezTo>
                      <a:pt x="718" y="568"/>
                      <a:pt x="724" y="565"/>
                      <a:pt x="737" y="571"/>
                    </a:cubicBezTo>
                    <a:cubicBezTo>
                      <a:pt x="751" y="577"/>
                      <a:pt x="740" y="567"/>
                      <a:pt x="755" y="567"/>
                    </a:cubicBezTo>
                    <a:cubicBezTo>
                      <a:pt x="769" y="567"/>
                      <a:pt x="767" y="562"/>
                      <a:pt x="781" y="561"/>
                    </a:cubicBezTo>
                    <a:cubicBezTo>
                      <a:pt x="795" y="561"/>
                      <a:pt x="831" y="554"/>
                      <a:pt x="844" y="544"/>
                    </a:cubicBezTo>
                    <a:cubicBezTo>
                      <a:pt x="856" y="534"/>
                      <a:pt x="883" y="525"/>
                      <a:pt x="894" y="518"/>
                    </a:cubicBezTo>
                    <a:cubicBezTo>
                      <a:pt x="905" y="511"/>
                      <a:pt x="907" y="505"/>
                      <a:pt x="901" y="509"/>
                    </a:cubicBezTo>
                    <a:cubicBezTo>
                      <a:pt x="894" y="513"/>
                      <a:pt x="880" y="513"/>
                      <a:pt x="869" y="511"/>
                    </a:cubicBezTo>
                    <a:cubicBezTo>
                      <a:pt x="859" y="508"/>
                      <a:pt x="842" y="499"/>
                      <a:pt x="830" y="506"/>
                    </a:cubicBezTo>
                    <a:cubicBezTo>
                      <a:pt x="818" y="513"/>
                      <a:pt x="826" y="496"/>
                      <a:pt x="836" y="494"/>
                    </a:cubicBezTo>
                    <a:cubicBezTo>
                      <a:pt x="845" y="493"/>
                      <a:pt x="841" y="488"/>
                      <a:pt x="839" y="478"/>
                    </a:cubicBezTo>
                    <a:cubicBezTo>
                      <a:pt x="836" y="467"/>
                      <a:pt x="855" y="474"/>
                      <a:pt x="864" y="486"/>
                    </a:cubicBezTo>
                    <a:cubicBezTo>
                      <a:pt x="872" y="498"/>
                      <a:pt x="888" y="503"/>
                      <a:pt x="902" y="499"/>
                    </a:cubicBezTo>
                    <a:cubicBezTo>
                      <a:pt x="916" y="495"/>
                      <a:pt x="903" y="483"/>
                      <a:pt x="909" y="476"/>
                    </a:cubicBezTo>
                    <a:cubicBezTo>
                      <a:pt x="914" y="468"/>
                      <a:pt x="865" y="443"/>
                      <a:pt x="863" y="435"/>
                    </a:cubicBezTo>
                    <a:cubicBezTo>
                      <a:pt x="860" y="427"/>
                      <a:pt x="875" y="432"/>
                      <a:pt x="889" y="438"/>
                    </a:cubicBezTo>
                    <a:cubicBezTo>
                      <a:pt x="902" y="444"/>
                      <a:pt x="905" y="427"/>
                      <a:pt x="905" y="420"/>
                    </a:cubicBezTo>
                    <a:cubicBezTo>
                      <a:pt x="905" y="413"/>
                      <a:pt x="876" y="412"/>
                      <a:pt x="863" y="419"/>
                    </a:cubicBezTo>
                    <a:cubicBezTo>
                      <a:pt x="850" y="427"/>
                      <a:pt x="838" y="410"/>
                      <a:pt x="855" y="408"/>
                    </a:cubicBezTo>
                    <a:cubicBezTo>
                      <a:pt x="873" y="406"/>
                      <a:pt x="857" y="398"/>
                      <a:pt x="862" y="393"/>
                    </a:cubicBezTo>
                    <a:cubicBezTo>
                      <a:pt x="867" y="388"/>
                      <a:pt x="890" y="408"/>
                      <a:pt x="901" y="405"/>
                    </a:cubicBezTo>
                    <a:cubicBezTo>
                      <a:pt x="913" y="401"/>
                      <a:pt x="921" y="405"/>
                      <a:pt x="931" y="397"/>
                    </a:cubicBezTo>
                    <a:cubicBezTo>
                      <a:pt x="941" y="390"/>
                      <a:pt x="913" y="382"/>
                      <a:pt x="907" y="376"/>
                    </a:cubicBezTo>
                    <a:cubicBezTo>
                      <a:pt x="902" y="369"/>
                      <a:pt x="936" y="371"/>
                      <a:pt x="947" y="372"/>
                    </a:cubicBezTo>
                    <a:cubicBezTo>
                      <a:pt x="957" y="372"/>
                      <a:pt x="960" y="357"/>
                      <a:pt x="951" y="360"/>
                    </a:cubicBezTo>
                    <a:cubicBezTo>
                      <a:pt x="943" y="363"/>
                      <a:pt x="913" y="349"/>
                      <a:pt x="919" y="340"/>
                    </a:cubicBezTo>
                    <a:cubicBezTo>
                      <a:pt x="926" y="331"/>
                      <a:pt x="937" y="342"/>
                      <a:pt x="950" y="335"/>
                    </a:cubicBezTo>
                    <a:cubicBezTo>
                      <a:pt x="963" y="328"/>
                      <a:pt x="951" y="303"/>
                      <a:pt x="942" y="303"/>
                    </a:cubicBezTo>
                    <a:cubicBezTo>
                      <a:pt x="933" y="303"/>
                      <a:pt x="911" y="299"/>
                      <a:pt x="911" y="295"/>
                    </a:cubicBezTo>
                    <a:cubicBezTo>
                      <a:pt x="911" y="290"/>
                      <a:pt x="892" y="286"/>
                      <a:pt x="898" y="281"/>
                    </a:cubicBezTo>
                    <a:cubicBezTo>
                      <a:pt x="903" y="276"/>
                      <a:pt x="910" y="287"/>
                      <a:pt x="922" y="278"/>
                    </a:cubicBezTo>
                    <a:cubicBezTo>
                      <a:pt x="934" y="269"/>
                      <a:pt x="959" y="280"/>
                      <a:pt x="970" y="278"/>
                    </a:cubicBezTo>
                    <a:cubicBezTo>
                      <a:pt x="980" y="276"/>
                      <a:pt x="965" y="256"/>
                      <a:pt x="959" y="259"/>
                    </a:cubicBezTo>
                    <a:cubicBezTo>
                      <a:pt x="952" y="263"/>
                      <a:pt x="931" y="264"/>
                      <a:pt x="929" y="253"/>
                    </a:cubicBezTo>
                    <a:cubicBezTo>
                      <a:pt x="928" y="242"/>
                      <a:pt x="950" y="253"/>
                      <a:pt x="953" y="248"/>
                    </a:cubicBezTo>
                    <a:cubicBezTo>
                      <a:pt x="957" y="243"/>
                      <a:pt x="923" y="229"/>
                      <a:pt x="918" y="240"/>
                    </a:cubicBezTo>
                    <a:cubicBezTo>
                      <a:pt x="913" y="251"/>
                      <a:pt x="894" y="247"/>
                      <a:pt x="904" y="241"/>
                    </a:cubicBezTo>
                    <a:cubicBezTo>
                      <a:pt x="914" y="235"/>
                      <a:pt x="916" y="217"/>
                      <a:pt x="915" y="208"/>
                    </a:cubicBezTo>
                    <a:cubicBezTo>
                      <a:pt x="914" y="199"/>
                      <a:pt x="950" y="199"/>
                      <a:pt x="946" y="184"/>
                    </a:cubicBezTo>
                    <a:cubicBezTo>
                      <a:pt x="942" y="170"/>
                      <a:pt x="963" y="166"/>
                      <a:pt x="975" y="166"/>
                    </a:cubicBezTo>
                    <a:cubicBezTo>
                      <a:pt x="987" y="166"/>
                      <a:pt x="975" y="151"/>
                      <a:pt x="963" y="152"/>
                    </a:cubicBezTo>
                    <a:cubicBezTo>
                      <a:pt x="952" y="154"/>
                      <a:pt x="940" y="167"/>
                      <a:pt x="934" y="162"/>
                    </a:cubicBezTo>
                    <a:cubicBezTo>
                      <a:pt x="928" y="156"/>
                      <a:pt x="948" y="147"/>
                      <a:pt x="958" y="147"/>
                    </a:cubicBezTo>
                    <a:cubicBezTo>
                      <a:pt x="968" y="147"/>
                      <a:pt x="994" y="146"/>
                      <a:pt x="1002" y="141"/>
                    </a:cubicBezTo>
                    <a:cubicBezTo>
                      <a:pt x="1011" y="136"/>
                      <a:pt x="987" y="131"/>
                      <a:pt x="970" y="133"/>
                    </a:cubicBezTo>
                    <a:cubicBezTo>
                      <a:pt x="953" y="135"/>
                      <a:pt x="953" y="128"/>
                      <a:pt x="978" y="127"/>
                    </a:cubicBezTo>
                    <a:cubicBezTo>
                      <a:pt x="1003" y="127"/>
                      <a:pt x="999" y="122"/>
                      <a:pt x="1017" y="119"/>
                    </a:cubicBezTo>
                    <a:cubicBezTo>
                      <a:pt x="1035" y="117"/>
                      <a:pt x="1029" y="110"/>
                      <a:pt x="1040" y="110"/>
                    </a:cubicBezTo>
                    <a:cubicBezTo>
                      <a:pt x="1051" y="109"/>
                      <a:pt x="1080" y="97"/>
                      <a:pt x="1080" y="91"/>
                    </a:cubicBezTo>
                    <a:cubicBezTo>
                      <a:pt x="1080" y="86"/>
                      <a:pt x="1038" y="74"/>
                      <a:pt x="1019" y="74"/>
                    </a:cubicBezTo>
                    <a:close/>
                    <a:moveTo>
                      <a:pt x="369" y="528"/>
                    </a:moveTo>
                    <a:cubicBezTo>
                      <a:pt x="370" y="520"/>
                      <a:pt x="360" y="525"/>
                      <a:pt x="355" y="515"/>
                    </a:cubicBezTo>
                    <a:cubicBezTo>
                      <a:pt x="350" y="505"/>
                      <a:pt x="323" y="501"/>
                      <a:pt x="321" y="509"/>
                    </a:cubicBezTo>
                    <a:cubicBezTo>
                      <a:pt x="320" y="512"/>
                      <a:pt x="311" y="517"/>
                      <a:pt x="318" y="524"/>
                    </a:cubicBezTo>
                    <a:cubicBezTo>
                      <a:pt x="325" y="531"/>
                      <a:pt x="330" y="528"/>
                      <a:pt x="337" y="536"/>
                    </a:cubicBezTo>
                    <a:cubicBezTo>
                      <a:pt x="345" y="543"/>
                      <a:pt x="369" y="537"/>
                      <a:pt x="369" y="52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7" name="Freeform 1633">
                <a:extLst>
                  <a:ext uri="{FF2B5EF4-FFF2-40B4-BE49-F238E27FC236}">
                    <a16:creationId xmlns:a16="http://schemas.microsoft.com/office/drawing/2014/main" id="{9D4A6EC2-47B2-668C-E697-0E63E4AB6E4B}"/>
                  </a:ext>
                </a:extLst>
              </p:cNvPr>
              <p:cNvSpPr>
                <a:spLocks noEditPoints="1"/>
              </p:cNvSpPr>
              <p:nvPr/>
            </p:nvSpPr>
            <p:spPr bwMode="auto">
              <a:xfrm>
                <a:off x="1528815" y="771550"/>
                <a:ext cx="2016197" cy="1517701"/>
              </a:xfrm>
              <a:custGeom>
                <a:avLst/>
                <a:gdLst>
                  <a:gd name="T0" fmla="*/ 321 w 1571"/>
                  <a:gd name="T1" fmla="*/ 1069 h 1211"/>
                  <a:gd name="T2" fmla="*/ 295 w 1571"/>
                  <a:gd name="T3" fmla="*/ 356 h 1211"/>
                  <a:gd name="T4" fmla="*/ 605 w 1571"/>
                  <a:gd name="T5" fmla="*/ 393 h 1211"/>
                  <a:gd name="T6" fmla="*/ 401 w 1571"/>
                  <a:gd name="T7" fmla="*/ 420 h 1211"/>
                  <a:gd name="T8" fmla="*/ 604 w 1571"/>
                  <a:gd name="T9" fmla="*/ 523 h 1211"/>
                  <a:gd name="T10" fmla="*/ 371 w 1571"/>
                  <a:gd name="T11" fmla="*/ 303 h 1211"/>
                  <a:gd name="T12" fmla="*/ 325 w 1571"/>
                  <a:gd name="T13" fmla="*/ 290 h 1211"/>
                  <a:gd name="T14" fmla="*/ 577 w 1571"/>
                  <a:gd name="T15" fmla="*/ 333 h 1211"/>
                  <a:gd name="T16" fmla="*/ 465 w 1571"/>
                  <a:gd name="T17" fmla="*/ 225 h 1211"/>
                  <a:gd name="T18" fmla="*/ 645 w 1571"/>
                  <a:gd name="T19" fmla="*/ 187 h 1211"/>
                  <a:gd name="T20" fmla="*/ 651 w 1571"/>
                  <a:gd name="T21" fmla="*/ 252 h 1211"/>
                  <a:gd name="T22" fmla="*/ 656 w 1571"/>
                  <a:gd name="T23" fmla="*/ 289 h 1211"/>
                  <a:gd name="T24" fmla="*/ 849 w 1571"/>
                  <a:gd name="T25" fmla="*/ 230 h 1211"/>
                  <a:gd name="T26" fmla="*/ 770 w 1571"/>
                  <a:gd name="T27" fmla="*/ 363 h 1211"/>
                  <a:gd name="T28" fmla="*/ 1074 w 1571"/>
                  <a:gd name="T29" fmla="*/ 344 h 1211"/>
                  <a:gd name="T30" fmla="*/ 907 w 1571"/>
                  <a:gd name="T31" fmla="*/ 237 h 1211"/>
                  <a:gd name="T32" fmla="*/ 935 w 1571"/>
                  <a:gd name="T33" fmla="*/ 130 h 1211"/>
                  <a:gd name="T34" fmla="*/ 918 w 1571"/>
                  <a:gd name="T35" fmla="*/ 104 h 1211"/>
                  <a:gd name="T36" fmla="*/ 992 w 1571"/>
                  <a:gd name="T37" fmla="*/ 188 h 1211"/>
                  <a:gd name="T38" fmla="*/ 1092 w 1571"/>
                  <a:gd name="T39" fmla="*/ 282 h 1211"/>
                  <a:gd name="T40" fmla="*/ 1244 w 1571"/>
                  <a:gd name="T41" fmla="*/ 136 h 1211"/>
                  <a:gd name="T42" fmla="*/ 1188 w 1571"/>
                  <a:gd name="T43" fmla="*/ 14 h 1211"/>
                  <a:gd name="T44" fmla="*/ 889 w 1571"/>
                  <a:gd name="T45" fmla="*/ 72 h 1211"/>
                  <a:gd name="T46" fmla="*/ 976 w 1571"/>
                  <a:gd name="T47" fmla="*/ 689 h 1211"/>
                  <a:gd name="T48" fmla="*/ 1294 w 1571"/>
                  <a:gd name="T49" fmla="*/ 532 h 1211"/>
                  <a:gd name="T50" fmla="*/ 1166 w 1571"/>
                  <a:gd name="T51" fmla="*/ 426 h 1211"/>
                  <a:gd name="T52" fmla="*/ 976 w 1571"/>
                  <a:gd name="T53" fmla="*/ 392 h 1211"/>
                  <a:gd name="T54" fmla="*/ 1101 w 1571"/>
                  <a:gd name="T55" fmla="*/ 483 h 1211"/>
                  <a:gd name="T56" fmla="*/ 1152 w 1571"/>
                  <a:gd name="T57" fmla="*/ 640 h 1211"/>
                  <a:gd name="T58" fmla="*/ 1329 w 1571"/>
                  <a:gd name="T59" fmla="*/ 655 h 1211"/>
                  <a:gd name="T60" fmla="*/ 1067 w 1571"/>
                  <a:gd name="T61" fmla="*/ 377 h 1211"/>
                  <a:gd name="T62" fmla="*/ 1506 w 1571"/>
                  <a:gd name="T63" fmla="*/ 1003 h 1211"/>
                  <a:gd name="T64" fmla="*/ 172 w 1571"/>
                  <a:gd name="T65" fmla="*/ 984 h 1211"/>
                  <a:gd name="T66" fmla="*/ 1284 w 1571"/>
                  <a:gd name="T67" fmla="*/ 1074 h 1211"/>
                  <a:gd name="T68" fmla="*/ 1506 w 1571"/>
                  <a:gd name="T69" fmla="*/ 952 h 1211"/>
                  <a:gd name="T70" fmla="*/ 1400 w 1571"/>
                  <a:gd name="T71" fmla="*/ 876 h 1211"/>
                  <a:gd name="T72" fmla="*/ 1320 w 1571"/>
                  <a:gd name="T73" fmla="*/ 826 h 1211"/>
                  <a:gd name="T74" fmla="*/ 1193 w 1571"/>
                  <a:gd name="T75" fmla="*/ 724 h 1211"/>
                  <a:gd name="T76" fmla="*/ 1137 w 1571"/>
                  <a:gd name="T77" fmla="*/ 849 h 1211"/>
                  <a:gd name="T78" fmla="*/ 1042 w 1571"/>
                  <a:gd name="T79" fmla="*/ 966 h 1211"/>
                  <a:gd name="T80" fmla="*/ 841 w 1571"/>
                  <a:gd name="T81" fmla="*/ 822 h 1211"/>
                  <a:gd name="T82" fmla="*/ 905 w 1571"/>
                  <a:gd name="T83" fmla="*/ 674 h 1211"/>
                  <a:gd name="T84" fmla="*/ 1014 w 1571"/>
                  <a:gd name="T85" fmla="*/ 605 h 1211"/>
                  <a:gd name="T86" fmla="*/ 995 w 1571"/>
                  <a:gd name="T87" fmla="*/ 531 h 1211"/>
                  <a:gd name="T88" fmla="*/ 906 w 1571"/>
                  <a:gd name="T89" fmla="*/ 537 h 1211"/>
                  <a:gd name="T90" fmla="*/ 839 w 1571"/>
                  <a:gd name="T91" fmla="*/ 424 h 1211"/>
                  <a:gd name="T92" fmla="*/ 810 w 1571"/>
                  <a:gd name="T93" fmla="*/ 457 h 1211"/>
                  <a:gd name="T94" fmla="*/ 794 w 1571"/>
                  <a:gd name="T95" fmla="*/ 569 h 1211"/>
                  <a:gd name="T96" fmla="*/ 770 w 1571"/>
                  <a:gd name="T97" fmla="*/ 545 h 1211"/>
                  <a:gd name="T98" fmla="*/ 624 w 1571"/>
                  <a:gd name="T99" fmla="*/ 545 h 1211"/>
                  <a:gd name="T100" fmla="*/ 418 w 1571"/>
                  <a:gd name="T101" fmla="*/ 531 h 1211"/>
                  <a:gd name="T102" fmla="*/ 151 w 1571"/>
                  <a:gd name="T103" fmla="*/ 533 h 1211"/>
                  <a:gd name="T104" fmla="*/ 73 w 1571"/>
                  <a:gd name="T105" fmla="*/ 533 h 1211"/>
                  <a:gd name="T106" fmla="*/ 198 w 1571"/>
                  <a:gd name="T107" fmla="*/ 920 h 1211"/>
                  <a:gd name="T108" fmla="*/ 284 w 1571"/>
                  <a:gd name="T109" fmla="*/ 1029 h 1211"/>
                  <a:gd name="T110" fmla="*/ 974 w 1571"/>
                  <a:gd name="T111" fmla="*/ 1078 h 1211"/>
                  <a:gd name="T112" fmla="*/ 1096 w 1571"/>
                  <a:gd name="T113" fmla="*/ 1198 h 1211"/>
                  <a:gd name="T114" fmla="*/ 1354 w 1571"/>
                  <a:gd name="T115" fmla="*/ 1130 h 1211"/>
                  <a:gd name="T116" fmla="*/ 380 w 1571"/>
                  <a:gd name="T117" fmla="*/ 637 h 1211"/>
                  <a:gd name="T118" fmla="*/ 376 w 1571"/>
                  <a:gd name="T119" fmla="*/ 613 h 1211"/>
                  <a:gd name="T120" fmla="*/ 787 w 1571"/>
                  <a:gd name="T121" fmla="*/ 102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1" h="1211">
                    <a:moveTo>
                      <a:pt x="310" y="1061"/>
                    </a:moveTo>
                    <a:cubicBezTo>
                      <a:pt x="305" y="1056"/>
                      <a:pt x="291" y="1057"/>
                      <a:pt x="289" y="1052"/>
                    </a:cubicBezTo>
                    <a:cubicBezTo>
                      <a:pt x="288" y="1047"/>
                      <a:pt x="275" y="1029"/>
                      <a:pt x="269" y="1029"/>
                    </a:cubicBezTo>
                    <a:cubicBezTo>
                      <a:pt x="262" y="1029"/>
                      <a:pt x="253" y="1030"/>
                      <a:pt x="246" y="1024"/>
                    </a:cubicBezTo>
                    <a:cubicBezTo>
                      <a:pt x="238" y="1018"/>
                      <a:pt x="233" y="1018"/>
                      <a:pt x="227" y="1021"/>
                    </a:cubicBezTo>
                    <a:cubicBezTo>
                      <a:pt x="222" y="1025"/>
                      <a:pt x="233" y="1026"/>
                      <a:pt x="233" y="1029"/>
                    </a:cubicBezTo>
                    <a:cubicBezTo>
                      <a:pt x="232" y="1033"/>
                      <a:pt x="236" y="1036"/>
                      <a:pt x="241" y="1035"/>
                    </a:cubicBezTo>
                    <a:cubicBezTo>
                      <a:pt x="246" y="1034"/>
                      <a:pt x="248" y="1044"/>
                      <a:pt x="253" y="1044"/>
                    </a:cubicBezTo>
                    <a:cubicBezTo>
                      <a:pt x="258" y="1045"/>
                      <a:pt x="259" y="1052"/>
                      <a:pt x="265" y="1052"/>
                    </a:cubicBezTo>
                    <a:cubicBezTo>
                      <a:pt x="270" y="1052"/>
                      <a:pt x="271" y="1058"/>
                      <a:pt x="274" y="1062"/>
                    </a:cubicBezTo>
                    <a:cubicBezTo>
                      <a:pt x="277" y="1065"/>
                      <a:pt x="283" y="1062"/>
                      <a:pt x="283" y="1066"/>
                    </a:cubicBezTo>
                    <a:cubicBezTo>
                      <a:pt x="283" y="1069"/>
                      <a:pt x="289" y="1072"/>
                      <a:pt x="291" y="1076"/>
                    </a:cubicBezTo>
                    <a:cubicBezTo>
                      <a:pt x="302" y="1077"/>
                      <a:pt x="311" y="1078"/>
                      <a:pt x="319" y="1076"/>
                    </a:cubicBezTo>
                    <a:cubicBezTo>
                      <a:pt x="319" y="1073"/>
                      <a:pt x="320" y="1071"/>
                      <a:pt x="321" y="1069"/>
                    </a:cubicBezTo>
                    <a:cubicBezTo>
                      <a:pt x="323" y="1063"/>
                      <a:pt x="315" y="1067"/>
                      <a:pt x="310" y="1061"/>
                    </a:cubicBezTo>
                    <a:close/>
                    <a:moveTo>
                      <a:pt x="297" y="440"/>
                    </a:moveTo>
                    <a:cubicBezTo>
                      <a:pt x="311" y="443"/>
                      <a:pt x="312" y="468"/>
                      <a:pt x="322" y="468"/>
                    </a:cubicBezTo>
                    <a:cubicBezTo>
                      <a:pt x="328" y="468"/>
                      <a:pt x="323" y="460"/>
                      <a:pt x="333" y="460"/>
                    </a:cubicBezTo>
                    <a:cubicBezTo>
                      <a:pt x="343" y="460"/>
                      <a:pt x="341" y="455"/>
                      <a:pt x="350" y="456"/>
                    </a:cubicBezTo>
                    <a:cubicBezTo>
                      <a:pt x="360" y="456"/>
                      <a:pt x="368" y="453"/>
                      <a:pt x="368" y="442"/>
                    </a:cubicBezTo>
                    <a:cubicBezTo>
                      <a:pt x="368" y="431"/>
                      <a:pt x="375" y="427"/>
                      <a:pt x="384" y="425"/>
                    </a:cubicBezTo>
                    <a:cubicBezTo>
                      <a:pt x="394" y="423"/>
                      <a:pt x="385" y="411"/>
                      <a:pt x="398" y="408"/>
                    </a:cubicBezTo>
                    <a:cubicBezTo>
                      <a:pt x="412" y="405"/>
                      <a:pt x="448" y="389"/>
                      <a:pt x="455" y="384"/>
                    </a:cubicBezTo>
                    <a:cubicBezTo>
                      <a:pt x="461" y="380"/>
                      <a:pt x="447" y="374"/>
                      <a:pt x="433" y="365"/>
                    </a:cubicBezTo>
                    <a:cubicBezTo>
                      <a:pt x="419" y="356"/>
                      <a:pt x="408" y="354"/>
                      <a:pt x="397" y="361"/>
                    </a:cubicBezTo>
                    <a:cubicBezTo>
                      <a:pt x="386" y="368"/>
                      <a:pt x="394" y="353"/>
                      <a:pt x="386" y="357"/>
                    </a:cubicBezTo>
                    <a:cubicBezTo>
                      <a:pt x="377" y="361"/>
                      <a:pt x="354" y="351"/>
                      <a:pt x="350" y="347"/>
                    </a:cubicBezTo>
                    <a:cubicBezTo>
                      <a:pt x="347" y="343"/>
                      <a:pt x="305" y="356"/>
                      <a:pt x="295" y="356"/>
                    </a:cubicBezTo>
                    <a:cubicBezTo>
                      <a:pt x="285" y="356"/>
                      <a:pt x="296" y="366"/>
                      <a:pt x="303" y="372"/>
                    </a:cubicBezTo>
                    <a:cubicBezTo>
                      <a:pt x="310" y="377"/>
                      <a:pt x="286" y="395"/>
                      <a:pt x="290" y="399"/>
                    </a:cubicBezTo>
                    <a:cubicBezTo>
                      <a:pt x="295" y="402"/>
                      <a:pt x="286" y="413"/>
                      <a:pt x="275" y="425"/>
                    </a:cubicBezTo>
                    <a:cubicBezTo>
                      <a:pt x="264" y="438"/>
                      <a:pt x="282" y="437"/>
                      <a:pt x="297" y="440"/>
                    </a:cubicBezTo>
                    <a:close/>
                    <a:moveTo>
                      <a:pt x="688" y="504"/>
                    </a:moveTo>
                    <a:cubicBezTo>
                      <a:pt x="692" y="499"/>
                      <a:pt x="712" y="515"/>
                      <a:pt x="713" y="503"/>
                    </a:cubicBezTo>
                    <a:cubicBezTo>
                      <a:pt x="713" y="492"/>
                      <a:pt x="691" y="486"/>
                      <a:pt x="681" y="480"/>
                    </a:cubicBezTo>
                    <a:cubicBezTo>
                      <a:pt x="672" y="474"/>
                      <a:pt x="668" y="477"/>
                      <a:pt x="653" y="466"/>
                    </a:cubicBezTo>
                    <a:cubicBezTo>
                      <a:pt x="638" y="455"/>
                      <a:pt x="657" y="449"/>
                      <a:pt x="646" y="441"/>
                    </a:cubicBezTo>
                    <a:cubicBezTo>
                      <a:pt x="635" y="432"/>
                      <a:pt x="631" y="409"/>
                      <a:pt x="639" y="401"/>
                    </a:cubicBezTo>
                    <a:cubicBezTo>
                      <a:pt x="647" y="393"/>
                      <a:pt x="656" y="381"/>
                      <a:pt x="641" y="376"/>
                    </a:cubicBezTo>
                    <a:cubicBezTo>
                      <a:pt x="627" y="370"/>
                      <a:pt x="605" y="381"/>
                      <a:pt x="607" y="384"/>
                    </a:cubicBezTo>
                    <a:cubicBezTo>
                      <a:pt x="609" y="387"/>
                      <a:pt x="629" y="398"/>
                      <a:pt x="629" y="402"/>
                    </a:cubicBezTo>
                    <a:cubicBezTo>
                      <a:pt x="629" y="407"/>
                      <a:pt x="611" y="389"/>
                      <a:pt x="605" y="393"/>
                    </a:cubicBezTo>
                    <a:cubicBezTo>
                      <a:pt x="598" y="397"/>
                      <a:pt x="591" y="385"/>
                      <a:pt x="586" y="393"/>
                    </a:cubicBezTo>
                    <a:cubicBezTo>
                      <a:pt x="580" y="401"/>
                      <a:pt x="593" y="428"/>
                      <a:pt x="598" y="436"/>
                    </a:cubicBezTo>
                    <a:cubicBezTo>
                      <a:pt x="602" y="444"/>
                      <a:pt x="593" y="444"/>
                      <a:pt x="587" y="445"/>
                    </a:cubicBezTo>
                    <a:cubicBezTo>
                      <a:pt x="580" y="447"/>
                      <a:pt x="580" y="424"/>
                      <a:pt x="573" y="415"/>
                    </a:cubicBezTo>
                    <a:cubicBezTo>
                      <a:pt x="567" y="406"/>
                      <a:pt x="542" y="396"/>
                      <a:pt x="541" y="402"/>
                    </a:cubicBezTo>
                    <a:cubicBezTo>
                      <a:pt x="539" y="409"/>
                      <a:pt x="556" y="409"/>
                      <a:pt x="554" y="417"/>
                    </a:cubicBezTo>
                    <a:cubicBezTo>
                      <a:pt x="552" y="426"/>
                      <a:pt x="542" y="412"/>
                      <a:pt x="534" y="419"/>
                    </a:cubicBezTo>
                    <a:cubicBezTo>
                      <a:pt x="525" y="426"/>
                      <a:pt x="526" y="421"/>
                      <a:pt x="528" y="414"/>
                    </a:cubicBezTo>
                    <a:cubicBezTo>
                      <a:pt x="530" y="407"/>
                      <a:pt x="516" y="399"/>
                      <a:pt x="500" y="401"/>
                    </a:cubicBezTo>
                    <a:cubicBezTo>
                      <a:pt x="484" y="402"/>
                      <a:pt x="493" y="413"/>
                      <a:pt x="488" y="417"/>
                    </a:cubicBezTo>
                    <a:cubicBezTo>
                      <a:pt x="483" y="421"/>
                      <a:pt x="460" y="415"/>
                      <a:pt x="475" y="412"/>
                    </a:cubicBezTo>
                    <a:cubicBezTo>
                      <a:pt x="490" y="409"/>
                      <a:pt x="483" y="400"/>
                      <a:pt x="478" y="392"/>
                    </a:cubicBezTo>
                    <a:cubicBezTo>
                      <a:pt x="473" y="383"/>
                      <a:pt x="458" y="393"/>
                      <a:pt x="433" y="402"/>
                    </a:cubicBezTo>
                    <a:cubicBezTo>
                      <a:pt x="409" y="410"/>
                      <a:pt x="398" y="420"/>
                      <a:pt x="401" y="420"/>
                    </a:cubicBezTo>
                    <a:cubicBezTo>
                      <a:pt x="404" y="421"/>
                      <a:pt x="405" y="425"/>
                      <a:pt x="396" y="433"/>
                    </a:cubicBezTo>
                    <a:cubicBezTo>
                      <a:pt x="386" y="441"/>
                      <a:pt x="396" y="448"/>
                      <a:pt x="404" y="448"/>
                    </a:cubicBezTo>
                    <a:cubicBezTo>
                      <a:pt x="413" y="448"/>
                      <a:pt x="405" y="455"/>
                      <a:pt x="412" y="456"/>
                    </a:cubicBezTo>
                    <a:cubicBezTo>
                      <a:pt x="417" y="458"/>
                      <a:pt x="445" y="445"/>
                      <a:pt x="453" y="451"/>
                    </a:cubicBezTo>
                    <a:cubicBezTo>
                      <a:pt x="461" y="456"/>
                      <a:pt x="407" y="460"/>
                      <a:pt x="407" y="469"/>
                    </a:cubicBezTo>
                    <a:cubicBezTo>
                      <a:pt x="407" y="478"/>
                      <a:pt x="437" y="484"/>
                      <a:pt x="458" y="480"/>
                    </a:cubicBezTo>
                    <a:cubicBezTo>
                      <a:pt x="480" y="476"/>
                      <a:pt x="519" y="483"/>
                      <a:pt x="519" y="489"/>
                    </a:cubicBezTo>
                    <a:cubicBezTo>
                      <a:pt x="519" y="494"/>
                      <a:pt x="493" y="492"/>
                      <a:pt x="473" y="492"/>
                    </a:cubicBezTo>
                    <a:cubicBezTo>
                      <a:pt x="454" y="491"/>
                      <a:pt x="420" y="497"/>
                      <a:pt x="422" y="503"/>
                    </a:cubicBezTo>
                    <a:cubicBezTo>
                      <a:pt x="423" y="510"/>
                      <a:pt x="426" y="510"/>
                      <a:pt x="446" y="520"/>
                    </a:cubicBezTo>
                    <a:cubicBezTo>
                      <a:pt x="466" y="529"/>
                      <a:pt x="487" y="515"/>
                      <a:pt x="487" y="528"/>
                    </a:cubicBezTo>
                    <a:cubicBezTo>
                      <a:pt x="486" y="542"/>
                      <a:pt x="498" y="545"/>
                      <a:pt x="525" y="546"/>
                    </a:cubicBezTo>
                    <a:cubicBezTo>
                      <a:pt x="552" y="546"/>
                      <a:pt x="565" y="533"/>
                      <a:pt x="578" y="534"/>
                    </a:cubicBezTo>
                    <a:cubicBezTo>
                      <a:pt x="591" y="535"/>
                      <a:pt x="598" y="532"/>
                      <a:pt x="604" y="523"/>
                    </a:cubicBezTo>
                    <a:cubicBezTo>
                      <a:pt x="610" y="514"/>
                      <a:pt x="616" y="519"/>
                      <a:pt x="617" y="524"/>
                    </a:cubicBezTo>
                    <a:cubicBezTo>
                      <a:pt x="619" y="528"/>
                      <a:pt x="636" y="528"/>
                      <a:pt x="640" y="532"/>
                    </a:cubicBezTo>
                    <a:cubicBezTo>
                      <a:pt x="650" y="541"/>
                      <a:pt x="683" y="539"/>
                      <a:pt x="695" y="532"/>
                    </a:cubicBezTo>
                    <a:cubicBezTo>
                      <a:pt x="708" y="526"/>
                      <a:pt x="690" y="509"/>
                      <a:pt x="684" y="517"/>
                    </a:cubicBezTo>
                    <a:cubicBezTo>
                      <a:pt x="677" y="524"/>
                      <a:pt x="672" y="520"/>
                      <a:pt x="670" y="516"/>
                    </a:cubicBezTo>
                    <a:cubicBezTo>
                      <a:pt x="669" y="512"/>
                      <a:pt x="683" y="510"/>
                      <a:pt x="688" y="504"/>
                    </a:cubicBezTo>
                    <a:close/>
                    <a:moveTo>
                      <a:pt x="390" y="312"/>
                    </a:moveTo>
                    <a:cubicBezTo>
                      <a:pt x="404" y="313"/>
                      <a:pt x="419" y="301"/>
                      <a:pt x="418" y="294"/>
                    </a:cubicBezTo>
                    <a:cubicBezTo>
                      <a:pt x="417" y="287"/>
                      <a:pt x="383" y="311"/>
                      <a:pt x="390" y="312"/>
                    </a:cubicBezTo>
                    <a:close/>
                    <a:moveTo>
                      <a:pt x="325" y="290"/>
                    </a:moveTo>
                    <a:cubicBezTo>
                      <a:pt x="331" y="292"/>
                      <a:pt x="325" y="303"/>
                      <a:pt x="332" y="300"/>
                    </a:cubicBezTo>
                    <a:cubicBezTo>
                      <a:pt x="338" y="297"/>
                      <a:pt x="340" y="296"/>
                      <a:pt x="344" y="298"/>
                    </a:cubicBezTo>
                    <a:cubicBezTo>
                      <a:pt x="353" y="300"/>
                      <a:pt x="354" y="293"/>
                      <a:pt x="358" y="289"/>
                    </a:cubicBezTo>
                    <a:cubicBezTo>
                      <a:pt x="362" y="285"/>
                      <a:pt x="361" y="303"/>
                      <a:pt x="371" y="303"/>
                    </a:cubicBezTo>
                    <a:cubicBezTo>
                      <a:pt x="379" y="303"/>
                      <a:pt x="378" y="284"/>
                      <a:pt x="386" y="290"/>
                    </a:cubicBezTo>
                    <a:cubicBezTo>
                      <a:pt x="394" y="295"/>
                      <a:pt x="396" y="287"/>
                      <a:pt x="397" y="282"/>
                    </a:cubicBezTo>
                    <a:cubicBezTo>
                      <a:pt x="399" y="277"/>
                      <a:pt x="399" y="267"/>
                      <a:pt x="408" y="266"/>
                    </a:cubicBezTo>
                    <a:cubicBezTo>
                      <a:pt x="416" y="264"/>
                      <a:pt x="409" y="274"/>
                      <a:pt x="413" y="281"/>
                    </a:cubicBezTo>
                    <a:cubicBezTo>
                      <a:pt x="419" y="291"/>
                      <a:pt x="429" y="282"/>
                      <a:pt x="429" y="277"/>
                    </a:cubicBezTo>
                    <a:cubicBezTo>
                      <a:pt x="430" y="273"/>
                      <a:pt x="444" y="276"/>
                      <a:pt x="444" y="270"/>
                    </a:cubicBezTo>
                    <a:cubicBezTo>
                      <a:pt x="443" y="265"/>
                      <a:pt x="447" y="263"/>
                      <a:pt x="444" y="257"/>
                    </a:cubicBezTo>
                    <a:cubicBezTo>
                      <a:pt x="440" y="251"/>
                      <a:pt x="450" y="252"/>
                      <a:pt x="455" y="248"/>
                    </a:cubicBezTo>
                    <a:cubicBezTo>
                      <a:pt x="459" y="243"/>
                      <a:pt x="448" y="247"/>
                      <a:pt x="440" y="240"/>
                    </a:cubicBezTo>
                    <a:cubicBezTo>
                      <a:pt x="433" y="233"/>
                      <a:pt x="429" y="242"/>
                      <a:pt x="429" y="247"/>
                    </a:cubicBezTo>
                    <a:cubicBezTo>
                      <a:pt x="429" y="251"/>
                      <a:pt x="415" y="248"/>
                      <a:pt x="406" y="244"/>
                    </a:cubicBezTo>
                    <a:cubicBezTo>
                      <a:pt x="397" y="241"/>
                      <a:pt x="386" y="255"/>
                      <a:pt x="374" y="261"/>
                    </a:cubicBezTo>
                    <a:cubicBezTo>
                      <a:pt x="361" y="267"/>
                      <a:pt x="361" y="278"/>
                      <a:pt x="349" y="277"/>
                    </a:cubicBezTo>
                    <a:cubicBezTo>
                      <a:pt x="337" y="277"/>
                      <a:pt x="320" y="287"/>
                      <a:pt x="325" y="290"/>
                    </a:cubicBezTo>
                    <a:close/>
                    <a:moveTo>
                      <a:pt x="447" y="286"/>
                    </a:moveTo>
                    <a:cubicBezTo>
                      <a:pt x="437" y="287"/>
                      <a:pt x="437" y="298"/>
                      <a:pt x="450" y="298"/>
                    </a:cubicBezTo>
                    <a:cubicBezTo>
                      <a:pt x="462" y="298"/>
                      <a:pt x="466" y="302"/>
                      <a:pt x="448" y="301"/>
                    </a:cubicBezTo>
                    <a:cubicBezTo>
                      <a:pt x="430" y="300"/>
                      <a:pt x="422" y="316"/>
                      <a:pt x="435" y="312"/>
                    </a:cubicBezTo>
                    <a:cubicBezTo>
                      <a:pt x="447" y="309"/>
                      <a:pt x="462" y="309"/>
                      <a:pt x="453" y="312"/>
                    </a:cubicBezTo>
                    <a:cubicBezTo>
                      <a:pt x="444" y="316"/>
                      <a:pt x="418" y="318"/>
                      <a:pt x="422" y="323"/>
                    </a:cubicBezTo>
                    <a:cubicBezTo>
                      <a:pt x="424" y="326"/>
                      <a:pt x="434" y="325"/>
                      <a:pt x="444" y="329"/>
                    </a:cubicBezTo>
                    <a:cubicBezTo>
                      <a:pt x="455" y="333"/>
                      <a:pt x="461" y="335"/>
                      <a:pt x="469" y="327"/>
                    </a:cubicBezTo>
                    <a:cubicBezTo>
                      <a:pt x="476" y="318"/>
                      <a:pt x="487" y="309"/>
                      <a:pt x="483" y="321"/>
                    </a:cubicBezTo>
                    <a:cubicBezTo>
                      <a:pt x="479" y="333"/>
                      <a:pt x="495" y="324"/>
                      <a:pt x="516" y="323"/>
                    </a:cubicBezTo>
                    <a:cubicBezTo>
                      <a:pt x="537" y="323"/>
                      <a:pt x="512" y="336"/>
                      <a:pt x="491" y="338"/>
                    </a:cubicBezTo>
                    <a:cubicBezTo>
                      <a:pt x="469" y="339"/>
                      <a:pt x="473" y="350"/>
                      <a:pt x="490" y="354"/>
                    </a:cubicBezTo>
                    <a:cubicBezTo>
                      <a:pt x="507" y="358"/>
                      <a:pt x="544" y="343"/>
                      <a:pt x="552" y="334"/>
                    </a:cubicBezTo>
                    <a:cubicBezTo>
                      <a:pt x="561" y="326"/>
                      <a:pt x="569" y="339"/>
                      <a:pt x="577" y="333"/>
                    </a:cubicBezTo>
                    <a:cubicBezTo>
                      <a:pt x="586" y="327"/>
                      <a:pt x="602" y="334"/>
                      <a:pt x="617" y="330"/>
                    </a:cubicBezTo>
                    <a:cubicBezTo>
                      <a:pt x="632" y="327"/>
                      <a:pt x="634" y="299"/>
                      <a:pt x="623" y="295"/>
                    </a:cubicBezTo>
                    <a:cubicBezTo>
                      <a:pt x="613" y="290"/>
                      <a:pt x="613" y="300"/>
                      <a:pt x="604" y="302"/>
                    </a:cubicBezTo>
                    <a:cubicBezTo>
                      <a:pt x="595" y="303"/>
                      <a:pt x="591" y="292"/>
                      <a:pt x="584" y="285"/>
                    </a:cubicBezTo>
                    <a:cubicBezTo>
                      <a:pt x="577" y="278"/>
                      <a:pt x="581" y="265"/>
                      <a:pt x="571" y="266"/>
                    </a:cubicBezTo>
                    <a:cubicBezTo>
                      <a:pt x="561" y="268"/>
                      <a:pt x="539" y="284"/>
                      <a:pt x="552" y="286"/>
                    </a:cubicBezTo>
                    <a:cubicBezTo>
                      <a:pt x="566" y="287"/>
                      <a:pt x="561" y="295"/>
                      <a:pt x="554" y="298"/>
                    </a:cubicBezTo>
                    <a:cubicBezTo>
                      <a:pt x="547" y="301"/>
                      <a:pt x="570" y="306"/>
                      <a:pt x="567" y="311"/>
                    </a:cubicBezTo>
                    <a:cubicBezTo>
                      <a:pt x="564" y="316"/>
                      <a:pt x="528" y="312"/>
                      <a:pt x="526" y="304"/>
                    </a:cubicBezTo>
                    <a:cubicBezTo>
                      <a:pt x="525" y="296"/>
                      <a:pt x="497" y="282"/>
                      <a:pt x="485" y="285"/>
                    </a:cubicBezTo>
                    <a:cubicBezTo>
                      <a:pt x="473" y="288"/>
                      <a:pt x="478" y="276"/>
                      <a:pt x="466" y="275"/>
                    </a:cubicBezTo>
                    <a:cubicBezTo>
                      <a:pt x="455" y="274"/>
                      <a:pt x="458" y="285"/>
                      <a:pt x="447" y="286"/>
                    </a:cubicBezTo>
                    <a:close/>
                    <a:moveTo>
                      <a:pt x="488" y="230"/>
                    </a:moveTo>
                    <a:cubicBezTo>
                      <a:pt x="492" y="220"/>
                      <a:pt x="462" y="222"/>
                      <a:pt x="465" y="225"/>
                    </a:cubicBezTo>
                    <a:cubicBezTo>
                      <a:pt x="470" y="232"/>
                      <a:pt x="484" y="239"/>
                      <a:pt x="488" y="230"/>
                    </a:cubicBezTo>
                    <a:close/>
                    <a:moveTo>
                      <a:pt x="553" y="226"/>
                    </a:moveTo>
                    <a:cubicBezTo>
                      <a:pt x="563" y="224"/>
                      <a:pt x="559" y="216"/>
                      <a:pt x="542" y="219"/>
                    </a:cubicBezTo>
                    <a:cubicBezTo>
                      <a:pt x="526" y="221"/>
                      <a:pt x="498" y="221"/>
                      <a:pt x="498" y="233"/>
                    </a:cubicBezTo>
                    <a:cubicBezTo>
                      <a:pt x="498" y="242"/>
                      <a:pt x="503" y="247"/>
                      <a:pt x="521" y="248"/>
                    </a:cubicBezTo>
                    <a:cubicBezTo>
                      <a:pt x="539" y="250"/>
                      <a:pt x="555" y="233"/>
                      <a:pt x="546" y="233"/>
                    </a:cubicBezTo>
                    <a:cubicBezTo>
                      <a:pt x="537" y="233"/>
                      <a:pt x="543" y="227"/>
                      <a:pt x="553" y="226"/>
                    </a:cubicBezTo>
                    <a:close/>
                    <a:moveTo>
                      <a:pt x="515" y="211"/>
                    </a:moveTo>
                    <a:cubicBezTo>
                      <a:pt x="523" y="214"/>
                      <a:pt x="530" y="204"/>
                      <a:pt x="536" y="208"/>
                    </a:cubicBezTo>
                    <a:cubicBezTo>
                      <a:pt x="541" y="213"/>
                      <a:pt x="566" y="217"/>
                      <a:pt x="566" y="205"/>
                    </a:cubicBezTo>
                    <a:cubicBezTo>
                      <a:pt x="566" y="192"/>
                      <a:pt x="535" y="190"/>
                      <a:pt x="527" y="195"/>
                    </a:cubicBezTo>
                    <a:cubicBezTo>
                      <a:pt x="519" y="200"/>
                      <a:pt x="483" y="201"/>
                      <a:pt x="494" y="209"/>
                    </a:cubicBezTo>
                    <a:cubicBezTo>
                      <a:pt x="500" y="214"/>
                      <a:pt x="507" y="208"/>
                      <a:pt x="515" y="211"/>
                    </a:cubicBezTo>
                    <a:close/>
                    <a:moveTo>
                      <a:pt x="645" y="187"/>
                    </a:moveTo>
                    <a:cubicBezTo>
                      <a:pt x="655" y="180"/>
                      <a:pt x="672" y="190"/>
                      <a:pt x="669" y="198"/>
                    </a:cubicBezTo>
                    <a:cubicBezTo>
                      <a:pt x="666" y="205"/>
                      <a:pt x="639" y="196"/>
                      <a:pt x="641" y="202"/>
                    </a:cubicBezTo>
                    <a:cubicBezTo>
                      <a:pt x="641" y="205"/>
                      <a:pt x="645" y="214"/>
                      <a:pt x="663" y="208"/>
                    </a:cubicBezTo>
                    <a:cubicBezTo>
                      <a:pt x="682" y="203"/>
                      <a:pt x="698" y="207"/>
                      <a:pt x="710" y="217"/>
                    </a:cubicBezTo>
                    <a:cubicBezTo>
                      <a:pt x="723" y="227"/>
                      <a:pt x="735" y="231"/>
                      <a:pt x="743" y="221"/>
                    </a:cubicBezTo>
                    <a:cubicBezTo>
                      <a:pt x="752" y="211"/>
                      <a:pt x="732" y="209"/>
                      <a:pt x="736" y="201"/>
                    </a:cubicBezTo>
                    <a:cubicBezTo>
                      <a:pt x="740" y="194"/>
                      <a:pt x="724" y="189"/>
                      <a:pt x="715" y="189"/>
                    </a:cubicBezTo>
                    <a:cubicBezTo>
                      <a:pt x="706" y="189"/>
                      <a:pt x="703" y="173"/>
                      <a:pt x="696" y="176"/>
                    </a:cubicBezTo>
                    <a:cubicBezTo>
                      <a:pt x="689" y="180"/>
                      <a:pt x="685" y="185"/>
                      <a:pt x="685" y="175"/>
                    </a:cubicBezTo>
                    <a:cubicBezTo>
                      <a:pt x="685" y="165"/>
                      <a:pt x="644" y="164"/>
                      <a:pt x="634" y="168"/>
                    </a:cubicBezTo>
                    <a:cubicBezTo>
                      <a:pt x="623" y="172"/>
                      <a:pt x="636" y="193"/>
                      <a:pt x="645" y="187"/>
                    </a:cubicBezTo>
                    <a:close/>
                    <a:moveTo>
                      <a:pt x="651" y="252"/>
                    </a:moveTo>
                    <a:cubicBezTo>
                      <a:pt x="657" y="244"/>
                      <a:pt x="626" y="219"/>
                      <a:pt x="624" y="231"/>
                    </a:cubicBezTo>
                    <a:cubicBezTo>
                      <a:pt x="623" y="243"/>
                      <a:pt x="644" y="261"/>
                      <a:pt x="651" y="252"/>
                    </a:cubicBezTo>
                    <a:close/>
                    <a:moveTo>
                      <a:pt x="753" y="150"/>
                    </a:moveTo>
                    <a:cubicBezTo>
                      <a:pt x="758" y="140"/>
                      <a:pt x="720" y="133"/>
                      <a:pt x="729" y="141"/>
                    </a:cubicBezTo>
                    <a:cubicBezTo>
                      <a:pt x="735" y="146"/>
                      <a:pt x="747" y="159"/>
                      <a:pt x="753" y="150"/>
                    </a:cubicBezTo>
                    <a:close/>
                    <a:moveTo>
                      <a:pt x="664" y="327"/>
                    </a:moveTo>
                    <a:cubicBezTo>
                      <a:pt x="670" y="321"/>
                      <a:pt x="652" y="308"/>
                      <a:pt x="648" y="319"/>
                    </a:cubicBezTo>
                    <a:cubicBezTo>
                      <a:pt x="643" y="330"/>
                      <a:pt x="659" y="334"/>
                      <a:pt x="664" y="327"/>
                    </a:cubicBezTo>
                    <a:close/>
                    <a:moveTo>
                      <a:pt x="753" y="273"/>
                    </a:moveTo>
                    <a:cubicBezTo>
                      <a:pt x="752" y="280"/>
                      <a:pt x="734" y="271"/>
                      <a:pt x="720" y="266"/>
                    </a:cubicBezTo>
                    <a:cubicBezTo>
                      <a:pt x="706" y="260"/>
                      <a:pt x="714" y="277"/>
                      <a:pt x="725" y="286"/>
                    </a:cubicBezTo>
                    <a:cubicBezTo>
                      <a:pt x="736" y="295"/>
                      <a:pt x="720" y="291"/>
                      <a:pt x="705" y="280"/>
                    </a:cubicBezTo>
                    <a:cubicBezTo>
                      <a:pt x="690" y="270"/>
                      <a:pt x="692" y="287"/>
                      <a:pt x="699" y="293"/>
                    </a:cubicBezTo>
                    <a:cubicBezTo>
                      <a:pt x="706" y="298"/>
                      <a:pt x="697" y="306"/>
                      <a:pt x="688" y="294"/>
                    </a:cubicBezTo>
                    <a:cubicBezTo>
                      <a:pt x="678" y="281"/>
                      <a:pt x="674" y="268"/>
                      <a:pt x="659" y="267"/>
                    </a:cubicBezTo>
                    <a:cubicBezTo>
                      <a:pt x="644" y="266"/>
                      <a:pt x="651" y="282"/>
                      <a:pt x="656" y="289"/>
                    </a:cubicBezTo>
                    <a:cubicBezTo>
                      <a:pt x="664" y="299"/>
                      <a:pt x="672" y="302"/>
                      <a:pt x="685" y="309"/>
                    </a:cubicBezTo>
                    <a:cubicBezTo>
                      <a:pt x="697" y="316"/>
                      <a:pt x="717" y="305"/>
                      <a:pt x="727" y="308"/>
                    </a:cubicBezTo>
                    <a:cubicBezTo>
                      <a:pt x="736" y="310"/>
                      <a:pt x="717" y="322"/>
                      <a:pt x="723" y="330"/>
                    </a:cubicBezTo>
                    <a:cubicBezTo>
                      <a:pt x="729" y="338"/>
                      <a:pt x="746" y="332"/>
                      <a:pt x="760" y="331"/>
                    </a:cubicBezTo>
                    <a:cubicBezTo>
                      <a:pt x="773" y="330"/>
                      <a:pt x="767" y="323"/>
                      <a:pt x="774" y="317"/>
                    </a:cubicBezTo>
                    <a:cubicBezTo>
                      <a:pt x="782" y="312"/>
                      <a:pt x="767" y="312"/>
                      <a:pt x="773" y="299"/>
                    </a:cubicBezTo>
                    <a:cubicBezTo>
                      <a:pt x="779" y="286"/>
                      <a:pt x="753" y="265"/>
                      <a:pt x="753" y="273"/>
                    </a:cubicBezTo>
                    <a:close/>
                    <a:moveTo>
                      <a:pt x="785" y="226"/>
                    </a:moveTo>
                    <a:cubicBezTo>
                      <a:pt x="797" y="226"/>
                      <a:pt x="807" y="225"/>
                      <a:pt x="817" y="221"/>
                    </a:cubicBezTo>
                    <a:cubicBezTo>
                      <a:pt x="827" y="217"/>
                      <a:pt x="811" y="217"/>
                      <a:pt x="818" y="208"/>
                    </a:cubicBezTo>
                    <a:cubicBezTo>
                      <a:pt x="825" y="198"/>
                      <a:pt x="801" y="198"/>
                      <a:pt x="800" y="201"/>
                    </a:cubicBezTo>
                    <a:cubicBezTo>
                      <a:pt x="798" y="204"/>
                      <a:pt x="767" y="182"/>
                      <a:pt x="763" y="189"/>
                    </a:cubicBezTo>
                    <a:cubicBezTo>
                      <a:pt x="758" y="196"/>
                      <a:pt x="774" y="226"/>
                      <a:pt x="785" y="226"/>
                    </a:cubicBezTo>
                    <a:close/>
                    <a:moveTo>
                      <a:pt x="849" y="230"/>
                    </a:moveTo>
                    <a:cubicBezTo>
                      <a:pt x="847" y="226"/>
                      <a:pt x="788" y="233"/>
                      <a:pt x="797" y="240"/>
                    </a:cubicBezTo>
                    <a:cubicBezTo>
                      <a:pt x="813" y="251"/>
                      <a:pt x="850" y="235"/>
                      <a:pt x="849" y="230"/>
                    </a:cubicBezTo>
                    <a:close/>
                    <a:moveTo>
                      <a:pt x="840" y="345"/>
                    </a:moveTo>
                    <a:cubicBezTo>
                      <a:pt x="854" y="344"/>
                      <a:pt x="847" y="327"/>
                      <a:pt x="832" y="315"/>
                    </a:cubicBezTo>
                    <a:cubicBezTo>
                      <a:pt x="816" y="303"/>
                      <a:pt x="781" y="327"/>
                      <a:pt x="787" y="332"/>
                    </a:cubicBezTo>
                    <a:cubicBezTo>
                      <a:pt x="794" y="338"/>
                      <a:pt x="826" y="345"/>
                      <a:pt x="840" y="345"/>
                    </a:cubicBezTo>
                    <a:close/>
                    <a:moveTo>
                      <a:pt x="740" y="454"/>
                    </a:moveTo>
                    <a:cubicBezTo>
                      <a:pt x="757" y="466"/>
                      <a:pt x="752" y="445"/>
                      <a:pt x="771" y="445"/>
                    </a:cubicBezTo>
                    <a:cubicBezTo>
                      <a:pt x="791" y="446"/>
                      <a:pt x="792" y="414"/>
                      <a:pt x="795" y="402"/>
                    </a:cubicBezTo>
                    <a:cubicBezTo>
                      <a:pt x="798" y="391"/>
                      <a:pt x="779" y="392"/>
                      <a:pt x="784" y="400"/>
                    </a:cubicBezTo>
                    <a:cubicBezTo>
                      <a:pt x="789" y="409"/>
                      <a:pt x="783" y="417"/>
                      <a:pt x="782" y="407"/>
                    </a:cubicBezTo>
                    <a:cubicBezTo>
                      <a:pt x="780" y="397"/>
                      <a:pt x="765" y="406"/>
                      <a:pt x="760" y="399"/>
                    </a:cubicBezTo>
                    <a:cubicBezTo>
                      <a:pt x="754" y="391"/>
                      <a:pt x="777" y="390"/>
                      <a:pt x="782" y="380"/>
                    </a:cubicBezTo>
                    <a:cubicBezTo>
                      <a:pt x="788" y="370"/>
                      <a:pt x="764" y="371"/>
                      <a:pt x="770" y="363"/>
                    </a:cubicBezTo>
                    <a:cubicBezTo>
                      <a:pt x="775" y="356"/>
                      <a:pt x="735" y="364"/>
                      <a:pt x="747" y="369"/>
                    </a:cubicBezTo>
                    <a:cubicBezTo>
                      <a:pt x="759" y="374"/>
                      <a:pt x="748" y="380"/>
                      <a:pt x="737" y="372"/>
                    </a:cubicBezTo>
                    <a:cubicBezTo>
                      <a:pt x="726" y="364"/>
                      <a:pt x="696" y="377"/>
                      <a:pt x="706" y="386"/>
                    </a:cubicBezTo>
                    <a:cubicBezTo>
                      <a:pt x="715" y="393"/>
                      <a:pt x="741" y="381"/>
                      <a:pt x="726" y="402"/>
                    </a:cubicBezTo>
                    <a:cubicBezTo>
                      <a:pt x="711" y="422"/>
                      <a:pt x="705" y="396"/>
                      <a:pt x="691" y="399"/>
                    </a:cubicBezTo>
                    <a:cubicBezTo>
                      <a:pt x="677" y="401"/>
                      <a:pt x="683" y="418"/>
                      <a:pt x="704" y="424"/>
                    </a:cubicBezTo>
                    <a:cubicBezTo>
                      <a:pt x="725" y="431"/>
                      <a:pt x="723" y="442"/>
                      <a:pt x="740" y="454"/>
                    </a:cubicBezTo>
                    <a:close/>
                    <a:moveTo>
                      <a:pt x="868" y="329"/>
                    </a:moveTo>
                    <a:cubicBezTo>
                      <a:pt x="873" y="345"/>
                      <a:pt x="879" y="334"/>
                      <a:pt x="888" y="340"/>
                    </a:cubicBezTo>
                    <a:cubicBezTo>
                      <a:pt x="897" y="346"/>
                      <a:pt x="910" y="350"/>
                      <a:pt x="917" y="344"/>
                    </a:cubicBezTo>
                    <a:cubicBezTo>
                      <a:pt x="924" y="338"/>
                      <a:pt x="927" y="333"/>
                      <a:pt x="929" y="338"/>
                    </a:cubicBezTo>
                    <a:cubicBezTo>
                      <a:pt x="933" y="347"/>
                      <a:pt x="950" y="348"/>
                      <a:pt x="988" y="349"/>
                    </a:cubicBezTo>
                    <a:cubicBezTo>
                      <a:pt x="1026" y="350"/>
                      <a:pt x="1016" y="334"/>
                      <a:pt x="1027" y="340"/>
                    </a:cubicBezTo>
                    <a:cubicBezTo>
                      <a:pt x="1038" y="346"/>
                      <a:pt x="1063" y="346"/>
                      <a:pt x="1074" y="344"/>
                    </a:cubicBezTo>
                    <a:cubicBezTo>
                      <a:pt x="1085" y="341"/>
                      <a:pt x="1091" y="324"/>
                      <a:pt x="1090" y="316"/>
                    </a:cubicBezTo>
                    <a:cubicBezTo>
                      <a:pt x="1089" y="307"/>
                      <a:pt x="1005" y="300"/>
                      <a:pt x="990" y="309"/>
                    </a:cubicBezTo>
                    <a:cubicBezTo>
                      <a:pt x="976" y="317"/>
                      <a:pt x="952" y="305"/>
                      <a:pt x="940" y="311"/>
                    </a:cubicBezTo>
                    <a:cubicBezTo>
                      <a:pt x="929" y="317"/>
                      <a:pt x="932" y="303"/>
                      <a:pt x="911" y="302"/>
                    </a:cubicBezTo>
                    <a:cubicBezTo>
                      <a:pt x="890" y="302"/>
                      <a:pt x="913" y="291"/>
                      <a:pt x="917" y="286"/>
                    </a:cubicBezTo>
                    <a:cubicBezTo>
                      <a:pt x="921" y="281"/>
                      <a:pt x="885" y="269"/>
                      <a:pt x="870" y="272"/>
                    </a:cubicBezTo>
                    <a:cubicBezTo>
                      <a:pt x="855" y="275"/>
                      <a:pt x="846" y="267"/>
                      <a:pt x="832" y="261"/>
                    </a:cubicBezTo>
                    <a:cubicBezTo>
                      <a:pt x="818" y="255"/>
                      <a:pt x="780" y="256"/>
                      <a:pt x="788" y="267"/>
                    </a:cubicBezTo>
                    <a:cubicBezTo>
                      <a:pt x="793" y="275"/>
                      <a:pt x="839" y="291"/>
                      <a:pt x="843" y="284"/>
                    </a:cubicBezTo>
                    <a:cubicBezTo>
                      <a:pt x="848" y="276"/>
                      <a:pt x="860" y="293"/>
                      <a:pt x="867" y="302"/>
                    </a:cubicBezTo>
                    <a:cubicBezTo>
                      <a:pt x="874" y="310"/>
                      <a:pt x="862" y="313"/>
                      <a:pt x="868" y="329"/>
                    </a:cubicBezTo>
                    <a:close/>
                    <a:moveTo>
                      <a:pt x="907" y="237"/>
                    </a:moveTo>
                    <a:cubicBezTo>
                      <a:pt x="893" y="230"/>
                      <a:pt x="876" y="244"/>
                      <a:pt x="890" y="250"/>
                    </a:cubicBezTo>
                    <a:cubicBezTo>
                      <a:pt x="903" y="255"/>
                      <a:pt x="922" y="244"/>
                      <a:pt x="907" y="237"/>
                    </a:cubicBezTo>
                    <a:close/>
                    <a:moveTo>
                      <a:pt x="795" y="149"/>
                    </a:moveTo>
                    <a:cubicBezTo>
                      <a:pt x="806" y="155"/>
                      <a:pt x="800" y="162"/>
                      <a:pt x="812" y="168"/>
                    </a:cubicBezTo>
                    <a:cubicBezTo>
                      <a:pt x="825" y="173"/>
                      <a:pt x="861" y="161"/>
                      <a:pt x="864" y="169"/>
                    </a:cubicBezTo>
                    <a:cubicBezTo>
                      <a:pt x="867" y="178"/>
                      <a:pt x="827" y="179"/>
                      <a:pt x="832" y="184"/>
                    </a:cubicBezTo>
                    <a:cubicBezTo>
                      <a:pt x="838" y="190"/>
                      <a:pt x="861" y="198"/>
                      <a:pt x="857" y="203"/>
                    </a:cubicBezTo>
                    <a:cubicBezTo>
                      <a:pt x="854" y="208"/>
                      <a:pt x="895" y="221"/>
                      <a:pt x="899" y="215"/>
                    </a:cubicBezTo>
                    <a:cubicBezTo>
                      <a:pt x="903" y="208"/>
                      <a:pt x="914" y="210"/>
                      <a:pt x="924" y="214"/>
                    </a:cubicBezTo>
                    <a:cubicBezTo>
                      <a:pt x="934" y="218"/>
                      <a:pt x="935" y="190"/>
                      <a:pt x="942" y="194"/>
                    </a:cubicBezTo>
                    <a:cubicBezTo>
                      <a:pt x="949" y="199"/>
                      <a:pt x="948" y="184"/>
                      <a:pt x="960" y="180"/>
                    </a:cubicBezTo>
                    <a:cubicBezTo>
                      <a:pt x="972" y="175"/>
                      <a:pt x="989" y="175"/>
                      <a:pt x="990" y="169"/>
                    </a:cubicBezTo>
                    <a:cubicBezTo>
                      <a:pt x="990" y="165"/>
                      <a:pt x="986" y="160"/>
                      <a:pt x="972" y="162"/>
                    </a:cubicBezTo>
                    <a:cubicBezTo>
                      <a:pt x="958" y="163"/>
                      <a:pt x="949" y="158"/>
                      <a:pt x="955" y="150"/>
                    </a:cubicBezTo>
                    <a:cubicBezTo>
                      <a:pt x="961" y="142"/>
                      <a:pt x="940" y="140"/>
                      <a:pt x="947" y="133"/>
                    </a:cubicBezTo>
                    <a:cubicBezTo>
                      <a:pt x="955" y="127"/>
                      <a:pt x="932" y="121"/>
                      <a:pt x="935" y="130"/>
                    </a:cubicBezTo>
                    <a:cubicBezTo>
                      <a:pt x="937" y="140"/>
                      <a:pt x="921" y="131"/>
                      <a:pt x="918" y="122"/>
                    </a:cubicBezTo>
                    <a:cubicBezTo>
                      <a:pt x="916" y="114"/>
                      <a:pt x="884" y="111"/>
                      <a:pt x="863" y="92"/>
                    </a:cubicBezTo>
                    <a:cubicBezTo>
                      <a:pt x="842" y="73"/>
                      <a:pt x="820" y="86"/>
                      <a:pt x="832" y="88"/>
                    </a:cubicBezTo>
                    <a:cubicBezTo>
                      <a:pt x="845" y="90"/>
                      <a:pt x="844" y="97"/>
                      <a:pt x="834" y="96"/>
                    </a:cubicBezTo>
                    <a:cubicBezTo>
                      <a:pt x="824" y="95"/>
                      <a:pt x="806" y="97"/>
                      <a:pt x="822" y="103"/>
                    </a:cubicBezTo>
                    <a:cubicBezTo>
                      <a:pt x="839" y="109"/>
                      <a:pt x="821" y="111"/>
                      <a:pt x="807" y="111"/>
                    </a:cubicBezTo>
                    <a:cubicBezTo>
                      <a:pt x="794" y="111"/>
                      <a:pt x="793" y="129"/>
                      <a:pt x="810" y="131"/>
                    </a:cubicBezTo>
                    <a:cubicBezTo>
                      <a:pt x="828" y="133"/>
                      <a:pt x="815" y="144"/>
                      <a:pt x="801" y="140"/>
                    </a:cubicBezTo>
                    <a:cubicBezTo>
                      <a:pt x="787" y="136"/>
                      <a:pt x="782" y="143"/>
                      <a:pt x="795" y="149"/>
                    </a:cubicBezTo>
                    <a:close/>
                    <a:moveTo>
                      <a:pt x="889" y="72"/>
                    </a:moveTo>
                    <a:cubicBezTo>
                      <a:pt x="900" y="65"/>
                      <a:pt x="909" y="69"/>
                      <a:pt x="900" y="74"/>
                    </a:cubicBezTo>
                    <a:cubicBezTo>
                      <a:pt x="890" y="79"/>
                      <a:pt x="893" y="82"/>
                      <a:pt x="907" y="81"/>
                    </a:cubicBezTo>
                    <a:cubicBezTo>
                      <a:pt x="920" y="80"/>
                      <a:pt x="901" y="85"/>
                      <a:pt x="901" y="93"/>
                    </a:cubicBezTo>
                    <a:cubicBezTo>
                      <a:pt x="901" y="101"/>
                      <a:pt x="917" y="96"/>
                      <a:pt x="918" y="104"/>
                    </a:cubicBezTo>
                    <a:cubicBezTo>
                      <a:pt x="918" y="111"/>
                      <a:pt x="952" y="115"/>
                      <a:pt x="962" y="105"/>
                    </a:cubicBezTo>
                    <a:cubicBezTo>
                      <a:pt x="972" y="96"/>
                      <a:pt x="968" y="108"/>
                      <a:pt x="968" y="114"/>
                    </a:cubicBezTo>
                    <a:cubicBezTo>
                      <a:pt x="967" y="120"/>
                      <a:pt x="1015" y="126"/>
                      <a:pt x="1018" y="118"/>
                    </a:cubicBezTo>
                    <a:cubicBezTo>
                      <a:pt x="1020" y="110"/>
                      <a:pt x="1027" y="113"/>
                      <a:pt x="1037" y="115"/>
                    </a:cubicBezTo>
                    <a:cubicBezTo>
                      <a:pt x="1046" y="118"/>
                      <a:pt x="1092" y="107"/>
                      <a:pt x="1093" y="97"/>
                    </a:cubicBezTo>
                    <a:cubicBezTo>
                      <a:pt x="1094" y="88"/>
                      <a:pt x="1108" y="102"/>
                      <a:pt x="1093" y="112"/>
                    </a:cubicBezTo>
                    <a:cubicBezTo>
                      <a:pt x="1078" y="122"/>
                      <a:pt x="1048" y="121"/>
                      <a:pt x="1035" y="125"/>
                    </a:cubicBezTo>
                    <a:cubicBezTo>
                      <a:pt x="1022" y="129"/>
                      <a:pt x="1044" y="138"/>
                      <a:pt x="1057" y="148"/>
                    </a:cubicBezTo>
                    <a:cubicBezTo>
                      <a:pt x="1070" y="158"/>
                      <a:pt x="1040" y="153"/>
                      <a:pt x="1027" y="140"/>
                    </a:cubicBezTo>
                    <a:cubicBezTo>
                      <a:pt x="1015" y="126"/>
                      <a:pt x="986" y="126"/>
                      <a:pt x="972" y="127"/>
                    </a:cubicBezTo>
                    <a:cubicBezTo>
                      <a:pt x="957" y="128"/>
                      <a:pt x="961" y="155"/>
                      <a:pt x="972" y="155"/>
                    </a:cubicBezTo>
                    <a:cubicBezTo>
                      <a:pt x="983" y="155"/>
                      <a:pt x="994" y="159"/>
                      <a:pt x="1005" y="176"/>
                    </a:cubicBezTo>
                    <a:cubicBezTo>
                      <a:pt x="1016" y="194"/>
                      <a:pt x="1040" y="190"/>
                      <a:pt x="1040" y="198"/>
                    </a:cubicBezTo>
                    <a:cubicBezTo>
                      <a:pt x="1040" y="205"/>
                      <a:pt x="1009" y="191"/>
                      <a:pt x="992" y="188"/>
                    </a:cubicBezTo>
                    <a:cubicBezTo>
                      <a:pt x="975" y="185"/>
                      <a:pt x="947" y="196"/>
                      <a:pt x="947" y="208"/>
                    </a:cubicBezTo>
                    <a:cubicBezTo>
                      <a:pt x="946" y="221"/>
                      <a:pt x="972" y="219"/>
                      <a:pt x="989" y="209"/>
                    </a:cubicBezTo>
                    <a:cubicBezTo>
                      <a:pt x="1006" y="199"/>
                      <a:pt x="993" y="212"/>
                      <a:pt x="985" y="220"/>
                    </a:cubicBezTo>
                    <a:cubicBezTo>
                      <a:pt x="976" y="228"/>
                      <a:pt x="1005" y="234"/>
                      <a:pt x="1005" y="244"/>
                    </a:cubicBezTo>
                    <a:cubicBezTo>
                      <a:pt x="1005" y="253"/>
                      <a:pt x="984" y="250"/>
                      <a:pt x="982" y="241"/>
                    </a:cubicBezTo>
                    <a:cubicBezTo>
                      <a:pt x="979" y="233"/>
                      <a:pt x="972" y="224"/>
                      <a:pt x="951" y="226"/>
                    </a:cubicBezTo>
                    <a:cubicBezTo>
                      <a:pt x="931" y="227"/>
                      <a:pt x="936" y="241"/>
                      <a:pt x="949" y="243"/>
                    </a:cubicBezTo>
                    <a:cubicBezTo>
                      <a:pt x="961" y="244"/>
                      <a:pt x="962" y="254"/>
                      <a:pt x="948" y="254"/>
                    </a:cubicBezTo>
                    <a:cubicBezTo>
                      <a:pt x="934" y="254"/>
                      <a:pt x="902" y="263"/>
                      <a:pt x="912" y="272"/>
                    </a:cubicBezTo>
                    <a:cubicBezTo>
                      <a:pt x="923" y="282"/>
                      <a:pt x="963" y="272"/>
                      <a:pt x="970" y="278"/>
                    </a:cubicBezTo>
                    <a:cubicBezTo>
                      <a:pt x="977" y="284"/>
                      <a:pt x="997" y="287"/>
                      <a:pt x="1001" y="280"/>
                    </a:cubicBezTo>
                    <a:cubicBezTo>
                      <a:pt x="1006" y="273"/>
                      <a:pt x="1022" y="276"/>
                      <a:pt x="1037" y="276"/>
                    </a:cubicBezTo>
                    <a:cubicBezTo>
                      <a:pt x="1053" y="276"/>
                      <a:pt x="1057" y="278"/>
                      <a:pt x="1064" y="284"/>
                    </a:cubicBezTo>
                    <a:cubicBezTo>
                      <a:pt x="1071" y="291"/>
                      <a:pt x="1083" y="288"/>
                      <a:pt x="1092" y="282"/>
                    </a:cubicBezTo>
                    <a:cubicBezTo>
                      <a:pt x="1101" y="276"/>
                      <a:pt x="1101" y="276"/>
                      <a:pt x="1112" y="276"/>
                    </a:cubicBezTo>
                    <a:cubicBezTo>
                      <a:pt x="1123" y="276"/>
                      <a:pt x="1125" y="269"/>
                      <a:pt x="1119" y="260"/>
                    </a:cubicBezTo>
                    <a:cubicBezTo>
                      <a:pt x="1114" y="251"/>
                      <a:pt x="1100" y="266"/>
                      <a:pt x="1098" y="260"/>
                    </a:cubicBezTo>
                    <a:cubicBezTo>
                      <a:pt x="1096" y="252"/>
                      <a:pt x="1083" y="250"/>
                      <a:pt x="1062" y="253"/>
                    </a:cubicBezTo>
                    <a:cubicBezTo>
                      <a:pt x="1040" y="256"/>
                      <a:pt x="1049" y="239"/>
                      <a:pt x="1062" y="243"/>
                    </a:cubicBezTo>
                    <a:cubicBezTo>
                      <a:pt x="1076" y="247"/>
                      <a:pt x="1094" y="245"/>
                      <a:pt x="1108" y="241"/>
                    </a:cubicBezTo>
                    <a:cubicBezTo>
                      <a:pt x="1123" y="237"/>
                      <a:pt x="1112" y="230"/>
                      <a:pt x="1112" y="224"/>
                    </a:cubicBezTo>
                    <a:cubicBezTo>
                      <a:pt x="1112" y="218"/>
                      <a:pt x="1130" y="222"/>
                      <a:pt x="1144" y="222"/>
                    </a:cubicBezTo>
                    <a:cubicBezTo>
                      <a:pt x="1159" y="222"/>
                      <a:pt x="1179" y="199"/>
                      <a:pt x="1180" y="186"/>
                    </a:cubicBezTo>
                    <a:cubicBezTo>
                      <a:pt x="1180" y="172"/>
                      <a:pt x="1148" y="176"/>
                      <a:pt x="1133" y="176"/>
                    </a:cubicBezTo>
                    <a:cubicBezTo>
                      <a:pt x="1117" y="176"/>
                      <a:pt x="1143" y="164"/>
                      <a:pt x="1173" y="165"/>
                    </a:cubicBezTo>
                    <a:cubicBezTo>
                      <a:pt x="1202" y="167"/>
                      <a:pt x="1189" y="154"/>
                      <a:pt x="1195" y="149"/>
                    </a:cubicBezTo>
                    <a:cubicBezTo>
                      <a:pt x="1200" y="144"/>
                      <a:pt x="1214" y="154"/>
                      <a:pt x="1229" y="151"/>
                    </a:cubicBezTo>
                    <a:cubicBezTo>
                      <a:pt x="1244" y="148"/>
                      <a:pt x="1234" y="136"/>
                      <a:pt x="1244" y="136"/>
                    </a:cubicBezTo>
                    <a:cubicBezTo>
                      <a:pt x="1251" y="136"/>
                      <a:pt x="1267" y="125"/>
                      <a:pt x="1299" y="107"/>
                    </a:cubicBezTo>
                    <a:cubicBezTo>
                      <a:pt x="1331" y="89"/>
                      <a:pt x="1356" y="92"/>
                      <a:pt x="1358" y="82"/>
                    </a:cubicBezTo>
                    <a:cubicBezTo>
                      <a:pt x="1360" y="72"/>
                      <a:pt x="1313" y="82"/>
                      <a:pt x="1306" y="79"/>
                    </a:cubicBezTo>
                    <a:cubicBezTo>
                      <a:pt x="1298" y="75"/>
                      <a:pt x="1338" y="67"/>
                      <a:pt x="1347" y="69"/>
                    </a:cubicBezTo>
                    <a:cubicBezTo>
                      <a:pt x="1356" y="72"/>
                      <a:pt x="1369" y="69"/>
                      <a:pt x="1401" y="54"/>
                    </a:cubicBezTo>
                    <a:cubicBezTo>
                      <a:pt x="1433" y="38"/>
                      <a:pt x="1419" y="34"/>
                      <a:pt x="1406" y="36"/>
                    </a:cubicBezTo>
                    <a:cubicBezTo>
                      <a:pt x="1392" y="39"/>
                      <a:pt x="1378" y="34"/>
                      <a:pt x="1378" y="25"/>
                    </a:cubicBezTo>
                    <a:cubicBezTo>
                      <a:pt x="1379" y="17"/>
                      <a:pt x="1359" y="25"/>
                      <a:pt x="1358" y="20"/>
                    </a:cubicBezTo>
                    <a:cubicBezTo>
                      <a:pt x="1357" y="15"/>
                      <a:pt x="1338" y="18"/>
                      <a:pt x="1318" y="25"/>
                    </a:cubicBezTo>
                    <a:cubicBezTo>
                      <a:pt x="1298" y="33"/>
                      <a:pt x="1317" y="18"/>
                      <a:pt x="1325" y="14"/>
                    </a:cubicBezTo>
                    <a:cubicBezTo>
                      <a:pt x="1334" y="11"/>
                      <a:pt x="1274" y="14"/>
                      <a:pt x="1263" y="7"/>
                    </a:cubicBezTo>
                    <a:cubicBezTo>
                      <a:pt x="1253" y="0"/>
                      <a:pt x="1241" y="19"/>
                      <a:pt x="1232" y="10"/>
                    </a:cubicBezTo>
                    <a:cubicBezTo>
                      <a:pt x="1223" y="0"/>
                      <a:pt x="1198" y="8"/>
                      <a:pt x="1202" y="15"/>
                    </a:cubicBezTo>
                    <a:cubicBezTo>
                      <a:pt x="1205" y="22"/>
                      <a:pt x="1198" y="22"/>
                      <a:pt x="1188" y="14"/>
                    </a:cubicBezTo>
                    <a:cubicBezTo>
                      <a:pt x="1179" y="7"/>
                      <a:pt x="1161" y="15"/>
                      <a:pt x="1144" y="13"/>
                    </a:cubicBezTo>
                    <a:cubicBezTo>
                      <a:pt x="1128" y="11"/>
                      <a:pt x="1135" y="26"/>
                      <a:pt x="1117" y="18"/>
                    </a:cubicBezTo>
                    <a:cubicBezTo>
                      <a:pt x="1099" y="11"/>
                      <a:pt x="1080" y="14"/>
                      <a:pt x="1085" y="17"/>
                    </a:cubicBezTo>
                    <a:cubicBezTo>
                      <a:pt x="1091" y="19"/>
                      <a:pt x="1083" y="24"/>
                      <a:pt x="1076" y="21"/>
                    </a:cubicBezTo>
                    <a:cubicBezTo>
                      <a:pt x="1068" y="19"/>
                      <a:pt x="1061" y="22"/>
                      <a:pt x="1065" y="30"/>
                    </a:cubicBezTo>
                    <a:cubicBezTo>
                      <a:pt x="1069" y="38"/>
                      <a:pt x="1036" y="28"/>
                      <a:pt x="1036" y="36"/>
                    </a:cubicBezTo>
                    <a:cubicBezTo>
                      <a:pt x="1036" y="45"/>
                      <a:pt x="1024" y="50"/>
                      <a:pt x="1015" y="42"/>
                    </a:cubicBezTo>
                    <a:cubicBezTo>
                      <a:pt x="1005" y="34"/>
                      <a:pt x="976" y="32"/>
                      <a:pt x="984" y="39"/>
                    </a:cubicBezTo>
                    <a:cubicBezTo>
                      <a:pt x="993" y="46"/>
                      <a:pt x="958" y="42"/>
                      <a:pt x="967" y="49"/>
                    </a:cubicBezTo>
                    <a:cubicBezTo>
                      <a:pt x="976" y="56"/>
                      <a:pt x="955" y="61"/>
                      <a:pt x="955" y="57"/>
                    </a:cubicBezTo>
                    <a:cubicBezTo>
                      <a:pt x="955" y="54"/>
                      <a:pt x="936" y="47"/>
                      <a:pt x="928" y="54"/>
                    </a:cubicBezTo>
                    <a:cubicBezTo>
                      <a:pt x="920" y="61"/>
                      <a:pt x="918" y="69"/>
                      <a:pt x="914" y="65"/>
                    </a:cubicBezTo>
                    <a:cubicBezTo>
                      <a:pt x="910" y="60"/>
                      <a:pt x="893" y="61"/>
                      <a:pt x="876" y="68"/>
                    </a:cubicBezTo>
                    <a:cubicBezTo>
                      <a:pt x="860" y="74"/>
                      <a:pt x="879" y="79"/>
                      <a:pt x="889" y="72"/>
                    </a:cubicBezTo>
                    <a:close/>
                    <a:moveTo>
                      <a:pt x="1087" y="747"/>
                    </a:moveTo>
                    <a:cubicBezTo>
                      <a:pt x="1092" y="746"/>
                      <a:pt x="1103" y="726"/>
                      <a:pt x="1089" y="727"/>
                    </a:cubicBezTo>
                    <a:cubicBezTo>
                      <a:pt x="1075" y="728"/>
                      <a:pt x="1078" y="748"/>
                      <a:pt x="1087" y="747"/>
                    </a:cubicBezTo>
                    <a:close/>
                    <a:moveTo>
                      <a:pt x="1018" y="729"/>
                    </a:moveTo>
                    <a:cubicBezTo>
                      <a:pt x="1030" y="737"/>
                      <a:pt x="1049" y="716"/>
                      <a:pt x="1047" y="710"/>
                    </a:cubicBezTo>
                    <a:cubicBezTo>
                      <a:pt x="1046" y="704"/>
                      <a:pt x="1003" y="720"/>
                      <a:pt x="1018" y="729"/>
                    </a:cubicBezTo>
                    <a:close/>
                    <a:moveTo>
                      <a:pt x="1074" y="686"/>
                    </a:moveTo>
                    <a:cubicBezTo>
                      <a:pt x="1076" y="679"/>
                      <a:pt x="1048" y="675"/>
                      <a:pt x="1050" y="667"/>
                    </a:cubicBezTo>
                    <a:cubicBezTo>
                      <a:pt x="1051" y="658"/>
                      <a:pt x="1024" y="651"/>
                      <a:pt x="1015" y="647"/>
                    </a:cubicBezTo>
                    <a:cubicBezTo>
                      <a:pt x="1007" y="642"/>
                      <a:pt x="993" y="639"/>
                      <a:pt x="993" y="630"/>
                    </a:cubicBezTo>
                    <a:cubicBezTo>
                      <a:pt x="993" y="621"/>
                      <a:pt x="975" y="628"/>
                      <a:pt x="974" y="642"/>
                    </a:cubicBezTo>
                    <a:cubicBezTo>
                      <a:pt x="973" y="656"/>
                      <a:pt x="965" y="653"/>
                      <a:pt x="969" y="666"/>
                    </a:cubicBezTo>
                    <a:cubicBezTo>
                      <a:pt x="973" y="679"/>
                      <a:pt x="952" y="683"/>
                      <a:pt x="954" y="690"/>
                    </a:cubicBezTo>
                    <a:cubicBezTo>
                      <a:pt x="957" y="697"/>
                      <a:pt x="967" y="689"/>
                      <a:pt x="976" y="689"/>
                    </a:cubicBezTo>
                    <a:cubicBezTo>
                      <a:pt x="986" y="689"/>
                      <a:pt x="974" y="702"/>
                      <a:pt x="986" y="703"/>
                    </a:cubicBezTo>
                    <a:cubicBezTo>
                      <a:pt x="995" y="704"/>
                      <a:pt x="1011" y="693"/>
                      <a:pt x="1015" y="686"/>
                    </a:cubicBezTo>
                    <a:cubicBezTo>
                      <a:pt x="1019" y="680"/>
                      <a:pt x="1027" y="678"/>
                      <a:pt x="1038" y="686"/>
                    </a:cubicBezTo>
                    <a:cubicBezTo>
                      <a:pt x="1049" y="693"/>
                      <a:pt x="1073" y="694"/>
                      <a:pt x="1074" y="686"/>
                    </a:cubicBezTo>
                    <a:close/>
                    <a:moveTo>
                      <a:pt x="1330" y="618"/>
                    </a:moveTo>
                    <a:cubicBezTo>
                      <a:pt x="1339" y="618"/>
                      <a:pt x="1341" y="630"/>
                      <a:pt x="1356" y="643"/>
                    </a:cubicBezTo>
                    <a:cubicBezTo>
                      <a:pt x="1371" y="655"/>
                      <a:pt x="1372" y="647"/>
                      <a:pt x="1374" y="638"/>
                    </a:cubicBezTo>
                    <a:cubicBezTo>
                      <a:pt x="1377" y="629"/>
                      <a:pt x="1393" y="636"/>
                      <a:pt x="1392" y="628"/>
                    </a:cubicBezTo>
                    <a:cubicBezTo>
                      <a:pt x="1392" y="619"/>
                      <a:pt x="1406" y="609"/>
                      <a:pt x="1415" y="605"/>
                    </a:cubicBezTo>
                    <a:cubicBezTo>
                      <a:pt x="1425" y="601"/>
                      <a:pt x="1407" y="592"/>
                      <a:pt x="1395" y="593"/>
                    </a:cubicBezTo>
                    <a:cubicBezTo>
                      <a:pt x="1382" y="593"/>
                      <a:pt x="1380" y="585"/>
                      <a:pt x="1380" y="579"/>
                    </a:cubicBezTo>
                    <a:cubicBezTo>
                      <a:pt x="1380" y="574"/>
                      <a:pt x="1356" y="560"/>
                      <a:pt x="1349" y="563"/>
                    </a:cubicBezTo>
                    <a:cubicBezTo>
                      <a:pt x="1341" y="565"/>
                      <a:pt x="1328" y="553"/>
                      <a:pt x="1317" y="552"/>
                    </a:cubicBezTo>
                    <a:cubicBezTo>
                      <a:pt x="1307" y="551"/>
                      <a:pt x="1292" y="543"/>
                      <a:pt x="1294" y="532"/>
                    </a:cubicBezTo>
                    <a:cubicBezTo>
                      <a:pt x="1295" y="521"/>
                      <a:pt x="1314" y="535"/>
                      <a:pt x="1318" y="527"/>
                    </a:cubicBezTo>
                    <a:cubicBezTo>
                      <a:pt x="1322" y="518"/>
                      <a:pt x="1299" y="523"/>
                      <a:pt x="1298" y="517"/>
                    </a:cubicBezTo>
                    <a:cubicBezTo>
                      <a:pt x="1297" y="510"/>
                      <a:pt x="1303" y="513"/>
                      <a:pt x="1308" y="509"/>
                    </a:cubicBezTo>
                    <a:cubicBezTo>
                      <a:pt x="1313" y="505"/>
                      <a:pt x="1304" y="497"/>
                      <a:pt x="1299" y="494"/>
                    </a:cubicBezTo>
                    <a:cubicBezTo>
                      <a:pt x="1293" y="491"/>
                      <a:pt x="1292" y="500"/>
                      <a:pt x="1286" y="500"/>
                    </a:cubicBezTo>
                    <a:cubicBezTo>
                      <a:pt x="1281" y="500"/>
                      <a:pt x="1285" y="492"/>
                      <a:pt x="1289" y="486"/>
                    </a:cubicBezTo>
                    <a:cubicBezTo>
                      <a:pt x="1293" y="481"/>
                      <a:pt x="1271" y="474"/>
                      <a:pt x="1262" y="478"/>
                    </a:cubicBezTo>
                    <a:cubicBezTo>
                      <a:pt x="1252" y="481"/>
                      <a:pt x="1249" y="475"/>
                      <a:pt x="1249" y="469"/>
                    </a:cubicBezTo>
                    <a:cubicBezTo>
                      <a:pt x="1249" y="463"/>
                      <a:pt x="1233" y="469"/>
                      <a:pt x="1227" y="474"/>
                    </a:cubicBezTo>
                    <a:cubicBezTo>
                      <a:pt x="1220" y="478"/>
                      <a:pt x="1213" y="469"/>
                      <a:pt x="1220" y="468"/>
                    </a:cubicBezTo>
                    <a:cubicBezTo>
                      <a:pt x="1228" y="467"/>
                      <a:pt x="1238" y="461"/>
                      <a:pt x="1235" y="454"/>
                    </a:cubicBezTo>
                    <a:cubicBezTo>
                      <a:pt x="1233" y="447"/>
                      <a:pt x="1213" y="446"/>
                      <a:pt x="1209" y="455"/>
                    </a:cubicBezTo>
                    <a:cubicBezTo>
                      <a:pt x="1205" y="463"/>
                      <a:pt x="1188" y="445"/>
                      <a:pt x="1188" y="438"/>
                    </a:cubicBezTo>
                    <a:cubicBezTo>
                      <a:pt x="1188" y="431"/>
                      <a:pt x="1163" y="438"/>
                      <a:pt x="1166" y="426"/>
                    </a:cubicBezTo>
                    <a:cubicBezTo>
                      <a:pt x="1170" y="414"/>
                      <a:pt x="1137" y="411"/>
                      <a:pt x="1129" y="411"/>
                    </a:cubicBezTo>
                    <a:cubicBezTo>
                      <a:pt x="1120" y="411"/>
                      <a:pt x="1108" y="418"/>
                      <a:pt x="1109" y="426"/>
                    </a:cubicBezTo>
                    <a:cubicBezTo>
                      <a:pt x="1111" y="434"/>
                      <a:pt x="1100" y="431"/>
                      <a:pt x="1098" y="422"/>
                    </a:cubicBezTo>
                    <a:cubicBezTo>
                      <a:pt x="1097" y="413"/>
                      <a:pt x="1076" y="431"/>
                      <a:pt x="1069" y="431"/>
                    </a:cubicBezTo>
                    <a:cubicBezTo>
                      <a:pt x="1063" y="431"/>
                      <a:pt x="1073" y="409"/>
                      <a:pt x="1070" y="402"/>
                    </a:cubicBezTo>
                    <a:cubicBezTo>
                      <a:pt x="1067" y="395"/>
                      <a:pt x="1062" y="392"/>
                      <a:pt x="1058" y="381"/>
                    </a:cubicBezTo>
                    <a:cubicBezTo>
                      <a:pt x="1053" y="369"/>
                      <a:pt x="1029" y="374"/>
                      <a:pt x="1023" y="381"/>
                    </a:cubicBezTo>
                    <a:cubicBezTo>
                      <a:pt x="1017" y="388"/>
                      <a:pt x="997" y="384"/>
                      <a:pt x="986" y="395"/>
                    </a:cubicBezTo>
                    <a:cubicBezTo>
                      <a:pt x="975" y="406"/>
                      <a:pt x="986" y="417"/>
                      <a:pt x="991" y="421"/>
                    </a:cubicBezTo>
                    <a:cubicBezTo>
                      <a:pt x="996" y="425"/>
                      <a:pt x="975" y="431"/>
                      <a:pt x="982" y="438"/>
                    </a:cubicBezTo>
                    <a:cubicBezTo>
                      <a:pt x="989" y="444"/>
                      <a:pt x="1000" y="441"/>
                      <a:pt x="1001" y="451"/>
                    </a:cubicBezTo>
                    <a:cubicBezTo>
                      <a:pt x="1001" y="461"/>
                      <a:pt x="975" y="448"/>
                      <a:pt x="971" y="439"/>
                    </a:cubicBezTo>
                    <a:cubicBezTo>
                      <a:pt x="967" y="431"/>
                      <a:pt x="972" y="423"/>
                      <a:pt x="967" y="417"/>
                    </a:cubicBezTo>
                    <a:cubicBezTo>
                      <a:pt x="961" y="410"/>
                      <a:pt x="966" y="402"/>
                      <a:pt x="976" y="392"/>
                    </a:cubicBezTo>
                    <a:cubicBezTo>
                      <a:pt x="986" y="381"/>
                      <a:pt x="994" y="382"/>
                      <a:pt x="994" y="376"/>
                    </a:cubicBezTo>
                    <a:cubicBezTo>
                      <a:pt x="994" y="370"/>
                      <a:pt x="950" y="370"/>
                      <a:pt x="925" y="393"/>
                    </a:cubicBezTo>
                    <a:cubicBezTo>
                      <a:pt x="899" y="417"/>
                      <a:pt x="907" y="448"/>
                      <a:pt x="908" y="454"/>
                    </a:cubicBezTo>
                    <a:cubicBezTo>
                      <a:pt x="910" y="460"/>
                      <a:pt x="932" y="457"/>
                      <a:pt x="946" y="461"/>
                    </a:cubicBezTo>
                    <a:cubicBezTo>
                      <a:pt x="959" y="465"/>
                      <a:pt x="952" y="471"/>
                      <a:pt x="942" y="469"/>
                    </a:cubicBezTo>
                    <a:cubicBezTo>
                      <a:pt x="932" y="467"/>
                      <a:pt x="914" y="464"/>
                      <a:pt x="915" y="471"/>
                    </a:cubicBezTo>
                    <a:cubicBezTo>
                      <a:pt x="916" y="478"/>
                      <a:pt x="937" y="492"/>
                      <a:pt x="950" y="489"/>
                    </a:cubicBezTo>
                    <a:cubicBezTo>
                      <a:pt x="962" y="485"/>
                      <a:pt x="962" y="485"/>
                      <a:pt x="968" y="492"/>
                    </a:cubicBezTo>
                    <a:cubicBezTo>
                      <a:pt x="973" y="499"/>
                      <a:pt x="988" y="497"/>
                      <a:pt x="1003" y="498"/>
                    </a:cubicBezTo>
                    <a:cubicBezTo>
                      <a:pt x="1018" y="499"/>
                      <a:pt x="1035" y="504"/>
                      <a:pt x="1042" y="505"/>
                    </a:cubicBezTo>
                    <a:cubicBezTo>
                      <a:pt x="1049" y="506"/>
                      <a:pt x="1058" y="501"/>
                      <a:pt x="1060" y="497"/>
                    </a:cubicBezTo>
                    <a:cubicBezTo>
                      <a:pt x="1062" y="493"/>
                      <a:pt x="1091" y="503"/>
                      <a:pt x="1100" y="503"/>
                    </a:cubicBezTo>
                    <a:cubicBezTo>
                      <a:pt x="1108" y="502"/>
                      <a:pt x="1103" y="494"/>
                      <a:pt x="1098" y="492"/>
                    </a:cubicBezTo>
                    <a:cubicBezTo>
                      <a:pt x="1092" y="489"/>
                      <a:pt x="1094" y="479"/>
                      <a:pt x="1101" y="483"/>
                    </a:cubicBezTo>
                    <a:cubicBezTo>
                      <a:pt x="1108" y="487"/>
                      <a:pt x="1120" y="489"/>
                      <a:pt x="1123" y="496"/>
                    </a:cubicBezTo>
                    <a:cubicBezTo>
                      <a:pt x="1125" y="502"/>
                      <a:pt x="1131" y="499"/>
                      <a:pt x="1132" y="505"/>
                    </a:cubicBezTo>
                    <a:cubicBezTo>
                      <a:pt x="1133" y="510"/>
                      <a:pt x="1158" y="517"/>
                      <a:pt x="1159" y="523"/>
                    </a:cubicBezTo>
                    <a:cubicBezTo>
                      <a:pt x="1159" y="529"/>
                      <a:pt x="1134" y="532"/>
                      <a:pt x="1141" y="538"/>
                    </a:cubicBezTo>
                    <a:cubicBezTo>
                      <a:pt x="1148" y="543"/>
                      <a:pt x="1159" y="531"/>
                      <a:pt x="1169" y="530"/>
                    </a:cubicBezTo>
                    <a:cubicBezTo>
                      <a:pt x="1178" y="529"/>
                      <a:pt x="1178" y="550"/>
                      <a:pt x="1185" y="547"/>
                    </a:cubicBezTo>
                    <a:cubicBezTo>
                      <a:pt x="1195" y="543"/>
                      <a:pt x="1202" y="551"/>
                      <a:pt x="1212" y="564"/>
                    </a:cubicBezTo>
                    <a:cubicBezTo>
                      <a:pt x="1221" y="578"/>
                      <a:pt x="1211" y="590"/>
                      <a:pt x="1212" y="595"/>
                    </a:cubicBezTo>
                    <a:cubicBezTo>
                      <a:pt x="1213" y="600"/>
                      <a:pt x="1231" y="598"/>
                      <a:pt x="1241" y="593"/>
                    </a:cubicBezTo>
                    <a:cubicBezTo>
                      <a:pt x="1251" y="587"/>
                      <a:pt x="1260" y="599"/>
                      <a:pt x="1268" y="606"/>
                    </a:cubicBezTo>
                    <a:cubicBezTo>
                      <a:pt x="1276" y="613"/>
                      <a:pt x="1239" y="625"/>
                      <a:pt x="1242" y="618"/>
                    </a:cubicBezTo>
                    <a:cubicBezTo>
                      <a:pt x="1245" y="612"/>
                      <a:pt x="1220" y="593"/>
                      <a:pt x="1198" y="602"/>
                    </a:cubicBezTo>
                    <a:cubicBezTo>
                      <a:pt x="1175" y="611"/>
                      <a:pt x="1191" y="624"/>
                      <a:pt x="1193" y="632"/>
                    </a:cubicBezTo>
                    <a:cubicBezTo>
                      <a:pt x="1195" y="639"/>
                      <a:pt x="1173" y="647"/>
                      <a:pt x="1152" y="640"/>
                    </a:cubicBezTo>
                    <a:cubicBezTo>
                      <a:pt x="1130" y="633"/>
                      <a:pt x="1137" y="645"/>
                      <a:pt x="1128" y="645"/>
                    </a:cubicBezTo>
                    <a:cubicBezTo>
                      <a:pt x="1119" y="645"/>
                      <a:pt x="1110" y="658"/>
                      <a:pt x="1118" y="667"/>
                    </a:cubicBezTo>
                    <a:cubicBezTo>
                      <a:pt x="1126" y="675"/>
                      <a:pt x="1143" y="668"/>
                      <a:pt x="1157" y="668"/>
                    </a:cubicBezTo>
                    <a:cubicBezTo>
                      <a:pt x="1171" y="669"/>
                      <a:pt x="1173" y="673"/>
                      <a:pt x="1174" y="665"/>
                    </a:cubicBezTo>
                    <a:cubicBezTo>
                      <a:pt x="1176" y="657"/>
                      <a:pt x="1191" y="661"/>
                      <a:pt x="1201" y="664"/>
                    </a:cubicBezTo>
                    <a:cubicBezTo>
                      <a:pt x="1211" y="666"/>
                      <a:pt x="1209" y="680"/>
                      <a:pt x="1221" y="682"/>
                    </a:cubicBezTo>
                    <a:cubicBezTo>
                      <a:pt x="1234" y="683"/>
                      <a:pt x="1223" y="696"/>
                      <a:pt x="1231" y="704"/>
                    </a:cubicBezTo>
                    <a:cubicBezTo>
                      <a:pt x="1239" y="713"/>
                      <a:pt x="1264" y="708"/>
                      <a:pt x="1274" y="718"/>
                    </a:cubicBezTo>
                    <a:cubicBezTo>
                      <a:pt x="1283" y="727"/>
                      <a:pt x="1323" y="746"/>
                      <a:pt x="1328" y="739"/>
                    </a:cubicBezTo>
                    <a:cubicBezTo>
                      <a:pt x="1335" y="731"/>
                      <a:pt x="1294" y="695"/>
                      <a:pt x="1282" y="692"/>
                    </a:cubicBezTo>
                    <a:cubicBezTo>
                      <a:pt x="1270" y="689"/>
                      <a:pt x="1294" y="685"/>
                      <a:pt x="1309" y="697"/>
                    </a:cubicBezTo>
                    <a:cubicBezTo>
                      <a:pt x="1324" y="708"/>
                      <a:pt x="1346" y="714"/>
                      <a:pt x="1356" y="700"/>
                    </a:cubicBezTo>
                    <a:cubicBezTo>
                      <a:pt x="1367" y="686"/>
                      <a:pt x="1347" y="690"/>
                      <a:pt x="1347" y="679"/>
                    </a:cubicBezTo>
                    <a:cubicBezTo>
                      <a:pt x="1347" y="669"/>
                      <a:pt x="1340" y="655"/>
                      <a:pt x="1329" y="655"/>
                    </a:cubicBezTo>
                    <a:cubicBezTo>
                      <a:pt x="1318" y="655"/>
                      <a:pt x="1290" y="633"/>
                      <a:pt x="1300" y="629"/>
                    </a:cubicBezTo>
                    <a:cubicBezTo>
                      <a:pt x="1310" y="624"/>
                      <a:pt x="1297" y="618"/>
                      <a:pt x="1305" y="609"/>
                    </a:cubicBezTo>
                    <a:cubicBezTo>
                      <a:pt x="1313" y="600"/>
                      <a:pt x="1320" y="617"/>
                      <a:pt x="1330" y="618"/>
                    </a:cubicBezTo>
                    <a:close/>
                    <a:moveTo>
                      <a:pt x="1165" y="580"/>
                    </a:moveTo>
                    <a:cubicBezTo>
                      <a:pt x="1174" y="578"/>
                      <a:pt x="1172" y="564"/>
                      <a:pt x="1167" y="557"/>
                    </a:cubicBezTo>
                    <a:cubicBezTo>
                      <a:pt x="1163" y="551"/>
                      <a:pt x="1153" y="550"/>
                      <a:pt x="1144" y="551"/>
                    </a:cubicBezTo>
                    <a:cubicBezTo>
                      <a:pt x="1136" y="552"/>
                      <a:pt x="1121" y="565"/>
                      <a:pt x="1129" y="578"/>
                    </a:cubicBezTo>
                    <a:cubicBezTo>
                      <a:pt x="1137" y="592"/>
                      <a:pt x="1155" y="582"/>
                      <a:pt x="1165" y="580"/>
                    </a:cubicBezTo>
                    <a:close/>
                    <a:moveTo>
                      <a:pt x="1067" y="377"/>
                    </a:moveTo>
                    <a:cubicBezTo>
                      <a:pt x="1062" y="387"/>
                      <a:pt x="1077" y="387"/>
                      <a:pt x="1078" y="399"/>
                    </a:cubicBezTo>
                    <a:cubicBezTo>
                      <a:pt x="1079" y="410"/>
                      <a:pt x="1094" y="414"/>
                      <a:pt x="1105" y="407"/>
                    </a:cubicBezTo>
                    <a:cubicBezTo>
                      <a:pt x="1116" y="400"/>
                      <a:pt x="1147" y="409"/>
                      <a:pt x="1147" y="400"/>
                    </a:cubicBezTo>
                    <a:cubicBezTo>
                      <a:pt x="1147" y="392"/>
                      <a:pt x="1114" y="376"/>
                      <a:pt x="1102" y="378"/>
                    </a:cubicBezTo>
                    <a:cubicBezTo>
                      <a:pt x="1091" y="381"/>
                      <a:pt x="1072" y="366"/>
                      <a:pt x="1067" y="377"/>
                    </a:cubicBezTo>
                    <a:close/>
                    <a:moveTo>
                      <a:pt x="1360" y="1042"/>
                    </a:moveTo>
                    <a:cubicBezTo>
                      <a:pt x="1362" y="1049"/>
                      <a:pt x="1407" y="1067"/>
                      <a:pt x="1409" y="1059"/>
                    </a:cubicBezTo>
                    <a:cubicBezTo>
                      <a:pt x="1410" y="1050"/>
                      <a:pt x="1359" y="1037"/>
                      <a:pt x="1360" y="1042"/>
                    </a:cubicBezTo>
                    <a:close/>
                    <a:moveTo>
                      <a:pt x="1559" y="1089"/>
                    </a:moveTo>
                    <a:cubicBezTo>
                      <a:pt x="1556" y="1095"/>
                      <a:pt x="1551" y="1085"/>
                      <a:pt x="1558" y="1080"/>
                    </a:cubicBezTo>
                    <a:cubicBezTo>
                      <a:pt x="1565" y="1074"/>
                      <a:pt x="1557" y="1072"/>
                      <a:pt x="1550" y="1075"/>
                    </a:cubicBezTo>
                    <a:cubicBezTo>
                      <a:pt x="1544" y="1079"/>
                      <a:pt x="1546" y="1061"/>
                      <a:pt x="1552" y="1058"/>
                    </a:cubicBezTo>
                    <a:cubicBezTo>
                      <a:pt x="1557" y="1055"/>
                      <a:pt x="1537" y="1049"/>
                      <a:pt x="1537" y="1055"/>
                    </a:cubicBezTo>
                    <a:cubicBezTo>
                      <a:pt x="1537" y="1060"/>
                      <a:pt x="1523" y="1057"/>
                      <a:pt x="1522" y="1051"/>
                    </a:cubicBezTo>
                    <a:cubicBezTo>
                      <a:pt x="1520" y="1046"/>
                      <a:pt x="1510" y="1045"/>
                      <a:pt x="1514" y="1041"/>
                    </a:cubicBezTo>
                    <a:cubicBezTo>
                      <a:pt x="1518" y="1037"/>
                      <a:pt x="1502" y="1035"/>
                      <a:pt x="1500" y="1042"/>
                    </a:cubicBezTo>
                    <a:cubicBezTo>
                      <a:pt x="1499" y="1048"/>
                      <a:pt x="1494" y="1037"/>
                      <a:pt x="1502" y="1029"/>
                    </a:cubicBezTo>
                    <a:cubicBezTo>
                      <a:pt x="1510" y="1021"/>
                      <a:pt x="1507" y="1013"/>
                      <a:pt x="1514" y="1009"/>
                    </a:cubicBezTo>
                    <a:cubicBezTo>
                      <a:pt x="1522" y="1005"/>
                      <a:pt x="1514" y="1000"/>
                      <a:pt x="1506" y="1003"/>
                    </a:cubicBezTo>
                    <a:cubicBezTo>
                      <a:pt x="1498" y="1007"/>
                      <a:pt x="1477" y="1035"/>
                      <a:pt x="1477" y="1043"/>
                    </a:cubicBezTo>
                    <a:cubicBezTo>
                      <a:pt x="1477" y="1051"/>
                      <a:pt x="1477" y="1060"/>
                      <a:pt x="1470" y="1060"/>
                    </a:cubicBezTo>
                    <a:cubicBezTo>
                      <a:pt x="1462" y="1059"/>
                      <a:pt x="1454" y="1066"/>
                      <a:pt x="1460" y="1070"/>
                    </a:cubicBezTo>
                    <a:cubicBezTo>
                      <a:pt x="1465" y="1074"/>
                      <a:pt x="1445" y="1086"/>
                      <a:pt x="1455" y="1092"/>
                    </a:cubicBezTo>
                    <a:cubicBezTo>
                      <a:pt x="1461" y="1095"/>
                      <a:pt x="1472" y="1090"/>
                      <a:pt x="1482" y="1091"/>
                    </a:cubicBezTo>
                    <a:cubicBezTo>
                      <a:pt x="1491" y="1092"/>
                      <a:pt x="1499" y="1093"/>
                      <a:pt x="1507" y="1087"/>
                    </a:cubicBezTo>
                    <a:cubicBezTo>
                      <a:pt x="1514" y="1081"/>
                      <a:pt x="1514" y="1092"/>
                      <a:pt x="1523" y="1091"/>
                    </a:cubicBezTo>
                    <a:cubicBezTo>
                      <a:pt x="1531" y="1090"/>
                      <a:pt x="1518" y="1098"/>
                      <a:pt x="1519" y="1104"/>
                    </a:cubicBezTo>
                    <a:cubicBezTo>
                      <a:pt x="1519" y="1109"/>
                      <a:pt x="1528" y="1100"/>
                      <a:pt x="1534" y="1097"/>
                    </a:cubicBezTo>
                    <a:cubicBezTo>
                      <a:pt x="1540" y="1094"/>
                      <a:pt x="1548" y="1097"/>
                      <a:pt x="1545" y="1103"/>
                    </a:cubicBezTo>
                    <a:cubicBezTo>
                      <a:pt x="1542" y="1108"/>
                      <a:pt x="1562" y="1113"/>
                      <a:pt x="1567" y="1105"/>
                    </a:cubicBezTo>
                    <a:cubicBezTo>
                      <a:pt x="1571" y="1096"/>
                      <a:pt x="1562" y="1083"/>
                      <a:pt x="1559" y="1089"/>
                    </a:cubicBezTo>
                    <a:close/>
                    <a:moveTo>
                      <a:pt x="145" y="945"/>
                    </a:moveTo>
                    <a:cubicBezTo>
                      <a:pt x="131" y="953"/>
                      <a:pt x="165" y="988"/>
                      <a:pt x="172" y="984"/>
                    </a:cubicBezTo>
                    <a:cubicBezTo>
                      <a:pt x="177" y="981"/>
                      <a:pt x="163" y="966"/>
                      <a:pt x="163" y="957"/>
                    </a:cubicBezTo>
                    <a:cubicBezTo>
                      <a:pt x="163" y="947"/>
                      <a:pt x="159" y="938"/>
                      <a:pt x="145" y="945"/>
                    </a:cubicBezTo>
                    <a:close/>
                    <a:moveTo>
                      <a:pt x="1434" y="1124"/>
                    </a:moveTo>
                    <a:cubicBezTo>
                      <a:pt x="1428" y="1124"/>
                      <a:pt x="1433" y="1116"/>
                      <a:pt x="1434" y="1112"/>
                    </a:cubicBezTo>
                    <a:cubicBezTo>
                      <a:pt x="1434" y="1107"/>
                      <a:pt x="1422" y="1114"/>
                      <a:pt x="1421" y="1119"/>
                    </a:cubicBezTo>
                    <a:cubicBezTo>
                      <a:pt x="1421" y="1124"/>
                      <a:pt x="1412" y="1126"/>
                      <a:pt x="1412" y="1129"/>
                    </a:cubicBezTo>
                    <a:cubicBezTo>
                      <a:pt x="1412" y="1138"/>
                      <a:pt x="1411" y="1133"/>
                      <a:pt x="1405" y="1136"/>
                    </a:cubicBezTo>
                    <a:cubicBezTo>
                      <a:pt x="1399" y="1139"/>
                      <a:pt x="1374" y="1136"/>
                      <a:pt x="1374" y="1131"/>
                    </a:cubicBezTo>
                    <a:cubicBezTo>
                      <a:pt x="1373" y="1125"/>
                      <a:pt x="1355" y="1123"/>
                      <a:pt x="1355" y="1115"/>
                    </a:cubicBezTo>
                    <a:cubicBezTo>
                      <a:pt x="1354" y="1108"/>
                      <a:pt x="1345" y="1105"/>
                      <a:pt x="1352" y="1097"/>
                    </a:cubicBezTo>
                    <a:cubicBezTo>
                      <a:pt x="1359" y="1089"/>
                      <a:pt x="1351" y="1085"/>
                      <a:pt x="1344" y="1091"/>
                    </a:cubicBezTo>
                    <a:cubicBezTo>
                      <a:pt x="1338" y="1097"/>
                      <a:pt x="1334" y="1088"/>
                      <a:pt x="1343" y="1084"/>
                    </a:cubicBezTo>
                    <a:cubicBezTo>
                      <a:pt x="1352" y="1081"/>
                      <a:pt x="1369" y="1077"/>
                      <a:pt x="1360" y="1061"/>
                    </a:cubicBezTo>
                    <a:cubicBezTo>
                      <a:pt x="1351" y="1046"/>
                      <a:pt x="1297" y="1066"/>
                      <a:pt x="1284" y="1074"/>
                    </a:cubicBezTo>
                    <a:cubicBezTo>
                      <a:pt x="1270" y="1082"/>
                      <a:pt x="1253" y="1107"/>
                      <a:pt x="1245" y="1107"/>
                    </a:cubicBezTo>
                    <a:cubicBezTo>
                      <a:pt x="1238" y="1107"/>
                      <a:pt x="1258" y="1094"/>
                      <a:pt x="1261" y="1088"/>
                    </a:cubicBezTo>
                    <a:cubicBezTo>
                      <a:pt x="1265" y="1083"/>
                      <a:pt x="1261" y="1078"/>
                      <a:pt x="1265" y="1080"/>
                    </a:cubicBezTo>
                    <a:cubicBezTo>
                      <a:pt x="1269" y="1082"/>
                      <a:pt x="1281" y="1063"/>
                      <a:pt x="1290" y="1057"/>
                    </a:cubicBezTo>
                    <a:cubicBezTo>
                      <a:pt x="1298" y="1051"/>
                      <a:pt x="1307" y="1057"/>
                      <a:pt x="1308" y="1052"/>
                    </a:cubicBezTo>
                    <a:cubicBezTo>
                      <a:pt x="1309" y="1047"/>
                      <a:pt x="1313" y="1043"/>
                      <a:pt x="1321" y="1036"/>
                    </a:cubicBezTo>
                    <a:cubicBezTo>
                      <a:pt x="1329" y="1029"/>
                      <a:pt x="1422" y="1030"/>
                      <a:pt x="1431" y="1031"/>
                    </a:cubicBezTo>
                    <a:cubicBezTo>
                      <a:pt x="1440" y="1031"/>
                      <a:pt x="1458" y="1019"/>
                      <a:pt x="1463" y="1011"/>
                    </a:cubicBezTo>
                    <a:cubicBezTo>
                      <a:pt x="1468" y="1003"/>
                      <a:pt x="1475" y="1003"/>
                      <a:pt x="1487" y="1004"/>
                    </a:cubicBezTo>
                    <a:cubicBezTo>
                      <a:pt x="1500" y="1005"/>
                      <a:pt x="1505" y="993"/>
                      <a:pt x="1512" y="989"/>
                    </a:cubicBezTo>
                    <a:cubicBezTo>
                      <a:pt x="1518" y="985"/>
                      <a:pt x="1516" y="983"/>
                      <a:pt x="1510" y="982"/>
                    </a:cubicBezTo>
                    <a:cubicBezTo>
                      <a:pt x="1505" y="981"/>
                      <a:pt x="1500" y="977"/>
                      <a:pt x="1505" y="977"/>
                    </a:cubicBezTo>
                    <a:cubicBezTo>
                      <a:pt x="1511" y="976"/>
                      <a:pt x="1513" y="973"/>
                      <a:pt x="1516" y="966"/>
                    </a:cubicBezTo>
                    <a:cubicBezTo>
                      <a:pt x="1518" y="959"/>
                      <a:pt x="1514" y="962"/>
                      <a:pt x="1506" y="952"/>
                    </a:cubicBezTo>
                    <a:cubicBezTo>
                      <a:pt x="1499" y="943"/>
                      <a:pt x="1495" y="956"/>
                      <a:pt x="1487" y="955"/>
                    </a:cubicBezTo>
                    <a:cubicBezTo>
                      <a:pt x="1480" y="954"/>
                      <a:pt x="1493" y="945"/>
                      <a:pt x="1486" y="941"/>
                    </a:cubicBezTo>
                    <a:cubicBezTo>
                      <a:pt x="1480" y="937"/>
                      <a:pt x="1468" y="939"/>
                      <a:pt x="1459" y="947"/>
                    </a:cubicBezTo>
                    <a:cubicBezTo>
                      <a:pt x="1450" y="955"/>
                      <a:pt x="1450" y="947"/>
                      <a:pt x="1442" y="955"/>
                    </a:cubicBezTo>
                    <a:cubicBezTo>
                      <a:pt x="1434" y="963"/>
                      <a:pt x="1434" y="951"/>
                      <a:pt x="1438" y="948"/>
                    </a:cubicBezTo>
                    <a:cubicBezTo>
                      <a:pt x="1442" y="945"/>
                      <a:pt x="1444" y="948"/>
                      <a:pt x="1448" y="943"/>
                    </a:cubicBezTo>
                    <a:cubicBezTo>
                      <a:pt x="1452" y="939"/>
                      <a:pt x="1455" y="943"/>
                      <a:pt x="1464" y="938"/>
                    </a:cubicBezTo>
                    <a:cubicBezTo>
                      <a:pt x="1473" y="932"/>
                      <a:pt x="1481" y="934"/>
                      <a:pt x="1484" y="930"/>
                    </a:cubicBezTo>
                    <a:cubicBezTo>
                      <a:pt x="1486" y="926"/>
                      <a:pt x="1479" y="920"/>
                      <a:pt x="1471" y="922"/>
                    </a:cubicBezTo>
                    <a:cubicBezTo>
                      <a:pt x="1462" y="924"/>
                      <a:pt x="1456" y="910"/>
                      <a:pt x="1451" y="914"/>
                    </a:cubicBezTo>
                    <a:cubicBezTo>
                      <a:pt x="1445" y="918"/>
                      <a:pt x="1446" y="908"/>
                      <a:pt x="1440" y="912"/>
                    </a:cubicBezTo>
                    <a:cubicBezTo>
                      <a:pt x="1434" y="916"/>
                      <a:pt x="1430" y="911"/>
                      <a:pt x="1428" y="903"/>
                    </a:cubicBezTo>
                    <a:cubicBezTo>
                      <a:pt x="1425" y="896"/>
                      <a:pt x="1408" y="884"/>
                      <a:pt x="1398" y="881"/>
                    </a:cubicBezTo>
                    <a:cubicBezTo>
                      <a:pt x="1388" y="878"/>
                      <a:pt x="1394" y="872"/>
                      <a:pt x="1400" y="876"/>
                    </a:cubicBezTo>
                    <a:cubicBezTo>
                      <a:pt x="1405" y="880"/>
                      <a:pt x="1412" y="872"/>
                      <a:pt x="1414" y="868"/>
                    </a:cubicBezTo>
                    <a:cubicBezTo>
                      <a:pt x="1416" y="864"/>
                      <a:pt x="1410" y="861"/>
                      <a:pt x="1407" y="860"/>
                    </a:cubicBezTo>
                    <a:cubicBezTo>
                      <a:pt x="1404" y="860"/>
                      <a:pt x="1404" y="855"/>
                      <a:pt x="1405" y="851"/>
                    </a:cubicBezTo>
                    <a:cubicBezTo>
                      <a:pt x="1405" y="847"/>
                      <a:pt x="1394" y="842"/>
                      <a:pt x="1393" y="838"/>
                    </a:cubicBezTo>
                    <a:cubicBezTo>
                      <a:pt x="1393" y="834"/>
                      <a:pt x="1386" y="832"/>
                      <a:pt x="1387" y="828"/>
                    </a:cubicBezTo>
                    <a:cubicBezTo>
                      <a:pt x="1387" y="824"/>
                      <a:pt x="1380" y="819"/>
                      <a:pt x="1380" y="815"/>
                    </a:cubicBezTo>
                    <a:cubicBezTo>
                      <a:pt x="1380" y="810"/>
                      <a:pt x="1368" y="801"/>
                      <a:pt x="1368" y="795"/>
                    </a:cubicBezTo>
                    <a:cubicBezTo>
                      <a:pt x="1367" y="790"/>
                      <a:pt x="1361" y="786"/>
                      <a:pt x="1359" y="779"/>
                    </a:cubicBezTo>
                    <a:cubicBezTo>
                      <a:pt x="1356" y="772"/>
                      <a:pt x="1353" y="776"/>
                      <a:pt x="1351" y="785"/>
                    </a:cubicBezTo>
                    <a:cubicBezTo>
                      <a:pt x="1349" y="794"/>
                      <a:pt x="1340" y="794"/>
                      <a:pt x="1343" y="797"/>
                    </a:cubicBezTo>
                    <a:cubicBezTo>
                      <a:pt x="1348" y="804"/>
                      <a:pt x="1344" y="804"/>
                      <a:pt x="1340" y="808"/>
                    </a:cubicBezTo>
                    <a:cubicBezTo>
                      <a:pt x="1337" y="812"/>
                      <a:pt x="1343" y="817"/>
                      <a:pt x="1337" y="817"/>
                    </a:cubicBezTo>
                    <a:cubicBezTo>
                      <a:pt x="1331" y="817"/>
                      <a:pt x="1334" y="830"/>
                      <a:pt x="1331" y="824"/>
                    </a:cubicBezTo>
                    <a:cubicBezTo>
                      <a:pt x="1328" y="819"/>
                      <a:pt x="1320" y="820"/>
                      <a:pt x="1320" y="826"/>
                    </a:cubicBezTo>
                    <a:cubicBezTo>
                      <a:pt x="1320" y="831"/>
                      <a:pt x="1308" y="836"/>
                      <a:pt x="1302" y="836"/>
                    </a:cubicBezTo>
                    <a:cubicBezTo>
                      <a:pt x="1297" y="835"/>
                      <a:pt x="1297" y="825"/>
                      <a:pt x="1293" y="828"/>
                    </a:cubicBezTo>
                    <a:cubicBezTo>
                      <a:pt x="1289" y="831"/>
                      <a:pt x="1290" y="819"/>
                      <a:pt x="1283" y="819"/>
                    </a:cubicBezTo>
                    <a:cubicBezTo>
                      <a:pt x="1276" y="820"/>
                      <a:pt x="1272" y="819"/>
                      <a:pt x="1274" y="813"/>
                    </a:cubicBezTo>
                    <a:cubicBezTo>
                      <a:pt x="1276" y="807"/>
                      <a:pt x="1262" y="805"/>
                      <a:pt x="1267" y="801"/>
                    </a:cubicBezTo>
                    <a:cubicBezTo>
                      <a:pt x="1271" y="798"/>
                      <a:pt x="1265" y="791"/>
                      <a:pt x="1265" y="781"/>
                    </a:cubicBezTo>
                    <a:cubicBezTo>
                      <a:pt x="1264" y="771"/>
                      <a:pt x="1270" y="770"/>
                      <a:pt x="1270" y="766"/>
                    </a:cubicBezTo>
                    <a:cubicBezTo>
                      <a:pt x="1270" y="762"/>
                      <a:pt x="1266" y="762"/>
                      <a:pt x="1261" y="765"/>
                    </a:cubicBezTo>
                    <a:cubicBezTo>
                      <a:pt x="1256" y="769"/>
                      <a:pt x="1256" y="761"/>
                      <a:pt x="1251" y="762"/>
                    </a:cubicBezTo>
                    <a:cubicBezTo>
                      <a:pt x="1246" y="762"/>
                      <a:pt x="1231" y="761"/>
                      <a:pt x="1230" y="754"/>
                    </a:cubicBezTo>
                    <a:cubicBezTo>
                      <a:pt x="1229" y="747"/>
                      <a:pt x="1224" y="751"/>
                      <a:pt x="1222" y="744"/>
                    </a:cubicBezTo>
                    <a:cubicBezTo>
                      <a:pt x="1220" y="737"/>
                      <a:pt x="1213" y="742"/>
                      <a:pt x="1213" y="738"/>
                    </a:cubicBezTo>
                    <a:cubicBezTo>
                      <a:pt x="1213" y="733"/>
                      <a:pt x="1211" y="731"/>
                      <a:pt x="1206" y="731"/>
                    </a:cubicBezTo>
                    <a:cubicBezTo>
                      <a:pt x="1201" y="730"/>
                      <a:pt x="1200" y="725"/>
                      <a:pt x="1193" y="724"/>
                    </a:cubicBezTo>
                    <a:cubicBezTo>
                      <a:pt x="1187" y="724"/>
                      <a:pt x="1179" y="729"/>
                      <a:pt x="1176" y="730"/>
                    </a:cubicBezTo>
                    <a:cubicBezTo>
                      <a:pt x="1172" y="732"/>
                      <a:pt x="1163" y="725"/>
                      <a:pt x="1160" y="727"/>
                    </a:cubicBezTo>
                    <a:cubicBezTo>
                      <a:pt x="1156" y="730"/>
                      <a:pt x="1155" y="726"/>
                      <a:pt x="1146" y="723"/>
                    </a:cubicBezTo>
                    <a:cubicBezTo>
                      <a:pt x="1136" y="720"/>
                      <a:pt x="1123" y="719"/>
                      <a:pt x="1122" y="723"/>
                    </a:cubicBezTo>
                    <a:cubicBezTo>
                      <a:pt x="1121" y="726"/>
                      <a:pt x="1114" y="727"/>
                      <a:pt x="1115" y="736"/>
                    </a:cubicBezTo>
                    <a:cubicBezTo>
                      <a:pt x="1116" y="744"/>
                      <a:pt x="1124" y="742"/>
                      <a:pt x="1126" y="748"/>
                    </a:cubicBezTo>
                    <a:cubicBezTo>
                      <a:pt x="1128" y="753"/>
                      <a:pt x="1122" y="751"/>
                      <a:pt x="1122" y="756"/>
                    </a:cubicBezTo>
                    <a:cubicBezTo>
                      <a:pt x="1121" y="762"/>
                      <a:pt x="1116" y="761"/>
                      <a:pt x="1116" y="765"/>
                    </a:cubicBezTo>
                    <a:cubicBezTo>
                      <a:pt x="1116" y="768"/>
                      <a:pt x="1120" y="767"/>
                      <a:pt x="1122" y="774"/>
                    </a:cubicBezTo>
                    <a:cubicBezTo>
                      <a:pt x="1124" y="781"/>
                      <a:pt x="1128" y="781"/>
                      <a:pt x="1129" y="790"/>
                    </a:cubicBezTo>
                    <a:cubicBezTo>
                      <a:pt x="1130" y="800"/>
                      <a:pt x="1126" y="798"/>
                      <a:pt x="1122" y="799"/>
                    </a:cubicBezTo>
                    <a:cubicBezTo>
                      <a:pt x="1118" y="800"/>
                      <a:pt x="1122" y="805"/>
                      <a:pt x="1117" y="811"/>
                    </a:cubicBezTo>
                    <a:cubicBezTo>
                      <a:pt x="1111" y="817"/>
                      <a:pt x="1107" y="824"/>
                      <a:pt x="1111" y="828"/>
                    </a:cubicBezTo>
                    <a:cubicBezTo>
                      <a:pt x="1115" y="832"/>
                      <a:pt x="1131" y="839"/>
                      <a:pt x="1137" y="849"/>
                    </a:cubicBezTo>
                    <a:cubicBezTo>
                      <a:pt x="1144" y="860"/>
                      <a:pt x="1143" y="876"/>
                      <a:pt x="1141" y="888"/>
                    </a:cubicBezTo>
                    <a:cubicBezTo>
                      <a:pt x="1139" y="900"/>
                      <a:pt x="1126" y="902"/>
                      <a:pt x="1116" y="912"/>
                    </a:cubicBezTo>
                    <a:cubicBezTo>
                      <a:pt x="1107" y="923"/>
                      <a:pt x="1096" y="921"/>
                      <a:pt x="1092" y="921"/>
                    </a:cubicBezTo>
                    <a:cubicBezTo>
                      <a:pt x="1087" y="922"/>
                      <a:pt x="1090" y="931"/>
                      <a:pt x="1096" y="939"/>
                    </a:cubicBezTo>
                    <a:cubicBezTo>
                      <a:pt x="1103" y="946"/>
                      <a:pt x="1098" y="948"/>
                      <a:pt x="1101" y="956"/>
                    </a:cubicBezTo>
                    <a:cubicBezTo>
                      <a:pt x="1105" y="964"/>
                      <a:pt x="1101" y="970"/>
                      <a:pt x="1106" y="977"/>
                    </a:cubicBezTo>
                    <a:cubicBezTo>
                      <a:pt x="1111" y="984"/>
                      <a:pt x="1108" y="987"/>
                      <a:pt x="1102" y="992"/>
                    </a:cubicBezTo>
                    <a:cubicBezTo>
                      <a:pt x="1096" y="997"/>
                      <a:pt x="1105" y="995"/>
                      <a:pt x="1105" y="1001"/>
                    </a:cubicBezTo>
                    <a:cubicBezTo>
                      <a:pt x="1105" y="1008"/>
                      <a:pt x="1102" y="1004"/>
                      <a:pt x="1097" y="1001"/>
                    </a:cubicBezTo>
                    <a:cubicBezTo>
                      <a:pt x="1092" y="997"/>
                      <a:pt x="1087" y="1007"/>
                      <a:pt x="1087" y="1011"/>
                    </a:cubicBezTo>
                    <a:cubicBezTo>
                      <a:pt x="1087" y="1016"/>
                      <a:pt x="1075" y="1006"/>
                      <a:pt x="1073" y="1006"/>
                    </a:cubicBezTo>
                    <a:cubicBezTo>
                      <a:pt x="1070" y="1006"/>
                      <a:pt x="1073" y="999"/>
                      <a:pt x="1066" y="994"/>
                    </a:cubicBezTo>
                    <a:cubicBezTo>
                      <a:pt x="1059" y="988"/>
                      <a:pt x="1054" y="987"/>
                      <a:pt x="1054" y="982"/>
                    </a:cubicBezTo>
                    <a:cubicBezTo>
                      <a:pt x="1054" y="976"/>
                      <a:pt x="1042" y="972"/>
                      <a:pt x="1042" y="966"/>
                    </a:cubicBezTo>
                    <a:cubicBezTo>
                      <a:pt x="1042" y="960"/>
                      <a:pt x="1043" y="944"/>
                      <a:pt x="1040" y="939"/>
                    </a:cubicBezTo>
                    <a:cubicBezTo>
                      <a:pt x="1038" y="934"/>
                      <a:pt x="1040" y="929"/>
                      <a:pt x="1042" y="925"/>
                    </a:cubicBezTo>
                    <a:cubicBezTo>
                      <a:pt x="1045" y="921"/>
                      <a:pt x="1040" y="914"/>
                      <a:pt x="1033" y="914"/>
                    </a:cubicBezTo>
                    <a:cubicBezTo>
                      <a:pt x="1026" y="914"/>
                      <a:pt x="1016" y="912"/>
                      <a:pt x="1006" y="912"/>
                    </a:cubicBezTo>
                    <a:cubicBezTo>
                      <a:pt x="996" y="913"/>
                      <a:pt x="991" y="912"/>
                      <a:pt x="988" y="909"/>
                    </a:cubicBezTo>
                    <a:cubicBezTo>
                      <a:pt x="985" y="906"/>
                      <a:pt x="976" y="900"/>
                      <a:pt x="963" y="897"/>
                    </a:cubicBezTo>
                    <a:cubicBezTo>
                      <a:pt x="951" y="894"/>
                      <a:pt x="946" y="888"/>
                      <a:pt x="945" y="884"/>
                    </a:cubicBezTo>
                    <a:cubicBezTo>
                      <a:pt x="943" y="881"/>
                      <a:pt x="931" y="878"/>
                      <a:pt x="929" y="875"/>
                    </a:cubicBezTo>
                    <a:cubicBezTo>
                      <a:pt x="926" y="871"/>
                      <a:pt x="914" y="869"/>
                      <a:pt x="909" y="870"/>
                    </a:cubicBezTo>
                    <a:cubicBezTo>
                      <a:pt x="905" y="871"/>
                      <a:pt x="893" y="860"/>
                      <a:pt x="886" y="860"/>
                    </a:cubicBezTo>
                    <a:cubicBezTo>
                      <a:pt x="879" y="861"/>
                      <a:pt x="862" y="868"/>
                      <a:pt x="860" y="868"/>
                    </a:cubicBezTo>
                    <a:cubicBezTo>
                      <a:pt x="857" y="869"/>
                      <a:pt x="860" y="862"/>
                      <a:pt x="862" y="860"/>
                    </a:cubicBezTo>
                    <a:cubicBezTo>
                      <a:pt x="864" y="857"/>
                      <a:pt x="856" y="845"/>
                      <a:pt x="854" y="837"/>
                    </a:cubicBezTo>
                    <a:cubicBezTo>
                      <a:pt x="852" y="830"/>
                      <a:pt x="850" y="821"/>
                      <a:pt x="841" y="822"/>
                    </a:cubicBezTo>
                    <a:cubicBezTo>
                      <a:pt x="833" y="823"/>
                      <a:pt x="824" y="819"/>
                      <a:pt x="822" y="817"/>
                    </a:cubicBezTo>
                    <a:cubicBezTo>
                      <a:pt x="819" y="816"/>
                      <a:pt x="819" y="794"/>
                      <a:pt x="821" y="784"/>
                    </a:cubicBezTo>
                    <a:cubicBezTo>
                      <a:pt x="823" y="775"/>
                      <a:pt x="833" y="761"/>
                      <a:pt x="833" y="755"/>
                    </a:cubicBezTo>
                    <a:cubicBezTo>
                      <a:pt x="833" y="749"/>
                      <a:pt x="840" y="746"/>
                      <a:pt x="846" y="745"/>
                    </a:cubicBezTo>
                    <a:cubicBezTo>
                      <a:pt x="852" y="743"/>
                      <a:pt x="847" y="732"/>
                      <a:pt x="853" y="731"/>
                    </a:cubicBezTo>
                    <a:cubicBezTo>
                      <a:pt x="859" y="730"/>
                      <a:pt x="859" y="728"/>
                      <a:pt x="860" y="723"/>
                    </a:cubicBezTo>
                    <a:cubicBezTo>
                      <a:pt x="861" y="718"/>
                      <a:pt x="868" y="722"/>
                      <a:pt x="864" y="718"/>
                    </a:cubicBezTo>
                    <a:cubicBezTo>
                      <a:pt x="861" y="714"/>
                      <a:pt x="864" y="713"/>
                      <a:pt x="873" y="713"/>
                    </a:cubicBezTo>
                    <a:cubicBezTo>
                      <a:pt x="882" y="713"/>
                      <a:pt x="895" y="709"/>
                      <a:pt x="893" y="700"/>
                    </a:cubicBezTo>
                    <a:cubicBezTo>
                      <a:pt x="891" y="691"/>
                      <a:pt x="868" y="698"/>
                      <a:pt x="868" y="691"/>
                    </a:cubicBezTo>
                    <a:cubicBezTo>
                      <a:pt x="868" y="683"/>
                      <a:pt x="838" y="683"/>
                      <a:pt x="840" y="679"/>
                    </a:cubicBezTo>
                    <a:cubicBezTo>
                      <a:pt x="842" y="674"/>
                      <a:pt x="870" y="682"/>
                      <a:pt x="880" y="686"/>
                    </a:cubicBezTo>
                    <a:cubicBezTo>
                      <a:pt x="890" y="690"/>
                      <a:pt x="893" y="689"/>
                      <a:pt x="901" y="689"/>
                    </a:cubicBezTo>
                    <a:cubicBezTo>
                      <a:pt x="909" y="688"/>
                      <a:pt x="904" y="678"/>
                      <a:pt x="905" y="674"/>
                    </a:cubicBezTo>
                    <a:cubicBezTo>
                      <a:pt x="907" y="669"/>
                      <a:pt x="922" y="680"/>
                      <a:pt x="931" y="678"/>
                    </a:cubicBezTo>
                    <a:cubicBezTo>
                      <a:pt x="940" y="675"/>
                      <a:pt x="949" y="657"/>
                      <a:pt x="956" y="652"/>
                    </a:cubicBezTo>
                    <a:cubicBezTo>
                      <a:pt x="964" y="647"/>
                      <a:pt x="957" y="642"/>
                      <a:pt x="943" y="643"/>
                    </a:cubicBezTo>
                    <a:cubicBezTo>
                      <a:pt x="928" y="645"/>
                      <a:pt x="920" y="639"/>
                      <a:pt x="912" y="633"/>
                    </a:cubicBezTo>
                    <a:cubicBezTo>
                      <a:pt x="904" y="627"/>
                      <a:pt x="905" y="623"/>
                      <a:pt x="913" y="623"/>
                    </a:cubicBezTo>
                    <a:cubicBezTo>
                      <a:pt x="922" y="624"/>
                      <a:pt x="941" y="640"/>
                      <a:pt x="949" y="641"/>
                    </a:cubicBezTo>
                    <a:cubicBezTo>
                      <a:pt x="956" y="641"/>
                      <a:pt x="969" y="626"/>
                      <a:pt x="975" y="621"/>
                    </a:cubicBezTo>
                    <a:cubicBezTo>
                      <a:pt x="981" y="617"/>
                      <a:pt x="969" y="615"/>
                      <a:pt x="965" y="611"/>
                    </a:cubicBezTo>
                    <a:cubicBezTo>
                      <a:pt x="961" y="608"/>
                      <a:pt x="972" y="605"/>
                      <a:pt x="979" y="605"/>
                    </a:cubicBezTo>
                    <a:cubicBezTo>
                      <a:pt x="985" y="605"/>
                      <a:pt x="988" y="611"/>
                      <a:pt x="990" y="614"/>
                    </a:cubicBezTo>
                    <a:cubicBezTo>
                      <a:pt x="992" y="616"/>
                      <a:pt x="1003" y="612"/>
                      <a:pt x="1009" y="612"/>
                    </a:cubicBezTo>
                    <a:cubicBezTo>
                      <a:pt x="1014" y="612"/>
                      <a:pt x="1008" y="603"/>
                      <a:pt x="999" y="599"/>
                    </a:cubicBezTo>
                    <a:cubicBezTo>
                      <a:pt x="990" y="596"/>
                      <a:pt x="999" y="589"/>
                      <a:pt x="1002" y="595"/>
                    </a:cubicBezTo>
                    <a:cubicBezTo>
                      <a:pt x="1005" y="600"/>
                      <a:pt x="1011" y="599"/>
                      <a:pt x="1014" y="605"/>
                    </a:cubicBezTo>
                    <a:cubicBezTo>
                      <a:pt x="1019" y="614"/>
                      <a:pt x="1022" y="608"/>
                      <a:pt x="1029" y="605"/>
                    </a:cubicBezTo>
                    <a:cubicBezTo>
                      <a:pt x="1037" y="603"/>
                      <a:pt x="1041" y="598"/>
                      <a:pt x="1046" y="593"/>
                    </a:cubicBezTo>
                    <a:cubicBezTo>
                      <a:pt x="1050" y="589"/>
                      <a:pt x="1051" y="594"/>
                      <a:pt x="1056" y="587"/>
                    </a:cubicBezTo>
                    <a:cubicBezTo>
                      <a:pt x="1061" y="579"/>
                      <a:pt x="1053" y="572"/>
                      <a:pt x="1047" y="568"/>
                    </a:cubicBezTo>
                    <a:cubicBezTo>
                      <a:pt x="1041" y="563"/>
                      <a:pt x="1047" y="558"/>
                      <a:pt x="1041" y="555"/>
                    </a:cubicBezTo>
                    <a:cubicBezTo>
                      <a:pt x="1035" y="552"/>
                      <a:pt x="1034" y="546"/>
                      <a:pt x="1042" y="548"/>
                    </a:cubicBezTo>
                    <a:cubicBezTo>
                      <a:pt x="1049" y="549"/>
                      <a:pt x="1056" y="547"/>
                      <a:pt x="1059" y="541"/>
                    </a:cubicBezTo>
                    <a:cubicBezTo>
                      <a:pt x="1063" y="536"/>
                      <a:pt x="1047" y="535"/>
                      <a:pt x="1055" y="531"/>
                    </a:cubicBezTo>
                    <a:cubicBezTo>
                      <a:pt x="1062" y="527"/>
                      <a:pt x="1056" y="523"/>
                      <a:pt x="1049" y="523"/>
                    </a:cubicBezTo>
                    <a:cubicBezTo>
                      <a:pt x="1042" y="523"/>
                      <a:pt x="1036" y="519"/>
                      <a:pt x="1035" y="514"/>
                    </a:cubicBezTo>
                    <a:cubicBezTo>
                      <a:pt x="1035" y="508"/>
                      <a:pt x="1023" y="512"/>
                      <a:pt x="1015" y="508"/>
                    </a:cubicBezTo>
                    <a:cubicBezTo>
                      <a:pt x="1008" y="505"/>
                      <a:pt x="992" y="505"/>
                      <a:pt x="988" y="506"/>
                    </a:cubicBezTo>
                    <a:cubicBezTo>
                      <a:pt x="984" y="506"/>
                      <a:pt x="983" y="522"/>
                      <a:pt x="989" y="523"/>
                    </a:cubicBezTo>
                    <a:cubicBezTo>
                      <a:pt x="995" y="523"/>
                      <a:pt x="1000" y="529"/>
                      <a:pt x="995" y="531"/>
                    </a:cubicBezTo>
                    <a:cubicBezTo>
                      <a:pt x="990" y="533"/>
                      <a:pt x="995" y="539"/>
                      <a:pt x="992" y="539"/>
                    </a:cubicBezTo>
                    <a:cubicBezTo>
                      <a:pt x="988" y="539"/>
                      <a:pt x="981" y="537"/>
                      <a:pt x="980" y="547"/>
                    </a:cubicBezTo>
                    <a:cubicBezTo>
                      <a:pt x="979" y="557"/>
                      <a:pt x="978" y="561"/>
                      <a:pt x="972" y="564"/>
                    </a:cubicBezTo>
                    <a:cubicBezTo>
                      <a:pt x="965" y="568"/>
                      <a:pt x="970" y="553"/>
                      <a:pt x="964" y="553"/>
                    </a:cubicBezTo>
                    <a:cubicBezTo>
                      <a:pt x="958" y="554"/>
                      <a:pt x="957" y="566"/>
                      <a:pt x="961" y="567"/>
                    </a:cubicBezTo>
                    <a:cubicBezTo>
                      <a:pt x="966" y="568"/>
                      <a:pt x="967" y="572"/>
                      <a:pt x="968" y="578"/>
                    </a:cubicBezTo>
                    <a:cubicBezTo>
                      <a:pt x="969" y="584"/>
                      <a:pt x="959" y="580"/>
                      <a:pt x="956" y="587"/>
                    </a:cubicBezTo>
                    <a:cubicBezTo>
                      <a:pt x="952" y="594"/>
                      <a:pt x="951" y="584"/>
                      <a:pt x="946" y="579"/>
                    </a:cubicBezTo>
                    <a:cubicBezTo>
                      <a:pt x="940" y="574"/>
                      <a:pt x="934" y="566"/>
                      <a:pt x="934" y="560"/>
                    </a:cubicBezTo>
                    <a:cubicBezTo>
                      <a:pt x="934" y="555"/>
                      <a:pt x="937" y="553"/>
                      <a:pt x="941" y="553"/>
                    </a:cubicBezTo>
                    <a:cubicBezTo>
                      <a:pt x="946" y="552"/>
                      <a:pt x="941" y="548"/>
                      <a:pt x="941" y="541"/>
                    </a:cubicBezTo>
                    <a:cubicBezTo>
                      <a:pt x="941" y="534"/>
                      <a:pt x="936" y="536"/>
                      <a:pt x="929" y="529"/>
                    </a:cubicBezTo>
                    <a:cubicBezTo>
                      <a:pt x="923" y="521"/>
                      <a:pt x="916" y="521"/>
                      <a:pt x="913" y="525"/>
                    </a:cubicBezTo>
                    <a:cubicBezTo>
                      <a:pt x="909" y="528"/>
                      <a:pt x="912" y="535"/>
                      <a:pt x="906" y="537"/>
                    </a:cubicBezTo>
                    <a:cubicBezTo>
                      <a:pt x="901" y="540"/>
                      <a:pt x="903" y="551"/>
                      <a:pt x="898" y="551"/>
                    </a:cubicBezTo>
                    <a:cubicBezTo>
                      <a:pt x="894" y="552"/>
                      <a:pt x="897" y="532"/>
                      <a:pt x="893" y="530"/>
                    </a:cubicBezTo>
                    <a:cubicBezTo>
                      <a:pt x="889" y="528"/>
                      <a:pt x="889" y="524"/>
                      <a:pt x="895" y="523"/>
                    </a:cubicBezTo>
                    <a:cubicBezTo>
                      <a:pt x="901" y="522"/>
                      <a:pt x="904" y="516"/>
                      <a:pt x="899" y="516"/>
                    </a:cubicBezTo>
                    <a:cubicBezTo>
                      <a:pt x="894" y="516"/>
                      <a:pt x="885" y="510"/>
                      <a:pt x="882" y="509"/>
                    </a:cubicBezTo>
                    <a:cubicBezTo>
                      <a:pt x="878" y="507"/>
                      <a:pt x="872" y="515"/>
                      <a:pt x="868" y="512"/>
                    </a:cubicBezTo>
                    <a:cubicBezTo>
                      <a:pt x="864" y="509"/>
                      <a:pt x="869" y="501"/>
                      <a:pt x="869" y="497"/>
                    </a:cubicBezTo>
                    <a:cubicBezTo>
                      <a:pt x="870" y="493"/>
                      <a:pt x="875" y="499"/>
                      <a:pt x="879" y="494"/>
                    </a:cubicBezTo>
                    <a:cubicBezTo>
                      <a:pt x="883" y="488"/>
                      <a:pt x="868" y="488"/>
                      <a:pt x="868" y="482"/>
                    </a:cubicBezTo>
                    <a:cubicBezTo>
                      <a:pt x="868" y="476"/>
                      <a:pt x="857" y="475"/>
                      <a:pt x="853" y="473"/>
                    </a:cubicBezTo>
                    <a:cubicBezTo>
                      <a:pt x="849" y="471"/>
                      <a:pt x="855" y="461"/>
                      <a:pt x="853" y="457"/>
                    </a:cubicBezTo>
                    <a:cubicBezTo>
                      <a:pt x="852" y="453"/>
                      <a:pt x="837" y="440"/>
                      <a:pt x="831" y="442"/>
                    </a:cubicBezTo>
                    <a:cubicBezTo>
                      <a:pt x="825" y="443"/>
                      <a:pt x="823" y="433"/>
                      <a:pt x="826" y="434"/>
                    </a:cubicBezTo>
                    <a:cubicBezTo>
                      <a:pt x="830" y="434"/>
                      <a:pt x="833" y="432"/>
                      <a:pt x="839" y="424"/>
                    </a:cubicBezTo>
                    <a:cubicBezTo>
                      <a:pt x="846" y="417"/>
                      <a:pt x="847" y="415"/>
                      <a:pt x="842" y="413"/>
                    </a:cubicBezTo>
                    <a:cubicBezTo>
                      <a:pt x="837" y="411"/>
                      <a:pt x="835" y="407"/>
                      <a:pt x="843" y="407"/>
                    </a:cubicBezTo>
                    <a:cubicBezTo>
                      <a:pt x="852" y="408"/>
                      <a:pt x="866" y="413"/>
                      <a:pt x="871" y="409"/>
                    </a:cubicBezTo>
                    <a:cubicBezTo>
                      <a:pt x="875" y="406"/>
                      <a:pt x="890" y="383"/>
                      <a:pt x="896" y="375"/>
                    </a:cubicBezTo>
                    <a:cubicBezTo>
                      <a:pt x="902" y="366"/>
                      <a:pt x="892" y="366"/>
                      <a:pt x="878" y="367"/>
                    </a:cubicBezTo>
                    <a:cubicBezTo>
                      <a:pt x="864" y="368"/>
                      <a:pt x="861" y="361"/>
                      <a:pt x="849" y="361"/>
                    </a:cubicBezTo>
                    <a:cubicBezTo>
                      <a:pt x="837" y="360"/>
                      <a:pt x="815" y="363"/>
                      <a:pt x="812" y="366"/>
                    </a:cubicBezTo>
                    <a:cubicBezTo>
                      <a:pt x="809" y="370"/>
                      <a:pt x="818" y="373"/>
                      <a:pt x="817" y="377"/>
                    </a:cubicBezTo>
                    <a:cubicBezTo>
                      <a:pt x="816" y="381"/>
                      <a:pt x="808" y="374"/>
                      <a:pt x="805" y="376"/>
                    </a:cubicBezTo>
                    <a:cubicBezTo>
                      <a:pt x="802" y="377"/>
                      <a:pt x="807" y="383"/>
                      <a:pt x="805" y="396"/>
                    </a:cubicBezTo>
                    <a:cubicBezTo>
                      <a:pt x="804" y="410"/>
                      <a:pt x="808" y="411"/>
                      <a:pt x="812" y="416"/>
                    </a:cubicBezTo>
                    <a:cubicBezTo>
                      <a:pt x="816" y="421"/>
                      <a:pt x="815" y="427"/>
                      <a:pt x="815" y="436"/>
                    </a:cubicBezTo>
                    <a:cubicBezTo>
                      <a:pt x="815" y="445"/>
                      <a:pt x="807" y="444"/>
                      <a:pt x="804" y="446"/>
                    </a:cubicBezTo>
                    <a:cubicBezTo>
                      <a:pt x="801" y="448"/>
                      <a:pt x="811" y="451"/>
                      <a:pt x="810" y="457"/>
                    </a:cubicBezTo>
                    <a:cubicBezTo>
                      <a:pt x="808" y="462"/>
                      <a:pt x="800" y="454"/>
                      <a:pt x="795" y="455"/>
                    </a:cubicBezTo>
                    <a:cubicBezTo>
                      <a:pt x="791" y="457"/>
                      <a:pt x="787" y="470"/>
                      <a:pt x="792" y="474"/>
                    </a:cubicBezTo>
                    <a:cubicBezTo>
                      <a:pt x="797" y="479"/>
                      <a:pt x="799" y="478"/>
                      <a:pt x="795" y="483"/>
                    </a:cubicBezTo>
                    <a:cubicBezTo>
                      <a:pt x="791" y="488"/>
                      <a:pt x="787" y="496"/>
                      <a:pt x="796" y="503"/>
                    </a:cubicBezTo>
                    <a:cubicBezTo>
                      <a:pt x="805" y="510"/>
                      <a:pt x="823" y="510"/>
                      <a:pt x="832" y="515"/>
                    </a:cubicBezTo>
                    <a:cubicBezTo>
                      <a:pt x="841" y="521"/>
                      <a:pt x="828" y="518"/>
                      <a:pt x="831" y="524"/>
                    </a:cubicBezTo>
                    <a:cubicBezTo>
                      <a:pt x="835" y="531"/>
                      <a:pt x="825" y="533"/>
                      <a:pt x="826" y="539"/>
                    </a:cubicBezTo>
                    <a:cubicBezTo>
                      <a:pt x="826" y="544"/>
                      <a:pt x="830" y="541"/>
                      <a:pt x="834" y="532"/>
                    </a:cubicBezTo>
                    <a:cubicBezTo>
                      <a:pt x="839" y="524"/>
                      <a:pt x="843" y="535"/>
                      <a:pt x="842" y="542"/>
                    </a:cubicBezTo>
                    <a:cubicBezTo>
                      <a:pt x="842" y="550"/>
                      <a:pt x="835" y="545"/>
                      <a:pt x="830" y="553"/>
                    </a:cubicBezTo>
                    <a:cubicBezTo>
                      <a:pt x="825" y="560"/>
                      <a:pt x="820" y="561"/>
                      <a:pt x="813" y="560"/>
                    </a:cubicBezTo>
                    <a:cubicBezTo>
                      <a:pt x="805" y="558"/>
                      <a:pt x="810" y="570"/>
                      <a:pt x="813" y="577"/>
                    </a:cubicBezTo>
                    <a:cubicBezTo>
                      <a:pt x="816" y="584"/>
                      <a:pt x="812" y="586"/>
                      <a:pt x="803" y="584"/>
                    </a:cubicBezTo>
                    <a:cubicBezTo>
                      <a:pt x="795" y="581"/>
                      <a:pt x="790" y="576"/>
                      <a:pt x="794" y="569"/>
                    </a:cubicBezTo>
                    <a:cubicBezTo>
                      <a:pt x="798" y="562"/>
                      <a:pt x="801" y="555"/>
                      <a:pt x="796" y="555"/>
                    </a:cubicBezTo>
                    <a:cubicBezTo>
                      <a:pt x="791" y="556"/>
                      <a:pt x="780" y="555"/>
                      <a:pt x="776" y="550"/>
                    </a:cubicBezTo>
                    <a:cubicBezTo>
                      <a:pt x="773" y="544"/>
                      <a:pt x="778" y="546"/>
                      <a:pt x="789" y="548"/>
                    </a:cubicBezTo>
                    <a:cubicBezTo>
                      <a:pt x="800" y="549"/>
                      <a:pt x="791" y="541"/>
                      <a:pt x="798" y="541"/>
                    </a:cubicBezTo>
                    <a:cubicBezTo>
                      <a:pt x="806" y="541"/>
                      <a:pt x="812" y="545"/>
                      <a:pt x="819" y="539"/>
                    </a:cubicBezTo>
                    <a:cubicBezTo>
                      <a:pt x="825" y="533"/>
                      <a:pt x="814" y="522"/>
                      <a:pt x="809" y="524"/>
                    </a:cubicBezTo>
                    <a:cubicBezTo>
                      <a:pt x="803" y="526"/>
                      <a:pt x="795" y="528"/>
                      <a:pt x="795" y="523"/>
                    </a:cubicBezTo>
                    <a:cubicBezTo>
                      <a:pt x="795" y="517"/>
                      <a:pt x="804" y="521"/>
                      <a:pt x="809" y="520"/>
                    </a:cubicBezTo>
                    <a:cubicBezTo>
                      <a:pt x="814" y="519"/>
                      <a:pt x="807" y="512"/>
                      <a:pt x="799" y="514"/>
                    </a:cubicBezTo>
                    <a:cubicBezTo>
                      <a:pt x="791" y="515"/>
                      <a:pt x="785" y="516"/>
                      <a:pt x="779" y="509"/>
                    </a:cubicBezTo>
                    <a:cubicBezTo>
                      <a:pt x="773" y="503"/>
                      <a:pt x="762" y="499"/>
                      <a:pt x="759" y="514"/>
                    </a:cubicBezTo>
                    <a:cubicBezTo>
                      <a:pt x="756" y="529"/>
                      <a:pt x="745" y="521"/>
                      <a:pt x="741" y="526"/>
                    </a:cubicBezTo>
                    <a:cubicBezTo>
                      <a:pt x="737" y="531"/>
                      <a:pt x="746" y="535"/>
                      <a:pt x="756" y="535"/>
                    </a:cubicBezTo>
                    <a:cubicBezTo>
                      <a:pt x="767" y="535"/>
                      <a:pt x="775" y="545"/>
                      <a:pt x="770" y="545"/>
                    </a:cubicBezTo>
                    <a:cubicBezTo>
                      <a:pt x="765" y="545"/>
                      <a:pt x="767" y="553"/>
                      <a:pt x="762" y="550"/>
                    </a:cubicBezTo>
                    <a:cubicBezTo>
                      <a:pt x="756" y="547"/>
                      <a:pt x="751" y="550"/>
                      <a:pt x="755" y="555"/>
                    </a:cubicBezTo>
                    <a:cubicBezTo>
                      <a:pt x="758" y="559"/>
                      <a:pt x="753" y="561"/>
                      <a:pt x="753" y="566"/>
                    </a:cubicBezTo>
                    <a:cubicBezTo>
                      <a:pt x="754" y="571"/>
                      <a:pt x="745" y="566"/>
                      <a:pt x="737" y="566"/>
                    </a:cubicBezTo>
                    <a:cubicBezTo>
                      <a:pt x="729" y="565"/>
                      <a:pt x="713" y="568"/>
                      <a:pt x="703" y="570"/>
                    </a:cubicBezTo>
                    <a:cubicBezTo>
                      <a:pt x="692" y="572"/>
                      <a:pt x="679" y="568"/>
                      <a:pt x="675" y="563"/>
                    </a:cubicBezTo>
                    <a:cubicBezTo>
                      <a:pt x="670" y="558"/>
                      <a:pt x="664" y="559"/>
                      <a:pt x="656" y="559"/>
                    </a:cubicBezTo>
                    <a:cubicBezTo>
                      <a:pt x="648" y="559"/>
                      <a:pt x="650" y="551"/>
                      <a:pt x="640" y="551"/>
                    </a:cubicBezTo>
                    <a:cubicBezTo>
                      <a:pt x="630" y="551"/>
                      <a:pt x="632" y="542"/>
                      <a:pt x="631" y="537"/>
                    </a:cubicBezTo>
                    <a:cubicBezTo>
                      <a:pt x="630" y="532"/>
                      <a:pt x="610" y="533"/>
                      <a:pt x="602" y="538"/>
                    </a:cubicBezTo>
                    <a:cubicBezTo>
                      <a:pt x="595" y="543"/>
                      <a:pt x="580" y="541"/>
                      <a:pt x="577" y="550"/>
                    </a:cubicBezTo>
                    <a:cubicBezTo>
                      <a:pt x="573" y="558"/>
                      <a:pt x="580" y="557"/>
                      <a:pt x="584" y="557"/>
                    </a:cubicBezTo>
                    <a:cubicBezTo>
                      <a:pt x="590" y="557"/>
                      <a:pt x="590" y="550"/>
                      <a:pt x="601" y="551"/>
                    </a:cubicBezTo>
                    <a:cubicBezTo>
                      <a:pt x="612" y="553"/>
                      <a:pt x="620" y="540"/>
                      <a:pt x="624" y="545"/>
                    </a:cubicBezTo>
                    <a:cubicBezTo>
                      <a:pt x="629" y="550"/>
                      <a:pt x="606" y="559"/>
                      <a:pt x="595" y="560"/>
                    </a:cubicBezTo>
                    <a:cubicBezTo>
                      <a:pt x="585" y="562"/>
                      <a:pt x="588" y="570"/>
                      <a:pt x="597" y="584"/>
                    </a:cubicBezTo>
                    <a:cubicBezTo>
                      <a:pt x="607" y="599"/>
                      <a:pt x="593" y="591"/>
                      <a:pt x="593" y="598"/>
                    </a:cubicBezTo>
                    <a:cubicBezTo>
                      <a:pt x="593" y="605"/>
                      <a:pt x="575" y="595"/>
                      <a:pt x="582" y="593"/>
                    </a:cubicBezTo>
                    <a:cubicBezTo>
                      <a:pt x="589" y="591"/>
                      <a:pt x="586" y="583"/>
                      <a:pt x="580" y="578"/>
                    </a:cubicBezTo>
                    <a:cubicBezTo>
                      <a:pt x="574" y="574"/>
                      <a:pt x="570" y="578"/>
                      <a:pt x="571" y="573"/>
                    </a:cubicBezTo>
                    <a:cubicBezTo>
                      <a:pt x="572" y="568"/>
                      <a:pt x="565" y="574"/>
                      <a:pt x="559" y="569"/>
                    </a:cubicBezTo>
                    <a:cubicBezTo>
                      <a:pt x="554" y="565"/>
                      <a:pt x="551" y="562"/>
                      <a:pt x="544" y="566"/>
                    </a:cubicBezTo>
                    <a:cubicBezTo>
                      <a:pt x="536" y="569"/>
                      <a:pt x="528" y="568"/>
                      <a:pt x="511" y="571"/>
                    </a:cubicBezTo>
                    <a:cubicBezTo>
                      <a:pt x="495" y="574"/>
                      <a:pt x="465" y="573"/>
                      <a:pt x="459" y="568"/>
                    </a:cubicBezTo>
                    <a:cubicBezTo>
                      <a:pt x="454" y="562"/>
                      <a:pt x="473" y="552"/>
                      <a:pt x="479" y="554"/>
                    </a:cubicBezTo>
                    <a:cubicBezTo>
                      <a:pt x="485" y="555"/>
                      <a:pt x="482" y="548"/>
                      <a:pt x="473" y="541"/>
                    </a:cubicBezTo>
                    <a:cubicBezTo>
                      <a:pt x="464" y="533"/>
                      <a:pt x="444" y="529"/>
                      <a:pt x="444" y="533"/>
                    </a:cubicBezTo>
                    <a:cubicBezTo>
                      <a:pt x="444" y="538"/>
                      <a:pt x="433" y="534"/>
                      <a:pt x="418" y="531"/>
                    </a:cubicBezTo>
                    <a:cubicBezTo>
                      <a:pt x="404" y="528"/>
                      <a:pt x="402" y="523"/>
                      <a:pt x="392" y="523"/>
                    </a:cubicBezTo>
                    <a:cubicBezTo>
                      <a:pt x="383" y="523"/>
                      <a:pt x="369" y="520"/>
                      <a:pt x="358" y="511"/>
                    </a:cubicBezTo>
                    <a:cubicBezTo>
                      <a:pt x="347" y="503"/>
                      <a:pt x="321" y="505"/>
                      <a:pt x="318" y="513"/>
                    </a:cubicBezTo>
                    <a:cubicBezTo>
                      <a:pt x="315" y="521"/>
                      <a:pt x="306" y="520"/>
                      <a:pt x="298" y="520"/>
                    </a:cubicBezTo>
                    <a:cubicBezTo>
                      <a:pt x="289" y="520"/>
                      <a:pt x="302" y="511"/>
                      <a:pt x="298" y="509"/>
                    </a:cubicBezTo>
                    <a:cubicBezTo>
                      <a:pt x="294" y="507"/>
                      <a:pt x="299" y="496"/>
                      <a:pt x="293" y="495"/>
                    </a:cubicBezTo>
                    <a:cubicBezTo>
                      <a:pt x="286" y="494"/>
                      <a:pt x="280" y="521"/>
                      <a:pt x="269" y="520"/>
                    </a:cubicBezTo>
                    <a:cubicBezTo>
                      <a:pt x="257" y="519"/>
                      <a:pt x="252" y="492"/>
                      <a:pt x="242" y="485"/>
                    </a:cubicBezTo>
                    <a:cubicBezTo>
                      <a:pt x="232" y="478"/>
                      <a:pt x="223" y="478"/>
                      <a:pt x="232" y="488"/>
                    </a:cubicBezTo>
                    <a:cubicBezTo>
                      <a:pt x="240" y="499"/>
                      <a:pt x="225" y="491"/>
                      <a:pt x="225" y="498"/>
                    </a:cubicBezTo>
                    <a:cubicBezTo>
                      <a:pt x="226" y="505"/>
                      <a:pt x="212" y="514"/>
                      <a:pt x="212" y="510"/>
                    </a:cubicBezTo>
                    <a:cubicBezTo>
                      <a:pt x="213" y="506"/>
                      <a:pt x="205" y="501"/>
                      <a:pt x="195" y="512"/>
                    </a:cubicBezTo>
                    <a:cubicBezTo>
                      <a:pt x="186" y="523"/>
                      <a:pt x="179" y="522"/>
                      <a:pt x="178" y="518"/>
                    </a:cubicBezTo>
                    <a:cubicBezTo>
                      <a:pt x="178" y="514"/>
                      <a:pt x="150" y="528"/>
                      <a:pt x="151" y="533"/>
                    </a:cubicBezTo>
                    <a:cubicBezTo>
                      <a:pt x="152" y="537"/>
                      <a:pt x="147" y="541"/>
                      <a:pt x="139" y="541"/>
                    </a:cubicBezTo>
                    <a:cubicBezTo>
                      <a:pt x="132" y="540"/>
                      <a:pt x="138" y="534"/>
                      <a:pt x="144" y="531"/>
                    </a:cubicBezTo>
                    <a:cubicBezTo>
                      <a:pt x="150" y="527"/>
                      <a:pt x="168" y="513"/>
                      <a:pt x="178" y="511"/>
                    </a:cubicBezTo>
                    <a:cubicBezTo>
                      <a:pt x="187" y="510"/>
                      <a:pt x="205" y="502"/>
                      <a:pt x="205" y="498"/>
                    </a:cubicBezTo>
                    <a:cubicBezTo>
                      <a:pt x="206" y="494"/>
                      <a:pt x="196" y="497"/>
                      <a:pt x="190" y="496"/>
                    </a:cubicBezTo>
                    <a:cubicBezTo>
                      <a:pt x="184" y="495"/>
                      <a:pt x="173" y="502"/>
                      <a:pt x="162" y="506"/>
                    </a:cubicBezTo>
                    <a:cubicBezTo>
                      <a:pt x="152" y="511"/>
                      <a:pt x="140" y="510"/>
                      <a:pt x="143" y="516"/>
                    </a:cubicBezTo>
                    <a:cubicBezTo>
                      <a:pt x="146" y="522"/>
                      <a:pt x="133" y="515"/>
                      <a:pt x="130" y="519"/>
                    </a:cubicBezTo>
                    <a:cubicBezTo>
                      <a:pt x="128" y="524"/>
                      <a:pt x="122" y="519"/>
                      <a:pt x="126" y="517"/>
                    </a:cubicBezTo>
                    <a:cubicBezTo>
                      <a:pt x="130" y="514"/>
                      <a:pt x="117" y="510"/>
                      <a:pt x="117" y="513"/>
                    </a:cubicBezTo>
                    <a:cubicBezTo>
                      <a:pt x="117" y="515"/>
                      <a:pt x="115" y="519"/>
                      <a:pt x="105" y="519"/>
                    </a:cubicBezTo>
                    <a:cubicBezTo>
                      <a:pt x="96" y="519"/>
                      <a:pt x="86" y="526"/>
                      <a:pt x="93" y="530"/>
                    </a:cubicBezTo>
                    <a:cubicBezTo>
                      <a:pt x="99" y="535"/>
                      <a:pt x="103" y="537"/>
                      <a:pt x="100" y="541"/>
                    </a:cubicBezTo>
                    <a:cubicBezTo>
                      <a:pt x="97" y="544"/>
                      <a:pt x="87" y="532"/>
                      <a:pt x="73" y="533"/>
                    </a:cubicBezTo>
                    <a:cubicBezTo>
                      <a:pt x="59" y="535"/>
                      <a:pt x="32" y="518"/>
                      <a:pt x="32" y="514"/>
                    </a:cubicBezTo>
                    <a:cubicBezTo>
                      <a:pt x="32" y="511"/>
                      <a:pt x="13" y="513"/>
                      <a:pt x="0" y="512"/>
                    </a:cubicBezTo>
                    <a:cubicBezTo>
                      <a:pt x="0" y="782"/>
                      <a:pt x="0" y="782"/>
                      <a:pt x="0" y="782"/>
                    </a:cubicBezTo>
                    <a:cubicBezTo>
                      <a:pt x="0" y="782"/>
                      <a:pt x="6" y="787"/>
                      <a:pt x="9" y="784"/>
                    </a:cubicBezTo>
                    <a:cubicBezTo>
                      <a:pt x="12" y="781"/>
                      <a:pt x="16" y="785"/>
                      <a:pt x="25" y="781"/>
                    </a:cubicBezTo>
                    <a:cubicBezTo>
                      <a:pt x="34" y="777"/>
                      <a:pt x="37" y="786"/>
                      <a:pt x="37" y="790"/>
                    </a:cubicBezTo>
                    <a:cubicBezTo>
                      <a:pt x="37" y="794"/>
                      <a:pt x="50" y="801"/>
                      <a:pt x="55" y="807"/>
                    </a:cubicBezTo>
                    <a:cubicBezTo>
                      <a:pt x="60" y="814"/>
                      <a:pt x="63" y="820"/>
                      <a:pt x="68" y="816"/>
                    </a:cubicBezTo>
                    <a:cubicBezTo>
                      <a:pt x="74" y="813"/>
                      <a:pt x="85" y="811"/>
                      <a:pt x="85" y="804"/>
                    </a:cubicBezTo>
                    <a:cubicBezTo>
                      <a:pt x="85" y="797"/>
                      <a:pt x="109" y="796"/>
                      <a:pt x="109" y="805"/>
                    </a:cubicBezTo>
                    <a:cubicBezTo>
                      <a:pt x="109" y="814"/>
                      <a:pt x="133" y="824"/>
                      <a:pt x="147" y="848"/>
                    </a:cubicBezTo>
                    <a:cubicBezTo>
                      <a:pt x="160" y="872"/>
                      <a:pt x="158" y="877"/>
                      <a:pt x="178" y="885"/>
                    </a:cubicBezTo>
                    <a:cubicBezTo>
                      <a:pt x="198" y="893"/>
                      <a:pt x="197" y="897"/>
                      <a:pt x="195" y="904"/>
                    </a:cubicBezTo>
                    <a:cubicBezTo>
                      <a:pt x="192" y="911"/>
                      <a:pt x="207" y="914"/>
                      <a:pt x="198" y="920"/>
                    </a:cubicBezTo>
                    <a:cubicBezTo>
                      <a:pt x="195" y="922"/>
                      <a:pt x="191" y="925"/>
                      <a:pt x="186" y="929"/>
                    </a:cubicBezTo>
                    <a:cubicBezTo>
                      <a:pt x="187" y="932"/>
                      <a:pt x="190" y="934"/>
                      <a:pt x="194" y="938"/>
                    </a:cubicBezTo>
                    <a:cubicBezTo>
                      <a:pt x="198" y="941"/>
                      <a:pt x="185" y="941"/>
                      <a:pt x="189" y="945"/>
                    </a:cubicBezTo>
                    <a:cubicBezTo>
                      <a:pt x="193" y="948"/>
                      <a:pt x="188" y="954"/>
                      <a:pt x="192" y="958"/>
                    </a:cubicBezTo>
                    <a:cubicBezTo>
                      <a:pt x="196" y="963"/>
                      <a:pt x="203" y="961"/>
                      <a:pt x="207" y="957"/>
                    </a:cubicBezTo>
                    <a:cubicBezTo>
                      <a:pt x="212" y="954"/>
                      <a:pt x="215" y="962"/>
                      <a:pt x="211" y="968"/>
                    </a:cubicBezTo>
                    <a:cubicBezTo>
                      <a:pt x="208" y="974"/>
                      <a:pt x="215" y="978"/>
                      <a:pt x="219" y="974"/>
                    </a:cubicBezTo>
                    <a:cubicBezTo>
                      <a:pt x="222" y="969"/>
                      <a:pt x="230" y="981"/>
                      <a:pt x="233" y="982"/>
                    </a:cubicBezTo>
                    <a:cubicBezTo>
                      <a:pt x="237" y="984"/>
                      <a:pt x="240" y="990"/>
                      <a:pt x="234" y="990"/>
                    </a:cubicBezTo>
                    <a:cubicBezTo>
                      <a:pt x="228" y="990"/>
                      <a:pt x="229" y="1001"/>
                      <a:pt x="234" y="1001"/>
                    </a:cubicBezTo>
                    <a:cubicBezTo>
                      <a:pt x="238" y="1001"/>
                      <a:pt x="237" y="1007"/>
                      <a:pt x="237" y="1010"/>
                    </a:cubicBezTo>
                    <a:cubicBezTo>
                      <a:pt x="237" y="1014"/>
                      <a:pt x="251" y="1019"/>
                      <a:pt x="256" y="1017"/>
                    </a:cubicBezTo>
                    <a:cubicBezTo>
                      <a:pt x="261" y="1016"/>
                      <a:pt x="266" y="1020"/>
                      <a:pt x="268" y="1025"/>
                    </a:cubicBezTo>
                    <a:cubicBezTo>
                      <a:pt x="271" y="1029"/>
                      <a:pt x="280" y="1032"/>
                      <a:pt x="284" y="1029"/>
                    </a:cubicBezTo>
                    <a:cubicBezTo>
                      <a:pt x="287" y="1027"/>
                      <a:pt x="289" y="1035"/>
                      <a:pt x="290" y="1040"/>
                    </a:cubicBezTo>
                    <a:cubicBezTo>
                      <a:pt x="291" y="1045"/>
                      <a:pt x="299" y="1042"/>
                      <a:pt x="304" y="1042"/>
                    </a:cubicBezTo>
                    <a:cubicBezTo>
                      <a:pt x="308" y="1042"/>
                      <a:pt x="311" y="1048"/>
                      <a:pt x="314" y="1047"/>
                    </a:cubicBezTo>
                    <a:cubicBezTo>
                      <a:pt x="321" y="1044"/>
                      <a:pt x="323" y="1056"/>
                      <a:pt x="328" y="1064"/>
                    </a:cubicBezTo>
                    <a:cubicBezTo>
                      <a:pt x="814" y="1061"/>
                      <a:pt x="814" y="1061"/>
                      <a:pt x="814" y="1061"/>
                    </a:cubicBezTo>
                    <a:cubicBezTo>
                      <a:pt x="814" y="1061"/>
                      <a:pt x="814" y="1049"/>
                      <a:pt x="820" y="1053"/>
                    </a:cubicBezTo>
                    <a:cubicBezTo>
                      <a:pt x="826" y="1057"/>
                      <a:pt x="820" y="1064"/>
                      <a:pt x="827" y="1067"/>
                    </a:cubicBezTo>
                    <a:cubicBezTo>
                      <a:pt x="834" y="1069"/>
                      <a:pt x="839" y="1073"/>
                      <a:pt x="842" y="1072"/>
                    </a:cubicBezTo>
                    <a:cubicBezTo>
                      <a:pt x="846" y="1070"/>
                      <a:pt x="852" y="1065"/>
                      <a:pt x="858" y="1072"/>
                    </a:cubicBezTo>
                    <a:cubicBezTo>
                      <a:pt x="865" y="1080"/>
                      <a:pt x="869" y="1073"/>
                      <a:pt x="873" y="1078"/>
                    </a:cubicBezTo>
                    <a:cubicBezTo>
                      <a:pt x="877" y="1083"/>
                      <a:pt x="883" y="1086"/>
                      <a:pt x="888" y="1081"/>
                    </a:cubicBezTo>
                    <a:cubicBezTo>
                      <a:pt x="892" y="1076"/>
                      <a:pt x="906" y="1082"/>
                      <a:pt x="913" y="1084"/>
                    </a:cubicBezTo>
                    <a:cubicBezTo>
                      <a:pt x="922" y="1077"/>
                      <a:pt x="929" y="1063"/>
                      <a:pt x="936" y="1063"/>
                    </a:cubicBezTo>
                    <a:cubicBezTo>
                      <a:pt x="947" y="1063"/>
                      <a:pt x="972" y="1065"/>
                      <a:pt x="974" y="1078"/>
                    </a:cubicBezTo>
                    <a:cubicBezTo>
                      <a:pt x="976" y="1092"/>
                      <a:pt x="991" y="1079"/>
                      <a:pt x="993" y="1092"/>
                    </a:cubicBezTo>
                    <a:cubicBezTo>
                      <a:pt x="994" y="1102"/>
                      <a:pt x="1004" y="1111"/>
                      <a:pt x="1003" y="1116"/>
                    </a:cubicBezTo>
                    <a:cubicBezTo>
                      <a:pt x="1006" y="1118"/>
                      <a:pt x="1009" y="1121"/>
                      <a:pt x="1013" y="1123"/>
                    </a:cubicBezTo>
                    <a:cubicBezTo>
                      <a:pt x="1018" y="1122"/>
                      <a:pt x="1031" y="1124"/>
                      <a:pt x="1040" y="1127"/>
                    </a:cubicBezTo>
                    <a:cubicBezTo>
                      <a:pt x="1051" y="1131"/>
                      <a:pt x="1067" y="1122"/>
                      <a:pt x="1073" y="1135"/>
                    </a:cubicBezTo>
                    <a:cubicBezTo>
                      <a:pt x="1078" y="1149"/>
                      <a:pt x="1091" y="1159"/>
                      <a:pt x="1079" y="1160"/>
                    </a:cubicBezTo>
                    <a:cubicBezTo>
                      <a:pt x="1069" y="1160"/>
                      <a:pt x="1055" y="1146"/>
                      <a:pt x="1056" y="1154"/>
                    </a:cubicBezTo>
                    <a:cubicBezTo>
                      <a:pt x="1057" y="1162"/>
                      <a:pt x="1051" y="1158"/>
                      <a:pt x="1051" y="1170"/>
                    </a:cubicBezTo>
                    <a:cubicBezTo>
                      <a:pt x="1051" y="1182"/>
                      <a:pt x="1043" y="1198"/>
                      <a:pt x="1038" y="1197"/>
                    </a:cubicBezTo>
                    <a:cubicBezTo>
                      <a:pt x="1038" y="1197"/>
                      <a:pt x="1038" y="1197"/>
                      <a:pt x="1038" y="1197"/>
                    </a:cubicBezTo>
                    <a:cubicBezTo>
                      <a:pt x="1037" y="1201"/>
                      <a:pt x="1037" y="1207"/>
                      <a:pt x="1041" y="1211"/>
                    </a:cubicBezTo>
                    <a:cubicBezTo>
                      <a:pt x="1046" y="1207"/>
                      <a:pt x="1055" y="1199"/>
                      <a:pt x="1062" y="1200"/>
                    </a:cubicBezTo>
                    <a:cubicBezTo>
                      <a:pt x="1074" y="1200"/>
                      <a:pt x="1077" y="1207"/>
                      <a:pt x="1085" y="1202"/>
                    </a:cubicBezTo>
                    <a:cubicBezTo>
                      <a:pt x="1093" y="1196"/>
                      <a:pt x="1094" y="1194"/>
                      <a:pt x="1096" y="1198"/>
                    </a:cubicBezTo>
                    <a:cubicBezTo>
                      <a:pt x="1096" y="1199"/>
                      <a:pt x="1096" y="1199"/>
                      <a:pt x="1096" y="1200"/>
                    </a:cubicBezTo>
                    <a:cubicBezTo>
                      <a:pt x="1099" y="1198"/>
                      <a:pt x="1101" y="1197"/>
                      <a:pt x="1101" y="1195"/>
                    </a:cubicBezTo>
                    <a:cubicBezTo>
                      <a:pt x="1101" y="1193"/>
                      <a:pt x="1101" y="1191"/>
                      <a:pt x="1100" y="1188"/>
                    </a:cubicBezTo>
                    <a:cubicBezTo>
                      <a:pt x="1092" y="1190"/>
                      <a:pt x="1090" y="1190"/>
                      <a:pt x="1087" y="1185"/>
                    </a:cubicBezTo>
                    <a:cubicBezTo>
                      <a:pt x="1084" y="1177"/>
                      <a:pt x="1111" y="1169"/>
                      <a:pt x="1123" y="1171"/>
                    </a:cubicBezTo>
                    <a:cubicBezTo>
                      <a:pt x="1135" y="1172"/>
                      <a:pt x="1144" y="1164"/>
                      <a:pt x="1148" y="1169"/>
                    </a:cubicBezTo>
                    <a:cubicBezTo>
                      <a:pt x="1155" y="1162"/>
                      <a:pt x="1168" y="1151"/>
                      <a:pt x="1171" y="1151"/>
                    </a:cubicBezTo>
                    <a:cubicBezTo>
                      <a:pt x="1176" y="1151"/>
                      <a:pt x="1232" y="1151"/>
                      <a:pt x="1232" y="1151"/>
                    </a:cubicBezTo>
                    <a:cubicBezTo>
                      <a:pt x="1232" y="1151"/>
                      <a:pt x="1251" y="1139"/>
                      <a:pt x="1254" y="1128"/>
                    </a:cubicBezTo>
                    <a:cubicBezTo>
                      <a:pt x="1256" y="1117"/>
                      <a:pt x="1269" y="1091"/>
                      <a:pt x="1276" y="1096"/>
                    </a:cubicBezTo>
                    <a:cubicBezTo>
                      <a:pt x="1283" y="1102"/>
                      <a:pt x="1299" y="1098"/>
                      <a:pt x="1300" y="1103"/>
                    </a:cubicBezTo>
                    <a:cubicBezTo>
                      <a:pt x="1300" y="1108"/>
                      <a:pt x="1294" y="1126"/>
                      <a:pt x="1315" y="1152"/>
                    </a:cubicBezTo>
                    <a:cubicBezTo>
                      <a:pt x="1322" y="1148"/>
                      <a:pt x="1329" y="1144"/>
                      <a:pt x="1333" y="1144"/>
                    </a:cubicBezTo>
                    <a:cubicBezTo>
                      <a:pt x="1340" y="1145"/>
                      <a:pt x="1351" y="1135"/>
                      <a:pt x="1354" y="1130"/>
                    </a:cubicBezTo>
                    <a:cubicBezTo>
                      <a:pt x="1357" y="1124"/>
                      <a:pt x="1361" y="1135"/>
                      <a:pt x="1355" y="1137"/>
                    </a:cubicBezTo>
                    <a:cubicBezTo>
                      <a:pt x="1349" y="1139"/>
                      <a:pt x="1360" y="1144"/>
                      <a:pt x="1371" y="1143"/>
                    </a:cubicBezTo>
                    <a:cubicBezTo>
                      <a:pt x="1382" y="1143"/>
                      <a:pt x="1366" y="1147"/>
                      <a:pt x="1358" y="1147"/>
                    </a:cubicBezTo>
                    <a:cubicBezTo>
                      <a:pt x="1349" y="1146"/>
                      <a:pt x="1346" y="1148"/>
                      <a:pt x="1335" y="1159"/>
                    </a:cubicBezTo>
                    <a:cubicBezTo>
                      <a:pt x="1324" y="1169"/>
                      <a:pt x="1327" y="1173"/>
                      <a:pt x="1333" y="1178"/>
                    </a:cubicBezTo>
                    <a:cubicBezTo>
                      <a:pt x="1339" y="1184"/>
                      <a:pt x="1347" y="1181"/>
                      <a:pt x="1356" y="1174"/>
                    </a:cubicBezTo>
                    <a:cubicBezTo>
                      <a:pt x="1365" y="1166"/>
                      <a:pt x="1364" y="1159"/>
                      <a:pt x="1373" y="1159"/>
                    </a:cubicBezTo>
                    <a:cubicBezTo>
                      <a:pt x="1382" y="1160"/>
                      <a:pt x="1404" y="1151"/>
                      <a:pt x="1414" y="1148"/>
                    </a:cubicBezTo>
                    <a:cubicBezTo>
                      <a:pt x="1423" y="1145"/>
                      <a:pt x="1417" y="1144"/>
                      <a:pt x="1417" y="1139"/>
                    </a:cubicBezTo>
                    <a:cubicBezTo>
                      <a:pt x="1417" y="1135"/>
                      <a:pt x="1434" y="1135"/>
                      <a:pt x="1441" y="1131"/>
                    </a:cubicBezTo>
                    <a:cubicBezTo>
                      <a:pt x="1447" y="1126"/>
                      <a:pt x="1439" y="1123"/>
                      <a:pt x="1434" y="1124"/>
                    </a:cubicBezTo>
                    <a:close/>
                    <a:moveTo>
                      <a:pt x="416" y="617"/>
                    </a:moveTo>
                    <a:cubicBezTo>
                      <a:pt x="406" y="629"/>
                      <a:pt x="402" y="631"/>
                      <a:pt x="392" y="629"/>
                    </a:cubicBezTo>
                    <a:cubicBezTo>
                      <a:pt x="381" y="628"/>
                      <a:pt x="375" y="633"/>
                      <a:pt x="380" y="637"/>
                    </a:cubicBezTo>
                    <a:cubicBezTo>
                      <a:pt x="385" y="640"/>
                      <a:pt x="385" y="643"/>
                      <a:pt x="375" y="646"/>
                    </a:cubicBezTo>
                    <a:cubicBezTo>
                      <a:pt x="364" y="648"/>
                      <a:pt x="356" y="657"/>
                      <a:pt x="352" y="656"/>
                    </a:cubicBezTo>
                    <a:cubicBezTo>
                      <a:pt x="348" y="655"/>
                      <a:pt x="371" y="639"/>
                      <a:pt x="365" y="634"/>
                    </a:cubicBezTo>
                    <a:cubicBezTo>
                      <a:pt x="359" y="630"/>
                      <a:pt x="344" y="642"/>
                      <a:pt x="344" y="647"/>
                    </a:cubicBezTo>
                    <a:cubicBezTo>
                      <a:pt x="344" y="652"/>
                      <a:pt x="334" y="653"/>
                      <a:pt x="328" y="652"/>
                    </a:cubicBezTo>
                    <a:cubicBezTo>
                      <a:pt x="322" y="652"/>
                      <a:pt x="315" y="646"/>
                      <a:pt x="320" y="646"/>
                    </a:cubicBezTo>
                    <a:cubicBezTo>
                      <a:pt x="326" y="645"/>
                      <a:pt x="322" y="639"/>
                      <a:pt x="330" y="635"/>
                    </a:cubicBezTo>
                    <a:cubicBezTo>
                      <a:pt x="338" y="632"/>
                      <a:pt x="329" y="628"/>
                      <a:pt x="331" y="624"/>
                    </a:cubicBezTo>
                    <a:cubicBezTo>
                      <a:pt x="334" y="621"/>
                      <a:pt x="350" y="628"/>
                      <a:pt x="351" y="621"/>
                    </a:cubicBezTo>
                    <a:cubicBezTo>
                      <a:pt x="351" y="615"/>
                      <a:pt x="334" y="610"/>
                      <a:pt x="329" y="614"/>
                    </a:cubicBezTo>
                    <a:cubicBezTo>
                      <a:pt x="323" y="617"/>
                      <a:pt x="310" y="626"/>
                      <a:pt x="294" y="619"/>
                    </a:cubicBezTo>
                    <a:cubicBezTo>
                      <a:pt x="289" y="617"/>
                      <a:pt x="333" y="612"/>
                      <a:pt x="341" y="606"/>
                    </a:cubicBezTo>
                    <a:cubicBezTo>
                      <a:pt x="348" y="599"/>
                      <a:pt x="382" y="591"/>
                      <a:pt x="384" y="597"/>
                    </a:cubicBezTo>
                    <a:cubicBezTo>
                      <a:pt x="387" y="603"/>
                      <a:pt x="366" y="607"/>
                      <a:pt x="376" y="613"/>
                    </a:cubicBezTo>
                    <a:cubicBezTo>
                      <a:pt x="386" y="619"/>
                      <a:pt x="403" y="615"/>
                      <a:pt x="406" y="609"/>
                    </a:cubicBezTo>
                    <a:cubicBezTo>
                      <a:pt x="410" y="603"/>
                      <a:pt x="426" y="604"/>
                      <a:pt x="416" y="617"/>
                    </a:cubicBezTo>
                    <a:close/>
                    <a:moveTo>
                      <a:pt x="515" y="742"/>
                    </a:moveTo>
                    <a:cubicBezTo>
                      <a:pt x="503" y="753"/>
                      <a:pt x="504" y="750"/>
                      <a:pt x="493" y="752"/>
                    </a:cubicBezTo>
                    <a:cubicBezTo>
                      <a:pt x="482" y="754"/>
                      <a:pt x="491" y="764"/>
                      <a:pt x="478" y="765"/>
                    </a:cubicBezTo>
                    <a:cubicBezTo>
                      <a:pt x="465" y="766"/>
                      <a:pt x="435" y="768"/>
                      <a:pt x="430" y="760"/>
                    </a:cubicBezTo>
                    <a:cubicBezTo>
                      <a:pt x="429" y="758"/>
                      <a:pt x="447" y="760"/>
                      <a:pt x="448" y="755"/>
                    </a:cubicBezTo>
                    <a:cubicBezTo>
                      <a:pt x="449" y="749"/>
                      <a:pt x="454" y="741"/>
                      <a:pt x="462" y="741"/>
                    </a:cubicBezTo>
                    <a:cubicBezTo>
                      <a:pt x="470" y="741"/>
                      <a:pt x="469" y="731"/>
                      <a:pt x="457" y="724"/>
                    </a:cubicBezTo>
                    <a:cubicBezTo>
                      <a:pt x="444" y="718"/>
                      <a:pt x="475" y="714"/>
                      <a:pt x="482" y="724"/>
                    </a:cubicBezTo>
                    <a:cubicBezTo>
                      <a:pt x="489" y="734"/>
                      <a:pt x="502" y="741"/>
                      <a:pt x="509" y="734"/>
                    </a:cubicBezTo>
                    <a:cubicBezTo>
                      <a:pt x="516" y="727"/>
                      <a:pt x="557" y="707"/>
                      <a:pt x="557" y="716"/>
                    </a:cubicBezTo>
                    <a:cubicBezTo>
                      <a:pt x="557" y="726"/>
                      <a:pt x="527" y="732"/>
                      <a:pt x="515" y="742"/>
                    </a:cubicBezTo>
                    <a:close/>
                    <a:moveTo>
                      <a:pt x="787" y="1027"/>
                    </a:moveTo>
                    <a:cubicBezTo>
                      <a:pt x="778" y="1028"/>
                      <a:pt x="788" y="1004"/>
                      <a:pt x="772" y="995"/>
                    </a:cubicBezTo>
                    <a:cubicBezTo>
                      <a:pt x="754" y="985"/>
                      <a:pt x="746" y="966"/>
                      <a:pt x="746" y="956"/>
                    </a:cubicBezTo>
                    <a:cubicBezTo>
                      <a:pt x="746" y="946"/>
                      <a:pt x="761" y="941"/>
                      <a:pt x="767" y="949"/>
                    </a:cubicBezTo>
                    <a:cubicBezTo>
                      <a:pt x="774" y="957"/>
                      <a:pt x="783" y="989"/>
                      <a:pt x="789" y="999"/>
                    </a:cubicBezTo>
                    <a:cubicBezTo>
                      <a:pt x="794" y="1009"/>
                      <a:pt x="794" y="1026"/>
                      <a:pt x="787" y="102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8" name="Freeform 1634">
                <a:extLst>
                  <a:ext uri="{FF2B5EF4-FFF2-40B4-BE49-F238E27FC236}">
                    <a16:creationId xmlns:a16="http://schemas.microsoft.com/office/drawing/2014/main" id="{AB49C79C-1077-418F-2F09-9F65A984E887}"/>
                  </a:ext>
                </a:extLst>
              </p:cNvPr>
              <p:cNvSpPr>
                <a:spLocks noEditPoints="1"/>
              </p:cNvSpPr>
              <p:nvPr/>
            </p:nvSpPr>
            <p:spPr bwMode="auto">
              <a:xfrm>
                <a:off x="914431" y="1346244"/>
                <a:ext cx="2301957" cy="1524051"/>
              </a:xfrm>
              <a:custGeom>
                <a:avLst/>
                <a:gdLst>
                  <a:gd name="T0" fmla="*/ 547 w 1794"/>
                  <a:gd name="T1" fmla="*/ 358 h 1217"/>
                  <a:gd name="T2" fmla="*/ 479 w 1794"/>
                  <a:gd name="T3" fmla="*/ 54 h 1217"/>
                  <a:gd name="T4" fmla="*/ 290 w 1794"/>
                  <a:gd name="T5" fmla="*/ 31 h 1217"/>
                  <a:gd name="T6" fmla="*/ 211 w 1794"/>
                  <a:gd name="T7" fmla="*/ 15 h 1217"/>
                  <a:gd name="T8" fmla="*/ 145 w 1794"/>
                  <a:gd name="T9" fmla="*/ 32 h 1217"/>
                  <a:gd name="T10" fmla="*/ 29 w 1794"/>
                  <a:gd name="T11" fmla="*/ 92 h 1217"/>
                  <a:gd name="T12" fmla="*/ 111 w 1794"/>
                  <a:gd name="T13" fmla="*/ 160 h 1217"/>
                  <a:gd name="T14" fmla="*/ 26 w 1794"/>
                  <a:gd name="T15" fmla="*/ 165 h 1217"/>
                  <a:gd name="T16" fmla="*/ 92 w 1794"/>
                  <a:gd name="T17" fmla="*/ 212 h 1217"/>
                  <a:gd name="T18" fmla="*/ 67 w 1794"/>
                  <a:gd name="T19" fmla="*/ 246 h 1217"/>
                  <a:gd name="T20" fmla="*/ 71 w 1794"/>
                  <a:gd name="T21" fmla="*/ 341 h 1217"/>
                  <a:gd name="T22" fmla="*/ 149 w 1794"/>
                  <a:gd name="T23" fmla="*/ 368 h 1217"/>
                  <a:gd name="T24" fmla="*/ 159 w 1794"/>
                  <a:gd name="T25" fmla="*/ 419 h 1217"/>
                  <a:gd name="T26" fmla="*/ 131 w 1794"/>
                  <a:gd name="T27" fmla="*/ 448 h 1217"/>
                  <a:gd name="T28" fmla="*/ 229 w 1794"/>
                  <a:gd name="T29" fmla="*/ 390 h 1217"/>
                  <a:gd name="T30" fmla="*/ 270 w 1794"/>
                  <a:gd name="T31" fmla="*/ 333 h 1217"/>
                  <a:gd name="T32" fmla="*/ 298 w 1794"/>
                  <a:gd name="T33" fmla="*/ 313 h 1217"/>
                  <a:gd name="T34" fmla="*/ 353 w 1794"/>
                  <a:gd name="T35" fmla="*/ 336 h 1217"/>
                  <a:gd name="T36" fmla="*/ 388 w 1794"/>
                  <a:gd name="T37" fmla="*/ 314 h 1217"/>
                  <a:gd name="T38" fmla="*/ 431 w 1794"/>
                  <a:gd name="T39" fmla="*/ 332 h 1217"/>
                  <a:gd name="T40" fmla="*/ 532 w 1794"/>
                  <a:gd name="T41" fmla="*/ 362 h 1217"/>
                  <a:gd name="T42" fmla="*/ 587 w 1794"/>
                  <a:gd name="T43" fmla="*/ 387 h 1217"/>
                  <a:gd name="T44" fmla="*/ 589 w 1794"/>
                  <a:gd name="T45" fmla="*/ 408 h 1217"/>
                  <a:gd name="T46" fmla="*/ 608 w 1794"/>
                  <a:gd name="T47" fmla="*/ 410 h 1217"/>
                  <a:gd name="T48" fmla="*/ 627 w 1794"/>
                  <a:gd name="T49" fmla="*/ 428 h 1217"/>
                  <a:gd name="T50" fmla="*/ 619 w 1794"/>
                  <a:gd name="T51" fmla="*/ 468 h 1217"/>
                  <a:gd name="T52" fmla="*/ 658 w 1794"/>
                  <a:gd name="T53" fmla="*/ 467 h 1217"/>
                  <a:gd name="T54" fmla="*/ 23 w 1794"/>
                  <a:gd name="T55" fmla="*/ 488 h 1217"/>
                  <a:gd name="T56" fmla="*/ 278 w 1794"/>
                  <a:gd name="T57" fmla="*/ 374 h 1217"/>
                  <a:gd name="T58" fmla="*/ 276 w 1794"/>
                  <a:gd name="T59" fmla="*/ 399 h 1217"/>
                  <a:gd name="T60" fmla="*/ 38 w 1794"/>
                  <a:gd name="T61" fmla="*/ 341 h 1217"/>
                  <a:gd name="T62" fmla="*/ 220 w 1794"/>
                  <a:gd name="T63" fmla="*/ 1192 h 1217"/>
                  <a:gd name="T64" fmla="*/ 146 w 1794"/>
                  <a:gd name="T65" fmla="*/ 1157 h 1217"/>
                  <a:gd name="T66" fmla="*/ 1733 w 1794"/>
                  <a:gd name="T67" fmla="*/ 670 h 1217"/>
                  <a:gd name="T68" fmla="*/ 1579 w 1794"/>
                  <a:gd name="T69" fmla="*/ 730 h 1217"/>
                  <a:gd name="T70" fmla="*/ 1520 w 1794"/>
                  <a:gd name="T71" fmla="*/ 753 h 1217"/>
                  <a:gd name="T72" fmla="*/ 1453 w 1794"/>
                  <a:gd name="T73" fmla="*/ 698 h 1217"/>
                  <a:gd name="T74" fmla="*/ 1490 w 1794"/>
                  <a:gd name="T75" fmla="*/ 667 h 1217"/>
                  <a:gd name="T76" fmla="*/ 1417 w 1794"/>
                  <a:gd name="T77" fmla="*/ 649 h 1217"/>
                  <a:gd name="T78" fmla="*/ 1367 w 1794"/>
                  <a:gd name="T79" fmla="*/ 623 h 1217"/>
                  <a:gd name="T80" fmla="*/ 1293 w 1794"/>
                  <a:gd name="T81" fmla="*/ 603 h 1217"/>
                  <a:gd name="T82" fmla="*/ 801 w 1794"/>
                  <a:gd name="T83" fmla="*/ 624 h 1217"/>
                  <a:gd name="T84" fmla="*/ 787 w 1794"/>
                  <a:gd name="T85" fmla="*/ 665 h 1217"/>
                  <a:gd name="T86" fmla="*/ 790 w 1794"/>
                  <a:gd name="T87" fmla="*/ 826 h 1217"/>
                  <a:gd name="T88" fmla="*/ 849 w 1794"/>
                  <a:gd name="T89" fmla="*/ 913 h 1217"/>
                  <a:gd name="T90" fmla="*/ 966 w 1794"/>
                  <a:gd name="T91" fmla="*/ 960 h 1217"/>
                  <a:gd name="T92" fmla="*/ 1126 w 1794"/>
                  <a:gd name="T93" fmla="*/ 1000 h 1217"/>
                  <a:gd name="T94" fmla="*/ 1219 w 1794"/>
                  <a:gd name="T95" fmla="*/ 1061 h 1217"/>
                  <a:gd name="T96" fmla="*/ 1268 w 1794"/>
                  <a:gd name="T97" fmla="*/ 1033 h 1217"/>
                  <a:gd name="T98" fmla="*/ 1333 w 1794"/>
                  <a:gd name="T99" fmla="*/ 1006 h 1217"/>
                  <a:gd name="T100" fmla="*/ 1394 w 1794"/>
                  <a:gd name="T101" fmla="*/ 1012 h 1217"/>
                  <a:gd name="T102" fmla="*/ 1465 w 1794"/>
                  <a:gd name="T103" fmla="*/ 1006 h 1217"/>
                  <a:gd name="T104" fmla="*/ 1526 w 1794"/>
                  <a:gd name="T105" fmla="*/ 1078 h 1217"/>
                  <a:gd name="T106" fmla="*/ 1535 w 1794"/>
                  <a:gd name="T107" fmla="*/ 988 h 1217"/>
                  <a:gd name="T108" fmla="*/ 1616 w 1794"/>
                  <a:gd name="T109" fmla="*/ 899 h 1217"/>
                  <a:gd name="T110" fmla="*/ 1625 w 1794"/>
                  <a:gd name="T111" fmla="*/ 857 h 1217"/>
                  <a:gd name="T112" fmla="*/ 1632 w 1794"/>
                  <a:gd name="T113" fmla="*/ 851 h 1217"/>
                  <a:gd name="T114" fmla="*/ 1675 w 1794"/>
                  <a:gd name="T115" fmla="*/ 787 h 1217"/>
                  <a:gd name="T116" fmla="*/ 1722 w 1794"/>
                  <a:gd name="T117" fmla="*/ 751 h 1217"/>
                  <a:gd name="T118" fmla="*/ 1794 w 1794"/>
                  <a:gd name="T119" fmla="*/ 69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4" h="1217">
                    <a:moveTo>
                      <a:pt x="674" y="446"/>
                    </a:moveTo>
                    <a:cubicBezTo>
                      <a:pt x="676" y="439"/>
                      <a:pt x="677" y="435"/>
                      <a:pt x="657" y="427"/>
                    </a:cubicBezTo>
                    <a:cubicBezTo>
                      <a:pt x="637" y="419"/>
                      <a:pt x="639" y="414"/>
                      <a:pt x="626" y="390"/>
                    </a:cubicBezTo>
                    <a:cubicBezTo>
                      <a:pt x="612" y="366"/>
                      <a:pt x="588" y="356"/>
                      <a:pt x="588" y="347"/>
                    </a:cubicBezTo>
                    <a:cubicBezTo>
                      <a:pt x="588" y="338"/>
                      <a:pt x="564" y="339"/>
                      <a:pt x="564" y="346"/>
                    </a:cubicBezTo>
                    <a:cubicBezTo>
                      <a:pt x="564" y="353"/>
                      <a:pt x="553" y="355"/>
                      <a:pt x="547" y="358"/>
                    </a:cubicBezTo>
                    <a:cubicBezTo>
                      <a:pt x="542" y="362"/>
                      <a:pt x="539" y="356"/>
                      <a:pt x="534" y="349"/>
                    </a:cubicBezTo>
                    <a:cubicBezTo>
                      <a:pt x="529" y="343"/>
                      <a:pt x="516" y="336"/>
                      <a:pt x="516" y="332"/>
                    </a:cubicBezTo>
                    <a:cubicBezTo>
                      <a:pt x="516" y="328"/>
                      <a:pt x="513" y="319"/>
                      <a:pt x="504" y="323"/>
                    </a:cubicBezTo>
                    <a:cubicBezTo>
                      <a:pt x="495" y="327"/>
                      <a:pt x="491" y="323"/>
                      <a:pt x="488" y="326"/>
                    </a:cubicBezTo>
                    <a:cubicBezTo>
                      <a:pt x="485" y="329"/>
                      <a:pt x="479" y="324"/>
                      <a:pt x="479" y="324"/>
                    </a:cubicBezTo>
                    <a:cubicBezTo>
                      <a:pt x="479" y="54"/>
                      <a:pt x="479" y="54"/>
                      <a:pt x="479" y="54"/>
                    </a:cubicBezTo>
                    <a:cubicBezTo>
                      <a:pt x="475" y="53"/>
                      <a:pt x="473" y="53"/>
                      <a:pt x="470" y="52"/>
                    </a:cubicBezTo>
                    <a:cubicBezTo>
                      <a:pt x="459" y="48"/>
                      <a:pt x="442" y="40"/>
                      <a:pt x="433" y="42"/>
                    </a:cubicBezTo>
                    <a:cubicBezTo>
                      <a:pt x="424" y="44"/>
                      <a:pt x="406" y="46"/>
                      <a:pt x="400" y="43"/>
                    </a:cubicBezTo>
                    <a:cubicBezTo>
                      <a:pt x="394" y="40"/>
                      <a:pt x="385" y="37"/>
                      <a:pt x="372" y="39"/>
                    </a:cubicBezTo>
                    <a:cubicBezTo>
                      <a:pt x="359" y="41"/>
                      <a:pt x="351" y="32"/>
                      <a:pt x="335" y="28"/>
                    </a:cubicBezTo>
                    <a:cubicBezTo>
                      <a:pt x="318" y="24"/>
                      <a:pt x="295" y="29"/>
                      <a:pt x="290" y="31"/>
                    </a:cubicBezTo>
                    <a:cubicBezTo>
                      <a:pt x="284" y="33"/>
                      <a:pt x="285" y="25"/>
                      <a:pt x="278" y="26"/>
                    </a:cubicBezTo>
                    <a:cubicBezTo>
                      <a:pt x="271" y="27"/>
                      <a:pt x="277" y="23"/>
                      <a:pt x="273" y="17"/>
                    </a:cubicBezTo>
                    <a:cubicBezTo>
                      <a:pt x="269" y="11"/>
                      <a:pt x="249" y="17"/>
                      <a:pt x="242" y="18"/>
                    </a:cubicBezTo>
                    <a:cubicBezTo>
                      <a:pt x="235" y="18"/>
                      <a:pt x="233" y="14"/>
                      <a:pt x="234" y="11"/>
                    </a:cubicBezTo>
                    <a:cubicBezTo>
                      <a:pt x="234" y="7"/>
                      <a:pt x="228" y="8"/>
                      <a:pt x="225" y="13"/>
                    </a:cubicBezTo>
                    <a:cubicBezTo>
                      <a:pt x="222" y="18"/>
                      <a:pt x="214" y="18"/>
                      <a:pt x="211" y="15"/>
                    </a:cubicBezTo>
                    <a:cubicBezTo>
                      <a:pt x="208" y="12"/>
                      <a:pt x="218" y="11"/>
                      <a:pt x="218" y="7"/>
                    </a:cubicBezTo>
                    <a:cubicBezTo>
                      <a:pt x="219" y="4"/>
                      <a:pt x="208" y="2"/>
                      <a:pt x="204" y="1"/>
                    </a:cubicBezTo>
                    <a:cubicBezTo>
                      <a:pt x="200" y="0"/>
                      <a:pt x="194" y="5"/>
                      <a:pt x="186" y="12"/>
                    </a:cubicBezTo>
                    <a:cubicBezTo>
                      <a:pt x="177" y="20"/>
                      <a:pt x="165" y="19"/>
                      <a:pt x="158" y="18"/>
                    </a:cubicBezTo>
                    <a:cubicBezTo>
                      <a:pt x="150" y="17"/>
                      <a:pt x="141" y="19"/>
                      <a:pt x="141" y="23"/>
                    </a:cubicBezTo>
                    <a:cubicBezTo>
                      <a:pt x="142" y="27"/>
                      <a:pt x="151" y="27"/>
                      <a:pt x="145" y="32"/>
                    </a:cubicBezTo>
                    <a:cubicBezTo>
                      <a:pt x="140" y="38"/>
                      <a:pt x="138" y="25"/>
                      <a:pt x="132" y="31"/>
                    </a:cubicBezTo>
                    <a:cubicBezTo>
                      <a:pt x="127" y="37"/>
                      <a:pt x="111" y="36"/>
                      <a:pt x="107" y="36"/>
                    </a:cubicBezTo>
                    <a:cubicBezTo>
                      <a:pt x="103" y="35"/>
                      <a:pt x="90" y="49"/>
                      <a:pt x="86" y="53"/>
                    </a:cubicBezTo>
                    <a:cubicBezTo>
                      <a:pt x="82" y="57"/>
                      <a:pt x="89" y="60"/>
                      <a:pt x="79" y="72"/>
                    </a:cubicBezTo>
                    <a:cubicBezTo>
                      <a:pt x="68" y="83"/>
                      <a:pt x="40" y="81"/>
                      <a:pt x="34" y="81"/>
                    </a:cubicBezTo>
                    <a:cubicBezTo>
                      <a:pt x="28" y="81"/>
                      <a:pt x="32" y="87"/>
                      <a:pt x="29" y="92"/>
                    </a:cubicBezTo>
                    <a:cubicBezTo>
                      <a:pt x="26" y="96"/>
                      <a:pt x="33" y="100"/>
                      <a:pt x="49" y="104"/>
                    </a:cubicBezTo>
                    <a:cubicBezTo>
                      <a:pt x="65" y="108"/>
                      <a:pt x="76" y="129"/>
                      <a:pt x="78" y="135"/>
                    </a:cubicBezTo>
                    <a:cubicBezTo>
                      <a:pt x="80" y="140"/>
                      <a:pt x="100" y="134"/>
                      <a:pt x="107" y="135"/>
                    </a:cubicBezTo>
                    <a:cubicBezTo>
                      <a:pt x="115" y="137"/>
                      <a:pt x="107" y="147"/>
                      <a:pt x="113" y="151"/>
                    </a:cubicBezTo>
                    <a:cubicBezTo>
                      <a:pt x="120" y="154"/>
                      <a:pt x="130" y="149"/>
                      <a:pt x="132" y="154"/>
                    </a:cubicBezTo>
                    <a:cubicBezTo>
                      <a:pt x="134" y="160"/>
                      <a:pt x="119" y="154"/>
                      <a:pt x="111" y="160"/>
                    </a:cubicBezTo>
                    <a:cubicBezTo>
                      <a:pt x="103" y="166"/>
                      <a:pt x="99" y="169"/>
                      <a:pt x="96" y="165"/>
                    </a:cubicBezTo>
                    <a:cubicBezTo>
                      <a:pt x="93" y="160"/>
                      <a:pt x="80" y="163"/>
                      <a:pt x="73" y="164"/>
                    </a:cubicBezTo>
                    <a:cubicBezTo>
                      <a:pt x="67" y="165"/>
                      <a:pt x="73" y="156"/>
                      <a:pt x="73" y="152"/>
                    </a:cubicBezTo>
                    <a:cubicBezTo>
                      <a:pt x="74" y="148"/>
                      <a:pt x="64" y="145"/>
                      <a:pt x="52" y="153"/>
                    </a:cubicBezTo>
                    <a:cubicBezTo>
                      <a:pt x="39" y="160"/>
                      <a:pt x="43" y="157"/>
                      <a:pt x="42" y="163"/>
                    </a:cubicBezTo>
                    <a:cubicBezTo>
                      <a:pt x="40" y="169"/>
                      <a:pt x="35" y="160"/>
                      <a:pt x="26" y="165"/>
                    </a:cubicBezTo>
                    <a:cubicBezTo>
                      <a:pt x="18" y="170"/>
                      <a:pt x="5" y="173"/>
                      <a:pt x="3" y="178"/>
                    </a:cubicBezTo>
                    <a:cubicBezTo>
                      <a:pt x="0" y="183"/>
                      <a:pt x="20" y="187"/>
                      <a:pt x="28" y="189"/>
                    </a:cubicBezTo>
                    <a:cubicBezTo>
                      <a:pt x="36" y="190"/>
                      <a:pt x="19" y="195"/>
                      <a:pt x="25" y="197"/>
                    </a:cubicBezTo>
                    <a:cubicBezTo>
                      <a:pt x="31" y="199"/>
                      <a:pt x="28" y="205"/>
                      <a:pt x="38" y="210"/>
                    </a:cubicBezTo>
                    <a:cubicBezTo>
                      <a:pt x="48" y="215"/>
                      <a:pt x="70" y="210"/>
                      <a:pt x="76" y="210"/>
                    </a:cubicBezTo>
                    <a:cubicBezTo>
                      <a:pt x="82" y="210"/>
                      <a:pt x="87" y="217"/>
                      <a:pt x="92" y="212"/>
                    </a:cubicBezTo>
                    <a:cubicBezTo>
                      <a:pt x="97" y="207"/>
                      <a:pt x="114" y="193"/>
                      <a:pt x="123" y="201"/>
                    </a:cubicBezTo>
                    <a:cubicBezTo>
                      <a:pt x="132" y="209"/>
                      <a:pt x="113" y="208"/>
                      <a:pt x="118" y="213"/>
                    </a:cubicBezTo>
                    <a:cubicBezTo>
                      <a:pt x="123" y="218"/>
                      <a:pt x="129" y="230"/>
                      <a:pt x="120" y="237"/>
                    </a:cubicBezTo>
                    <a:cubicBezTo>
                      <a:pt x="111" y="243"/>
                      <a:pt x="103" y="239"/>
                      <a:pt x="98" y="238"/>
                    </a:cubicBezTo>
                    <a:cubicBezTo>
                      <a:pt x="94" y="238"/>
                      <a:pt x="97" y="247"/>
                      <a:pt x="89" y="253"/>
                    </a:cubicBezTo>
                    <a:cubicBezTo>
                      <a:pt x="82" y="259"/>
                      <a:pt x="76" y="246"/>
                      <a:pt x="67" y="246"/>
                    </a:cubicBezTo>
                    <a:cubicBezTo>
                      <a:pt x="57" y="246"/>
                      <a:pt x="59" y="259"/>
                      <a:pt x="60" y="264"/>
                    </a:cubicBezTo>
                    <a:cubicBezTo>
                      <a:pt x="60" y="270"/>
                      <a:pt x="46" y="263"/>
                      <a:pt x="42" y="277"/>
                    </a:cubicBezTo>
                    <a:cubicBezTo>
                      <a:pt x="39" y="291"/>
                      <a:pt x="24" y="279"/>
                      <a:pt x="34" y="293"/>
                    </a:cubicBezTo>
                    <a:cubicBezTo>
                      <a:pt x="43" y="307"/>
                      <a:pt x="42" y="298"/>
                      <a:pt x="50" y="304"/>
                    </a:cubicBezTo>
                    <a:cubicBezTo>
                      <a:pt x="57" y="309"/>
                      <a:pt x="41" y="319"/>
                      <a:pt x="49" y="320"/>
                    </a:cubicBezTo>
                    <a:cubicBezTo>
                      <a:pt x="57" y="322"/>
                      <a:pt x="65" y="336"/>
                      <a:pt x="71" y="341"/>
                    </a:cubicBezTo>
                    <a:cubicBezTo>
                      <a:pt x="76" y="346"/>
                      <a:pt x="83" y="338"/>
                      <a:pt x="91" y="338"/>
                    </a:cubicBezTo>
                    <a:cubicBezTo>
                      <a:pt x="100" y="338"/>
                      <a:pt x="96" y="326"/>
                      <a:pt x="100" y="330"/>
                    </a:cubicBezTo>
                    <a:cubicBezTo>
                      <a:pt x="105" y="335"/>
                      <a:pt x="112" y="347"/>
                      <a:pt x="107" y="350"/>
                    </a:cubicBezTo>
                    <a:cubicBezTo>
                      <a:pt x="103" y="354"/>
                      <a:pt x="107" y="363"/>
                      <a:pt x="106" y="368"/>
                    </a:cubicBezTo>
                    <a:cubicBezTo>
                      <a:pt x="105" y="373"/>
                      <a:pt x="124" y="371"/>
                      <a:pt x="125" y="366"/>
                    </a:cubicBezTo>
                    <a:cubicBezTo>
                      <a:pt x="126" y="360"/>
                      <a:pt x="141" y="359"/>
                      <a:pt x="149" y="368"/>
                    </a:cubicBezTo>
                    <a:cubicBezTo>
                      <a:pt x="158" y="377"/>
                      <a:pt x="160" y="378"/>
                      <a:pt x="160" y="371"/>
                    </a:cubicBezTo>
                    <a:cubicBezTo>
                      <a:pt x="160" y="364"/>
                      <a:pt x="167" y="356"/>
                      <a:pt x="168" y="362"/>
                    </a:cubicBezTo>
                    <a:cubicBezTo>
                      <a:pt x="168" y="368"/>
                      <a:pt x="175" y="370"/>
                      <a:pt x="187" y="364"/>
                    </a:cubicBezTo>
                    <a:cubicBezTo>
                      <a:pt x="199" y="359"/>
                      <a:pt x="194" y="365"/>
                      <a:pt x="187" y="372"/>
                    </a:cubicBezTo>
                    <a:cubicBezTo>
                      <a:pt x="179" y="383"/>
                      <a:pt x="187" y="399"/>
                      <a:pt x="181" y="401"/>
                    </a:cubicBezTo>
                    <a:cubicBezTo>
                      <a:pt x="175" y="402"/>
                      <a:pt x="170" y="418"/>
                      <a:pt x="159" y="419"/>
                    </a:cubicBezTo>
                    <a:cubicBezTo>
                      <a:pt x="149" y="420"/>
                      <a:pt x="132" y="440"/>
                      <a:pt x="130" y="443"/>
                    </a:cubicBezTo>
                    <a:cubicBezTo>
                      <a:pt x="127" y="446"/>
                      <a:pt x="106" y="436"/>
                      <a:pt x="102" y="445"/>
                    </a:cubicBezTo>
                    <a:cubicBezTo>
                      <a:pt x="99" y="454"/>
                      <a:pt x="86" y="461"/>
                      <a:pt x="89" y="465"/>
                    </a:cubicBezTo>
                    <a:cubicBezTo>
                      <a:pt x="92" y="467"/>
                      <a:pt x="110" y="458"/>
                      <a:pt x="111" y="453"/>
                    </a:cubicBezTo>
                    <a:cubicBezTo>
                      <a:pt x="111" y="449"/>
                      <a:pt x="114" y="449"/>
                      <a:pt x="117" y="453"/>
                    </a:cubicBezTo>
                    <a:cubicBezTo>
                      <a:pt x="120" y="456"/>
                      <a:pt x="128" y="451"/>
                      <a:pt x="131" y="448"/>
                    </a:cubicBezTo>
                    <a:cubicBezTo>
                      <a:pt x="135" y="445"/>
                      <a:pt x="141" y="446"/>
                      <a:pt x="144" y="447"/>
                    </a:cubicBezTo>
                    <a:cubicBezTo>
                      <a:pt x="148" y="447"/>
                      <a:pt x="149" y="442"/>
                      <a:pt x="160" y="440"/>
                    </a:cubicBezTo>
                    <a:cubicBezTo>
                      <a:pt x="170" y="438"/>
                      <a:pt x="168" y="435"/>
                      <a:pt x="170" y="430"/>
                    </a:cubicBezTo>
                    <a:cubicBezTo>
                      <a:pt x="173" y="424"/>
                      <a:pt x="198" y="413"/>
                      <a:pt x="203" y="411"/>
                    </a:cubicBezTo>
                    <a:cubicBezTo>
                      <a:pt x="207" y="410"/>
                      <a:pt x="204" y="402"/>
                      <a:pt x="210" y="402"/>
                    </a:cubicBezTo>
                    <a:cubicBezTo>
                      <a:pt x="215" y="402"/>
                      <a:pt x="222" y="395"/>
                      <a:pt x="229" y="390"/>
                    </a:cubicBezTo>
                    <a:cubicBezTo>
                      <a:pt x="236" y="384"/>
                      <a:pt x="237" y="387"/>
                      <a:pt x="242" y="385"/>
                    </a:cubicBezTo>
                    <a:cubicBezTo>
                      <a:pt x="247" y="383"/>
                      <a:pt x="244" y="373"/>
                      <a:pt x="249" y="372"/>
                    </a:cubicBezTo>
                    <a:cubicBezTo>
                      <a:pt x="254" y="371"/>
                      <a:pt x="258" y="367"/>
                      <a:pt x="258" y="363"/>
                    </a:cubicBezTo>
                    <a:cubicBezTo>
                      <a:pt x="258" y="359"/>
                      <a:pt x="245" y="359"/>
                      <a:pt x="244" y="356"/>
                    </a:cubicBezTo>
                    <a:cubicBezTo>
                      <a:pt x="242" y="353"/>
                      <a:pt x="254" y="343"/>
                      <a:pt x="258" y="343"/>
                    </a:cubicBezTo>
                    <a:cubicBezTo>
                      <a:pt x="262" y="344"/>
                      <a:pt x="269" y="339"/>
                      <a:pt x="270" y="333"/>
                    </a:cubicBezTo>
                    <a:cubicBezTo>
                      <a:pt x="270" y="327"/>
                      <a:pt x="276" y="325"/>
                      <a:pt x="282" y="320"/>
                    </a:cubicBezTo>
                    <a:cubicBezTo>
                      <a:pt x="287" y="314"/>
                      <a:pt x="285" y="310"/>
                      <a:pt x="291" y="309"/>
                    </a:cubicBezTo>
                    <a:cubicBezTo>
                      <a:pt x="296" y="309"/>
                      <a:pt x="300" y="302"/>
                      <a:pt x="306" y="299"/>
                    </a:cubicBezTo>
                    <a:cubicBezTo>
                      <a:pt x="311" y="296"/>
                      <a:pt x="306" y="303"/>
                      <a:pt x="316" y="303"/>
                    </a:cubicBezTo>
                    <a:cubicBezTo>
                      <a:pt x="327" y="304"/>
                      <a:pt x="325" y="313"/>
                      <a:pt x="317" y="310"/>
                    </a:cubicBezTo>
                    <a:cubicBezTo>
                      <a:pt x="309" y="306"/>
                      <a:pt x="305" y="307"/>
                      <a:pt x="298" y="313"/>
                    </a:cubicBezTo>
                    <a:cubicBezTo>
                      <a:pt x="291" y="320"/>
                      <a:pt x="297" y="322"/>
                      <a:pt x="291" y="329"/>
                    </a:cubicBezTo>
                    <a:cubicBezTo>
                      <a:pt x="286" y="337"/>
                      <a:pt x="285" y="341"/>
                      <a:pt x="292" y="342"/>
                    </a:cubicBezTo>
                    <a:cubicBezTo>
                      <a:pt x="300" y="343"/>
                      <a:pt x="293" y="348"/>
                      <a:pt x="286" y="350"/>
                    </a:cubicBezTo>
                    <a:cubicBezTo>
                      <a:pt x="280" y="352"/>
                      <a:pt x="284" y="356"/>
                      <a:pt x="293" y="356"/>
                    </a:cubicBezTo>
                    <a:cubicBezTo>
                      <a:pt x="302" y="356"/>
                      <a:pt x="316" y="343"/>
                      <a:pt x="328" y="337"/>
                    </a:cubicBezTo>
                    <a:cubicBezTo>
                      <a:pt x="341" y="330"/>
                      <a:pt x="350" y="337"/>
                      <a:pt x="353" y="336"/>
                    </a:cubicBezTo>
                    <a:cubicBezTo>
                      <a:pt x="357" y="334"/>
                      <a:pt x="350" y="329"/>
                      <a:pt x="354" y="327"/>
                    </a:cubicBezTo>
                    <a:cubicBezTo>
                      <a:pt x="358" y="325"/>
                      <a:pt x="349" y="323"/>
                      <a:pt x="346" y="316"/>
                    </a:cubicBezTo>
                    <a:cubicBezTo>
                      <a:pt x="343" y="309"/>
                      <a:pt x="350" y="313"/>
                      <a:pt x="352" y="307"/>
                    </a:cubicBezTo>
                    <a:cubicBezTo>
                      <a:pt x="353" y="302"/>
                      <a:pt x="358" y="304"/>
                      <a:pt x="362" y="307"/>
                    </a:cubicBezTo>
                    <a:cubicBezTo>
                      <a:pt x="366" y="309"/>
                      <a:pt x="371" y="304"/>
                      <a:pt x="375" y="311"/>
                    </a:cubicBezTo>
                    <a:cubicBezTo>
                      <a:pt x="378" y="319"/>
                      <a:pt x="382" y="309"/>
                      <a:pt x="388" y="314"/>
                    </a:cubicBezTo>
                    <a:cubicBezTo>
                      <a:pt x="395" y="320"/>
                      <a:pt x="387" y="319"/>
                      <a:pt x="380" y="320"/>
                    </a:cubicBezTo>
                    <a:cubicBezTo>
                      <a:pt x="374" y="322"/>
                      <a:pt x="377" y="331"/>
                      <a:pt x="382" y="327"/>
                    </a:cubicBezTo>
                    <a:cubicBezTo>
                      <a:pt x="388" y="322"/>
                      <a:pt x="392" y="320"/>
                      <a:pt x="397" y="324"/>
                    </a:cubicBezTo>
                    <a:cubicBezTo>
                      <a:pt x="401" y="328"/>
                      <a:pt x="403" y="326"/>
                      <a:pt x="407" y="322"/>
                    </a:cubicBezTo>
                    <a:cubicBezTo>
                      <a:pt x="411" y="318"/>
                      <a:pt x="411" y="323"/>
                      <a:pt x="411" y="326"/>
                    </a:cubicBezTo>
                    <a:cubicBezTo>
                      <a:pt x="411" y="329"/>
                      <a:pt x="419" y="330"/>
                      <a:pt x="431" y="332"/>
                    </a:cubicBezTo>
                    <a:cubicBezTo>
                      <a:pt x="443" y="334"/>
                      <a:pt x="464" y="331"/>
                      <a:pt x="469" y="331"/>
                    </a:cubicBezTo>
                    <a:cubicBezTo>
                      <a:pt x="475" y="330"/>
                      <a:pt x="473" y="339"/>
                      <a:pt x="485" y="341"/>
                    </a:cubicBezTo>
                    <a:cubicBezTo>
                      <a:pt x="497" y="344"/>
                      <a:pt x="500" y="329"/>
                      <a:pt x="506" y="334"/>
                    </a:cubicBezTo>
                    <a:cubicBezTo>
                      <a:pt x="513" y="340"/>
                      <a:pt x="506" y="341"/>
                      <a:pt x="503" y="345"/>
                    </a:cubicBezTo>
                    <a:cubicBezTo>
                      <a:pt x="499" y="349"/>
                      <a:pt x="507" y="350"/>
                      <a:pt x="511" y="352"/>
                    </a:cubicBezTo>
                    <a:cubicBezTo>
                      <a:pt x="516" y="354"/>
                      <a:pt x="527" y="357"/>
                      <a:pt x="532" y="362"/>
                    </a:cubicBezTo>
                    <a:cubicBezTo>
                      <a:pt x="537" y="367"/>
                      <a:pt x="540" y="372"/>
                      <a:pt x="553" y="379"/>
                    </a:cubicBezTo>
                    <a:cubicBezTo>
                      <a:pt x="565" y="385"/>
                      <a:pt x="553" y="363"/>
                      <a:pt x="563" y="370"/>
                    </a:cubicBezTo>
                    <a:cubicBezTo>
                      <a:pt x="573" y="377"/>
                      <a:pt x="569" y="370"/>
                      <a:pt x="577" y="377"/>
                    </a:cubicBezTo>
                    <a:cubicBezTo>
                      <a:pt x="585" y="384"/>
                      <a:pt x="582" y="374"/>
                      <a:pt x="579" y="363"/>
                    </a:cubicBezTo>
                    <a:cubicBezTo>
                      <a:pt x="575" y="351"/>
                      <a:pt x="582" y="359"/>
                      <a:pt x="586" y="364"/>
                    </a:cubicBezTo>
                    <a:cubicBezTo>
                      <a:pt x="589" y="370"/>
                      <a:pt x="589" y="380"/>
                      <a:pt x="587" y="387"/>
                    </a:cubicBezTo>
                    <a:cubicBezTo>
                      <a:pt x="585" y="394"/>
                      <a:pt x="573" y="388"/>
                      <a:pt x="574" y="384"/>
                    </a:cubicBezTo>
                    <a:cubicBezTo>
                      <a:pt x="575" y="381"/>
                      <a:pt x="562" y="382"/>
                      <a:pt x="562" y="388"/>
                    </a:cubicBezTo>
                    <a:cubicBezTo>
                      <a:pt x="562" y="393"/>
                      <a:pt x="570" y="404"/>
                      <a:pt x="576" y="405"/>
                    </a:cubicBezTo>
                    <a:cubicBezTo>
                      <a:pt x="583" y="406"/>
                      <a:pt x="578" y="416"/>
                      <a:pt x="582" y="417"/>
                    </a:cubicBezTo>
                    <a:cubicBezTo>
                      <a:pt x="587" y="419"/>
                      <a:pt x="587" y="429"/>
                      <a:pt x="590" y="427"/>
                    </a:cubicBezTo>
                    <a:cubicBezTo>
                      <a:pt x="593" y="426"/>
                      <a:pt x="592" y="413"/>
                      <a:pt x="589" y="408"/>
                    </a:cubicBezTo>
                    <a:cubicBezTo>
                      <a:pt x="585" y="402"/>
                      <a:pt x="587" y="395"/>
                      <a:pt x="591" y="396"/>
                    </a:cubicBezTo>
                    <a:cubicBezTo>
                      <a:pt x="596" y="398"/>
                      <a:pt x="591" y="406"/>
                      <a:pt x="594" y="409"/>
                    </a:cubicBezTo>
                    <a:cubicBezTo>
                      <a:pt x="596" y="411"/>
                      <a:pt x="599" y="406"/>
                      <a:pt x="604" y="403"/>
                    </a:cubicBezTo>
                    <a:cubicBezTo>
                      <a:pt x="610" y="400"/>
                      <a:pt x="602" y="391"/>
                      <a:pt x="604" y="386"/>
                    </a:cubicBezTo>
                    <a:cubicBezTo>
                      <a:pt x="606" y="381"/>
                      <a:pt x="612" y="390"/>
                      <a:pt x="614" y="398"/>
                    </a:cubicBezTo>
                    <a:cubicBezTo>
                      <a:pt x="617" y="406"/>
                      <a:pt x="608" y="406"/>
                      <a:pt x="608" y="410"/>
                    </a:cubicBezTo>
                    <a:cubicBezTo>
                      <a:pt x="608" y="415"/>
                      <a:pt x="601" y="413"/>
                      <a:pt x="599" y="415"/>
                    </a:cubicBezTo>
                    <a:cubicBezTo>
                      <a:pt x="596" y="417"/>
                      <a:pt x="598" y="433"/>
                      <a:pt x="601" y="433"/>
                    </a:cubicBezTo>
                    <a:cubicBezTo>
                      <a:pt x="604" y="434"/>
                      <a:pt x="606" y="420"/>
                      <a:pt x="608" y="427"/>
                    </a:cubicBezTo>
                    <a:cubicBezTo>
                      <a:pt x="610" y="434"/>
                      <a:pt x="617" y="419"/>
                      <a:pt x="619" y="425"/>
                    </a:cubicBezTo>
                    <a:cubicBezTo>
                      <a:pt x="621" y="431"/>
                      <a:pt x="630" y="438"/>
                      <a:pt x="634" y="436"/>
                    </a:cubicBezTo>
                    <a:cubicBezTo>
                      <a:pt x="637" y="435"/>
                      <a:pt x="632" y="428"/>
                      <a:pt x="627" y="428"/>
                    </a:cubicBezTo>
                    <a:cubicBezTo>
                      <a:pt x="621" y="427"/>
                      <a:pt x="622" y="419"/>
                      <a:pt x="627" y="418"/>
                    </a:cubicBezTo>
                    <a:cubicBezTo>
                      <a:pt x="632" y="418"/>
                      <a:pt x="641" y="431"/>
                      <a:pt x="641" y="436"/>
                    </a:cubicBezTo>
                    <a:cubicBezTo>
                      <a:pt x="641" y="440"/>
                      <a:pt x="636" y="440"/>
                      <a:pt x="632" y="445"/>
                    </a:cubicBezTo>
                    <a:cubicBezTo>
                      <a:pt x="628" y="449"/>
                      <a:pt x="622" y="437"/>
                      <a:pt x="617" y="437"/>
                    </a:cubicBezTo>
                    <a:cubicBezTo>
                      <a:pt x="612" y="438"/>
                      <a:pt x="617" y="445"/>
                      <a:pt x="619" y="451"/>
                    </a:cubicBezTo>
                    <a:cubicBezTo>
                      <a:pt x="621" y="456"/>
                      <a:pt x="613" y="464"/>
                      <a:pt x="619" y="468"/>
                    </a:cubicBezTo>
                    <a:cubicBezTo>
                      <a:pt x="626" y="472"/>
                      <a:pt x="624" y="465"/>
                      <a:pt x="625" y="462"/>
                    </a:cubicBezTo>
                    <a:cubicBezTo>
                      <a:pt x="626" y="459"/>
                      <a:pt x="632" y="463"/>
                      <a:pt x="635" y="466"/>
                    </a:cubicBezTo>
                    <a:cubicBezTo>
                      <a:pt x="638" y="468"/>
                      <a:pt x="639" y="460"/>
                      <a:pt x="639" y="456"/>
                    </a:cubicBezTo>
                    <a:cubicBezTo>
                      <a:pt x="639" y="453"/>
                      <a:pt x="645" y="454"/>
                      <a:pt x="648" y="459"/>
                    </a:cubicBezTo>
                    <a:cubicBezTo>
                      <a:pt x="651" y="464"/>
                      <a:pt x="652" y="454"/>
                      <a:pt x="656" y="455"/>
                    </a:cubicBezTo>
                    <a:cubicBezTo>
                      <a:pt x="661" y="456"/>
                      <a:pt x="658" y="463"/>
                      <a:pt x="658" y="467"/>
                    </a:cubicBezTo>
                    <a:cubicBezTo>
                      <a:pt x="658" y="472"/>
                      <a:pt x="666" y="464"/>
                      <a:pt x="665" y="469"/>
                    </a:cubicBezTo>
                    <a:cubicBezTo>
                      <a:pt x="665" y="469"/>
                      <a:pt x="665" y="470"/>
                      <a:pt x="665" y="471"/>
                    </a:cubicBezTo>
                    <a:cubicBezTo>
                      <a:pt x="670" y="467"/>
                      <a:pt x="674" y="464"/>
                      <a:pt x="677" y="462"/>
                    </a:cubicBezTo>
                    <a:cubicBezTo>
                      <a:pt x="686" y="456"/>
                      <a:pt x="671" y="453"/>
                      <a:pt x="674" y="446"/>
                    </a:cubicBezTo>
                    <a:close/>
                    <a:moveTo>
                      <a:pt x="14" y="501"/>
                    </a:moveTo>
                    <a:cubicBezTo>
                      <a:pt x="23" y="498"/>
                      <a:pt x="27" y="493"/>
                      <a:pt x="23" y="488"/>
                    </a:cubicBezTo>
                    <a:cubicBezTo>
                      <a:pt x="19" y="483"/>
                      <a:pt x="6" y="504"/>
                      <a:pt x="14" y="501"/>
                    </a:cubicBezTo>
                    <a:close/>
                    <a:moveTo>
                      <a:pt x="80" y="466"/>
                    </a:moveTo>
                    <a:cubicBezTo>
                      <a:pt x="71" y="463"/>
                      <a:pt x="49" y="477"/>
                      <a:pt x="57" y="478"/>
                    </a:cubicBezTo>
                    <a:cubicBezTo>
                      <a:pt x="62" y="479"/>
                      <a:pt x="64" y="473"/>
                      <a:pt x="71" y="473"/>
                    </a:cubicBezTo>
                    <a:cubicBezTo>
                      <a:pt x="77" y="473"/>
                      <a:pt x="89" y="469"/>
                      <a:pt x="80" y="466"/>
                    </a:cubicBezTo>
                    <a:close/>
                    <a:moveTo>
                      <a:pt x="278" y="374"/>
                    </a:moveTo>
                    <a:cubicBezTo>
                      <a:pt x="279" y="370"/>
                      <a:pt x="273" y="370"/>
                      <a:pt x="265" y="379"/>
                    </a:cubicBezTo>
                    <a:cubicBezTo>
                      <a:pt x="257" y="388"/>
                      <a:pt x="250" y="393"/>
                      <a:pt x="249" y="397"/>
                    </a:cubicBezTo>
                    <a:cubicBezTo>
                      <a:pt x="248" y="402"/>
                      <a:pt x="239" y="397"/>
                      <a:pt x="236" y="402"/>
                    </a:cubicBezTo>
                    <a:cubicBezTo>
                      <a:pt x="233" y="408"/>
                      <a:pt x="238" y="420"/>
                      <a:pt x="244" y="416"/>
                    </a:cubicBezTo>
                    <a:cubicBezTo>
                      <a:pt x="249" y="412"/>
                      <a:pt x="249" y="416"/>
                      <a:pt x="253" y="416"/>
                    </a:cubicBezTo>
                    <a:cubicBezTo>
                      <a:pt x="256" y="416"/>
                      <a:pt x="273" y="405"/>
                      <a:pt x="276" y="399"/>
                    </a:cubicBezTo>
                    <a:cubicBezTo>
                      <a:pt x="280" y="394"/>
                      <a:pt x="270" y="392"/>
                      <a:pt x="269" y="389"/>
                    </a:cubicBezTo>
                    <a:cubicBezTo>
                      <a:pt x="269" y="385"/>
                      <a:pt x="278" y="385"/>
                      <a:pt x="282" y="383"/>
                    </a:cubicBezTo>
                    <a:cubicBezTo>
                      <a:pt x="286" y="381"/>
                      <a:pt x="278" y="379"/>
                      <a:pt x="278" y="374"/>
                    </a:cubicBezTo>
                    <a:close/>
                    <a:moveTo>
                      <a:pt x="29" y="328"/>
                    </a:moveTo>
                    <a:cubicBezTo>
                      <a:pt x="28" y="322"/>
                      <a:pt x="12" y="328"/>
                      <a:pt x="14" y="334"/>
                    </a:cubicBezTo>
                    <a:cubicBezTo>
                      <a:pt x="16" y="340"/>
                      <a:pt x="31" y="343"/>
                      <a:pt x="38" y="341"/>
                    </a:cubicBezTo>
                    <a:cubicBezTo>
                      <a:pt x="44" y="339"/>
                      <a:pt x="46" y="333"/>
                      <a:pt x="42" y="329"/>
                    </a:cubicBezTo>
                    <a:cubicBezTo>
                      <a:pt x="37" y="325"/>
                      <a:pt x="30" y="334"/>
                      <a:pt x="29" y="328"/>
                    </a:cubicBezTo>
                    <a:close/>
                    <a:moveTo>
                      <a:pt x="220" y="1192"/>
                    </a:moveTo>
                    <a:cubicBezTo>
                      <a:pt x="210" y="1193"/>
                      <a:pt x="215" y="1217"/>
                      <a:pt x="221" y="1213"/>
                    </a:cubicBezTo>
                    <a:cubicBezTo>
                      <a:pt x="224" y="1210"/>
                      <a:pt x="231" y="1210"/>
                      <a:pt x="233" y="1206"/>
                    </a:cubicBezTo>
                    <a:cubicBezTo>
                      <a:pt x="236" y="1201"/>
                      <a:pt x="230" y="1191"/>
                      <a:pt x="220" y="1192"/>
                    </a:cubicBezTo>
                    <a:close/>
                    <a:moveTo>
                      <a:pt x="207" y="1177"/>
                    </a:moveTo>
                    <a:cubicBezTo>
                      <a:pt x="201" y="1178"/>
                      <a:pt x="205" y="1188"/>
                      <a:pt x="209" y="1185"/>
                    </a:cubicBezTo>
                    <a:cubicBezTo>
                      <a:pt x="215" y="1181"/>
                      <a:pt x="213" y="1176"/>
                      <a:pt x="207" y="1177"/>
                    </a:cubicBezTo>
                    <a:close/>
                    <a:moveTo>
                      <a:pt x="146" y="1157"/>
                    </a:moveTo>
                    <a:cubicBezTo>
                      <a:pt x="151" y="1162"/>
                      <a:pt x="155" y="1161"/>
                      <a:pt x="156" y="1156"/>
                    </a:cubicBezTo>
                    <a:cubicBezTo>
                      <a:pt x="158" y="1151"/>
                      <a:pt x="140" y="1151"/>
                      <a:pt x="146" y="1157"/>
                    </a:cubicBezTo>
                    <a:close/>
                    <a:moveTo>
                      <a:pt x="174" y="1169"/>
                    </a:moveTo>
                    <a:cubicBezTo>
                      <a:pt x="177" y="1175"/>
                      <a:pt x="181" y="1176"/>
                      <a:pt x="184" y="1170"/>
                    </a:cubicBezTo>
                    <a:cubicBezTo>
                      <a:pt x="188" y="1165"/>
                      <a:pt x="169" y="1162"/>
                      <a:pt x="174" y="1169"/>
                    </a:cubicBezTo>
                    <a:close/>
                    <a:moveTo>
                      <a:pt x="1779" y="645"/>
                    </a:moveTo>
                    <a:cubicBezTo>
                      <a:pt x="1778" y="640"/>
                      <a:pt x="1762" y="644"/>
                      <a:pt x="1755" y="638"/>
                    </a:cubicBezTo>
                    <a:cubicBezTo>
                      <a:pt x="1748" y="633"/>
                      <a:pt x="1735" y="659"/>
                      <a:pt x="1733" y="670"/>
                    </a:cubicBezTo>
                    <a:cubicBezTo>
                      <a:pt x="1730" y="681"/>
                      <a:pt x="1711" y="693"/>
                      <a:pt x="1711" y="693"/>
                    </a:cubicBezTo>
                    <a:cubicBezTo>
                      <a:pt x="1711" y="693"/>
                      <a:pt x="1655" y="693"/>
                      <a:pt x="1650" y="693"/>
                    </a:cubicBezTo>
                    <a:cubicBezTo>
                      <a:pt x="1647" y="693"/>
                      <a:pt x="1634" y="704"/>
                      <a:pt x="1627" y="711"/>
                    </a:cubicBezTo>
                    <a:cubicBezTo>
                      <a:pt x="1627" y="711"/>
                      <a:pt x="1627" y="711"/>
                      <a:pt x="1627" y="712"/>
                    </a:cubicBezTo>
                    <a:cubicBezTo>
                      <a:pt x="1633" y="722"/>
                      <a:pt x="1613" y="728"/>
                      <a:pt x="1593" y="729"/>
                    </a:cubicBezTo>
                    <a:cubicBezTo>
                      <a:pt x="1587" y="729"/>
                      <a:pt x="1582" y="730"/>
                      <a:pt x="1579" y="730"/>
                    </a:cubicBezTo>
                    <a:cubicBezTo>
                      <a:pt x="1580" y="733"/>
                      <a:pt x="1580" y="735"/>
                      <a:pt x="1580" y="737"/>
                    </a:cubicBezTo>
                    <a:cubicBezTo>
                      <a:pt x="1580" y="739"/>
                      <a:pt x="1578" y="740"/>
                      <a:pt x="1575" y="742"/>
                    </a:cubicBezTo>
                    <a:cubicBezTo>
                      <a:pt x="1572" y="748"/>
                      <a:pt x="1548" y="760"/>
                      <a:pt x="1534" y="767"/>
                    </a:cubicBezTo>
                    <a:cubicBezTo>
                      <a:pt x="1519" y="774"/>
                      <a:pt x="1499" y="771"/>
                      <a:pt x="1499" y="759"/>
                    </a:cubicBezTo>
                    <a:cubicBezTo>
                      <a:pt x="1499" y="747"/>
                      <a:pt x="1510" y="749"/>
                      <a:pt x="1512" y="755"/>
                    </a:cubicBezTo>
                    <a:cubicBezTo>
                      <a:pt x="1513" y="757"/>
                      <a:pt x="1516" y="755"/>
                      <a:pt x="1520" y="753"/>
                    </a:cubicBezTo>
                    <a:cubicBezTo>
                      <a:pt x="1516" y="749"/>
                      <a:pt x="1516" y="743"/>
                      <a:pt x="1517" y="739"/>
                    </a:cubicBezTo>
                    <a:cubicBezTo>
                      <a:pt x="1512" y="737"/>
                      <a:pt x="1519" y="720"/>
                      <a:pt x="1510" y="717"/>
                    </a:cubicBezTo>
                    <a:cubicBezTo>
                      <a:pt x="1501" y="713"/>
                      <a:pt x="1490" y="730"/>
                      <a:pt x="1491" y="720"/>
                    </a:cubicBezTo>
                    <a:cubicBezTo>
                      <a:pt x="1493" y="710"/>
                      <a:pt x="1507" y="701"/>
                      <a:pt x="1498" y="688"/>
                    </a:cubicBezTo>
                    <a:cubicBezTo>
                      <a:pt x="1490" y="674"/>
                      <a:pt x="1474" y="674"/>
                      <a:pt x="1471" y="684"/>
                    </a:cubicBezTo>
                    <a:cubicBezTo>
                      <a:pt x="1468" y="695"/>
                      <a:pt x="1457" y="690"/>
                      <a:pt x="1453" y="698"/>
                    </a:cubicBezTo>
                    <a:cubicBezTo>
                      <a:pt x="1449" y="706"/>
                      <a:pt x="1445" y="723"/>
                      <a:pt x="1448" y="735"/>
                    </a:cubicBezTo>
                    <a:cubicBezTo>
                      <a:pt x="1451" y="748"/>
                      <a:pt x="1447" y="754"/>
                      <a:pt x="1436" y="761"/>
                    </a:cubicBezTo>
                    <a:cubicBezTo>
                      <a:pt x="1424" y="768"/>
                      <a:pt x="1418" y="750"/>
                      <a:pt x="1422" y="727"/>
                    </a:cubicBezTo>
                    <a:cubicBezTo>
                      <a:pt x="1426" y="712"/>
                      <a:pt x="1434" y="697"/>
                      <a:pt x="1426" y="697"/>
                    </a:cubicBezTo>
                    <a:cubicBezTo>
                      <a:pt x="1419" y="697"/>
                      <a:pt x="1437" y="678"/>
                      <a:pt x="1453" y="674"/>
                    </a:cubicBezTo>
                    <a:cubicBezTo>
                      <a:pt x="1469" y="670"/>
                      <a:pt x="1490" y="672"/>
                      <a:pt x="1490" y="667"/>
                    </a:cubicBezTo>
                    <a:cubicBezTo>
                      <a:pt x="1490" y="666"/>
                      <a:pt x="1490" y="666"/>
                      <a:pt x="1492" y="665"/>
                    </a:cubicBezTo>
                    <a:cubicBezTo>
                      <a:pt x="1488" y="663"/>
                      <a:pt x="1485" y="660"/>
                      <a:pt x="1482" y="658"/>
                    </a:cubicBezTo>
                    <a:cubicBezTo>
                      <a:pt x="1481" y="659"/>
                      <a:pt x="1481" y="660"/>
                      <a:pt x="1480" y="661"/>
                    </a:cubicBezTo>
                    <a:cubicBezTo>
                      <a:pt x="1473" y="666"/>
                      <a:pt x="1475" y="654"/>
                      <a:pt x="1463" y="654"/>
                    </a:cubicBezTo>
                    <a:cubicBezTo>
                      <a:pt x="1451" y="654"/>
                      <a:pt x="1440" y="665"/>
                      <a:pt x="1430" y="660"/>
                    </a:cubicBezTo>
                    <a:cubicBezTo>
                      <a:pt x="1421" y="656"/>
                      <a:pt x="1426" y="649"/>
                      <a:pt x="1417" y="649"/>
                    </a:cubicBezTo>
                    <a:cubicBezTo>
                      <a:pt x="1408" y="649"/>
                      <a:pt x="1423" y="633"/>
                      <a:pt x="1411" y="640"/>
                    </a:cubicBezTo>
                    <a:cubicBezTo>
                      <a:pt x="1398" y="647"/>
                      <a:pt x="1379" y="664"/>
                      <a:pt x="1371" y="656"/>
                    </a:cubicBezTo>
                    <a:cubicBezTo>
                      <a:pt x="1362" y="648"/>
                      <a:pt x="1354" y="659"/>
                      <a:pt x="1348" y="652"/>
                    </a:cubicBezTo>
                    <a:cubicBezTo>
                      <a:pt x="1342" y="646"/>
                      <a:pt x="1370" y="629"/>
                      <a:pt x="1383" y="630"/>
                    </a:cubicBezTo>
                    <a:cubicBezTo>
                      <a:pt x="1387" y="630"/>
                      <a:pt x="1390" y="628"/>
                      <a:pt x="1392" y="626"/>
                    </a:cubicBezTo>
                    <a:cubicBezTo>
                      <a:pt x="1385" y="624"/>
                      <a:pt x="1371" y="618"/>
                      <a:pt x="1367" y="623"/>
                    </a:cubicBezTo>
                    <a:cubicBezTo>
                      <a:pt x="1362" y="628"/>
                      <a:pt x="1356" y="625"/>
                      <a:pt x="1352" y="620"/>
                    </a:cubicBezTo>
                    <a:cubicBezTo>
                      <a:pt x="1348" y="615"/>
                      <a:pt x="1344" y="622"/>
                      <a:pt x="1337" y="614"/>
                    </a:cubicBezTo>
                    <a:cubicBezTo>
                      <a:pt x="1331" y="607"/>
                      <a:pt x="1325" y="612"/>
                      <a:pt x="1321" y="614"/>
                    </a:cubicBezTo>
                    <a:cubicBezTo>
                      <a:pt x="1318" y="615"/>
                      <a:pt x="1313" y="611"/>
                      <a:pt x="1306" y="609"/>
                    </a:cubicBezTo>
                    <a:cubicBezTo>
                      <a:pt x="1299" y="606"/>
                      <a:pt x="1305" y="599"/>
                      <a:pt x="1299" y="595"/>
                    </a:cubicBezTo>
                    <a:cubicBezTo>
                      <a:pt x="1293" y="591"/>
                      <a:pt x="1293" y="603"/>
                      <a:pt x="1293" y="603"/>
                    </a:cubicBezTo>
                    <a:cubicBezTo>
                      <a:pt x="807" y="606"/>
                      <a:pt x="807" y="606"/>
                      <a:pt x="807" y="606"/>
                    </a:cubicBezTo>
                    <a:cubicBezTo>
                      <a:pt x="807" y="606"/>
                      <a:pt x="808" y="607"/>
                      <a:pt x="808" y="608"/>
                    </a:cubicBezTo>
                    <a:cubicBezTo>
                      <a:pt x="814" y="614"/>
                      <a:pt x="810" y="619"/>
                      <a:pt x="811" y="626"/>
                    </a:cubicBezTo>
                    <a:cubicBezTo>
                      <a:pt x="813" y="634"/>
                      <a:pt x="812" y="644"/>
                      <a:pt x="806" y="644"/>
                    </a:cubicBezTo>
                    <a:cubicBezTo>
                      <a:pt x="800" y="644"/>
                      <a:pt x="799" y="638"/>
                      <a:pt x="804" y="635"/>
                    </a:cubicBezTo>
                    <a:cubicBezTo>
                      <a:pt x="808" y="633"/>
                      <a:pt x="806" y="624"/>
                      <a:pt x="801" y="624"/>
                    </a:cubicBezTo>
                    <a:cubicBezTo>
                      <a:pt x="799" y="624"/>
                      <a:pt x="798" y="621"/>
                      <a:pt x="798" y="618"/>
                    </a:cubicBezTo>
                    <a:cubicBezTo>
                      <a:pt x="790" y="620"/>
                      <a:pt x="781" y="619"/>
                      <a:pt x="770" y="618"/>
                    </a:cubicBezTo>
                    <a:cubicBezTo>
                      <a:pt x="770" y="618"/>
                      <a:pt x="770" y="619"/>
                      <a:pt x="770" y="619"/>
                    </a:cubicBezTo>
                    <a:cubicBezTo>
                      <a:pt x="771" y="624"/>
                      <a:pt x="773" y="634"/>
                      <a:pt x="779" y="643"/>
                    </a:cubicBezTo>
                    <a:cubicBezTo>
                      <a:pt x="786" y="651"/>
                      <a:pt x="781" y="656"/>
                      <a:pt x="787" y="659"/>
                    </a:cubicBezTo>
                    <a:cubicBezTo>
                      <a:pt x="793" y="662"/>
                      <a:pt x="793" y="666"/>
                      <a:pt x="787" y="665"/>
                    </a:cubicBezTo>
                    <a:cubicBezTo>
                      <a:pt x="782" y="664"/>
                      <a:pt x="786" y="669"/>
                      <a:pt x="784" y="681"/>
                    </a:cubicBezTo>
                    <a:cubicBezTo>
                      <a:pt x="782" y="693"/>
                      <a:pt x="782" y="717"/>
                      <a:pt x="781" y="724"/>
                    </a:cubicBezTo>
                    <a:cubicBezTo>
                      <a:pt x="780" y="732"/>
                      <a:pt x="771" y="744"/>
                      <a:pt x="776" y="752"/>
                    </a:cubicBezTo>
                    <a:cubicBezTo>
                      <a:pt x="781" y="760"/>
                      <a:pt x="785" y="771"/>
                      <a:pt x="782" y="780"/>
                    </a:cubicBezTo>
                    <a:cubicBezTo>
                      <a:pt x="779" y="790"/>
                      <a:pt x="780" y="796"/>
                      <a:pt x="784" y="803"/>
                    </a:cubicBezTo>
                    <a:cubicBezTo>
                      <a:pt x="788" y="811"/>
                      <a:pt x="785" y="824"/>
                      <a:pt x="790" y="826"/>
                    </a:cubicBezTo>
                    <a:cubicBezTo>
                      <a:pt x="794" y="829"/>
                      <a:pt x="799" y="835"/>
                      <a:pt x="803" y="842"/>
                    </a:cubicBezTo>
                    <a:cubicBezTo>
                      <a:pt x="807" y="849"/>
                      <a:pt x="811" y="844"/>
                      <a:pt x="812" y="851"/>
                    </a:cubicBezTo>
                    <a:cubicBezTo>
                      <a:pt x="813" y="859"/>
                      <a:pt x="813" y="860"/>
                      <a:pt x="819" y="862"/>
                    </a:cubicBezTo>
                    <a:cubicBezTo>
                      <a:pt x="825" y="865"/>
                      <a:pt x="821" y="872"/>
                      <a:pt x="821" y="876"/>
                    </a:cubicBezTo>
                    <a:cubicBezTo>
                      <a:pt x="821" y="880"/>
                      <a:pt x="829" y="887"/>
                      <a:pt x="840" y="896"/>
                    </a:cubicBezTo>
                    <a:cubicBezTo>
                      <a:pt x="850" y="905"/>
                      <a:pt x="841" y="913"/>
                      <a:pt x="849" y="913"/>
                    </a:cubicBezTo>
                    <a:cubicBezTo>
                      <a:pt x="856" y="913"/>
                      <a:pt x="863" y="917"/>
                      <a:pt x="871" y="922"/>
                    </a:cubicBezTo>
                    <a:cubicBezTo>
                      <a:pt x="878" y="926"/>
                      <a:pt x="880" y="923"/>
                      <a:pt x="885" y="925"/>
                    </a:cubicBezTo>
                    <a:cubicBezTo>
                      <a:pt x="891" y="926"/>
                      <a:pt x="900" y="937"/>
                      <a:pt x="902" y="944"/>
                    </a:cubicBezTo>
                    <a:cubicBezTo>
                      <a:pt x="903" y="948"/>
                      <a:pt x="904" y="951"/>
                      <a:pt x="906" y="955"/>
                    </a:cubicBezTo>
                    <a:cubicBezTo>
                      <a:pt x="946" y="950"/>
                      <a:pt x="946" y="950"/>
                      <a:pt x="946" y="950"/>
                    </a:cubicBezTo>
                    <a:cubicBezTo>
                      <a:pt x="946" y="950"/>
                      <a:pt x="959" y="959"/>
                      <a:pt x="966" y="960"/>
                    </a:cubicBezTo>
                    <a:cubicBezTo>
                      <a:pt x="973" y="962"/>
                      <a:pt x="1012" y="976"/>
                      <a:pt x="1012" y="976"/>
                    </a:cubicBezTo>
                    <a:cubicBezTo>
                      <a:pt x="1062" y="976"/>
                      <a:pt x="1062" y="976"/>
                      <a:pt x="1062" y="976"/>
                    </a:cubicBezTo>
                    <a:cubicBezTo>
                      <a:pt x="1068" y="968"/>
                      <a:pt x="1068" y="968"/>
                      <a:pt x="1068" y="968"/>
                    </a:cubicBezTo>
                    <a:cubicBezTo>
                      <a:pt x="1095" y="968"/>
                      <a:pt x="1095" y="968"/>
                      <a:pt x="1095" y="968"/>
                    </a:cubicBezTo>
                    <a:cubicBezTo>
                      <a:pt x="1095" y="968"/>
                      <a:pt x="1113" y="986"/>
                      <a:pt x="1115" y="986"/>
                    </a:cubicBezTo>
                    <a:cubicBezTo>
                      <a:pt x="1118" y="987"/>
                      <a:pt x="1126" y="995"/>
                      <a:pt x="1126" y="1000"/>
                    </a:cubicBezTo>
                    <a:cubicBezTo>
                      <a:pt x="1126" y="1005"/>
                      <a:pt x="1129" y="1009"/>
                      <a:pt x="1133" y="1011"/>
                    </a:cubicBezTo>
                    <a:cubicBezTo>
                      <a:pt x="1137" y="1014"/>
                      <a:pt x="1151" y="1023"/>
                      <a:pt x="1153" y="1022"/>
                    </a:cubicBezTo>
                    <a:cubicBezTo>
                      <a:pt x="1155" y="1021"/>
                      <a:pt x="1159" y="1005"/>
                      <a:pt x="1167" y="1006"/>
                    </a:cubicBezTo>
                    <a:cubicBezTo>
                      <a:pt x="1175" y="1006"/>
                      <a:pt x="1195" y="1012"/>
                      <a:pt x="1198" y="1024"/>
                    </a:cubicBezTo>
                    <a:cubicBezTo>
                      <a:pt x="1202" y="1035"/>
                      <a:pt x="1212" y="1045"/>
                      <a:pt x="1215" y="1047"/>
                    </a:cubicBezTo>
                    <a:cubicBezTo>
                      <a:pt x="1218" y="1050"/>
                      <a:pt x="1217" y="1057"/>
                      <a:pt x="1219" y="1061"/>
                    </a:cubicBezTo>
                    <a:cubicBezTo>
                      <a:pt x="1222" y="1064"/>
                      <a:pt x="1221" y="1072"/>
                      <a:pt x="1224" y="1072"/>
                    </a:cubicBezTo>
                    <a:cubicBezTo>
                      <a:pt x="1227" y="1072"/>
                      <a:pt x="1242" y="1081"/>
                      <a:pt x="1249" y="1080"/>
                    </a:cubicBezTo>
                    <a:cubicBezTo>
                      <a:pt x="1251" y="1080"/>
                      <a:pt x="1254" y="1081"/>
                      <a:pt x="1256" y="1083"/>
                    </a:cubicBezTo>
                    <a:cubicBezTo>
                      <a:pt x="1257" y="1069"/>
                      <a:pt x="1243" y="1067"/>
                      <a:pt x="1251" y="1060"/>
                    </a:cubicBezTo>
                    <a:cubicBezTo>
                      <a:pt x="1261" y="1053"/>
                      <a:pt x="1251" y="1047"/>
                      <a:pt x="1255" y="1044"/>
                    </a:cubicBezTo>
                    <a:cubicBezTo>
                      <a:pt x="1260" y="1040"/>
                      <a:pt x="1268" y="1037"/>
                      <a:pt x="1268" y="1033"/>
                    </a:cubicBezTo>
                    <a:cubicBezTo>
                      <a:pt x="1268" y="1028"/>
                      <a:pt x="1273" y="1028"/>
                      <a:pt x="1279" y="1029"/>
                    </a:cubicBezTo>
                    <a:cubicBezTo>
                      <a:pt x="1285" y="1029"/>
                      <a:pt x="1297" y="1019"/>
                      <a:pt x="1296" y="1014"/>
                    </a:cubicBezTo>
                    <a:cubicBezTo>
                      <a:pt x="1295" y="1010"/>
                      <a:pt x="1297" y="1009"/>
                      <a:pt x="1305" y="1011"/>
                    </a:cubicBezTo>
                    <a:cubicBezTo>
                      <a:pt x="1312" y="1012"/>
                      <a:pt x="1311" y="1002"/>
                      <a:pt x="1316" y="1004"/>
                    </a:cubicBezTo>
                    <a:cubicBezTo>
                      <a:pt x="1320" y="1005"/>
                      <a:pt x="1324" y="1008"/>
                      <a:pt x="1325" y="1004"/>
                    </a:cubicBezTo>
                    <a:cubicBezTo>
                      <a:pt x="1325" y="1001"/>
                      <a:pt x="1330" y="1002"/>
                      <a:pt x="1333" y="1006"/>
                    </a:cubicBezTo>
                    <a:cubicBezTo>
                      <a:pt x="1337" y="1011"/>
                      <a:pt x="1347" y="1012"/>
                      <a:pt x="1348" y="1007"/>
                    </a:cubicBezTo>
                    <a:cubicBezTo>
                      <a:pt x="1349" y="1001"/>
                      <a:pt x="1354" y="1007"/>
                      <a:pt x="1359" y="1012"/>
                    </a:cubicBezTo>
                    <a:cubicBezTo>
                      <a:pt x="1365" y="1018"/>
                      <a:pt x="1367" y="1016"/>
                      <a:pt x="1374" y="1017"/>
                    </a:cubicBezTo>
                    <a:cubicBezTo>
                      <a:pt x="1382" y="1017"/>
                      <a:pt x="1382" y="1015"/>
                      <a:pt x="1382" y="1010"/>
                    </a:cubicBezTo>
                    <a:cubicBezTo>
                      <a:pt x="1383" y="1006"/>
                      <a:pt x="1390" y="1020"/>
                      <a:pt x="1398" y="1021"/>
                    </a:cubicBezTo>
                    <a:cubicBezTo>
                      <a:pt x="1405" y="1022"/>
                      <a:pt x="1399" y="1017"/>
                      <a:pt x="1394" y="1012"/>
                    </a:cubicBezTo>
                    <a:cubicBezTo>
                      <a:pt x="1388" y="1008"/>
                      <a:pt x="1395" y="1006"/>
                      <a:pt x="1390" y="1002"/>
                    </a:cubicBezTo>
                    <a:cubicBezTo>
                      <a:pt x="1386" y="999"/>
                      <a:pt x="1396" y="994"/>
                      <a:pt x="1406" y="995"/>
                    </a:cubicBezTo>
                    <a:cubicBezTo>
                      <a:pt x="1415" y="995"/>
                      <a:pt x="1415" y="997"/>
                      <a:pt x="1418" y="992"/>
                    </a:cubicBezTo>
                    <a:cubicBezTo>
                      <a:pt x="1422" y="986"/>
                      <a:pt x="1425" y="992"/>
                      <a:pt x="1425" y="997"/>
                    </a:cubicBezTo>
                    <a:cubicBezTo>
                      <a:pt x="1425" y="1001"/>
                      <a:pt x="1440" y="994"/>
                      <a:pt x="1449" y="994"/>
                    </a:cubicBezTo>
                    <a:cubicBezTo>
                      <a:pt x="1457" y="994"/>
                      <a:pt x="1464" y="1001"/>
                      <a:pt x="1465" y="1006"/>
                    </a:cubicBezTo>
                    <a:cubicBezTo>
                      <a:pt x="1466" y="1010"/>
                      <a:pt x="1471" y="1013"/>
                      <a:pt x="1477" y="1008"/>
                    </a:cubicBezTo>
                    <a:cubicBezTo>
                      <a:pt x="1483" y="1002"/>
                      <a:pt x="1488" y="997"/>
                      <a:pt x="1494" y="1002"/>
                    </a:cubicBezTo>
                    <a:cubicBezTo>
                      <a:pt x="1499" y="1008"/>
                      <a:pt x="1505" y="1015"/>
                      <a:pt x="1511" y="1022"/>
                    </a:cubicBezTo>
                    <a:cubicBezTo>
                      <a:pt x="1518" y="1028"/>
                      <a:pt x="1508" y="1036"/>
                      <a:pt x="1512" y="1042"/>
                    </a:cubicBezTo>
                    <a:cubicBezTo>
                      <a:pt x="1515" y="1047"/>
                      <a:pt x="1511" y="1054"/>
                      <a:pt x="1519" y="1059"/>
                    </a:cubicBezTo>
                    <a:cubicBezTo>
                      <a:pt x="1527" y="1065"/>
                      <a:pt x="1520" y="1076"/>
                      <a:pt x="1526" y="1078"/>
                    </a:cubicBezTo>
                    <a:cubicBezTo>
                      <a:pt x="1532" y="1079"/>
                      <a:pt x="1537" y="1089"/>
                      <a:pt x="1538" y="1093"/>
                    </a:cubicBezTo>
                    <a:cubicBezTo>
                      <a:pt x="1539" y="1097"/>
                      <a:pt x="1551" y="1102"/>
                      <a:pt x="1552" y="1095"/>
                    </a:cubicBezTo>
                    <a:cubicBezTo>
                      <a:pt x="1552" y="1089"/>
                      <a:pt x="1559" y="1081"/>
                      <a:pt x="1559" y="1074"/>
                    </a:cubicBezTo>
                    <a:cubicBezTo>
                      <a:pt x="1560" y="1068"/>
                      <a:pt x="1555" y="1046"/>
                      <a:pt x="1550" y="1039"/>
                    </a:cubicBezTo>
                    <a:cubicBezTo>
                      <a:pt x="1544" y="1032"/>
                      <a:pt x="1551" y="1030"/>
                      <a:pt x="1544" y="1022"/>
                    </a:cubicBezTo>
                    <a:cubicBezTo>
                      <a:pt x="1538" y="1014"/>
                      <a:pt x="1534" y="999"/>
                      <a:pt x="1535" y="988"/>
                    </a:cubicBezTo>
                    <a:cubicBezTo>
                      <a:pt x="1535" y="976"/>
                      <a:pt x="1549" y="957"/>
                      <a:pt x="1555" y="951"/>
                    </a:cubicBezTo>
                    <a:cubicBezTo>
                      <a:pt x="1562" y="945"/>
                      <a:pt x="1570" y="948"/>
                      <a:pt x="1571" y="942"/>
                    </a:cubicBezTo>
                    <a:cubicBezTo>
                      <a:pt x="1573" y="936"/>
                      <a:pt x="1581" y="928"/>
                      <a:pt x="1586" y="928"/>
                    </a:cubicBezTo>
                    <a:cubicBezTo>
                      <a:pt x="1590" y="928"/>
                      <a:pt x="1595" y="929"/>
                      <a:pt x="1596" y="924"/>
                    </a:cubicBezTo>
                    <a:cubicBezTo>
                      <a:pt x="1597" y="919"/>
                      <a:pt x="1605" y="913"/>
                      <a:pt x="1615" y="911"/>
                    </a:cubicBezTo>
                    <a:cubicBezTo>
                      <a:pt x="1625" y="909"/>
                      <a:pt x="1619" y="904"/>
                      <a:pt x="1616" y="899"/>
                    </a:cubicBezTo>
                    <a:cubicBezTo>
                      <a:pt x="1614" y="895"/>
                      <a:pt x="1619" y="890"/>
                      <a:pt x="1621" y="893"/>
                    </a:cubicBezTo>
                    <a:cubicBezTo>
                      <a:pt x="1623" y="896"/>
                      <a:pt x="1629" y="896"/>
                      <a:pt x="1633" y="894"/>
                    </a:cubicBezTo>
                    <a:cubicBezTo>
                      <a:pt x="1637" y="891"/>
                      <a:pt x="1646" y="884"/>
                      <a:pt x="1637" y="883"/>
                    </a:cubicBezTo>
                    <a:cubicBezTo>
                      <a:pt x="1629" y="883"/>
                      <a:pt x="1627" y="879"/>
                      <a:pt x="1632" y="877"/>
                    </a:cubicBezTo>
                    <a:cubicBezTo>
                      <a:pt x="1637" y="875"/>
                      <a:pt x="1632" y="866"/>
                      <a:pt x="1625" y="865"/>
                    </a:cubicBezTo>
                    <a:cubicBezTo>
                      <a:pt x="1618" y="864"/>
                      <a:pt x="1621" y="861"/>
                      <a:pt x="1625" y="857"/>
                    </a:cubicBezTo>
                    <a:cubicBezTo>
                      <a:pt x="1629" y="852"/>
                      <a:pt x="1619" y="845"/>
                      <a:pt x="1614" y="842"/>
                    </a:cubicBezTo>
                    <a:cubicBezTo>
                      <a:pt x="1609" y="838"/>
                      <a:pt x="1617" y="836"/>
                      <a:pt x="1621" y="835"/>
                    </a:cubicBezTo>
                    <a:cubicBezTo>
                      <a:pt x="1625" y="835"/>
                      <a:pt x="1622" y="817"/>
                      <a:pt x="1623" y="812"/>
                    </a:cubicBezTo>
                    <a:cubicBezTo>
                      <a:pt x="1625" y="808"/>
                      <a:pt x="1632" y="808"/>
                      <a:pt x="1629" y="812"/>
                    </a:cubicBezTo>
                    <a:cubicBezTo>
                      <a:pt x="1627" y="817"/>
                      <a:pt x="1623" y="824"/>
                      <a:pt x="1628" y="830"/>
                    </a:cubicBezTo>
                    <a:cubicBezTo>
                      <a:pt x="1633" y="835"/>
                      <a:pt x="1634" y="842"/>
                      <a:pt x="1632" y="851"/>
                    </a:cubicBezTo>
                    <a:cubicBezTo>
                      <a:pt x="1631" y="860"/>
                      <a:pt x="1634" y="857"/>
                      <a:pt x="1640" y="846"/>
                    </a:cubicBezTo>
                    <a:cubicBezTo>
                      <a:pt x="1646" y="834"/>
                      <a:pt x="1647" y="824"/>
                      <a:pt x="1643" y="823"/>
                    </a:cubicBezTo>
                    <a:cubicBezTo>
                      <a:pt x="1639" y="821"/>
                      <a:pt x="1640" y="810"/>
                      <a:pt x="1644" y="815"/>
                    </a:cubicBezTo>
                    <a:cubicBezTo>
                      <a:pt x="1648" y="821"/>
                      <a:pt x="1650" y="821"/>
                      <a:pt x="1656" y="814"/>
                    </a:cubicBezTo>
                    <a:cubicBezTo>
                      <a:pt x="1663" y="807"/>
                      <a:pt x="1670" y="795"/>
                      <a:pt x="1666" y="792"/>
                    </a:cubicBezTo>
                    <a:cubicBezTo>
                      <a:pt x="1661" y="790"/>
                      <a:pt x="1668" y="787"/>
                      <a:pt x="1675" y="787"/>
                    </a:cubicBezTo>
                    <a:cubicBezTo>
                      <a:pt x="1683" y="788"/>
                      <a:pt x="1700" y="783"/>
                      <a:pt x="1701" y="780"/>
                    </a:cubicBezTo>
                    <a:cubicBezTo>
                      <a:pt x="1705" y="773"/>
                      <a:pt x="1674" y="784"/>
                      <a:pt x="1674" y="780"/>
                    </a:cubicBezTo>
                    <a:cubicBezTo>
                      <a:pt x="1674" y="775"/>
                      <a:pt x="1694" y="771"/>
                      <a:pt x="1703" y="771"/>
                    </a:cubicBezTo>
                    <a:cubicBezTo>
                      <a:pt x="1712" y="770"/>
                      <a:pt x="1708" y="758"/>
                      <a:pt x="1711" y="763"/>
                    </a:cubicBezTo>
                    <a:cubicBezTo>
                      <a:pt x="1715" y="768"/>
                      <a:pt x="1721" y="767"/>
                      <a:pt x="1726" y="764"/>
                    </a:cubicBezTo>
                    <a:cubicBezTo>
                      <a:pt x="1731" y="761"/>
                      <a:pt x="1728" y="752"/>
                      <a:pt x="1722" y="751"/>
                    </a:cubicBezTo>
                    <a:cubicBezTo>
                      <a:pt x="1716" y="749"/>
                      <a:pt x="1726" y="745"/>
                      <a:pt x="1724" y="742"/>
                    </a:cubicBezTo>
                    <a:cubicBezTo>
                      <a:pt x="1722" y="738"/>
                      <a:pt x="1728" y="724"/>
                      <a:pt x="1735" y="722"/>
                    </a:cubicBezTo>
                    <a:cubicBezTo>
                      <a:pt x="1743" y="721"/>
                      <a:pt x="1739" y="716"/>
                      <a:pt x="1746" y="716"/>
                    </a:cubicBezTo>
                    <a:cubicBezTo>
                      <a:pt x="1752" y="716"/>
                      <a:pt x="1753" y="709"/>
                      <a:pt x="1758" y="703"/>
                    </a:cubicBezTo>
                    <a:cubicBezTo>
                      <a:pt x="1764" y="698"/>
                      <a:pt x="1772" y="712"/>
                      <a:pt x="1780" y="704"/>
                    </a:cubicBezTo>
                    <a:cubicBezTo>
                      <a:pt x="1784" y="701"/>
                      <a:pt x="1789" y="697"/>
                      <a:pt x="1794" y="694"/>
                    </a:cubicBezTo>
                    <a:cubicBezTo>
                      <a:pt x="1773" y="668"/>
                      <a:pt x="1779" y="650"/>
                      <a:pt x="1779" y="64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49" name="Freeform 1635">
                <a:extLst>
                  <a:ext uri="{FF2B5EF4-FFF2-40B4-BE49-F238E27FC236}">
                    <a16:creationId xmlns:a16="http://schemas.microsoft.com/office/drawing/2014/main" id="{2FD824B1-52C0-BB01-DF75-5274AF19978D}"/>
                  </a:ext>
                </a:extLst>
              </p:cNvPr>
              <p:cNvSpPr>
                <a:spLocks/>
              </p:cNvSpPr>
              <p:nvPr/>
            </p:nvSpPr>
            <p:spPr bwMode="auto">
              <a:xfrm>
                <a:off x="4194323" y="1530401"/>
                <a:ext cx="242896" cy="119067"/>
              </a:xfrm>
              <a:custGeom>
                <a:avLst/>
                <a:gdLst>
                  <a:gd name="T0" fmla="*/ 159 w 189"/>
                  <a:gd name="T1" fmla="*/ 67 h 95"/>
                  <a:gd name="T2" fmla="*/ 173 w 189"/>
                  <a:gd name="T3" fmla="*/ 56 h 95"/>
                  <a:gd name="T4" fmla="*/ 186 w 189"/>
                  <a:gd name="T5" fmla="*/ 43 h 95"/>
                  <a:gd name="T6" fmla="*/ 177 w 189"/>
                  <a:gd name="T7" fmla="*/ 28 h 95"/>
                  <a:gd name="T8" fmla="*/ 168 w 189"/>
                  <a:gd name="T9" fmla="*/ 20 h 95"/>
                  <a:gd name="T10" fmla="*/ 165 w 189"/>
                  <a:gd name="T11" fmla="*/ 9 h 95"/>
                  <a:gd name="T12" fmla="*/ 153 w 189"/>
                  <a:gd name="T13" fmla="*/ 10 h 95"/>
                  <a:gd name="T14" fmla="*/ 136 w 189"/>
                  <a:gd name="T15" fmla="*/ 2 h 95"/>
                  <a:gd name="T16" fmla="*/ 133 w 189"/>
                  <a:gd name="T17" fmla="*/ 12 h 95"/>
                  <a:gd name="T18" fmla="*/ 123 w 189"/>
                  <a:gd name="T19" fmla="*/ 13 h 95"/>
                  <a:gd name="T20" fmla="*/ 116 w 189"/>
                  <a:gd name="T21" fmla="*/ 13 h 95"/>
                  <a:gd name="T22" fmla="*/ 106 w 189"/>
                  <a:gd name="T23" fmla="*/ 15 h 95"/>
                  <a:gd name="T24" fmla="*/ 97 w 189"/>
                  <a:gd name="T25" fmla="*/ 12 h 95"/>
                  <a:gd name="T26" fmla="*/ 85 w 189"/>
                  <a:gd name="T27" fmla="*/ 20 h 95"/>
                  <a:gd name="T28" fmla="*/ 78 w 189"/>
                  <a:gd name="T29" fmla="*/ 16 h 95"/>
                  <a:gd name="T30" fmla="*/ 70 w 189"/>
                  <a:gd name="T31" fmla="*/ 22 h 95"/>
                  <a:gd name="T32" fmla="*/ 68 w 189"/>
                  <a:gd name="T33" fmla="*/ 30 h 95"/>
                  <a:gd name="T34" fmla="*/ 56 w 189"/>
                  <a:gd name="T35" fmla="*/ 35 h 95"/>
                  <a:gd name="T36" fmla="*/ 51 w 189"/>
                  <a:gd name="T37" fmla="*/ 21 h 95"/>
                  <a:gd name="T38" fmla="*/ 24 w 189"/>
                  <a:gd name="T39" fmla="*/ 3 h 95"/>
                  <a:gd name="T40" fmla="*/ 27 w 189"/>
                  <a:gd name="T41" fmla="*/ 13 h 95"/>
                  <a:gd name="T42" fmla="*/ 21 w 189"/>
                  <a:gd name="T43" fmla="*/ 13 h 95"/>
                  <a:gd name="T44" fmla="*/ 9 w 189"/>
                  <a:gd name="T45" fmla="*/ 17 h 95"/>
                  <a:gd name="T46" fmla="*/ 0 w 189"/>
                  <a:gd name="T47" fmla="*/ 29 h 95"/>
                  <a:gd name="T48" fmla="*/ 17 w 189"/>
                  <a:gd name="T49" fmla="*/ 33 h 95"/>
                  <a:gd name="T50" fmla="*/ 39 w 189"/>
                  <a:gd name="T51" fmla="*/ 33 h 95"/>
                  <a:gd name="T52" fmla="*/ 35 w 189"/>
                  <a:gd name="T53" fmla="*/ 42 h 95"/>
                  <a:gd name="T54" fmla="*/ 26 w 189"/>
                  <a:gd name="T55" fmla="*/ 46 h 95"/>
                  <a:gd name="T56" fmla="*/ 6 w 189"/>
                  <a:gd name="T57" fmla="*/ 52 h 95"/>
                  <a:gd name="T58" fmla="*/ 32 w 189"/>
                  <a:gd name="T59" fmla="*/ 52 h 95"/>
                  <a:gd name="T60" fmla="*/ 38 w 189"/>
                  <a:gd name="T61" fmla="*/ 59 h 95"/>
                  <a:gd name="T62" fmla="*/ 43 w 189"/>
                  <a:gd name="T63" fmla="*/ 65 h 95"/>
                  <a:gd name="T64" fmla="*/ 37 w 189"/>
                  <a:gd name="T65" fmla="*/ 73 h 95"/>
                  <a:gd name="T66" fmla="*/ 28 w 189"/>
                  <a:gd name="T67" fmla="*/ 79 h 95"/>
                  <a:gd name="T68" fmla="*/ 51 w 189"/>
                  <a:gd name="T69" fmla="*/ 78 h 95"/>
                  <a:gd name="T70" fmla="*/ 83 w 189"/>
                  <a:gd name="T71" fmla="*/ 91 h 95"/>
                  <a:gd name="T72" fmla="*/ 113 w 189"/>
                  <a:gd name="T73" fmla="*/ 84 h 95"/>
                  <a:gd name="T74" fmla="*/ 135 w 189"/>
                  <a:gd name="T75" fmla="*/ 76 h 95"/>
                  <a:gd name="T76" fmla="*/ 159 w 189"/>
                  <a:gd name="T77" fmla="*/ 6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95">
                    <a:moveTo>
                      <a:pt x="159" y="67"/>
                    </a:moveTo>
                    <a:cubicBezTo>
                      <a:pt x="169" y="67"/>
                      <a:pt x="169" y="56"/>
                      <a:pt x="173" y="56"/>
                    </a:cubicBezTo>
                    <a:cubicBezTo>
                      <a:pt x="177" y="57"/>
                      <a:pt x="184" y="48"/>
                      <a:pt x="186" y="43"/>
                    </a:cubicBezTo>
                    <a:cubicBezTo>
                      <a:pt x="189" y="38"/>
                      <a:pt x="184" y="28"/>
                      <a:pt x="177" y="28"/>
                    </a:cubicBezTo>
                    <a:cubicBezTo>
                      <a:pt x="171" y="28"/>
                      <a:pt x="166" y="24"/>
                      <a:pt x="168" y="20"/>
                    </a:cubicBezTo>
                    <a:cubicBezTo>
                      <a:pt x="169" y="16"/>
                      <a:pt x="164" y="12"/>
                      <a:pt x="165" y="9"/>
                    </a:cubicBezTo>
                    <a:cubicBezTo>
                      <a:pt x="165" y="6"/>
                      <a:pt x="157" y="9"/>
                      <a:pt x="153" y="10"/>
                    </a:cubicBezTo>
                    <a:cubicBezTo>
                      <a:pt x="148" y="11"/>
                      <a:pt x="139" y="0"/>
                      <a:pt x="136" y="2"/>
                    </a:cubicBezTo>
                    <a:cubicBezTo>
                      <a:pt x="132" y="4"/>
                      <a:pt x="135" y="9"/>
                      <a:pt x="133" y="12"/>
                    </a:cubicBezTo>
                    <a:cubicBezTo>
                      <a:pt x="132" y="15"/>
                      <a:pt x="123" y="9"/>
                      <a:pt x="123" y="13"/>
                    </a:cubicBezTo>
                    <a:cubicBezTo>
                      <a:pt x="123" y="17"/>
                      <a:pt x="119" y="17"/>
                      <a:pt x="116" y="13"/>
                    </a:cubicBezTo>
                    <a:cubicBezTo>
                      <a:pt x="113" y="9"/>
                      <a:pt x="106" y="12"/>
                      <a:pt x="106" y="15"/>
                    </a:cubicBezTo>
                    <a:cubicBezTo>
                      <a:pt x="106" y="18"/>
                      <a:pt x="103" y="15"/>
                      <a:pt x="97" y="12"/>
                    </a:cubicBezTo>
                    <a:cubicBezTo>
                      <a:pt x="91" y="8"/>
                      <a:pt x="84" y="16"/>
                      <a:pt x="85" y="20"/>
                    </a:cubicBezTo>
                    <a:cubicBezTo>
                      <a:pt x="85" y="24"/>
                      <a:pt x="83" y="25"/>
                      <a:pt x="78" y="16"/>
                    </a:cubicBezTo>
                    <a:cubicBezTo>
                      <a:pt x="73" y="8"/>
                      <a:pt x="67" y="17"/>
                      <a:pt x="70" y="22"/>
                    </a:cubicBezTo>
                    <a:cubicBezTo>
                      <a:pt x="72" y="26"/>
                      <a:pt x="71" y="32"/>
                      <a:pt x="68" y="30"/>
                    </a:cubicBezTo>
                    <a:cubicBezTo>
                      <a:pt x="64" y="27"/>
                      <a:pt x="58" y="31"/>
                      <a:pt x="56" y="35"/>
                    </a:cubicBezTo>
                    <a:cubicBezTo>
                      <a:pt x="54" y="39"/>
                      <a:pt x="45" y="24"/>
                      <a:pt x="51" y="21"/>
                    </a:cubicBezTo>
                    <a:cubicBezTo>
                      <a:pt x="57" y="18"/>
                      <a:pt x="32" y="3"/>
                      <a:pt x="24" y="3"/>
                    </a:cubicBezTo>
                    <a:cubicBezTo>
                      <a:pt x="17" y="3"/>
                      <a:pt x="22" y="9"/>
                      <a:pt x="27" y="13"/>
                    </a:cubicBezTo>
                    <a:cubicBezTo>
                      <a:pt x="32" y="17"/>
                      <a:pt x="23" y="16"/>
                      <a:pt x="21" y="13"/>
                    </a:cubicBezTo>
                    <a:cubicBezTo>
                      <a:pt x="18" y="9"/>
                      <a:pt x="12" y="12"/>
                      <a:pt x="9" y="17"/>
                    </a:cubicBezTo>
                    <a:cubicBezTo>
                      <a:pt x="6" y="22"/>
                      <a:pt x="1" y="25"/>
                      <a:pt x="0" y="29"/>
                    </a:cubicBezTo>
                    <a:cubicBezTo>
                      <a:pt x="0" y="32"/>
                      <a:pt x="9" y="36"/>
                      <a:pt x="17" y="33"/>
                    </a:cubicBezTo>
                    <a:cubicBezTo>
                      <a:pt x="25" y="30"/>
                      <a:pt x="34" y="29"/>
                      <a:pt x="39" y="33"/>
                    </a:cubicBezTo>
                    <a:cubicBezTo>
                      <a:pt x="43" y="37"/>
                      <a:pt x="31" y="38"/>
                      <a:pt x="35" y="42"/>
                    </a:cubicBezTo>
                    <a:cubicBezTo>
                      <a:pt x="39" y="45"/>
                      <a:pt x="36" y="47"/>
                      <a:pt x="26" y="46"/>
                    </a:cubicBezTo>
                    <a:cubicBezTo>
                      <a:pt x="16" y="46"/>
                      <a:pt x="4" y="49"/>
                      <a:pt x="6" y="52"/>
                    </a:cubicBezTo>
                    <a:cubicBezTo>
                      <a:pt x="8" y="55"/>
                      <a:pt x="31" y="49"/>
                      <a:pt x="32" y="52"/>
                    </a:cubicBezTo>
                    <a:cubicBezTo>
                      <a:pt x="32" y="56"/>
                      <a:pt x="32" y="62"/>
                      <a:pt x="38" y="59"/>
                    </a:cubicBezTo>
                    <a:cubicBezTo>
                      <a:pt x="44" y="56"/>
                      <a:pt x="40" y="64"/>
                      <a:pt x="43" y="65"/>
                    </a:cubicBezTo>
                    <a:cubicBezTo>
                      <a:pt x="46" y="66"/>
                      <a:pt x="45" y="73"/>
                      <a:pt x="37" y="73"/>
                    </a:cubicBezTo>
                    <a:cubicBezTo>
                      <a:pt x="29" y="74"/>
                      <a:pt x="25" y="75"/>
                      <a:pt x="28" y="79"/>
                    </a:cubicBezTo>
                    <a:cubicBezTo>
                      <a:pt x="33" y="83"/>
                      <a:pt x="42" y="80"/>
                      <a:pt x="51" y="78"/>
                    </a:cubicBezTo>
                    <a:cubicBezTo>
                      <a:pt x="59" y="76"/>
                      <a:pt x="72" y="87"/>
                      <a:pt x="83" y="91"/>
                    </a:cubicBezTo>
                    <a:cubicBezTo>
                      <a:pt x="93" y="95"/>
                      <a:pt x="111" y="89"/>
                      <a:pt x="113" y="84"/>
                    </a:cubicBezTo>
                    <a:cubicBezTo>
                      <a:pt x="115" y="78"/>
                      <a:pt x="129" y="80"/>
                      <a:pt x="135" y="76"/>
                    </a:cubicBezTo>
                    <a:cubicBezTo>
                      <a:pt x="141" y="73"/>
                      <a:pt x="149" y="68"/>
                      <a:pt x="159"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0" name="Freeform 1636">
                <a:extLst>
                  <a:ext uri="{FF2B5EF4-FFF2-40B4-BE49-F238E27FC236}">
                    <a16:creationId xmlns:a16="http://schemas.microsoft.com/office/drawing/2014/main" id="{2D403B80-AA68-066A-A24D-F04CE42F2024}"/>
                  </a:ext>
                </a:extLst>
              </p:cNvPr>
              <p:cNvSpPr>
                <a:spLocks/>
              </p:cNvSpPr>
              <p:nvPr/>
            </p:nvSpPr>
            <p:spPr bwMode="auto">
              <a:xfrm>
                <a:off x="2956029" y="2711540"/>
                <a:ext cx="19051" cy="41276"/>
              </a:xfrm>
              <a:custGeom>
                <a:avLst/>
                <a:gdLst>
                  <a:gd name="T0" fmla="*/ 13 w 15"/>
                  <a:gd name="T1" fmla="*/ 30 h 33"/>
                  <a:gd name="T2" fmla="*/ 6 w 15"/>
                  <a:gd name="T3" fmla="*/ 23 h 33"/>
                  <a:gd name="T4" fmla="*/ 0 w 15"/>
                  <a:gd name="T5" fmla="*/ 11 h 33"/>
                  <a:gd name="T6" fmla="*/ 6 w 15"/>
                  <a:gd name="T7" fmla="*/ 6 h 33"/>
                  <a:gd name="T8" fmla="*/ 8 w 15"/>
                  <a:gd name="T9" fmla="*/ 19 h 33"/>
                  <a:gd name="T10" fmla="*/ 13 w 15"/>
                  <a:gd name="T11" fmla="*/ 30 h 33"/>
                </a:gdLst>
                <a:ahLst/>
                <a:cxnLst>
                  <a:cxn ang="0">
                    <a:pos x="T0" y="T1"/>
                  </a:cxn>
                  <a:cxn ang="0">
                    <a:pos x="T2" y="T3"/>
                  </a:cxn>
                  <a:cxn ang="0">
                    <a:pos x="T4" y="T5"/>
                  </a:cxn>
                  <a:cxn ang="0">
                    <a:pos x="T6" y="T7"/>
                  </a:cxn>
                  <a:cxn ang="0">
                    <a:pos x="T8" y="T9"/>
                  </a:cxn>
                  <a:cxn ang="0">
                    <a:pos x="T10" y="T11"/>
                  </a:cxn>
                </a:cxnLst>
                <a:rect l="0" t="0" r="r" b="b"/>
                <a:pathLst>
                  <a:path w="15" h="33">
                    <a:moveTo>
                      <a:pt x="13" y="30"/>
                    </a:moveTo>
                    <a:cubicBezTo>
                      <a:pt x="12" y="33"/>
                      <a:pt x="6" y="27"/>
                      <a:pt x="6" y="23"/>
                    </a:cubicBezTo>
                    <a:cubicBezTo>
                      <a:pt x="6" y="19"/>
                      <a:pt x="0" y="18"/>
                      <a:pt x="0" y="11"/>
                    </a:cubicBezTo>
                    <a:cubicBezTo>
                      <a:pt x="0" y="4"/>
                      <a:pt x="3" y="0"/>
                      <a:pt x="6" y="6"/>
                    </a:cubicBezTo>
                    <a:cubicBezTo>
                      <a:pt x="10" y="12"/>
                      <a:pt x="8" y="16"/>
                      <a:pt x="8" y="19"/>
                    </a:cubicBezTo>
                    <a:cubicBezTo>
                      <a:pt x="9" y="22"/>
                      <a:pt x="15" y="26"/>
                      <a:pt x="1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1" name="Freeform 1637">
                <a:extLst>
                  <a:ext uri="{FF2B5EF4-FFF2-40B4-BE49-F238E27FC236}">
                    <a16:creationId xmlns:a16="http://schemas.microsoft.com/office/drawing/2014/main" id="{321E2A45-4ABA-E7EA-5675-CF8DE9A9ECAC}"/>
                  </a:ext>
                </a:extLst>
              </p:cNvPr>
              <p:cNvSpPr>
                <a:spLocks/>
              </p:cNvSpPr>
              <p:nvPr/>
            </p:nvSpPr>
            <p:spPr bwMode="auto">
              <a:xfrm>
                <a:off x="3054457" y="3175106"/>
                <a:ext cx="901732" cy="898555"/>
              </a:xfrm>
              <a:custGeom>
                <a:avLst/>
                <a:gdLst>
                  <a:gd name="T0" fmla="*/ 395 w 703"/>
                  <a:gd name="T1" fmla="*/ 667 h 718"/>
                  <a:gd name="T2" fmla="*/ 406 w 703"/>
                  <a:gd name="T3" fmla="*/ 670 h 718"/>
                  <a:gd name="T4" fmla="*/ 451 w 703"/>
                  <a:gd name="T5" fmla="*/ 591 h 718"/>
                  <a:gd name="T6" fmla="*/ 480 w 703"/>
                  <a:gd name="T7" fmla="*/ 535 h 718"/>
                  <a:gd name="T8" fmla="*/ 526 w 703"/>
                  <a:gd name="T9" fmla="*/ 509 h 718"/>
                  <a:gd name="T10" fmla="*/ 581 w 703"/>
                  <a:gd name="T11" fmla="*/ 494 h 718"/>
                  <a:gd name="T12" fmla="*/ 603 w 703"/>
                  <a:gd name="T13" fmla="*/ 452 h 718"/>
                  <a:gd name="T14" fmla="*/ 621 w 703"/>
                  <a:gd name="T15" fmla="*/ 412 h 718"/>
                  <a:gd name="T16" fmla="*/ 627 w 703"/>
                  <a:gd name="T17" fmla="*/ 329 h 718"/>
                  <a:gd name="T18" fmla="*/ 640 w 703"/>
                  <a:gd name="T19" fmla="*/ 321 h 718"/>
                  <a:gd name="T20" fmla="*/ 695 w 703"/>
                  <a:gd name="T21" fmla="*/ 246 h 718"/>
                  <a:gd name="T22" fmla="*/ 634 w 703"/>
                  <a:gd name="T23" fmla="*/ 162 h 718"/>
                  <a:gd name="T24" fmla="*/ 525 w 703"/>
                  <a:gd name="T25" fmla="*/ 149 h 718"/>
                  <a:gd name="T26" fmla="*/ 461 w 703"/>
                  <a:gd name="T27" fmla="*/ 115 h 718"/>
                  <a:gd name="T28" fmla="*/ 455 w 703"/>
                  <a:gd name="T29" fmla="*/ 103 h 718"/>
                  <a:gd name="T30" fmla="*/ 413 w 703"/>
                  <a:gd name="T31" fmla="*/ 93 h 718"/>
                  <a:gd name="T32" fmla="*/ 403 w 703"/>
                  <a:gd name="T33" fmla="*/ 19 h 718"/>
                  <a:gd name="T34" fmla="*/ 346 w 703"/>
                  <a:gd name="T35" fmla="*/ 49 h 718"/>
                  <a:gd name="T36" fmla="*/ 298 w 703"/>
                  <a:gd name="T37" fmla="*/ 59 h 718"/>
                  <a:gd name="T38" fmla="*/ 258 w 703"/>
                  <a:gd name="T39" fmla="*/ 62 h 718"/>
                  <a:gd name="T40" fmla="*/ 246 w 703"/>
                  <a:gd name="T41" fmla="*/ 1 h 718"/>
                  <a:gd name="T42" fmla="*/ 201 w 703"/>
                  <a:gd name="T43" fmla="*/ 26 h 718"/>
                  <a:gd name="T44" fmla="*/ 167 w 703"/>
                  <a:gd name="T45" fmla="*/ 22 h 718"/>
                  <a:gd name="T46" fmla="*/ 187 w 703"/>
                  <a:gd name="T47" fmla="*/ 49 h 718"/>
                  <a:gd name="T48" fmla="*/ 164 w 703"/>
                  <a:gd name="T49" fmla="*/ 72 h 718"/>
                  <a:gd name="T50" fmla="*/ 131 w 703"/>
                  <a:gd name="T51" fmla="*/ 75 h 718"/>
                  <a:gd name="T52" fmla="*/ 74 w 703"/>
                  <a:gd name="T53" fmla="*/ 65 h 718"/>
                  <a:gd name="T54" fmla="*/ 70 w 703"/>
                  <a:gd name="T55" fmla="*/ 91 h 718"/>
                  <a:gd name="T56" fmla="*/ 71 w 703"/>
                  <a:gd name="T57" fmla="*/ 168 h 718"/>
                  <a:gd name="T58" fmla="*/ 19 w 703"/>
                  <a:gd name="T59" fmla="*/ 187 h 718"/>
                  <a:gd name="T60" fmla="*/ 3 w 703"/>
                  <a:gd name="T61" fmla="*/ 224 h 718"/>
                  <a:gd name="T62" fmla="*/ 24 w 703"/>
                  <a:gd name="T63" fmla="*/ 261 h 718"/>
                  <a:gd name="T64" fmla="*/ 60 w 703"/>
                  <a:gd name="T65" fmla="*/ 267 h 718"/>
                  <a:gd name="T66" fmla="*/ 102 w 703"/>
                  <a:gd name="T67" fmla="*/ 287 h 718"/>
                  <a:gd name="T68" fmla="*/ 154 w 703"/>
                  <a:gd name="T69" fmla="*/ 271 h 718"/>
                  <a:gd name="T70" fmla="*/ 194 w 703"/>
                  <a:gd name="T71" fmla="*/ 320 h 718"/>
                  <a:gd name="T72" fmla="*/ 235 w 703"/>
                  <a:gd name="T73" fmla="*/ 338 h 718"/>
                  <a:gd name="T74" fmla="*/ 246 w 703"/>
                  <a:gd name="T75" fmla="*/ 378 h 718"/>
                  <a:gd name="T76" fmla="*/ 291 w 703"/>
                  <a:gd name="T77" fmla="*/ 413 h 718"/>
                  <a:gd name="T78" fmla="*/ 284 w 703"/>
                  <a:gd name="T79" fmla="*/ 457 h 718"/>
                  <a:gd name="T80" fmla="*/ 311 w 703"/>
                  <a:gd name="T81" fmla="*/ 495 h 718"/>
                  <a:gd name="T82" fmla="*/ 347 w 703"/>
                  <a:gd name="T83" fmla="*/ 526 h 718"/>
                  <a:gd name="T84" fmla="*/ 360 w 703"/>
                  <a:gd name="T85" fmla="*/ 585 h 718"/>
                  <a:gd name="T86" fmla="*/ 292 w 703"/>
                  <a:gd name="T87" fmla="*/ 648 h 718"/>
                  <a:gd name="T88" fmla="*/ 321 w 703"/>
                  <a:gd name="T89" fmla="*/ 665 h 718"/>
                  <a:gd name="T90" fmla="*/ 362 w 703"/>
                  <a:gd name="T91" fmla="*/ 69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3" h="718">
                    <a:moveTo>
                      <a:pt x="372" y="710"/>
                    </a:moveTo>
                    <a:cubicBezTo>
                      <a:pt x="383" y="702"/>
                      <a:pt x="381" y="697"/>
                      <a:pt x="386" y="688"/>
                    </a:cubicBezTo>
                    <a:cubicBezTo>
                      <a:pt x="391" y="679"/>
                      <a:pt x="386" y="675"/>
                      <a:pt x="395" y="667"/>
                    </a:cubicBezTo>
                    <a:cubicBezTo>
                      <a:pt x="404" y="658"/>
                      <a:pt x="394" y="653"/>
                      <a:pt x="404" y="648"/>
                    </a:cubicBezTo>
                    <a:cubicBezTo>
                      <a:pt x="415" y="643"/>
                      <a:pt x="414" y="652"/>
                      <a:pt x="405" y="664"/>
                    </a:cubicBezTo>
                    <a:cubicBezTo>
                      <a:pt x="396" y="675"/>
                      <a:pt x="394" y="678"/>
                      <a:pt x="406" y="670"/>
                    </a:cubicBezTo>
                    <a:cubicBezTo>
                      <a:pt x="418" y="661"/>
                      <a:pt x="422" y="649"/>
                      <a:pt x="429" y="635"/>
                    </a:cubicBezTo>
                    <a:cubicBezTo>
                      <a:pt x="435" y="622"/>
                      <a:pt x="440" y="617"/>
                      <a:pt x="446" y="617"/>
                    </a:cubicBezTo>
                    <a:cubicBezTo>
                      <a:pt x="452" y="616"/>
                      <a:pt x="452" y="601"/>
                      <a:pt x="451" y="591"/>
                    </a:cubicBezTo>
                    <a:cubicBezTo>
                      <a:pt x="451" y="581"/>
                      <a:pt x="448" y="572"/>
                      <a:pt x="452" y="565"/>
                    </a:cubicBezTo>
                    <a:cubicBezTo>
                      <a:pt x="456" y="558"/>
                      <a:pt x="452" y="552"/>
                      <a:pt x="457" y="552"/>
                    </a:cubicBezTo>
                    <a:cubicBezTo>
                      <a:pt x="463" y="552"/>
                      <a:pt x="471" y="544"/>
                      <a:pt x="480" y="535"/>
                    </a:cubicBezTo>
                    <a:cubicBezTo>
                      <a:pt x="488" y="527"/>
                      <a:pt x="494" y="526"/>
                      <a:pt x="503" y="525"/>
                    </a:cubicBezTo>
                    <a:cubicBezTo>
                      <a:pt x="512" y="524"/>
                      <a:pt x="507" y="521"/>
                      <a:pt x="512" y="520"/>
                    </a:cubicBezTo>
                    <a:cubicBezTo>
                      <a:pt x="518" y="518"/>
                      <a:pt x="522" y="512"/>
                      <a:pt x="526" y="509"/>
                    </a:cubicBezTo>
                    <a:cubicBezTo>
                      <a:pt x="530" y="505"/>
                      <a:pt x="546" y="509"/>
                      <a:pt x="555" y="509"/>
                    </a:cubicBezTo>
                    <a:cubicBezTo>
                      <a:pt x="565" y="509"/>
                      <a:pt x="571" y="510"/>
                      <a:pt x="571" y="504"/>
                    </a:cubicBezTo>
                    <a:cubicBezTo>
                      <a:pt x="571" y="498"/>
                      <a:pt x="575" y="494"/>
                      <a:pt x="581" y="494"/>
                    </a:cubicBezTo>
                    <a:cubicBezTo>
                      <a:pt x="586" y="494"/>
                      <a:pt x="589" y="492"/>
                      <a:pt x="589" y="484"/>
                    </a:cubicBezTo>
                    <a:cubicBezTo>
                      <a:pt x="589" y="476"/>
                      <a:pt x="591" y="472"/>
                      <a:pt x="596" y="468"/>
                    </a:cubicBezTo>
                    <a:cubicBezTo>
                      <a:pt x="600" y="465"/>
                      <a:pt x="601" y="457"/>
                      <a:pt x="603" y="452"/>
                    </a:cubicBezTo>
                    <a:cubicBezTo>
                      <a:pt x="604" y="447"/>
                      <a:pt x="609" y="450"/>
                      <a:pt x="609" y="442"/>
                    </a:cubicBezTo>
                    <a:cubicBezTo>
                      <a:pt x="609" y="435"/>
                      <a:pt x="612" y="427"/>
                      <a:pt x="612" y="421"/>
                    </a:cubicBezTo>
                    <a:cubicBezTo>
                      <a:pt x="612" y="415"/>
                      <a:pt x="618" y="416"/>
                      <a:pt x="621" y="412"/>
                    </a:cubicBezTo>
                    <a:cubicBezTo>
                      <a:pt x="624" y="407"/>
                      <a:pt x="619" y="402"/>
                      <a:pt x="623" y="390"/>
                    </a:cubicBezTo>
                    <a:cubicBezTo>
                      <a:pt x="627" y="378"/>
                      <a:pt x="623" y="366"/>
                      <a:pt x="623" y="355"/>
                    </a:cubicBezTo>
                    <a:cubicBezTo>
                      <a:pt x="623" y="344"/>
                      <a:pt x="623" y="333"/>
                      <a:pt x="627" y="329"/>
                    </a:cubicBezTo>
                    <a:cubicBezTo>
                      <a:pt x="631" y="326"/>
                      <a:pt x="629" y="324"/>
                      <a:pt x="626" y="322"/>
                    </a:cubicBezTo>
                    <a:cubicBezTo>
                      <a:pt x="623" y="321"/>
                      <a:pt x="626" y="317"/>
                      <a:pt x="629" y="317"/>
                    </a:cubicBezTo>
                    <a:cubicBezTo>
                      <a:pt x="632" y="318"/>
                      <a:pt x="635" y="324"/>
                      <a:pt x="640" y="321"/>
                    </a:cubicBezTo>
                    <a:cubicBezTo>
                      <a:pt x="645" y="318"/>
                      <a:pt x="650" y="304"/>
                      <a:pt x="654" y="293"/>
                    </a:cubicBezTo>
                    <a:cubicBezTo>
                      <a:pt x="658" y="282"/>
                      <a:pt x="665" y="283"/>
                      <a:pt x="671" y="281"/>
                    </a:cubicBezTo>
                    <a:cubicBezTo>
                      <a:pt x="676" y="278"/>
                      <a:pt x="688" y="265"/>
                      <a:pt x="695" y="246"/>
                    </a:cubicBezTo>
                    <a:cubicBezTo>
                      <a:pt x="703" y="227"/>
                      <a:pt x="695" y="208"/>
                      <a:pt x="692" y="194"/>
                    </a:cubicBezTo>
                    <a:cubicBezTo>
                      <a:pt x="689" y="181"/>
                      <a:pt x="685" y="184"/>
                      <a:pt x="677" y="184"/>
                    </a:cubicBezTo>
                    <a:cubicBezTo>
                      <a:pt x="669" y="185"/>
                      <a:pt x="654" y="183"/>
                      <a:pt x="634" y="162"/>
                    </a:cubicBezTo>
                    <a:cubicBezTo>
                      <a:pt x="615" y="141"/>
                      <a:pt x="596" y="142"/>
                      <a:pt x="583" y="146"/>
                    </a:cubicBezTo>
                    <a:cubicBezTo>
                      <a:pt x="570" y="149"/>
                      <a:pt x="557" y="139"/>
                      <a:pt x="548" y="137"/>
                    </a:cubicBezTo>
                    <a:cubicBezTo>
                      <a:pt x="539" y="135"/>
                      <a:pt x="531" y="146"/>
                      <a:pt x="525" y="149"/>
                    </a:cubicBezTo>
                    <a:cubicBezTo>
                      <a:pt x="519" y="151"/>
                      <a:pt x="528" y="139"/>
                      <a:pt x="528" y="132"/>
                    </a:cubicBezTo>
                    <a:cubicBezTo>
                      <a:pt x="529" y="124"/>
                      <a:pt x="505" y="114"/>
                      <a:pt x="487" y="107"/>
                    </a:cubicBezTo>
                    <a:cubicBezTo>
                      <a:pt x="469" y="100"/>
                      <a:pt x="461" y="103"/>
                      <a:pt x="461" y="115"/>
                    </a:cubicBezTo>
                    <a:cubicBezTo>
                      <a:pt x="461" y="126"/>
                      <a:pt x="454" y="111"/>
                      <a:pt x="449" y="123"/>
                    </a:cubicBezTo>
                    <a:cubicBezTo>
                      <a:pt x="443" y="135"/>
                      <a:pt x="433" y="128"/>
                      <a:pt x="440" y="124"/>
                    </a:cubicBezTo>
                    <a:cubicBezTo>
                      <a:pt x="446" y="120"/>
                      <a:pt x="453" y="111"/>
                      <a:pt x="455" y="103"/>
                    </a:cubicBezTo>
                    <a:cubicBezTo>
                      <a:pt x="457" y="96"/>
                      <a:pt x="429" y="90"/>
                      <a:pt x="419" y="94"/>
                    </a:cubicBezTo>
                    <a:cubicBezTo>
                      <a:pt x="410" y="98"/>
                      <a:pt x="416" y="112"/>
                      <a:pt x="408" y="108"/>
                    </a:cubicBezTo>
                    <a:cubicBezTo>
                      <a:pt x="400" y="103"/>
                      <a:pt x="406" y="93"/>
                      <a:pt x="413" y="93"/>
                    </a:cubicBezTo>
                    <a:cubicBezTo>
                      <a:pt x="419" y="94"/>
                      <a:pt x="426" y="81"/>
                      <a:pt x="430" y="71"/>
                    </a:cubicBezTo>
                    <a:cubicBezTo>
                      <a:pt x="435" y="62"/>
                      <a:pt x="423" y="60"/>
                      <a:pt x="416" y="52"/>
                    </a:cubicBezTo>
                    <a:cubicBezTo>
                      <a:pt x="409" y="45"/>
                      <a:pt x="410" y="22"/>
                      <a:pt x="403" y="19"/>
                    </a:cubicBezTo>
                    <a:cubicBezTo>
                      <a:pt x="396" y="26"/>
                      <a:pt x="385" y="38"/>
                      <a:pt x="382" y="47"/>
                    </a:cubicBezTo>
                    <a:cubicBezTo>
                      <a:pt x="379" y="58"/>
                      <a:pt x="374" y="52"/>
                      <a:pt x="364" y="55"/>
                    </a:cubicBezTo>
                    <a:cubicBezTo>
                      <a:pt x="354" y="58"/>
                      <a:pt x="349" y="54"/>
                      <a:pt x="346" y="49"/>
                    </a:cubicBezTo>
                    <a:cubicBezTo>
                      <a:pt x="344" y="45"/>
                      <a:pt x="334" y="49"/>
                      <a:pt x="327" y="49"/>
                    </a:cubicBezTo>
                    <a:cubicBezTo>
                      <a:pt x="320" y="48"/>
                      <a:pt x="324" y="57"/>
                      <a:pt x="319" y="60"/>
                    </a:cubicBezTo>
                    <a:cubicBezTo>
                      <a:pt x="315" y="63"/>
                      <a:pt x="302" y="55"/>
                      <a:pt x="298" y="59"/>
                    </a:cubicBezTo>
                    <a:cubicBezTo>
                      <a:pt x="294" y="64"/>
                      <a:pt x="291" y="59"/>
                      <a:pt x="289" y="64"/>
                    </a:cubicBezTo>
                    <a:cubicBezTo>
                      <a:pt x="287" y="68"/>
                      <a:pt x="280" y="65"/>
                      <a:pt x="278" y="68"/>
                    </a:cubicBezTo>
                    <a:cubicBezTo>
                      <a:pt x="275" y="71"/>
                      <a:pt x="268" y="72"/>
                      <a:pt x="258" y="62"/>
                    </a:cubicBezTo>
                    <a:cubicBezTo>
                      <a:pt x="249" y="51"/>
                      <a:pt x="250" y="34"/>
                      <a:pt x="255" y="30"/>
                    </a:cubicBezTo>
                    <a:cubicBezTo>
                      <a:pt x="259" y="27"/>
                      <a:pt x="259" y="18"/>
                      <a:pt x="253" y="15"/>
                    </a:cubicBezTo>
                    <a:cubicBezTo>
                      <a:pt x="247" y="13"/>
                      <a:pt x="253" y="2"/>
                      <a:pt x="246" y="1"/>
                    </a:cubicBezTo>
                    <a:cubicBezTo>
                      <a:pt x="238" y="0"/>
                      <a:pt x="239" y="9"/>
                      <a:pt x="235" y="11"/>
                    </a:cubicBezTo>
                    <a:cubicBezTo>
                      <a:pt x="230" y="12"/>
                      <a:pt x="218" y="20"/>
                      <a:pt x="213" y="19"/>
                    </a:cubicBezTo>
                    <a:cubicBezTo>
                      <a:pt x="208" y="18"/>
                      <a:pt x="201" y="20"/>
                      <a:pt x="201" y="26"/>
                    </a:cubicBezTo>
                    <a:cubicBezTo>
                      <a:pt x="201" y="32"/>
                      <a:pt x="195" y="30"/>
                      <a:pt x="194" y="26"/>
                    </a:cubicBezTo>
                    <a:cubicBezTo>
                      <a:pt x="193" y="21"/>
                      <a:pt x="182" y="23"/>
                      <a:pt x="178" y="20"/>
                    </a:cubicBezTo>
                    <a:cubicBezTo>
                      <a:pt x="175" y="17"/>
                      <a:pt x="160" y="19"/>
                      <a:pt x="167" y="22"/>
                    </a:cubicBezTo>
                    <a:cubicBezTo>
                      <a:pt x="173" y="26"/>
                      <a:pt x="174" y="30"/>
                      <a:pt x="174" y="36"/>
                    </a:cubicBezTo>
                    <a:cubicBezTo>
                      <a:pt x="174" y="41"/>
                      <a:pt x="178" y="40"/>
                      <a:pt x="178" y="47"/>
                    </a:cubicBezTo>
                    <a:cubicBezTo>
                      <a:pt x="178" y="54"/>
                      <a:pt x="184" y="49"/>
                      <a:pt x="187" y="49"/>
                    </a:cubicBezTo>
                    <a:cubicBezTo>
                      <a:pt x="191" y="49"/>
                      <a:pt x="191" y="55"/>
                      <a:pt x="185" y="56"/>
                    </a:cubicBezTo>
                    <a:cubicBezTo>
                      <a:pt x="180" y="57"/>
                      <a:pt x="177" y="61"/>
                      <a:pt x="175" y="66"/>
                    </a:cubicBezTo>
                    <a:cubicBezTo>
                      <a:pt x="174" y="71"/>
                      <a:pt x="168" y="67"/>
                      <a:pt x="164" y="72"/>
                    </a:cubicBezTo>
                    <a:cubicBezTo>
                      <a:pt x="159" y="76"/>
                      <a:pt x="155" y="80"/>
                      <a:pt x="151" y="78"/>
                    </a:cubicBezTo>
                    <a:cubicBezTo>
                      <a:pt x="148" y="76"/>
                      <a:pt x="146" y="77"/>
                      <a:pt x="142" y="80"/>
                    </a:cubicBezTo>
                    <a:cubicBezTo>
                      <a:pt x="138" y="82"/>
                      <a:pt x="137" y="80"/>
                      <a:pt x="131" y="75"/>
                    </a:cubicBezTo>
                    <a:cubicBezTo>
                      <a:pt x="127" y="72"/>
                      <a:pt x="125" y="65"/>
                      <a:pt x="118" y="58"/>
                    </a:cubicBezTo>
                    <a:cubicBezTo>
                      <a:pt x="114" y="60"/>
                      <a:pt x="105" y="63"/>
                      <a:pt x="101" y="63"/>
                    </a:cubicBezTo>
                    <a:cubicBezTo>
                      <a:pt x="94" y="63"/>
                      <a:pt x="75" y="61"/>
                      <a:pt x="74" y="65"/>
                    </a:cubicBezTo>
                    <a:cubicBezTo>
                      <a:pt x="73" y="68"/>
                      <a:pt x="75" y="74"/>
                      <a:pt x="79" y="74"/>
                    </a:cubicBezTo>
                    <a:cubicBezTo>
                      <a:pt x="82" y="75"/>
                      <a:pt x="88" y="77"/>
                      <a:pt x="82" y="81"/>
                    </a:cubicBezTo>
                    <a:cubicBezTo>
                      <a:pt x="76" y="86"/>
                      <a:pt x="70" y="80"/>
                      <a:pt x="70" y="91"/>
                    </a:cubicBezTo>
                    <a:cubicBezTo>
                      <a:pt x="70" y="102"/>
                      <a:pt x="84" y="109"/>
                      <a:pt x="81" y="120"/>
                    </a:cubicBezTo>
                    <a:cubicBezTo>
                      <a:pt x="80" y="125"/>
                      <a:pt x="78" y="138"/>
                      <a:pt x="78" y="144"/>
                    </a:cubicBezTo>
                    <a:cubicBezTo>
                      <a:pt x="78" y="149"/>
                      <a:pt x="76" y="167"/>
                      <a:pt x="71" y="168"/>
                    </a:cubicBezTo>
                    <a:cubicBezTo>
                      <a:pt x="66" y="169"/>
                      <a:pt x="62" y="163"/>
                      <a:pt x="56" y="169"/>
                    </a:cubicBezTo>
                    <a:cubicBezTo>
                      <a:pt x="50" y="174"/>
                      <a:pt x="42" y="171"/>
                      <a:pt x="34" y="176"/>
                    </a:cubicBezTo>
                    <a:cubicBezTo>
                      <a:pt x="27" y="182"/>
                      <a:pt x="19" y="180"/>
                      <a:pt x="19" y="187"/>
                    </a:cubicBezTo>
                    <a:cubicBezTo>
                      <a:pt x="18" y="194"/>
                      <a:pt x="12" y="197"/>
                      <a:pt x="13" y="204"/>
                    </a:cubicBezTo>
                    <a:cubicBezTo>
                      <a:pt x="15" y="210"/>
                      <a:pt x="10" y="208"/>
                      <a:pt x="5" y="213"/>
                    </a:cubicBezTo>
                    <a:cubicBezTo>
                      <a:pt x="1" y="218"/>
                      <a:pt x="6" y="221"/>
                      <a:pt x="3" y="224"/>
                    </a:cubicBezTo>
                    <a:cubicBezTo>
                      <a:pt x="0" y="228"/>
                      <a:pt x="4" y="234"/>
                      <a:pt x="7" y="240"/>
                    </a:cubicBezTo>
                    <a:cubicBezTo>
                      <a:pt x="11" y="245"/>
                      <a:pt x="15" y="249"/>
                      <a:pt x="15" y="255"/>
                    </a:cubicBezTo>
                    <a:cubicBezTo>
                      <a:pt x="14" y="260"/>
                      <a:pt x="18" y="262"/>
                      <a:pt x="24" y="261"/>
                    </a:cubicBezTo>
                    <a:cubicBezTo>
                      <a:pt x="29" y="261"/>
                      <a:pt x="25" y="271"/>
                      <a:pt x="33" y="271"/>
                    </a:cubicBezTo>
                    <a:cubicBezTo>
                      <a:pt x="41" y="271"/>
                      <a:pt x="50" y="273"/>
                      <a:pt x="52" y="269"/>
                    </a:cubicBezTo>
                    <a:cubicBezTo>
                      <a:pt x="54" y="264"/>
                      <a:pt x="60" y="260"/>
                      <a:pt x="60" y="267"/>
                    </a:cubicBezTo>
                    <a:cubicBezTo>
                      <a:pt x="60" y="274"/>
                      <a:pt x="58" y="292"/>
                      <a:pt x="64" y="290"/>
                    </a:cubicBezTo>
                    <a:cubicBezTo>
                      <a:pt x="69" y="288"/>
                      <a:pt x="81" y="289"/>
                      <a:pt x="87" y="291"/>
                    </a:cubicBezTo>
                    <a:cubicBezTo>
                      <a:pt x="92" y="293"/>
                      <a:pt x="98" y="291"/>
                      <a:pt x="102" y="287"/>
                    </a:cubicBezTo>
                    <a:cubicBezTo>
                      <a:pt x="105" y="283"/>
                      <a:pt x="110" y="283"/>
                      <a:pt x="117" y="279"/>
                    </a:cubicBezTo>
                    <a:cubicBezTo>
                      <a:pt x="124" y="275"/>
                      <a:pt x="131" y="270"/>
                      <a:pt x="138" y="270"/>
                    </a:cubicBezTo>
                    <a:cubicBezTo>
                      <a:pt x="145" y="270"/>
                      <a:pt x="156" y="266"/>
                      <a:pt x="154" y="271"/>
                    </a:cubicBezTo>
                    <a:cubicBezTo>
                      <a:pt x="153" y="276"/>
                      <a:pt x="152" y="295"/>
                      <a:pt x="160" y="305"/>
                    </a:cubicBezTo>
                    <a:cubicBezTo>
                      <a:pt x="169" y="315"/>
                      <a:pt x="173" y="319"/>
                      <a:pt x="181" y="318"/>
                    </a:cubicBezTo>
                    <a:cubicBezTo>
                      <a:pt x="189" y="317"/>
                      <a:pt x="188" y="321"/>
                      <a:pt x="194" y="320"/>
                    </a:cubicBezTo>
                    <a:cubicBezTo>
                      <a:pt x="199" y="320"/>
                      <a:pt x="196" y="327"/>
                      <a:pt x="201" y="327"/>
                    </a:cubicBezTo>
                    <a:cubicBezTo>
                      <a:pt x="206" y="327"/>
                      <a:pt x="215" y="328"/>
                      <a:pt x="215" y="333"/>
                    </a:cubicBezTo>
                    <a:cubicBezTo>
                      <a:pt x="215" y="339"/>
                      <a:pt x="231" y="334"/>
                      <a:pt x="235" y="338"/>
                    </a:cubicBezTo>
                    <a:cubicBezTo>
                      <a:pt x="238" y="341"/>
                      <a:pt x="243" y="343"/>
                      <a:pt x="242" y="350"/>
                    </a:cubicBezTo>
                    <a:cubicBezTo>
                      <a:pt x="240" y="356"/>
                      <a:pt x="249" y="361"/>
                      <a:pt x="244" y="363"/>
                    </a:cubicBezTo>
                    <a:cubicBezTo>
                      <a:pt x="239" y="366"/>
                      <a:pt x="246" y="371"/>
                      <a:pt x="246" y="378"/>
                    </a:cubicBezTo>
                    <a:cubicBezTo>
                      <a:pt x="247" y="385"/>
                      <a:pt x="254" y="387"/>
                      <a:pt x="266" y="387"/>
                    </a:cubicBezTo>
                    <a:cubicBezTo>
                      <a:pt x="277" y="386"/>
                      <a:pt x="280" y="387"/>
                      <a:pt x="280" y="396"/>
                    </a:cubicBezTo>
                    <a:cubicBezTo>
                      <a:pt x="280" y="404"/>
                      <a:pt x="288" y="405"/>
                      <a:pt x="291" y="413"/>
                    </a:cubicBezTo>
                    <a:cubicBezTo>
                      <a:pt x="293" y="421"/>
                      <a:pt x="287" y="429"/>
                      <a:pt x="288" y="436"/>
                    </a:cubicBezTo>
                    <a:cubicBezTo>
                      <a:pt x="289" y="440"/>
                      <a:pt x="286" y="446"/>
                      <a:pt x="283" y="448"/>
                    </a:cubicBezTo>
                    <a:cubicBezTo>
                      <a:pt x="287" y="453"/>
                      <a:pt x="287" y="455"/>
                      <a:pt x="284" y="457"/>
                    </a:cubicBezTo>
                    <a:cubicBezTo>
                      <a:pt x="279" y="460"/>
                      <a:pt x="290" y="467"/>
                      <a:pt x="287" y="479"/>
                    </a:cubicBezTo>
                    <a:cubicBezTo>
                      <a:pt x="284" y="490"/>
                      <a:pt x="284" y="493"/>
                      <a:pt x="296" y="493"/>
                    </a:cubicBezTo>
                    <a:cubicBezTo>
                      <a:pt x="308" y="494"/>
                      <a:pt x="307" y="497"/>
                      <a:pt x="311" y="495"/>
                    </a:cubicBezTo>
                    <a:cubicBezTo>
                      <a:pt x="316" y="492"/>
                      <a:pt x="322" y="504"/>
                      <a:pt x="324" y="510"/>
                    </a:cubicBezTo>
                    <a:cubicBezTo>
                      <a:pt x="325" y="515"/>
                      <a:pt x="330" y="529"/>
                      <a:pt x="332" y="529"/>
                    </a:cubicBezTo>
                    <a:cubicBezTo>
                      <a:pt x="334" y="529"/>
                      <a:pt x="341" y="523"/>
                      <a:pt x="347" y="526"/>
                    </a:cubicBezTo>
                    <a:cubicBezTo>
                      <a:pt x="353" y="529"/>
                      <a:pt x="345" y="549"/>
                      <a:pt x="345" y="557"/>
                    </a:cubicBezTo>
                    <a:cubicBezTo>
                      <a:pt x="350" y="557"/>
                      <a:pt x="355" y="557"/>
                      <a:pt x="357" y="558"/>
                    </a:cubicBezTo>
                    <a:cubicBezTo>
                      <a:pt x="360" y="560"/>
                      <a:pt x="362" y="581"/>
                      <a:pt x="360" y="585"/>
                    </a:cubicBezTo>
                    <a:cubicBezTo>
                      <a:pt x="358" y="589"/>
                      <a:pt x="345" y="593"/>
                      <a:pt x="339" y="597"/>
                    </a:cubicBezTo>
                    <a:cubicBezTo>
                      <a:pt x="332" y="601"/>
                      <a:pt x="316" y="617"/>
                      <a:pt x="308" y="629"/>
                    </a:cubicBezTo>
                    <a:cubicBezTo>
                      <a:pt x="304" y="636"/>
                      <a:pt x="297" y="642"/>
                      <a:pt x="292" y="648"/>
                    </a:cubicBezTo>
                    <a:cubicBezTo>
                      <a:pt x="295" y="648"/>
                      <a:pt x="297" y="648"/>
                      <a:pt x="298" y="647"/>
                    </a:cubicBezTo>
                    <a:cubicBezTo>
                      <a:pt x="301" y="646"/>
                      <a:pt x="307" y="646"/>
                      <a:pt x="313" y="653"/>
                    </a:cubicBezTo>
                    <a:cubicBezTo>
                      <a:pt x="319" y="660"/>
                      <a:pt x="318" y="666"/>
                      <a:pt x="321" y="665"/>
                    </a:cubicBezTo>
                    <a:cubicBezTo>
                      <a:pt x="323" y="665"/>
                      <a:pt x="326" y="656"/>
                      <a:pt x="331" y="662"/>
                    </a:cubicBezTo>
                    <a:cubicBezTo>
                      <a:pt x="335" y="669"/>
                      <a:pt x="348" y="674"/>
                      <a:pt x="350" y="678"/>
                    </a:cubicBezTo>
                    <a:cubicBezTo>
                      <a:pt x="353" y="681"/>
                      <a:pt x="362" y="683"/>
                      <a:pt x="362" y="691"/>
                    </a:cubicBezTo>
                    <a:cubicBezTo>
                      <a:pt x="362" y="697"/>
                      <a:pt x="360" y="709"/>
                      <a:pt x="364" y="718"/>
                    </a:cubicBezTo>
                    <a:cubicBezTo>
                      <a:pt x="366" y="715"/>
                      <a:pt x="369" y="712"/>
                      <a:pt x="372" y="71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2" name="Freeform 1638">
                <a:extLst>
                  <a:ext uri="{FF2B5EF4-FFF2-40B4-BE49-F238E27FC236}">
                    <a16:creationId xmlns:a16="http://schemas.microsoft.com/office/drawing/2014/main" id="{2B935821-5FFF-C133-D542-9821C07D2DF9}"/>
                  </a:ext>
                </a:extLst>
              </p:cNvPr>
              <p:cNvSpPr>
                <a:spLocks/>
              </p:cNvSpPr>
              <p:nvPr/>
            </p:nvSpPr>
            <p:spPr bwMode="auto">
              <a:xfrm>
                <a:off x="3408483" y="3983171"/>
                <a:ext cx="112717" cy="120654"/>
              </a:xfrm>
              <a:custGeom>
                <a:avLst/>
                <a:gdLst>
                  <a:gd name="T0" fmla="*/ 86 w 88"/>
                  <a:gd name="T1" fmla="*/ 45 h 96"/>
                  <a:gd name="T2" fmla="*/ 74 w 88"/>
                  <a:gd name="T3" fmla="*/ 32 h 96"/>
                  <a:gd name="T4" fmla="*/ 55 w 88"/>
                  <a:gd name="T5" fmla="*/ 16 h 96"/>
                  <a:gd name="T6" fmla="*/ 45 w 88"/>
                  <a:gd name="T7" fmla="*/ 19 h 96"/>
                  <a:gd name="T8" fmla="*/ 37 w 88"/>
                  <a:gd name="T9" fmla="*/ 7 h 96"/>
                  <a:gd name="T10" fmla="*/ 22 w 88"/>
                  <a:gd name="T11" fmla="*/ 1 h 96"/>
                  <a:gd name="T12" fmla="*/ 16 w 88"/>
                  <a:gd name="T13" fmla="*/ 2 h 96"/>
                  <a:gd name="T14" fmla="*/ 11 w 88"/>
                  <a:gd name="T15" fmla="*/ 12 h 96"/>
                  <a:gd name="T16" fmla="*/ 5 w 88"/>
                  <a:gd name="T17" fmla="*/ 42 h 96"/>
                  <a:gd name="T18" fmla="*/ 0 w 88"/>
                  <a:gd name="T19" fmla="*/ 65 h 96"/>
                  <a:gd name="T20" fmla="*/ 6 w 88"/>
                  <a:gd name="T21" fmla="*/ 75 h 96"/>
                  <a:gd name="T22" fmla="*/ 4 w 88"/>
                  <a:gd name="T23" fmla="*/ 83 h 96"/>
                  <a:gd name="T24" fmla="*/ 11 w 88"/>
                  <a:gd name="T25" fmla="*/ 86 h 96"/>
                  <a:gd name="T26" fmla="*/ 34 w 88"/>
                  <a:gd name="T27" fmla="*/ 92 h 96"/>
                  <a:gd name="T28" fmla="*/ 48 w 88"/>
                  <a:gd name="T29" fmla="*/ 92 h 96"/>
                  <a:gd name="T30" fmla="*/ 74 w 88"/>
                  <a:gd name="T31" fmla="*/ 89 h 96"/>
                  <a:gd name="T32" fmla="*/ 88 w 88"/>
                  <a:gd name="T33" fmla="*/ 72 h 96"/>
                  <a:gd name="T34" fmla="*/ 86 w 88"/>
                  <a:gd name="T35"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96">
                    <a:moveTo>
                      <a:pt x="86" y="45"/>
                    </a:moveTo>
                    <a:cubicBezTo>
                      <a:pt x="86" y="37"/>
                      <a:pt x="77" y="35"/>
                      <a:pt x="74" y="32"/>
                    </a:cubicBezTo>
                    <a:cubicBezTo>
                      <a:pt x="72" y="28"/>
                      <a:pt x="59" y="23"/>
                      <a:pt x="55" y="16"/>
                    </a:cubicBezTo>
                    <a:cubicBezTo>
                      <a:pt x="50" y="10"/>
                      <a:pt x="47" y="19"/>
                      <a:pt x="45" y="19"/>
                    </a:cubicBezTo>
                    <a:cubicBezTo>
                      <a:pt x="42" y="20"/>
                      <a:pt x="43" y="14"/>
                      <a:pt x="37" y="7"/>
                    </a:cubicBezTo>
                    <a:cubicBezTo>
                      <a:pt x="31" y="0"/>
                      <a:pt x="25" y="0"/>
                      <a:pt x="22" y="1"/>
                    </a:cubicBezTo>
                    <a:cubicBezTo>
                      <a:pt x="21" y="2"/>
                      <a:pt x="19" y="2"/>
                      <a:pt x="16" y="2"/>
                    </a:cubicBezTo>
                    <a:cubicBezTo>
                      <a:pt x="13" y="5"/>
                      <a:pt x="11" y="9"/>
                      <a:pt x="11" y="12"/>
                    </a:cubicBezTo>
                    <a:cubicBezTo>
                      <a:pt x="11" y="19"/>
                      <a:pt x="6" y="28"/>
                      <a:pt x="5" y="42"/>
                    </a:cubicBezTo>
                    <a:cubicBezTo>
                      <a:pt x="5" y="56"/>
                      <a:pt x="1" y="54"/>
                      <a:pt x="0" y="65"/>
                    </a:cubicBezTo>
                    <a:cubicBezTo>
                      <a:pt x="0" y="76"/>
                      <a:pt x="4" y="74"/>
                      <a:pt x="6" y="75"/>
                    </a:cubicBezTo>
                    <a:cubicBezTo>
                      <a:pt x="6" y="76"/>
                      <a:pt x="5" y="80"/>
                      <a:pt x="4" y="83"/>
                    </a:cubicBezTo>
                    <a:cubicBezTo>
                      <a:pt x="6" y="84"/>
                      <a:pt x="8" y="87"/>
                      <a:pt x="11" y="86"/>
                    </a:cubicBezTo>
                    <a:cubicBezTo>
                      <a:pt x="18" y="85"/>
                      <a:pt x="25" y="88"/>
                      <a:pt x="34" y="92"/>
                    </a:cubicBezTo>
                    <a:cubicBezTo>
                      <a:pt x="42" y="96"/>
                      <a:pt x="39" y="91"/>
                      <a:pt x="48" y="92"/>
                    </a:cubicBezTo>
                    <a:cubicBezTo>
                      <a:pt x="56" y="93"/>
                      <a:pt x="65" y="94"/>
                      <a:pt x="74" y="89"/>
                    </a:cubicBezTo>
                    <a:cubicBezTo>
                      <a:pt x="80" y="85"/>
                      <a:pt x="83" y="78"/>
                      <a:pt x="88" y="72"/>
                    </a:cubicBezTo>
                    <a:cubicBezTo>
                      <a:pt x="84" y="63"/>
                      <a:pt x="86" y="51"/>
                      <a:pt x="86" y="4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3" name="Freeform 1639">
                <a:extLst>
                  <a:ext uri="{FF2B5EF4-FFF2-40B4-BE49-F238E27FC236}">
                    <a16:creationId xmlns:a16="http://schemas.microsoft.com/office/drawing/2014/main" id="{93F4D543-A017-A95F-A438-9F76992B2824}"/>
                  </a:ext>
                </a:extLst>
              </p:cNvPr>
              <p:cNvSpPr>
                <a:spLocks noEditPoints="1"/>
              </p:cNvSpPr>
              <p:nvPr/>
            </p:nvSpPr>
            <p:spPr bwMode="auto">
              <a:xfrm>
                <a:off x="3059220" y="3781551"/>
                <a:ext cx="458804" cy="882680"/>
              </a:xfrm>
              <a:custGeom>
                <a:avLst/>
                <a:gdLst>
                  <a:gd name="T0" fmla="*/ 101 w 358"/>
                  <a:gd name="T1" fmla="*/ 668 h 705"/>
                  <a:gd name="T2" fmla="*/ 94 w 358"/>
                  <a:gd name="T3" fmla="*/ 652 h 705"/>
                  <a:gd name="T4" fmla="*/ 88 w 358"/>
                  <a:gd name="T5" fmla="*/ 701 h 705"/>
                  <a:gd name="T6" fmla="*/ 126 w 358"/>
                  <a:gd name="T7" fmla="*/ 702 h 705"/>
                  <a:gd name="T8" fmla="*/ 136 w 358"/>
                  <a:gd name="T9" fmla="*/ 691 h 705"/>
                  <a:gd name="T10" fmla="*/ 341 w 358"/>
                  <a:gd name="T11" fmla="*/ 72 h 705"/>
                  <a:gd name="T12" fmla="*/ 332 w 358"/>
                  <a:gd name="T13" fmla="*/ 100 h 705"/>
                  <a:gd name="T14" fmla="*/ 303 w 358"/>
                  <a:gd name="T15" fmla="*/ 110 h 705"/>
                  <a:gd name="T16" fmla="*/ 270 w 358"/>
                  <a:gd name="T17" fmla="*/ 105 h 705"/>
                  <a:gd name="T18" fmla="*/ 289 w 358"/>
                  <a:gd name="T19" fmla="*/ 70 h 705"/>
                  <a:gd name="T20" fmla="*/ 237 w 358"/>
                  <a:gd name="T21" fmla="*/ 43 h 705"/>
                  <a:gd name="T22" fmla="*/ 193 w 358"/>
                  <a:gd name="T23" fmla="*/ 6 h 705"/>
                  <a:gd name="T24" fmla="*/ 165 w 358"/>
                  <a:gd name="T25" fmla="*/ 16 h 705"/>
                  <a:gd name="T26" fmla="*/ 129 w 358"/>
                  <a:gd name="T27" fmla="*/ 9 h 705"/>
                  <a:gd name="T28" fmla="*/ 113 w 358"/>
                  <a:gd name="T29" fmla="*/ 40 h 705"/>
                  <a:gd name="T30" fmla="*/ 91 w 358"/>
                  <a:gd name="T31" fmla="*/ 68 h 705"/>
                  <a:gd name="T32" fmla="*/ 93 w 358"/>
                  <a:gd name="T33" fmla="*/ 99 h 705"/>
                  <a:gd name="T34" fmla="*/ 78 w 358"/>
                  <a:gd name="T35" fmla="*/ 122 h 705"/>
                  <a:gd name="T36" fmla="*/ 65 w 358"/>
                  <a:gd name="T37" fmla="*/ 148 h 705"/>
                  <a:gd name="T38" fmla="*/ 57 w 358"/>
                  <a:gd name="T39" fmla="*/ 180 h 705"/>
                  <a:gd name="T40" fmla="*/ 63 w 358"/>
                  <a:gd name="T41" fmla="*/ 216 h 705"/>
                  <a:gd name="T42" fmla="*/ 63 w 358"/>
                  <a:gd name="T43" fmla="*/ 246 h 705"/>
                  <a:gd name="T44" fmla="*/ 57 w 358"/>
                  <a:gd name="T45" fmla="*/ 281 h 705"/>
                  <a:gd name="T46" fmla="*/ 45 w 358"/>
                  <a:gd name="T47" fmla="*/ 322 h 705"/>
                  <a:gd name="T48" fmla="*/ 39 w 358"/>
                  <a:gd name="T49" fmla="*/ 339 h 705"/>
                  <a:gd name="T50" fmla="*/ 33 w 358"/>
                  <a:gd name="T51" fmla="*/ 363 h 705"/>
                  <a:gd name="T52" fmla="*/ 32 w 358"/>
                  <a:gd name="T53" fmla="*/ 388 h 705"/>
                  <a:gd name="T54" fmla="*/ 28 w 358"/>
                  <a:gd name="T55" fmla="*/ 425 h 705"/>
                  <a:gd name="T56" fmla="*/ 33 w 358"/>
                  <a:gd name="T57" fmla="*/ 446 h 705"/>
                  <a:gd name="T58" fmla="*/ 41 w 358"/>
                  <a:gd name="T59" fmla="*/ 463 h 705"/>
                  <a:gd name="T60" fmla="*/ 36 w 358"/>
                  <a:gd name="T61" fmla="*/ 478 h 705"/>
                  <a:gd name="T62" fmla="*/ 33 w 358"/>
                  <a:gd name="T63" fmla="*/ 506 h 705"/>
                  <a:gd name="T64" fmla="*/ 20 w 358"/>
                  <a:gd name="T65" fmla="*/ 530 h 705"/>
                  <a:gd name="T66" fmla="*/ 14 w 358"/>
                  <a:gd name="T67" fmla="*/ 556 h 705"/>
                  <a:gd name="T68" fmla="*/ 5 w 358"/>
                  <a:gd name="T69" fmla="*/ 584 h 705"/>
                  <a:gd name="T70" fmla="*/ 24 w 358"/>
                  <a:gd name="T71" fmla="*/ 601 h 705"/>
                  <a:gd name="T72" fmla="*/ 34 w 358"/>
                  <a:gd name="T73" fmla="*/ 628 h 705"/>
                  <a:gd name="T74" fmla="*/ 74 w 358"/>
                  <a:gd name="T75" fmla="*/ 633 h 705"/>
                  <a:gd name="T76" fmla="*/ 82 w 358"/>
                  <a:gd name="T77" fmla="*/ 619 h 705"/>
                  <a:gd name="T78" fmla="*/ 83 w 358"/>
                  <a:gd name="T79" fmla="*/ 589 h 705"/>
                  <a:gd name="T80" fmla="*/ 104 w 358"/>
                  <a:gd name="T81" fmla="*/ 570 h 705"/>
                  <a:gd name="T82" fmla="*/ 137 w 358"/>
                  <a:gd name="T83" fmla="*/ 533 h 705"/>
                  <a:gd name="T84" fmla="*/ 122 w 358"/>
                  <a:gd name="T85" fmla="*/ 511 h 705"/>
                  <a:gd name="T86" fmla="*/ 139 w 358"/>
                  <a:gd name="T87" fmla="*/ 467 h 705"/>
                  <a:gd name="T88" fmla="*/ 148 w 358"/>
                  <a:gd name="T89" fmla="*/ 446 h 705"/>
                  <a:gd name="T90" fmla="*/ 160 w 358"/>
                  <a:gd name="T91" fmla="*/ 422 h 705"/>
                  <a:gd name="T92" fmla="*/ 171 w 358"/>
                  <a:gd name="T93" fmla="*/ 421 h 705"/>
                  <a:gd name="T94" fmla="*/ 165 w 358"/>
                  <a:gd name="T95" fmla="*/ 410 h 705"/>
                  <a:gd name="T96" fmla="*/ 153 w 358"/>
                  <a:gd name="T97" fmla="*/ 392 h 705"/>
                  <a:gd name="T98" fmla="*/ 180 w 358"/>
                  <a:gd name="T99" fmla="*/ 383 h 705"/>
                  <a:gd name="T100" fmla="*/ 202 w 358"/>
                  <a:gd name="T101" fmla="*/ 356 h 705"/>
                  <a:gd name="T102" fmla="*/ 208 w 358"/>
                  <a:gd name="T103" fmla="*/ 337 h 705"/>
                  <a:gd name="T104" fmla="*/ 287 w 358"/>
                  <a:gd name="T105" fmla="*/ 318 h 705"/>
                  <a:gd name="T106" fmla="*/ 295 w 358"/>
                  <a:gd name="T107" fmla="*/ 283 h 705"/>
                  <a:gd name="T108" fmla="*/ 282 w 358"/>
                  <a:gd name="T109" fmla="*/ 257 h 705"/>
                  <a:gd name="T110" fmla="*/ 276 w 358"/>
                  <a:gd name="T111" fmla="*/ 244 h 705"/>
                  <a:gd name="T112" fmla="*/ 272 w 358"/>
                  <a:gd name="T113" fmla="*/ 226 h 705"/>
                  <a:gd name="T114" fmla="*/ 283 w 358"/>
                  <a:gd name="T115" fmla="*/ 173 h 705"/>
                  <a:gd name="T116" fmla="*/ 335 w 358"/>
                  <a:gd name="T117" fmla="*/ 112 h 705"/>
                  <a:gd name="T118" fmla="*/ 353 w 358"/>
                  <a:gd name="T119" fmla="*/ 73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 h="705">
                    <a:moveTo>
                      <a:pt x="136" y="691"/>
                    </a:moveTo>
                    <a:cubicBezTo>
                      <a:pt x="126" y="690"/>
                      <a:pt x="107" y="672"/>
                      <a:pt x="101" y="668"/>
                    </a:cubicBezTo>
                    <a:cubicBezTo>
                      <a:pt x="95" y="663"/>
                      <a:pt x="100" y="658"/>
                      <a:pt x="93" y="660"/>
                    </a:cubicBezTo>
                    <a:cubicBezTo>
                      <a:pt x="86" y="661"/>
                      <a:pt x="90" y="654"/>
                      <a:pt x="94" y="652"/>
                    </a:cubicBezTo>
                    <a:cubicBezTo>
                      <a:pt x="98" y="650"/>
                      <a:pt x="93" y="644"/>
                      <a:pt x="88" y="643"/>
                    </a:cubicBezTo>
                    <a:cubicBezTo>
                      <a:pt x="88" y="653"/>
                      <a:pt x="85" y="700"/>
                      <a:pt x="88" y="701"/>
                    </a:cubicBezTo>
                    <a:cubicBezTo>
                      <a:pt x="91" y="701"/>
                      <a:pt x="112" y="698"/>
                      <a:pt x="118" y="702"/>
                    </a:cubicBezTo>
                    <a:cubicBezTo>
                      <a:pt x="120" y="703"/>
                      <a:pt x="123" y="705"/>
                      <a:pt x="126" y="702"/>
                    </a:cubicBezTo>
                    <a:cubicBezTo>
                      <a:pt x="130" y="698"/>
                      <a:pt x="142" y="700"/>
                      <a:pt x="148" y="696"/>
                    </a:cubicBezTo>
                    <a:cubicBezTo>
                      <a:pt x="154" y="692"/>
                      <a:pt x="146" y="691"/>
                      <a:pt x="136" y="691"/>
                    </a:cubicBezTo>
                    <a:close/>
                    <a:moveTo>
                      <a:pt x="353" y="73"/>
                    </a:moveTo>
                    <a:cubicBezTo>
                      <a:pt x="351" y="72"/>
                      <a:pt x="346" y="72"/>
                      <a:pt x="341" y="72"/>
                    </a:cubicBezTo>
                    <a:cubicBezTo>
                      <a:pt x="341" y="73"/>
                      <a:pt x="341" y="74"/>
                      <a:pt x="341" y="74"/>
                    </a:cubicBezTo>
                    <a:cubicBezTo>
                      <a:pt x="342" y="82"/>
                      <a:pt x="338" y="101"/>
                      <a:pt x="332" y="100"/>
                    </a:cubicBezTo>
                    <a:cubicBezTo>
                      <a:pt x="327" y="100"/>
                      <a:pt x="323" y="108"/>
                      <a:pt x="319" y="107"/>
                    </a:cubicBezTo>
                    <a:cubicBezTo>
                      <a:pt x="314" y="106"/>
                      <a:pt x="308" y="113"/>
                      <a:pt x="303" y="110"/>
                    </a:cubicBezTo>
                    <a:cubicBezTo>
                      <a:pt x="298" y="107"/>
                      <a:pt x="290" y="111"/>
                      <a:pt x="286" y="109"/>
                    </a:cubicBezTo>
                    <a:cubicBezTo>
                      <a:pt x="282" y="106"/>
                      <a:pt x="270" y="108"/>
                      <a:pt x="270" y="105"/>
                    </a:cubicBezTo>
                    <a:cubicBezTo>
                      <a:pt x="270" y="102"/>
                      <a:pt x="276" y="103"/>
                      <a:pt x="276" y="93"/>
                    </a:cubicBezTo>
                    <a:cubicBezTo>
                      <a:pt x="276" y="84"/>
                      <a:pt x="292" y="73"/>
                      <a:pt x="289" y="70"/>
                    </a:cubicBezTo>
                    <a:cubicBezTo>
                      <a:pt x="287" y="66"/>
                      <a:pt x="260" y="58"/>
                      <a:pt x="257" y="53"/>
                    </a:cubicBezTo>
                    <a:cubicBezTo>
                      <a:pt x="253" y="48"/>
                      <a:pt x="248" y="44"/>
                      <a:pt x="237" y="43"/>
                    </a:cubicBezTo>
                    <a:cubicBezTo>
                      <a:pt x="226" y="42"/>
                      <a:pt x="227" y="37"/>
                      <a:pt x="217" y="31"/>
                    </a:cubicBezTo>
                    <a:cubicBezTo>
                      <a:pt x="209" y="26"/>
                      <a:pt x="197" y="13"/>
                      <a:pt x="193" y="6"/>
                    </a:cubicBezTo>
                    <a:cubicBezTo>
                      <a:pt x="186" y="5"/>
                      <a:pt x="177" y="4"/>
                      <a:pt x="175" y="6"/>
                    </a:cubicBezTo>
                    <a:cubicBezTo>
                      <a:pt x="173" y="9"/>
                      <a:pt x="169" y="24"/>
                      <a:pt x="165" y="16"/>
                    </a:cubicBezTo>
                    <a:cubicBezTo>
                      <a:pt x="161" y="9"/>
                      <a:pt x="153" y="9"/>
                      <a:pt x="145" y="8"/>
                    </a:cubicBezTo>
                    <a:cubicBezTo>
                      <a:pt x="137" y="7"/>
                      <a:pt x="137" y="0"/>
                      <a:pt x="129" y="9"/>
                    </a:cubicBezTo>
                    <a:cubicBezTo>
                      <a:pt x="125" y="13"/>
                      <a:pt x="121" y="16"/>
                      <a:pt x="116" y="19"/>
                    </a:cubicBezTo>
                    <a:cubicBezTo>
                      <a:pt x="116" y="28"/>
                      <a:pt x="114" y="37"/>
                      <a:pt x="113" y="40"/>
                    </a:cubicBezTo>
                    <a:cubicBezTo>
                      <a:pt x="110" y="44"/>
                      <a:pt x="93" y="51"/>
                      <a:pt x="92" y="56"/>
                    </a:cubicBezTo>
                    <a:cubicBezTo>
                      <a:pt x="92" y="60"/>
                      <a:pt x="95" y="66"/>
                      <a:pt x="91" y="68"/>
                    </a:cubicBezTo>
                    <a:cubicBezTo>
                      <a:pt x="88" y="71"/>
                      <a:pt x="99" y="84"/>
                      <a:pt x="93" y="88"/>
                    </a:cubicBezTo>
                    <a:cubicBezTo>
                      <a:pt x="87" y="91"/>
                      <a:pt x="97" y="96"/>
                      <a:pt x="93" y="99"/>
                    </a:cubicBezTo>
                    <a:cubicBezTo>
                      <a:pt x="90" y="102"/>
                      <a:pt x="83" y="104"/>
                      <a:pt x="83" y="108"/>
                    </a:cubicBezTo>
                    <a:cubicBezTo>
                      <a:pt x="83" y="111"/>
                      <a:pt x="82" y="120"/>
                      <a:pt x="78" y="122"/>
                    </a:cubicBezTo>
                    <a:cubicBezTo>
                      <a:pt x="73" y="125"/>
                      <a:pt x="70" y="133"/>
                      <a:pt x="70" y="138"/>
                    </a:cubicBezTo>
                    <a:cubicBezTo>
                      <a:pt x="70" y="144"/>
                      <a:pt x="62" y="140"/>
                      <a:pt x="65" y="148"/>
                    </a:cubicBezTo>
                    <a:cubicBezTo>
                      <a:pt x="68" y="155"/>
                      <a:pt x="71" y="164"/>
                      <a:pt x="65" y="166"/>
                    </a:cubicBezTo>
                    <a:cubicBezTo>
                      <a:pt x="59" y="167"/>
                      <a:pt x="61" y="180"/>
                      <a:pt x="57" y="180"/>
                    </a:cubicBezTo>
                    <a:cubicBezTo>
                      <a:pt x="54" y="180"/>
                      <a:pt x="53" y="192"/>
                      <a:pt x="57" y="199"/>
                    </a:cubicBezTo>
                    <a:cubicBezTo>
                      <a:pt x="62" y="205"/>
                      <a:pt x="63" y="210"/>
                      <a:pt x="63" y="216"/>
                    </a:cubicBezTo>
                    <a:cubicBezTo>
                      <a:pt x="63" y="222"/>
                      <a:pt x="70" y="225"/>
                      <a:pt x="68" y="232"/>
                    </a:cubicBezTo>
                    <a:cubicBezTo>
                      <a:pt x="65" y="238"/>
                      <a:pt x="66" y="244"/>
                      <a:pt x="63" y="246"/>
                    </a:cubicBezTo>
                    <a:cubicBezTo>
                      <a:pt x="59" y="249"/>
                      <a:pt x="62" y="257"/>
                      <a:pt x="57" y="259"/>
                    </a:cubicBezTo>
                    <a:cubicBezTo>
                      <a:pt x="53" y="261"/>
                      <a:pt x="61" y="278"/>
                      <a:pt x="57" y="281"/>
                    </a:cubicBezTo>
                    <a:cubicBezTo>
                      <a:pt x="54" y="284"/>
                      <a:pt x="44" y="287"/>
                      <a:pt x="44" y="299"/>
                    </a:cubicBezTo>
                    <a:cubicBezTo>
                      <a:pt x="44" y="310"/>
                      <a:pt x="46" y="317"/>
                      <a:pt x="45" y="322"/>
                    </a:cubicBezTo>
                    <a:cubicBezTo>
                      <a:pt x="44" y="326"/>
                      <a:pt x="50" y="325"/>
                      <a:pt x="49" y="332"/>
                    </a:cubicBezTo>
                    <a:cubicBezTo>
                      <a:pt x="48" y="339"/>
                      <a:pt x="39" y="335"/>
                      <a:pt x="39" y="339"/>
                    </a:cubicBezTo>
                    <a:cubicBezTo>
                      <a:pt x="38" y="343"/>
                      <a:pt x="41" y="352"/>
                      <a:pt x="38" y="352"/>
                    </a:cubicBezTo>
                    <a:cubicBezTo>
                      <a:pt x="35" y="353"/>
                      <a:pt x="33" y="356"/>
                      <a:pt x="33" y="363"/>
                    </a:cubicBezTo>
                    <a:cubicBezTo>
                      <a:pt x="33" y="371"/>
                      <a:pt x="29" y="372"/>
                      <a:pt x="28" y="376"/>
                    </a:cubicBezTo>
                    <a:cubicBezTo>
                      <a:pt x="28" y="379"/>
                      <a:pt x="32" y="383"/>
                      <a:pt x="32" y="388"/>
                    </a:cubicBezTo>
                    <a:cubicBezTo>
                      <a:pt x="32" y="392"/>
                      <a:pt x="35" y="406"/>
                      <a:pt x="31" y="407"/>
                    </a:cubicBezTo>
                    <a:cubicBezTo>
                      <a:pt x="27" y="407"/>
                      <a:pt x="25" y="423"/>
                      <a:pt x="28" y="425"/>
                    </a:cubicBezTo>
                    <a:cubicBezTo>
                      <a:pt x="32" y="427"/>
                      <a:pt x="32" y="432"/>
                      <a:pt x="30" y="435"/>
                    </a:cubicBezTo>
                    <a:cubicBezTo>
                      <a:pt x="28" y="438"/>
                      <a:pt x="37" y="441"/>
                      <a:pt x="33" y="446"/>
                    </a:cubicBezTo>
                    <a:cubicBezTo>
                      <a:pt x="28" y="451"/>
                      <a:pt x="32" y="457"/>
                      <a:pt x="38" y="455"/>
                    </a:cubicBezTo>
                    <a:cubicBezTo>
                      <a:pt x="43" y="453"/>
                      <a:pt x="46" y="463"/>
                      <a:pt x="41" y="463"/>
                    </a:cubicBezTo>
                    <a:cubicBezTo>
                      <a:pt x="35" y="463"/>
                      <a:pt x="29" y="463"/>
                      <a:pt x="34" y="467"/>
                    </a:cubicBezTo>
                    <a:cubicBezTo>
                      <a:pt x="38" y="470"/>
                      <a:pt x="43" y="476"/>
                      <a:pt x="36" y="478"/>
                    </a:cubicBezTo>
                    <a:cubicBezTo>
                      <a:pt x="29" y="481"/>
                      <a:pt x="35" y="486"/>
                      <a:pt x="34" y="492"/>
                    </a:cubicBezTo>
                    <a:cubicBezTo>
                      <a:pt x="32" y="498"/>
                      <a:pt x="38" y="504"/>
                      <a:pt x="33" y="506"/>
                    </a:cubicBezTo>
                    <a:cubicBezTo>
                      <a:pt x="28" y="507"/>
                      <a:pt x="35" y="517"/>
                      <a:pt x="28" y="518"/>
                    </a:cubicBezTo>
                    <a:cubicBezTo>
                      <a:pt x="20" y="519"/>
                      <a:pt x="25" y="526"/>
                      <a:pt x="20" y="530"/>
                    </a:cubicBezTo>
                    <a:cubicBezTo>
                      <a:pt x="16" y="533"/>
                      <a:pt x="27" y="540"/>
                      <a:pt x="21" y="543"/>
                    </a:cubicBezTo>
                    <a:cubicBezTo>
                      <a:pt x="15" y="547"/>
                      <a:pt x="19" y="556"/>
                      <a:pt x="14" y="556"/>
                    </a:cubicBezTo>
                    <a:cubicBezTo>
                      <a:pt x="8" y="556"/>
                      <a:pt x="5" y="564"/>
                      <a:pt x="4" y="567"/>
                    </a:cubicBezTo>
                    <a:cubicBezTo>
                      <a:pt x="3" y="571"/>
                      <a:pt x="0" y="578"/>
                      <a:pt x="5" y="584"/>
                    </a:cubicBezTo>
                    <a:cubicBezTo>
                      <a:pt x="9" y="589"/>
                      <a:pt x="3" y="593"/>
                      <a:pt x="8" y="595"/>
                    </a:cubicBezTo>
                    <a:cubicBezTo>
                      <a:pt x="12" y="597"/>
                      <a:pt x="26" y="594"/>
                      <a:pt x="24" y="601"/>
                    </a:cubicBezTo>
                    <a:cubicBezTo>
                      <a:pt x="22" y="607"/>
                      <a:pt x="23" y="621"/>
                      <a:pt x="25" y="621"/>
                    </a:cubicBezTo>
                    <a:cubicBezTo>
                      <a:pt x="28" y="621"/>
                      <a:pt x="29" y="629"/>
                      <a:pt x="34" y="628"/>
                    </a:cubicBezTo>
                    <a:cubicBezTo>
                      <a:pt x="38" y="628"/>
                      <a:pt x="57" y="625"/>
                      <a:pt x="65" y="628"/>
                    </a:cubicBezTo>
                    <a:cubicBezTo>
                      <a:pt x="69" y="629"/>
                      <a:pt x="72" y="631"/>
                      <a:pt x="74" y="633"/>
                    </a:cubicBezTo>
                    <a:cubicBezTo>
                      <a:pt x="79" y="631"/>
                      <a:pt x="89" y="638"/>
                      <a:pt x="91" y="635"/>
                    </a:cubicBezTo>
                    <a:cubicBezTo>
                      <a:pt x="94" y="633"/>
                      <a:pt x="81" y="622"/>
                      <a:pt x="82" y="619"/>
                    </a:cubicBezTo>
                    <a:cubicBezTo>
                      <a:pt x="82" y="615"/>
                      <a:pt x="80" y="609"/>
                      <a:pt x="80" y="606"/>
                    </a:cubicBezTo>
                    <a:cubicBezTo>
                      <a:pt x="80" y="602"/>
                      <a:pt x="78" y="593"/>
                      <a:pt x="83" y="589"/>
                    </a:cubicBezTo>
                    <a:cubicBezTo>
                      <a:pt x="89" y="585"/>
                      <a:pt x="89" y="581"/>
                      <a:pt x="93" y="582"/>
                    </a:cubicBezTo>
                    <a:cubicBezTo>
                      <a:pt x="96" y="583"/>
                      <a:pt x="103" y="579"/>
                      <a:pt x="104" y="570"/>
                    </a:cubicBezTo>
                    <a:cubicBezTo>
                      <a:pt x="104" y="560"/>
                      <a:pt x="108" y="557"/>
                      <a:pt x="116" y="550"/>
                    </a:cubicBezTo>
                    <a:cubicBezTo>
                      <a:pt x="125" y="543"/>
                      <a:pt x="139" y="536"/>
                      <a:pt x="137" y="533"/>
                    </a:cubicBezTo>
                    <a:cubicBezTo>
                      <a:pt x="135" y="530"/>
                      <a:pt x="140" y="520"/>
                      <a:pt x="140" y="516"/>
                    </a:cubicBezTo>
                    <a:cubicBezTo>
                      <a:pt x="140" y="512"/>
                      <a:pt x="127" y="512"/>
                      <a:pt x="122" y="511"/>
                    </a:cubicBezTo>
                    <a:cubicBezTo>
                      <a:pt x="118" y="509"/>
                      <a:pt x="102" y="498"/>
                      <a:pt x="110" y="484"/>
                    </a:cubicBezTo>
                    <a:cubicBezTo>
                      <a:pt x="118" y="469"/>
                      <a:pt x="135" y="468"/>
                      <a:pt x="139" y="467"/>
                    </a:cubicBezTo>
                    <a:cubicBezTo>
                      <a:pt x="144" y="467"/>
                      <a:pt x="140" y="460"/>
                      <a:pt x="144" y="458"/>
                    </a:cubicBezTo>
                    <a:cubicBezTo>
                      <a:pt x="147" y="456"/>
                      <a:pt x="148" y="452"/>
                      <a:pt x="148" y="446"/>
                    </a:cubicBezTo>
                    <a:cubicBezTo>
                      <a:pt x="148" y="439"/>
                      <a:pt x="148" y="429"/>
                      <a:pt x="155" y="428"/>
                    </a:cubicBezTo>
                    <a:cubicBezTo>
                      <a:pt x="162" y="427"/>
                      <a:pt x="164" y="423"/>
                      <a:pt x="160" y="422"/>
                    </a:cubicBezTo>
                    <a:cubicBezTo>
                      <a:pt x="156" y="421"/>
                      <a:pt x="154" y="416"/>
                      <a:pt x="161" y="415"/>
                    </a:cubicBezTo>
                    <a:cubicBezTo>
                      <a:pt x="168" y="414"/>
                      <a:pt x="165" y="421"/>
                      <a:pt x="171" y="421"/>
                    </a:cubicBezTo>
                    <a:cubicBezTo>
                      <a:pt x="176" y="421"/>
                      <a:pt x="184" y="412"/>
                      <a:pt x="178" y="407"/>
                    </a:cubicBezTo>
                    <a:cubicBezTo>
                      <a:pt x="171" y="402"/>
                      <a:pt x="169" y="410"/>
                      <a:pt x="165" y="410"/>
                    </a:cubicBezTo>
                    <a:cubicBezTo>
                      <a:pt x="162" y="411"/>
                      <a:pt x="159" y="406"/>
                      <a:pt x="156" y="406"/>
                    </a:cubicBezTo>
                    <a:cubicBezTo>
                      <a:pt x="152" y="406"/>
                      <a:pt x="154" y="396"/>
                      <a:pt x="153" y="392"/>
                    </a:cubicBezTo>
                    <a:cubicBezTo>
                      <a:pt x="151" y="389"/>
                      <a:pt x="149" y="380"/>
                      <a:pt x="152" y="376"/>
                    </a:cubicBezTo>
                    <a:cubicBezTo>
                      <a:pt x="155" y="372"/>
                      <a:pt x="169" y="383"/>
                      <a:pt x="180" y="383"/>
                    </a:cubicBezTo>
                    <a:cubicBezTo>
                      <a:pt x="192" y="384"/>
                      <a:pt x="201" y="378"/>
                      <a:pt x="201" y="373"/>
                    </a:cubicBezTo>
                    <a:cubicBezTo>
                      <a:pt x="201" y="369"/>
                      <a:pt x="195" y="361"/>
                      <a:pt x="202" y="356"/>
                    </a:cubicBezTo>
                    <a:cubicBezTo>
                      <a:pt x="209" y="352"/>
                      <a:pt x="203" y="350"/>
                      <a:pt x="201" y="344"/>
                    </a:cubicBezTo>
                    <a:cubicBezTo>
                      <a:pt x="199" y="338"/>
                      <a:pt x="205" y="334"/>
                      <a:pt x="208" y="337"/>
                    </a:cubicBezTo>
                    <a:cubicBezTo>
                      <a:pt x="211" y="340"/>
                      <a:pt x="234" y="338"/>
                      <a:pt x="253" y="334"/>
                    </a:cubicBezTo>
                    <a:cubicBezTo>
                      <a:pt x="272" y="330"/>
                      <a:pt x="285" y="323"/>
                      <a:pt x="287" y="318"/>
                    </a:cubicBezTo>
                    <a:cubicBezTo>
                      <a:pt x="288" y="312"/>
                      <a:pt x="300" y="299"/>
                      <a:pt x="303" y="295"/>
                    </a:cubicBezTo>
                    <a:cubicBezTo>
                      <a:pt x="305" y="290"/>
                      <a:pt x="303" y="284"/>
                      <a:pt x="295" y="283"/>
                    </a:cubicBezTo>
                    <a:cubicBezTo>
                      <a:pt x="287" y="282"/>
                      <a:pt x="288" y="273"/>
                      <a:pt x="292" y="268"/>
                    </a:cubicBezTo>
                    <a:cubicBezTo>
                      <a:pt x="296" y="263"/>
                      <a:pt x="290" y="258"/>
                      <a:pt x="282" y="257"/>
                    </a:cubicBezTo>
                    <a:cubicBezTo>
                      <a:pt x="275" y="256"/>
                      <a:pt x="263" y="251"/>
                      <a:pt x="270" y="245"/>
                    </a:cubicBezTo>
                    <a:cubicBezTo>
                      <a:pt x="273" y="242"/>
                      <a:pt x="275" y="243"/>
                      <a:pt x="276" y="244"/>
                    </a:cubicBezTo>
                    <a:cubicBezTo>
                      <a:pt x="277" y="241"/>
                      <a:pt x="278" y="237"/>
                      <a:pt x="278" y="236"/>
                    </a:cubicBezTo>
                    <a:cubicBezTo>
                      <a:pt x="276" y="235"/>
                      <a:pt x="272" y="237"/>
                      <a:pt x="272" y="226"/>
                    </a:cubicBezTo>
                    <a:cubicBezTo>
                      <a:pt x="273" y="215"/>
                      <a:pt x="277" y="217"/>
                      <a:pt x="277" y="203"/>
                    </a:cubicBezTo>
                    <a:cubicBezTo>
                      <a:pt x="278" y="189"/>
                      <a:pt x="283" y="180"/>
                      <a:pt x="283" y="173"/>
                    </a:cubicBezTo>
                    <a:cubicBezTo>
                      <a:pt x="283" y="165"/>
                      <a:pt x="297" y="156"/>
                      <a:pt x="304" y="144"/>
                    </a:cubicBezTo>
                    <a:cubicBezTo>
                      <a:pt x="312" y="132"/>
                      <a:pt x="328" y="116"/>
                      <a:pt x="335" y="112"/>
                    </a:cubicBezTo>
                    <a:cubicBezTo>
                      <a:pt x="341" y="108"/>
                      <a:pt x="354" y="104"/>
                      <a:pt x="356" y="100"/>
                    </a:cubicBezTo>
                    <a:cubicBezTo>
                      <a:pt x="358" y="96"/>
                      <a:pt x="356" y="75"/>
                      <a:pt x="353"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4" name="Freeform 1640">
                <a:extLst>
                  <a:ext uri="{FF2B5EF4-FFF2-40B4-BE49-F238E27FC236}">
                    <a16:creationId xmlns:a16="http://schemas.microsoft.com/office/drawing/2014/main" id="{9561E960-B51F-578D-E89F-58F590729FA4}"/>
                  </a:ext>
                </a:extLst>
              </p:cNvPr>
              <p:cNvSpPr>
                <a:spLocks/>
              </p:cNvSpPr>
              <p:nvPr/>
            </p:nvSpPr>
            <p:spPr bwMode="auto">
              <a:xfrm>
                <a:off x="3010006" y="3683123"/>
                <a:ext cx="201620" cy="998571"/>
              </a:xfrm>
              <a:custGeom>
                <a:avLst/>
                <a:gdLst>
                  <a:gd name="T0" fmla="*/ 62 w 156"/>
                  <a:gd name="T1" fmla="*/ 680 h 797"/>
                  <a:gd name="T2" fmla="*/ 42 w 156"/>
                  <a:gd name="T3" fmla="*/ 646 h 797"/>
                  <a:gd name="T4" fmla="*/ 58 w 156"/>
                  <a:gd name="T5" fmla="*/ 609 h 797"/>
                  <a:gd name="T6" fmla="*/ 72 w 156"/>
                  <a:gd name="T7" fmla="*/ 571 h 797"/>
                  <a:gd name="T8" fmla="*/ 79 w 156"/>
                  <a:gd name="T9" fmla="*/ 542 h 797"/>
                  <a:gd name="T10" fmla="*/ 68 w 156"/>
                  <a:gd name="T11" fmla="*/ 514 h 797"/>
                  <a:gd name="T12" fmla="*/ 70 w 156"/>
                  <a:gd name="T13" fmla="*/ 467 h 797"/>
                  <a:gd name="T14" fmla="*/ 76 w 156"/>
                  <a:gd name="T15" fmla="*/ 431 h 797"/>
                  <a:gd name="T16" fmla="*/ 83 w 156"/>
                  <a:gd name="T17" fmla="*/ 401 h 797"/>
                  <a:gd name="T18" fmla="*/ 95 w 156"/>
                  <a:gd name="T19" fmla="*/ 338 h 797"/>
                  <a:gd name="T20" fmla="*/ 101 w 156"/>
                  <a:gd name="T21" fmla="*/ 295 h 797"/>
                  <a:gd name="T22" fmla="*/ 103 w 156"/>
                  <a:gd name="T23" fmla="*/ 245 h 797"/>
                  <a:gd name="T24" fmla="*/ 116 w 156"/>
                  <a:gd name="T25" fmla="*/ 201 h 797"/>
                  <a:gd name="T26" fmla="*/ 131 w 156"/>
                  <a:gd name="T27" fmla="*/ 167 h 797"/>
                  <a:gd name="T28" fmla="*/ 151 w 156"/>
                  <a:gd name="T29" fmla="*/ 119 h 797"/>
                  <a:gd name="T30" fmla="*/ 139 w 156"/>
                  <a:gd name="T31" fmla="*/ 82 h 797"/>
                  <a:gd name="T32" fmla="*/ 130 w 156"/>
                  <a:gd name="T33" fmla="*/ 39 h 797"/>
                  <a:gd name="T34" fmla="*/ 111 w 156"/>
                  <a:gd name="T35" fmla="*/ 3 h 797"/>
                  <a:gd name="T36" fmla="*/ 100 w 156"/>
                  <a:gd name="T37" fmla="*/ 35 h 797"/>
                  <a:gd name="T38" fmla="*/ 96 w 156"/>
                  <a:gd name="T39" fmla="*/ 117 h 797"/>
                  <a:gd name="T40" fmla="*/ 82 w 156"/>
                  <a:gd name="T41" fmla="*/ 200 h 797"/>
                  <a:gd name="T42" fmla="*/ 74 w 156"/>
                  <a:gd name="T43" fmla="*/ 255 h 797"/>
                  <a:gd name="T44" fmla="*/ 64 w 156"/>
                  <a:gd name="T45" fmla="*/ 328 h 797"/>
                  <a:gd name="T46" fmla="*/ 40 w 156"/>
                  <a:gd name="T47" fmla="*/ 392 h 797"/>
                  <a:gd name="T48" fmla="*/ 37 w 156"/>
                  <a:gd name="T49" fmla="*/ 448 h 797"/>
                  <a:gd name="T50" fmla="*/ 26 w 156"/>
                  <a:gd name="T51" fmla="*/ 498 h 797"/>
                  <a:gd name="T52" fmla="*/ 49 w 156"/>
                  <a:gd name="T53" fmla="*/ 471 h 797"/>
                  <a:gd name="T54" fmla="*/ 53 w 156"/>
                  <a:gd name="T55" fmla="*/ 501 h 797"/>
                  <a:gd name="T56" fmla="*/ 46 w 156"/>
                  <a:gd name="T57" fmla="*/ 535 h 797"/>
                  <a:gd name="T58" fmla="*/ 38 w 156"/>
                  <a:gd name="T59" fmla="*/ 558 h 797"/>
                  <a:gd name="T60" fmla="*/ 36 w 156"/>
                  <a:gd name="T61" fmla="*/ 553 h 797"/>
                  <a:gd name="T62" fmla="*/ 23 w 156"/>
                  <a:gd name="T63" fmla="*/ 559 h 797"/>
                  <a:gd name="T64" fmla="*/ 2 w 156"/>
                  <a:gd name="T65" fmla="*/ 585 h 797"/>
                  <a:gd name="T66" fmla="*/ 25 w 156"/>
                  <a:gd name="T67" fmla="*/ 587 h 797"/>
                  <a:gd name="T68" fmla="*/ 38 w 156"/>
                  <a:gd name="T69" fmla="*/ 609 h 797"/>
                  <a:gd name="T70" fmla="*/ 16 w 156"/>
                  <a:gd name="T71" fmla="*/ 614 h 797"/>
                  <a:gd name="T72" fmla="*/ 19 w 156"/>
                  <a:gd name="T73" fmla="*/ 626 h 797"/>
                  <a:gd name="T74" fmla="*/ 8 w 156"/>
                  <a:gd name="T75" fmla="*/ 645 h 797"/>
                  <a:gd name="T76" fmla="*/ 22 w 156"/>
                  <a:gd name="T77" fmla="*/ 651 h 797"/>
                  <a:gd name="T78" fmla="*/ 24 w 156"/>
                  <a:gd name="T79" fmla="*/ 668 h 797"/>
                  <a:gd name="T80" fmla="*/ 13 w 156"/>
                  <a:gd name="T81" fmla="*/ 690 h 797"/>
                  <a:gd name="T82" fmla="*/ 35 w 156"/>
                  <a:gd name="T83" fmla="*/ 694 h 797"/>
                  <a:gd name="T84" fmla="*/ 43 w 156"/>
                  <a:gd name="T85" fmla="*/ 701 h 797"/>
                  <a:gd name="T86" fmla="*/ 34 w 156"/>
                  <a:gd name="T87" fmla="*/ 722 h 797"/>
                  <a:gd name="T88" fmla="*/ 63 w 156"/>
                  <a:gd name="T89" fmla="*/ 722 h 797"/>
                  <a:gd name="T90" fmla="*/ 43 w 156"/>
                  <a:gd name="T91" fmla="*/ 738 h 797"/>
                  <a:gd name="T92" fmla="*/ 65 w 156"/>
                  <a:gd name="T93" fmla="*/ 735 h 797"/>
                  <a:gd name="T94" fmla="*/ 40 w 156"/>
                  <a:gd name="T95" fmla="*/ 753 h 797"/>
                  <a:gd name="T96" fmla="*/ 63 w 156"/>
                  <a:gd name="T97" fmla="*/ 755 h 797"/>
                  <a:gd name="T98" fmla="*/ 99 w 156"/>
                  <a:gd name="T99" fmla="*/ 721 h 797"/>
                  <a:gd name="T100" fmla="*/ 110 w 156"/>
                  <a:gd name="T101" fmla="*/ 740 h 797"/>
                  <a:gd name="T102" fmla="*/ 94 w 156"/>
                  <a:gd name="T103" fmla="*/ 746 h 797"/>
                  <a:gd name="T104" fmla="*/ 77 w 156"/>
                  <a:gd name="T105" fmla="*/ 760 h 797"/>
                  <a:gd name="T106" fmla="*/ 90 w 156"/>
                  <a:gd name="T107" fmla="*/ 786 h 797"/>
                  <a:gd name="T108" fmla="*/ 115 w 156"/>
                  <a:gd name="T109" fmla="*/ 782 h 797"/>
                  <a:gd name="T110" fmla="*/ 141 w 156"/>
                  <a:gd name="T111" fmla="*/ 784 h 797"/>
                  <a:gd name="T112" fmla="*/ 126 w 156"/>
                  <a:gd name="T113" fmla="*/ 780 h 797"/>
                  <a:gd name="T114" fmla="*/ 110 w 156"/>
                  <a:gd name="T115" fmla="*/ 715 h 797"/>
                  <a:gd name="T116" fmla="*/ 72 w 156"/>
                  <a:gd name="T117" fmla="*/ 707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97">
                    <a:moveTo>
                      <a:pt x="72" y="707"/>
                    </a:moveTo>
                    <a:cubicBezTo>
                      <a:pt x="67" y="708"/>
                      <a:pt x="66" y="700"/>
                      <a:pt x="63" y="700"/>
                    </a:cubicBezTo>
                    <a:cubicBezTo>
                      <a:pt x="61" y="700"/>
                      <a:pt x="60" y="686"/>
                      <a:pt x="62" y="680"/>
                    </a:cubicBezTo>
                    <a:cubicBezTo>
                      <a:pt x="64" y="673"/>
                      <a:pt x="50" y="676"/>
                      <a:pt x="46" y="674"/>
                    </a:cubicBezTo>
                    <a:cubicBezTo>
                      <a:pt x="41" y="672"/>
                      <a:pt x="47" y="668"/>
                      <a:pt x="43" y="663"/>
                    </a:cubicBezTo>
                    <a:cubicBezTo>
                      <a:pt x="38" y="657"/>
                      <a:pt x="41" y="650"/>
                      <a:pt x="42" y="646"/>
                    </a:cubicBezTo>
                    <a:cubicBezTo>
                      <a:pt x="43" y="643"/>
                      <a:pt x="46" y="635"/>
                      <a:pt x="52" y="635"/>
                    </a:cubicBezTo>
                    <a:cubicBezTo>
                      <a:pt x="57" y="635"/>
                      <a:pt x="53" y="626"/>
                      <a:pt x="59" y="622"/>
                    </a:cubicBezTo>
                    <a:cubicBezTo>
                      <a:pt x="65" y="619"/>
                      <a:pt x="54" y="612"/>
                      <a:pt x="58" y="609"/>
                    </a:cubicBezTo>
                    <a:cubicBezTo>
                      <a:pt x="63" y="605"/>
                      <a:pt x="58" y="598"/>
                      <a:pt x="66" y="597"/>
                    </a:cubicBezTo>
                    <a:cubicBezTo>
                      <a:pt x="73" y="596"/>
                      <a:pt x="66" y="586"/>
                      <a:pt x="71" y="585"/>
                    </a:cubicBezTo>
                    <a:cubicBezTo>
                      <a:pt x="76" y="583"/>
                      <a:pt x="70" y="577"/>
                      <a:pt x="72" y="571"/>
                    </a:cubicBezTo>
                    <a:cubicBezTo>
                      <a:pt x="73" y="565"/>
                      <a:pt x="67" y="560"/>
                      <a:pt x="74" y="557"/>
                    </a:cubicBezTo>
                    <a:cubicBezTo>
                      <a:pt x="81" y="555"/>
                      <a:pt x="76" y="549"/>
                      <a:pt x="72" y="546"/>
                    </a:cubicBezTo>
                    <a:cubicBezTo>
                      <a:pt x="67" y="542"/>
                      <a:pt x="73" y="542"/>
                      <a:pt x="79" y="542"/>
                    </a:cubicBezTo>
                    <a:cubicBezTo>
                      <a:pt x="84" y="542"/>
                      <a:pt x="81" y="532"/>
                      <a:pt x="76" y="534"/>
                    </a:cubicBezTo>
                    <a:cubicBezTo>
                      <a:pt x="70" y="536"/>
                      <a:pt x="66" y="530"/>
                      <a:pt x="71" y="525"/>
                    </a:cubicBezTo>
                    <a:cubicBezTo>
                      <a:pt x="75" y="520"/>
                      <a:pt x="66" y="517"/>
                      <a:pt x="68" y="514"/>
                    </a:cubicBezTo>
                    <a:cubicBezTo>
                      <a:pt x="70" y="511"/>
                      <a:pt x="70" y="506"/>
                      <a:pt x="66" y="504"/>
                    </a:cubicBezTo>
                    <a:cubicBezTo>
                      <a:pt x="63" y="502"/>
                      <a:pt x="65" y="486"/>
                      <a:pt x="69" y="486"/>
                    </a:cubicBezTo>
                    <a:cubicBezTo>
                      <a:pt x="73" y="485"/>
                      <a:pt x="70" y="471"/>
                      <a:pt x="70" y="467"/>
                    </a:cubicBezTo>
                    <a:cubicBezTo>
                      <a:pt x="70" y="462"/>
                      <a:pt x="66" y="458"/>
                      <a:pt x="66" y="455"/>
                    </a:cubicBezTo>
                    <a:cubicBezTo>
                      <a:pt x="67" y="451"/>
                      <a:pt x="71" y="450"/>
                      <a:pt x="71" y="442"/>
                    </a:cubicBezTo>
                    <a:cubicBezTo>
                      <a:pt x="71" y="435"/>
                      <a:pt x="73" y="432"/>
                      <a:pt x="76" y="431"/>
                    </a:cubicBezTo>
                    <a:cubicBezTo>
                      <a:pt x="79" y="431"/>
                      <a:pt x="76" y="422"/>
                      <a:pt x="77" y="418"/>
                    </a:cubicBezTo>
                    <a:cubicBezTo>
                      <a:pt x="77" y="414"/>
                      <a:pt x="86" y="418"/>
                      <a:pt x="87" y="411"/>
                    </a:cubicBezTo>
                    <a:cubicBezTo>
                      <a:pt x="88" y="404"/>
                      <a:pt x="82" y="405"/>
                      <a:pt x="83" y="401"/>
                    </a:cubicBezTo>
                    <a:cubicBezTo>
                      <a:pt x="84" y="396"/>
                      <a:pt x="82" y="389"/>
                      <a:pt x="82" y="378"/>
                    </a:cubicBezTo>
                    <a:cubicBezTo>
                      <a:pt x="82" y="366"/>
                      <a:pt x="92" y="363"/>
                      <a:pt x="95" y="360"/>
                    </a:cubicBezTo>
                    <a:cubicBezTo>
                      <a:pt x="99" y="357"/>
                      <a:pt x="91" y="340"/>
                      <a:pt x="95" y="338"/>
                    </a:cubicBezTo>
                    <a:cubicBezTo>
                      <a:pt x="100" y="336"/>
                      <a:pt x="97" y="328"/>
                      <a:pt x="101" y="325"/>
                    </a:cubicBezTo>
                    <a:cubicBezTo>
                      <a:pt x="104" y="323"/>
                      <a:pt x="103" y="317"/>
                      <a:pt x="106" y="311"/>
                    </a:cubicBezTo>
                    <a:cubicBezTo>
                      <a:pt x="108" y="304"/>
                      <a:pt x="101" y="301"/>
                      <a:pt x="101" y="295"/>
                    </a:cubicBezTo>
                    <a:cubicBezTo>
                      <a:pt x="101" y="289"/>
                      <a:pt x="100" y="284"/>
                      <a:pt x="95" y="278"/>
                    </a:cubicBezTo>
                    <a:cubicBezTo>
                      <a:pt x="91" y="271"/>
                      <a:pt x="92" y="259"/>
                      <a:pt x="95" y="259"/>
                    </a:cubicBezTo>
                    <a:cubicBezTo>
                      <a:pt x="99" y="259"/>
                      <a:pt x="97" y="246"/>
                      <a:pt x="103" y="245"/>
                    </a:cubicBezTo>
                    <a:cubicBezTo>
                      <a:pt x="109" y="243"/>
                      <a:pt x="106" y="234"/>
                      <a:pt x="103" y="227"/>
                    </a:cubicBezTo>
                    <a:cubicBezTo>
                      <a:pt x="100" y="219"/>
                      <a:pt x="108" y="223"/>
                      <a:pt x="108" y="217"/>
                    </a:cubicBezTo>
                    <a:cubicBezTo>
                      <a:pt x="108" y="212"/>
                      <a:pt x="111" y="204"/>
                      <a:pt x="116" y="201"/>
                    </a:cubicBezTo>
                    <a:cubicBezTo>
                      <a:pt x="120" y="199"/>
                      <a:pt x="121" y="190"/>
                      <a:pt x="121" y="187"/>
                    </a:cubicBezTo>
                    <a:cubicBezTo>
                      <a:pt x="121" y="183"/>
                      <a:pt x="128" y="181"/>
                      <a:pt x="131" y="178"/>
                    </a:cubicBezTo>
                    <a:cubicBezTo>
                      <a:pt x="135" y="175"/>
                      <a:pt x="125" y="170"/>
                      <a:pt x="131" y="167"/>
                    </a:cubicBezTo>
                    <a:cubicBezTo>
                      <a:pt x="137" y="163"/>
                      <a:pt x="126" y="150"/>
                      <a:pt x="129" y="147"/>
                    </a:cubicBezTo>
                    <a:cubicBezTo>
                      <a:pt x="133" y="145"/>
                      <a:pt x="130" y="139"/>
                      <a:pt x="130" y="135"/>
                    </a:cubicBezTo>
                    <a:cubicBezTo>
                      <a:pt x="131" y="130"/>
                      <a:pt x="148" y="123"/>
                      <a:pt x="151" y="119"/>
                    </a:cubicBezTo>
                    <a:cubicBezTo>
                      <a:pt x="152" y="116"/>
                      <a:pt x="154" y="107"/>
                      <a:pt x="154" y="98"/>
                    </a:cubicBezTo>
                    <a:cubicBezTo>
                      <a:pt x="149" y="102"/>
                      <a:pt x="144" y="104"/>
                      <a:pt x="143" y="102"/>
                    </a:cubicBezTo>
                    <a:cubicBezTo>
                      <a:pt x="142" y="98"/>
                      <a:pt x="144" y="87"/>
                      <a:pt x="139" y="82"/>
                    </a:cubicBezTo>
                    <a:cubicBezTo>
                      <a:pt x="134" y="78"/>
                      <a:pt x="137" y="68"/>
                      <a:pt x="133" y="66"/>
                    </a:cubicBezTo>
                    <a:cubicBezTo>
                      <a:pt x="128" y="64"/>
                      <a:pt x="122" y="55"/>
                      <a:pt x="126" y="52"/>
                    </a:cubicBezTo>
                    <a:cubicBezTo>
                      <a:pt x="131" y="48"/>
                      <a:pt x="126" y="42"/>
                      <a:pt x="130" y="39"/>
                    </a:cubicBezTo>
                    <a:cubicBezTo>
                      <a:pt x="134" y="36"/>
                      <a:pt x="128" y="35"/>
                      <a:pt x="123" y="29"/>
                    </a:cubicBezTo>
                    <a:cubicBezTo>
                      <a:pt x="118" y="23"/>
                      <a:pt x="125" y="15"/>
                      <a:pt x="119" y="10"/>
                    </a:cubicBezTo>
                    <a:cubicBezTo>
                      <a:pt x="112" y="6"/>
                      <a:pt x="112" y="0"/>
                      <a:pt x="111" y="3"/>
                    </a:cubicBezTo>
                    <a:cubicBezTo>
                      <a:pt x="109" y="5"/>
                      <a:pt x="109" y="14"/>
                      <a:pt x="103" y="17"/>
                    </a:cubicBezTo>
                    <a:cubicBezTo>
                      <a:pt x="103" y="17"/>
                      <a:pt x="101" y="18"/>
                      <a:pt x="100" y="19"/>
                    </a:cubicBezTo>
                    <a:cubicBezTo>
                      <a:pt x="100" y="24"/>
                      <a:pt x="98" y="31"/>
                      <a:pt x="100" y="35"/>
                    </a:cubicBezTo>
                    <a:cubicBezTo>
                      <a:pt x="102" y="41"/>
                      <a:pt x="103" y="70"/>
                      <a:pt x="101" y="81"/>
                    </a:cubicBezTo>
                    <a:cubicBezTo>
                      <a:pt x="99" y="92"/>
                      <a:pt x="96" y="101"/>
                      <a:pt x="94" y="107"/>
                    </a:cubicBezTo>
                    <a:cubicBezTo>
                      <a:pt x="92" y="114"/>
                      <a:pt x="99" y="114"/>
                      <a:pt x="96" y="117"/>
                    </a:cubicBezTo>
                    <a:cubicBezTo>
                      <a:pt x="93" y="121"/>
                      <a:pt x="94" y="128"/>
                      <a:pt x="94" y="141"/>
                    </a:cubicBezTo>
                    <a:cubicBezTo>
                      <a:pt x="94" y="153"/>
                      <a:pt x="87" y="175"/>
                      <a:pt x="86" y="181"/>
                    </a:cubicBezTo>
                    <a:cubicBezTo>
                      <a:pt x="86" y="188"/>
                      <a:pt x="81" y="192"/>
                      <a:pt x="82" y="200"/>
                    </a:cubicBezTo>
                    <a:cubicBezTo>
                      <a:pt x="83" y="207"/>
                      <a:pt x="78" y="211"/>
                      <a:pt x="74" y="215"/>
                    </a:cubicBezTo>
                    <a:cubicBezTo>
                      <a:pt x="70" y="218"/>
                      <a:pt x="81" y="230"/>
                      <a:pt x="81" y="236"/>
                    </a:cubicBezTo>
                    <a:cubicBezTo>
                      <a:pt x="80" y="242"/>
                      <a:pt x="72" y="245"/>
                      <a:pt x="74" y="255"/>
                    </a:cubicBezTo>
                    <a:cubicBezTo>
                      <a:pt x="76" y="268"/>
                      <a:pt x="74" y="290"/>
                      <a:pt x="74" y="294"/>
                    </a:cubicBezTo>
                    <a:cubicBezTo>
                      <a:pt x="74" y="298"/>
                      <a:pt x="69" y="298"/>
                      <a:pt x="70" y="306"/>
                    </a:cubicBezTo>
                    <a:cubicBezTo>
                      <a:pt x="71" y="314"/>
                      <a:pt x="65" y="316"/>
                      <a:pt x="64" y="328"/>
                    </a:cubicBezTo>
                    <a:cubicBezTo>
                      <a:pt x="63" y="340"/>
                      <a:pt x="54" y="356"/>
                      <a:pt x="50" y="365"/>
                    </a:cubicBezTo>
                    <a:cubicBezTo>
                      <a:pt x="47" y="374"/>
                      <a:pt x="47" y="379"/>
                      <a:pt x="42" y="379"/>
                    </a:cubicBezTo>
                    <a:cubicBezTo>
                      <a:pt x="37" y="379"/>
                      <a:pt x="36" y="385"/>
                      <a:pt x="40" y="392"/>
                    </a:cubicBezTo>
                    <a:cubicBezTo>
                      <a:pt x="43" y="400"/>
                      <a:pt x="37" y="407"/>
                      <a:pt x="42" y="415"/>
                    </a:cubicBezTo>
                    <a:cubicBezTo>
                      <a:pt x="47" y="423"/>
                      <a:pt x="45" y="425"/>
                      <a:pt x="43" y="433"/>
                    </a:cubicBezTo>
                    <a:cubicBezTo>
                      <a:pt x="40" y="440"/>
                      <a:pt x="37" y="440"/>
                      <a:pt x="37" y="448"/>
                    </a:cubicBezTo>
                    <a:cubicBezTo>
                      <a:pt x="37" y="455"/>
                      <a:pt x="32" y="460"/>
                      <a:pt x="35" y="468"/>
                    </a:cubicBezTo>
                    <a:cubicBezTo>
                      <a:pt x="38" y="476"/>
                      <a:pt x="37" y="479"/>
                      <a:pt x="33" y="479"/>
                    </a:cubicBezTo>
                    <a:cubicBezTo>
                      <a:pt x="29" y="479"/>
                      <a:pt x="27" y="485"/>
                      <a:pt x="26" y="498"/>
                    </a:cubicBezTo>
                    <a:cubicBezTo>
                      <a:pt x="24" y="511"/>
                      <a:pt x="25" y="511"/>
                      <a:pt x="34" y="510"/>
                    </a:cubicBezTo>
                    <a:cubicBezTo>
                      <a:pt x="43" y="509"/>
                      <a:pt x="36" y="478"/>
                      <a:pt x="42" y="478"/>
                    </a:cubicBezTo>
                    <a:cubicBezTo>
                      <a:pt x="48" y="478"/>
                      <a:pt x="43" y="473"/>
                      <a:pt x="49" y="471"/>
                    </a:cubicBezTo>
                    <a:cubicBezTo>
                      <a:pt x="54" y="470"/>
                      <a:pt x="49" y="477"/>
                      <a:pt x="53" y="478"/>
                    </a:cubicBezTo>
                    <a:cubicBezTo>
                      <a:pt x="57" y="479"/>
                      <a:pt x="60" y="482"/>
                      <a:pt x="54" y="486"/>
                    </a:cubicBezTo>
                    <a:cubicBezTo>
                      <a:pt x="49" y="489"/>
                      <a:pt x="56" y="496"/>
                      <a:pt x="53" y="501"/>
                    </a:cubicBezTo>
                    <a:cubicBezTo>
                      <a:pt x="50" y="505"/>
                      <a:pt x="46" y="510"/>
                      <a:pt x="49" y="515"/>
                    </a:cubicBezTo>
                    <a:cubicBezTo>
                      <a:pt x="51" y="520"/>
                      <a:pt x="46" y="519"/>
                      <a:pt x="45" y="526"/>
                    </a:cubicBezTo>
                    <a:cubicBezTo>
                      <a:pt x="45" y="533"/>
                      <a:pt x="49" y="533"/>
                      <a:pt x="46" y="535"/>
                    </a:cubicBezTo>
                    <a:cubicBezTo>
                      <a:pt x="43" y="536"/>
                      <a:pt x="50" y="541"/>
                      <a:pt x="46" y="542"/>
                    </a:cubicBezTo>
                    <a:cubicBezTo>
                      <a:pt x="42" y="543"/>
                      <a:pt x="44" y="548"/>
                      <a:pt x="47" y="553"/>
                    </a:cubicBezTo>
                    <a:cubicBezTo>
                      <a:pt x="49" y="557"/>
                      <a:pt x="41" y="555"/>
                      <a:pt x="38" y="558"/>
                    </a:cubicBezTo>
                    <a:cubicBezTo>
                      <a:pt x="34" y="561"/>
                      <a:pt x="41" y="565"/>
                      <a:pt x="39" y="570"/>
                    </a:cubicBezTo>
                    <a:cubicBezTo>
                      <a:pt x="37" y="574"/>
                      <a:pt x="31" y="567"/>
                      <a:pt x="28" y="565"/>
                    </a:cubicBezTo>
                    <a:cubicBezTo>
                      <a:pt x="25" y="563"/>
                      <a:pt x="32" y="558"/>
                      <a:pt x="36" y="553"/>
                    </a:cubicBezTo>
                    <a:cubicBezTo>
                      <a:pt x="39" y="548"/>
                      <a:pt x="32" y="538"/>
                      <a:pt x="26" y="540"/>
                    </a:cubicBezTo>
                    <a:cubicBezTo>
                      <a:pt x="20" y="543"/>
                      <a:pt x="32" y="549"/>
                      <a:pt x="32" y="554"/>
                    </a:cubicBezTo>
                    <a:cubicBezTo>
                      <a:pt x="32" y="559"/>
                      <a:pt x="22" y="553"/>
                      <a:pt x="23" y="559"/>
                    </a:cubicBezTo>
                    <a:cubicBezTo>
                      <a:pt x="23" y="564"/>
                      <a:pt x="16" y="562"/>
                      <a:pt x="13" y="566"/>
                    </a:cubicBezTo>
                    <a:cubicBezTo>
                      <a:pt x="9" y="570"/>
                      <a:pt x="17" y="573"/>
                      <a:pt x="13" y="575"/>
                    </a:cubicBezTo>
                    <a:cubicBezTo>
                      <a:pt x="9" y="576"/>
                      <a:pt x="3" y="581"/>
                      <a:pt x="2" y="585"/>
                    </a:cubicBezTo>
                    <a:cubicBezTo>
                      <a:pt x="2" y="589"/>
                      <a:pt x="7" y="590"/>
                      <a:pt x="7" y="586"/>
                    </a:cubicBezTo>
                    <a:cubicBezTo>
                      <a:pt x="7" y="582"/>
                      <a:pt x="13" y="581"/>
                      <a:pt x="15" y="586"/>
                    </a:cubicBezTo>
                    <a:cubicBezTo>
                      <a:pt x="17" y="591"/>
                      <a:pt x="20" y="586"/>
                      <a:pt x="25" y="587"/>
                    </a:cubicBezTo>
                    <a:cubicBezTo>
                      <a:pt x="31" y="588"/>
                      <a:pt x="30" y="597"/>
                      <a:pt x="27" y="596"/>
                    </a:cubicBezTo>
                    <a:cubicBezTo>
                      <a:pt x="24" y="596"/>
                      <a:pt x="20" y="601"/>
                      <a:pt x="21" y="607"/>
                    </a:cubicBezTo>
                    <a:cubicBezTo>
                      <a:pt x="22" y="613"/>
                      <a:pt x="33" y="607"/>
                      <a:pt x="38" y="609"/>
                    </a:cubicBezTo>
                    <a:cubicBezTo>
                      <a:pt x="42" y="610"/>
                      <a:pt x="41" y="618"/>
                      <a:pt x="38" y="616"/>
                    </a:cubicBezTo>
                    <a:cubicBezTo>
                      <a:pt x="35" y="613"/>
                      <a:pt x="29" y="608"/>
                      <a:pt x="26" y="613"/>
                    </a:cubicBezTo>
                    <a:cubicBezTo>
                      <a:pt x="24" y="618"/>
                      <a:pt x="19" y="615"/>
                      <a:pt x="16" y="614"/>
                    </a:cubicBezTo>
                    <a:cubicBezTo>
                      <a:pt x="12" y="612"/>
                      <a:pt x="0" y="620"/>
                      <a:pt x="4" y="624"/>
                    </a:cubicBezTo>
                    <a:cubicBezTo>
                      <a:pt x="8" y="627"/>
                      <a:pt x="8" y="632"/>
                      <a:pt x="11" y="631"/>
                    </a:cubicBezTo>
                    <a:cubicBezTo>
                      <a:pt x="13" y="631"/>
                      <a:pt x="18" y="629"/>
                      <a:pt x="19" y="626"/>
                    </a:cubicBezTo>
                    <a:cubicBezTo>
                      <a:pt x="21" y="623"/>
                      <a:pt x="26" y="620"/>
                      <a:pt x="27" y="627"/>
                    </a:cubicBezTo>
                    <a:cubicBezTo>
                      <a:pt x="27" y="634"/>
                      <a:pt x="19" y="630"/>
                      <a:pt x="18" y="634"/>
                    </a:cubicBezTo>
                    <a:cubicBezTo>
                      <a:pt x="16" y="638"/>
                      <a:pt x="13" y="641"/>
                      <a:pt x="8" y="645"/>
                    </a:cubicBezTo>
                    <a:cubicBezTo>
                      <a:pt x="4" y="648"/>
                      <a:pt x="8" y="654"/>
                      <a:pt x="12" y="652"/>
                    </a:cubicBezTo>
                    <a:cubicBezTo>
                      <a:pt x="16" y="650"/>
                      <a:pt x="11" y="657"/>
                      <a:pt x="16" y="658"/>
                    </a:cubicBezTo>
                    <a:cubicBezTo>
                      <a:pt x="22" y="658"/>
                      <a:pt x="23" y="654"/>
                      <a:pt x="22" y="651"/>
                    </a:cubicBezTo>
                    <a:cubicBezTo>
                      <a:pt x="21" y="647"/>
                      <a:pt x="25" y="638"/>
                      <a:pt x="29" y="642"/>
                    </a:cubicBezTo>
                    <a:cubicBezTo>
                      <a:pt x="34" y="647"/>
                      <a:pt x="27" y="651"/>
                      <a:pt x="27" y="655"/>
                    </a:cubicBezTo>
                    <a:cubicBezTo>
                      <a:pt x="27" y="659"/>
                      <a:pt x="24" y="664"/>
                      <a:pt x="24" y="668"/>
                    </a:cubicBezTo>
                    <a:cubicBezTo>
                      <a:pt x="24" y="672"/>
                      <a:pt x="19" y="670"/>
                      <a:pt x="20" y="675"/>
                    </a:cubicBezTo>
                    <a:cubicBezTo>
                      <a:pt x="20" y="679"/>
                      <a:pt x="9" y="676"/>
                      <a:pt x="14" y="679"/>
                    </a:cubicBezTo>
                    <a:cubicBezTo>
                      <a:pt x="19" y="683"/>
                      <a:pt x="11" y="687"/>
                      <a:pt x="13" y="690"/>
                    </a:cubicBezTo>
                    <a:cubicBezTo>
                      <a:pt x="16" y="693"/>
                      <a:pt x="18" y="686"/>
                      <a:pt x="23" y="687"/>
                    </a:cubicBezTo>
                    <a:cubicBezTo>
                      <a:pt x="27" y="689"/>
                      <a:pt x="26" y="690"/>
                      <a:pt x="32" y="688"/>
                    </a:cubicBezTo>
                    <a:cubicBezTo>
                      <a:pt x="37" y="685"/>
                      <a:pt x="40" y="692"/>
                      <a:pt x="35" y="694"/>
                    </a:cubicBezTo>
                    <a:cubicBezTo>
                      <a:pt x="30" y="695"/>
                      <a:pt x="25" y="701"/>
                      <a:pt x="27" y="702"/>
                    </a:cubicBezTo>
                    <a:cubicBezTo>
                      <a:pt x="29" y="703"/>
                      <a:pt x="36" y="698"/>
                      <a:pt x="38" y="703"/>
                    </a:cubicBezTo>
                    <a:cubicBezTo>
                      <a:pt x="39" y="708"/>
                      <a:pt x="43" y="706"/>
                      <a:pt x="43" y="701"/>
                    </a:cubicBezTo>
                    <a:cubicBezTo>
                      <a:pt x="44" y="695"/>
                      <a:pt x="53" y="700"/>
                      <a:pt x="55" y="705"/>
                    </a:cubicBezTo>
                    <a:cubicBezTo>
                      <a:pt x="56" y="710"/>
                      <a:pt x="45" y="712"/>
                      <a:pt x="39" y="711"/>
                    </a:cubicBezTo>
                    <a:cubicBezTo>
                      <a:pt x="33" y="710"/>
                      <a:pt x="30" y="717"/>
                      <a:pt x="34" y="722"/>
                    </a:cubicBezTo>
                    <a:cubicBezTo>
                      <a:pt x="38" y="727"/>
                      <a:pt x="43" y="722"/>
                      <a:pt x="47" y="717"/>
                    </a:cubicBezTo>
                    <a:cubicBezTo>
                      <a:pt x="51" y="713"/>
                      <a:pt x="72" y="714"/>
                      <a:pt x="74" y="719"/>
                    </a:cubicBezTo>
                    <a:cubicBezTo>
                      <a:pt x="76" y="724"/>
                      <a:pt x="64" y="720"/>
                      <a:pt x="63" y="722"/>
                    </a:cubicBezTo>
                    <a:cubicBezTo>
                      <a:pt x="62" y="725"/>
                      <a:pt x="53" y="728"/>
                      <a:pt x="52" y="724"/>
                    </a:cubicBezTo>
                    <a:cubicBezTo>
                      <a:pt x="51" y="721"/>
                      <a:pt x="43" y="726"/>
                      <a:pt x="42" y="731"/>
                    </a:cubicBezTo>
                    <a:cubicBezTo>
                      <a:pt x="42" y="736"/>
                      <a:pt x="36" y="736"/>
                      <a:pt x="43" y="738"/>
                    </a:cubicBezTo>
                    <a:cubicBezTo>
                      <a:pt x="50" y="740"/>
                      <a:pt x="48" y="730"/>
                      <a:pt x="59" y="731"/>
                    </a:cubicBezTo>
                    <a:cubicBezTo>
                      <a:pt x="70" y="732"/>
                      <a:pt x="76" y="721"/>
                      <a:pt x="79" y="727"/>
                    </a:cubicBezTo>
                    <a:cubicBezTo>
                      <a:pt x="82" y="733"/>
                      <a:pt x="70" y="739"/>
                      <a:pt x="65" y="735"/>
                    </a:cubicBezTo>
                    <a:cubicBezTo>
                      <a:pt x="61" y="731"/>
                      <a:pt x="56" y="737"/>
                      <a:pt x="56" y="743"/>
                    </a:cubicBezTo>
                    <a:cubicBezTo>
                      <a:pt x="57" y="749"/>
                      <a:pt x="44" y="742"/>
                      <a:pt x="38" y="741"/>
                    </a:cubicBezTo>
                    <a:cubicBezTo>
                      <a:pt x="31" y="740"/>
                      <a:pt x="34" y="747"/>
                      <a:pt x="40" y="753"/>
                    </a:cubicBezTo>
                    <a:cubicBezTo>
                      <a:pt x="45" y="758"/>
                      <a:pt x="48" y="752"/>
                      <a:pt x="55" y="756"/>
                    </a:cubicBezTo>
                    <a:cubicBezTo>
                      <a:pt x="61" y="760"/>
                      <a:pt x="61" y="765"/>
                      <a:pt x="66" y="761"/>
                    </a:cubicBezTo>
                    <a:cubicBezTo>
                      <a:pt x="71" y="757"/>
                      <a:pt x="66" y="757"/>
                      <a:pt x="63" y="755"/>
                    </a:cubicBezTo>
                    <a:cubicBezTo>
                      <a:pt x="60" y="753"/>
                      <a:pt x="63" y="746"/>
                      <a:pt x="70" y="750"/>
                    </a:cubicBezTo>
                    <a:cubicBezTo>
                      <a:pt x="77" y="753"/>
                      <a:pt x="86" y="747"/>
                      <a:pt x="84" y="737"/>
                    </a:cubicBezTo>
                    <a:cubicBezTo>
                      <a:pt x="81" y="728"/>
                      <a:pt x="90" y="724"/>
                      <a:pt x="99" y="721"/>
                    </a:cubicBezTo>
                    <a:cubicBezTo>
                      <a:pt x="108" y="717"/>
                      <a:pt x="104" y="726"/>
                      <a:pt x="97" y="729"/>
                    </a:cubicBezTo>
                    <a:cubicBezTo>
                      <a:pt x="90" y="732"/>
                      <a:pt x="89" y="734"/>
                      <a:pt x="94" y="739"/>
                    </a:cubicBezTo>
                    <a:cubicBezTo>
                      <a:pt x="99" y="745"/>
                      <a:pt x="106" y="736"/>
                      <a:pt x="110" y="740"/>
                    </a:cubicBezTo>
                    <a:cubicBezTo>
                      <a:pt x="115" y="744"/>
                      <a:pt x="103" y="744"/>
                      <a:pt x="101" y="748"/>
                    </a:cubicBezTo>
                    <a:cubicBezTo>
                      <a:pt x="99" y="752"/>
                      <a:pt x="108" y="757"/>
                      <a:pt x="101" y="760"/>
                    </a:cubicBezTo>
                    <a:cubicBezTo>
                      <a:pt x="95" y="764"/>
                      <a:pt x="98" y="748"/>
                      <a:pt x="94" y="746"/>
                    </a:cubicBezTo>
                    <a:cubicBezTo>
                      <a:pt x="90" y="744"/>
                      <a:pt x="86" y="748"/>
                      <a:pt x="90" y="757"/>
                    </a:cubicBezTo>
                    <a:cubicBezTo>
                      <a:pt x="94" y="766"/>
                      <a:pt x="86" y="758"/>
                      <a:pt x="82" y="754"/>
                    </a:cubicBezTo>
                    <a:cubicBezTo>
                      <a:pt x="78" y="749"/>
                      <a:pt x="72" y="756"/>
                      <a:pt x="77" y="760"/>
                    </a:cubicBezTo>
                    <a:cubicBezTo>
                      <a:pt x="82" y="765"/>
                      <a:pt x="68" y="760"/>
                      <a:pt x="68" y="767"/>
                    </a:cubicBezTo>
                    <a:cubicBezTo>
                      <a:pt x="68" y="775"/>
                      <a:pt x="74" y="769"/>
                      <a:pt x="81" y="770"/>
                    </a:cubicBezTo>
                    <a:cubicBezTo>
                      <a:pt x="88" y="772"/>
                      <a:pt x="85" y="782"/>
                      <a:pt x="90" y="786"/>
                    </a:cubicBezTo>
                    <a:cubicBezTo>
                      <a:pt x="95" y="790"/>
                      <a:pt x="91" y="773"/>
                      <a:pt x="96" y="772"/>
                    </a:cubicBezTo>
                    <a:cubicBezTo>
                      <a:pt x="102" y="771"/>
                      <a:pt x="97" y="785"/>
                      <a:pt x="109" y="789"/>
                    </a:cubicBezTo>
                    <a:cubicBezTo>
                      <a:pt x="121" y="792"/>
                      <a:pt x="110" y="786"/>
                      <a:pt x="115" y="782"/>
                    </a:cubicBezTo>
                    <a:cubicBezTo>
                      <a:pt x="121" y="778"/>
                      <a:pt x="128" y="794"/>
                      <a:pt x="133" y="796"/>
                    </a:cubicBezTo>
                    <a:cubicBezTo>
                      <a:pt x="139" y="797"/>
                      <a:pt x="135" y="789"/>
                      <a:pt x="131" y="784"/>
                    </a:cubicBezTo>
                    <a:cubicBezTo>
                      <a:pt x="127" y="779"/>
                      <a:pt x="135" y="782"/>
                      <a:pt x="141" y="784"/>
                    </a:cubicBezTo>
                    <a:cubicBezTo>
                      <a:pt x="147" y="786"/>
                      <a:pt x="152" y="787"/>
                      <a:pt x="153" y="782"/>
                    </a:cubicBezTo>
                    <a:cubicBezTo>
                      <a:pt x="153" y="781"/>
                      <a:pt x="155" y="781"/>
                      <a:pt x="156" y="781"/>
                    </a:cubicBezTo>
                    <a:cubicBezTo>
                      <a:pt x="150" y="777"/>
                      <a:pt x="129" y="780"/>
                      <a:pt x="126" y="780"/>
                    </a:cubicBezTo>
                    <a:cubicBezTo>
                      <a:pt x="123" y="779"/>
                      <a:pt x="126" y="732"/>
                      <a:pt x="126" y="722"/>
                    </a:cubicBezTo>
                    <a:cubicBezTo>
                      <a:pt x="126" y="721"/>
                      <a:pt x="125" y="721"/>
                      <a:pt x="125" y="721"/>
                    </a:cubicBezTo>
                    <a:cubicBezTo>
                      <a:pt x="120" y="721"/>
                      <a:pt x="108" y="722"/>
                      <a:pt x="110" y="715"/>
                    </a:cubicBezTo>
                    <a:cubicBezTo>
                      <a:pt x="111" y="713"/>
                      <a:pt x="111" y="713"/>
                      <a:pt x="112" y="712"/>
                    </a:cubicBezTo>
                    <a:cubicBezTo>
                      <a:pt x="110" y="710"/>
                      <a:pt x="107" y="708"/>
                      <a:pt x="103" y="707"/>
                    </a:cubicBezTo>
                    <a:cubicBezTo>
                      <a:pt x="95" y="704"/>
                      <a:pt x="76" y="707"/>
                      <a:pt x="72" y="70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5" name="Freeform 1641">
                <a:extLst>
                  <a:ext uri="{FF2B5EF4-FFF2-40B4-BE49-F238E27FC236}">
                    <a16:creationId xmlns:a16="http://schemas.microsoft.com/office/drawing/2014/main" id="{436B5893-756C-C138-15DC-4929144492E0}"/>
                  </a:ext>
                </a:extLst>
              </p:cNvPr>
              <p:cNvSpPr>
                <a:spLocks/>
              </p:cNvSpPr>
              <p:nvPr/>
            </p:nvSpPr>
            <p:spPr bwMode="auto">
              <a:xfrm>
                <a:off x="3306879" y="3725987"/>
                <a:ext cx="200032" cy="196857"/>
              </a:xfrm>
              <a:custGeom>
                <a:avLst/>
                <a:gdLst>
                  <a:gd name="T0" fmla="*/ 150 w 156"/>
                  <a:gd name="T1" fmla="*/ 85 h 157"/>
                  <a:gd name="T2" fmla="*/ 135 w 156"/>
                  <a:gd name="T3" fmla="*/ 88 h 157"/>
                  <a:gd name="T4" fmla="*/ 127 w 156"/>
                  <a:gd name="T5" fmla="*/ 69 h 157"/>
                  <a:gd name="T6" fmla="*/ 114 w 156"/>
                  <a:gd name="T7" fmla="*/ 54 h 157"/>
                  <a:gd name="T8" fmla="*/ 99 w 156"/>
                  <a:gd name="T9" fmla="*/ 52 h 157"/>
                  <a:gd name="T10" fmla="*/ 90 w 156"/>
                  <a:gd name="T11" fmla="*/ 38 h 157"/>
                  <a:gd name="T12" fmla="*/ 87 w 156"/>
                  <a:gd name="T13" fmla="*/ 16 h 157"/>
                  <a:gd name="T14" fmla="*/ 86 w 156"/>
                  <a:gd name="T15" fmla="*/ 7 h 157"/>
                  <a:gd name="T16" fmla="*/ 83 w 156"/>
                  <a:gd name="T17" fmla="*/ 8 h 157"/>
                  <a:gd name="T18" fmla="*/ 66 w 156"/>
                  <a:gd name="T19" fmla="*/ 0 h 157"/>
                  <a:gd name="T20" fmla="*/ 46 w 156"/>
                  <a:gd name="T21" fmla="*/ 2 h 157"/>
                  <a:gd name="T22" fmla="*/ 25 w 156"/>
                  <a:gd name="T23" fmla="*/ 6 h 157"/>
                  <a:gd name="T24" fmla="*/ 11 w 156"/>
                  <a:gd name="T25" fmla="*/ 23 h 157"/>
                  <a:gd name="T26" fmla="*/ 6 w 156"/>
                  <a:gd name="T27" fmla="*/ 50 h 157"/>
                  <a:gd name="T28" fmla="*/ 0 w 156"/>
                  <a:gd name="T29" fmla="*/ 50 h 157"/>
                  <a:gd name="T30" fmla="*/ 24 w 156"/>
                  <a:gd name="T31" fmla="*/ 75 h 157"/>
                  <a:gd name="T32" fmla="*/ 44 w 156"/>
                  <a:gd name="T33" fmla="*/ 87 h 157"/>
                  <a:gd name="T34" fmla="*/ 64 w 156"/>
                  <a:gd name="T35" fmla="*/ 97 h 157"/>
                  <a:gd name="T36" fmla="*/ 96 w 156"/>
                  <a:gd name="T37" fmla="*/ 114 h 157"/>
                  <a:gd name="T38" fmla="*/ 83 w 156"/>
                  <a:gd name="T39" fmla="*/ 137 h 157"/>
                  <a:gd name="T40" fmla="*/ 77 w 156"/>
                  <a:gd name="T41" fmla="*/ 149 h 157"/>
                  <a:gd name="T42" fmla="*/ 93 w 156"/>
                  <a:gd name="T43" fmla="*/ 153 h 157"/>
                  <a:gd name="T44" fmla="*/ 110 w 156"/>
                  <a:gd name="T45" fmla="*/ 154 h 157"/>
                  <a:gd name="T46" fmla="*/ 126 w 156"/>
                  <a:gd name="T47" fmla="*/ 151 h 157"/>
                  <a:gd name="T48" fmla="*/ 139 w 156"/>
                  <a:gd name="T49" fmla="*/ 144 h 157"/>
                  <a:gd name="T50" fmla="*/ 148 w 156"/>
                  <a:gd name="T51" fmla="*/ 118 h 157"/>
                  <a:gd name="T52" fmla="*/ 150 w 156"/>
                  <a:gd name="T5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157">
                    <a:moveTo>
                      <a:pt x="150" y="85"/>
                    </a:moveTo>
                    <a:cubicBezTo>
                      <a:pt x="144" y="82"/>
                      <a:pt x="137" y="88"/>
                      <a:pt x="135" y="88"/>
                    </a:cubicBezTo>
                    <a:cubicBezTo>
                      <a:pt x="133" y="88"/>
                      <a:pt x="128" y="74"/>
                      <a:pt x="127" y="69"/>
                    </a:cubicBezTo>
                    <a:cubicBezTo>
                      <a:pt x="125" y="63"/>
                      <a:pt x="119" y="51"/>
                      <a:pt x="114" y="54"/>
                    </a:cubicBezTo>
                    <a:cubicBezTo>
                      <a:pt x="110" y="56"/>
                      <a:pt x="111" y="53"/>
                      <a:pt x="99" y="52"/>
                    </a:cubicBezTo>
                    <a:cubicBezTo>
                      <a:pt x="87" y="52"/>
                      <a:pt x="87" y="49"/>
                      <a:pt x="90" y="38"/>
                    </a:cubicBezTo>
                    <a:cubicBezTo>
                      <a:pt x="93" y="26"/>
                      <a:pt x="82" y="19"/>
                      <a:pt x="87" y="16"/>
                    </a:cubicBezTo>
                    <a:cubicBezTo>
                      <a:pt x="90" y="14"/>
                      <a:pt x="90" y="12"/>
                      <a:pt x="86" y="7"/>
                    </a:cubicBezTo>
                    <a:cubicBezTo>
                      <a:pt x="85" y="7"/>
                      <a:pt x="84" y="8"/>
                      <a:pt x="83" y="8"/>
                    </a:cubicBezTo>
                    <a:cubicBezTo>
                      <a:pt x="79" y="8"/>
                      <a:pt x="74" y="0"/>
                      <a:pt x="66" y="0"/>
                    </a:cubicBezTo>
                    <a:cubicBezTo>
                      <a:pt x="59" y="0"/>
                      <a:pt x="51" y="0"/>
                      <a:pt x="46" y="2"/>
                    </a:cubicBezTo>
                    <a:cubicBezTo>
                      <a:pt x="41" y="5"/>
                      <a:pt x="31" y="2"/>
                      <a:pt x="25" y="6"/>
                    </a:cubicBezTo>
                    <a:cubicBezTo>
                      <a:pt x="18" y="10"/>
                      <a:pt x="11" y="19"/>
                      <a:pt x="11" y="23"/>
                    </a:cubicBezTo>
                    <a:cubicBezTo>
                      <a:pt x="12" y="26"/>
                      <a:pt x="9" y="49"/>
                      <a:pt x="6" y="50"/>
                    </a:cubicBezTo>
                    <a:cubicBezTo>
                      <a:pt x="5" y="50"/>
                      <a:pt x="3" y="50"/>
                      <a:pt x="0" y="50"/>
                    </a:cubicBezTo>
                    <a:cubicBezTo>
                      <a:pt x="4" y="57"/>
                      <a:pt x="16" y="70"/>
                      <a:pt x="24" y="75"/>
                    </a:cubicBezTo>
                    <a:cubicBezTo>
                      <a:pt x="34" y="81"/>
                      <a:pt x="33" y="86"/>
                      <a:pt x="44" y="87"/>
                    </a:cubicBezTo>
                    <a:cubicBezTo>
                      <a:pt x="55" y="88"/>
                      <a:pt x="60" y="92"/>
                      <a:pt x="64" y="97"/>
                    </a:cubicBezTo>
                    <a:cubicBezTo>
                      <a:pt x="67" y="102"/>
                      <a:pt x="94" y="110"/>
                      <a:pt x="96" y="114"/>
                    </a:cubicBezTo>
                    <a:cubicBezTo>
                      <a:pt x="99" y="117"/>
                      <a:pt x="83" y="128"/>
                      <a:pt x="83" y="137"/>
                    </a:cubicBezTo>
                    <a:cubicBezTo>
                      <a:pt x="83" y="147"/>
                      <a:pt x="77" y="146"/>
                      <a:pt x="77" y="149"/>
                    </a:cubicBezTo>
                    <a:cubicBezTo>
                      <a:pt x="77" y="152"/>
                      <a:pt x="89" y="150"/>
                      <a:pt x="93" y="153"/>
                    </a:cubicBezTo>
                    <a:cubicBezTo>
                      <a:pt x="97" y="155"/>
                      <a:pt x="105" y="151"/>
                      <a:pt x="110" y="154"/>
                    </a:cubicBezTo>
                    <a:cubicBezTo>
                      <a:pt x="115" y="157"/>
                      <a:pt x="121" y="150"/>
                      <a:pt x="126" y="151"/>
                    </a:cubicBezTo>
                    <a:cubicBezTo>
                      <a:pt x="130" y="152"/>
                      <a:pt x="134" y="144"/>
                      <a:pt x="139" y="144"/>
                    </a:cubicBezTo>
                    <a:cubicBezTo>
                      <a:pt x="145" y="145"/>
                      <a:pt x="149" y="126"/>
                      <a:pt x="148" y="118"/>
                    </a:cubicBezTo>
                    <a:cubicBezTo>
                      <a:pt x="147" y="111"/>
                      <a:pt x="156" y="88"/>
                      <a:pt x="150" y="8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6" name="Freeform 1642">
                <a:extLst>
                  <a:ext uri="{FF2B5EF4-FFF2-40B4-BE49-F238E27FC236}">
                    <a16:creationId xmlns:a16="http://schemas.microsoft.com/office/drawing/2014/main" id="{19B6271C-46EF-F928-1EA3-897EE9EAA0CA}"/>
                  </a:ext>
                </a:extLst>
              </p:cNvPr>
              <p:cNvSpPr>
                <a:spLocks/>
              </p:cNvSpPr>
              <p:nvPr/>
            </p:nvSpPr>
            <p:spPr bwMode="auto">
              <a:xfrm>
                <a:off x="2940153" y="3008413"/>
                <a:ext cx="271472" cy="376250"/>
              </a:xfrm>
              <a:custGeom>
                <a:avLst/>
                <a:gdLst>
                  <a:gd name="T0" fmla="*/ 32 w 211"/>
                  <a:gd name="T1" fmla="*/ 219 h 301"/>
                  <a:gd name="T2" fmla="*/ 46 w 211"/>
                  <a:gd name="T3" fmla="*/ 219 h 301"/>
                  <a:gd name="T4" fmla="*/ 58 w 211"/>
                  <a:gd name="T5" fmla="*/ 229 h 301"/>
                  <a:gd name="T6" fmla="*/ 59 w 211"/>
                  <a:gd name="T7" fmla="*/ 230 h 301"/>
                  <a:gd name="T8" fmla="*/ 74 w 211"/>
                  <a:gd name="T9" fmla="*/ 230 h 301"/>
                  <a:gd name="T10" fmla="*/ 85 w 211"/>
                  <a:gd name="T11" fmla="*/ 244 h 301"/>
                  <a:gd name="T12" fmla="*/ 96 w 211"/>
                  <a:gd name="T13" fmla="*/ 255 h 301"/>
                  <a:gd name="T14" fmla="*/ 103 w 211"/>
                  <a:gd name="T15" fmla="*/ 267 h 301"/>
                  <a:gd name="T16" fmla="*/ 123 w 211"/>
                  <a:gd name="T17" fmla="*/ 269 h 301"/>
                  <a:gd name="T18" fmla="*/ 133 w 211"/>
                  <a:gd name="T19" fmla="*/ 268 h 301"/>
                  <a:gd name="T20" fmla="*/ 145 w 211"/>
                  <a:gd name="T21" fmla="*/ 267 h 301"/>
                  <a:gd name="T22" fmla="*/ 158 w 211"/>
                  <a:gd name="T23" fmla="*/ 278 h 301"/>
                  <a:gd name="T24" fmla="*/ 149 w 211"/>
                  <a:gd name="T25" fmla="*/ 292 h 301"/>
                  <a:gd name="T26" fmla="*/ 159 w 211"/>
                  <a:gd name="T27" fmla="*/ 301 h 301"/>
                  <a:gd name="T28" fmla="*/ 160 w 211"/>
                  <a:gd name="T29" fmla="*/ 301 h 301"/>
                  <a:gd name="T30" fmla="*/ 167 w 211"/>
                  <a:gd name="T31" fmla="*/ 277 h 301"/>
                  <a:gd name="T32" fmla="*/ 170 w 211"/>
                  <a:gd name="T33" fmla="*/ 253 h 301"/>
                  <a:gd name="T34" fmla="*/ 159 w 211"/>
                  <a:gd name="T35" fmla="*/ 224 h 301"/>
                  <a:gd name="T36" fmla="*/ 171 w 211"/>
                  <a:gd name="T37" fmla="*/ 214 h 301"/>
                  <a:gd name="T38" fmla="*/ 168 w 211"/>
                  <a:gd name="T39" fmla="*/ 207 h 301"/>
                  <a:gd name="T40" fmla="*/ 163 w 211"/>
                  <a:gd name="T41" fmla="*/ 198 h 301"/>
                  <a:gd name="T42" fmla="*/ 190 w 211"/>
                  <a:gd name="T43" fmla="*/ 196 h 301"/>
                  <a:gd name="T44" fmla="*/ 209 w 211"/>
                  <a:gd name="T45" fmla="*/ 189 h 301"/>
                  <a:gd name="T46" fmla="*/ 206 w 211"/>
                  <a:gd name="T47" fmla="*/ 180 h 301"/>
                  <a:gd name="T48" fmla="*/ 207 w 211"/>
                  <a:gd name="T49" fmla="*/ 167 h 301"/>
                  <a:gd name="T50" fmla="*/ 200 w 211"/>
                  <a:gd name="T51" fmla="*/ 153 h 301"/>
                  <a:gd name="T52" fmla="*/ 204 w 211"/>
                  <a:gd name="T53" fmla="*/ 121 h 301"/>
                  <a:gd name="T54" fmla="*/ 184 w 211"/>
                  <a:gd name="T55" fmla="*/ 115 h 301"/>
                  <a:gd name="T56" fmla="*/ 159 w 211"/>
                  <a:gd name="T57" fmla="*/ 105 h 301"/>
                  <a:gd name="T58" fmla="*/ 129 w 211"/>
                  <a:gd name="T59" fmla="*/ 102 h 301"/>
                  <a:gd name="T60" fmla="*/ 117 w 211"/>
                  <a:gd name="T61" fmla="*/ 79 h 301"/>
                  <a:gd name="T62" fmla="*/ 110 w 211"/>
                  <a:gd name="T63" fmla="*/ 67 h 301"/>
                  <a:gd name="T64" fmla="*/ 101 w 211"/>
                  <a:gd name="T65" fmla="*/ 63 h 301"/>
                  <a:gd name="T66" fmla="*/ 104 w 211"/>
                  <a:gd name="T67" fmla="*/ 55 h 301"/>
                  <a:gd name="T68" fmla="*/ 107 w 211"/>
                  <a:gd name="T69" fmla="*/ 42 h 301"/>
                  <a:gd name="T70" fmla="*/ 122 w 211"/>
                  <a:gd name="T71" fmla="*/ 22 h 301"/>
                  <a:gd name="T72" fmla="*/ 127 w 211"/>
                  <a:gd name="T73" fmla="*/ 19 h 301"/>
                  <a:gd name="T74" fmla="*/ 132 w 211"/>
                  <a:gd name="T75" fmla="*/ 15 h 301"/>
                  <a:gd name="T76" fmla="*/ 136 w 211"/>
                  <a:gd name="T77" fmla="*/ 4 h 301"/>
                  <a:gd name="T78" fmla="*/ 116 w 211"/>
                  <a:gd name="T79" fmla="*/ 14 h 301"/>
                  <a:gd name="T80" fmla="*/ 101 w 211"/>
                  <a:gd name="T81" fmla="*/ 23 h 301"/>
                  <a:gd name="T82" fmla="*/ 85 w 211"/>
                  <a:gd name="T83" fmla="*/ 28 h 301"/>
                  <a:gd name="T84" fmla="*/ 77 w 211"/>
                  <a:gd name="T85" fmla="*/ 27 h 301"/>
                  <a:gd name="T86" fmla="*/ 60 w 211"/>
                  <a:gd name="T87" fmla="*/ 42 h 301"/>
                  <a:gd name="T88" fmla="*/ 54 w 211"/>
                  <a:gd name="T89" fmla="*/ 59 h 301"/>
                  <a:gd name="T90" fmla="*/ 36 w 211"/>
                  <a:gd name="T91" fmla="*/ 79 h 301"/>
                  <a:gd name="T92" fmla="*/ 32 w 211"/>
                  <a:gd name="T93" fmla="*/ 80 h 301"/>
                  <a:gd name="T94" fmla="*/ 30 w 211"/>
                  <a:gd name="T95" fmla="*/ 86 h 301"/>
                  <a:gd name="T96" fmla="*/ 18 w 211"/>
                  <a:gd name="T97" fmla="*/ 97 h 301"/>
                  <a:gd name="T98" fmla="*/ 24 w 211"/>
                  <a:gd name="T99" fmla="*/ 103 h 301"/>
                  <a:gd name="T100" fmla="*/ 27 w 211"/>
                  <a:gd name="T101" fmla="*/ 116 h 301"/>
                  <a:gd name="T102" fmla="*/ 27 w 211"/>
                  <a:gd name="T103" fmla="*/ 126 h 301"/>
                  <a:gd name="T104" fmla="*/ 30 w 211"/>
                  <a:gd name="T105" fmla="*/ 153 h 301"/>
                  <a:gd name="T106" fmla="*/ 26 w 211"/>
                  <a:gd name="T107" fmla="*/ 169 h 301"/>
                  <a:gd name="T108" fmla="*/ 12 w 211"/>
                  <a:gd name="T109" fmla="*/ 180 h 301"/>
                  <a:gd name="T110" fmla="*/ 3 w 211"/>
                  <a:gd name="T111" fmla="*/ 192 h 301"/>
                  <a:gd name="T112" fmla="*/ 0 w 211"/>
                  <a:gd name="T113" fmla="*/ 199 h 301"/>
                  <a:gd name="T114" fmla="*/ 21 w 211"/>
                  <a:gd name="T115" fmla="*/ 211 h 301"/>
                  <a:gd name="T116" fmla="*/ 32 w 211"/>
                  <a:gd name="T117" fmla="*/ 21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1" h="301">
                    <a:moveTo>
                      <a:pt x="32" y="219"/>
                    </a:moveTo>
                    <a:cubicBezTo>
                      <a:pt x="37" y="222"/>
                      <a:pt x="44" y="222"/>
                      <a:pt x="46" y="219"/>
                    </a:cubicBezTo>
                    <a:cubicBezTo>
                      <a:pt x="47" y="217"/>
                      <a:pt x="52" y="222"/>
                      <a:pt x="58" y="229"/>
                    </a:cubicBezTo>
                    <a:cubicBezTo>
                      <a:pt x="59" y="230"/>
                      <a:pt x="59" y="230"/>
                      <a:pt x="59" y="230"/>
                    </a:cubicBezTo>
                    <a:cubicBezTo>
                      <a:pt x="65" y="229"/>
                      <a:pt x="72" y="228"/>
                      <a:pt x="74" y="230"/>
                    </a:cubicBezTo>
                    <a:cubicBezTo>
                      <a:pt x="79" y="233"/>
                      <a:pt x="78" y="244"/>
                      <a:pt x="85" y="244"/>
                    </a:cubicBezTo>
                    <a:cubicBezTo>
                      <a:pt x="92" y="245"/>
                      <a:pt x="96" y="252"/>
                      <a:pt x="96" y="255"/>
                    </a:cubicBezTo>
                    <a:cubicBezTo>
                      <a:pt x="95" y="259"/>
                      <a:pt x="103" y="261"/>
                      <a:pt x="103" y="267"/>
                    </a:cubicBezTo>
                    <a:cubicBezTo>
                      <a:pt x="102" y="272"/>
                      <a:pt x="120" y="271"/>
                      <a:pt x="123" y="269"/>
                    </a:cubicBezTo>
                    <a:cubicBezTo>
                      <a:pt x="125" y="267"/>
                      <a:pt x="130" y="266"/>
                      <a:pt x="133" y="268"/>
                    </a:cubicBezTo>
                    <a:cubicBezTo>
                      <a:pt x="136" y="270"/>
                      <a:pt x="142" y="266"/>
                      <a:pt x="145" y="267"/>
                    </a:cubicBezTo>
                    <a:cubicBezTo>
                      <a:pt x="148" y="268"/>
                      <a:pt x="160" y="273"/>
                      <a:pt x="158" y="278"/>
                    </a:cubicBezTo>
                    <a:cubicBezTo>
                      <a:pt x="155" y="282"/>
                      <a:pt x="147" y="289"/>
                      <a:pt x="149" y="292"/>
                    </a:cubicBezTo>
                    <a:cubicBezTo>
                      <a:pt x="150" y="295"/>
                      <a:pt x="157" y="297"/>
                      <a:pt x="159" y="301"/>
                    </a:cubicBezTo>
                    <a:cubicBezTo>
                      <a:pt x="159" y="301"/>
                      <a:pt x="160" y="301"/>
                      <a:pt x="160" y="301"/>
                    </a:cubicBezTo>
                    <a:cubicBezTo>
                      <a:pt x="165" y="300"/>
                      <a:pt x="167" y="282"/>
                      <a:pt x="167" y="277"/>
                    </a:cubicBezTo>
                    <a:cubicBezTo>
                      <a:pt x="167" y="271"/>
                      <a:pt x="169" y="258"/>
                      <a:pt x="170" y="253"/>
                    </a:cubicBezTo>
                    <a:cubicBezTo>
                      <a:pt x="173" y="242"/>
                      <a:pt x="159" y="235"/>
                      <a:pt x="159" y="224"/>
                    </a:cubicBezTo>
                    <a:cubicBezTo>
                      <a:pt x="159" y="213"/>
                      <a:pt x="165" y="219"/>
                      <a:pt x="171" y="214"/>
                    </a:cubicBezTo>
                    <a:cubicBezTo>
                      <a:pt x="177" y="210"/>
                      <a:pt x="171" y="208"/>
                      <a:pt x="168" y="207"/>
                    </a:cubicBezTo>
                    <a:cubicBezTo>
                      <a:pt x="164" y="207"/>
                      <a:pt x="162" y="201"/>
                      <a:pt x="163" y="198"/>
                    </a:cubicBezTo>
                    <a:cubicBezTo>
                      <a:pt x="164" y="194"/>
                      <a:pt x="183" y="196"/>
                      <a:pt x="190" y="196"/>
                    </a:cubicBezTo>
                    <a:cubicBezTo>
                      <a:pt x="196" y="196"/>
                      <a:pt x="209" y="190"/>
                      <a:pt x="209" y="189"/>
                    </a:cubicBezTo>
                    <a:cubicBezTo>
                      <a:pt x="210" y="188"/>
                      <a:pt x="211" y="184"/>
                      <a:pt x="206" y="180"/>
                    </a:cubicBezTo>
                    <a:cubicBezTo>
                      <a:pt x="201" y="176"/>
                      <a:pt x="203" y="171"/>
                      <a:pt x="207" y="167"/>
                    </a:cubicBezTo>
                    <a:cubicBezTo>
                      <a:pt x="211" y="163"/>
                      <a:pt x="205" y="158"/>
                      <a:pt x="200" y="153"/>
                    </a:cubicBezTo>
                    <a:cubicBezTo>
                      <a:pt x="195" y="148"/>
                      <a:pt x="199" y="130"/>
                      <a:pt x="204" y="121"/>
                    </a:cubicBezTo>
                    <a:cubicBezTo>
                      <a:pt x="210" y="112"/>
                      <a:pt x="193" y="114"/>
                      <a:pt x="184" y="115"/>
                    </a:cubicBezTo>
                    <a:cubicBezTo>
                      <a:pt x="174" y="117"/>
                      <a:pt x="165" y="113"/>
                      <a:pt x="159" y="105"/>
                    </a:cubicBezTo>
                    <a:cubicBezTo>
                      <a:pt x="153" y="97"/>
                      <a:pt x="144" y="102"/>
                      <a:pt x="129" y="102"/>
                    </a:cubicBezTo>
                    <a:cubicBezTo>
                      <a:pt x="114" y="102"/>
                      <a:pt x="117" y="85"/>
                      <a:pt x="117" y="79"/>
                    </a:cubicBezTo>
                    <a:cubicBezTo>
                      <a:pt x="118" y="72"/>
                      <a:pt x="110" y="71"/>
                      <a:pt x="110" y="67"/>
                    </a:cubicBezTo>
                    <a:cubicBezTo>
                      <a:pt x="110" y="63"/>
                      <a:pt x="105" y="63"/>
                      <a:pt x="101" y="63"/>
                    </a:cubicBezTo>
                    <a:cubicBezTo>
                      <a:pt x="97" y="64"/>
                      <a:pt x="101" y="59"/>
                      <a:pt x="104" y="55"/>
                    </a:cubicBezTo>
                    <a:cubicBezTo>
                      <a:pt x="107" y="52"/>
                      <a:pt x="106" y="49"/>
                      <a:pt x="107" y="42"/>
                    </a:cubicBezTo>
                    <a:cubicBezTo>
                      <a:pt x="107" y="35"/>
                      <a:pt x="117" y="29"/>
                      <a:pt x="122" y="22"/>
                    </a:cubicBezTo>
                    <a:cubicBezTo>
                      <a:pt x="123" y="21"/>
                      <a:pt x="125" y="19"/>
                      <a:pt x="127" y="19"/>
                    </a:cubicBezTo>
                    <a:cubicBezTo>
                      <a:pt x="128" y="17"/>
                      <a:pt x="129" y="16"/>
                      <a:pt x="132" y="15"/>
                    </a:cubicBezTo>
                    <a:cubicBezTo>
                      <a:pt x="140" y="14"/>
                      <a:pt x="143" y="9"/>
                      <a:pt x="136" y="4"/>
                    </a:cubicBezTo>
                    <a:cubicBezTo>
                      <a:pt x="129" y="0"/>
                      <a:pt x="124" y="13"/>
                      <a:pt x="116" y="14"/>
                    </a:cubicBezTo>
                    <a:cubicBezTo>
                      <a:pt x="108" y="15"/>
                      <a:pt x="106" y="20"/>
                      <a:pt x="101" y="23"/>
                    </a:cubicBezTo>
                    <a:cubicBezTo>
                      <a:pt x="95" y="26"/>
                      <a:pt x="85" y="23"/>
                      <a:pt x="85" y="28"/>
                    </a:cubicBezTo>
                    <a:cubicBezTo>
                      <a:pt x="84" y="33"/>
                      <a:pt x="81" y="28"/>
                      <a:pt x="77" y="27"/>
                    </a:cubicBezTo>
                    <a:cubicBezTo>
                      <a:pt x="72" y="26"/>
                      <a:pt x="60" y="36"/>
                      <a:pt x="60" y="42"/>
                    </a:cubicBezTo>
                    <a:cubicBezTo>
                      <a:pt x="61" y="48"/>
                      <a:pt x="62" y="53"/>
                      <a:pt x="54" y="59"/>
                    </a:cubicBezTo>
                    <a:cubicBezTo>
                      <a:pt x="45" y="64"/>
                      <a:pt x="40" y="74"/>
                      <a:pt x="36" y="79"/>
                    </a:cubicBezTo>
                    <a:cubicBezTo>
                      <a:pt x="35" y="81"/>
                      <a:pt x="34" y="81"/>
                      <a:pt x="32" y="80"/>
                    </a:cubicBezTo>
                    <a:cubicBezTo>
                      <a:pt x="32" y="83"/>
                      <a:pt x="31" y="85"/>
                      <a:pt x="30" y="86"/>
                    </a:cubicBezTo>
                    <a:cubicBezTo>
                      <a:pt x="28" y="87"/>
                      <a:pt x="23" y="92"/>
                      <a:pt x="18" y="97"/>
                    </a:cubicBezTo>
                    <a:cubicBezTo>
                      <a:pt x="20" y="99"/>
                      <a:pt x="22" y="101"/>
                      <a:pt x="24" y="103"/>
                    </a:cubicBezTo>
                    <a:cubicBezTo>
                      <a:pt x="29" y="108"/>
                      <a:pt x="26" y="113"/>
                      <a:pt x="27" y="116"/>
                    </a:cubicBezTo>
                    <a:cubicBezTo>
                      <a:pt x="29" y="119"/>
                      <a:pt x="30" y="124"/>
                      <a:pt x="27" y="126"/>
                    </a:cubicBezTo>
                    <a:cubicBezTo>
                      <a:pt x="24" y="128"/>
                      <a:pt x="27" y="150"/>
                      <a:pt x="30" y="153"/>
                    </a:cubicBezTo>
                    <a:cubicBezTo>
                      <a:pt x="34" y="157"/>
                      <a:pt x="30" y="161"/>
                      <a:pt x="26" y="169"/>
                    </a:cubicBezTo>
                    <a:cubicBezTo>
                      <a:pt x="23" y="176"/>
                      <a:pt x="19" y="180"/>
                      <a:pt x="12" y="180"/>
                    </a:cubicBezTo>
                    <a:cubicBezTo>
                      <a:pt x="5" y="181"/>
                      <a:pt x="5" y="192"/>
                      <a:pt x="3" y="192"/>
                    </a:cubicBezTo>
                    <a:cubicBezTo>
                      <a:pt x="1" y="192"/>
                      <a:pt x="0" y="196"/>
                      <a:pt x="0" y="199"/>
                    </a:cubicBezTo>
                    <a:cubicBezTo>
                      <a:pt x="6" y="205"/>
                      <a:pt x="18" y="211"/>
                      <a:pt x="21" y="211"/>
                    </a:cubicBezTo>
                    <a:cubicBezTo>
                      <a:pt x="25" y="211"/>
                      <a:pt x="27" y="217"/>
                      <a:pt x="32" y="21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7" name="Freeform 1643">
                <a:extLst>
                  <a:ext uri="{FF2B5EF4-FFF2-40B4-BE49-F238E27FC236}">
                    <a16:creationId xmlns:a16="http://schemas.microsoft.com/office/drawing/2014/main" id="{1AA82E35-DF8C-C18C-CBBC-D06CC0E2F7D6}"/>
                  </a:ext>
                </a:extLst>
              </p:cNvPr>
              <p:cNvSpPr>
                <a:spLocks/>
              </p:cNvSpPr>
              <p:nvPr/>
            </p:nvSpPr>
            <p:spPr bwMode="auto">
              <a:xfrm>
                <a:off x="3152886" y="3506905"/>
                <a:ext cx="277822" cy="307985"/>
              </a:xfrm>
              <a:custGeom>
                <a:avLst/>
                <a:gdLst>
                  <a:gd name="T0" fmla="*/ 214 w 216"/>
                  <a:gd name="T1" fmla="*/ 147 h 245"/>
                  <a:gd name="T2" fmla="*/ 203 w 216"/>
                  <a:gd name="T3" fmla="*/ 130 h 245"/>
                  <a:gd name="T4" fmla="*/ 189 w 216"/>
                  <a:gd name="T5" fmla="*/ 121 h 245"/>
                  <a:gd name="T6" fmla="*/ 169 w 216"/>
                  <a:gd name="T7" fmla="*/ 112 h 245"/>
                  <a:gd name="T8" fmla="*/ 167 w 216"/>
                  <a:gd name="T9" fmla="*/ 97 h 245"/>
                  <a:gd name="T10" fmla="*/ 165 w 216"/>
                  <a:gd name="T11" fmla="*/ 84 h 245"/>
                  <a:gd name="T12" fmla="*/ 158 w 216"/>
                  <a:gd name="T13" fmla="*/ 72 h 245"/>
                  <a:gd name="T14" fmla="*/ 138 w 216"/>
                  <a:gd name="T15" fmla="*/ 67 h 245"/>
                  <a:gd name="T16" fmla="*/ 124 w 216"/>
                  <a:gd name="T17" fmla="*/ 61 h 245"/>
                  <a:gd name="T18" fmla="*/ 117 w 216"/>
                  <a:gd name="T19" fmla="*/ 54 h 245"/>
                  <a:gd name="T20" fmla="*/ 104 w 216"/>
                  <a:gd name="T21" fmla="*/ 52 h 245"/>
                  <a:gd name="T22" fmla="*/ 83 w 216"/>
                  <a:gd name="T23" fmla="*/ 39 h 245"/>
                  <a:gd name="T24" fmla="*/ 77 w 216"/>
                  <a:gd name="T25" fmla="*/ 5 h 245"/>
                  <a:gd name="T26" fmla="*/ 61 w 216"/>
                  <a:gd name="T27" fmla="*/ 4 h 245"/>
                  <a:gd name="T28" fmla="*/ 40 w 216"/>
                  <a:gd name="T29" fmla="*/ 13 h 245"/>
                  <a:gd name="T30" fmla="*/ 25 w 216"/>
                  <a:gd name="T31" fmla="*/ 21 h 245"/>
                  <a:gd name="T32" fmla="*/ 10 w 216"/>
                  <a:gd name="T33" fmla="*/ 25 h 245"/>
                  <a:gd name="T34" fmla="*/ 4 w 216"/>
                  <a:gd name="T35" fmla="*/ 23 h 245"/>
                  <a:gd name="T36" fmla="*/ 16 w 216"/>
                  <a:gd name="T37" fmla="*/ 48 h 245"/>
                  <a:gd name="T38" fmla="*/ 11 w 216"/>
                  <a:gd name="T39" fmla="*/ 58 h 245"/>
                  <a:gd name="T40" fmla="*/ 13 w 216"/>
                  <a:gd name="T41" fmla="*/ 83 h 245"/>
                  <a:gd name="T42" fmla="*/ 9 w 216"/>
                  <a:gd name="T43" fmla="*/ 97 h 245"/>
                  <a:gd name="T44" fmla="*/ 4 w 216"/>
                  <a:gd name="T45" fmla="*/ 112 h 245"/>
                  <a:gd name="T46" fmla="*/ 11 w 216"/>
                  <a:gd name="T47" fmla="*/ 121 h 245"/>
                  <a:gd name="T48" fmla="*/ 2 w 216"/>
                  <a:gd name="T49" fmla="*/ 135 h 245"/>
                  <a:gd name="T50" fmla="*/ 0 w 216"/>
                  <a:gd name="T51" fmla="*/ 142 h 245"/>
                  <a:gd name="T52" fmla="*/ 8 w 216"/>
                  <a:gd name="T53" fmla="*/ 150 h 245"/>
                  <a:gd name="T54" fmla="*/ 12 w 216"/>
                  <a:gd name="T55" fmla="*/ 169 h 245"/>
                  <a:gd name="T56" fmla="*/ 19 w 216"/>
                  <a:gd name="T57" fmla="*/ 179 h 245"/>
                  <a:gd name="T58" fmla="*/ 15 w 216"/>
                  <a:gd name="T59" fmla="*/ 192 h 245"/>
                  <a:gd name="T60" fmla="*/ 22 w 216"/>
                  <a:gd name="T61" fmla="*/ 206 h 245"/>
                  <a:gd name="T62" fmla="*/ 28 w 216"/>
                  <a:gd name="T63" fmla="*/ 222 h 245"/>
                  <a:gd name="T64" fmla="*/ 32 w 216"/>
                  <a:gd name="T65" fmla="*/ 242 h 245"/>
                  <a:gd name="T66" fmla="*/ 56 w 216"/>
                  <a:gd name="T67" fmla="*/ 228 h 245"/>
                  <a:gd name="T68" fmla="*/ 72 w 216"/>
                  <a:gd name="T69" fmla="*/ 227 h 245"/>
                  <a:gd name="T70" fmla="*/ 92 w 216"/>
                  <a:gd name="T71" fmla="*/ 235 h 245"/>
                  <a:gd name="T72" fmla="*/ 102 w 216"/>
                  <a:gd name="T73" fmla="*/ 225 h 245"/>
                  <a:gd name="T74" fmla="*/ 126 w 216"/>
                  <a:gd name="T75" fmla="*/ 225 h 245"/>
                  <a:gd name="T76" fmla="*/ 131 w 216"/>
                  <a:gd name="T77" fmla="*/ 198 h 245"/>
                  <a:gd name="T78" fmla="*/ 145 w 216"/>
                  <a:gd name="T79" fmla="*/ 181 h 245"/>
                  <a:gd name="T80" fmla="*/ 166 w 216"/>
                  <a:gd name="T81" fmla="*/ 177 h 245"/>
                  <a:gd name="T82" fmla="*/ 186 w 216"/>
                  <a:gd name="T83" fmla="*/ 175 h 245"/>
                  <a:gd name="T84" fmla="*/ 203 w 216"/>
                  <a:gd name="T85" fmla="*/ 183 h 245"/>
                  <a:gd name="T86" fmla="*/ 211 w 216"/>
                  <a:gd name="T87" fmla="*/ 170 h 245"/>
                  <a:gd name="T88" fmla="*/ 214 w 216"/>
                  <a:gd name="T89"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6" h="245">
                    <a:moveTo>
                      <a:pt x="214" y="147"/>
                    </a:moveTo>
                    <a:cubicBezTo>
                      <a:pt x="211" y="139"/>
                      <a:pt x="203" y="138"/>
                      <a:pt x="203" y="130"/>
                    </a:cubicBezTo>
                    <a:cubicBezTo>
                      <a:pt x="203" y="121"/>
                      <a:pt x="200" y="120"/>
                      <a:pt x="189" y="121"/>
                    </a:cubicBezTo>
                    <a:cubicBezTo>
                      <a:pt x="177" y="121"/>
                      <a:pt x="170" y="119"/>
                      <a:pt x="169" y="112"/>
                    </a:cubicBezTo>
                    <a:cubicBezTo>
                      <a:pt x="169" y="105"/>
                      <a:pt x="162" y="100"/>
                      <a:pt x="167" y="97"/>
                    </a:cubicBezTo>
                    <a:cubicBezTo>
                      <a:pt x="172" y="95"/>
                      <a:pt x="163" y="90"/>
                      <a:pt x="165" y="84"/>
                    </a:cubicBezTo>
                    <a:cubicBezTo>
                      <a:pt x="166" y="77"/>
                      <a:pt x="161" y="75"/>
                      <a:pt x="158" y="72"/>
                    </a:cubicBezTo>
                    <a:cubicBezTo>
                      <a:pt x="154" y="68"/>
                      <a:pt x="138" y="73"/>
                      <a:pt x="138" y="67"/>
                    </a:cubicBezTo>
                    <a:cubicBezTo>
                      <a:pt x="138" y="62"/>
                      <a:pt x="129" y="61"/>
                      <a:pt x="124" y="61"/>
                    </a:cubicBezTo>
                    <a:cubicBezTo>
                      <a:pt x="119" y="61"/>
                      <a:pt x="122" y="54"/>
                      <a:pt x="117" y="54"/>
                    </a:cubicBezTo>
                    <a:cubicBezTo>
                      <a:pt x="111" y="55"/>
                      <a:pt x="112" y="51"/>
                      <a:pt x="104" y="52"/>
                    </a:cubicBezTo>
                    <a:cubicBezTo>
                      <a:pt x="96" y="53"/>
                      <a:pt x="92" y="49"/>
                      <a:pt x="83" y="39"/>
                    </a:cubicBezTo>
                    <a:cubicBezTo>
                      <a:pt x="75" y="29"/>
                      <a:pt x="76" y="10"/>
                      <a:pt x="77" y="5"/>
                    </a:cubicBezTo>
                    <a:cubicBezTo>
                      <a:pt x="79" y="0"/>
                      <a:pt x="68" y="4"/>
                      <a:pt x="61" y="4"/>
                    </a:cubicBezTo>
                    <a:cubicBezTo>
                      <a:pt x="54" y="4"/>
                      <a:pt x="47" y="9"/>
                      <a:pt x="40" y="13"/>
                    </a:cubicBezTo>
                    <a:cubicBezTo>
                      <a:pt x="33" y="17"/>
                      <a:pt x="28" y="17"/>
                      <a:pt x="25" y="21"/>
                    </a:cubicBezTo>
                    <a:cubicBezTo>
                      <a:pt x="21" y="25"/>
                      <a:pt x="15" y="27"/>
                      <a:pt x="10" y="25"/>
                    </a:cubicBezTo>
                    <a:cubicBezTo>
                      <a:pt x="8" y="24"/>
                      <a:pt x="6" y="24"/>
                      <a:pt x="4" y="23"/>
                    </a:cubicBezTo>
                    <a:cubicBezTo>
                      <a:pt x="7" y="31"/>
                      <a:pt x="14" y="44"/>
                      <a:pt x="16" y="48"/>
                    </a:cubicBezTo>
                    <a:cubicBezTo>
                      <a:pt x="18" y="54"/>
                      <a:pt x="13" y="55"/>
                      <a:pt x="11" y="58"/>
                    </a:cubicBezTo>
                    <a:cubicBezTo>
                      <a:pt x="9" y="60"/>
                      <a:pt x="12" y="78"/>
                      <a:pt x="13" y="83"/>
                    </a:cubicBezTo>
                    <a:cubicBezTo>
                      <a:pt x="13" y="87"/>
                      <a:pt x="5" y="95"/>
                      <a:pt x="9" y="97"/>
                    </a:cubicBezTo>
                    <a:cubicBezTo>
                      <a:pt x="12" y="100"/>
                      <a:pt x="4" y="108"/>
                      <a:pt x="4" y="112"/>
                    </a:cubicBezTo>
                    <a:cubicBezTo>
                      <a:pt x="4" y="117"/>
                      <a:pt x="11" y="117"/>
                      <a:pt x="11" y="121"/>
                    </a:cubicBezTo>
                    <a:cubicBezTo>
                      <a:pt x="11" y="124"/>
                      <a:pt x="5" y="133"/>
                      <a:pt x="2" y="135"/>
                    </a:cubicBezTo>
                    <a:cubicBezTo>
                      <a:pt x="0" y="136"/>
                      <a:pt x="0" y="139"/>
                      <a:pt x="0" y="142"/>
                    </a:cubicBezTo>
                    <a:cubicBezTo>
                      <a:pt x="1" y="142"/>
                      <a:pt x="2" y="146"/>
                      <a:pt x="8" y="150"/>
                    </a:cubicBezTo>
                    <a:cubicBezTo>
                      <a:pt x="14" y="155"/>
                      <a:pt x="7" y="163"/>
                      <a:pt x="12" y="169"/>
                    </a:cubicBezTo>
                    <a:cubicBezTo>
                      <a:pt x="17" y="175"/>
                      <a:pt x="23" y="176"/>
                      <a:pt x="19" y="179"/>
                    </a:cubicBezTo>
                    <a:cubicBezTo>
                      <a:pt x="15" y="182"/>
                      <a:pt x="20" y="188"/>
                      <a:pt x="15" y="192"/>
                    </a:cubicBezTo>
                    <a:cubicBezTo>
                      <a:pt x="11" y="195"/>
                      <a:pt x="17" y="204"/>
                      <a:pt x="22" y="206"/>
                    </a:cubicBezTo>
                    <a:cubicBezTo>
                      <a:pt x="26" y="208"/>
                      <a:pt x="23" y="218"/>
                      <a:pt x="28" y="222"/>
                    </a:cubicBezTo>
                    <a:cubicBezTo>
                      <a:pt x="33" y="227"/>
                      <a:pt x="31" y="238"/>
                      <a:pt x="32" y="242"/>
                    </a:cubicBezTo>
                    <a:cubicBezTo>
                      <a:pt x="34" y="245"/>
                      <a:pt x="48" y="236"/>
                      <a:pt x="56" y="228"/>
                    </a:cubicBezTo>
                    <a:cubicBezTo>
                      <a:pt x="64" y="219"/>
                      <a:pt x="64" y="226"/>
                      <a:pt x="72" y="227"/>
                    </a:cubicBezTo>
                    <a:cubicBezTo>
                      <a:pt x="80" y="228"/>
                      <a:pt x="88" y="228"/>
                      <a:pt x="92" y="235"/>
                    </a:cubicBezTo>
                    <a:cubicBezTo>
                      <a:pt x="96" y="243"/>
                      <a:pt x="100" y="228"/>
                      <a:pt x="102" y="225"/>
                    </a:cubicBezTo>
                    <a:cubicBezTo>
                      <a:pt x="105" y="222"/>
                      <a:pt x="123" y="226"/>
                      <a:pt x="126" y="225"/>
                    </a:cubicBezTo>
                    <a:cubicBezTo>
                      <a:pt x="129" y="224"/>
                      <a:pt x="132" y="201"/>
                      <a:pt x="131" y="198"/>
                    </a:cubicBezTo>
                    <a:cubicBezTo>
                      <a:pt x="131" y="194"/>
                      <a:pt x="138" y="185"/>
                      <a:pt x="145" y="181"/>
                    </a:cubicBezTo>
                    <a:cubicBezTo>
                      <a:pt x="151" y="177"/>
                      <a:pt x="161" y="180"/>
                      <a:pt x="166" y="177"/>
                    </a:cubicBezTo>
                    <a:cubicBezTo>
                      <a:pt x="171" y="175"/>
                      <a:pt x="179" y="175"/>
                      <a:pt x="186" y="175"/>
                    </a:cubicBezTo>
                    <a:cubicBezTo>
                      <a:pt x="194" y="175"/>
                      <a:pt x="199" y="183"/>
                      <a:pt x="203" y="183"/>
                    </a:cubicBezTo>
                    <a:cubicBezTo>
                      <a:pt x="207" y="183"/>
                      <a:pt x="212" y="176"/>
                      <a:pt x="211" y="170"/>
                    </a:cubicBezTo>
                    <a:cubicBezTo>
                      <a:pt x="210" y="163"/>
                      <a:pt x="216" y="155"/>
                      <a:pt x="214" y="1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8" name="Freeform 1644">
                <a:extLst>
                  <a:ext uri="{FF2B5EF4-FFF2-40B4-BE49-F238E27FC236}">
                    <a16:creationId xmlns:a16="http://schemas.microsoft.com/office/drawing/2014/main" id="{28A3CB34-F635-F38B-F91A-7476F34E00D4}"/>
                  </a:ext>
                </a:extLst>
              </p:cNvPr>
              <p:cNvSpPr>
                <a:spLocks/>
              </p:cNvSpPr>
              <p:nvPr/>
            </p:nvSpPr>
            <p:spPr bwMode="auto">
              <a:xfrm>
                <a:off x="2883001" y="3292585"/>
                <a:ext cx="293698" cy="414351"/>
              </a:xfrm>
              <a:custGeom>
                <a:avLst/>
                <a:gdLst>
                  <a:gd name="T0" fmla="*/ 210 w 228"/>
                  <a:gd name="T1" fmla="*/ 314 h 330"/>
                  <a:gd name="T2" fmla="*/ 210 w 228"/>
                  <a:gd name="T3" fmla="*/ 313 h 330"/>
                  <a:gd name="T4" fmla="*/ 212 w 228"/>
                  <a:gd name="T5" fmla="*/ 306 h 330"/>
                  <a:gd name="T6" fmla="*/ 221 w 228"/>
                  <a:gd name="T7" fmla="*/ 292 h 330"/>
                  <a:gd name="T8" fmla="*/ 214 w 228"/>
                  <a:gd name="T9" fmla="*/ 283 h 330"/>
                  <a:gd name="T10" fmla="*/ 219 w 228"/>
                  <a:gd name="T11" fmla="*/ 268 h 330"/>
                  <a:gd name="T12" fmla="*/ 223 w 228"/>
                  <a:gd name="T13" fmla="*/ 254 h 330"/>
                  <a:gd name="T14" fmla="*/ 221 w 228"/>
                  <a:gd name="T15" fmla="*/ 229 h 330"/>
                  <a:gd name="T16" fmla="*/ 226 w 228"/>
                  <a:gd name="T17" fmla="*/ 219 h 330"/>
                  <a:gd name="T18" fmla="*/ 214 w 228"/>
                  <a:gd name="T19" fmla="*/ 194 h 330"/>
                  <a:gd name="T20" fmla="*/ 197 w 228"/>
                  <a:gd name="T21" fmla="*/ 195 h 330"/>
                  <a:gd name="T22" fmla="*/ 193 w 228"/>
                  <a:gd name="T23" fmla="*/ 172 h 330"/>
                  <a:gd name="T24" fmla="*/ 185 w 228"/>
                  <a:gd name="T25" fmla="*/ 174 h 330"/>
                  <a:gd name="T26" fmla="*/ 166 w 228"/>
                  <a:gd name="T27" fmla="*/ 176 h 330"/>
                  <a:gd name="T28" fmla="*/ 157 w 228"/>
                  <a:gd name="T29" fmla="*/ 166 h 330"/>
                  <a:gd name="T30" fmla="*/ 148 w 228"/>
                  <a:gd name="T31" fmla="*/ 160 h 330"/>
                  <a:gd name="T32" fmla="*/ 140 w 228"/>
                  <a:gd name="T33" fmla="*/ 145 h 330"/>
                  <a:gd name="T34" fmla="*/ 136 w 228"/>
                  <a:gd name="T35" fmla="*/ 129 h 330"/>
                  <a:gd name="T36" fmla="*/ 138 w 228"/>
                  <a:gd name="T37" fmla="*/ 118 h 330"/>
                  <a:gd name="T38" fmla="*/ 146 w 228"/>
                  <a:gd name="T39" fmla="*/ 109 h 330"/>
                  <a:gd name="T40" fmla="*/ 152 w 228"/>
                  <a:gd name="T41" fmla="*/ 92 h 330"/>
                  <a:gd name="T42" fmla="*/ 167 w 228"/>
                  <a:gd name="T43" fmla="*/ 81 h 330"/>
                  <a:gd name="T44" fmla="*/ 189 w 228"/>
                  <a:gd name="T45" fmla="*/ 74 h 330"/>
                  <a:gd name="T46" fmla="*/ 203 w 228"/>
                  <a:gd name="T47" fmla="*/ 73 h 330"/>
                  <a:gd name="T48" fmla="*/ 193 w 228"/>
                  <a:gd name="T49" fmla="*/ 64 h 330"/>
                  <a:gd name="T50" fmla="*/ 202 w 228"/>
                  <a:gd name="T51" fmla="*/ 50 h 330"/>
                  <a:gd name="T52" fmla="*/ 189 w 228"/>
                  <a:gd name="T53" fmla="*/ 39 h 330"/>
                  <a:gd name="T54" fmla="*/ 177 w 228"/>
                  <a:gd name="T55" fmla="*/ 40 h 330"/>
                  <a:gd name="T56" fmla="*/ 167 w 228"/>
                  <a:gd name="T57" fmla="*/ 41 h 330"/>
                  <a:gd name="T58" fmla="*/ 147 w 228"/>
                  <a:gd name="T59" fmla="*/ 39 h 330"/>
                  <a:gd name="T60" fmla="*/ 140 w 228"/>
                  <a:gd name="T61" fmla="*/ 27 h 330"/>
                  <a:gd name="T62" fmla="*/ 129 w 228"/>
                  <a:gd name="T63" fmla="*/ 16 h 330"/>
                  <a:gd name="T64" fmla="*/ 118 w 228"/>
                  <a:gd name="T65" fmla="*/ 2 h 330"/>
                  <a:gd name="T66" fmla="*/ 103 w 228"/>
                  <a:gd name="T67" fmla="*/ 2 h 330"/>
                  <a:gd name="T68" fmla="*/ 107 w 228"/>
                  <a:gd name="T69" fmla="*/ 15 h 330"/>
                  <a:gd name="T70" fmla="*/ 97 w 228"/>
                  <a:gd name="T71" fmla="*/ 33 h 330"/>
                  <a:gd name="T72" fmla="*/ 63 w 228"/>
                  <a:gd name="T73" fmla="*/ 51 h 330"/>
                  <a:gd name="T74" fmla="*/ 47 w 228"/>
                  <a:gd name="T75" fmla="*/ 80 h 330"/>
                  <a:gd name="T76" fmla="*/ 34 w 228"/>
                  <a:gd name="T77" fmla="*/ 80 h 330"/>
                  <a:gd name="T78" fmla="*/ 21 w 228"/>
                  <a:gd name="T79" fmla="*/ 77 h 330"/>
                  <a:gd name="T80" fmla="*/ 21 w 228"/>
                  <a:gd name="T81" fmla="*/ 68 h 330"/>
                  <a:gd name="T82" fmla="*/ 17 w 228"/>
                  <a:gd name="T83" fmla="*/ 59 h 330"/>
                  <a:gd name="T84" fmla="*/ 3 w 228"/>
                  <a:gd name="T85" fmla="*/ 74 h 330"/>
                  <a:gd name="T86" fmla="*/ 9 w 228"/>
                  <a:gd name="T87" fmla="*/ 98 h 330"/>
                  <a:gd name="T88" fmla="*/ 4 w 228"/>
                  <a:gd name="T89" fmla="*/ 103 h 330"/>
                  <a:gd name="T90" fmla="*/ 23 w 228"/>
                  <a:gd name="T91" fmla="*/ 118 h 330"/>
                  <a:gd name="T92" fmla="*/ 41 w 228"/>
                  <a:gd name="T93" fmla="*/ 143 h 330"/>
                  <a:gd name="T94" fmla="*/ 53 w 228"/>
                  <a:gd name="T95" fmla="*/ 169 h 330"/>
                  <a:gd name="T96" fmla="*/ 81 w 228"/>
                  <a:gd name="T97" fmla="*/ 222 h 330"/>
                  <a:gd name="T98" fmla="*/ 91 w 228"/>
                  <a:gd name="T99" fmla="*/ 244 h 330"/>
                  <a:gd name="T100" fmla="*/ 98 w 228"/>
                  <a:gd name="T101" fmla="*/ 260 h 330"/>
                  <a:gd name="T102" fmla="*/ 126 w 228"/>
                  <a:gd name="T103" fmla="*/ 280 h 330"/>
                  <a:gd name="T104" fmla="*/ 176 w 228"/>
                  <a:gd name="T105" fmla="*/ 311 h 330"/>
                  <a:gd name="T106" fmla="*/ 198 w 228"/>
                  <a:gd name="T107" fmla="*/ 327 h 330"/>
                  <a:gd name="T108" fmla="*/ 199 w 228"/>
                  <a:gd name="T109" fmla="*/ 330 h 330"/>
                  <a:gd name="T110" fmla="*/ 202 w 228"/>
                  <a:gd name="T111" fmla="*/ 328 h 330"/>
                  <a:gd name="T112" fmla="*/ 210 w 228"/>
                  <a:gd name="T113" fmla="*/ 31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 h="330">
                    <a:moveTo>
                      <a:pt x="210" y="314"/>
                    </a:moveTo>
                    <a:cubicBezTo>
                      <a:pt x="210" y="313"/>
                      <a:pt x="210" y="313"/>
                      <a:pt x="210" y="313"/>
                    </a:cubicBezTo>
                    <a:cubicBezTo>
                      <a:pt x="210" y="310"/>
                      <a:pt x="210" y="307"/>
                      <a:pt x="212" y="306"/>
                    </a:cubicBezTo>
                    <a:cubicBezTo>
                      <a:pt x="215" y="304"/>
                      <a:pt x="221" y="295"/>
                      <a:pt x="221" y="292"/>
                    </a:cubicBezTo>
                    <a:cubicBezTo>
                      <a:pt x="221" y="288"/>
                      <a:pt x="214" y="288"/>
                      <a:pt x="214" y="283"/>
                    </a:cubicBezTo>
                    <a:cubicBezTo>
                      <a:pt x="214" y="279"/>
                      <a:pt x="222" y="271"/>
                      <a:pt x="219" y="268"/>
                    </a:cubicBezTo>
                    <a:cubicBezTo>
                      <a:pt x="215" y="266"/>
                      <a:pt x="223" y="258"/>
                      <a:pt x="223" y="254"/>
                    </a:cubicBezTo>
                    <a:cubicBezTo>
                      <a:pt x="222" y="249"/>
                      <a:pt x="219" y="231"/>
                      <a:pt x="221" y="229"/>
                    </a:cubicBezTo>
                    <a:cubicBezTo>
                      <a:pt x="223" y="226"/>
                      <a:pt x="228" y="225"/>
                      <a:pt x="226" y="219"/>
                    </a:cubicBezTo>
                    <a:cubicBezTo>
                      <a:pt x="224" y="215"/>
                      <a:pt x="217" y="202"/>
                      <a:pt x="214" y="194"/>
                    </a:cubicBezTo>
                    <a:cubicBezTo>
                      <a:pt x="208" y="194"/>
                      <a:pt x="201" y="194"/>
                      <a:pt x="197" y="195"/>
                    </a:cubicBezTo>
                    <a:cubicBezTo>
                      <a:pt x="191" y="197"/>
                      <a:pt x="193" y="179"/>
                      <a:pt x="193" y="172"/>
                    </a:cubicBezTo>
                    <a:cubicBezTo>
                      <a:pt x="193" y="165"/>
                      <a:pt x="187" y="169"/>
                      <a:pt x="185" y="174"/>
                    </a:cubicBezTo>
                    <a:cubicBezTo>
                      <a:pt x="183" y="178"/>
                      <a:pt x="174" y="176"/>
                      <a:pt x="166" y="176"/>
                    </a:cubicBezTo>
                    <a:cubicBezTo>
                      <a:pt x="158" y="176"/>
                      <a:pt x="162" y="166"/>
                      <a:pt x="157" y="166"/>
                    </a:cubicBezTo>
                    <a:cubicBezTo>
                      <a:pt x="151" y="167"/>
                      <a:pt x="147" y="165"/>
                      <a:pt x="148" y="160"/>
                    </a:cubicBezTo>
                    <a:cubicBezTo>
                      <a:pt x="148" y="154"/>
                      <a:pt x="144" y="150"/>
                      <a:pt x="140" y="145"/>
                    </a:cubicBezTo>
                    <a:cubicBezTo>
                      <a:pt x="137" y="139"/>
                      <a:pt x="133" y="133"/>
                      <a:pt x="136" y="129"/>
                    </a:cubicBezTo>
                    <a:cubicBezTo>
                      <a:pt x="139" y="126"/>
                      <a:pt x="134" y="123"/>
                      <a:pt x="138" y="118"/>
                    </a:cubicBezTo>
                    <a:cubicBezTo>
                      <a:pt x="143" y="113"/>
                      <a:pt x="148" y="115"/>
                      <a:pt x="146" y="109"/>
                    </a:cubicBezTo>
                    <a:cubicBezTo>
                      <a:pt x="145" y="102"/>
                      <a:pt x="151" y="99"/>
                      <a:pt x="152" y="92"/>
                    </a:cubicBezTo>
                    <a:cubicBezTo>
                      <a:pt x="152" y="85"/>
                      <a:pt x="160" y="87"/>
                      <a:pt x="167" y="81"/>
                    </a:cubicBezTo>
                    <a:cubicBezTo>
                      <a:pt x="175" y="76"/>
                      <a:pt x="183" y="79"/>
                      <a:pt x="189" y="74"/>
                    </a:cubicBezTo>
                    <a:cubicBezTo>
                      <a:pt x="195" y="69"/>
                      <a:pt x="199" y="73"/>
                      <a:pt x="203" y="73"/>
                    </a:cubicBezTo>
                    <a:cubicBezTo>
                      <a:pt x="201" y="69"/>
                      <a:pt x="194" y="67"/>
                      <a:pt x="193" y="64"/>
                    </a:cubicBezTo>
                    <a:cubicBezTo>
                      <a:pt x="191" y="61"/>
                      <a:pt x="199" y="54"/>
                      <a:pt x="202" y="50"/>
                    </a:cubicBezTo>
                    <a:cubicBezTo>
                      <a:pt x="204" y="45"/>
                      <a:pt x="192" y="40"/>
                      <a:pt x="189" y="39"/>
                    </a:cubicBezTo>
                    <a:cubicBezTo>
                      <a:pt x="186" y="38"/>
                      <a:pt x="180" y="42"/>
                      <a:pt x="177" y="40"/>
                    </a:cubicBezTo>
                    <a:cubicBezTo>
                      <a:pt x="174" y="38"/>
                      <a:pt x="169" y="39"/>
                      <a:pt x="167" y="41"/>
                    </a:cubicBezTo>
                    <a:cubicBezTo>
                      <a:pt x="164" y="43"/>
                      <a:pt x="146" y="44"/>
                      <a:pt x="147" y="39"/>
                    </a:cubicBezTo>
                    <a:cubicBezTo>
                      <a:pt x="147" y="33"/>
                      <a:pt x="139" y="31"/>
                      <a:pt x="140" y="27"/>
                    </a:cubicBezTo>
                    <a:cubicBezTo>
                      <a:pt x="140" y="24"/>
                      <a:pt x="136" y="17"/>
                      <a:pt x="129" y="16"/>
                    </a:cubicBezTo>
                    <a:cubicBezTo>
                      <a:pt x="122" y="16"/>
                      <a:pt x="123" y="5"/>
                      <a:pt x="118" y="2"/>
                    </a:cubicBezTo>
                    <a:cubicBezTo>
                      <a:pt x="116" y="0"/>
                      <a:pt x="109" y="1"/>
                      <a:pt x="103" y="2"/>
                    </a:cubicBezTo>
                    <a:cubicBezTo>
                      <a:pt x="109" y="9"/>
                      <a:pt x="111" y="12"/>
                      <a:pt x="107" y="15"/>
                    </a:cubicBezTo>
                    <a:cubicBezTo>
                      <a:pt x="102" y="19"/>
                      <a:pt x="107" y="20"/>
                      <a:pt x="97" y="33"/>
                    </a:cubicBezTo>
                    <a:cubicBezTo>
                      <a:pt x="88" y="46"/>
                      <a:pt x="71" y="49"/>
                      <a:pt x="63" y="51"/>
                    </a:cubicBezTo>
                    <a:cubicBezTo>
                      <a:pt x="55" y="54"/>
                      <a:pt x="51" y="69"/>
                      <a:pt x="47" y="80"/>
                    </a:cubicBezTo>
                    <a:cubicBezTo>
                      <a:pt x="42" y="90"/>
                      <a:pt x="39" y="86"/>
                      <a:pt x="34" y="80"/>
                    </a:cubicBezTo>
                    <a:cubicBezTo>
                      <a:pt x="30" y="74"/>
                      <a:pt x="26" y="82"/>
                      <a:pt x="21" y="77"/>
                    </a:cubicBezTo>
                    <a:cubicBezTo>
                      <a:pt x="16" y="72"/>
                      <a:pt x="18" y="72"/>
                      <a:pt x="21" y="68"/>
                    </a:cubicBezTo>
                    <a:cubicBezTo>
                      <a:pt x="22" y="66"/>
                      <a:pt x="21" y="62"/>
                      <a:pt x="17" y="59"/>
                    </a:cubicBezTo>
                    <a:cubicBezTo>
                      <a:pt x="12" y="60"/>
                      <a:pt x="6" y="68"/>
                      <a:pt x="3" y="74"/>
                    </a:cubicBezTo>
                    <a:cubicBezTo>
                      <a:pt x="0" y="81"/>
                      <a:pt x="8" y="94"/>
                      <a:pt x="9" y="98"/>
                    </a:cubicBezTo>
                    <a:cubicBezTo>
                      <a:pt x="11" y="103"/>
                      <a:pt x="5" y="99"/>
                      <a:pt x="4" y="103"/>
                    </a:cubicBezTo>
                    <a:cubicBezTo>
                      <a:pt x="3" y="107"/>
                      <a:pt x="17" y="114"/>
                      <a:pt x="23" y="118"/>
                    </a:cubicBezTo>
                    <a:cubicBezTo>
                      <a:pt x="29" y="123"/>
                      <a:pt x="35" y="136"/>
                      <a:pt x="41" y="143"/>
                    </a:cubicBezTo>
                    <a:cubicBezTo>
                      <a:pt x="47" y="149"/>
                      <a:pt x="47" y="154"/>
                      <a:pt x="53" y="169"/>
                    </a:cubicBezTo>
                    <a:cubicBezTo>
                      <a:pt x="60" y="185"/>
                      <a:pt x="72" y="211"/>
                      <a:pt x="81" y="222"/>
                    </a:cubicBezTo>
                    <a:cubicBezTo>
                      <a:pt x="89" y="232"/>
                      <a:pt x="93" y="241"/>
                      <a:pt x="91" y="244"/>
                    </a:cubicBezTo>
                    <a:cubicBezTo>
                      <a:pt x="89" y="247"/>
                      <a:pt x="92" y="256"/>
                      <a:pt x="98" y="260"/>
                    </a:cubicBezTo>
                    <a:cubicBezTo>
                      <a:pt x="104" y="265"/>
                      <a:pt x="109" y="272"/>
                      <a:pt x="126" y="280"/>
                    </a:cubicBezTo>
                    <a:cubicBezTo>
                      <a:pt x="142" y="288"/>
                      <a:pt x="172" y="304"/>
                      <a:pt x="176" y="311"/>
                    </a:cubicBezTo>
                    <a:cubicBezTo>
                      <a:pt x="181" y="319"/>
                      <a:pt x="195" y="326"/>
                      <a:pt x="198" y="327"/>
                    </a:cubicBezTo>
                    <a:cubicBezTo>
                      <a:pt x="198" y="328"/>
                      <a:pt x="199" y="329"/>
                      <a:pt x="199" y="330"/>
                    </a:cubicBezTo>
                    <a:cubicBezTo>
                      <a:pt x="200" y="329"/>
                      <a:pt x="202" y="328"/>
                      <a:pt x="202" y="328"/>
                    </a:cubicBezTo>
                    <a:cubicBezTo>
                      <a:pt x="208" y="325"/>
                      <a:pt x="208" y="316"/>
                      <a:pt x="210" y="3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59" name="Freeform 1645">
                <a:extLst>
                  <a:ext uri="{FF2B5EF4-FFF2-40B4-BE49-F238E27FC236}">
                    <a16:creationId xmlns:a16="http://schemas.microsoft.com/office/drawing/2014/main" id="{928825BF-1CCF-94A1-E3FC-715D7010D4D7}"/>
                  </a:ext>
                </a:extLst>
              </p:cNvPr>
              <p:cNvSpPr>
                <a:spLocks/>
              </p:cNvSpPr>
              <p:nvPr/>
            </p:nvSpPr>
            <p:spPr bwMode="auto">
              <a:xfrm>
                <a:off x="3063983" y="3019526"/>
                <a:ext cx="314336" cy="257184"/>
              </a:xfrm>
              <a:custGeom>
                <a:avLst/>
                <a:gdLst>
                  <a:gd name="T0" fmla="*/ 25 w 245"/>
                  <a:gd name="T1" fmla="*/ 13 h 206"/>
                  <a:gd name="T2" fmla="*/ 10 w 245"/>
                  <a:gd name="T3" fmla="*/ 33 h 206"/>
                  <a:gd name="T4" fmla="*/ 7 w 245"/>
                  <a:gd name="T5" fmla="*/ 46 h 206"/>
                  <a:gd name="T6" fmla="*/ 4 w 245"/>
                  <a:gd name="T7" fmla="*/ 54 h 206"/>
                  <a:gd name="T8" fmla="*/ 13 w 245"/>
                  <a:gd name="T9" fmla="*/ 58 h 206"/>
                  <a:gd name="T10" fmla="*/ 20 w 245"/>
                  <a:gd name="T11" fmla="*/ 70 h 206"/>
                  <a:gd name="T12" fmla="*/ 32 w 245"/>
                  <a:gd name="T13" fmla="*/ 93 h 206"/>
                  <a:gd name="T14" fmla="*/ 62 w 245"/>
                  <a:gd name="T15" fmla="*/ 96 h 206"/>
                  <a:gd name="T16" fmla="*/ 87 w 245"/>
                  <a:gd name="T17" fmla="*/ 106 h 206"/>
                  <a:gd name="T18" fmla="*/ 107 w 245"/>
                  <a:gd name="T19" fmla="*/ 112 h 206"/>
                  <a:gd name="T20" fmla="*/ 103 w 245"/>
                  <a:gd name="T21" fmla="*/ 144 h 206"/>
                  <a:gd name="T22" fmla="*/ 110 w 245"/>
                  <a:gd name="T23" fmla="*/ 158 h 206"/>
                  <a:gd name="T24" fmla="*/ 109 w 245"/>
                  <a:gd name="T25" fmla="*/ 171 h 206"/>
                  <a:gd name="T26" fmla="*/ 112 w 245"/>
                  <a:gd name="T27" fmla="*/ 180 h 206"/>
                  <a:gd name="T28" fmla="*/ 110 w 245"/>
                  <a:gd name="T29" fmla="*/ 182 h 206"/>
                  <a:gd name="T30" fmla="*/ 123 w 245"/>
                  <a:gd name="T31" fmla="*/ 199 h 206"/>
                  <a:gd name="T32" fmla="*/ 134 w 245"/>
                  <a:gd name="T33" fmla="*/ 204 h 206"/>
                  <a:gd name="T34" fmla="*/ 143 w 245"/>
                  <a:gd name="T35" fmla="*/ 202 h 206"/>
                  <a:gd name="T36" fmla="*/ 156 w 245"/>
                  <a:gd name="T37" fmla="*/ 196 h 206"/>
                  <a:gd name="T38" fmla="*/ 167 w 245"/>
                  <a:gd name="T39" fmla="*/ 190 h 206"/>
                  <a:gd name="T40" fmla="*/ 177 w 245"/>
                  <a:gd name="T41" fmla="*/ 180 h 206"/>
                  <a:gd name="T42" fmla="*/ 179 w 245"/>
                  <a:gd name="T43" fmla="*/ 173 h 206"/>
                  <a:gd name="T44" fmla="*/ 170 w 245"/>
                  <a:gd name="T45" fmla="*/ 171 h 206"/>
                  <a:gd name="T46" fmla="*/ 166 w 245"/>
                  <a:gd name="T47" fmla="*/ 160 h 206"/>
                  <a:gd name="T48" fmla="*/ 159 w 245"/>
                  <a:gd name="T49" fmla="*/ 146 h 206"/>
                  <a:gd name="T50" fmla="*/ 170 w 245"/>
                  <a:gd name="T51" fmla="*/ 144 h 206"/>
                  <a:gd name="T52" fmla="*/ 186 w 245"/>
                  <a:gd name="T53" fmla="*/ 150 h 206"/>
                  <a:gd name="T54" fmla="*/ 193 w 245"/>
                  <a:gd name="T55" fmla="*/ 150 h 206"/>
                  <a:gd name="T56" fmla="*/ 205 w 245"/>
                  <a:gd name="T57" fmla="*/ 143 h 206"/>
                  <a:gd name="T58" fmla="*/ 227 w 245"/>
                  <a:gd name="T59" fmla="*/ 135 h 206"/>
                  <a:gd name="T60" fmla="*/ 231 w 245"/>
                  <a:gd name="T61" fmla="*/ 128 h 206"/>
                  <a:gd name="T62" fmla="*/ 220 w 245"/>
                  <a:gd name="T63" fmla="*/ 114 h 206"/>
                  <a:gd name="T64" fmla="*/ 222 w 245"/>
                  <a:gd name="T65" fmla="*/ 105 h 206"/>
                  <a:gd name="T66" fmla="*/ 230 w 245"/>
                  <a:gd name="T67" fmla="*/ 96 h 206"/>
                  <a:gd name="T68" fmla="*/ 232 w 245"/>
                  <a:gd name="T69" fmla="*/ 87 h 206"/>
                  <a:gd name="T70" fmla="*/ 239 w 245"/>
                  <a:gd name="T71" fmla="*/ 75 h 206"/>
                  <a:gd name="T72" fmla="*/ 245 w 245"/>
                  <a:gd name="T73" fmla="*/ 66 h 206"/>
                  <a:gd name="T74" fmla="*/ 220 w 245"/>
                  <a:gd name="T75" fmla="*/ 64 h 206"/>
                  <a:gd name="T76" fmla="*/ 224 w 245"/>
                  <a:gd name="T77" fmla="*/ 49 h 206"/>
                  <a:gd name="T78" fmla="*/ 198 w 245"/>
                  <a:gd name="T79" fmla="*/ 40 h 206"/>
                  <a:gd name="T80" fmla="*/ 201 w 245"/>
                  <a:gd name="T81" fmla="*/ 30 h 206"/>
                  <a:gd name="T82" fmla="*/ 186 w 245"/>
                  <a:gd name="T83" fmla="*/ 26 h 206"/>
                  <a:gd name="T84" fmla="*/ 152 w 245"/>
                  <a:gd name="T85" fmla="*/ 38 h 206"/>
                  <a:gd name="T86" fmla="*/ 118 w 245"/>
                  <a:gd name="T87" fmla="*/ 28 h 206"/>
                  <a:gd name="T88" fmla="*/ 95 w 245"/>
                  <a:gd name="T89" fmla="*/ 24 h 206"/>
                  <a:gd name="T90" fmla="*/ 82 w 245"/>
                  <a:gd name="T91" fmla="*/ 10 h 206"/>
                  <a:gd name="T92" fmla="*/ 67 w 245"/>
                  <a:gd name="T93" fmla="*/ 0 h 206"/>
                  <a:gd name="T94" fmla="*/ 62 w 245"/>
                  <a:gd name="T95" fmla="*/ 12 h 206"/>
                  <a:gd name="T96" fmla="*/ 38 w 245"/>
                  <a:gd name="T97" fmla="*/ 26 h 206"/>
                  <a:gd name="T98" fmla="*/ 44 w 245"/>
                  <a:gd name="T99" fmla="*/ 51 h 206"/>
                  <a:gd name="T100" fmla="*/ 25 w 245"/>
                  <a:gd name="T101" fmla="*/ 45 h 206"/>
                  <a:gd name="T102" fmla="*/ 33 w 245"/>
                  <a:gd name="T103" fmla="*/ 22 h 206"/>
                  <a:gd name="T104" fmla="*/ 30 w 245"/>
                  <a:gd name="T105" fmla="*/ 10 h 206"/>
                  <a:gd name="T106" fmla="*/ 25 w 245"/>
                  <a:gd name="T107" fmla="*/ 1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06">
                    <a:moveTo>
                      <a:pt x="25" y="13"/>
                    </a:moveTo>
                    <a:cubicBezTo>
                      <a:pt x="20" y="20"/>
                      <a:pt x="10" y="26"/>
                      <a:pt x="10" y="33"/>
                    </a:cubicBezTo>
                    <a:cubicBezTo>
                      <a:pt x="9" y="40"/>
                      <a:pt x="10" y="43"/>
                      <a:pt x="7" y="46"/>
                    </a:cubicBezTo>
                    <a:cubicBezTo>
                      <a:pt x="4" y="50"/>
                      <a:pt x="0" y="55"/>
                      <a:pt x="4" y="54"/>
                    </a:cubicBezTo>
                    <a:cubicBezTo>
                      <a:pt x="8" y="54"/>
                      <a:pt x="13" y="54"/>
                      <a:pt x="13" y="58"/>
                    </a:cubicBezTo>
                    <a:cubicBezTo>
                      <a:pt x="13" y="62"/>
                      <a:pt x="21" y="63"/>
                      <a:pt x="20" y="70"/>
                    </a:cubicBezTo>
                    <a:cubicBezTo>
                      <a:pt x="20" y="76"/>
                      <a:pt x="17" y="93"/>
                      <a:pt x="32" y="93"/>
                    </a:cubicBezTo>
                    <a:cubicBezTo>
                      <a:pt x="47" y="93"/>
                      <a:pt x="56" y="88"/>
                      <a:pt x="62" y="96"/>
                    </a:cubicBezTo>
                    <a:cubicBezTo>
                      <a:pt x="68" y="104"/>
                      <a:pt x="77" y="108"/>
                      <a:pt x="87" y="106"/>
                    </a:cubicBezTo>
                    <a:cubicBezTo>
                      <a:pt x="96" y="105"/>
                      <a:pt x="113" y="103"/>
                      <a:pt x="107" y="112"/>
                    </a:cubicBezTo>
                    <a:cubicBezTo>
                      <a:pt x="102" y="121"/>
                      <a:pt x="98" y="139"/>
                      <a:pt x="103" y="144"/>
                    </a:cubicBezTo>
                    <a:cubicBezTo>
                      <a:pt x="108" y="149"/>
                      <a:pt x="114" y="154"/>
                      <a:pt x="110" y="158"/>
                    </a:cubicBezTo>
                    <a:cubicBezTo>
                      <a:pt x="106" y="162"/>
                      <a:pt x="104" y="167"/>
                      <a:pt x="109" y="171"/>
                    </a:cubicBezTo>
                    <a:cubicBezTo>
                      <a:pt x="114" y="175"/>
                      <a:pt x="113" y="179"/>
                      <a:pt x="112" y="180"/>
                    </a:cubicBezTo>
                    <a:cubicBezTo>
                      <a:pt x="112" y="180"/>
                      <a:pt x="111" y="181"/>
                      <a:pt x="110" y="182"/>
                    </a:cubicBezTo>
                    <a:cubicBezTo>
                      <a:pt x="117" y="189"/>
                      <a:pt x="119" y="196"/>
                      <a:pt x="123" y="199"/>
                    </a:cubicBezTo>
                    <a:cubicBezTo>
                      <a:pt x="129" y="204"/>
                      <a:pt x="130" y="206"/>
                      <a:pt x="134" y="204"/>
                    </a:cubicBezTo>
                    <a:cubicBezTo>
                      <a:pt x="138" y="201"/>
                      <a:pt x="140" y="200"/>
                      <a:pt x="143" y="202"/>
                    </a:cubicBezTo>
                    <a:cubicBezTo>
                      <a:pt x="147" y="204"/>
                      <a:pt x="151" y="200"/>
                      <a:pt x="156" y="196"/>
                    </a:cubicBezTo>
                    <a:cubicBezTo>
                      <a:pt x="160" y="191"/>
                      <a:pt x="166" y="195"/>
                      <a:pt x="167" y="190"/>
                    </a:cubicBezTo>
                    <a:cubicBezTo>
                      <a:pt x="169" y="185"/>
                      <a:pt x="172" y="181"/>
                      <a:pt x="177" y="180"/>
                    </a:cubicBezTo>
                    <a:cubicBezTo>
                      <a:pt x="183" y="179"/>
                      <a:pt x="183" y="173"/>
                      <a:pt x="179" y="173"/>
                    </a:cubicBezTo>
                    <a:cubicBezTo>
                      <a:pt x="176" y="173"/>
                      <a:pt x="170" y="178"/>
                      <a:pt x="170" y="171"/>
                    </a:cubicBezTo>
                    <a:cubicBezTo>
                      <a:pt x="170" y="164"/>
                      <a:pt x="166" y="165"/>
                      <a:pt x="166" y="160"/>
                    </a:cubicBezTo>
                    <a:cubicBezTo>
                      <a:pt x="166" y="154"/>
                      <a:pt x="165" y="150"/>
                      <a:pt x="159" y="146"/>
                    </a:cubicBezTo>
                    <a:cubicBezTo>
                      <a:pt x="152" y="143"/>
                      <a:pt x="167" y="141"/>
                      <a:pt x="170" y="144"/>
                    </a:cubicBezTo>
                    <a:cubicBezTo>
                      <a:pt x="174" y="147"/>
                      <a:pt x="185" y="145"/>
                      <a:pt x="186" y="150"/>
                    </a:cubicBezTo>
                    <a:cubicBezTo>
                      <a:pt x="187" y="154"/>
                      <a:pt x="193" y="156"/>
                      <a:pt x="193" y="150"/>
                    </a:cubicBezTo>
                    <a:cubicBezTo>
                      <a:pt x="193" y="144"/>
                      <a:pt x="200" y="142"/>
                      <a:pt x="205" y="143"/>
                    </a:cubicBezTo>
                    <a:cubicBezTo>
                      <a:pt x="210" y="144"/>
                      <a:pt x="222" y="136"/>
                      <a:pt x="227" y="135"/>
                    </a:cubicBezTo>
                    <a:cubicBezTo>
                      <a:pt x="229" y="134"/>
                      <a:pt x="230" y="131"/>
                      <a:pt x="231" y="128"/>
                    </a:cubicBezTo>
                    <a:cubicBezTo>
                      <a:pt x="228" y="124"/>
                      <a:pt x="222" y="116"/>
                      <a:pt x="220" y="114"/>
                    </a:cubicBezTo>
                    <a:cubicBezTo>
                      <a:pt x="216" y="111"/>
                      <a:pt x="222" y="109"/>
                      <a:pt x="222" y="105"/>
                    </a:cubicBezTo>
                    <a:cubicBezTo>
                      <a:pt x="221" y="100"/>
                      <a:pt x="222" y="97"/>
                      <a:pt x="230" y="96"/>
                    </a:cubicBezTo>
                    <a:cubicBezTo>
                      <a:pt x="238" y="96"/>
                      <a:pt x="237" y="89"/>
                      <a:pt x="232" y="87"/>
                    </a:cubicBezTo>
                    <a:cubicBezTo>
                      <a:pt x="228" y="84"/>
                      <a:pt x="234" y="77"/>
                      <a:pt x="239" y="75"/>
                    </a:cubicBezTo>
                    <a:cubicBezTo>
                      <a:pt x="241" y="74"/>
                      <a:pt x="243" y="71"/>
                      <a:pt x="245" y="66"/>
                    </a:cubicBezTo>
                    <a:cubicBezTo>
                      <a:pt x="237" y="63"/>
                      <a:pt x="225" y="64"/>
                      <a:pt x="220" y="64"/>
                    </a:cubicBezTo>
                    <a:cubicBezTo>
                      <a:pt x="213" y="64"/>
                      <a:pt x="224" y="56"/>
                      <a:pt x="224" y="49"/>
                    </a:cubicBezTo>
                    <a:cubicBezTo>
                      <a:pt x="225" y="42"/>
                      <a:pt x="206" y="41"/>
                      <a:pt x="198" y="40"/>
                    </a:cubicBezTo>
                    <a:cubicBezTo>
                      <a:pt x="191" y="38"/>
                      <a:pt x="193" y="30"/>
                      <a:pt x="201" y="30"/>
                    </a:cubicBezTo>
                    <a:cubicBezTo>
                      <a:pt x="208" y="29"/>
                      <a:pt x="196" y="24"/>
                      <a:pt x="186" y="26"/>
                    </a:cubicBezTo>
                    <a:cubicBezTo>
                      <a:pt x="175" y="27"/>
                      <a:pt x="160" y="33"/>
                      <a:pt x="152" y="38"/>
                    </a:cubicBezTo>
                    <a:cubicBezTo>
                      <a:pt x="143" y="42"/>
                      <a:pt x="128" y="24"/>
                      <a:pt x="118" y="28"/>
                    </a:cubicBezTo>
                    <a:cubicBezTo>
                      <a:pt x="109" y="32"/>
                      <a:pt x="95" y="32"/>
                      <a:pt x="95" y="24"/>
                    </a:cubicBezTo>
                    <a:cubicBezTo>
                      <a:pt x="96" y="16"/>
                      <a:pt x="91" y="9"/>
                      <a:pt x="82" y="10"/>
                    </a:cubicBezTo>
                    <a:cubicBezTo>
                      <a:pt x="72" y="11"/>
                      <a:pt x="74" y="0"/>
                      <a:pt x="67" y="0"/>
                    </a:cubicBezTo>
                    <a:cubicBezTo>
                      <a:pt x="59" y="0"/>
                      <a:pt x="67" y="9"/>
                      <a:pt x="62" y="12"/>
                    </a:cubicBezTo>
                    <a:cubicBezTo>
                      <a:pt x="57" y="14"/>
                      <a:pt x="39" y="18"/>
                      <a:pt x="38" y="26"/>
                    </a:cubicBezTo>
                    <a:cubicBezTo>
                      <a:pt x="37" y="33"/>
                      <a:pt x="47" y="44"/>
                      <a:pt x="44" y="51"/>
                    </a:cubicBezTo>
                    <a:cubicBezTo>
                      <a:pt x="40" y="58"/>
                      <a:pt x="28" y="53"/>
                      <a:pt x="25" y="45"/>
                    </a:cubicBezTo>
                    <a:cubicBezTo>
                      <a:pt x="21" y="38"/>
                      <a:pt x="35" y="26"/>
                      <a:pt x="33" y="22"/>
                    </a:cubicBezTo>
                    <a:cubicBezTo>
                      <a:pt x="31" y="19"/>
                      <a:pt x="29" y="13"/>
                      <a:pt x="30" y="10"/>
                    </a:cubicBezTo>
                    <a:cubicBezTo>
                      <a:pt x="28" y="10"/>
                      <a:pt x="26" y="12"/>
                      <a:pt x="25" y="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0" name="Freeform 1646">
                <a:extLst>
                  <a:ext uri="{FF2B5EF4-FFF2-40B4-BE49-F238E27FC236}">
                    <a16:creationId xmlns:a16="http://schemas.microsoft.com/office/drawing/2014/main" id="{8F91F4E9-762F-0FBA-A093-013D05593295}"/>
                  </a:ext>
                </a:extLst>
              </p:cNvPr>
              <p:cNvSpPr>
                <a:spLocks/>
              </p:cNvSpPr>
              <p:nvPr/>
            </p:nvSpPr>
            <p:spPr bwMode="auto">
              <a:xfrm>
                <a:off x="3416420" y="3151293"/>
                <a:ext cx="96841" cy="100016"/>
              </a:xfrm>
              <a:custGeom>
                <a:avLst/>
                <a:gdLst>
                  <a:gd name="T0" fmla="*/ 19 w 76"/>
                  <a:gd name="T1" fmla="*/ 17 h 80"/>
                  <a:gd name="T2" fmla="*/ 10 w 76"/>
                  <a:gd name="T3" fmla="*/ 25 h 80"/>
                  <a:gd name="T4" fmla="*/ 3 w 76"/>
                  <a:gd name="T5" fmla="*/ 40 h 80"/>
                  <a:gd name="T6" fmla="*/ 18 w 76"/>
                  <a:gd name="T7" fmla="*/ 59 h 80"/>
                  <a:gd name="T8" fmla="*/ 28 w 76"/>
                  <a:gd name="T9" fmla="*/ 78 h 80"/>
                  <a:gd name="T10" fmla="*/ 37 w 76"/>
                  <a:gd name="T11" fmla="*/ 79 h 80"/>
                  <a:gd name="T12" fmla="*/ 45 w 76"/>
                  <a:gd name="T13" fmla="*/ 68 h 80"/>
                  <a:gd name="T14" fmla="*/ 64 w 76"/>
                  <a:gd name="T15" fmla="*/ 68 h 80"/>
                  <a:gd name="T16" fmla="*/ 66 w 76"/>
                  <a:gd name="T17" fmla="*/ 71 h 80"/>
                  <a:gd name="T18" fmla="*/ 71 w 76"/>
                  <a:gd name="T19" fmla="*/ 62 h 80"/>
                  <a:gd name="T20" fmla="*/ 69 w 76"/>
                  <a:gd name="T21" fmla="*/ 39 h 80"/>
                  <a:gd name="T22" fmla="*/ 73 w 76"/>
                  <a:gd name="T23" fmla="*/ 18 h 80"/>
                  <a:gd name="T24" fmla="*/ 76 w 76"/>
                  <a:gd name="T25" fmla="*/ 9 h 80"/>
                  <a:gd name="T26" fmla="*/ 58 w 76"/>
                  <a:gd name="T27" fmla="*/ 5 h 80"/>
                  <a:gd name="T28" fmla="*/ 36 w 76"/>
                  <a:gd name="T29" fmla="*/ 5 h 80"/>
                  <a:gd name="T30" fmla="*/ 22 w 76"/>
                  <a:gd name="T31" fmla="*/ 5 h 80"/>
                  <a:gd name="T32" fmla="*/ 21 w 76"/>
                  <a:gd name="T33" fmla="*/ 6 h 80"/>
                  <a:gd name="T34" fmla="*/ 19 w 76"/>
                  <a:gd name="T35"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80">
                    <a:moveTo>
                      <a:pt x="19" y="17"/>
                    </a:moveTo>
                    <a:cubicBezTo>
                      <a:pt x="21" y="22"/>
                      <a:pt x="16" y="24"/>
                      <a:pt x="10" y="25"/>
                    </a:cubicBezTo>
                    <a:cubicBezTo>
                      <a:pt x="5" y="26"/>
                      <a:pt x="7" y="37"/>
                      <a:pt x="3" y="40"/>
                    </a:cubicBezTo>
                    <a:cubicBezTo>
                      <a:pt x="0" y="43"/>
                      <a:pt x="16" y="52"/>
                      <a:pt x="18" y="59"/>
                    </a:cubicBezTo>
                    <a:cubicBezTo>
                      <a:pt x="20" y="63"/>
                      <a:pt x="25" y="72"/>
                      <a:pt x="28" y="78"/>
                    </a:cubicBezTo>
                    <a:cubicBezTo>
                      <a:pt x="32" y="79"/>
                      <a:pt x="35" y="80"/>
                      <a:pt x="37" y="79"/>
                    </a:cubicBezTo>
                    <a:cubicBezTo>
                      <a:pt x="42" y="76"/>
                      <a:pt x="38" y="67"/>
                      <a:pt x="45" y="68"/>
                    </a:cubicBezTo>
                    <a:cubicBezTo>
                      <a:pt x="52" y="68"/>
                      <a:pt x="62" y="64"/>
                      <a:pt x="64" y="68"/>
                    </a:cubicBezTo>
                    <a:cubicBezTo>
                      <a:pt x="65" y="69"/>
                      <a:pt x="65" y="70"/>
                      <a:pt x="66" y="71"/>
                    </a:cubicBezTo>
                    <a:cubicBezTo>
                      <a:pt x="68" y="67"/>
                      <a:pt x="71" y="64"/>
                      <a:pt x="71" y="62"/>
                    </a:cubicBezTo>
                    <a:cubicBezTo>
                      <a:pt x="73" y="60"/>
                      <a:pt x="73" y="47"/>
                      <a:pt x="69" y="39"/>
                    </a:cubicBezTo>
                    <a:cubicBezTo>
                      <a:pt x="66" y="31"/>
                      <a:pt x="69" y="21"/>
                      <a:pt x="73" y="18"/>
                    </a:cubicBezTo>
                    <a:cubicBezTo>
                      <a:pt x="73" y="17"/>
                      <a:pt x="75" y="14"/>
                      <a:pt x="76" y="9"/>
                    </a:cubicBezTo>
                    <a:cubicBezTo>
                      <a:pt x="70" y="7"/>
                      <a:pt x="64" y="4"/>
                      <a:pt x="58" y="5"/>
                    </a:cubicBezTo>
                    <a:cubicBezTo>
                      <a:pt x="49" y="6"/>
                      <a:pt x="39" y="10"/>
                      <a:pt x="36" y="5"/>
                    </a:cubicBezTo>
                    <a:cubicBezTo>
                      <a:pt x="32" y="0"/>
                      <a:pt x="27" y="1"/>
                      <a:pt x="22" y="5"/>
                    </a:cubicBezTo>
                    <a:cubicBezTo>
                      <a:pt x="22" y="5"/>
                      <a:pt x="21" y="6"/>
                      <a:pt x="21" y="6"/>
                    </a:cubicBezTo>
                    <a:cubicBezTo>
                      <a:pt x="19" y="10"/>
                      <a:pt x="17" y="14"/>
                      <a:pt x="19" y="1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1" name="Freeform 1647">
                <a:extLst>
                  <a:ext uri="{FF2B5EF4-FFF2-40B4-BE49-F238E27FC236}">
                    <a16:creationId xmlns:a16="http://schemas.microsoft.com/office/drawing/2014/main" id="{B5F31C80-B80F-4BCA-EC22-1F15D1CB52DB}"/>
                  </a:ext>
                </a:extLst>
              </p:cNvPr>
              <p:cNvSpPr>
                <a:spLocks/>
              </p:cNvSpPr>
              <p:nvPr/>
            </p:nvSpPr>
            <p:spPr bwMode="auto">
              <a:xfrm>
                <a:off x="3341805" y="3102078"/>
                <a:ext cx="109541" cy="161930"/>
              </a:xfrm>
              <a:custGeom>
                <a:avLst/>
                <a:gdLst>
                  <a:gd name="T0" fmla="*/ 23 w 86"/>
                  <a:gd name="T1" fmla="*/ 9 h 130"/>
                  <a:gd name="T2" fmla="*/ 16 w 86"/>
                  <a:gd name="T3" fmla="*/ 21 h 130"/>
                  <a:gd name="T4" fmla="*/ 14 w 86"/>
                  <a:gd name="T5" fmla="*/ 30 h 130"/>
                  <a:gd name="T6" fmla="*/ 6 w 86"/>
                  <a:gd name="T7" fmla="*/ 39 h 130"/>
                  <a:gd name="T8" fmla="*/ 4 w 86"/>
                  <a:gd name="T9" fmla="*/ 48 h 130"/>
                  <a:gd name="T10" fmla="*/ 15 w 86"/>
                  <a:gd name="T11" fmla="*/ 62 h 130"/>
                  <a:gd name="T12" fmla="*/ 22 w 86"/>
                  <a:gd name="T13" fmla="*/ 59 h 130"/>
                  <a:gd name="T14" fmla="*/ 29 w 86"/>
                  <a:gd name="T15" fmla="*/ 73 h 130"/>
                  <a:gd name="T16" fmla="*/ 31 w 86"/>
                  <a:gd name="T17" fmla="*/ 88 h 130"/>
                  <a:gd name="T18" fmla="*/ 34 w 86"/>
                  <a:gd name="T19" fmla="*/ 120 h 130"/>
                  <a:gd name="T20" fmla="*/ 54 w 86"/>
                  <a:gd name="T21" fmla="*/ 126 h 130"/>
                  <a:gd name="T22" fmla="*/ 65 w 86"/>
                  <a:gd name="T23" fmla="*/ 122 h 130"/>
                  <a:gd name="T24" fmla="*/ 74 w 86"/>
                  <a:gd name="T25" fmla="*/ 117 h 130"/>
                  <a:gd name="T26" fmla="*/ 86 w 86"/>
                  <a:gd name="T27" fmla="*/ 117 h 130"/>
                  <a:gd name="T28" fmla="*/ 76 w 86"/>
                  <a:gd name="T29" fmla="*/ 98 h 130"/>
                  <a:gd name="T30" fmla="*/ 61 w 86"/>
                  <a:gd name="T31" fmla="*/ 79 h 130"/>
                  <a:gd name="T32" fmla="*/ 68 w 86"/>
                  <a:gd name="T33" fmla="*/ 64 h 130"/>
                  <a:gd name="T34" fmla="*/ 77 w 86"/>
                  <a:gd name="T35" fmla="*/ 56 h 130"/>
                  <a:gd name="T36" fmla="*/ 79 w 86"/>
                  <a:gd name="T37" fmla="*/ 45 h 130"/>
                  <a:gd name="T38" fmla="*/ 62 w 86"/>
                  <a:gd name="T39" fmla="*/ 30 h 130"/>
                  <a:gd name="T40" fmla="*/ 53 w 86"/>
                  <a:gd name="T41" fmla="*/ 19 h 130"/>
                  <a:gd name="T42" fmla="*/ 36 w 86"/>
                  <a:gd name="T43" fmla="*/ 4 h 130"/>
                  <a:gd name="T44" fmla="*/ 29 w 86"/>
                  <a:gd name="T45" fmla="*/ 0 h 130"/>
                  <a:gd name="T46" fmla="*/ 23 w 86"/>
                  <a:gd name="T47"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0">
                    <a:moveTo>
                      <a:pt x="23" y="9"/>
                    </a:moveTo>
                    <a:cubicBezTo>
                      <a:pt x="18" y="11"/>
                      <a:pt x="12" y="18"/>
                      <a:pt x="16" y="21"/>
                    </a:cubicBezTo>
                    <a:cubicBezTo>
                      <a:pt x="21" y="23"/>
                      <a:pt x="22" y="30"/>
                      <a:pt x="14" y="30"/>
                    </a:cubicBezTo>
                    <a:cubicBezTo>
                      <a:pt x="6" y="31"/>
                      <a:pt x="5" y="34"/>
                      <a:pt x="6" y="39"/>
                    </a:cubicBezTo>
                    <a:cubicBezTo>
                      <a:pt x="6" y="43"/>
                      <a:pt x="0" y="45"/>
                      <a:pt x="4" y="48"/>
                    </a:cubicBezTo>
                    <a:cubicBezTo>
                      <a:pt x="6" y="50"/>
                      <a:pt x="12" y="58"/>
                      <a:pt x="15" y="62"/>
                    </a:cubicBezTo>
                    <a:cubicBezTo>
                      <a:pt x="17" y="60"/>
                      <a:pt x="18" y="58"/>
                      <a:pt x="22" y="59"/>
                    </a:cubicBezTo>
                    <a:cubicBezTo>
                      <a:pt x="29" y="60"/>
                      <a:pt x="23" y="71"/>
                      <a:pt x="29" y="73"/>
                    </a:cubicBezTo>
                    <a:cubicBezTo>
                      <a:pt x="35" y="76"/>
                      <a:pt x="35" y="85"/>
                      <a:pt x="31" y="88"/>
                    </a:cubicBezTo>
                    <a:cubicBezTo>
                      <a:pt x="26" y="92"/>
                      <a:pt x="25" y="109"/>
                      <a:pt x="34" y="120"/>
                    </a:cubicBezTo>
                    <a:cubicBezTo>
                      <a:pt x="44" y="130"/>
                      <a:pt x="51" y="129"/>
                      <a:pt x="54" y="126"/>
                    </a:cubicBezTo>
                    <a:cubicBezTo>
                      <a:pt x="56" y="123"/>
                      <a:pt x="63" y="126"/>
                      <a:pt x="65" y="122"/>
                    </a:cubicBezTo>
                    <a:cubicBezTo>
                      <a:pt x="67" y="117"/>
                      <a:pt x="70" y="122"/>
                      <a:pt x="74" y="117"/>
                    </a:cubicBezTo>
                    <a:cubicBezTo>
                      <a:pt x="77" y="115"/>
                      <a:pt x="82" y="116"/>
                      <a:pt x="86" y="117"/>
                    </a:cubicBezTo>
                    <a:cubicBezTo>
                      <a:pt x="83" y="111"/>
                      <a:pt x="78" y="102"/>
                      <a:pt x="76" y="98"/>
                    </a:cubicBezTo>
                    <a:cubicBezTo>
                      <a:pt x="74" y="91"/>
                      <a:pt x="58" y="82"/>
                      <a:pt x="61" y="79"/>
                    </a:cubicBezTo>
                    <a:cubicBezTo>
                      <a:pt x="65" y="76"/>
                      <a:pt x="63" y="65"/>
                      <a:pt x="68" y="64"/>
                    </a:cubicBezTo>
                    <a:cubicBezTo>
                      <a:pt x="74" y="63"/>
                      <a:pt x="79" y="61"/>
                      <a:pt x="77" y="56"/>
                    </a:cubicBezTo>
                    <a:cubicBezTo>
                      <a:pt x="75" y="53"/>
                      <a:pt x="77" y="49"/>
                      <a:pt x="79" y="45"/>
                    </a:cubicBezTo>
                    <a:cubicBezTo>
                      <a:pt x="74" y="44"/>
                      <a:pt x="67" y="30"/>
                      <a:pt x="62" y="30"/>
                    </a:cubicBezTo>
                    <a:cubicBezTo>
                      <a:pt x="58" y="30"/>
                      <a:pt x="52" y="26"/>
                      <a:pt x="53" y="19"/>
                    </a:cubicBezTo>
                    <a:cubicBezTo>
                      <a:pt x="55" y="13"/>
                      <a:pt x="42" y="12"/>
                      <a:pt x="36" y="4"/>
                    </a:cubicBezTo>
                    <a:cubicBezTo>
                      <a:pt x="34" y="3"/>
                      <a:pt x="32" y="1"/>
                      <a:pt x="29" y="0"/>
                    </a:cubicBezTo>
                    <a:cubicBezTo>
                      <a:pt x="27" y="5"/>
                      <a:pt x="25" y="8"/>
                      <a:pt x="23" y="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2" name="Freeform 1648">
                <a:extLst>
                  <a:ext uri="{FF2B5EF4-FFF2-40B4-BE49-F238E27FC236}">
                    <a16:creationId xmlns:a16="http://schemas.microsoft.com/office/drawing/2014/main" id="{4951DF2E-AC9E-B86E-ECA6-291052E1F909}"/>
                  </a:ext>
                </a:extLst>
              </p:cNvPr>
              <p:cNvSpPr>
                <a:spLocks/>
              </p:cNvSpPr>
              <p:nvPr/>
            </p:nvSpPr>
            <p:spPr bwMode="auto">
              <a:xfrm>
                <a:off x="3500561" y="3162405"/>
                <a:ext cx="71440" cy="84140"/>
              </a:xfrm>
              <a:custGeom>
                <a:avLst/>
                <a:gdLst>
                  <a:gd name="T0" fmla="*/ 3 w 55"/>
                  <a:gd name="T1" fmla="*/ 30 h 68"/>
                  <a:gd name="T2" fmla="*/ 5 w 55"/>
                  <a:gd name="T3" fmla="*/ 53 h 68"/>
                  <a:gd name="T4" fmla="*/ 0 w 55"/>
                  <a:gd name="T5" fmla="*/ 62 h 68"/>
                  <a:gd name="T6" fmla="*/ 16 w 55"/>
                  <a:gd name="T7" fmla="*/ 65 h 68"/>
                  <a:gd name="T8" fmla="*/ 34 w 55"/>
                  <a:gd name="T9" fmla="*/ 57 h 68"/>
                  <a:gd name="T10" fmla="*/ 55 w 55"/>
                  <a:gd name="T11" fmla="*/ 29 h 68"/>
                  <a:gd name="T12" fmla="*/ 55 w 55"/>
                  <a:gd name="T13" fmla="*/ 28 h 68"/>
                  <a:gd name="T14" fmla="*/ 25 w 55"/>
                  <a:gd name="T15" fmla="*/ 5 h 68"/>
                  <a:gd name="T16" fmla="*/ 10 w 55"/>
                  <a:gd name="T17" fmla="*/ 0 h 68"/>
                  <a:gd name="T18" fmla="*/ 7 w 55"/>
                  <a:gd name="T19" fmla="*/ 9 h 68"/>
                  <a:gd name="T20" fmla="*/ 3 w 55"/>
                  <a:gd name="T21"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8">
                    <a:moveTo>
                      <a:pt x="3" y="30"/>
                    </a:moveTo>
                    <a:cubicBezTo>
                      <a:pt x="7" y="38"/>
                      <a:pt x="7" y="51"/>
                      <a:pt x="5" y="53"/>
                    </a:cubicBezTo>
                    <a:cubicBezTo>
                      <a:pt x="5" y="55"/>
                      <a:pt x="2" y="58"/>
                      <a:pt x="0" y="62"/>
                    </a:cubicBezTo>
                    <a:cubicBezTo>
                      <a:pt x="3" y="65"/>
                      <a:pt x="8" y="67"/>
                      <a:pt x="16" y="65"/>
                    </a:cubicBezTo>
                    <a:cubicBezTo>
                      <a:pt x="26" y="62"/>
                      <a:pt x="31" y="68"/>
                      <a:pt x="34" y="57"/>
                    </a:cubicBezTo>
                    <a:cubicBezTo>
                      <a:pt x="37" y="48"/>
                      <a:pt x="48" y="36"/>
                      <a:pt x="55" y="29"/>
                    </a:cubicBezTo>
                    <a:cubicBezTo>
                      <a:pt x="55" y="29"/>
                      <a:pt x="55" y="29"/>
                      <a:pt x="55" y="28"/>
                    </a:cubicBezTo>
                    <a:cubicBezTo>
                      <a:pt x="48" y="25"/>
                      <a:pt x="36" y="7"/>
                      <a:pt x="25" y="5"/>
                    </a:cubicBezTo>
                    <a:cubicBezTo>
                      <a:pt x="20" y="4"/>
                      <a:pt x="15" y="2"/>
                      <a:pt x="10" y="0"/>
                    </a:cubicBezTo>
                    <a:cubicBezTo>
                      <a:pt x="9" y="5"/>
                      <a:pt x="7" y="8"/>
                      <a:pt x="7" y="9"/>
                    </a:cubicBezTo>
                    <a:cubicBezTo>
                      <a:pt x="3" y="12"/>
                      <a:pt x="0" y="22"/>
                      <a:pt x="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3" name="Freeform 1649">
                <a:extLst>
                  <a:ext uri="{FF2B5EF4-FFF2-40B4-BE49-F238E27FC236}">
                    <a16:creationId xmlns:a16="http://schemas.microsoft.com/office/drawing/2014/main" id="{4F380558-C5F8-40EF-902E-16A408849374}"/>
                  </a:ext>
                </a:extLst>
              </p:cNvPr>
              <p:cNvSpPr>
                <a:spLocks noEditPoints="1"/>
              </p:cNvSpPr>
              <p:nvPr/>
            </p:nvSpPr>
            <p:spPr bwMode="auto">
              <a:xfrm>
                <a:off x="2648043" y="3257659"/>
                <a:ext cx="377838" cy="147642"/>
              </a:xfrm>
              <a:custGeom>
                <a:avLst/>
                <a:gdLst>
                  <a:gd name="T0" fmla="*/ 286 w 295"/>
                  <a:gd name="T1" fmla="*/ 30 h 119"/>
                  <a:gd name="T2" fmla="*/ 274 w 295"/>
                  <a:gd name="T3" fmla="*/ 20 h 119"/>
                  <a:gd name="T4" fmla="*/ 260 w 295"/>
                  <a:gd name="T5" fmla="*/ 20 h 119"/>
                  <a:gd name="T6" fmla="*/ 249 w 295"/>
                  <a:gd name="T7" fmla="*/ 12 h 119"/>
                  <a:gd name="T8" fmla="*/ 228 w 295"/>
                  <a:gd name="T9" fmla="*/ 0 h 119"/>
                  <a:gd name="T10" fmla="*/ 228 w 295"/>
                  <a:gd name="T11" fmla="*/ 3 h 119"/>
                  <a:gd name="T12" fmla="*/ 215 w 295"/>
                  <a:gd name="T13" fmla="*/ 9 h 119"/>
                  <a:gd name="T14" fmla="*/ 209 w 295"/>
                  <a:gd name="T15" fmla="*/ 22 h 119"/>
                  <a:gd name="T16" fmla="*/ 202 w 295"/>
                  <a:gd name="T17" fmla="*/ 32 h 119"/>
                  <a:gd name="T18" fmla="*/ 197 w 295"/>
                  <a:gd name="T19" fmla="*/ 42 h 119"/>
                  <a:gd name="T20" fmla="*/ 193 w 295"/>
                  <a:gd name="T21" fmla="*/ 54 h 119"/>
                  <a:gd name="T22" fmla="*/ 192 w 295"/>
                  <a:gd name="T23" fmla="*/ 66 h 119"/>
                  <a:gd name="T24" fmla="*/ 202 w 295"/>
                  <a:gd name="T25" fmla="*/ 75 h 119"/>
                  <a:gd name="T26" fmla="*/ 211 w 295"/>
                  <a:gd name="T27" fmla="*/ 76 h 119"/>
                  <a:gd name="T28" fmla="*/ 203 w 295"/>
                  <a:gd name="T29" fmla="*/ 87 h 119"/>
                  <a:gd name="T30" fmla="*/ 201 w 295"/>
                  <a:gd name="T31" fmla="*/ 88 h 119"/>
                  <a:gd name="T32" fmla="*/ 205 w 295"/>
                  <a:gd name="T33" fmla="*/ 97 h 119"/>
                  <a:gd name="T34" fmla="*/ 205 w 295"/>
                  <a:gd name="T35" fmla="*/ 106 h 119"/>
                  <a:gd name="T36" fmla="*/ 218 w 295"/>
                  <a:gd name="T37" fmla="*/ 109 h 119"/>
                  <a:gd name="T38" fmla="*/ 231 w 295"/>
                  <a:gd name="T39" fmla="*/ 109 h 119"/>
                  <a:gd name="T40" fmla="*/ 247 w 295"/>
                  <a:gd name="T41" fmla="*/ 80 h 119"/>
                  <a:gd name="T42" fmla="*/ 281 w 295"/>
                  <a:gd name="T43" fmla="*/ 62 h 119"/>
                  <a:gd name="T44" fmla="*/ 291 w 295"/>
                  <a:gd name="T45" fmla="*/ 44 h 119"/>
                  <a:gd name="T46" fmla="*/ 286 w 295"/>
                  <a:gd name="T47" fmla="*/ 30 h 119"/>
                  <a:gd name="T48" fmla="*/ 8 w 295"/>
                  <a:gd name="T49" fmla="*/ 25 h 119"/>
                  <a:gd name="T50" fmla="*/ 19 w 295"/>
                  <a:gd name="T51" fmla="*/ 43 h 119"/>
                  <a:gd name="T52" fmla="*/ 8 w 295"/>
                  <a:gd name="T53" fmla="*/ 2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119">
                    <a:moveTo>
                      <a:pt x="286" y="30"/>
                    </a:moveTo>
                    <a:cubicBezTo>
                      <a:pt x="280" y="23"/>
                      <a:pt x="275" y="18"/>
                      <a:pt x="274" y="20"/>
                    </a:cubicBezTo>
                    <a:cubicBezTo>
                      <a:pt x="272" y="23"/>
                      <a:pt x="265" y="23"/>
                      <a:pt x="260" y="20"/>
                    </a:cubicBezTo>
                    <a:cubicBezTo>
                      <a:pt x="255" y="18"/>
                      <a:pt x="253" y="12"/>
                      <a:pt x="249" y="12"/>
                    </a:cubicBezTo>
                    <a:cubicBezTo>
                      <a:pt x="246" y="12"/>
                      <a:pt x="234" y="6"/>
                      <a:pt x="228" y="0"/>
                    </a:cubicBezTo>
                    <a:cubicBezTo>
                      <a:pt x="227" y="1"/>
                      <a:pt x="227" y="2"/>
                      <a:pt x="228" y="3"/>
                    </a:cubicBezTo>
                    <a:cubicBezTo>
                      <a:pt x="228" y="6"/>
                      <a:pt x="222" y="8"/>
                      <a:pt x="215" y="9"/>
                    </a:cubicBezTo>
                    <a:cubicBezTo>
                      <a:pt x="209" y="9"/>
                      <a:pt x="209" y="17"/>
                      <a:pt x="209" y="22"/>
                    </a:cubicBezTo>
                    <a:cubicBezTo>
                      <a:pt x="209" y="27"/>
                      <a:pt x="204" y="27"/>
                      <a:pt x="202" y="32"/>
                    </a:cubicBezTo>
                    <a:cubicBezTo>
                      <a:pt x="199" y="38"/>
                      <a:pt x="202" y="39"/>
                      <a:pt x="197" y="42"/>
                    </a:cubicBezTo>
                    <a:cubicBezTo>
                      <a:pt x="192" y="44"/>
                      <a:pt x="190" y="49"/>
                      <a:pt x="193" y="54"/>
                    </a:cubicBezTo>
                    <a:cubicBezTo>
                      <a:pt x="196" y="58"/>
                      <a:pt x="193" y="63"/>
                      <a:pt x="192" y="66"/>
                    </a:cubicBezTo>
                    <a:cubicBezTo>
                      <a:pt x="191" y="68"/>
                      <a:pt x="197" y="69"/>
                      <a:pt x="202" y="75"/>
                    </a:cubicBezTo>
                    <a:cubicBezTo>
                      <a:pt x="208" y="80"/>
                      <a:pt x="208" y="73"/>
                      <a:pt x="211" y="76"/>
                    </a:cubicBezTo>
                    <a:cubicBezTo>
                      <a:pt x="213" y="80"/>
                      <a:pt x="209" y="87"/>
                      <a:pt x="203" y="87"/>
                    </a:cubicBezTo>
                    <a:cubicBezTo>
                      <a:pt x="202" y="87"/>
                      <a:pt x="202" y="88"/>
                      <a:pt x="201" y="88"/>
                    </a:cubicBezTo>
                    <a:cubicBezTo>
                      <a:pt x="205" y="91"/>
                      <a:pt x="206" y="95"/>
                      <a:pt x="205" y="97"/>
                    </a:cubicBezTo>
                    <a:cubicBezTo>
                      <a:pt x="202" y="101"/>
                      <a:pt x="200" y="101"/>
                      <a:pt x="205" y="106"/>
                    </a:cubicBezTo>
                    <a:cubicBezTo>
                      <a:pt x="210" y="111"/>
                      <a:pt x="214" y="103"/>
                      <a:pt x="218" y="109"/>
                    </a:cubicBezTo>
                    <a:cubicBezTo>
                      <a:pt x="223" y="115"/>
                      <a:pt x="226" y="119"/>
                      <a:pt x="231" y="109"/>
                    </a:cubicBezTo>
                    <a:cubicBezTo>
                      <a:pt x="235" y="98"/>
                      <a:pt x="239" y="83"/>
                      <a:pt x="247" y="80"/>
                    </a:cubicBezTo>
                    <a:cubicBezTo>
                      <a:pt x="255" y="78"/>
                      <a:pt x="272" y="75"/>
                      <a:pt x="281" y="62"/>
                    </a:cubicBezTo>
                    <a:cubicBezTo>
                      <a:pt x="291" y="49"/>
                      <a:pt x="286" y="48"/>
                      <a:pt x="291" y="44"/>
                    </a:cubicBezTo>
                    <a:cubicBezTo>
                      <a:pt x="295" y="40"/>
                      <a:pt x="293" y="38"/>
                      <a:pt x="286" y="30"/>
                    </a:cubicBezTo>
                    <a:close/>
                    <a:moveTo>
                      <a:pt x="8" y="25"/>
                    </a:moveTo>
                    <a:cubicBezTo>
                      <a:pt x="0" y="37"/>
                      <a:pt x="16" y="48"/>
                      <a:pt x="19" y="43"/>
                    </a:cubicBezTo>
                    <a:cubicBezTo>
                      <a:pt x="23" y="37"/>
                      <a:pt x="16" y="13"/>
                      <a:pt x="8" y="2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4" name="Freeform 1650">
                <a:extLst>
                  <a:ext uri="{FF2B5EF4-FFF2-40B4-BE49-F238E27FC236}">
                    <a16:creationId xmlns:a16="http://schemas.microsoft.com/office/drawing/2014/main" id="{51674BB9-5FF8-4E0D-DDCF-5DFF72CF643F}"/>
                  </a:ext>
                </a:extLst>
              </p:cNvPr>
              <p:cNvSpPr>
                <a:spLocks/>
              </p:cNvSpPr>
              <p:nvPr/>
            </p:nvSpPr>
            <p:spPr bwMode="auto">
              <a:xfrm>
                <a:off x="3327517" y="3046514"/>
                <a:ext cx="28576" cy="22226"/>
              </a:xfrm>
              <a:custGeom>
                <a:avLst/>
                <a:gdLst>
                  <a:gd name="T0" fmla="*/ 5 w 22"/>
                  <a:gd name="T1" fmla="*/ 16 h 18"/>
                  <a:gd name="T2" fmla="*/ 4 w 22"/>
                  <a:gd name="T3" fmla="*/ 7 h 18"/>
                  <a:gd name="T4" fmla="*/ 17 w 22"/>
                  <a:gd name="T5" fmla="*/ 4 h 18"/>
                  <a:gd name="T6" fmla="*/ 18 w 22"/>
                  <a:gd name="T7" fmla="*/ 14 h 18"/>
                  <a:gd name="T8" fmla="*/ 5 w 22"/>
                  <a:gd name="T9" fmla="*/ 16 h 18"/>
                </a:gdLst>
                <a:ahLst/>
                <a:cxnLst>
                  <a:cxn ang="0">
                    <a:pos x="T0" y="T1"/>
                  </a:cxn>
                  <a:cxn ang="0">
                    <a:pos x="T2" y="T3"/>
                  </a:cxn>
                  <a:cxn ang="0">
                    <a:pos x="T4" y="T5"/>
                  </a:cxn>
                  <a:cxn ang="0">
                    <a:pos x="T6" y="T7"/>
                  </a:cxn>
                  <a:cxn ang="0">
                    <a:pos x="T8" y="T9"/>
                  </a:cxn>
                </a:cxnLst>
                <a:rect l="0" t="0" r="r" b="b"/>
                <a:pathLst>
                  <a:path w="22" h="18">
                    <a:moveTo>
                      <a:pt x="5" y="16"/>
                    </a:moveTo>
                    <a:cubicBezTo>
                      <a:pt x="2" y="13"/>
                      <a:pt x="8" y="9"/>
                      <a:pt x="4" y="7"/>
                    </a:cubicBezTo>
                    <a:cubicBezTo>
                      <a:pt x="0" y="6"/>
                      <a:pt x="13" y="0"/>
                      <a:pt x="17" y="4"/>
                    </a:cubicBezTo>
                    <a:cubicBezTo>
                      <a:pt x="21" y="7"/>
                      <a:pt x="22" y="12"/>
                      <a:pt x="18" y="14"/>
                    </a:cubicBezTo>
                    <a:cubicBezTo>
                      <a:pt x="15" y="15"/>
                      <a:pt x="7" y="18"/>
                      <a:pt x="5"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5" name="Freeform 1651">
                <a:extLst>
                  <a:ext uri="{FF2B5EF4-FFF2-40B4-BE49-F238E27FC236}">
                    <a16:creationId xmlns:a16="http://schemas.microsoft.com/office/drawing/2014/main" id="{E4C652D8-481D-5D5C-77A2-0F620ABAB690}"/>
                  </a:ext>
                </a:extLst>
              </p:cNvPr>
              <p:cNvSpPr>
                <a:spLocks noEditPoints="1"/>
              </p:cNvSpPr>
              <p:nvPr/>
            </p:nvSpPr>
            <p:spPr bwMode="auto">
              <a:xfrm>
                <a:off x="5321488" y="2290839"/>
                <a:ext cx="425465" cy="163518"/>
              </a:xfrm>
              <a:custGeom>
                <a:avLst/>
                <a:gdLst>
                  <a:gd name="T0" fmla="*/ 322 w 331"/>
                  <a:gd name="T1" fmla="*/ 91 h 131"/>
                  <a:gd name="T2" fmla="*/ 322 w 331"/>
                  <a:gd name="T3" fmla="*/ 73 h 131"/>
                  <a:gd name="T4" fmla="*/ 321 w 331"/>
                  <a:gd name="T5" fmla="*/ 58 h 131"/>
                  <a:gd name="T6" fmla="*/ 326 w 331"/>
                  <a:gd name="T7" fmla="*/ 49 h 131"/>
                  <a:gd name="T8" fmla="*/ 323 w 331"/>
                  <a:gd name="T9" fmla="*/ 42 h 131"/>
                  <a:gd name="T10" fmla="*/ 309 w 331"/>
                  <a:gd name="T11" fmla="*/ 37 h 131"/>
                  <a:gd name="T12" fmla="*/ 305 w 331"/>
                  <a:gd name="T13" fmla="*/ 21 h 131"/>
                  <a:gd name="T14" fmla="*/ 292 w 331"/>
                  <a:gd name="T15" fmla="*/ 12 h 131"/>
                  <a:gd name="T16" fmla="*/ 274 w 331"/>
                  <a:gd name="T17" fmla="*/ 12 h 131"/>
                  <a:gd name="T18" fmla="*/ 241 w 331"/>
                  <a:gd name="T19" fmla="*/ 23 h 131"/>
                  <a:gd name="T20" fmla="*/ 210 w 331"/>
                  <a:gd name="T21" fmla="*/ 24 h 131"/>
                  <a:gd name="T22" fmla="*/ 189 w 331"/>
                  <a:gd name="T23" fmla="*/ 17 h 131"/>
                  <a:gd name="T24" fmla="*/ 174 w 331"/>
                  <a:gd name="T25" fmla="*/ 10 h 131"/>
                  <a:gd name="T26" fmla="*/ 147 w 331"/>
                  <a:gd name="T27" fmla="*/ 3 h 131"/>
                  <a:gd name="T28" fmla="*/ 94 w 331"/>
                  <a:gd name="T29" fmla="*/ 19 h 131"/>
                  <a:gd name="T30" fmla="*/ 55 w 331"/>
                  <a:gd name="T31" fmla="*/ 21 h 131"/>
                  <a:gd name="T32" fmla="*/ 46 w 331"/>
                  <a:gd name="T33" fmla="*/ 35 h 131"/>
                  <a:gd name="T34" fmla="*/ 9 w 331"/>
                  <a:gd name="T35" fmla="*/ 38 h 131"/>
                  <a:gd name="T36" fmla="*/ 6 w 331"/>
                  <a:gd name="T37" fmla="*/ 51 h 131"/>
                  <a:gd name="T38" fmla="*/ 13 w 331"/>
                  <a:gd name="T39" fmla="*/ 56 h 131"/>
                  <a:gd name="T40" fmla="*/ 15 w 331"/>
                  <a:gd name="T41" fmla="*/ 69 h 131"/>
                  <a:gd name="T42" fmla="*/ 15 w 331"/>
                  <a:gd name="T43" fmla="*/ 81 h 131"/>
                  <a:gd name="T44" fmla="*/ 15 w 331"/>
                  <a:gd name="T45" fmla="*/ 91 h 131"/>
                  <a:gd name="T46" fmla="*/ 24 w 331"/>
                  <a:gd name="T47" fmla="*/ 100 h 131"/>
                  <a:gd name="T48" fmla="*/ 35 w 331"/>
                  <a:gd name="T49" fmla="*/ 107 h 131"/>
                  <a:gd name="T50" fmla="*/ 44 w 331"/>
                  <a:gd name="T51" fmla="*/ 110 h 131"/>
                  <a:gd name="T52" fmla="*/ 55 w 331"/>
                  <a:gd name="T53" fmla="*/ 121 h 131"/>
                  <a:gd name="T54" fmla="*/ 78 w 331"/>
                  <a:gd name="T55" fmla="*/ 117 h 131"/>
                  <a:gd name="T56" fmla="*/ 92 w 331"/>
                  <a:gd name="T57" fmla="*/ 110 h 131"/>
                  <a:gd name="T58" fmla="*/ 116 w 331"/>
                  <a:gd name="T59" fmla="*/ 124 h 131"/>
                  <a:gd name="T60" fmla="*/ 135 w 331"/>
                  <a:gd name="T61" fmla="*/ 121 h 131"/>
                  <a:gd name="T62" fmla="*/ 151 w 331"/>
                  <a:gd name="T63" fmla="*/ 111 h 131"/>
                  <a:gd name="T64" fmla="*/ 165 w 331"/>
                  <a:gd name="T65" fmla="*/ 114 h 131"/>
                  <a:gd name="T66" fmla="*/ 178 w 331"/>
                  <a:gd name="T67" fmla="*/ 111 h 131"/>
                  <a:gd name="T68" fmla="*/ 173 w 331"/>
                  <a:gd name="T69" fmla="*/ 125 h 131"/>
                  <a:gd name="T70" fmla="*/ 174 w 331"/>
                  <a:gd name="T71" fmla="*/ 131 h 131"/>
                  <a:gd name="T72" fmla="*/ 184 w 331"/>
                  <a:gd name="T73" fmla="*/ 118 h 131"/>
                  <a:gd name="T74" fmla="*/ 191 w 331"/>
                  <a:gd name="T75" fmla="*/ 114 h 131"/>
                  <a:gd name="T76" fmla="*/ 207 w 331"/>
                  <a:gd name="T77" fmla="*/ 114 h 131"/>
                  <a:gd name="T78" fmla="*/ 218 w 331"/>
                  <a:gd name="T79" fmla="*/ 112 h 131"/>
                  <a:gd name="T80" fmla="*/ 239 w 331"/>
                  <a:gd name="T81" fmla="*/ 113 h 131"/>
                  <a:gd name="T82" fmla="*/ 262 w 331"/>
                  <a:gd name="T83" fmla="*/ 106 h 131"/>
                  <a:gd name="T84" fmla="*/ 282 w 331"/>
                  <a:gd name="T85" fmla="*/ 103 h 131"/>
                  <a:gd name="T86" fmla="*/ 288 w 331"/>
                  <a:gd name="T87" fmla="*/ 105 h 131"/>
                  <a:gd name="T88" fmla="*/ 296 w 331"/>
                  <a:gd name="T89" fmla="*/ 99 h 131"/>
                  <a:gd name="T90" fmla="*/ 312 w 331"/>
                  <a:gd name="T91" fmla="*/ 102 h 131"/>
                  <a:gd name="T92" fmla="*/ 330 w 331"/>
                  <a:gd name="T93" fmla="*/ 105 h 131"/>
                  <a:gd name="T94" fmla="*/ 322 w 331"/>
                  <a:gd name="T95" fmla="*/ 91 h 131"/>
                  <a:gd name="T96" fmla="*/ 28 w 331"/>
                  <a:gd name="T97" fmla="*/ 24 h 131"/>
                  <a:gd name="T98" fmla="*/ 52 w 331"/>
                  <a:gd name="T99" fmla="*/ 22 h 131"/>
                  <a:gd name="T100" fmla="*/ 39 w 331"/>
                  <a:gd name="T101" fmla="*/ 11 h 131"/>
                  <a:gd name="T102" fmla="*/ 34 w 331"/>
                  <a:gd name="T103" fmla="*/ 2 h 131"/>
                  <a:gd name="T104" fmla="*/ 27 w 331"/>
                  <a:gd name="T105" fmla="*/ 3 h 131"/>
                  <a:gd name="T106" fmla="*/ 9 w 331"/>
                  <a:gd name="T107" fmla="*/ 3 h 131"/>
                  <a:gd name="T108" fmla="*/ 11 w 331"/>
                  <a:gd name="T109" fmla="*/ 15 h 131"/>
                  <a:gd name="T110" fmla="*/ 6 w 331"/>
                  <a:gd name="T111" fmla="*/ 23 h 131"/>
                  <a:gd name="T112" fmla="*/ 2 w 331"/>
                  <a:gd name="T113" fmla="*/ 29 h 131"/>
                  <a:gd name="T114" fmla="*/ 12 w 331"/>
                  <a:gd name="T115" fmla="*/ 34 h 131"/>
                  <a:gd name="T116" fmla="*/ 28 w 331"/>
                  <a:gd name="T11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1" h="131">
                    <a:moveTo>
                      <a:pt x="322" y="91"/>
                    </a:moveTo>
                    <a:cubicBezTo>
                      <a:pt x="319" y="91"/>
                      <a:pt x="323" y="75"/>
                      <a:pt x="322" y="73"/>
                    </a:cubicBezTo>
                    <a:cubicBezTo>
                      <a:pt x="321" y="70"/>
                      <a:pt x="317" y="58"/>
                      <a:pt x="321" y="58"/>
                    </a:cubicBezTo>
                    <a:cubicBezTo>
                      <a:pt x="325" y="58"/>
                      <a:pt x="321" y="49"/>
                      <a:pt x="326" y="49"/>
                    </a:cubicBezTo>
                    <a:cubicBezTo>
                      <a:pt x="325" y="46"/>
                      <a:pt x="324" y="43"/>
                      <a:pt x="323" y="42"/>
                    </a:cubicBezTo>
                    <a:cubicBezTo>
                      <a:pt x="320" y="40"/>
                      <a:pt x="312" y="44"/>
                      <a:pt x="309" y="37"/>
                    </a:cubicBezTo>
                    <a:cubicBezTo>
                      <a:pt x="306" y="29"/>
                      <a:pt x="309" y="28"/>
                      <a:pt x="305" y="21"/>
                    </a:cubicBezTo>
                    <a:cubicBezTo>
                      <a:pt x="300" y="15"/>
                      <a:pt x="298" y="9"/>
                      <a:pt x="292" y="12"/>
                    </a:cubicBezTo>
                    <a:cubicBezTo>
                      <a:pt x="289" y="13"/>
                      <a:pt x="282" y="13"/>
                      <a:pt x="274" y="12"/>
                    </a:cubicBezTo>
                    <a:cubicBezTo>
                      <a:pt x="265" y="20"/>
                      <a:pt x="247" y="25"/>
                      <a:pt x="241" y="23"/>
                    </a:cubicBezTo>
                    <a:cubicBezTo>
                      <a:pt x="234" y="20"/>
                      <a:pt x="220" y="24"/>
                      <a:pt x="210" y="24"/>
                    </a:cubicBezTo>
                    <a:cubicBezTo>
                      <a:pt x="200" y="24"/>
                      <a:pt x="197" y="17"/>
                      <a:pt x="189" y="17"/>
                    </a:cubicBezTo>
                    <a:cubicBezTo>
                      <a:pt x="181" y="18"/>
                      <a:pt x="181" y="10"/>
                      <a:pt x="174" y="10"/>
                    </a:cubicBezTo>
                    <a:cubicBezTo>
                      <a:pt x="166" y="10"/>
                      <a:pt x="172" y="6"/>
                      <a:pt x="147" y="3"/>
                    </a:cubicBezTo>
                    <a:cubicBezTo>
                      <a:pt x="123" y="0"/>
                      <a:pt x="102" y="13"/>
                      <a:pt x="94" y="19"/>
                    </a:cubicBezTo>
                    <a:cubicBezTo>
                      <a:pt x="86" y="26"/>
                      <a:pt x="58" y="20"/>
                      <a:pt x="55" y="21"/>
                    </a:cubicBezTo>
                    <a:cubicBezTo>
                      <a:pt x="53" y="23"/>
                      <a:pt x="56" y="31"/>
                      <a:pt x="46" y="35"/>
                    </a:cubicBezTo>
                    <a:cubicBezTo>
                      <a:pt x="37" y="39"/>
                      <a:pt x="16" y="35"/>
                      <a:pt x="9" y="38"/>
                    </a:cubicBezTo>
                    <a:cubicBezTo>
                      <a:pt x="2" y="41"/>
                      <a:pt x="0" y="52"/>
                      <a:pt x="6" y="51"/>
                    </a:cubicBezTo>
                    <a:cubicBezTo>
                      <a:pt x="12" y="51"/>
                      <a:pt x="15" y="54"/>
                      <a:pt x="13" y="56"/>
                    </a:cubicBezTo>
                    <a:cubicBezTo>
                      <a:pt x="11" y="59"/>
                      <a:pt x="18" y="66"/>
                      <a:pt x="15" y="69"/>
                    </a:cubicBezTo>
                    <a:cubicBezTo>
                      <a:pt x="11" y="72"/>
                      <a:pt x="11" y="78"/>
                      <a:pt x="15" y="81"/>
                    </a:cubicBezTo>
                    <a:cubicBezTo>
                      <a:pt x="19" y="85"/>
                      <a:pt x="20" y="90"/>
                      <a:pt x="15" y="91"/>
                    </a:cubicBezTo>
                    <a:cubicBezTo>
                      <a:pt x="10" y="92"/>
                      <a:pt x="24" y="98"/>
                      <a:pt x="24" y="100"/>
                    </a:cubicBezTo>
                    <a:cubicBezTo>
                      <a:pt x="24" y="103"/>
                      <a:pt x="35" y="104"/>
                      <a:pt x="35" y="107"/>
                    </a:cubicBezTo>
                    <a:cubicBezTo>
                      <a:pt x="35" y="110"/>
                      <a:pt x="39" y="111"/>
                      <a:pt x="44" y="110"/>
                    </a:cubicBezTo>
                    <a:cubicBezTo>
                      <a:pt x="50" y="108"/>
                      <a:pt x="52" y="116"/>
                      <a:pt x="55" y="121"/>
                    </a:cubicBezTo>
                    <a:cubicBezTo>
                      <a:pt x="59" y="126"/>
                      <a:pt x="78" y="123"/>
                      <a:pt x="78" y="117"/>
                    </a:cubicBezTo>
                    <a:cubicBezTo>
                      <a:pt x="78" y="111"/>
                      <a:pt x="84" y="110"/>
                      <a:pt x="92" y="110"/>
                    </a:cubicBezTo>
                    <a:cubicBezTo>
                      <a:pt x="101" y="111"/>
                      <a:pt x="112" y="123"/>
                      <a:pt x="116" y="124"/>
                    </a:cubicBezTo>
                    <a:cubicBezTo>
                      <a:pt x="120" y="126"/>
                      <a:pt x="129" y="121"/>
                      <a:pt x="135" y="121"/>
                    </a:cubicBezTo>
                    <a:cubicBezTo>
                      <a:pt x="140" y="121"/>
                      <a:pt x="148" y="113"/>
                      <a:pt x="151" y="111"/>
                    </a:cubicBezTo>
                    <a:cubicBezTo>
                      <a:pt x="154" y="109"/>
                      <a:pt x="160" y="117"/>
                      <a:pt x="165" y="114"/>
                    </a:cubicBezTo>
                    <a:cubicBezTo>
                      <a:pt x="169" y="112"/>
                      <a:pt x="175" y="109"/>
                      <a:pt x="178" y="111"/>
                    </a:cubicBezTo>
                    <a:cubicBezTo>
                      <a:pt x="181" y="112"/>
                      <a:pt x="170" y="121"/>
                      <a:pt x="173" y="125"/>
                    </a:cubicBezTo>
                    <a:cubicBezTo>
                      <a:pt x="175" y="126"/>
                      <a:pt x="174" y="129"/>
                      <a:pt x="174" y="131"/>
                    </a:cubicBezTo>
                    <a:cubicBezTo>
                      <a:pt x="185" y="129"/>
                      <a:pt x="184" y="122"/>
                      <a:pt x="184" y="118"/>
                    </a:cubicBezTo>
                    <a:cubicBezTo>
                      <a:pt x="185" y="115"/>
                      <a:pt x="188" y="112"/>
                      <a:pt x="191" y="114"/>
                    </a:cubicBezTo>
                    <a:cubicBezTo>
                      <a:pt x="195" y="117"/>
                      <a:pt x="200" y="118"/>
                      <a:pt x="207" y="114"/>
                    </a:cubicBezTo>
                    <a:cubicBezTo>
                      <a:pt x="215" y="111"/>
                      <a:pt x="216" y="109"/>
                      <a:pt x="218" y="112"/>
                    </a:cubicBezTo>
                    <a:cubicBezTo>
                      <a:pt x="221" y="116"/>
                      <a:pt x="227" y="113"/>
                      <a:pt x="239" y="113"/>
                    </a:cubicBezTo>
                    <a:cubicBezTo>
                      <a:pt x="250" y="113"/>
                      <a:pt x="252" y="105"/>
                      <a:pt x="262" y="106"/>
                    </a:cubicBezTo>
                    <a:cubicBezTo>
                      <a:pt x="273" y="107"/>
                      <a:pt x="282" y="103"/>
                      <a:pt x="282" y="103"/>
                    </a:cubicBezTo>
                    <a:cubicBezTo>
                      <a:pt x="288" y="105"/>
                      <a:pt x="288" y="105"/>
                      <a:pt x="288" y="105"/>
                    </a:cubicBezTo>
                    <a:cubicBezTo>
                      <a:pt x="291" y="103"/>
                      <a:pt x="291" y="100"/>
                      <a:pt x="296" y="99"/>
                    </a:cubicBezTo>
                    <a:cubicBezTo>
                      <a:pt x="305" y="98"/>
                      <a:pt x="308" y="104"/>
                      <a:pt x="312" y="102"/>
                    </a:cubicBezTo>
                    <a:cubicBezTo>
                      <a:pt x="316" y="100"/>
                      <a:pt x="329" y="114"/>
                      <a:pt x="330" y="105"/>
                    </a:cubicBezTo>
                    <a:cubicBezTo>
                      <a:pt x="331" y="103"/>
                      <a:pt x="325" y="92"/>
                      <a:pt x="322" y="91"/>
                    </a:cubicBezTo>
                    <a:close/>
                    <a:moveTo>
                      <a:pt x="28" y="24"/>
                    </a:moveTo>
                    <a:cubicBezTo>
                      <a:pt x="35" y="22"/>
                      <a:pt x="49" y="25"/>
                      <a:pt x="52" y="22"/>
                    </a:cubicBezTo>
                    <a:cubicBezTo>
                      <a:pt x="56" y="19"/>
                      <a:pt x="43" y="15"/>
                      <a:pt x="39" y="11"/>
                    </a:cubicBezTo>
                    <a:cubicBezTo>
                      <a:pt x="36" y="9"/>
                      <a:pt x="35" y="5"/>
                      <a:pt x="34" y="2"/>
                    </a:cubicBezTo>
                    <a:cubicBezTo>
                      <a:pt x="32" y="3"/>
                      <a:pt x="30" y="4"/>
                      <a:pt x="27" y="3"/>
                    </a:cubicBezTo>
                    <a:cubicBezTo>
                      <a:pt x="23" y="1"/>
                      <a:pt x="11" y="2"/>
                      <a:pt x="9" y="3"/>
                    </a:cubicBezTo>
                    <a:cubicBezTo>
                      <a:pt x="7" y="4"/>
                      <a:pt x="11" y="11"/>
                      <a:pt x="11" y="15"/>
                    </a:cubicBezTo>
                    <a:cubicBezTo>
                      <a:pt x="11" y="19"/>
                      <a:pt x="6" y="20"/>
                      <a:pt x="6" y="23"/>
                    </a:cubicBezTo>
                    <a:cubicBezTo>
                      <a:pt x="6" y="25"/>
                      <a:pt x="4" y="27"/>
                      <a:pt x="2" y="29"/>
                    </a:cubicBezTo>
                    <a:cubicBezTo>
                      <a:pt x="5" y="32"/>
                      <a:pt x="8" y="34"/>
                      <a:pt x="12" y="34"/>
                    </a:cubicBezTo>
                    <a:cubicBezTo>
                      <a:pt x="19" y="34"/>
                      <a:pt x="22" y="26"/>
                      <a:pt x="28" y="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6" name="Freeform 1652">
                <a:extLst>
                  <a:ext uri="{FF2B5EF4-FFF2-40B4-BE49-F238E27FC236}">
                    <a16:creationId xmlns:a16="http://schemas.microsoft.com/office/drawing/2014/main" id="{F587D798-2049-0605-DD0E-C4E35008521B}"/>
                  </a:ext>
                </a:extLst>
              </p:cNvPr>
              <p:cNvSpPr>
                <a:spLocks/>
              </p:cNvSpPr>
              <p:nvPr/>
            </p:nvSpPr>
            <p:spPr bwMode="auto">
              <a:xfrm>
                <a:off x="5062717" y="1920939"/>
                <a:ext cx="219083" cy="174631"/>
              </a:xfrm>
              <a:custGeom>
                <a:avLst/>
                <a:gdLst>
                  <a:gd name="T0" fmla="*/ 3 w 171"/>
                  <a:gd name="T1" fmla="*/ 30 h 140"/>
                  <a:gd name="T2" fmla="*/ 3 w 171"/>
                  <a:gd name="T3" fmla="*/ 49 h 140"/>
                  <a:gd name="T4" fmla="*/ 4 w 171"/>
                  <a:gd name="T5" fmla="*/ 56 h 140"/>
                  <a:gd name="T6" fmla="*/ 8 w 171"/>
                  <a:gd name="T7" fmla="*/ 64 h 140"/>
                  <a:gd name="T8" fmla="*/ 10 w 171"/>
                  <a:gd name="T9" fmla="*/ 74 h 140"/>
                  <a:gd name="T10" fmla="*/ 15 w 171"/>
                  <a:gd name="T11" fmla="*/ 88 h 140"/>
                  <a:gd name="T12" fmla="*/ 15 w 171"/>
                  <a:gd name="T13" fmla="*/ 96 h 140"/>
                  <a:gd name="T14" fmla="*/ 25 w 171"/>
                  <a:gd name="T15" fmla="*/ 102 h 140"/>
                  <a:gd name="T16" fmla="*/ 37 w 171"/>
                  <a:gd name="T17" fmla="*/ 110 h 140"/>
                  <a:gd name="T18" fmla="*/ 46 w 171"/>
                  <a:gd name="T19" fmla="*/ 114 h 140"/>
                  <a:gd name="T20" fmla="*/ 56 w 171"/>
                  <a:gd name="T21" fmla="*/ 112 h 140"/>
                  <a:gd name="T22" fmla="*/ 61 w 171"/>
                  <a:gd name="T23" fmla="*/ 119 h 140"/>
                  <a:gd name="T24" fmla="*/ 73 w 171"/>
                  <a:gd name="T25" fmla="*/ 121 h 140"/>
                  <a:gd name="T26" fmla="*/ 81 w 171"/>
                  <a:gd name="T27" fmla="*/ 132 h 140"/>
                  <a:gd name="T28" fmla="*/ 91 w 171"/>
                  <a:gd name="T29" fmla="*/ 131 h 140"/>
                  <a:gd name="T30" fmla="*/ 106 w 171"/>
                  <a:gd name="T31" fmla="*/ 132 h 140"/>
                  <a:gd name="T32" fmla="*/ 120 w 171"/>
                  <a:gd name="T33" fmla="*/ 134 h 140"/>
                  <a:gd name="T34" fmla="*/ 135 w 171"/>
                  <a:gd name="T35" fmla="*/ 137 h 140"/>
                  <a:gd name="T36" fmla="*/ 145 w 171"/>
                  <a:gd name="T37" fmla="*/ 140 h 140"/>
                  <a:gd name="T38" fmla="*/ 144 w 171"/>
                  <a:gd name="T39" fmla="*/ 128 h 140"/>
                  <a:gd name="T40" fmla="*/ 161 w 171"/>
                  <a:gd name="T41" fmla="*/ 111 h 140"/>
                  <a:gd name="T42" fmla="*/ 169 w 171"/>
                  <a:gd name="T43" fmla="*/ 105 h 140"/>
                  <a:gd name="T44" fmla="*/ 162 w 171"/>
                  <a:gd name="T45" fmla="*/ 88 h 140"/>
                  <a:gd name="T46" fmla="*/ 161 w 171"/>
                  <a:gd name="T47" fmla="*/ 72 h 140"/>
                  <a:gd name="T48" fmla="*/ 155 w 171"/>
                  <a:gd name="T49" fmla="*/ 63 h 140"/>
                  <a:gd name="T50" fmla="*/ 165 w 171"/>
                  <a:gd name="T51" fmla="*/ 54 h 140"/>
                  <a:gd name="T52" fmla="*/ 164 w 171"/>
                  <a:gd name="T53" fmla="*/ 39 h 140"/>
                  <a:gd name="T54" fmla="*/ 161 w 171"/>
                  <a:gd name="T55" fmla="*/ 26 h 140"/>
                  <a:gd name="T56" fmla="*/ 148 w 171"/>
                  <a:gd name="T57" fmla="*/ 16 h 140"/>
                  <a:gd name="T58" fmla="*/ 147 w 171"/>
                  <a:gd name="T59" fmla="*/ 15 h 140"/>
                  <a:gd name="T60" fmla="*/ 101 w 171"/>
                  <a:gd name="T61" fmla="*/ 13 h 140"/>
                  <a:gd name="T62" fmla="*/ 92 w 171"/>
                  <a:gd name="T63" fmla="*/ 10 h 140"/>
                  <a:gd name="T64" fmla="*/ 83 w 171"/>
                  <a:gd name="T65" fmla="*/ 15 h 140"/>
                  <a:gd name="T66" fmla="*/ 74 w 171"/>
                  <a:gd name="T67" fmla="*/ 4 h 140"/>
                  <a:gd name="T68" fmla="*/ 36 w 171"/>
                  <a:gd name="T69" fmla="*/ 15 h 140"/>
                  <a:gd name="T70" fmla="*/ 8 w 171"/>
                  <a:gd name="T71" fmla="*/ 24 h 140"/>
                  <a:gd name="T72" fmla="*/ 3 w 171"/>
                  <a:gd name="T73" fmla="*/ 28 h 140"/>
                  <a:gd name="T74" fmla="*/ 3 w 171"/>
                  <a:gd name="T75" fmla="*/ 3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 h="140">
                    <a:moveTo>
                      <a:pt x="3" y="30"/>
                    </a:moveTo>
                    <a:cubicBezTo>
                      <a:pt x="4" y="33"/>
                      <a:pt x="6" y="44"/>
                      <a:pt x="3" y="49"/>
                    </a:cubicBezTo>
                    <a:cubicBezTo>
                      <a:pt x="0" y="53"/>
                      <a:pt x="1" y="54"/>
                      <a:pt x="4" y="56"/>
                    </a:cubicBezTo>
                    <a:cubicBezTo>
                      <a:pt x="7" y="57"/>
                      <a:pt x="8" y="61"/>
                      <a:pt x="8" y="64"/>
                    </a:cubicBezTo>
                    <a:cubicBezTo>
                      <a:pt x="8" y="67"/>
                      <a:pt x="10" y="67"/>
                      <a:pt x="10" y="74"/>
                    </a:cubicBezTo>
                    <a:cubicBezTo>
                      <a:pt x="11" y="80"/>
                      <a:pt x="12" y="85"/>
                      <a:pt x="15" y="88"/>
                    </a:cubicBezTo>
                    <a:cubicBezTo>
                      <a:pt x="16" y="90"/>
                      <a:pt x="16" y="93"/>
                      <a:pt x="15" y="96"/>
                    </a:cubicBezTo>
                    <a:cubicBezTo>
                      <a:pt x="18" y="98"/>
                      <a:pt x="22" y="100"/>
                      <a:pt x="25" y="102"/>
                    </a:cubicBezTo>
                    <a:cubicBezTo>
                      <a:pt x="34" y="105"/>
                      <a:pt x="36" y="107"/>
                      <a:pt x="37" y="110"/>
                    </a:cubicBezTo>
                    <a:cubicBezTo>
                      <a:pt x="38" y="113"/>
                      <a:pt x="45" y="118"/>
                      <a:pt x="46" y="114"/>
                    </a:cubicBezTo>
                    <a:cubicBezTo>
                      <a:pt x="48" y="110"/>
                      <a:pt x="53" y="112"/>
                      <a:pt x="56" y="112"/>
                    </a:cubicBezTo>
                    <a:cubicBezTo>
                      <a:pt x="60" y="112"/>
                      <a:pt x="60" y="116"/>
                      <a:pt x="61" y="119"/>
                    </a:cubicBezTo>
                    <a:cubicBezTo>
                      <a:pt x="61" y="121"/>
                      <a:pt x="70" y="120"/>
                      <a:pt x="73" y="121"/>
                    </a:cubicBezTo>
                    <a:cubicBezTo>
                      <a:pt x="75" y="123"/>
                      <a:pt x="77" y="130"/>
                      <a:pt x="81" y="132"/>
                    </a:cubicBezTo>
                    <a:cubicBezTo>
                      <a:pt x="85" y="134"/>
                      <a:pt x="88" y="129"/>
                      <a:pt x="91" y="131"/>
                    </a:cubicBezTo>
                    <a:cubicBezTo>
                      <a:pt x="94" y="132"/>
                      <a:pt x="102" y="134"/>
                      <a:pt x="106" y="132"/>
                    </a:cubicBezTo>
                    <a:cubicBezTo>
                      <a:pt x="111" y="131"/>
                      <a:pt x="114" y="134"/>
                      <a:pt x="120" y="134"/>
                    </a:cubicBezTo>
                    <a:cubicBezTo>
                      <a:pt x="126" y="133"/>
                      <a:pt x="133" y="135"/>
                      <a:pt x="135" y="137"/>
                    </a:cubicBezTo>
                    <a:cubicBezTo>
                      <a:pt x="136" y="138"/>
                      <a:pt x="141" y="139"/>
                      <a:pt x="145" y="140"/>
                    </a:cubicBezTo>
                    <a:cubicBezTo>
                      <a:pt x="146" y="137"/>
                      <a:pt x="144" y="130"/>
                      <a:pt x="144" y="128"/>
                    </a:cubicBezTo>
                    <a:cubicBezTo>
                      <a:pt x="145" y="126"/>
                      <a:pt x="159" y="114"/>
                      <a:pt x="161" y="111"/>
                    </a:cubicBezTo>
                    <a:cubicBezTo>
                      <a:pt x="163" y="109"/>
                      <a:pt x="167" y="109"/>
                      <a:pt x="169" y="105"/>
                    </a:cubicBezTo>
                    <a:cubicBezTo>
                      <a:pt x="171" y="101"/>
                      <a:pt x="163" y="90"/>
                      <a:pt x="162" y="88"/>
                    </a:cubicBezTo>
                    <a:cubicBezTo>
                      <a:pt x="160" y="85"/>
                      <a:pt x="159" y="76"/>
                      <a:pt x="161" y="72"/>
                    </a:cubicBezTo>
                    <a:cubicBezTo>
                      <a:pt x="162" y="68"/>
                      <a:pt x="155" y="66"/>
                      <a:pt x="155" y="63"/>
                    </a:cubicBezTo>
                    <a:cubicBezTo>
                      <a:pt x="155" y="60"/>
                      <a:pt x="161" y="56"/>
                      <a:pt x="165" y="54"/>
                    </a:cubicBezTo>
                    <a:cubicBezTo>
                      <a:pt x="168" y="53"/>
                      <a:pt x="167" y="42"/>
                      <a:pt x="164" y="39"/>
                    </a:cubicBezTo>
                    <a:cubicBezTo>
                      <a:pt x="161" y="36"/>
                      <a:pt x="159" y="31"/>
                      <a:pt x="161" y="26"/>
                    </a:cubicBezTo>
                    <a:cubicBezTo>
                      <a:pt x="163" y="20"/>
                      <a:pt x="150" y="16"/>
                      <a:pt x="148" y="16"/>
                    </a:cubicBezTo>
                    <a:cubicBezTo>
                      <a:pt x="147" y="16"/>
                      <a:pt x="147" y="15"/>
                      <a:pt x="147" y="15"/>
                    </a:cubicBezTo>
                    <a:cubicBezTo>
                      <a:pt x="135" y="17"/>
                      <a:pt x="103" y="14"/>
                      <a:pt x="101" y="13"/>
                    </a:cubicBezTo>
                    <a:cubicBezTo>
                      <a:pt x="100" y="12"/>
                      <a:pt x="96" y="11"/>
                      <a:pt x="92" y="10"/>
                    </a:cubicBezTo>
                    <a:cubicBezTo>
                      <a:pt x="91" y="12"/>
                      <a:pt x="87" y="15"/>
                      <a:pt x="83" y="15"/>
                    </a:cubicBezTo>
                    <a:cubicBezTo>
                      <a:pt x="75" y="15"/>
                      <a:pt x="74" y="7"/>
                      <a:pt x="74" y="4"/>
                    </a:cubicBezTo>
                    <a:cubicBezTo>
                      <a:pt x="74" y="0"/>
                      <a:pt x="44" y="7"/>
                      <a:pt x="36" y="15"/>
                    </a:cubicBezTo>
                    <a:cubicBezTo>
                      <a:pt x="28" y="23"/>
                      <a:pt x="9" y="20"/>
                      <a:pt x="8" y="24"/>
                    </a:cubicBezTo>
                    <a:cubicBezTo>
                      <a:pt x="8" y="27"/>
                      <a:pt x="5" y="29"/>
                      <a:pt x="3" y="28"/>
                    </a:cubicBezTo>
                    <a:cubicBezTo>
                      <a:pt x="3" y="29"/>
                      <a:pt x="3" y="30"/>
                      <a:pt x="3"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7" name="Freeform 1653">
                <a:extLst>
                  <a:ext uri="{FF2B5EF4-FFF2-40B4-BE49-F238E27FC236}">
                    <a16:creationId xmlns:a16="http://schemas.microsoft.com/office/drawing/2014/main" id="{3E29F45B-AE3C-EDEF-F8FD-03976AC4E057}"/>
                  </a:ext>
                </a:extLst>
              </p:cNvPr>
              <p:cNvSpPr>
                <a:spLocks/>
              </p:cNvSpPr>
              <p:nvPr/>
            </p:nvSpPr>
            <p:spPr bwMode="auto">
              <a:xfrm>
                <a:off x="5094468" y="2203523"/>
                <a:ext cx="82553" cy="76203"/>
              </a:xfrm>
              <a:custGeom>
                <a:avLst/>
                <a:gdLst>
                  <a:gd name="T0" fmla="*/ 47 w 64"/>
                  <a:gd name="T1" fmla="*/ 56 h 61"/>
                  <a:gd name="T2" fmla="*/ 61 w 64"/>
                  <a:gd name="T3" fmla="*/ 36 h 61"/>
                  <a:gd name="T4" fmla="*/ 63 w 64"/>
                  <a:gd name="T5" fmla="*/ 13 h 61"/>
                  <a:gd name="T6" fmla="*/ 47 w 64"/>
                  <a:gd name="T7" fmla="*/ 5 h 61"/>
                  <a:gd name="T8" fmla="*/ 20 w 64"/>
                  <a:gd name="T9" fmla="*/ 2 h 61"/>
                  <a:gd name="T10" fmla="*/ 8 w 64"/>
                  <a:gd name="T11" fmla="*/ 4 h 61"/>
                  <a:gd name="T12" fmla="*/ 1 w 64"/>
                  <a:gd name="T13" fmla="*/ 9 h 61"/>
                  <a:gd name="T14" fmla="*/ 9 w 64"/>
                  <a:gd name="T15" fmla="*/ 21 h 61"/>
                  <a:gd name="T16" fmla="*/ 23 w 64"/>
                  <a:gd name="T17" fmla="*/ 39 h 61"/>
                  <a:gd name="T18" fmla="*/ 38 w 64"/>
                  <a:gd name="T19" fmla="*/ 55 h 61"/>
                  <a:gd name="T20" fmla="*/ 47 w 64"/>
                  <a:gd name="T21" fmla="*/ 61 h 61"/>
                  <a:gd name="T22" fmla="*/ 47 w 64"/>
                  <a:gd name="T23"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1">
                    <a:moveTo>
                      <a:pt x="47" y="56"/>
                    </a:moveTo>
                    <a:cubicBezTo>
                      <a:pt x="47" y="52"/>
                      <a:pt x="58" y="36"/>
                      <a:pt x="61" y="36"/>
                    </a:cubicBezTo>
                    <a:cubicBezTo>
                      <a:pt x="63" y="36"/>
                      <a:pt x="64" y="21"/>
                      <a:pt x="63" y="13"/>
                    </a:cubicBezTo>
                    <a:cubicBezTo>
                      <a:pt x="54" y="7"/>
                      <a:pt x="47" y="5"/>
                      <a:pt x="47" y="5"/>
                    </a:cubicBezTo>
                    <a:cubicBezTo>
                      <a:pt x="47" y="5"/>
                      <a:pt x="24" y="4"/>
                      <a:pt x="20" y="2"/>
                    </a:cubicBezTo>
                    <a:cubicBezTo>
                      <a:pt x="16" y="0"/>
                      <a:pt x="12" y="7"/>
                      <a:pt x="8" y="4"/>
                    </a:cubicBezTo>
                    <a:cubicBezTo>
                      <a:pt x="5" y="2"/>
                      <a:pt x="0" y="5"/>
                      <a:pt x="1" y="9"/>
                    </a:cubicBezTo>
                    <a:cubicBezTo>
                      <a:pt x="1" y="13"/>
                      <a:pt x="9" y="15"/>
                      <a:pt x="9" y="21"/>
                    </a:cubicBezTo>
                    <a:cubicBezTo>
                      <a:pt x="9" y="27"/>
                      <a:pt x="24" y="35"/>
                      <a:pt x="23" y="39"/>
                    </a:cubicBezTo>
                    <a:cubicBezTo>
                      <a:pt x="23" y="41"/>
                      <a:pt x="32" y="47"/>
                      <a:pt x="38" y="55"/>
                    </a:cubicBezTo>
                    <a:cubicBezTo>
                      <a:pt x="40" y="57"/>
                      <a:pt x="44" y="59"/>
                      <a:pt x="47" y="61"/>
                    </a:cubicBezTo>
                    <a:cubicBezTo>
                      <a:pt x="47" y="59"/>
                      <a:pt x="48" y="57"/>
                      <a:pt x="47" y="5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8" name="Freeform 1654">
                <a:extLst>
                  <a:ext uri="{FF2B5EF4-FFF2-40B4-BE49-F238E27FC236}">
                    <a16:creationId xmlns:a16="http://schemas.microsoft.com/office/drawing/2014/main" id="{F194E02B-528F-52BB-D577-752E98C3B77F}"/>
                  </a:ext>
                </a:extLst>
              </p:cNvPr>
              <p:cNvSpPr>
                <a:spLocks/>
              </p:cNvSpPr>
              <p:nvPr/>
            </p:nvSpPr>
            <p:spPr bwMode="auto">
              <a:xfrm>
                <a:off x="5054779" y="2168597"/>
                <a:ext cx="120654" cy="103191"/>
              </a:xfrm>
              <a:custGeom>
                <a:avLst/>
                <a:gdLst>
                  <a:gd name="T0" fmla="*/ 54 w 94"/>
                  <a:gd name="T1" fmla="*/ 67 h 83"/>
                  <a:gd name="T2" fmla="*/ 40 w 94"/>
                  <a:gd name="T3" fmla="*/ 49 h 83"/>
                  <a:gd name="T4" fmla="*/ 32 w 94"/>
                  <a:gd name="T5" fmla="*/ 37 h 83"/>
                  <a:gd name="T6" fmla="*/ 39 w 94"/>
                  <a:gd name="T7" fmla="*/ 32 h 83"/>
                  <a:gd name="T8" fmla="*/ 51 w 94"/>
                  <a:gd name="T9" fmla="*/ 30 h 83"/>
                  <a:gd name="T10" fmla="*/ 78 w 94"/>
                  <a:gd name="T11" fmla="*/ 33 h 83"/>
                  <a:gd name="T12" fmla="*/ 94 w 94"/>
                  <a:gd name="T13" fmla="*/ 41 h 83"/>
                  <a:gd name="T14" fmla="*/ 93 w 94"/>
                  <a:gd name="T15" fmla="*/ 37 h 83"/>
                  <a:gd name="T16" fmla="*/ 87 w 94"/>
                  <a:gd name="T17" fmla="*/ 24 h 83"/>
                  <a:gd name="T18" fmla="*/ 83 w 94"/>
                  <a:gd name="T19" fmla="*/ 14 h 83"/>
                  <a:gd name="T20" fmla="*/ 77 w 94"/>
                  <a:gd name="T21" fmla="*/ 15 h 83"/>
                  <a:gd name="T22" fmla="*/ 59 w 94"/>
                  <a:gd name="T23" fmla="*/ 11 h 83"/>
                  <a:gd name="T24" fmla="*/ 44 w 94"/>
                  <a:gd name="T25" fmla="*/ 0 h 83"/>
                  <a:gd name="T26" fmla="*/ 34 w 94"/>
                  <a:gd name="T27" fmla="*/ 8 h 83"/>
                  <a:gd name="T28" fmla="*/ 29 w 94"/>
                  <a:gd name="T29" fmla="*/ 16 h 83"/>
                  <a:gd name="T30" fmla="*/ 23 w 94"/>
                  <a:gd name="T31" fmla="*/ 24 h 83"/>
                  <a:gd name="T32" fmla="*/ 12 w 94"/>
                  <a:gd name="T33" fmla="*/ 24 h 83"/>
                  <a:gd name="T34" fmla="*/ 0 w 94"/>
                  <a:gd name="T35" fmla="*/ 26 h 83"/>
                  <a:gd name="T36" fmla="*/ 3 w 94"/>
                  <a:gd name="T37" fmla="*/ 33 h 83"/>
                  <a:gd name="T38" fmla="*/ 16 w 94"/>
                  <a:gd name="T39" fmla="*/ 39 h 83"/>
                  <a:gd name="T40" fmla="*/ 32 w 94"/>
                  <a:gd name="T41" fmla="*/ 64 h 83"/>
                  <a:gd name="T42" fmla="*/ 46 w 94"/>
                  <a:gd name="T43" fmla="*/ 72 h 83"/>
                  <a:gd name="T44" fmla="*/ 61 w 94"/>
                  <a:gd name="T45" fmla="*/ 80 h 83"/>
                  <a:gd name="T46" fmla="*/ 69 w 94"/>
                  <a:gd name="T47" fmla="*/ 83 h 83"/>
                  <a:gd name="T48" fmla="*/ 54 w 94"/>
                  <a:gd name="T49"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83">
                    <a:moveTo>
                      <a:pt x="54" y="67"/>
                    </a:moveTo>
                    <a:cubicBezTo>
                      <a:pt x="55" y="63"/>
                      <a:pt x="40" y="55"/>
                      <a:pt x="40" y="49"/>
                    </a:cubicBezTo>
                    <a:cubicBezTo>
                      <a:pt x="40" y="43"/>
                      <a:pt x="32" y="41"/>
                      <a:pt x="32" y="37"/>
                    </a:cubicBezTo>
                    <a:cubicBezTo>
                      <a:pt x="31" y="33"/>
                      <a:pt x="36" y="30"/>
                      <a:pt x="39" y="32"/>
                    </a:cubicBezTo>
                    <a:cubicBezTo>
                      <a:pt x="43" y="35"/>
                      <a:pt x="47" y="28"/>
                      <a:pt x="51" y="30"/>
                    </a:cubicBezTo>
                    <a:cubicBezTo>
                      <a:pt x="55" y="32"/>
                      <a:pt x="78" y="33"/>
                      <a:pt x="78" y="33"/>
                    </a:cubicBezTo>
                    <a:cubicBezTo>
                      <a:pt x="78" y="33"/>
                      <a:pt x="85" y="35"/>
                      <a:pt x="94" y="41"/>
                    </a:cubicBezTo>
                    <a:cubicBezTo>
                      <a:pt x="94" y="39"/>
                      <a:pt x="93" y="38"/>
                      <a:pt x="93" y="37"/>
                    </a:cubicBezTo>
                    <a:cubicBezTo>
                      <a:pt x="91" y="32"/>
                      <a:pt x="93" y="26"/>
                      <a:pt x="87" y="24"/>
                    </a:cubicBezTo>
                    <a:cubicBezTo>
                      <a:pt x="85" y="23"/>
                      <a:pt x="83" y="18"/>
                      <a:pt x="83" y="14"/>
                    </a:cubicBezTo>
                    <a:cubicBezTo>
                      <a:pt x="80" y="14"/>
                      <a:pt x="78" y="15"/>
                      <a:pt x="77" y="15"/>
                    </a:cubicBezTo>
                    <a:cubicBezTo>
                      <a:pt x="72" y="17"/>
                      <a:pt x="62" y="16"/>
                      <a:pt x="59" y="11"/>
                    </a:cubicBezTo>
                    <a:cubicBezTo>
                      <a:pt x="56" y="8"/>
                      <a:pt x="48" y="3"/>
                      <a:pt x="44" y="0"/>
                    </a:cubicBezTo>
                    <a:cubicBezTo>
                      <a:pt x="42" y="2"/>
                      <a:pt x="36" y="7"/>
                      <a:pt x="34" y="8"/>
                    </a:cubicBezTo>
                    <a:cubicBezTo>
                      <a:pt x="30" y="8"/>
                      <a:pt x="32" y="16"/>
                      <a:pt x="29" y="16"/>
                    </a:cubicBezTo>
                    <a:cubicBezTo>
                      <a:pt x="26" y="16"/>
                      <a:pt x="24" y="22"/>
                      <a:pt x="23" y="24"/>
                    </a:cubicBezTo>
                    <a:cubicBezTo>
                      <a:pt x="22" y="26"/>
                      <a:pt x="15" y="22"/>
                      <a:pt x="12" y="24"/>
                    </a:cubicBezTo>
                    <a:cubicBezTo>
                      <a:pt x="10" y="24"/>
                      <a:pt x="3" y="25"/>
                      <a:pt x="0" y="26"/>
                    </a:cubicBezTo>
                    <a:cubicBezTo>
                      <a:pt x="0" y="30"/>
                      <a:pt x="0" y="33"/>
                      <a:pt x="3" y="33"/>
                    </a:cubicBezTo>
                    <a:cubicBezTo>
                      <a:pt x="7" y="33"/>
                      <a:pt x="16" y="33"/>
                      <a:pt x="16" y="39"/>
                    </a:cubicBezTo>
                    <a:cubicBezTo>
                      <a:pt x="17" y="45"/>
                      <a:pt x="28" y="59"/>
                      <a:pt x="32" y="64"/>
                    </a:cubicBezTo>
                    <a:cubicBezTo>
                      <a:pt x="36" y="69"/>
                      <a:pt x="46" y="68"/>
                      <a:pt x="46" y="72"/>
                    </a:cubicBezTo>
                    <a:cubicBezTo>
                      <a:pt x="47" y="75"/>
                      <a:pt x="53" y="79"/>
                      <a:pt x="61" y="80"/>
                    </a:cubicBezTo>
                    <a:cubicBezTo>
                      <a:pt x="63" y="80"/>
                      <a:pt x="66" y="81"/>
                      <a:pt x="69" y="83"/>
                    </a:cubicBezTo>
                    <a:cubicBezTo>
                      <a:pt x="63" y="75"/>
                      <a:pt x="54" y="69"/>
                      <a:pt x="54" y="6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69" name="Freeform 1655">
                <a:extLst>
                  <a:ext uri="{FF2B5EF4-FFF2-40B4-BE49-F238E27FC236}">
                    <a16:creationId xmlns:a16="http://schemas.microsoft.com/office/drawing/2014/main" id="{4F530FB5-9204-5C95-BCC0-27987AA79862}"/>
                  </a:ext>
                </a:extLst>
              </p:cNvPr>
              <p:cNvSpPr>
                <a:spLocks/>
              </p:cNvSpPr>
              <p:nvPr/>
            </p:nvSpPr>
            <p:spPr bwMode="auto">
              <a:xfrm>
                <a:off x="5170670" y="2278138"/>
                <a:ext cx="42864" cy="79378"/>
              </a:xfrm>
              <a:custGeom>
                <a:avLst/>
                <a:gdLst>
                  <a:gd name="T0" fmla="*/ 22 w 33"/>
                  <a:gd name="T1" fmla="*/ 55 h 64"/>
                  <a:gd name="T2" fmla="*/ 26 w 33"/>
                  <a:gd name="T3" fmla="*/ 48 h 64"/>
                  <a:gd name="T4" fmla="*/ 33 w 33"/>
                  <a:gd name="T5" fmla="*/ 38 h 64"/>
                  <a:gd name="T6" fmla="*/ 33 w 33"/>
                  <a:gd name="T7" fmla="*/ 37 h 64"/>
                  <a:gd name="T8" fmla="*/ 23 w 33"/>
                  <a:gd name="T9" fmla="*/ 26 h 64"/>
                  <a:gd name="T10" fmla="*/ 25 w 33"/>
                  <a:gd name="T11" fmla="*/ 8 h 64"/>
                  <a:gd name="T12" fmla="*/ 10 w 33"/>
                  <a:gd name="T13" fmla="*/ 0 h 64"/>
                  <a:gd name="T14" fmla="*/ 1 w 33"/>
                  <a:gd name="T15" fmla="*/ 12 h 64"/>
                  <a:gd name="T16" fmla="*/ 6 w 33"/>
                  <a:gd name="T17" fmla="*/ 23 h 64"/>
                  <a:gd name="T18" fmla="*/ 5 w 33"/>
                  <a:gd name="T19" fmla="*/ 49 h 64"/>
                  <a:gd name="T20" fmla="*/ 17 w 33"/>
                  <a:gd name="T21" fmla="*/ 64 h 64"/>
                  <a:gd name="T22" fmla="*/ 22 w 33"/>
                  <a:gd name="T23"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64">
                    <a:moveTo>
                      <a:pt x="22" y="55"/>
                    </a:moveTo>
                    <a:cubicBezTo>
                      <a:pt x="26" y="54"/>
                      <a:pt x="24" y="51"/>
                      <a:pt x="26" y="48"/>
                    </a:cubicBezTo>
                    <a:cubicBezTo>
                      <a:pt x="29" y="45"/>
                      <a:pt x="32" y="40"/>
                      <a:pt x="33" y="38"/>
                    </a:cubicBezTo>
                    <a:cubicBezTo>
                      <a:pt x="33" y="38"/>
                      <a:pt x="33" y="38"/>
                      <a:pt x="33" y="37"/>
                    </a:cubicBezTo>
                    <a:cubicBezTo>
                      <a:pt x="28" y="33"/>
                      <a:pt x="24" y="31"/>
                      <a:pt x="23" y="26"/>
                    </a:cubicBezTo>
                    <a:cubicBezTo>
                      <a:pt x="22" y="22"/>
                      <a:pt x="23" y="14"/>
                      <a:pt x="25" y="8"/>
                    </a:cubicBezTo>
                    <a:cubicBezTo>
                      <a:pt x="22" y="6"/>
                      <a:pt x="12" y="0"/>
                      <a:pt x="10" y="0"/>
                    </a:cubicBezTo>
                    <a:cubicBezTo>
                      <a:pt x="7" y="0"/>
                      <a:pt x="2" y="6"/>
                      <a:pt x="1" y="12"/>
                    </a:cubicBezTo>
                    <a:cubicBezTo>
                      <a:pt x="8" y="16"/>
                      <a:pt x="11" y="18"/>
                      <a:pt x="6" y="23"/>
                    </a:cubicBezTo>
                    <a:cubicBezTo>
                      <a:pt x="1" y="28"/>
                      <a:pt x="0" y="45"/>
                      <a:pt x="5" y="49"/>
                    </a:cubicBezTo>
                    <a:cubicBezTo>
                      <a:pt x="11" y="53"/>
                      <a:pt x="12" y="62"/>
                      <a:pt x="17" y="64"/>
                    </a:cubicBezTo>
                    <a:cubicBezTo>
                      <a:pt x="19" y="60"/>
                      <a:pt x="20" y="55"/>
                      <a:pt x="22" y="5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0" name="Freeform 1656">
                <a:extLst>
                  <a:ext uri="{FF2B5EF4-FFF2-40B4-BE49-F238E27FC236}">
                    <a16:creationId xmlns:a16="http://schemas.microsoft.com/office/drawing/2014/main" id="{710E88AB-2AEB-0865-8331-15D5914C308E}"/>
                  </a:ext>
                </a:extLst>
              </p:cNvPr>
              <p:cNvSpPr>
                <a:spLocks/>
              </p:cNvSpPr>
              <p:nvPr/>
            </p:nvSpPr>
            <p:spPr bwMode="auto">
              <a:xfrm>
                <a:off x="4961113" y="2098745"/>
                <a:ext cx="168281" cy="73027"/>
              </a:xfrm>
              <a:custGeom>
                <a:avLst/>
                <a:gdLst>
                  <a:gd name="T0" fmla="*/ 111 w 131"/>
                  <a:gd name="T1" fmla="*/ 5 h 59"/>
                  <a:gd name="T2" fmla="*/ 94 w 131"/>
                  <a:gd name="T3" fmla="*/ 0 h 59"/>
                  <a:gd name="T4" fmla="*/ 92 w 131"/>
                  <a:gd name="T5" fmla="*/ 8 h 59"/>
                  <a:gd name="T6" fmla="*/ 76 w 131"/>
                  <a:gd name="T7" fmla="*/ 9 h 59"/>
                  <a:gd name="T8" fmla="*/ 67 w 131"/>
                  <a:gd name="T9" fmla="*/ 15 h 59"/>
                  <a:gd name="T10" fmla="*/ 60 w 131"/>
                  <a:gd name="T11" fmla="*/ 26 h 59"/>
                  <a:gd name="T12" fmla="*/ 53 w 131"/>
                  <a:gd name="T13" fmla="*/ 31 h 59"/>
                  <a:gd name="T14" fmla="*/ 35 w 131"/>
                  <a:gd name="T15" fmla="*/ 35 h 59"/>
                  <a:gd name="T16" fmla="*/ 24 w 131"/>
                  <a:gd name="T17" fmla="*/ 36 h 59"/>
                  <a:gd name="T18" fmla="*/ 14 w 131"/>
                  <a:gd name="T19" fmla="*/ 37 h 59"/>
                  <a:gd name="T20" fmla="*/ 4 w 131"/>
                  <a:gd name="T21" fmla="*/ 35 h 59"/>
                  <a:gd name="T22" fmla="*/ 2 w 131"/>
                  <a:gd name="T23" fmla="*/ 44 h 59"/>
                  <a:gd name="T24" fmla="*/ 11 w 131"/>
                  <a:gd name="T25" fmla="*/ 49 h 59"/>
                  <a:gd name="T26" fmla="*/ 22 w 131"/>
                  <a:gd name="T27" fmla="*/ 51 h 59"/>
                  <a:gd name="T28" fmla="*/ 33 w 131"/>
                  <a:gd name="T29" fmla="*/ 47 h 59"/>
                  <a:gd name="T30" fmla="*/ 47 w 131"/>
                  <a:gd name="T31" fmla="*/ 46 h 59"/>
                  <a:gd name="T32" fmla="*/ 50 w 131"/>
                  <a:gd name="T33" fmla="*/ 53 h 59"/>
                  <a:gd name="T34" fmla="*/ 66 w 131"/>
                  <a:gd name="T35" fmla="*/ 55 h 59"/>
                  <a:gd name="T36" fmla="*/ 86 w 131"/>
                  <a:gd name="T37" fmla="*/ 59 h 59"/>
                  <a:gd name="T38" fmla="*/ 101 w 131"/>
                  <a:gd name="T39" fmla="*/ 53 h 59"/>
                  <a:gd name="T40" fmla="*/ 113 w 131"/>
                  <a:gd name="T41" fmla="*/ 49 h 59"/>
                  <a:gd name="T42" fmla="*/ 113 w 131"/>
                  <a:gd name="T43" fmla="*/ 49 h 59"/>
                  <a:gd name="T44" fmla="*/ 116 w 131"/>
                  <a:gd name="T45" fmla="*/ 45 h 59"/>
                  <a:gd name="T46" fmla="*/ 119 w 131"/>
                  <a:gd name="T47" fmla="*/ 38 h 59"/>
                  <a:gd name="T48" fmla="*/ 121 w 131"/>
                  <a:gd name="T49" fmla="*/ 31 h 59"/>
                  <a:gd name="T50" fmla="*/ 129 w 131"/>
                  <a:gd name="T51" fmla="*/ 26 h 59"/>
                  <a:gd name="T52" fmla="*/ 131 w 131"/>
                  <a:gd name="T53" fmla="*/ 21 h 59"/>
                  <a:gd name="T54" fmla="*/ 124 w 131"/>
                  <a:gd name="T55" fmla="*/ 7 h 59"/>
                  <a:gd name="T56" fmla="*/ 111 w 131"/>
                  <a:gd name="T5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59">
                    <a:moveTo>
                      <a:pt x="111" y="5"/>
                    </a:moveTo>
                    <a:cubicBezTo>
                      <a:pt x="106" y="0"/>
                      <a:pt x="94" y="0"/>
                      <a:pt x="94" y="0"/>
                    </a:cubicBezTo>
                    <a:cubicBezTo>
                      <a:pt x="94" y="0"/>
                      <a:pt x="93" y="5"/>
                      <a:pt x="92" y="8"/>
                    </a:cubicBezTo>
                    <a:cubicBezTo>
                      <a:pt x="90" y="10"/>
                      <a:pt x="82" y="10"/>
                      <a:pt x="76" y="9"/>
                    </a:cubicBezTo>
                    <a:cubicBezTo>
                      <a:pt x="75" y="11"/>
                      <a:pt x="68" y="13"/>
                      <a:pt x="67" y="15"/>
                    </a:cubicBezTo>
                    <a:cubicBezTo>
                      <a:pt x="65" y="19"/>
                      <a:pt x="57" y="17"/>
                      <a:pt x="60" y="26"/>
                    </a:cubicBezTo>
                    <a:cubicBezTo>
                      <a:pt x="62" y="36"/>
                      <a:pt x="55" y="33"/>
                      <a:pt x="53" y="31"/>
                    </a:cubicBezTo>
                    <a:cubicBezTo>
                      <a:pt x="50" y="30"/>
                      <a:pt x="38" y="32"/>
                      <a:pt x="35" y="35"/>
                    </a:cubicBezTo>
                    <a:cubicBezTo>
                      <a:pt x="31" y="38"/>
                      <a:pt x="27" y="37"/>
                      <a:pt x="24" y="36"/>
                    </a:cubicBezTo>
                    <a:cubicBezTo>
                      <a:pt x="22" y="34"/>
                      <a:pt x="16" y="33"/>
                      <a:pt x="14" y="37"/>
                    </a:cubicBezTo>
                    <a:cubicBezTo>
                      <a:pt x="11" y="41"/>
                      <a:pt x="7" y="34"/>
                      <a:pt x="4" y="35"/>
                    </a:cubicBezTo>
                    <a:cubicBezTo>
                      <a:pt x="0" y="35"/>
                      <a:pt x="2" y="42"/>
                      <a:pt x="2" y="44"/>
                    </a:cubicBezTo>
                    <a:cubicBezTo>
                      <a:pt x="2" y="46"/>
                      <a:pt x="7" y="50"/>
                      <a:pt x="11" y="49"/>
                    </a:cubicBezTo>
                    <a:cubicBezTo>
                      <a:pt x="14" y="47"/>
                      <a:pt x="19" y="49"/>
                      <a:pt x="22" y="51"/>
                    </a:cubicBezTo>
                    <a:cubicBezTo>
                      <a:pt x="25" y="53"/>
                      <a:pt x="31" y="49"/>
                      <a:pt x="33" y="47"/>
                    </a:cubicBezTo>
                    <a:cubicBezTo>
                      <a:pt x="35" y="46"/>
                      <a:pt x="46" y="46"/>
                      <a:pt x="47" y="46"/>
                    </a:cubicBezTo>
                    <a:cubicBezTo>
                      <a:pt x="48" y="46"/>
                      <a:pt x="48" y="52"/>
                      <a:pt x="50" y="53"/>
                    </a:cubicBezTo>
                    <a:cubicBezTo>
                      <a:pt x="52" y="54"/>
                      <a:pt x="60" y="55"/>
                      <a:pt x="66" y="55"/>
                    </a:cubicBezTo>
                    <a:cubicBezTo>
                      <a:pt x="73" y="56"/>
                      <a:pt x="83" y="59"/>
                      <a:pt x="86" y="59"/>
                    </a:cubicBezTo>
                    <a:cubicBezTo>
                      <a:pt x="89" y="59"/>
                      <a:pt x="94" y="53"/>
                      <a:pt x="101" y="53"/>
                    </a:cubicBezTo>
                    <a:cubicBezTo>
                      <a:pt x="108" y="53"/>
                      <a:pt x="112" y="49"/>
                      <a:pt x="113" y="49"/>
                    </a:cubicBezTo>
                    <a:cubicBezTo>
                      <a:pt x="113" y="49"/>
                      <a:pt x="113" y="49"/>
                      <a:pt x="113" y="49"/>
                    </a:cubicBezTo>
                    <a:cubicBezTo>
                      <a:pt x="114" y="47"/>
                      <a:pt x="115" y="46"/>
                      <a:pt x="116" y="45"/>
                    </a:cubicBezTo>
                    <a:cubicBezTo>
                      <a:pt x="119" y="45"/>
                      <a:pt x="117" y="40"/>
                      <a:pt x="119" y="38"/>
                    </a:cubicBezTo>
                    <a:cubicBezTo>
                      <a:pt x="121" y="35"/>
                      <a:pt x="117" y="30"/>
                      <a:pt x="121" y="31"/>
                    </a:cubicBezTo>
                    <a:cubicBezTo>
                      <a:pt x="125" y="31"/>
                      <a:pt x="129" y="31"/>
                      <a:pt x="129" y="26"/>
                    </a:cubicBezTo>
                    <a:cubicBezTo>
                      <a:pt x="129" y="24"/>
                      <a:pt x="130" y="23"/>
                      <a:pt x="131" y="21"/>
                    </a:cubicBezTo>
                    <a:cubicBezTo>
                      <a:pt x="127" y="16"/>
                      <a:pt x="124" y="7"/>
                      <a:pt x="124" y="7"/>
                    </a:cubicBezTo>
                    <a:cubicBezTo>
                      <a:pt x="124" y="7"/>
                      <a:pt x="115" y="10"/>
                      <a:pt x="111"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1" name="Freeform 1657">
                <a:extLst>
                  <a:ext uri="{FF2B5EF4-FFF2-40B4-BE49-F238E27FC236}">
                    <a16:creationId xmlns:a16="http://schemas.microsoft.com/office/drawing/2014/main" id="{6106E9A0-538F-6DB0-BFEC-3FB2D26E9B8D}"/>
                  </a:ext>
                </a:extLst>
              </p:cNvPr>
              <p:cNvSpPr>
                <a:spLocks/>
              </p:cNvSpPr>
              <p:nvPr/>
            </p:nvSpPr>
            <p:spPr bwMode="auto">
              <a:xfrm>
                <a:off x="5107168" y="2106682"/>
                <a:ext cx="147643" cy="82553"/>
              </a:xfrm>
              <a:custGeom>
                <a:avLst/>
                <a:gdLst>
                  <a:gd name="T0" fmla="*/ 111 w 115"/>
                  <a:gd name="T1" fmla="*/ 13 h 66"/>
                  <a:gd name="T2" fmla="*/ 107 w 115"/>
                  <a:gd name="T3" fmla="*/ 10 h 66"/>
                  <a:gd name="T4" fmla="*/ 96 w 115"/>
                  <a:gd name="T5" fmla="*/ 6 h 66"/>
                  <a:gd name="T6" fmla="*/ 79 w 115"/>
                  <a:gd name="T7" fmla="*/ 1 h 66"/>
                  <a:gd name="T8" fmla="*/ 63 w 115"/>
                  <a:gd name="T9" fmla="*/ 11 h 66"/>
                  <a:gd name="T10" fmla="*/ 44 w 115"/>
                  <a:gd name="T11" fmla="*/ 17 h 66"/>
                  <a:gd name="T12" fmla="*/ 20 w 115"/>
                  <a:gd name="T13" fmla="*/ 17 h 66"/>
                  <a:gd name="T14" fmla="*/ 18 w 115"/>
                  <a:gd name="T15" fmla="*/ 14 h 66"/>
                  <a:gd name="T16" fmla="*/ 16 w 115"/>
                  <a:gd name="T17" fmla="*/ 19 h 66"/>
                  <a:gd name="T18" fmla="*/ 8 w 115"/>
                  <a:gd name="T19" fmla="*/ 24 h 66"/>
                  <a:gd name="T20" fmla="*/ 6 w 115"/>
                  <a:gd name="T21" fmla="*/ 31 h 66"/>
                  <a:gd name="T22" fmla="*/ 3 w 115"/>
                  <a:gd name="T23" fmla="*/ 38 h 66"/>
                  <a:gd name="T24" fmla="*/ 0 w 115"/>
                  <a:gd name="T25" fmla="*/ 42 h 66"/>
                  <a:gd name="T26" fmla="*/ 4 w 115"/>
                  <a:gd name="T27" fmla="*/ 49 h 66"/>
                  <a:gd name="T28" fmla="*/ 4 w 115"/>
                  <a:gd name="T29" fmla="*/ 49 h 66"/>
                  <a:gd name="T30" fmla="*/ 19 w 115"/>
                  <a:gd name="T31" fmla="*/ 60 h 66"/>
                  <a:gd name="T32" fmla="*/ 37 w 115"/>
                  <a:gd name="T33" fmla="*/ 64 h 66"/>
                  <a:gd name="T34" fmla="*/ 61 w 115"/>
                  <a:gd name="T35" fmla="*/ 57 h 66"/>
                  <a:gd name="T36" fmla="*/ 69 w 115"/>
                  <a:gd name="T37" fmla="*/ 59 h 66"/>
                  <a:gd name="T38" fmla="*/ 74 w 115"/>
                  <a:gd name="T39" fmla="*/ 60 h 66"/>
                  <a:gd name="T40" fmla="*/ 84 w 115"/>
                  <a:gd name="T41" fmla="*/ 53 h 66"/>
                  <a:gd name="T42" fmla="*/ 100 w 115"/>
                  <a:gd name="T43" fmla="*/ 26 h 66"/>
                  <a:gd name="T44" fmla="*/ 112 w 115"/>
                  <a:gd name="T45" fmla="*/ 19 h 66"/>
                  <a:gd name="T46" fmla="*/ 111 w 115"/>
                  <a:gd name="T47"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66">
                    <a:moveTo>
                      <a:pt x="111" y="13"/>
                    </a:moveTo>
                    <a:cubicBezTo>
                      <a:pt x="110" y="12"/>
                      <a:pt x="108" y="11"/>
                      <a:pt x="107" y="10"/>
                    </a:cubicBezTo>
                    <a:cubicBezTo>
                      <a:pt x="102" y="9"/>
                      <a:pt x="97" y="8"/>
                      <a:pt x="96" y="6"/>
                    </a:cubicBezTo>
                    <a:cubicBezTo>
                      <a:pt x="93" y="3"/>
                      <a:pt x="81" y="2"/>
                      <a:pt x="79" y="1"/>
                    </a:cubicBezTo>
                    <a:cubicBezTo>
                      <a:pt x="78" y="0"/>
                      <a:pt x="67" y="11"/>
                      <a:pt x="63" y="11"/>
                    </a:cubicBezTo>
                    <a:cubicBezTo>
                      <a:pt x="60" y="11"/>
                      <a:pt x="44" y="13"/>
                      <a:pt x="44" y="17"/>
                    </a:cubicBezTo>
                    <a:cubicBezTo>
                      <a:pt x="44" y="21"/>
                      <a:pt x="26" y="22"/>
                      <a:pt x="20" y="17"/>
                    </a:cubicBezTo>
                    <a:cubicBezTo>
                      <a:pt x="20" y="17"/>
                      <a:pt x="19" y="16"/>
                      <a:pt x="18" y="14"/>
                    </a:cubicBezTo>
                    <a:cubicBezTo>
                      <a:pt x="17" y="16"/>
                      <a:pt x="16" y="17"/>
                      <a:pt x="16" y="19"/>
                    </a:cubicBezTo>
                    <a:cubicBezTo>
                      <a:pt x="16" y="24"/>
                      <a:pt x="12" y="24"/>
                      <a:pt x="8" y="24"/>
                    </a:cubicBezTo>
                    <a:cubicBezTo>
                      <a:pt x="4" y="23"/>
                      <a:pt x="8" y="28"/>
                      <a:pt x="6" y="31"/>
                    </a:cubicBezTo>
                    <a:cubicBezTo>
                      <a:pt x="4" y="33"/>
                      <a:pt x="6" y="38"/>
                      <a:pt x="3" y="38"/>
                    </a:cubicBezTo>
                    <a:cubicBezTo>
                      <a:pt x="2" y="39"/>
                      <a:pt x="1" y="40"/>
                      <a:pt x="0" y="42"/>
                    </a:cubicBezTo>
                    <a:cubicBezTo>
                      <a:pt x="1" y="43"/>
                      <a:pt x="4" y="49"/>
                      <a:pt x="4" y="49"/>
                    </a:cubicBezTo>
                    <a:cubicBezTo>
                      <a:pt x="4" y="49"/>
                      <a:pt x="4" y="49"/>
                      <a:pt x="4" y="49"/>
                    </a:cubicBezTo>
                    <a:cubicBezTo>
                      <a:pt x="8" y="52"/>
                      <a:pt x="16" y="57"/>
                      <a:pt x="19" y="60"/>
                    </a:cubicBezTo>
                    <a:cubicBezTo>
                      <a:pt x="22" y="65"/>
                      <a:pt x="32" y="66"/>
                      <a:pt x="37" y="64"/>
                    </a:cubicBezTo>
                    <a:cubicBezTo>
                      <a:pt x="41" y="63"/>
                      <a:pt x="61" y="57"/>
                      <a:pt x="61" y="57"/>
                    </a:cubicBezTo>
                    <a:cubicBezTo>
                      <a:pt x="61" y="57"/>
                      <a:pt x="66" y="59"/>
                      <a:pt x="69" y="59"/>
                    </a:cubicBezTo>
                    <a:cubicBezTo>
                      <a:pt x="70" y="59"/>
                      <a:pt x="71" y="60"/>
                      <a:pt x="74" y="60"/>
                    </a:cubicBezTo>
                    <a:cubicBezTo>
                      <a:pt x="75" y="59"/>
                      <a:pt x="80" y="57"/>
                      <a:pt x="84" y="53"/>
                    </a:cubicBezTo>
                    <a:cubicBezTo>
                      <a:pt x="90" y="47"/>
                      <a:pt x="98" y="28"/>
                      <a:pt x="100" y="26"/>
                    </a:cubicBezTo>
                    <a:cubicBezTo>
                      <a:pt x="103" y="24"/>
                      <a:pt x="109" y="21"/>
                      <a:pt x="112" y="19"/>
                    </a:cubicBezTo>
                    <a:cubicBezTo>
                      <a:pt x="115" y="16"/>
                      <a:pt x="114" y="14"/>
                      <a:pt x="111" y="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2" name="Freeform 1658">
                <a:extLst>
                  <a:ext uri="{FF2B5EF4-FFF2-40B4-BE49-F238E27FC236}">
                    <a16:creationId xmlns:a16="http://schemas.microsoft.com/office/drawing/2014/main" id="{EBA0142B-6565-DC0D-2F28-BFB4F4789F12}"/>
                  </a:ext>
                </a:extLst>
              </p:cNvPr>
              <p:cNvSpPr>
                <a:spLocks/>
              </p:cNvSpPr>
              <p:nvPr/>
            </p:nvSpPr>
            <p:spPr bwMode="auto">
              <a:xfrm>
                <a:off x="5021440" y="2041593"/>
                <a:ext cx="141293" cy="69852"/>
              </a:xfrm>
              <a:custGeom>
                <a:avLst/>
                <a:gdLst>
                  <a:gd name="T0" fmla="*/ 106 w 111"/>
                  <a:gd name="T1" fmla="*/ 25 h 56"/>
                  <a:gd name="T2" fmla="*/ 94 w 111"/>
                  <a:gd name="T3" fmla="*/ 23 h 56"/>
                  <a:gd name="T4" fmla="*/ 89 w 111"/>
                  <a:gd name="T5" fmla="*/ 16 h 56"/>
                  <a:gd name="T6" fmla="*/ 79 w 111"/>
                  <a:gd name="T7" fmla="*/ 18 h 56"/>
                  <a:gd name="T8" fmla="*/ 70 w 111"/>
                  <a:gd name="T9" fmla="*/ 14 h 56"/>
                  <a:gd name="T10" fmla="*/ 58 w 111"/>
                  <a:gd name="T11" fmla="*/ 6 h 56"/>
                  <a:gd name="T12" fmla="*/ 48 w 111"/>
                  <a:gd name="T13" fmla="*/ 0 h 56"/>
                  <a:gd name="T14" fmla="*/ 47 w 111"/>
                  <a:gd name="T15" fmla="*/ 2 h 56"/>
                  <a:gd name="T16" fmla="*/ 38 w 111"/>
                  <a:gd name="T17" fmla="*/ 2 h 56"/>
                  <a:gd name="T18" fmla="*/ 23 w 111"/>
                  <a:gd name="T19" fmla="*/ 9 h 56"/>
                  <a:gd name="T20" fmla="*/ 5 w 111"/>
                  <a:gd name="T21" fmla="*/ 16 h 56"/>
                  <a:gd name="T22" fmla="*/ 6 w 111"/>
                  <a:gd name="T23" fmla="*/ 25 h 56"/>
                  <a:gd name="T24" fmla="*/ 12 w 111"/>
                  <a:gd name="T25" fmla="*/ 40 h 56"/>
                  <a:gd name="T26" fmla="*/ 30 w 111"/>
                  <a:gd name="T27" fmla="*/ 54 h 56"/>
                  <a:gd name="T28" fmla="*/ 30 w 111"/>
                  <a:gd name="T29" fmla="*/ 55 h 56"/>
                  <a:gd name="T30" fmla="*/ 46 w 111"/>
                  <a:gd name="T31" fmla="*/ 54 h 56"/>
                  <a:gd name="T32" fmla="*/ 48 w 111"/>
                  <a:gd name="T33" fmla="*/ 46 h 56"/>
                  <a:gd name="T34" fmla="*/ 65 w 111"/>
                  <a:gd name="T35" fmla="*/ 51 h 56"/>
                  <a:gd name="T36" fmla="*/ 78 w 111"/>
                  <a:gd name="T37" fmla="*/ 53 h 56"/>
                  <a:gd name="T38" fmla="*/ 79 w 111"/>
                  <a:gd name="T39" fmla="*/ 56 h 56"/>
                  <a:gd name="T40" fmla="*/ 84 w 111"/>
                  <a:gd name="T41" fmla="*/ 51 h 56"/>
                  <a:gd name="T42" fmla="*/ 101 w 111"/>
                  <a:gd name="T43" fmla="*/ 42 h 56"/>
                  <a:gd name="T44" fmla="*/ 111 w 111"/>
                  <a:gd name="T45" fmla="*/ 34 h 56"/>
                  <a:gd name="T46" fmla="*/ 106 w 111"/>
                  <a:gd name="T4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56">
                    <a:moveTo>
                      <a:pt x="106" y="25"/>
                    </a:moveTo>
                    <a:cubicBezTo>
                      <a:pt x="103" y="24"/>
                      <a:pt x="94" y="25"/>
                      <a:pt x="94" y="23"/>
                    </a:cubicBezTo>
                    <a:cubicBezTo>
                      <a:pt x="93" y="20"/>
                      <a:pt x="93" y="16"/>
                      <a:pt x="89" y="16"/>
                    </a:cubicBezTo>
                    <a:cubicBezTo>
                      <a:pt x="86" y="16"/>
                      <a:pt x="81" y="14"/>
                      <a:pt x="79" y="18"/>
                    </a:cubicBezTo>
                    <a:cubicBezTo>
                      <a:pt x="78" y="22"/>
                      <a:pt x="71" y="17"/>
                      <a:pt x="70" y="14"/>
                    </a:cubicBezTo>
                    <a:cubicBezTo>
                      <a:pt x="69" y="11"/>
                      <a:pt x="67" y="9"/>
                      <a:pt x="58" y="6"/>
                    </a:cubicBezTo>
                    <a:cubicBezTo>
                      <a:pt x="55" y="4"/>
                      <a:pt x="51" y="2"/>
                      <a:pt x="48" y="0"/>
                    </a:cubicBezTo>
                    <a:cubicBezTo>
                      <a:pt x="48" y="0"/>
                      <a:pt x="48" y="1"/>
                      <a:pt x="47" y="2"/>
                    </a:cubicBezTo>
                    <a:cubicBezTo>
                      <a:pt x="46" y="4"/>
                      <a:pt x="40" y="0"/>
                      <a:pt x="38" y="2"/>
                    </a:cubicBezTo>
                    <a:cubicBezTo>
                      <a:pt x="35" y="4"/>
                      <a:pt x="28" y="5"/>
                      <a:pt x="23" y="9"/>
                    </a:cubicBezTo>
                    <a:cubicBezTo>
                      <a:pt x="19" y="13"/>
                      <a:pt x="10" y="14"/>
                      <a:pt x="5" y="16"/>
                    </a:cubicBezTo>
                    <a:cubicBezTo>
                      <a:pt x="0" y="17"/>
                      <a:pt x="4" y="22"/>
                      <a:pt x="6" y="25"/>
                    </a:cubicBezTo>
                    <a:cubicBezTo>
                      <a:pt x="8" y="29"/>
                      <a:pt x="8" y="37"/>
                      <a:pt x="12" y="40"/>
                    </a:cubicBezTo>
                    <a:cubicBezTo>
                      <a:pt x="16" y="43"/>
                      <a:pt x="29" y="51"/>
                      <a:pt x="30" y="54"/>
                    </a:cubicBezTo>
                    <a:cubicBezTo>
                      <a:pt x="31" y="54"/>
                      <a:pt x="31" y="54"/>
                      <a:pt x="30" y="55"/>
                    </a:cubicBezTo>
                    <a:cubicBezTo>
                      <a:pt x="36" y="56"/>
                      <a:pt x="44" y="56"/>
                      <a:pt x="46" y="54"/>
                    </a:cubicBezTo>
                    <a:cubicBezTo>
                      <a:pt x="47" y="51"/>
                      <a:pt x="48" y="46"/>
                      <a:pt x="48" y="46"/>
                    </a:cubicBezTo>
                    <a:cubicBezTo>
                      <a:pt x="48" y="46"/>
                      <a:pt x="60" y="46"/>
                      <a:pt x="65" y="51"/>
                    </a:cubicBezTo>
                    <a:cubicBezTo>
                      <a:pt x="69" y="56"/>
                      <a:pt x="78" y="53"/>
                      <a:pt x="78" y="53"/>
                    </a:cubicBezTo>
                    <a:cubicBezTo>
                      <a:pt x="78" y="53"/>
                      <a:pt x="79" y="54"/>
                      <a:pt x="79" y="56"/>
                    </a:cubicBezTo>
                    <a:cubicBezTo>
                      <a:pt x="81" y="53"/>
                      <a:pt x="82" y="51"/>
                      <a:pt x="84" y="51"/>
                    </a:cubicBezTo>
                    <a:cubicBezTo>
                      <a:pt x="89" y="50"/>
                      <a:pt x="96" y="49"/>
                      <a:pt x="101" y="42"/>
                    </a:cubicBezTo>
                    <a:cubicBezTo>
                      <a:pt x="104" y="39"/>
                      <a:pt x="108" y="36"/>
                      <a:pt x="111" y="34"/>
                    </a:cubicBezTo>
                    <a:cubicBezTo>
                      <a:pt x="109" y="31"/>
                      <a:pt x="108" y="27"/>
                      <a:pt x="106" y="2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3" name="Freeform 1659">
                <a:extLst>
                  <a:ext uri="{FF2B5EF4-FFF2-40B4-BE49-F238E27FC236}">
                    <a16:creationId xmlns:a16="http://schemas.microsoft.com/office/drawing/2014/main" id="{DC8C8A6E-B057-56AB-ED1C-3B768BF00894}"/>
                  </a:ext>
                </a:extLst>
              </p:cNvPr>
              <p:cNvSpPr>
                <a:spLocks/>
              </p:cNvSpPr>
              <p:nvPr/>
            </p:nvSpPr>
            <p:spPr bwMode="auto">
              <a:xfrm>
                <a:off x="5121456" y="2082869"/>
                <a:ext cx="127005" cy="52389"/>
              </a:xfrm>
              <a:custGeom>
                <a:avLst/>
                <a:gdLst>
                  <a:gd name="T0" fmla="*/ 74 w 99"/>
                  <a:gd name="T1" fmla="*/ 5 h 42"/>
                  <a:gd name="T2" fmla="*/ 60 w 99"/>
                  <a:gd name="T3" fmla="*/ 3 h 42"/>
                  <a:gd name="T4" fmla="*/ 45 w 99"/>
                  <a:gd name="T5" fmla="*/ 2 h 42"/>
                  <a:gd name="T6" fmla="*/ 35 w 99"/>
                  <a:gd name="T7" fmla="*/ 3 h 42"/>
                  <a:gd name="T8" fmla="*/ 32 w 99"/>
                  <a:gd name="T9" fmla="*/ 1 h 42"/>
                  <a:gd name="T10" fmla="*/ 22 w 99"/>
                  <a:gd name="T11" fmla="*/ 9 h 42"/>
                  <a:gd name="T12" fmla="*/ 5 w 99"/>
                  <a:gd name="T13" fmla="*/ 18 h 42"/>
                  <a:gd name="T14" fmla="*/ 0 w 99"/>
                  <a:gd name="T15" fmla="*/ 23 h 42"/>
                  <a:gd name="T16" fmla="*/ 8 w 99"/>
                  <a:gd name="T17" fmla="*/ 37 h 42"/>
                  <a:gd name="T18" fmla="*/ 32 w 99"/>
                  <a:gd name="T19" fmla="*/ 37 h 42"/>
                  <a:gd name="T20" fmla="*/ 51 w 99"/>
                  <a:gd name="T21" fmla="*/ 31 h 42"/>
                  <a:gd name="T22" fmla="*/ 67 w 99"/>
                  <a:gd name="T23" fmla="*/ 21 h 42"/>
                  <a:gd name="T24" fmla="*/ 84 w 99"/>
                  <a:gd name="T25" fmla="*/ 26 h 42"/>
                  <a:gd name="T26" fmla="*/ 95 w 99"/>
                  <a:gd name="T27" fmla="*/ 30 h 42"/>
                  <a:gd name="T28" fmla="*/ 91 w 99"/>
                  <a:gd name="T29" fmla="*/ 24 h 42"/>
                  <a:gd name="T30" fmla="*/ 99 w 99"/>
                  <a:gd name="T31" fmla="*/ 11 h 42"/>
                  <a:gd name="T32" fmla="*/ 99 w 99"/>
                  <a:gd name="T33" fmla="*/ 11 h 42"/>
                  <a:gd name="T34" fmla="*/ 89 w 99"/>
                  <a:gd name="T35" fmla="*/ 8 h 42"/>
                  <a:gd name="T36" fmla="*/ 74 w 99"/>
                  <a:gd name="T37"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42">
                    <a:moveTo>
                      <a:pt x="74" y="5"/>
                    </a:moveTo>
                    <a:cubicBezTo>
                      <a:pt x="68" y="5"/>
                      <a:pt x="65" y="2"/>
                      <a:pt x="60" y="3"/>
                    </a:cubicBezTo>
                    <a:cubicBezTo>
                      <a:pt x="56" y="5"/>
                      <a:pt x="48" y="3"/>
                      <a:pt x="45" y="2"/>
                    </a:cubicBezTo>
                    <a:cubicBezTo>
                      <a:pt x="42" y="0"/>
                      <a:pt x="39" y="5"/>
                      <a:pt x="35" y="3"/>
                    </a:cubicBezTo>
                    <a:cubicBezTo>
                      <a:pt x="34" y="2"/>
                      <a:pt x="33" y="2"/>
                      <a:pt x="32" y="1"/>
                    </a:cubicBezTo>
                    <a:cubicBezTo>
                      <a:pt x="29" y="3"/>
                      <a:pt x="25" y="6"/>
                      <a:pt x="22" y="9"/>
                    </a:cubicBezTo>
                    <a:cubicBezTo>
                      <a:pt x="17" y="16"/>
                      <a:pt x="10" y="17"/>
                      <a:pt x="5" y="18"/>
                    </a:cubicBezTo>
                    <a:cubicBezTo>
                      <a:pt x="3" y="18"/>
                      <a:pt x="2" y="20"/>
                      <a:pt x="0" y="23"/>
                    </a:cubicBezTo>
                    <a:cubicBezTo>
                      <a:pt x="2" y="27"/>
                      <a:pt x="5" y="34"/>
                      <a:pt x="8" y="37"/>
                    </a:cubicBezTo>
                    <a:cubicBezTo>
                      <a:pt x="14" y="42"/>
                      <a:pt x="32" y="41"/>
                      <a:pt x="32" y="37"/>
                    </a:cubicBezTo>
                    <a:cubicBezTo>
                      <a:pt x="32" y="33"/>
                      <a:pt x="48" y="31"/>
                      <a:pt x="51" y="31"/>
                    </a:cubicBezTo>
                    <a:cubicBezTo>
                      <a:pt x="55" y="31"/>
                      <a:pt x="66" y="20"/>
                      <a:pt x="67" y="21"/>
                    </a:cubicBezTo>
                    <a:cubicBezTo>
                      <a:pt x="69" y="22"/>
                      <a:pt x="81" y="23"/>
                      <a:pt x="84" y="26"/>
                    </a:cubicBezTo>
                    <a:cubicBezTo>
                      <a:pt x="85" y="28"/>
                      <a:pt x="90" y="29"/>
                      <a:pt x="95" y="30"/>
                    </a:cubicBezTo>
                    <a:cubicBezTo>
                      <a:pt x="93" y="28"/>
                      <a:pt x="91" y="26"/>
                      <a:pt x="91" y="24"/>
                    </a:cubicBezTo>
                    <a:cubicBezTo>
                      <a:pt x="91" y="21"/>
                      <a:pt x="97" y="13"/>
                      <a:pt x="99" y="11"/>
                    </a:cubicBezTo>
                    <a:cubicBezTo>
                      <a:pt x="99" y="11"/>
                      <a:pt x="99" y="11"/>
                      <a:pt x="99" y="11"/>
                    </a:cubicBezTo>
                    <a:cubicBezTo>
                      <a:pt x="95" y="10"/>
                      <a:pt x="90" y="9"/>
                      <a:pt x="89" y="8"/>
                    </a:cubicBezTo>
                    <a:cubicBezTo>
                      <a:pt x="87" y="6"/>
                      <a:pt x="80" y="4"/>
                      <a:pt x="74"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4" name="Freeform 1660">
                <a:extLst>
                  <a:ext uri="{FF2B5EF4-FFF2-40B4-BE49-F238E27FC236}">
                    <a16:creationId xmlns:a16="http://schemas.microsoft.com/office/drawing/2014/main" id="{1C67C9CD-1412-6602-85CB-DA2CD47CDF01}"/>
                  </a:ext>
                </a:extLst>
              </p:cNvPr>
              <p:cNvSpPr>
                <a:spLocks/>
              </p:cNvSpPr>
              <p:nvPr/>
            </p:nvSpPr>
            <p:spPr bwMode="auto">
              <a:xfrm>
                <a:off x="4816645" y="1968565"/>
                <a:ext cx="93666" cy="77790"/>
              </a:xfrm>
              <a:custGeom>
                <a:avLst/>
                <a:gdLst>
                  <a:gd name="T0" fmla="*/ 23 w 73"/>
                  <a:gd name="T1" fmla="*/ 49 h 63"/>
                  <a:gd name="T2" fmla="*/ 35 w 73"/>
                  <a:gd name="T3" fmla="*/ 50 h 63"/>
                  <a:gd name="T4" fmla="*/ 48 w 73"/>
                  <a:gd name="T5" fmla="*/ 59 h 63"/>
                  <a:gd name="T6" fmla="*/ 51 w 73"/>
                  <a:gd name="T7" fmla="*/ 63 h 63"/>
                  <a:gd name="T8" fmla="*/ 53 w 73"/>
                  <a:gd name="T9" fmla="*/ 49 h 63"/>
                  <a:gd name="T10" fmla="*/ 54 w 73"/>
                  <a:gd name="T11" fmla="*/ 41 h 63"/>
                  <a:gd name="T12" fmla="*/ 64 w 73"/>
                  <a:gd name="T13" fmla="*/ 36 h 63"/>
                  <a:gd name="T14" fmla="*/ 68 w 73"/>
                  <a:gd name="T15" fmla="*/ 30 h 63"/>
                  <a:gd name="T16" fmla="*/ 62 w 73"/>
                  <a:gd name="T17" fmla="*/ 21 h 63"/>
                  <a:gd name="T18" fmla="*/ 71 w 73"/>
                  <a:gd name="T19" fmla="*/ 13 h 63"/>
                  <a:gd name="T20" fmla="*/ 71 w 73"/>
                  <a:gd name="T21" fmla="*/ 1 h 63"/>
                  <a:gd name="T22" fmla="*/ 66 w 73"/>
                  <a:gd name="T23" fmla="*/ 2 h 63"/>
                  <a:gd name="T24" fmla="*/ 48 w 73"/>
                  <a:gd name="T25" fmla="*/ 3 h 63"/>
                  <a:gd name="T26" fmla="*/ 41 w 73"/>
                  <a:gd name="T27" fmla="*/ 15 h 63"/>
                  <a:gd name="T28" fmla="*/ 33 w 73"/>
                  <a:gd name="T29" fmla="*/ 16 h 63"/>
                  <a:gd name="T30" fmla="*/ 25 w 73"/>
                  <a:gd name="T31" fmla="*/ 20 h 63"/>
                  <a:gd name="T32" fmla="*/ 17 w 73"/>
                  <a:gd name="T33" fmla="*/ 34 h 63"/>
                  <a:gd name="T34" fmla="*/ 3 w 73"/>
                  <a:gd name="T35" fmla="*/ 51 h 63"/>
                  <a:gd name="T36" fmla="*/ 0 w 73"/>
                  <a:gd name="T37" fmla="*/ 52 h 63"/>
                  <a:gd name="T38" fmla="*/ 6 w 73"/>
                  <a:gd name="T39" fmla="*/ 54 h 63"/>
                  <a:gd name="T40" fmla="*/ 23 w 73"/>
                  <a:gd name="T41"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3">
                    <a:moveTo>
                      <a:pt x="23" y="49"/>
                    </a:moveTo>
                    <a:cubicBezTo>
                      <a:pt x="26" y="46"/>
                      <a:pt x="32" y="47"/>
                      <a:pt x="35" y="50"/>
                    </a:cubicBezTo>
                    <a:cubicBezTo>
                      <a:pt x="38" y="54"/>
                      <a:pt x="43" y="54"/>
                      <a:pt x="48" y="59"/>
                    </a:cubicBezTo>
                    <a:cubicBezTo>
                      <a:pt x="49" y="60"/>
                      <a:pt x="50" y="62"/>
                      <a:pt x="51" y="63"/>
                    </a:cubicBezTo>
                    <a:cubicBezTo>
                      <a:pt x="52" y="59"/>
                      <a:pt x="52" y="52"/>
                      <a:pt x="53" y="49"/>
                    </a:cubicBezTo>
                    <a:cubicBezTo>
                      <a:pt x="55" y="45"/>
                      <a:pt x="52" y="41"/>
                      <a:pt x="54" y="41"/>
                    </a:cubicBezTo>
                    <a:cubicBezTo>
                      <a:pt x="57" y="41"/>
                      <a:pt x="64" y="41"/>
                      <a:pt x="64" y="36"/>
                    </a:cubicBezTo>
                    <a:cubicBezTo>
                      <a:pt x="64" y="31"/>
                      <a:pt x="66" y="33"/>
                      <a:pt x="68" y="30"/>
                    </a:cubicBezTo>
                    <a:cubicBezTo>
                      <a:pt x="70" y="28"/>
                      <a:pt x="63" y="22"/>
                      <a:pt x="62" y="21"/>
                    </a:cubicBezTo>
                    <a:cubicBezTo>
                      <a:pt x="61" y="19"/>
                      <a:pt x="67" y="19"/>
                      <a:pt x="71" y="13"/>
                    </a:cubicBezTo>
                    <a:cubicBezTo>
                      <a:pt x="73" y="10"/>
                      <a:pt x="72" y="6"/>
                      <a:pt x="71" y="1"/>
                    </a:cubicBezTo>
                    <a:cubicBezTo>
                      <a:pt x="70" y="2"/>
                      <a:pt x="69" y="4"/>
                      <a:pt x="66" y="2"/>
                    </a:cubicBezTo>
                    <a:cubicBezTo>
                      <a:pt x="62" y="0"/>
                      <a:pt x="56" y="1"/>
                      <a:pt x="48" y="3"/>
                    </a:cubicBezTo>
                    <a:cubicBezTo>
                      <a:pt x="41" y="4"/>
                      <a:pt x="38" y="12"/>
                      <a:pt x="41" y="15"/>
                    </a:cubicBezTo>
                    <a:cubicBezTo>
                      <a:pt x="44" y="18"/>
                      <a:pt x="34" y="20"/>
                      <a:pt x="33" y="16"/>
                    </a:cubicBezTo>
                    <a:cubicBezTo>
                      <a:pt x="32" y="11"/>
                      <a:pt x="24" y="14"/>
                      <a:pt x="25" y="20"/>
                    </a:cubicBezTo>
                    <a:cubicBezTo>
                      <a:pt x="25" y="25"/>
                      <a:pt x="16" y="27"/>
                      <a:pt x="17" y="34"/>
                    </a:cubicBezTo>
                    <a:cubicBezTo>
                      <a:pt x="17" y="41"/>
                      <a:pt x="8" y="47"/>
                      <a:pt x="3" y="51"/>
                    </a:cubicBezTo>
                    <a:cubicBezTo>
                      <a:pt x="2" y="51"/>
                      <a:pt x="1" y="52"/>
                      <a:pt x="0" y="52"/>
                    </a:cubicBezTo>
                    <a:cubicBezTo>
                      <a:pt x="3" y="54"/>
                      <a:pt x="5" y="54"/>
                      <a:pt x="6" y="54"/>
                    </a:cubicBezTo>
                    <a:cubicBezTo>
                      <a:pt x="11" y="54"/>
                      <a:pt x="20" y="52"/>
                      <a:pt x="23" y="4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5" name="Freeform 1661">
                <a:extLst>
                  <a:ext uri="{FF2B5EF4-FFF2-40B4-BE49-F238E27FC236}">
                    <a16:creationId xmlns:a16="http://schemas.microsoft.com/office/drawing/2014/main" id="{69051E55-6AF5-5E62-97C1-89A66A882B1C}"/>
                  </a:ext>
                </a:extLst>
              </p:cNvPr>
              <p:cNvSpPr>
                <a:spLocks/>
              </p:cNvSpPr>
              <p:nvPr/>
            </p:nvSpPr>
            <p:spPr bwMode="auto">
              <a:xfrm>
                <a:off x="4875385" y="2066994"/>
                <a:ext cx="15876" cy="20638"/>
              </a:xfrm>
              <a:custGeom>
                <a:avLst/>
                <a:gdLst>
                  <a:gd name="T0" fmla="*/ 7 w 12"/>
                  <a:gd name="T1" fmla="*/ 0 h 16"/>
                  <a:gd name="T2" fmla="*/ 0 w 12"/>
                  <a:gd name="T3" fmla="*/ 15 h 16"/>
                  <a:gd name="T4" fmla="*/ 12 w 12"/>
                  <a:gd name="T5" fmla="*/ 16 h 16"/>
                  <a:gd name="T6" fmla="*/ 6 w 12"/>
                  <a:gd name="T7" fmla="*/ 2 h 16"/>
                  <a:gd name="T8" fmla="*/ 7 w 12"/>
                  <a:gd name="T9" fmla="*/ 0 h 16"/>
                </a:gdLst>
                <a:ahLst/>
                <a:cxnLst>
                  <a:cxn ang="0">
                    <a:pos x="T0" y="T1"/>
                  </a:cxn>
                  <a:cxn ang="0">
                    <a:pos x="T2" y="T3"/>
                  </a:cxn>
                  <a:cxn ang="0">
                    <a:pos x="T4" y="T5"/>
                  </a:cxn>
                  <a:cxn ang="0">
                    <a:pos x="T6" y="T7"/>
                  </a:cxn>
                  <a:cxn ang="0">
                    <a:pos x="T8" y="T9"/>
                  </a:cxn>
                </a:cxnLst>
                <a:rect l="0" t="0" r="r" b="b"/>
                <a:pathLst>
                  <a:path w="12" h="16">
                    <a:moveTo>
                      <a:pt x="7" y="0"/>
                    </a:moveTo>
                    <a:cubicBezTo>
                      <a:pt x="3" y="2"/>
                      <a:pt x="0" y="6"/>
                      <a:pt x="0" y="15"/>
                    </a:cubicBezTo>
                    <a:cubicBezTo>
                      <a:pt x="4" y="15"/>
                      <a:pt x="9" y="15"/>
                      <a:pt x="12" y="16"/>
                    </a:cubicBezTo>
                    <a:cubicBezTo>
                      <a:pt x="11" y="7"/>
                      <a:pt x="7" y="4"/>
                      <a:pt x="6" y="2"/>
                    </a:cubicBezTo>
                    <a:cubicBezTo>
                      <a:pt x="6" y="1"/>
                      <a:pt x="6" y="1"/>
                      <a:pt x="7"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6" name="Freeform 1662">
                <a:extLst>
                  <a:ext uri="{FF2B5EF4-FFF2-40B4-BE49-F238E27FC236}">
                    <a16:creationId xmlns:a16="http://schemas.microsoft.com/office/drawing/2014/main" id="{5F4B2AC9-362D-87D1-A777-5C499A44A9EB}"/>
                  </a:ext>
                </a:extLst>
              </p:cNvPr>
              <p:cNvSpPr>
                <a:spLocks/>
              </p:cNvSpPr>
              <p:nvPr/>
            </p:nvSpPr>
            <p:spPr bwMode="auto">
              <a:xfrm>
                <a:off x="4800770" y="2025717"/>
                <a:ext cx="88903" cy="61915"/>
              </a:xfrm>
              <a:custGeom>
                <a:avLst/>
                <a:gdLst>
                  <a:gd name="T0" fmla="*/ 2 w 69"/>
                  <a:gd name="T1" fmla="*/ 14 h 49"/>
                  <a:gd name="T2" fmla="*/ 9 w 69"/>
                  <a:gd name="T3" fmla="*/ 20 h 49"/>
                  <a:gd name="T4" fmla="*/ 18 w 69"/>
                  <a:gd name="T5" fmla="*/ 26 h 49"/>
                  <a:gd name="T6" fmla="*/ 29 w 69"/>
                  <a:gd name="T7" fmla="*/ 32 h 49"/>
                  <a:gd name="T8" fmla="*/ 34 w 69"/>
                  <a:gd name="T9" fmla="*/ 38 h 49"/>
                  <a:gd name="T10" fmla="*/ 41 w 69"/>
                  <a:gd name="T11" fmla="*/ 34 h 49"/>
                  <a:gd name="T12" fmla="*/ 47 w 69"/>
                  <a:gd name="T13" fmla="*/ 43 h 49"/>
                  <a:gd name="T14" fmla="*/ 56 w 69"/>
                  <a:gd name="T15" fmla="*/ 48 h 49"/>
                  <a:gd name="T16" fmla="*/ 58 w 69"/>
                  <a:gd name="T17" fmla="*/ 48 h 49"/>
                  <a:gd name="T18" fmla="*/ 65 w 69"/>
                  <a:gd name="T19" fmla="*/ 33 h 49"/>
                  <a:gd name="T20" fmla="*/ 68 w 69"/>
                  <a:gd name="T21" fmla="*/ 28 h 49"/>
                  <a:gd name="T22" fmla="*/ 63 w 69"/>
                  <a:gd name="T23" fmla="*/ 17 h 49"/>
                  <a:gd name="T24" fmla="*/ 63 w 69"/>
                  <a:gd name="T25" fmla="*/ 17 h 49"/>
                  <a:gd name="T26" fmla="*/ 60 w 69"/>
                  <a:gd name="T27" fmla="*/ 13 h 49"/>
                  <a:gd name="T28" fmla="*/ 47 w 69"/>
                  <a:gd name="T29" fmla="*/ 4 h 49"/>
                  <a:gd name="T30" fmla="*/ 35 w 69"/>
                  <a:gd name="T31" fmla="*/ 3 h 49"/>
                  <a:gd name="T32" fmla="*/ 18 w 69"/>
                  <a:gd name="T33" fmla="*/ 8 h 49"/>
                  <a:gd name="T34" fmla="*/ 12 w 69"/>
                  <a:gd name="T35" fmla="*/ 6 h 49"/>
                  <a:gd name="T36" fmla="*/ 0 w 69"/>
                  <a:gd name="T37" fmla="*/ 11 h 49"/>
                  <a:gd name="T38" fmla="*/ 2 w 69"/>
                  <a:gd name="T39"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9">
                    <a:moveTo>
                      <a:pt x="2" y="14"/>
                    </a:moveTo>
                    <a:cubicBezTo>
                      <a:pt x="3" y="16"/>
                      <a:pt x="7" y="23"/>
                      <a:pt x="9" y="20"/>
                    </a:cubicBezTo>
                    <a:cubicBezTo>
                      <a:pt x="10" y="17"/>
                      <a:pt x="14" y="24"/>
                      <a:pt x="18" y="26"/>
                    </a:cubicBezTo>
                    <a:cubicBezTo>
                      <a:pt x="21" y="28"/>
                      <a:pt x="28" y="30"/>
                      <a:pt x="29" y="32"/>
                    </a:cubicBezTo>
                    <a:cubicBezTo>
                      <a:pt x="29" y="35"/>
                      <a:pt x="30" y="40"/>
                      <a:pt x="34" y="38"/>
                    </a:cubicBezTo>
                    <a:cubicBezTo>
                      <a:pt x="37" y="37"/>
                      <a:pt x="41" y="31"/>
                      <a:pt x="41" y="34"/>
                    </a:cubicBezTo>
                    <a:cubicBezTo>
                      <a:pt x="41" y="37"/>
                      <a:pt x="43" y="43"/>
                      <a:pt x="47" y="43"/>
                    </a:cubicBezTo>
                    <a:cubicBezTo>
                      <a:pt x="50" y="42"/>
                      <a:pt x="52" y="49"/>
                      <a:pt x="56" y="48"/>
                    </a:cubicBezTo>
                    <a:cubicBezTo>
                      <a:pt x="56" y="48"/>
                      <a:pt x="57" y="48"/>
                      <a:pt x="58" y="48"/>
                    </a:cubicBezTo>
                    <a:cubicBezTo>
                      <a:pt x="58" y="39"/>
                      <a:pt x="61" y="35"/>
                      <a:pt x="65" y="33"/>
                    </a:cubicBezTo>
                    <a:cubicBezTo>
                      <a:pt x="65" y="32"/>
                      <a:pt x="68" y="30"/>
                      <a:pt x="68" y="28"/>
                    </a:cubicBezTo>
                    <a:cubicBezTo>
                      <a:pt x="69" y="25"/>
                      <a:pt x="63" y="20"/>
                      <a:pt x="63" y="17"/>
                    </a:cubicBezTo>
                    <a:cubicBezTo>
                      <a:pt x="63" y="17"/>
                      <a:pt x="63" y="17"/>
                      <a:pt x="63" y="17"/>
                    </a:cubicBezTo>
                    <a:cubicBezTo>
                      <a:pt x="62" y="16"/>
                      <a:pt x="61" y="14"/>
                      <a:pt x="60" y="13"/>
                    </a:cubicBezTo>
                    <a:cubicBezTo>
                      <a:pt x="55" y="8"/>
                      <a:pt x="50" y="8"/>
                      <a:pt x="47" y="4"/>
                    </a:cubicBezTo>
                    <a:cubicBezTo>
                      <a:pt x="44" y="1"/>
                      <a:pt x="38" y="0"/>
                      <a:pt x="35" y="3"/>
                    </a:cubicBezTo>
                    <a:cubicBezTo>
                      <a:pt x="32" y="6"/>
                      <a:pt x="23" y="8"/>
                      <a:pt x="18" y="8"/>
                    </a:cubicBezTo>
                    <a:cubicBezTo>
                      <a:pt x="17" y="8"/>
                      <a:pt x="15" y="8"/>
                      <a:pt x="12" y="6"/>
                    </a:cubicBezTo>
                    <a:cubicBezTo>
                      <a:pt x="8" y="8"/>
                      <a:pt x="4" y="10"/>
                      <a:pt x="0" y="11"/>
                    </a:cubicBezTo>
                    <a:cubicBezTo>
                      <a:pt x="1" y="12"/>
                      <a:pt x="2" y="12"/>
                      <a:pt x="2"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7" name="Freeform 1663">
                <a:extLst>
                  <a:ext uri="{FF2B5EF4-FFF2-40B4-BE49-F238E27FC236}">
                    <a16:creationId xmlns:a16="http://schemas.microsoft.com/office/drawing/2014/main" id="{E4052F36-7D1C-B8C4-709E-9A858FF2424D}"/>
                  </a:ext>
                </a:extLst>
              </p:cNvPr>
              <p:cNvSpPr>
                <a:spLocks/>
              </p:cNvSpPr>
              <p:nvPr/>
            </p:nvSpPr>
            <p:spPr bwMode="auto">
              <a:xfrm>
                <a:off x="5200834" y="2117795"/>
                <a:ext cx="204795" cy="130179"/>
              </a:xfrm>
              <a:custGeom>
                <a:avLst/>
                <a:gdLst>
                  <a:gd name="T0" fmla="*/ 143 w 160"/>
                  <a:gd name="T1" fmla="*/ 69 h 104"/>
                  <a:gd name="T2" fmla="*/ 136 w 160"/>
                  <a:gd name="T3" fmla="*/ 65 h 104"/>
                  <a:gd name="T4" fmla="*/ 137 w 160"/>
                  <a:gd name="T5" fmla="*/ 64 h 104"/>
                  <a:gd name="T6" fmla="*/ 134 w 160"/>
                  <a:gd name="T7" fmla="*/ 45 h 104"/>
                  <a:gd name="T8" fmla="*/ 122 w 160"/>
                  <a:gd name="T9" fmla="*/ 20 h 104"/>
                  <a:gd name="T10" fmla="*/ 111 w 160"/>
                  <a:gd name="T11" fmla="*/ 0 h 104"/>
                  <a:gd name="T12" fmla="*/ 102 w 160"/>
                  <a:gd name="T13" fmla="*/ 4 h 104"/>
                  <a:gd name="T14" fmla="*/ 92 w 160"/>
                  <a:gd name="T15" fmla="*/ 9 h 104"/>
                  <a:gd name="T16" fmla="*/ 84 w 160"/>
                  <a:gd name="T17" fmla="*/ 10 h 104"/>
                  <a:gd name="T18" fmla="*/ 76 w 160"/>
                  <a:gd name="T19" fmla="*/ 12 h 104"/>
                  <a:gd name="T20" fmla="*/ 65 w 160"/>
                  <a:gd name="T21" fmla="*/ 9 h 104"/>
                  <a:gd name="T22" fmla="*/ 48 w 160"/>
                  <a:gd name="T23" fmla="*/ 6 h 104"/>
                  <a:gd name="T24" fmla="*/ 41 w 160"/>
                  <a:gd name="T25" fmla="*/ 7 h 104"/>
                  <a:gd name="T26" fmla="*/ 39 w 160"/>
                  <a:gd name="T27" fmla="*/ 11 h 104"/>
                  <a:gd name="T28" fmla="*/ 27 w 160"/>
                  <a:gd name="T29" fmla="*/ 18 h 104"/>
                  <a:gd name="T30" fmla="*/ 11 w 160"/>
                  <a:gd name="T31" fmla="*/ 45 h 104"/>
                  <a:gd name="T32" fmla="*/ 0 w 160"/>
                  <a:gd name="T33" fmla="*/ 53 h 104"/>
                  <a:gd name="T34" fmla="*/ 7 w 160"/>
                  <a:gd name="T35" fmla="*/ 63 h 104"/>
                  <a:gd name="T36" fmla="*/ 12 w 160"/>
                  <a:gd name="T37" fmla="*/ 69 h 104"/>
                  <a:gd name="T38" fmla="*/ 15 w 160"/>
                  <a:gd name="T39" fmla="*/ 80 h 104"/>
                  <a:gd name="T40" fmla="*/ 34 w 160"/>
                  <a:gd name="T41" fmla="*/ 86 h 104"/>
                  <a:gd name="T42" fmla="*/ 35 w 160"/>
                  <a:gd name="T43" fmla="*/ 94 h 104"/>
                  <a:gd name="T44" fmla="*/ 45 w 160"/>
                  <a:gd name="T45" fmla="*/ 101 h 104"/>
                  <a:gd name="T46" fmla="*/ 64 w 160"/>
                  <a:gd name="T47" fmla="*/ 103 h 104"/>
                  <a:gd name="T48" fmla="*/ 83 w 160"/>
                  <a:gd name="T49" fmla="*/ 103 h 104"/>
                  <a:gd name="T50" fmla="*/ 95 w 160"/>
                  <a:gd name="T51" fmla="*/ 98 h 104"/>
                  <a:gd name="T52" fmla="*/ 116 w 160"/>
                  <a:gd name="T53" fmla="*/ 94 h 104"/>
                  <a:gd name="T54" fmla="*/ 130 w 160"/>
                  <a:gd name="T55" fmla="*/ 98 h 104"/>
                  <a:gd name="T56" fmla="*/ 141 w 160"/>
                  <a:gd name="T57" fmla="*/ 104 h 104"/>
                  <a:gd name="T58" fmla="*/ 141 w 160"/>
                  <a:gd name="T59" fmla="*/ 94 h 104"/>
                  <a:gd name="T60" fmla="*/ 150 w 160"/>
                  <a:gd name="T61" fmla="*/ 80 h 104"/>
                  <a:gd name="T62" fmla="*/ 159 w 160"/>
                  <a:gd name="T63" fmla="*/ 70 h 104"/>
                  <a:gd name="T64" fmla="*/ 159 w 160"/>
                  <a:gd name="T65" fmla="*/ 69 h 104"/>
                  <a:gd name="T66" fmla="*/ 153 w 160"/>
                  <a:gd name="T67" fmla="*/ 65 h 104"/>
                  <a:gd name="T68" fmla="*/ 143 w 160"/>
                  <a:gd name="T6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04">
                    <a:moveTo>
                      <a:pt x="143" y="69"/>
                    </a:moveTo>
                    <a:cubicBezTo>
                      <a:pt x="139" y="69"/>
                      <a:pt x="135" y="67"/>
                      <a:pt x="136" y="65"/>
                    </a:cubicBezTo>
                    <a:cubicBezTo>
                      <a:pt x="136" y="65"/>
                      <a:pt x="136" y="65"/>
                      <a:pt x="137" y="64"/>
                    </a:cubicBezTo>
                    <a:cubicBezTo>
                      <a:pt x="132" y="61"/>
                      <a:pt x="130" y="48"/>
                      <a:pt x="134" y="45"/>
                    </a:cubicBezTo>
                    <a:cubicBezTo>
                      <a:pt x="138" y="41"/>
                      <a:pt x="127" y="25"/>
                      <a:pt x="122" y="20"/>
                    </a:cubicBezTo>
                    <a:cubicBezTo>
                      <a:pt x="120" y="17"/>
                      <a:pt x="115" y="9"/>
                      <a:pt x="111" y="0"/>
                    </a:cubicBezTo>
                    <a:cubicBezTo>
                      <a:pt x="107" y="1"/>
                      <a:pt x="103" y="3"/>
                      <a:pt x="102" y="4"/>
                    </a:cubicBezTo>
                    <a:cubicBezTo>
                      <a:pt x="101" y="7"/>
                      <a:pt x="95" y="9"/>
                      <a:pt x="92" y="9"/>
                    </a:cubicBezTo>
                    <a:cubicBezTo>
                      <a:pt x="89" y="9"/>
                      <a:pt x="86" y="8"/>
                      <a:pt x="84" y="10"/>
                    </a:cubicBezTo>
                    <a:cubicBezTo>
                      <a:pt x="81" y="13"/>
                      <a:pt x="77" y="14"/>
                      <a:pt x="76" y="12"/>
                    </a:cubicBezTo>
                    <a:cubicBezTo>
                      <a:pt x="74" y="11"/>
                      <a:pt x="69" y="9"/>
                      <a:pt x="65" y="9"/>
                    </a:cubicBezTo>
                    <a:cubicBezTo>
                      <a:pt x="62" y="9"/>
                      <a:pt x="50" y="6"/>
                      <a:pt x="48" y="6"/>
                    </a:cubicBezTo>
                    <a:cubicBezTo>
                      <a:pt x="46" y="6"/>
                      <a:pt x="43" y="6"/>
                      <a:pt x="41" y="7"/>
                    </a:cubicBezTo>
                    <a:cubicBezTo>
                      <a:pt x="41" y="8"/>
                      <a:pt x="41" y="9"/>
                      <a:pt x="39" y="11"/>
                    </a:cubicBezTo>
                    <a:cubicBezTo>
                      <a:pt x="36" y="13"/>
                      <a:pt x="30" y="16"/>
                      <a:pt x="27" y="18"/>
                    </a:cubicBezTo>
                    <a:cubicBezTo>
                      <a:pt x="25" y="20"/>
                      <a:pt x="17" y="39"/>
                      <a:pt x="11" y="45"/>
                    </a:cubicBezTo>
                    <a:cubicBezTo>
                      <a:pt x="6" y="50"/>
                      <a:pt x="1" y="51"/>
                      <a:pt x="0" y="53"/>
                    </a:cubicBezTo>
                    <a:cubicBezTo>
                      <a:pt x="0" y="55"/>
                      <a:pt x="7" y="60"/>
                      <a:pt x="7" y="63"/>
                    </a:cubicBezTo>
                    <a:cubicBezTo>
                      <a:pt x="7" y="66"/>
                      <a:pt x="8" y="69"/>
                      <a:pt x="12" y="69"/>
                    </a:cubicBezTo>
                    <a:cubicBezTo>
                      <a:pt x="17" y="69"/>
                      <a:pt x="12" y="79"/>
                      <a:pt x="15" y="80"/>
                    </a:cubicBezTo>
                    <a:cubicBezTo>
                      <a:pt x="18" y="81"/>
                      <a:pt x="34" y="82"/>
                      <a:pt x="34" y="86"/>
                    </a:cubicBezTo>
                    <a:cubicBezTo>
                      <a:pt x="34" y="89"/>
                      <a:pt x="36" y="92"/>
                      <a:pt x="35" y="94"/>
                    </a:cubicBezTo>
                    <a:cubicBezTo>
                      <a:pt x="40" y="95"/>
                      <a:pt x="44" y="101"/>
                      <a:pt x="45" y="101"/>
                    </a:cubicBezTo>
                    <a:cubicBezTo>
                      <a:pt x="48" y="100"/>
                      <a:pt x="62" y="103"/>
                      <a:pt x="64" y="103"/>
                    </a:cubicBezTo>
                    <a:cubicBezTo>
                      <a:pt x="67" y="102"/>
                      <a:pt x="79" y="103"/>
                      <a:pt x="83" y="103"/>
                    </a:cubicBezTo>
                    <a:cubicBezTo>
                      <a:pt x="87" y="104"/>
                      <a:pt x="92" y="102"/>
                      <a:pt x="95" y="98"/>
                    </a:cubicBezTo>
                    <a:cubicBezTo>
                      <a:pt x="99" y="94"/>
                      <a:pt x="112" y="94"/>
                      <a:pt x="116" y="94"/>
                    </a:cubicBezTo>
                    <a:cubicBezTo>
                      <a:pt x="121" y="95"/>
                      <a:pt x="129" y="96"/>
                      <a:pt x="130" y="98"/>
                    </a:cubicBezTo>
                    <a:cubicBezTo>
                      <a:pt x="131" y="100"/>
                      <a:pt x="136" y="102"/>
                      <a:pt x="141" y="104"/>
                    </a:cubicBezTo>
                    <a:cubicBezTo>
                      <a:pt x="142" y="101"/>
                      <a:pt x="141" y="98"/>
                      <a:pt x="141" y="94"/>
                    </a:cubicBezTo>
                    <a:cubicBezTo>
                      <a:pt x="141" y="89"/>
                      <a:pt x="145" y="80"/>
                      <a:pt x="150" y="80"/>
                    </a:cubicBezTo>
                    <a:cubicBezTo>
                      <a:pt x="155" y="79"/>
                      <a:pt x="160" y="79"/>
                      <a:pt x="159" y="70"/>
                    </a:cubicBezTo>
                    <a:cubicBezTo>
                      <a:pt x="159" y="70"/>
                      <a:pt x="159" y="70"/>
                      <a:pt x="159" y="69"/>
                    </a:cubicBezTo>
                    <a:cubicBezTo>
                      <a:pt x="156" y="67"/>
                      <a:pt x="154" y="65"/>
                      <a:pt x="153" y="65"/>
                    </a:cubicBezTo>
                    <a:cubicBezTo>
                      <a:pt x="151" y="65"/>
                      <a:pt x="145" y="69"/>
                      <a:pt x="143" y="6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8" name="Freeform 1664">
                <a:extLst>
                  <a:ext uri="{FF2B5EF4-FFF2-40B4-BE49-F238E27FC236}">
                    <a16:creationId xmlns:a16="http://schemas.microsoft.com/office/drawing/2014/main" id="{61B40B9D-B89E-E9FE-D185-F02505705B32}"/>
                  </a:ext>
                </a:extLst>
              </p:cNvPr>
              <p:cNvSpPr>
                <a:spLocks/>
              </p:cNvSpPr>
              <p:nvPr/>
            </p:nvSpPr>
            <p:spPr bwMode="auto">
              <a:xfrm>
                <a:off x="5342127" y="2113033"/>
                <a:ext cx="69852" cy="84140"/>
              </a:xfrm>
              <a:custGeom>
                <a:avLst/>
                <a:gdLst>
                  <a:gd name="T0" fmla="*/ 39 w 54"/>
                  <a:gd name="T1" fmla="*/ 18 h 68"/>
                  <a:gd name="T2" fmla="*/ 27 w 54"/>
                  <a:gd name="T3" fmla="*/ 9 h 68"/>
                  <a:gd name="T4" fmla="*/ 13 w 54"/>
                  <a:gd name="T5" fmla="*/ 1 h 68"/>
                  <a:gd name="T6" fmla="*/ 0 w 54"/>
                  <a:gd name="T7" fmla="*/ 4 h 68"/>
                  <a:gd name="T8" fmla="*/ 11 w 54"/>
                  <a:gd name="T9" fmla="*/ 24 h 68"/>
                  <a:gd name="T10" fmla="*/ 23 w 54"/>
                  <a:gd name="T11" fmla="*/ 49 h 68"/>
                  <a:gd name="T12" fmla="*/ 26 w 54"/>
                  <a:gd name="T13" fmla="*/ 68 h 68"/>
                  <a:gd name="T14" fmla="*/ 36 w 54"/>
                  <a:gd name="T15" fmla="*/ 53 h 68"/>
                  <a:gd name="T16" fmla="*/ 42 w 54"/>
                  <a:gd name="T17" fmla="*/ 45 h 68"/>
                  <a:gd name="T18" fmla="*/ 54 w 54"/>
                  <a:gd name="T19" fmla="*/ 47 h 68"/>
                  <a:gd name="T20" fmla="*/ 50 w 54"/>
                  <a:gd name="T21" fmla="*/ 36 h 68"/>
                  <a:gd name="T22" fmla="*/ 39 w 54"/>
                  <a:gd name="T23"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8">
                    <a:moveTo>
                      <a:pt x="39" y="18"/>
                    </a:moveTo>
                    <a:cubicBezTo>
                      <a:pt x="37" y="11"/>
                      <a:pt x="30" y="9"/>
                      <a:pt x="27" y="9"/>
                    </a:cubicBezTo>
                    <a:cubicBezTo>
                      <a:pt x="23" y="9"/>
                      <a:pt x="17" y="0"/>
                      <a:pt x="13" y="1"/>
                    </a:cubicBezTo>
                    <a:cubicBezTo>
                      <a:pt x="10" y="1"/>
                      <a:pt x="5" y="2"/>
                      <a:pt x="0" y="4"/>
                    </a:cubicBezTo>
                    <a:cubicBezTo>
                      <a:pt x="4" y="13"/>
                      <a:pt x="9" y="21"/>
                      <a:pt x="11" y="24"/>
                    </a:cubicBezTo>
                    <a:cubicBezTo>
                      <a:pt x="16" y="29"/>
                      <a:pt x="27" y="45"/>
                      <a:pt x="23" y="49"/>
                    </a:cubicBezTo>
                    <a:cubicBezTo>
                      <a:pt x="19" y="52"/>
                      <a:pt x="21" y="65"/>
                      <a:pt x="26" y="68"/>
                    </a:cubicBezTo>
                    <a:cubicBezTo>
                      <a:pt x="28" y="66"/>
                      <a:pt x="36" y="56"/>
                      <a:pt x="36" y="53"/>
                    </a:cubicBezTo>
                    <a:cubicBezTo>
                      <a:pt x="36" y="50"/>
                      <a:pt x="36" y="44"/>
                      <a:pt x="42" y="45"/>
                    </a:cubicBezTo>
                    <a:cubicBezTo>
                      <a:pt x="49" y="47"/>
                      <a:pt x="54" y="49"/>
                      <a:pt x="54" y="47"/>
                    </a:cubicBezTo>
                    <a:cubicBezTo>
                      <a:pt x="54" y="45"/>
                      <a:pt x="53" y="38"/>
                      <a:pt x="50" y="36"/>
                    </a:cubicBezTo>
                    <a:cubicBezTo>
                      <a:pt x="48" y="33"/>
                      <a:pt x="41" y="25"/>
                      <a:pt x="39"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79" name="Freeform 1665">
                <a:extLst>
                  <a:ext uri="{FF2B5EF4-FFF2-40B4-BE49-F238E27FC236}">
                    <a16:creationId xmlns:a16="http://schemas.microsoft.com/office/drawing/2014/main" id="{A8CB6859-5535-687C-41CD-B9E75E674887}"/>
                  </a:ext>
                </a:extLst>
              </p:cNvPr>
              <p:cNvSpPr>
                <a:spLocks/>
              </p:cNvSpPr>
              <p:nvPr/>
            </p:nvSpPr>
            <p:spPr bwMode="auto">
              <a:xfrm>
                <a:off x="5238935" y="2235274"/>
                <a:ext cx="142880" cy="74615"/>
              </a:xfrm>
              <a:custGeom>
                <a:avLst/>
                <a:gdLst>
                  <a:gd name="T0" fmla="*/ 86 w 111"/>
                  <a:gd name="T1" fmla="*/ 0 h 60"/>
                  <a:gd name="T2" fmla="*/ 65 w 111"/>
                  <a:gd name="T3" fmla="*/ 4 h 60"/>
                  <a:gd name="T4" fmla="*/ 53 w 111"/>
                  <a:gd name="T5" fmla="*/ 9 h 60"/>
                  <a:gd name="T6" fmla="*/ 34 w 111"/>
                  <a:gd name="T7" fmla="*/ 9 h 60"/>
                  <a:gd name="T8" fmla="*/ 15 w 111"/>
                  <a:gd name="T9" fmla="*/ 7 h 60"/>
                  <a:gd name="T10" fmla="*/ 5 w 111"/>
                  <a:gd name="T11" fmla="*/ 0 h 60"/>
                  <a:gd name="T12" fmla="*/ 4 w 111"/>
                  <a:gd name="T13" fmla="*/ 1 h 60"/>
                  <a:gd name="T14" fmla="*/ 4 w 111"/>
                  <a:gd name="T15" fmla="*/ 14 h 60"/>
                  <a:gd name="T16" fmla="*/ 9 w 111"/>
                  <a:gd name="T17" fmla="*/ 25 h 60"/>
                  <a:gd name="T18" fmla="*/ 4 w 111"/>
                  <a:gd name="T19" fmla="*/ 32 h 60"/>
                  <a:gd name="T20" fmla="*/ 4 w 111"/>
                  <a:gd name="T21" fmla="*/ 41 h 60"/>
                  <a:gd name="T22" fmla="*/ 13 w 111"/>
                  <a:gd name="T23" fmla="*/ 52 h 60"/>
                  <a:gd name="T24" fmla="*/ 17 w 111"/>
                  <a:gd name="T25" fmla="*/ 57 h 60"/>
                  <a:gd name="T26" fmla="*/ 40 w 111"/>
                  <a:gd name="T27" fmla="*/ 57 h 60"/>
                  <a:gd name="T28" fmla="*/ 59 w 111"/>
                  <a:gd name="T29" fmla="*/ 60 h 60"/>
                  <a:gd name="T30" fmla="*/ 66 w 111"/>
                  <a:gd name="T31" fmla="*/ 56 h 60"/>
                  <a:gd name="T32" fmla="*/ 74 w 111"/>
                  <a:gd name="T33" fmla="*/ 52 h 60"/>
                  <a:gd name="T34" fmla="*/ 74 w 111"/>
                  <a:gd name="T35" fmla="*/ 47 h 60"/>
                  <a:gd name="T36" fmla="*/ 92 w 111"/>
                  <a:gd name="T37" fmla="*/ 47 h 60"/>
                  <a:gd name="T38" fmla="*/ 99 w 111"/>
                  <a:gd name="T39" fmla="*/ 46 h 60"/>
                  <a:gd name="T40" fmla="*/ 97 w 111"/>
                  <a:gd name="T41" fmla="*/ 42 h 60"/>
                  <a:gd name="T42" fmla="*/ 93 w 111"/>
                  <a:gd name="T43" fmla="*/ 28 h 60"/>
                  <a:gd name="T44" fmla="*/ 107 w 111"/>
                  <a:gd name="T45" fmla="*/ 13 h 60"/>
                  <a:gd name="T46" fmla="*/ 111 w 111"/>
                  <a:gd name="T47" fmla="*/ 10 h 60"/>
                  <a:gd name="T48" fmla="*/ 100 w 111"/>
                  <a:gd name="T49" fmla="*/ 4 h 60"/>
                  <a:gd name="T50" fmla="*/ 86 w 111"/>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60">
                    <a:moveTo>
                      <a:pt x="86" y="0"/>
                    </a:moveTo>
                    <a:cubicBezTo>
                      <a:pt x="82" y="0"/>
                      <a:pt x="69" y="0"/>
                      <a:pt x="65" y="4"/>
                    </a:cubicBezTo>
                    <a:cubicBezTo>
                      <a:pt x="62" y="8"/>
                      <a:pt x="57" y="10"/>
                      <a:pt x="53" y="9"/>
                    </a:cubicBezTo>
                    <a:cubicBezTo>
                      <a:pt x="49" y="9"/>
                      <a:pt x="37" y="8"/>
                      <a:pt x="34" y="9"/>
                    </a:cubicBezTo>
                    <a:cubicBezTo>
                      <a:pt x="32" y="9"/>
                      <a:pt x="18" y="6"/>
                      <a:pt x="15" y="7"/>
                    </a:cubicBezTo>
                    <a:cubicBezTo>
                      <a:pt x="14" y="7"/>
                      <a:pt x="10" y="1"/>
                      <a:pt x="5" y="0"/>
                    </a:cubicBezTo>
                    <a:cubicBezTo>
                      <a:pt x="5" y="0"/>
                      <a:pt x="5" y="1"/>
                      <a:pt x="4" y="1"/>
                    </a:cubicBezTo>
                    <a:cubicBezTo>
                      <a:pt x="0" y="4"/>
                      <a:pt x="0" y="10"/>
                      <a:pt x="4" y="14"/>
                    </a:cubicBezTo>
                    <a:cubicBezTo>
                      <a:pt x="8" y="17"/>
                      <a:pt x="13" y="25"/>
                      <a:pt x="9" y="25"/>
                    </a:cubicBezTo>
                    <a:cubicBezTo>
                      <a:pt x="6" y="25"/>
                      <a:pt x="3" y="30"/>
                      <a:pt x="4" y="32"/>
                    </a:cubicBezTo>
                    <a:cubicBezTo>
                      <a:pt x="4" y="34"/>
                      <a:pt x="2" y="39"/>
                      <a:pt x="4" y="41"/>
                    </a:cubicBezTo>
                    <a:cubicBezTo>
                      <a:pt x="5" y="42"/>
                      <a:pt x="13" y="50"/>
                      <a:pt x="13" y="52"/>
                    </a:cubicBezTo>
                    <a:cubicBezTo>
                      <a:pt x="14" y="54"/>
                      <a:pt x="17" y="55"/>
                      <a:pt x="17" y="57"/>
                    </a:cubicBezTo>
                    <a:cubicBezTo>
                      <a:pt x="23" y="56"/>
                      <a:pt x="37" y="56"/>
                      <a:pt x="40" y="57"/>
                    </a:cubicBezTo>
                    <a:cubicBezTo>
                      <a:pt x="45" y="59"/>
                      <a:pt x="59" y="60"/>
                      <a:pt x="59" y="60"/>
                    </a:cubicBezTo>
                    <a:cubicBezTo>
                      <a:pt x="63" y="60"/>
                      <a:pt x="67" y="59"/>
                      <a:pt x="66" y="56"/>
                    </a:cubicBezTo>
                    <a:cubicBezTo>
                      <a:pt x="65" y="54"/>
                      <a:pt x="71" y="52"/>
                      <a:pt x="74" y="52"/>
                    </a:cubicBezTo>
                    <a:cubicBezTo>
                      <a:pt x="74" y="50"/>
                      <a:pt x="73" y="48"/>
                      <a:pt x="74" y="47"/>
                    </a:cubicBezTo>
                    <a:cubicBezTo>
                      <a:pt x="76" y="46"/>
                      <a:pt x="88" y="45"/>
                      <a:pt x="92" y="47"/>
                    </a:cubicBezTo>
                    <a:cubicBezTo>
                      <a:pt x="95" y="48"/>
                      <a:pt x="97" y="47"/>
                      <a:pt x="99" y="46"/>
                    </a:cubicBezTo>
                    <a:cubicBezTo>
                      <a:pt x="99" y="44"/>
                      <a:pt x="98" y="42"/>
                      <a:pt x="97" y="42"/>
                    </a:cubicBezTo>
                    <a:cubicBezTo>
                      <a:pt x="94" y="41"/>
                      <a:pt x="90" y="29"/>
                      <a:pt x="93" y="28"/>
                    </a:cubicBezTo>
                    <a:cubicBezTo>
                      <a:pt x="97" y="28"/>
                      <a:pt x="102" y="15"/>
                      <a:pt x="107" y="13"/>
                    </a:cubicBezTo>
                    <a:cubicBezTo>
                      <a:pt x="110" y="13"/>
                      <a:pt x="111" y="11"/>
                      <a:pt x="111" y="10"/>
                    </a:cubicBezTo>
                    <a:cubicBezTo>
                      <a:pt x="106" y="8"/>
                      <a:pt x="101" y="6"/>
                      <a:pt x="100" y="4"/>
                    </a:cubicBezTo>
                    <a:cubicBezTo>
                      <a:pt x="99" y="2"/>
                      <a:pt x="91" y="1"/>
                      <a:pt x="86"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0" name="Freeform 1666">
                <a:extLst>
                  <a:ext uri="{FF2B5EF4-FFF2-40B4-BE49-F238E27FC236}">
                    <a16:creationId xmlns:a16="http://schemas.microsoft.com/office/drawing/2014/main" id="{522040E5-F789-BAA6-5F54-2753869FA1D2}"/>
                  </a:ext>
                </a:extLst>
              </p:cNvPr>
              <p:cNvSpPr>
                <a:spLocks/>
              </p:cNvSpPr>
              <p:nvPr/>
            </p:nvSpPr>
            <p:spPr bwMode="auto">
              <a:xfrm>
                <a:off x="5199246" y="2281313"/>
                <a:ext cx="61915" cy="42864"/>
              </a:xfrm>
              <a:custGeom>
                <a:avLst/>
                <a:gdLst>
                  <a:gd name="T0" fmla="*/ 11 w 48"/>
                  <a:gd name="T1" fmla="*/ 34 h 34"/>
                  <a:gd name="T2" fmla="*/ 11 w 48"/>
                  <a:gd name="T3" fmla="*/ 34 h 34"/>
                  <a:gd name="T4" fmla="*/ 12 w 48"/>
                  <a:gd name="T5" fmla="*/ 34 h 34"/>
                  <a:gd name="T6" fmla="*/ 12 w 48"/>
                  <a:gd name="T7" fmla="*/ 34 h 34"/>
                  <a:gd name="T8" fmla="*/ 13 w 48"/>
                  <a:gd name="T9" fmla="*/ 34 h 34"/>
                  <a:gd name="T10" fmla="*/ 13 w 48"/>
                  <a:gd name="T11" fmla="*/ 34 h 34"/>
                  <a:gd name="T12" fmla="*/ 19 w 48"/>
                  <a:gd name="T13" fmla="*/ 34 h 34"/>
                  <a:gd name="T14" fmla="*/ 19 w 48"/>
                  <a:gd name="T15" fmla="*/ 34 h 34"/>
                  <a:gd name="T16" fmla="*/ 21 w 48"/>
                  <a:gd name="T17" fmla="*/ 34 h 34"/>
                  <a:gd name="T18" fmla="*/ 21 w 48"/>
                  <a:gd name="T19" fmla="*/ 34 h 34"/>
                  <a:gd name="T20" fmla="*/ 23 w 48"/>
                  <a:gd name="T21" fmla="*/ 33 h 34"/>
                  <a:gd name="T22" fmla="*/ 31 w 48"/>
                  <a:gd name="T23" fmla="*/ 28 h 34"/>
                  <a:gd name="T24" fmla="*/ 47 w 48"/>
                  <a:gd name="T25" fmla="*/ 21 h 34"/>
                  <a:gd name="T26" fmla="*/ 48 w 48"/>
                  <a:gd name="T27" fmla="*/ 20 h 34"/>
                  <a:gd name="T28" fmla="*/ 44 w 48"/>
                  <a:gd name="T29" fmla="*/ 15 h 34"/>
                  <a:gd name="T30" fmla="*/ 35 w 48"/>
                  <a:gd name="T31" fmla="*/ 4 h 34"/>
                  <a:gd name="T32" fmla="*/ 34 w 48"/>
                  <a:gd name="T33" fmla="*/ 2 h 34"/>
                  <a:gd name="T34" fmla="*/ 34 w 48"/>
                  <a:gd name="T35" fmla="*/ 2 h 34"/>
                  <a:gd name="T36" fmla="*/ 34 w 48"/>
                  <a:gd name="T37" fmla="*/ 0 h 34"/>
                  <a:gd name="T38" fmla="*/ 4 w 48"/>
                  <a:gd name="T39" fmla="*/ 6 h 34"/>
                  <a:gd name="T40" fmla="*/ 3 w 48"/>
                  <a:gd name="T41" fmla="*/ 5 h 34"/>
                  <a:gd name="T42" fmla="*/ 1 w 48"/>
                  <a:gd name="T43" fmla="*/ 23 h 34"/>
                  <a:gd name="T44" fmla="*/ 11 w 48"/>
                  <a:gd name="T4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34">
                    <a:moveTo>
                      <a:pt x="11" y="34"/>
                    </a:moveTo>
                    <a:cubicBezTo>
                      <a:pt x="11" y="34"/>
                      <a:pt x="11" y="34"/>
                      <a:pt x="11" y="34"/>
                    </a:cubicBezTo>
                    <a:cubicBezTo>
                      <a:pt x="11" y="34"/>
                      <a:pt x="11" y="34"/>
                      <a:pt x="12" y="34"/>
                    </a:cubicBezTo>
                    <a:cubicBezTo>
                      <a:pt x="12" y="34"/>
                      <a:pt x="12" y="34"/>
                      <a:pt x="12" y="34"/>
                    </a:cubicBezTo>
                    <a:cubicBezTo>
                      <a:pt x="12" y="34"/>
                      <a:pt x="13" y="34"/>
                      <a:pt x="13" y="34"/>
                    </a:cubicBezTo>
                    <a:cubicBezTo>
                      <a:pt x="13" y="34"/>
                      <a:pt x="13" y="34"/>
                      <a:pt x="13" y="34"/>
                    </a:cubicBezTo>
                    <a:cubicBezTo>
                      <a:pt x="15" y="34"/>
                      <a:pt x="17" y="34"/>
                      <a:pt x="19" y="34"/>
                    </a:cubicBezTo>
                    <a:cubicBezTo>
                      <a:pt x="19" y="34"/>
                      <a:pt x="19" y="34"/>
                      <a:pt x="19" y="34"/>
                    </a:cubicBezTo>
                    <a:cubicBezTo>
                      <a:pt x="20" y="34"/>
                      <a:pt x="20" y="34"/>
                      <a:pt x="21" y="34"/>
                    </a:cubicBezTo>
                    <a:cubicBezTo>
                      <a:pt x="21" y="34"/>
                      <a:pt x="21" y="34"/>
                      <a:pt x="21" y="34"/>
                    </a:cubicBezTo>
                    <a:cubicBezTo>
                      <a:pt x="22" y="34"/>
                      <a:pt x="22" y="33"/>
                      <a:pt x="23" y="33"/>
                    </a:cubicBezTo>
                    <a:cubicBezTo>
                      <a:pt x="28" y="32"/>
                      <a:pt x="29" y="27"/>
                      <a:pt x="31" y="28"/>
                    </a:cubicBezTo>
                    <a:cubicBezTo>
                      <a:pt x="33" y="29"/>
                      <a:pt x="46" y="23"/>
                      <a:pt x="47" y="21"/>
                    </a:cubicBezTo>
                    <a:cubicBezTo>
                      <a:pt x="48" y="20"/>
                      <a:pt x="48" y="20"/>
                      <a:pt x="48" y="20"/>
                    </a:cubicBezTo>
                    <a:cubicBezTo>
                      <a:pt x="48" y="18"/>
                      <a:pt x="45" y="17"/>
                      <a:pt x="44" y="15"/>
                    </a:cubicBezTo>
                    <a:cubicBezTo>
                      <a:pt x="44" y="13"/>
                      <a:pt x="36" y="5"/>
                      <a:pt x="35" y="4"/>
                    </a:cubicBezTo>
                    <a:cubicBezTo>
                      <a:pt x="34" y="3"/>
                      <a:pt x="34" y="3"/>
                      <a:pt x="34" y="2"/>
                    </a:cubicBezTo>
                    <a:cubicBezTo>
                      <a:pt x="34" y="2"/>
                      <a:pt x="34" y="2"/>
                      <a:pt x="34" y="2"/>
                    </a:cubicBezTo>
                    <a:cubicBezTo>
                      <a:pt x="34" y="2"/>
                      <a:pt x="34" y="1"/>
                      <a:pt x="34" y="0"/>
                    </a:cubicBezTo>
                    <a:cubicBezTo>
                      <a:pt x="22" y="2"/>
                      <a:pt x="4" y="6"/>
                      <a:pt x="4" y="6"/>
                    </a:cubicBezTo>
                    <a:cubicBezTo>
                      <a:pt x="4" y="6"/>
                      <a:pt x="3" y="6"/>
                      <a:pt x="3" y="5"/>
                    </a:cubicBezTo>
                    <a:cubicBezTo>
                      <a:pt x="1" y="11"/>
                      <a:pt x="0" y="19"/>
                      <a:pt x="1" y="23"/>
                    </a:cubicBezTo>
                    <a:cubicBezTo>
                      <a:pt x="2" y="28"/>
                      <a:pt x="6" y="30"/>
                      <a:pt x="11" y="3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1" name="Freeform 1667">
                <a:extLst>
                  <a:ext uri="{FF2B5EF4-FFF2-40B4-BE49-F238E27FC236}">
                    <a16:creationId xmlns:a16="http://schemas.microsoft.com/office/drawing/2014/main" id="{29BFA8C4-8E60-86D2-EE64-D6D682964B4B}"/>
                  </a:ext>
                </a:extLst>
              </p:cNvPr>
              <p:cNvSpPr>
                <a:spLocks/>
              </p:cNvSpPr>
              <p:nvPr/>
            </p:nvSpPr>
            <p:spPr bwMode="auto">
              <a:xfrm>
                <a:off x="5238935" y="1998729"/>
                <a:ext cx="403239" cy="230195"/>
              </a:xfrm>
              <a:custGeom>
                <a:avLst/>
                <a:gdLst>
                  <a:gd name="T0" fmla="*/ 293 w 315"/>
                  <a:gd name="T1" fmla="*/ 104 h 183"/>
                  <a:gd name="T2" fmla="*/ 311 w 315"/>
                  <a:gd name="T3" fmla="*/ 94 h 183"/>
                  <a:gd name="T4" fmla="*/ 313 w 315"/>
                  <a:gd name="T5" fmla="*/ 83 h 183"/>
                  <a:gd name="T6" fmla="*/ 314 w 315"/>
                  <a:gd name="T7" fmla="*/ 71 h 183"/>
                  <a:gd name="T8" fmla="*/ 289 w 315"/>
                  <a:gd name="T9" fmla="*/ 60 h 183"/>
                  <a:gd name="T10" fmla="*/ 267 w 315"/>
                  <a:gd name="T11" fmla="*/ 49 h 183"/>
                  <a:gd name="T12" fmla="*/ 248 w 315"/>
                  <a:gd name="T13" fmla="*/ 50 h 183"/>
                  <a:gd name="T14" fmla="*/ 233 w 315"/>
                  <a:gd name="T15" fmla="*/ 43 h 183"/>
                  <a:gd name="T16" fmla="*/ 212 w 315"/>
                  <a:gd name="T17" fmla="*/ 26 h 183"/>
                  <a:gd name="T18" fmla="*/ 206 w 315"/>
                  <a:gd name="T19" fmla="*/ 3 h 183"/>
                  <a:gd name="T20" fmla="*/ 180 w 315"/>
                  <a:gd name="T21" fmla="*/ 2 h 183"/>
                  <a:gd name="T22" fmla="*/ 167 w 315"/>
                  <a:gd name="T23" fmla="*/ 4 h 183"/>
                  <a:gd name="T24" fmla="*/ 145 w 315"/>
                  <a:gd name="T25" fmla="*/ 18 h 183"/>
                  <a:gd name="T26" fmla="*/ 125 w 315"/>
                  <a:gd name="T27" fmla="*/ 22 h 183"/>
                  <a:gd name="T28" fmla="*/ 103 w 315"/>
                  <a:gd name="T29" fmla="*/ 18 h 183"/>
                  <a:gd name="T30" fmla="*/ 74 w 315"/>
                  <a:gd name="T31" fmla="*/ 14 h 183"/>
                  <a:gd name="T32" fmla="*/ 33 w 315"/>
                  <a:gd name="T33" fmla="*/ 17 h 183"/>
                  <a:gd name="T34" fmla="*/ 25 w 315"/>
                  <a:gd name="T35" fmla="*/ 25 h 183"/>
                  <a:gd name="T36" fmla="*/ 24 w 315"/>
                  <a:gd name="T37" fmla="*/ 48 h 183"/>
                  <a:gd name="T38" fmla="*/ 8 w 315"/>
                  <a:gd name="T39" fmla="*/ 77 h 183"/>
                  <a:gd name="T40" fmla="*/ 8 w 315"/>
                  <a:gd name="T41" fmla="*/ 99 h 183"/>
                  <a:gd name="T42" fmla="*/ 18 w 315"/>
                  <a:gd name="T43" fmla="*/ 100 h 183"/>
                  <a:gd name="T44" fmla="*/ 46 w 315"/>
                  <a:gd name="T45" fmla="*/ 106 h 183"/>
                  <a:gd name="T46" fmla="*/ 62 w 315"/>
                  <a:gd name="T47" fmla="*/ 103 h 183"/>
                  <a:gd name="T48" fmla="*/ 94 w 315"/>
                  <a:gd name="T49" fmla="*/ 91 h 183"/>
                  <a:gd name="T50" fmla="*/ 120 w 315"/>
                  <a:gd name="T51" fmla="*/ 108 h 183"/>
                  <a:gd name="T52" fmla="*/ 135 w 315"/>
                  <a:gd name="T53" fmla="*/ 137 h 183"/>
                  <a:gd name="T54" fmla="*/ 117 w 315"/>
                  <a:gd name="T55" fmla="*/ 143 h 183"/>
                  <a:gd name="T56" fmla="*/ 113 w 315"/>
                  <a:gd name="T57" fmla="*/ 163 h 183"/>
                  <a:gd name="T58" fmla="*/ 129 w 315"/>
                  <a:gd name="T59" fmla="*/ 163 h 183"/>
                  <a:gd name="T60" fmla="*/ 153 w 315"/>
                  <a:gd name="T61" fmla="*/ 132 h 183"/>
                  <a:gd name="T62" fmla="*/ 174 w 315"/>
                  <a:gd name="T63" fmla="*/ 141 h 183"/>
                  <a:gd name="T64" fmla="*/ 179 w 315"/>
                  <a:gd name="T65" fmla="*/ 158 h 183"/>
                  <a:gd name="T66" fmla="*/ 198 w 315"/>
                  <a:gd name="T67" fmla="*/ 180 h 183"/>
                  <a:gd name="T68" fmla="*/ 229 w 315"/>
                  <a:gd name="T69" fmla="*/ 169 h 183"/>
                  <a:gd name="T70" fmla="*/ 235 w 315"/>
                  <a:gd name="T71" fmla="*/ 161 h 183"/>
                  <a:gd name="T72" fmla="*/ 243 w 315"/>
                  <a:gd name="T73" fmla="*/ 133 h 183"/>
                  <a:gd name="T74" fmla="*/ 279 w 315"/>
                  <a:gd name="T75" fmla="*/ 12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 h="183">
                    <a:moveTo>
                      <a:pt x="280" y="114"/>
                    </a:moveTo>
                    <a:cubicBezTo>
                      <a:pt x="282" y="113"/>
                      <a:pt x="291" y="104"/>
                      <a:pt x="293" y="104"/>
                    </a:cubicBezTo>
                    <a:cubicBezTo>
                      <a:pt x="296" y="104"/>
                      <a:pt x="308" y="107"/>
                      <a:pt x="308" y="105"/>
                    </a:cubicBezTo>
                    <a:cubicBezTo>
                      <a:pt x="308" y="103"/>
                      <a:pt x="312" y="96"/>
                      <a:pt x="311" y="94"/>
                    </a:cubicBezTo>
                    <a:cubicBezTo>
                      <a:pt x="310" y="92"/>
                      <a:pt x="306" y="89"/>
                      <a:pt x="307" y="87"/>
                    </a:cubicBezTo>
                    <a:cubicBezTo>
                      <a:pt x="308" y="85"/>
                      <a:pt x="313" y="85"/>
                      <a:pt x="313" y="83"/>
                    </a:cubicBezTo>
                    <a:cubicBezTo>
                      <a:pt x="313" y="81"/>
                      <a:pt x="309" y="80"/>
                      <a:pt x="309" y="78"/>
                    </a:cubicBezTo>
                    <a:cubicBezTo>
                      <a:pt x="309" y="76"/>
                      <a:pt x="315" y="74"/>
                      <a:pt x="314" y="71"/>
                    </a:cubicBezTo>
                    <a:cubicBezTo>
                      <a:pt x="314" y="67"/>
                      <a:pt x="309" y="67"/>
                      <a:pt x="304" y="64"/>
                    </a:cubicBezTo>
                    <a:cubicBezTo>
                      <a:pt x="299" y="62"/>
                      <a:pt x="294" y="63"/>
                      <a:pt x="289" y="60"/>
                    </a:cubicBezTo>
                    <a:cubicBezTo>
                      <a:pt x="284" y="58"/>
                      <a:pt x="275" y="60"/>
                      <a:pt x="275" y="58"/>
                    </a:cubicBezTo>
                    <a:cubicBezTo>
                      <a:pt x="275" y="56"/>
                      <a:pt x="268" y="51"/>
                      <a:pt x="267" y="49"/>
                    </a:cubicBezTo>
                    <a:cubicBezTo>
                      <a:pt x="265" y="46"/>
                      <a:pt x="260" y="47"/>
                      <a:pt x="257" y="49"/>
                    </a:cubicBezTo>
                    <a:cubicBezTo>
                      <a:pt x="254" y="51"/>
                      <a:pt x="251" y="52"/>
                      <a:pt x="248" y="50"/>
                    </a:cubicBezTo>
                    <a:cubicBezTo>
                      <a:pt x="245" y="48"/>
                      <a:pt x="242" y="45"/>
                      <a:pt x="239" y="46"/>
                    </a:cubicBezTo>
                    <a:cubicBezTo>
                      <a:pt x="237" y="47"/>
                      <a:pt x="232" y="47"/>
                      <a:pt x="233" y="43"/>
                    </a:cubicBezTo>
                    <a:cubicBezTo>
                      <a:pt x="234" y="39"/>
                      <a:pt x="228" y="30"/>
                      <a:pt x="225" y="29"/>
                    </a:cubicBezTo>
                    <a:cubicBezTo>
                      <a:pt x="222" y="28"/>
                      <a:pt x="214" y="30"/>
                      <a:pt x="212" y="26"/>
                    </a:cubicBezTo>
                    <a:cubicBezTo>
                      <a:pt x="210" y="22"/>
                      <a:pt x="207" y="19"/>
                      <a:pt x="208" y="16"/>
                    </a:cubicBezTo>
                    <a:cubicBezTo>
                      <a:pt x="210" y="13"/>
                      <a:pt x="208" y="6"/>
                      <a:pt x="206" y="3"/>
                    </a:cubicBezTo>
                    <a:cubicBezTo>
                      <a:pt x="204" y="0"/>
                      <a:pt x="194" y="0"/>
                      <a:pt x="191" y="1"/>
                    </a:cubicBezTo>
                    <a:cubicBezTo>
                      <a:pt x="189" y="2"/>
                      <a:pt x="182" y="0"/>
                      <a:pt x="180" y="2"/>
                    </a:cubicBezTo>
                    <a:cubicBezTo>
                      <a:pt x="177" y="3"/>
                      <a:pt x="175" y="6"/>
                      <a:pt x="171" y="6"/>
                    </a:cubicBezTo>
                    <a:cubicBezTo>
                      <a:pt x="169" y="6"/>
                      <a:pt x="168" y="6"/>
                      <a:pt x="167" y="4"/>
                    </a:cubicBezTo>
                    <a:cubicBezTo>
                      <a:pt x="162" y="6"/>
                      <a:pt x="155" y="6"/>
                      <a:pt x="155" y="6"/>
                    </a:cubicBezTo>
                    <a:cubicBezTo>
                      <a:pt x="155" y="6"/>
                      <a:pt x="145" y="15"/>
                      <a:pt x="145" y="18"/>
                    </a:cubicBezTo>
                    <a:cubicBezTo>
                      <a:pt x="145" y="21"/>
                      <a:pt x="144" y="26"/>
                      <a:pt x="142" y="24"/>
                    </a:cubicBezTo>
                    <a:cubicBezTo>
                      <a:pt x="139" y="21"/>
                      <a:pt x="128" y="21"/>
                      <a:pt x="125" y="22"/>
                    </a:cubicBezTo>
                    <a:cubicBezTo>
                      <a:pt x="123" y="24"/>
                      <a:pt x="119" y="16"/>
                      <a:pt x="114" y="19"/>
                    </a:cubicBezTo>
                    <a:cubicBezTo>
                      <a:pt x="109" y="21"/>
                      <a:pt x="103" y="15"/>
                      <a:pt x="103" y="18"/>
                    </a:cubicBezTo>
                    <a:cubicBezTo>
                      <a:pt x="102" y="20"/>
                      <a:pt x="95" y="18"/>
                      <a:pt x="91" y="16"/>
                    </a:cubicBezTo>
                    <a:cubicBezTo>
                      <a:pt x="86" y="14"/>
                      <a:pt x="77" y="17"/>
                      <a:pt x="74" y="14"/>
                    </a:cubicBezTo>
                    <a:cubicBezTo>
                      <a:pt x="71" y="10"/>
                      <a:pt x="51" y="10"/>
                      <a:pt x="44" y="10"/>
                    </a:cubicBezTo>
                    <a:cubicBezTo>
                      <a:pt x="37" y="10"/>
                      <a:pt x="36" y="14"/>
                      <a:pt x="33" y="17"/>
                    </a:cubicBezTo>
                    <a:cubicBezTo>
                      <a:pt x="30" y="20"/>
                      <a:pt x="27" y="19"/>
                      <a:pt x="23" y="19"/>
                    </a:cubicBezTo>
                    <a:cubicBezTo>
                      <a:pt x="24" y="21"/>
                      <a:pt x="24" y="24"/>
                      <a:pt x="25" y="25"/>
                    </a:cubicBezTo>
                    <a:cubicBezTo>
                      <a:pt x="26" y="27"/>
                      <a:pt x="34" y="38"/>
                      <a:pt x="32" y="42"/>
                    </a:cubicBezTo>
                    <a:cubicBezTo>
                      <a:pt x="30" y="46"/>
                      <a:pt x="26" y="46"/>
                      <a:pt x="24" y="48"/>
                    </a:cubicBezTo>
                    <a:cubicBezTo>
                      <a:pt x="22" y="51"/>
                      <a:pt x="8" y="63"/>
                      <a:pt x="7" y="65"/>
                    </a:cubicBezTo>
                    <a:cubicBezTo>
                      <a:pt x="7" y="67"/>
                      <a:pt x="10" y="76"/>
                      <a:pt x="8" y="77"/>
                    </a:cubicBezTo>
                    <a:cubicBezTo>
                      <a:pt x="6" y="79"/>
                      <a:pt x="0" y="87"/>
                      <a:pt x="0" y="90"/>
                    </a:cubicBezTo>
                    <a:cubicBezTo>
                      <a:pt x="0" y="93"/>
                      <a:pt x="4" y="98"/>
                      <a:pt x="8" y="99"/>
                    </a:cubicBezTo>
                    <a:cubicBezTo>
                      <a:pt x="9" y="99"/>
                      <a:pt x="10" y="100"/>
                      <a:pt x="11" y="101"/>
                    </a:cubicBezTo>
                    <a:cubicBezTo>
                      <a:pt x="13" y="100"/>
                      <a:pt x="16" y="100"/>
                      <a:pt x="18" y="100"/>
                    </a:cubicBezTo>
                    <a:cubicBezTo>
                      <a:pt x="20" y="100"/>
                      <a:pt x="32" y="103"/>
                      <a:pt x="35" y="103"/>
                    </a:cubicBezTo>
                    <a:cubicBezTo>
                      <a:pt x="39" y="103"/>
                      <a:pt x="44" y="105"/>
                      <a:pt x="46" y="106"/>
                    </a:cubicBezTo>
                    <a:cubicBezTo>
                      <a:pt x="47" y="108"/>
                      <a:pt x="51" y="107"/>
                      <a:pt x="54" y="104"/>
                    </a:cubicBezTo>
                    <a:cubicBezTo>
                      <a:pt x="56" y="102"/>
                      <a:pt x="59" y="103"/>
                      <a:pt x="62" y="103"/>
                    </a:cubicBezTo>
                    <a:cubicBezTo>
                      <a:pt x="65" y="103"/>
                      <a:pt x="71" y="101"/>
                      <a:pt x="72" y="98"/>
                    </a:cubicBezTo>
                    <a:cubicBezTo>
                      <a:pt x="74" y="95"/>
                      <a:pt x="89" y="91"/>
                      <a:pt x="94" y="91"/>
                    </a:cubicBezTo>
                    <a:cubicBezTo>
                      <a:pt x="98" y="90"/>
                      <a:pt x="104" y="99"/>
                      <a:pt x="108" y="99"/>
                    </a:cubicBezTo>
                    <a:cubicBezTo>
                      <a:pt x="111" y="99"/>
                      <a:pt x="118" y="101"/>
                      <a:pt x="120" y="108"/>
                    </a:cubicBezTo>
                    <a:cubicBezTo>
                      <a:pt x="122" y="115"/>
                      <a:pt x="129" y="123"/>
                      <a:pt x="131" y="126"/>
                    </a:cubicBezTo>
                    <a:cubicBezTo>
                      <a:pt x="134" y="128"/>
                      <a:pt x="135" y="135"/>
                      <a:pt x="135" y="137"/>
                    </a:cubicBezTo>
                    <a:cubicBezTo>
                      <a:pt x="135" y="139"/>
                      <a:pt x="130" y="137"/>
                      <a:pt x="123" y="135"/>
                    </a:cubicBezTo>
                    <a:cubicBezTo>
                      <a:pt x="117" y="134"/>
                      <a:pt x="117" y="140"/>
                      <a:pt x="117" y="143"/>
                    </a:cubicBezTo>
                    <a:cubicBezTo>
                      <a:pt x="117" y="146"/>
                      <a:pt x="108" y="157"/>
                      <a:pt x="106" y="159"/>
                    </a:cubicBezTo>
                    <a:cubicBezTo>
                      <a:pt x="105" y="161"/>
                      <a:pt x="109" y="163"/>
                      <a:pt x="113" y="163"/>
                    </a:cubicBezTo>
                    <a:cubicBezTo>
                      <a:pt x="115" y="163"/>
                      <a:pt x="121" y="159"/>
                      <a:pt x="123" y="159"/>
                    </a:cubicBezTo>
                    <a:cubicBezTo>
                      <a:pt x="124" y="159"/>
                      <a:pt x="126" y="161"/>
                      <a:pt x="129" y="163"/>
                    </a:cubicBezTo>
                    <a:cubicBezTo>
                      <a:pt x="128" y="155"/>
                      <a:pt x="130" y="156"/>
                      <a:pt x="137" y="150"/>
                    </a:cubicBezTo>
                    <a:cubicBezTo>
                      <a:pt x="145" y="144"/>
                      <a:pt x="146" y="134"/>
                      <a:pt x="153" y="132"/>
                    </a:cubicBezTo>
                    <a:cubicBezTo>
                      <a:pt x="159" y="131"/>
                      <a:pt x="162" y="128"/>
                      <a:pt x="172" y="130"/>
                    </a:cubicBezTo>
                    <a:cubicBezTo>
                      <a:pt x="182" y="131"/>
                      <a:pt x="167" y="137"/>
                      <a:pt x="174" y="141"/>
                    </a:cubicBezTo>
                    <a:cubicBezTo>
                      <a:pt x="181" y="145"/>
                      <a:pt x="202" y="140"/>
                      <a:pt x="203" y="145"/>
                    </a:cubicBezTo>
                    <a:cubicBezTo>
                      <a:pt x="204" y="150"/>
                      <a:pt x="179" y="156"/>
                      <a:pt x="179" y="158"/>
                    </a:cubicBezTo>
                    <a:cubicBezTo>
                      <a:pt x="180" y="161"/>
                      <a:pt x="192" y="164"/>
                      <a:pt x="197" y="166"/>
                    </a:cubicBezTo>
                    <a:cubicBezTo>
                      <a:pt x="201" y="169"/>
                      <a:pt x="196" y="177"/>
                      <a:pt x="198" y="180"/>
                    </a:cubicBezTo>
                    <a:cubicBezTo>
                      <a:pt x="200" y="183"/>
                      <a:pt x="207" y="180"/>
                      <a:pt x="212" y="177"/>
                    </a:cubicBezTo>
                    <a:cubicBezTo>
                      <a:pt x="218" y="173"/>
                      <a:pt x="222" y="174"/>
                      <a:pt x="229" y="169"/>
                    </a:cubicBezTo>
                    <a:cubicBezTo>
                      <a:pt x="236" y="165"/>
                      <a:pt x="251" y="169"/>
                      <a:pt x="252" y="166"/>
                    </a:cubicBezTo>
                    <a:cubicBezTo>
                      <a:pt x="254" y="163"/>
                      <a:pt x="248" y="160"/>
                      <a:pt x="235" y="161"/>
                    </a:cubicBezTo>
                    <a:cubicBezTo>
                      <a:pt x="221" y="162"/>
                      <a:pt x="220" y="149"/>
                      <a:pt x="220" y="147"/>
                    </a:cubicBezTo>
                    <a:cubicBezTo>
                      <a:pt x="220" y="144"/>
                      <a:pt x="234" y="134"/>
                      <a:pt x="243" y="133"/>
                    </a:cubicBezTo>
                    <a:cubicBezTo>
                      <a:pt x="251" y="132"/>
                      <a:pt x="257" y="130"/>
                      <a:pt x="265" y="126"/>
                    </a:cubicBezTo>
                    <a:cubicBezTo>
                      <a:pt x="268" y="125"/>
                      <a:pt x="274" y="123"/>
                      <a:pt x="279" y="122"/>
                    </a:cubicBezTo>
                    <a:cubicBezTo>
                      <a:pt x="278" y="118"/>
                      <a:pt x="277" y="114"/>
                      <a:pt x="280" y="1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2" name="Freeform 1668">
                <a:extLst>
                  <a:ext uri="{FF2B5EF4-FFF2-40B4-BE49-F238E27FC236}">
                    <a16:creationId xmlns:a16="http://schemas.microsoft.com/office/drawing/2014/main" id="{D4662677-D60E-1556-BE38-72193359ED6A}"/>
                  </a:ext>
                </a:extLst>
              </p:cNvPr>
              <p:cNvSpPr>
                <a:spLocks/>
              </p:cNvSpPr>
              <p:nvPr/>
            </p:nvSpPr>
            <p:spPr bwMode="auto">
              <a:xfrm>
                <a:off x="5261161" y="1882837"/>
                <a:ext cx="212733" cy="149230"/>
              </a:xfrm>
              <a:custGeom>
                <a:avLst/>
                <a:gdLst>
                  <a:gd name="T0" fmla="*/ 155 w 165"/>
                  <a:gd name="T1" fmla="*/ 58 h 119"/>
                  <a:gd name="T2" fmla="*/ 145 w 165"/>
                  <a:gd name="T3" fmla="*/ 48 h 119"/>
                  <a:gd name="T4" fmla="*/ 137 w 165"/>
                  <a:gd name="T5" fmla="*/ 37 h 119"/>
                  <a:gd name="T6" fmla="*/ 135 w 165"/>
                  <a:gd name="T7" fmla="*/ 25 h 119"/>
                  <a:gd name="T8" fmla="*/ 133 w 165"/>
                  <a:gd name="T9" fmla="*/ 13 h 119"/>
                  <a:gd name="T10" fmla="*/ 117 w 165"/>
                  <a:gd name="T11" fmla="*/ 8 h 119"/>
                  <a:gd name="T12" fmla="*/ 107 w 165"/>
                  <a:gd name="T13" fmla="*/ 8 h 119"/>
                  <a:gd name="T14" fmla="*/ 98 w 165"/>
                  <a:gd name="T15" fmla="*/ 4 h 119"/>
                  <a:gd name="T16" fmla="*/ 89 w 165"/>
                  <a:gd name="T17" fmla="*/ 1 h 119"/>
                  <a:gd name="T18" fmla="*/ 88 w 165"/>
                  <a:gd name="T19" fmla="*/ 0 h 119"/>
                  <a:gd name="T20" fmla="*/ 82 w 165"/>
                  <a:gd name="T21" fmla="*/ 2 h 119"/>
                  <a:gd name="T22" fmla="*/ 76 w 165"/>
                  <a:gd name="T23" fmla="*/ 8 h 119"/>
                  <a:gd name="T24" fmla="*/ 64 w 165"/>
                  <a:gd name="T25" fmla="*/ 10 h 119"/>
                  <a:gd name="T26" fmla="*/ 59 w 165"/>
                  <a:gd name="T27" fmla="*/ 19 h 119"/>
                  <a:gd name="T28" fmla="*/ 57 w 165"/>
                  <a:gd name="T29" fmla="*/ 26 h 119"/>
                  <a:gd name="T30" fmla="*/ 51 w 165"/>
                  <a:gd name="T31" fmla="*/ 30 h 119"/>
                  <a:gd name="T32" fmla="*/ 42 w 165"/>
                  <a:gd name="T33" fmla="*/ 39 h 119"/>
                  <a:gd name="T34" fmla="*/ 40 w 165"/>
                  <a:gd name="T35" fmla="*/ 47 h 119"/>
                  <a:gd name="T36" fmla="*/ 28 w 165"/>
                  <a:gd name="T37" fmla="*/ 51 h 119"/>
                  <a:gd name="T38" fmla="*/ 19 w 165"/>
                  <a:gd name="T39" fmla="*/ 55 h 119"/>
                  <a:gd name="T40" fmla="*/ 6 w 165"/>
                  <a:gd name="T41" fmla="*/ 54 h 119"/>
                  <a:gd name="T42" fmla="*/ 6 w 165"/>
                  <a:gd name="T43" fmla="*/ 56 h 119"/>
                  <a:gd name="T44" fmla="*/ 9 w 165"/>
                  <a:gd name="T45" fmla="*/ 69 h 119"/>
                  <a:gd name="T46" fmla="*/ 10 w 165"/>
                  <a:gd name="T47" fmla="*/ 84 h 119"/>
                  <a:gd name="T48" fmla="*/ 0 w 165"/>
                  <a:gd name="T49" fmla="*/ 93 h 119"/>
                  <a:gd name="T50" fmla="*/ 6 w 165"/>
                  <a:gd name="T51" fmla="*/ 102 h 119"/>
                  <a:gd name="T52" fmla="*/ 5 w 165"/>
                  <a:gd name="T53" fmla="*/ 112 h 119"/>
                  <a:gd name="T54" fmla="*/ 15 w 165"/>
                  <a:gd name="T55" fmla="*/ 110 h 119"/>
                  <a:gd name="T56" fmla="*/ 26 w 165"/>
                  <a:gd name="T57" fmla="*/ 103 h 119"/>
                  <a:gd name="T58" fmla="*/ 56 w 165"/>
                  <a:gd name="T59" fmla="*/ 107 h 119"/>
                  <a:gd name="T60" fmla="*/ 73 w 165"/>
                  <a:gd name="T61" fmla="*/ 109 h 119"/>
                  <a:gd name="T62" fmla="*/ 85 w 165"/>
                  <a:gd name="T63" fmla="*/ 111 h 119"/>
                  <a:gd name="T64" fmla="*/ 96 w 165"/>
                  <a:gd name="T65" fmla="*/ 112 h 119"/>
                  <a:gd name="T66" fmla="*/ 107 w 165"/>
                  <a:gd name="T67" fmla="*/ 115 h 119"/>
                  <a:gd name="T68" fmla="*/ 124 w 165"/>
                  <a:gd name="T69" fmla="*/ 117 h 119"/>
                  <a:gd name="T70" fmla="*/ 127 w 165"/>
                  <a:gd name="T71" fmla="*/ 111 h 119"/>
                  <a:gd name="T72" fmla="*/ 137 w 165"/>
                  <a:gd name="T73" fmla="*/ 99 h 119"/>
                  <a:gd name="T74" fmla="*/ 149 w 165"/>
                  <a:gd name="T75" fmla="*/ 97 h 119"/>
                  <a:gd name="T76" fmla="*/ 146 w 165"/>
                  <a:gd name="T77" fmla="*/ 90 h 119"/>
                  <a:gd name="T78" fmla="*/ 143 w 165"/>
                  <a:gd name="T79" fmla="*/ 73 h 119"/>
                  <a:gd name="T80" fmla="*/ 156 w 165"/>
                  <a:gd name="T81" fmla="*/ 75 h 119"/>
                  <a:gd name="T82" fmla="*/ 165 w 165"/>
                  <a:gd name="T83" fmla="*/ 67 h 119"/>
                  <a:gd name="T84" fmla="*/ 155 w 165"/>
                  <a:gd name="T85" fmla="*/ 5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19">
                    <a:moveTo>
                      <a:pt x="155" y="58"/>
                    </a:moveTo>
                    <a:cubicBezTo>
                      <a:pt x="152" y="57"/>
                      <a:pt x="150" y="50"/>
                      <a:pt x="145" y="48"/>
                    </a:cubicBezTo>
                    <a:cubicBezTo>
                      <a:pt x="140" y="46"/>
                      <a:pt x="141" y="40"/>
                      <a:pt x="137" y="37"/>
                    </a:cubicBezTo>
                    <a:cubicBezTo>
                      <a:pt x="132" y="34"/>
                      <a:pt x="135" y="29"/>
                      <a:pt x="135" y="25"/>
                    </a:cubicBezTo>
                    <a:cubicBezTo>
                      <a:pt x="134" y="20"/>
                      <a:pt x="135" y="14"/>
                      <a:pt x="133" y="13"/>
                    </a:cubicBezTo>
                    <a:cubicBezTo>
                      <a:pt x="131" y="11"/>
                      <a:pt x="121" y="6"/>
                      <a:pt x="117" y="8"/>
                    </a:cubicBezTo>
                    <a:cubicBezTo>
                      <a:pt x="112" y="10"/>
                      <a:pt x="109" y="11"/>
                      <a:pt x="107" y="8"/>
                    </a:cubicBezTo>
                    <a:cubicBezTo>
                      <a:pt x="105" y="4"/>
                      <a:pt x="103" y="2"/>
                      <a:pt x="98" y="4"/>
                    </a:cubicBezTo>
                    <a:cubicBezTo>
                      <a:pt x="94" y="5"/>
                      <a:pt x="91" y="3"/>
                      <a:pt x="89" y="1"/>
                    </a:cubicBezTo>
                    <a:cubicBezTo>
                      <a:pt x="88" y="1"/>
                      <a:pt x="88" y="0"/>
                      <a:pt x="88" y="0"/>
                    </a:cubicBezTo>
                    <a:cubicBezTo>
                      <a:pt x="86" y="0"/>
                      <a:pt x="84" y="1"/>
                      <a:pt x="82" y="2"/>
                    </a:cubicBezTo>
                    <a:cubicBezTo>
                      <a:pt x="80" y="4"/>
                      <a:pt x="79" y="8"/>
                      <a:pt x="76" y="8"/>
                    </a:cubicBezTo>
                    <a:cubicBezTo>
                      <a:pt x="72" y="8"/>
                      <a:pt x="68" y="6"/>
                      <a:pt x="64" y="10"/>
                    </a:cubicBezTo>
                    <a:cubicBezTo>
                      <a:pt x="59" y="13"/>
                      <a:pt x="58" y="16"/>
                      <a:pt x="59" y="19"/>
                    </a:cubicBezTo>
                    <a:cubicBezTo>
                      <a:pt x="59" y="22"/>
                      <a:pt x="60" y="26"/>
                      <a:pt x="57" y="26"/>
                    </a:cubicBezTo>
                    <a:cubicBezTo>
                      <a:pt x="54" y="26"/>
                      <a:pt x="54" y="29"/>
                      <a:pt x="51" y="30"/>
                    </a:cubicBezTo>
                    <a:cubicBezTo>
                      <a:pt x="48" y="31"/>
                      <a:pt x="43" y="36"/>
                      <a:pt x="42" y="39"/>
                    </a:cubicBezTo>
                    <a:cubicBezTo>
                      <a:pt x="42" y="41"/>
                      <a:pt x="42" y="47"/>
                      <a:pt x="40" y="47"/>
                    </a:cubicBezTo>
                    <a:cubicBezTo>
                      <a:pt x="38" y="47"/>
                      <a:pt x="30" y="48"/>
                      <a:pt x="28" y="51"/>
                    </a:cubicBezTo>
                    <a:cubicBezTo>
                      <a:pt x="26" y="53"/>
                      <a:pt x="24" y="56"/>
                      <a:pt x="19" y="55"/>
                    </a:cubicBezTo>
                    <a:cubicBezTo>
                      <a:pt x="17" y="54"/>
                      <a:pt x="11" y="54"/>
                      <a:pt x="6" y="54"/>
                    </a:cubicBezTo>
                    <a:cubicBezTo>
                      <a:pt x="6" y="55"/>
                      <a:pt x="6" y="55"/>
                      <a:pt x="6" y="56"/>
                    </a:cubicBezTo>
                    <a:cubicBezTo>
                      <a:pt x="4" y="61"/>
                      <a:pt x="6" y="66"/>
                      <a:pt x="9" y="69"/>
                    </a:cubicBezTo>
                    <a:cubicBezTo>
                      <a:pt x="12" y="72"/>
                      <a:pt x="13" y="83"/>
                      <a:pt x="10" y="84"/>
                    </a:cubicBezTo>
                    <a:cubicBezTo>
                      <a:pt x="6" y="86"/>
                      <a:pt x="0" y="90"/>
                      <a:pt x="0" y="93"/>
                    </a:cubicBezTo>
                    <a:cubicBezTo>
                      <a:pt x="0" y="96"/>
                      <a:pt x="7" y="98"/>
                      <a:pt x="6" y="102"/>
                    </a:cubicBezTo>
                    <a:cubicBezTo>
                      <a:pt x="5" y="104"/>
                      <a:pt x="5" y="108"/>
                      <a:pt x="5" y="112"/>
                    </a:cubicBezTo>
                    <a:cubicBezTo>
                      <a:pt x="9" y="112"/>
                      <a:pt x="12" y="113"/>
                      <a:pt x="15" y="110"/>
                    </a:cubicBezTo>
                    <a:cubicBezTo>
                      <a:pt x="18" y="107"/>
                      <a:pt x="19" y="103"/>
                      <a:pt x="26" y="103"/>
                    </a:cubicBezTo>
                    <a:cubicBezTo>
                      <a:pt x="33" y="103"/>
                      <a:pt x="53" y="103"/>
                      <a:pt x="56" y="107"/>
                    </a:cubicBezTo>
                    <a:cubicBezTo>
                      <a:pt x="59" y="110"/>
                      <a:pt x="68" y="107"/>
                      <a:pt x="73" y="109"/>
                    </a:cubicBezTo>
                    <a:cubicBezTo>
                      <a:pt x="77" y="111"/>
                      <a:pt x="84" y="113"/>
                      <a:pt x="85" y="111"/>
                    </a:cubicBezTo>
                    <a:cubicBezTo>
                      <a:pt x="85" y="108"/>
                      <a:pt x="91" y="114"/>
                      <a:pt x="96" y="112"/>
                    </a:cubicBezTo>
                    <a:cubicBezTo>
                      <a:pt x="101" y="109"/>
                      <a:pt x="105" y="117"/>
                      <a:pt x="107" y="115"/>
                    </a:cubicBezTo>
                    <a:cubicBezTo>
                      <a:pt x="110" y="114"/>
                      <a:pt x="121" y="114"/>
                      <a:pt x="124" y="117"/>
                    </a:cubicBezTo>
                    <a:cubicBezTo>
                      <a:pt x="126" y="119"/>
                      <a:pt x="127" y="114"/>
                      <a:pt x="127" y="111"/>
                    </a:cubicBezTo>
                    <a:cubicBezTo>
                      <a:pt x="127" y="108"/>
                      <a:pt x="137" y="99"/>
                      <a:pt x="137" y="99"/>
                    </a:cubicBezTo>
                    <a:cubicBezTo>
                      <a:pt x="137" y="99"/>
                      <a:pt x="144" y="99"/>
                      <a:pt x="149" y="97"/>
                    </a:cubicBezTo>
                    <a:cubicBezTo>
                      <a:pt x="148" y="96"/>
                      <a:pt x="147" y="93"/>
                      <a:pt x="146" y="90"/>
                    </a:cubicBezTo>
                    <a:cubicBezTo>
                      <a:pt x="144" y="81"/>
                      <a:pt x="141" y="76"/>
                      <a:pt x="143" y="73"/>
                    </a:cubicBezTo>
                    <a:cubicBezTo>
                      <a:pt x="146" y="70"/>
                      <a:pt x="152" y="77"/>
                      <a:pt x="156" y="75"/>
                    </a:cubicBezTo>
                    <a:cubicBezTo>
                      <a:pt x="159" y="74"/>
                      <a:pt x="165" y="70"/>
                      <a:pt x="165" y="67"/>
                    </a:cubicBezTo>
                    <a:cubicBezTo>
                      <a:pt x="164" y="63"/>
                      <a:pt x="158" y="59"/>
                      <a:pt x="155" y="5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3" name="Freeform 1669">
                <a:extLst>
                  <a:ext uri="{FF2B5EF4-FFF2-40B4-BE49-F238E27FC236}">
                    <a16:creationId xmlns:a16="http://schemas.microsoft.com/office/drawing/2014/main" id="{A0B450CA-C851-88EC-6157-CC93D277EDB1}"/>
                  </a:ext>
                </a:extLst>
              </p:cNvPr>
              <p:cNvSpPr>
                <a:spLocks/>
              </p:cNvSpPr>
              <p:nvPr/>
            </p:nvSpPr>
            <p:spPr bwMode="auto">
              <a:xfrm>
                <a:off x="5208772" y="1822510"/>
                <a:ext cx="166693" cy="76203"/>
              </a:xfrm>
              <a:custGeom>
                <a:avLst/>
                <a:gdLst>
                  <a:gd name="T0" fmla="*/ 44 w 130"/>
                  <a:gd name="T1" fmla="*/ 43 h 61"/>
                  <a:gd name="T2" fmla="*/ 66 w 130"/>
                  <a:gd name="T3" fmla="*/ 43 h 61"/>
                  <a:gd name="T4" fmla="*/ 77 w 130"/>
                  <a:gd name="T5" fmla="*/ 47 h 61"/>
                  <a:gd name="T6" fmla="*/ 93 w 130"/>
                  <a:gd name="T7" fmla="*/ 56 h 61"/>
                  <a:gd name="T8" fmla="*/ 102 w 130"/>
                  <a:gd name="T9" fmla="*/ 61 h 61"/>
                  <a:gd name="T10" fmla="*/ 106 w 130"/>
                  <a:gd name="T11" fmla="*/ 58 h 61"/>
                  <a:gd name="T12" fmla="*/ 118 w 130"/>
                  <a:gd name="T13" fmla="*/ 56 h 61"/>
                  <a:gd name="T14" fmla="*/ 124 w 130"/>
                  <a:gd name="T15" fmla="*/ 50 h 61"/>
                  <a:gd name="T16" fmla="*/ 130 w 130"/>
                  <a:gd name="T17" fmla="*/ 48 h 61"/>
                  <a:gd name="T18" fmla="*/ 126 w 130"/>
                  <a:gd name="T19" fmla="*/ 37 h 61"/>
                  <a:gd name="T20" fmla="*/ 121 w 130"/>
                  <a:gd name="T21" fmla="*/ 27 h 61"/>
                  <a:gd name="T22" fmla="*/ 119 w 130"/>
                  <a:gd name="T23" fmla="*/ 17 h 61"/>
                  <a:gd name="T24" fmla="*/ 116 w 130"/>
                  <a:gd name="T25" fmla="*/ 12 h 61"/>
                  <a:gd name="T26" fmla="*/ 99 w 130"/>
                  <a:gd name="T27" fmla="*/ 11 h 61"/>
                  <a:gd name="T28" fmla="*/ 81 w 130"/>
                  <a:gd name="T29" fmla="*/ 1 h 61"/>
                  <a:gd name="T30" fmla="*/ 62 w 130"/>
                  <a:gd name="T31" fmla="*/ 1 h 61"/>
                  <a:gd name="T32" fmla="*/ 61 w 130"/>
                  <a:gd name="T33" fmla="*/ 18 h 61"/>
                  <a:gd name="T34" fmla="*/ 46 w 130"/>
                  <a:gd name="T35" fmla="*/ 25 h 61"/>
                  <a:gd name="T36" fmla="*/ 31 w 130"/>
                  <a:gd name="T37" fmla="*/ 7 h 61"/>
                  <a:gd name="T38" fmla="*/ 14 w 130"/>
                  <a:gd name="T39" fmla="*/ 15 h 61"/>
                  <a:gd name="T40" fmla="*/ 7 w 130"/>
                  <a:gd name="T41" fmla="*/ 29 h 61"/>
                  <a:gd name="T42" fmla="*/ 4 w 130"/>
                  <a:gd name="T43" fmla="*/ 46 h 61"/>
                  <a:gd name="T44" fmla="*/ 4 w 130"/>
                  <a:gd name="T45" fmla="*/ 47 h 61"/>
                  <a:gd name="T46" fmla="*/ 18 w 130"/>
                  <a:gd name="T47" fmla="*/ 43 h 61"/>
                  <a:gd name="T48" fmla="*/ 44 w 130"/>
                  <a:gd name="T49" fmla="*/ 4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61">
                    <a:moveTo>
                      <a:pt x="44" y="43"/>
                    </a:moveTo>
                    <a:cubicBezTo>
                      <a:pt x="49" y="43"/>
                      <a:pt x="60" y="45"/>
                      <a:pt x="66" y="43"/>
                    </a:cubicBezTo>
                    <a:cubicBezTo>
                      <a:pt x="73" y="40"/>
                      <a:pt x="73" y="48"/>
                      <a:pt x="77" y="47"/>
                    </a:cubicBezTo>
                    <a:cubicBezTo>
                      <a:pt x="81" y="46"/>
                      <a:pt x="89" y="52"/>
                      <a:pt x="93" y="56"/>
                    </a:cubicBezTo>
                    <a:cubicBezTo>
                      <a:pt x="96" y="58"/>
                      <a:pt x="99" y="59"/>
                      <a:pt x="102" y="61"/>
                    </a:cubicBezTo>
                    <a:cubicBezTo>
                      <a:pt x="103" y="60"/>
                      <a:pt x="104" y="59"/>
                      <a:pt x="106" y="58"/>
                    </a:cubicBezTo>
                    <a:cubicBezTo>
                      <a:pt x="110" y="54"/>
                      <a:pt x="114" y="56"/>
                      <a:pt x="118" y="56"/>
                    </a:cubicBezTo>
                    <a:cubicBezTo>
                      <a:pt x="121" y="56"/>
                      <a:pt x="122" y="52"/>
                      <a:pt x="124" y="50"/>
                    </a:cubicBezTo>
                    <a:cubicBezTo>
                      <a:pt x="126" y="49"/>
                      <a:pt x="128" y="48"/>
                      <a:pt x="130" y="48"/>
                    </a:cubicBezTo>
                    <a:cubicBezTo>
                      <a:pt x="129" y="45"/>
                      <a:pt x="128" y="39"/>
                      <a:pt x="126" y="37"/>
                    </a:cubicBezTo>
                    <a:cubicBezTo>
                      <a:pt x="123" y="34"/>
                      <a:pt x="119" y="29"/>
                      <a:pt x="121" y="27"/>
                    </a:cubicBezTo>
                    <a:cubicBezTo>
                      <a:pt x="122" y="24"/>
                      <a:pt x="122" y="20"/>
                      <a:pt x="119" y="17"/>
                    </a:cubicBezTo>
                    <a:cubicBezTo>
                      <a:pt x="117" y="15"/>
                      <a:pt x="116" y="14"/>
                      <a:pt x="116" y="12"/>
                    </a:cubicBezTo>
                    <a:cubicBezTo>
                      <a:pt x="109" y="11"/>
                      <a:pt x="101" y="11"/>
                      <a:pt x="99" y="11"/>
                    </a:cubicBezTo>
                    <a:cubicBezTo>
                      <a:pt x="96" y="12"/>
                      <a:pt x="83" y="2"/>
                      <a:pt x="81" y="1"/>
                    </a:cubicBezTo>
                    <a:cubicBezTo>
                      <a:pt x="80" y="0"/>
                      <a:pt x="70" y="0"/>
                      <a:pt x="62" y="1"/>
                    </a:cubicBezTo>
                    <a:cubicBezTo>
                      <a:pt x="57" y="6"/>
                      <a:pt x="61" y="10"/>
                      <a:pt x="61" y="18"/>
                    </a:cubicBezTo>
                    <a:cubicBezTo>
                      <a:pt x="60" y="27"/>
                      <a:pt x="51" y="25"/>
                      <a:pt x="46" y="25"/>
                    </a:cubicBezTo>
                    <a:cubicBezTo>
                      <a:pt x="41" y="25"/>
                      <a:pt x="33" y="10"/>
                      <a:pt x="31" y="7"/>
                    </a:cubicBezTo>
                    <a:cubicBezTo>
                      <a:pt x="28" y="4"/>
                      <a:pt x="20" y="11"/>
                      <a:pt x="14" y="15"/>
                    </a:cubicBezTo>
                    <a:cubicBezTo>
                      <a:pt x="8" y="18"/>
                      <a:pt x="11" y="26"/>
                      <a:pt x="7" y="29"/>
                    </a:cubicBezTo>
                    <a:cubicBezTo>
                      <a:pt x="2" y="32"/>
                      <a:pt x="0" y="38"/>
                      <a:pt x="4" y="46"/>
                    </a:cubicBezTo>
                    <a:cubicBezTo>
                      <a:pt x="4" y="46"/>
                      <a:pt x="4" y="46"/>
                      <a:pt x="4" y="47"/>
                    </a:cubicBezTo>
                    <a:cubicBezTo>
                      <a:pt x="10" y="46"/>
                      <a:pt x="15" y="45"/>
                      <a:pt x="18" y="43"/>
                    </a:cubicBezTo>
                    <a:cubicBezTo>
                      <a:pt x="24" y="39"/>
                      <a:pt x="39" y="43"/>
                      <a:pt x="44" y="4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4" name="Freeform 1670">
                <a:extLst>
                  <a:ext uri="{FF2B5EF4-FFF2-40B4-BE49-F238E27FC236}">
                    <a16:creationId xmlns:a16="http://schemas.microsoft.com/office/drawing/2014/main" id="{F4B961E7-FB3E-E19D-471A-E2280B3413FD}"/>
                  </a:ext>
                </a:extLst>
              </p:cNvPr>
              <p:cNvSpPr>
                <a:spLocks/>
              </p:cNvSpPr>
              <p:nvPr/>
            </p:nvSpPr>
            <p:spPr bwMode="auto">
              <a:xfrm>
                <a:off x="5208772" y="1871725"/>
                <a:ext cx="130180" cy="80965"/>
              </a:xfrm>
              <a:custGeom>
                <a:avLst/>
                <a:gdLst>
                  <a:gd name="T0" fmla="*/ 14 w 102"/>
                  <a:gd name="T1" fmla="*/ 33 h 65"/>
                  <a:gd name="T2" fmla="*/ 25 w 102"/>
                  <a:gd name="T3" fmla="*/ 36 h 65"/>
                  <a:gd name="T4" fmla="*/ 35 w 102"/>
                  <a:gd name="T5" fmla="*/ 42 h 65"/>
                  <a:gd name="T6" fmla="*/ 35 w 102"/>
                  <a:gd name="T7" fmla="*/ 55 h 65"/>
                  <a:gd name="T8" fmla="*/ 48 w 102"/>
                  <a:gd name="T9" fmla="*/ 63 h 65"/>
                  <a:gd name="T10" fmla="*/ 61 w 102"/>
                  <a:gd name="T11" fmla="*/ 64 h 65"/>
                  <a:gd name="T12" fmla="*/ 70 w 102"/>
                  <a:gd name="T13" fmla="*/ 60 h 65"/>
                  <a:gd name="T14" fmla="*/ 82 w 102"/>
                  <a:gd name="T15" fmla="*/ 56 h 65"/>
                  <a:gd name="T16" fmla="*/ 84 w 102"/>
                  <a:gd name="T17" fmla="*/ 48 h 65"/>
                  <a:gd name="T18" fmla="*/ 93 w 102"/>
                  <a:gd name="T19" fmla="*/ 39 h 65"/>
                  <a:gd name="T20" fmla="*/ 99 w 102"/>
                  <a:gd name="T21" fmla="*/ 35 h 65"/>
                  <a:gd name="T22" fmla="*/ 101 w 102"/>
                  <a:gd name="T23" fmla="*/ 28 h 65"/>
                  <a:gd name="T24" fmla="*/ 102 w 102"/>
                  <a:gd name="T25" fmla="*/ 22 h 65"/>
                  <a:gd name="T26" fmla="*/ 93 w 102"/>
                  <a:gd name="T27" fmla="*/ 17 h 65"/>
                  <a:gd name="T28" fmla="*/ 77 w 102"/>
                  <a:gd name="T29" fmla="*/ 8 h 65"/>
                  <a:gd name="T30" fmla="*/ 66 w 102"/>
                  <a:gd name="T31" fmla="*/ 4 h 65"/>
                  <a:gd name="T32" fmla="*/ 44 w 102"/>
                  <a:gd name="T33" fmla="*/ 4 h 65"/>
                  <a:gd name="T34" fmla="*/ 18 w 102"/>
                  <a:gd name="T35" fmla="*/ 4 h 65"/>
                  <a:gd name="T36" fmla="*/ 4 w 102"/>
                  <a:gd name="T37" fmla="*/ 8 h 65"/>
                  <a:gd name="T38" fmla="*/ 3 w 102"/>
                  <a:gd name="T39" fmla="*/ 27 h 65"/>
                  <a:gd name="T40" fmla="*/ 4 w 102"/>
                  <a:gd name="T41" fmla="*/ 32 h 65"/>
                  <a:gd name="T42" fmla="*/ 14 w 102"/>
                  <a:gd name="T4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65">
                    <a:moveTo>
                      <a:pt x="14" y="33"/>
                    </a:moveTo>
                    <a:cubicBezTo>
                      <a:pt x="16" y="35"/>
                      <a:pt x="22" y="38"/>
                      <a:pt x="25" y="36"/>
                    </a:cubicBezTo>
                    <a:cubicBezTo>
                      <a:pt x="27" y="35"/>
                      <a:pt x="35" y="39"/>
                      <a:pt x="35" y="42"/>
                    </a:cubicBezTo>
                    <a:cubicBezTo>
                      <a:pt x="35" y="45"/>
                      <a:pt x="33" y="55"/>
                      <a:pt x="35" y="55"/>
                    </a:cubicBezTo>
                    <a:cubicBezTo>
                      <a:pt x="36" y="55"/>
                      <a:pt x="48" y="58"/>
                      <a:pt x="48" y="63"/>
                    </a:cubicBezTo>
                    <a:cubicBezTo>
                      <a:pt x="53" y="63"/>
                      <a:pt x="59" y="63"/>
                      <a:pt x="61" y="64"/>
                    </a:cubicBezTo>
                    <a:cubicBezTo>
                      <a:pt x="66" y="65"/>
                      <a:pt x="68" y="62"/>
                      <a:pt x="70" y="60"/>
                    </a:cubicBezTo>
                    <a:cubicBezTo>
                      <a:pt x="72" y="57"/>
                      <a:pt x="80" y="56"/>
                      <a:pt x="82" y="56"/>
                    </a:cubicBezTo>
                    <a:cubicBezTo>
                      <a:pt x="84" y="56"/>
                      <a:pt x="84" y="50"/>
                      <a:pt x="84" y="48"/>
                    </a:cubicBezTo>
                    <a:cubicBezTo>
                      <a:pt x="85" y="45"/>
                      <a:pt x="90" y="40"/>
                      <a:pt x="93" y="39"/>
                    </a:cubicBezTo>
                    <a:cubicBezTo>
                      <a:pt x="96" y="38"/>
                      <a:pt x="96" y="35"/>
                      <a:pt x="99" y="35"/>
                    </a:cubicBezTo>
                    <a:cubicBezTo>
                      <a:pt x="102" y="35"/>
                      <a:pt x="101" y="31"/>
                      <a:pt x="101" y="28"/>
                    </a:cubicBezTo>
                    <a:cubicBezTo>
                      <a:pt x="101" y="26"/>
                      <a:pt x="101" y="24"/>
                      <a:pt x="102" y="22"/>
                    </a:cubicBezTo>
                    <a:cubicBezTo>
                      <a:pt x="99" y="20"/>
                      <a:pt x="96" y="19"/>
                      <a:pt x="93" y="17"/>
                    </a:cubicBezTo>
                    <a:cubicBezTo>
                      <a:pt x="89" y="13"/>
                      <a:pt x="81" y="7"/>
                      <a:pt x="77" y="8"/>
                    </a:cubicBezTo>
                    <a:cubicBezTo>
                      <a:pt x="73" y="9"/>
                      <a:pt x="73" y="1"/>
                      <a:pt x="66" y="4"/>
                    </a:cubicBezTo>
                    <a:cubicBezTo>
                      <a:pt x="60" y="6"/>
                      <a:pt x="49" y="4"/>
                      <a:pt x="44" y="4"/>
                    </a:cubicBezTo>
                    <a:cubicBezTo>
                      <a:pt x="39" y="4"/>
                      <a:pt x="24" y="0"/>
                      <a:pt x="18" y="4"/>
                    </a:cubicBezTo>
                    <a:cubicBezTo>
                      <a:pt x="15" y="6"/>
                      <a:pt x="10" y="7"/>
                      <a:pt x="4" y="8"/>
                    </a:cubicBezTo>
                    <a:cubicBezTo>
                      <a:pt x="8" y="15"/>
                      <a:pt x="7" y="22"/>
                      <a:pt x="3" y="27"/>
                    </a:cubicBezTo>
                    <a:cubicBezTo>
                      <a:pt x="0" y="30"/>
                      <a:pt x="1" y="30"/>
                      <a:pt x="4" y="32"/>
                    </a:cubicBezTo>
                    <a:cubicBezTo>
                      <a:pt x="8" y="31"/>
                      <a:pt x="13" y="30"/>
                      <a:pt x="14" y="3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5" name="Freeform 1671">
                <a:extLst>
                  <a:ext uri="{FF2B5EF4-FFF2-40B4-BE49-F238E27FC236}">
                    <a16:creationId xmlns:a16="http://schemas.microsoft.com/office/drawing/2014/main" id="{B091314B-8C79-11EC-B82F-EBF5076C2610}"/>
                  </a:ext>
                </a:extLst>
              </p:cNvPr>
              <p:cNvSpPr>
                <a:spLocks/>
              </p:cNvSpPr>
              <p:nvPr/>
            </p:nvSpPr>
            <p:spPr bwMode="auto">
              <a:xfrm>
                <a:off x="4884910" y="2136846"/>
                <a:ext cx="101604" cy="55564"/>
              </a:xfrm>
              <a:custGeom>
                <a:avLst/>
                <a:gdLst>
                  <a:gd name="T0" fmla="*/ 71 w 79"/>
                  <a:gd name="T1" fmla="*/ 18 h 44"/>
                  <a:gd name="T2" fmla="*/ 62 w 79"/>
                  <a:gd name="T3" fmla="*/ 13 h 44"/>
                  <a:gd name="T4" fmla="*/ 62 w 79"/>
                  <a:gd name="T5" fmla="*/ 6 h 44"/>
                  <a:gd name="T6" fmla="*/ 52 w 79"/>
                  <a:gd name="T7" fmla="*/ 1 h 44"/>
                  <a:gd name="T8" fmla="*/ 40 w 79"/>
                  <a:gd name="T9" fmla="*/ 2 h 44"/>
                  <a:gd name="T10" fmla="*/ 25 w 79"/>
                  <a:gd name="T11" fmla="*/ 2 h 44"/>
                  <a:gd name="T12" fmla="*/ 22 w 79"/>
                  <a:gd name="T13" fmla="*/ 5 h 44"/>
                  <a:gd name="T14" fmla="*/ 13 w 79"/>
                  <a:gd name="T15" fmla="*/ 12 h 44"/>
                  <a:gd name="T16" fmla="*/ 2 w 79"/>
                  <a:gd name="T17" fmla="*/ 26 h 44"/>
                  <a:gd name="T18" fmla="*/ 4 w 79"/>
                  <a:gd name="T19" fmla="*/ 32 h 44"/>
                  <a:gd name="T20" fmla="*/ 12 w 79"/>
                  <a:gd name="T21" fmla="*/ 33 h 44"/>
                  <a:gd name="T22" fmla="*/ 15 w 79"/>
                  <a:gd name="T23" fmla="*/ 42 h 44"/>
                  <a:gd name="T24" fmla="*/ 15 w 79"/>
                  <a:gd name="T25" fmla="*/ 42 h 44"/>
                  <a:gd name="T26" fmla="*/ 30 w 79"/>
                  <a:gd name="T27" fmla="*/ 41 h 44"/>
                  <a:gd name="T28" fmla="*/ 39 w 79"/>
                  <a:gd name="T29" fmla="*/ 28 h 44"/>
                  <a:gd name="T30" fmla="*/ 49 w 79"/>
                  <a:gd name="T31" fmla="*/ 40 h 44"/>
                  <a:gd name="T32" fmla="*/ 54 w 79"/>
                  <a:gd name="T33" fmla="*/ 34 h 44"/>
                  <a:gd name="T34" fmla="*/ 60 w 79"/>
                  <a:gd name="T35" fmla="*/ 30 h 44"/>
                  <a:gd name="T36" fmla="*/ 68 w 79"/>
                  <a:gd name="T37" fmla="*/ 28 h 44"/>
                  <a:gd name="T38" fmla="*/ 73 w 79"/>
                  <a:gd name="T39" fmla="*/ 26 h 44"/>
                  <a:gd name="T40" fmla="*/ 76 w 79"/>
                  <a:gd name="T41" fmla="*/ 22 h 44"/>
                  <a:gd name="T42" fmla="*/ 79 w 79"/>
                  <a:gd name="T43" fmla="*/ 19 h 44"/>
                  <a:gd name="T44" fmla="*/ 71 w 79"/>
                  <a:gd name="T4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44">
                    <a:moveTo>
                      <a:pt x="71" y="18"/>
                    </a:moveTo>
                    <a:cubicBezTo>
                      <a:pt x="67" y="19"/>
                      <a:pt x="62" y="15"/>
                      <a:pt x="62" y="13"/>
                    </a:cubicBezTo>
                    <a:cubicBezTo>
                      <a:pt x="62" y="12"/>
                      <a:pt x="61" y="8"/>
                      <a:pt x="62" y="6"/>
                    </a:cubicBezTo>
                    <a:cubicBezTo>
                      <a:pt x="59" y="4"/>
                      <a:pt x="55" y="2"/>
                      <a:pt x="52" y="1"/>
                    </a:cubicBezTo>
                    <a:cubicBezTo>
                      <a:pt x="46" y="0"/>
                      <a:pt x="44" y="0"/>
                      <a:pt x="40" y="2"/>
                    </a:cubicBezTo>
                    <a:cubicBezTo>
                      <a:pt x="37" y="3"/>
                      <a:pt x="30" y="3"/>
                      <a:pt x="25" y="2"/>
                    </a:cubicBezTo>
                    <a:cubicBezTo>
                      <a:pt x="24" y="4"/>
                      <a:pt x="23" y="5"/>
                      <a:pt x="22" y="5"/>
                    </a:cubicBezTo>
                    <a:cubicBezTo>
                      <a:pt x="19" y="5"/>
                      <a:pt x="14" y="8"/>
                      <a:pt x="13" y="12"/>
                    </a:cubicBezTo>
                    <a:cubicBezTo>
                      <a:pt x="12" y="16"/>
                      <a:pt x="4" y="19"/>
                      <a:pt x="2" y="26"/>
                    </a:cubicBezTo>
                    <a:cubicBezTo>
                      <a:pt x="0" y="33"/>
                      <a:pt x="1" y="36"/>
                      <a:pt x="4" y="32"/>
                    </a:cubicBezTo>
                    <a:cubicBezTo>
                      <a:pt x="8" y="28"/>
                      <a:pt x="12" y="29"/>
                      <a:pt x="12" y="33"/>
                    </a:cubicBezTo>
                    <a:cubicBezTo>
                      <a:pt x="12" y="36"/>
                      <a:pt x="17" y="37"/>
                      <a:pt x="15" y="42"/>
                    </a:cubicBezTo>
                    <a:cubicBezTo>
                      <a:pt x="15" y="42"/>
                      <a:pt x="15" y="42"/>
                      <a:pt x="15" y="42"/>
                    </a:cubicBezTo>
                    <a:cubicBezTo>
                      <a:pt x="20" y="41"/>
                      <a:pt x="28" y="41"/>
                      <a:pt x="30" y="41"/>
                    </a:cubicBezTo>
                    <a:cubicBezTo>
                      <a:pt x="34" y="41"/>
                      <a:pt x="37" y="29"/>
                      <a:pt x="39" y="28"/>
                    </a:cubicBezTo>
                    <a:cubicBezTo>
                      <a:pt x="41" y="27"/>
                      <a:pt x="45" y="37"/>
                      <a:pt x="49" y="40"/>
                    </a:cubicBezTo>
                    <a:cubicBezTo>
                      <a:pt x="53" y="44"/>
                      <a:pt x="54" y="37"/>
                      <a:pt x="54" y="34"/>
                    </a:cubicBezTo>
                    <a:cubicBezTo>
                      <a:pt x="54" y="31"/>
                      <a:pt x="57" y="30"/>
                      <a:pt x="60" y="30"/>
                    </a:cubicBezTo>
                    <a:cubicBezTo>
                      <a:pt x="62" y="31"/>
                      <a:pt x="68" y="32"/>
                      <a:pt x="68" y="28"/>
                    </a:cubicBezTo>
                    <a:cubicBezTo>
                      <a:pt x="68" y="25"/>
                      <a:pt x="71" y="26"/>
                      <a:pt x="73" y="26"/>
                    </a:cubicBezTo>
                    <a:cubicBezTo>
                      <a:pt x="76" y="26"/>
                      <a:pt x="76" y="22"/>
                      <a:pt x="76" y="22"/>
                    </a:cubicBezTo>
                    <a:cubicBezTo>
                      <a:pt x="79" y="19"/>
                      <a:pt x="79" y="19"/>
                      <a:pt x="79" y="19"/>
                    </a:cubicBezTo>
                    <a:cubicBezTo>
                      <a:pt x="77" y="17"/>
                      <a:pt x="73" y="16"/>
                      <a:pt x="71"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6" name="Freeform 1672">
                <a:extLst>
                  <a:ext uri="{FF2B5EF4-FFF2-40B4-BE49-F238E27FC236}">
                    <a16:creationId xmlns:a16="http://schemas.microsoft.com/office/drawing/2014/main" id="{E7D55380-869E-E64E-307C-7723A4B685F8}"/>
                  </a:ext>
                </a:extLst>
              </p:cNvPr>
              <p:cNvSpPr>
                <a:spLocks/>
              </p:cNvSpPr>
              <p:nvPr/>
            </p:nvSpPr>
            <p:spPr bwMode="auto">
              <a:xfrm>
                <a:off x="4881735" y="1925701"/>
                <a:ext cx="203207" cy="223845"/>
              </a:xfrm>
              <a:custGeom>
                <a:avLst/>
                <a:gdLst>
                  <a:gd name="T0" fmla="*/ 20 w 158"/>
                  <a:gd name="T1" fmla="*/ 47 h 179"/>
                  <a:gd name="T2" fmla="*/ 11 w 158"/>
                  <a:gd name="T3" fmla="*/ 55 h 179"/>
                  <a:gd name="T4" fmla="*/ 17 w 158"/>
                  <a:gd name="T5" fmla="*/ 64 h 179"/>
                  <a:gd name="T6" fmla="*/ 13 w 158"/>
                  <a:gd name="T7" fmla="*/ 70 h 179"/>
                  <a:gd name="T8" fmla="*/ 3 w 158"/>
                  <a:gd name="T9" fmla="*/ 75 h 179"/>
                  <a:gd name="T10" fmla="*/ 2 w 158"/>
                  <a:gd name="T11" fmla="*/ 83 h 179"/>
                  <a:gd name="T12" fmla="*/ 0 w 158"/>
                  <a:gd name="T13" fmla="*/ 97 h 179"/>
                  <a:gd name="T14" fmla="*/ 5 w 158"/>
                  <a:gd name="T15" fmla="*/ 108 h 179"/>
                  <a:gd name="T16" fmla="*/ 1 w 158"/>
                  <a:gd name="T17" fmla="*/ 115 h 179"/>
                  <a:gd name="T18" fmla="*/ 7 w 158"/>
                  <a:gd name="T19" fmla="*/ 129 h 179"/>
                  <a:gd name="T20" fmla="*/ 11 w 158"/>
                  <a:gd name="T21" fmla="*/ 132 h 179"/>
                  <a:gd name="T22" fmla="*/ 22 w 158"/>
                  <a:gd name="T23" fmla="*/ 137 h 179"/>
                  <a:gd name="T24" fmla="*/ 32 w 158"/>
                  <a:gd name="T25" fmla="*/ 140 h 179"/>
                  <a:gd name="T26" fmla="*/ 35 w 158"/>
                  <a:gd name="T27" fmla="*/ 146 h 179"/>
                  <a:gd name="T28" fmla="*/ 28 w 158"/>
                  <a:gd name="T29" fmla="*/ 160 h 179"/>
                  <a:gd name="T30" fmla="*/ 27 w 158"/>
                  <a:gd name="T31" fmla="*/ 171 h 179"/>
                  <a:gd name="T32" fmla="*/ 42 w 158"/>
                  <a:gd name="T33" fmla="*/ 171 h 179"/>
                  <a:gd name="T34" fmla="*/ 54 w 158"/>
                  <a:gd name="T35" fmla="*/ 170 h 179"/>
                  <a:gd name="T36" fmla="*/ 64 w 158"/>
                  <a:gd name="T37" fmla="*/ 175 h 179"/>
                  <a:gd name="T38" fmla="*/ 66 w 158"/>
                  <a:gd name="T39" fmla="*/ 173 h 179"/>
                  <a:gd name="T40" fmla="*/ 76 w 158"/>
                  <a:gd name="T41" fmla="*/ 175 h 179"/>
                  <a:gd name="T42" fmla="*/ 86 w 158"/>
                  <a:gd name="T43" fmla="*/ 174 h 179"/>
                  <a:gd name="T44" fmla="*/ 97 w 158"/>
                  <a:gd name="T45" fmla="*/ 173 h 179"/>
                  <a:gd name="T46" fmla="*/ 115 w 158"/>
                  <a:gd name="T47" fmla="*/ 169 h 179"/>
                  <a:gd name="T48" fmla="*/ 122 w 158"/>
                  <a:gd name="T49" fmla="*/ 164 h 179"/>
                  <a:gd name="T50" fmla="*/ 129 w 158"/>
                  <a:gd name="T51" fmla="*/ 153 h 179"/>
                  <a:gd name="T52" fmla="*/ 138 w 158"/>
                  <a:gd name="T53" fmla="*/ 146 h 179"/>
                  <a:gd name="T54" fmla="*/ 120 w 158"/>
                  <a:gd name="T55" fmla="*/ 132 h 179"/>
                  <a:gd name="T56" fmla="*/ 114 w 158"/>
                  <a:gd name="T57" fmla="*/ 117 h 179"/>
                  <a:gd name="T58" fmla="*/ 113 w 158"/>
                  <a:gd name="T59" fmla="*/ 108 h 179"/>
                  <a:gd name="T60" fmla="*/ 131 w 158"/>
                  <a:gd name="T61" fmla="*/ 101 h 179"/>
                  <a:gd name="T62" fmla="*/ 146 w 158"/>
                  <a:gd name="T63" fmla="*/ 94 h 179"/>
                  <a:gd name="T64" fmla="*/ 155 w 158"/>
                  <a:gd name="T65" fmla="*/ 94 h 179"/>
                  <a:gd name="T66" fmla="*/ 156 w 158"/>
                  <a:gd name="T67" fmla="*/ 84 h 179"/>
                  <a:gd name="T68" fmla="*/ 151 w 158"/>
                  <a:gd name="T69" fmla="*/ 70 h 179"/>
                  <a:gd name="T70" fmla="*/ 149 w 158"/>
                  <a:gd name="T71" fmla="*/ 60 h 179"/>
                  <a:gd name="T72" fmla="*/ 145 w 158"/>
                  <a:gd name="T73" fmla="*/ 52 h 179"/>
                  <a:gd name="T74" fmla="*/ 144 w 158"/>
                  <a:gd name="T75" fmla="*/ 45 h 179"/>
                  <a:gd name="T76" fmla="*/ 144 w 158"/>
                  <a:gd name="T77" fmla="*/ 26 h 179"/>
                  <a:gd name="T78" fmla="*/ 144 w 158"/>
                  <a:gd name="T79" fmla="*/ 24 h 179"/>
                  <a:gd name="T80" fmla="*/ 143 w 158"/>
                  <a:gd name="T81" fmla="*/ 22 h 179"/>
                  <a:gd name="T82" fmla="*/ 132 w 158"/>
                  <a:gd name="T83" fmla="*/ 16 h 179"/>
                  <a:gd name="T84" fmla="*/ 134 w 158"/>
                  <a:gd name="T85" fmla="*/ 6 h 179"/>
                  <a:gd name="T86" fmla="*/ 118 w 158"/>
                  <a:gd name="T87" fmla="*/ 10 h 179"/>
                  <a:gd name="T88" fmla="*/ 98 w 158"/>
                  <a:gd name="T89" fmla="*/ 22 h 179"/>
                  <a:gd name="T90" fmla="*/ 89 w 158"/>
                  <a:gd name="T91" fmla="*/ 15 h 179"/>
                  <a:gd name="T92" fmla="*/ 83 w 158"/>
                  <a:gd name="T93" fmla="*/ 12 h 179"/>
                  <a:gd name="T94" fmla="*/ 70 w 158"/>
                  <a:gd name="T95" fmla="*/ 6 h 179"/>
                  <a:gd name="T96" fmla="*/ 69 w 158"/>
                  <a:gd name="T97" fmla="*/ 2 h 179"/>
                  <a:gd name="T98" fmla="*/ 62 w 158"/>
                  <a:gd name="T99" fmla="*/ 2 h 179"/>
                  <a:gd name="T100" fmla="*/ 46 w 158"/>
                  <a:gd name="T101" fmla="*/ 0 h 179"/>
                  <a:gd name="T102" fmla="*/ 49 w 158"/>
                  <a:gd name="T103" fmla="*/ 8 h 179"/>
                  <a:gd name="T104" fmla="*/ 54 w 158"/>
                  <a:gd name="T105" fmla="*/ 24 h 179"/>
                  <a:gd name="T106" fmla="*/ 46 w 158"/>
                  <a:gd name="T107" fmla="*/ 31 h 179"/>
                  <a:gd name="T108" fmla="*/ 33 w 158"/>
                  <a:gd name="T109" fmla="*/ 29 h 179"/>
                  <a:gd name="T110" fmla="*/ 20 w 158"/>
                  <a:gd name="T111" fmla="*/ 31 h 179"/>
                  <a:gd name="T112" fmla="*/ 20 w 158"/>
                  <a:gd name="T113" fmla="*/ 35 h 179"/>
                  <a:gd name="T114" fmla="*/ 20 w 158"/>
                  <a:gd name="T115" fmla="*/ 4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79">
                    <a:moveTo>
                      <a:pt x="20" y="47"/>
                    </a:moveTo>
                    <a:cubicBezTo>
                      <a:pt x="16" y="53"/>
                      <a:pt x="10" y="53"/>
                      <a:pt x="11" y="55"/>
                    </a:cubicBezTo>
                    <a:cubicBezTo>
                      <a:pt x="12" y="56"/>
                      <a:pt x="19" y="62"/>
                      <a:pt x="17" y="64"/>
                    </a:cubicBezTo>
                    <a:cubicBezTo>
                      <a:pt x="15" y="67"/>
                      <a:pt x="13" y="65"/>
                      <a:pt x="13" y="70"/>
                    </a:cubicBezTo>
                    <a:cubicBezTo>
                      <a:pt x="13" y="75"/>
                      <a:pt x="6" y="75"/>
                      <a:pt x="3" y="75"/>
                    </a:cubicBezTo>
                    <a:cubicBezTo>
                      <a:pt x="1" y="75"/>
                      <a:pt x="4" y="79"/>
                      <a:pt x="2" y="83"/>
                    </a:cubicBezTo>
                    <a:cubicBezTo>
                      <a:pt x="1" y="87"/>
                      <a:pt x="1" y="94"/>
                      <a:pt x="0" y="97"/>
                    </a:cubicBezTo>
                    <a:cubicBezTo>
                      <a:pt x="0" y="100"/>
                      <a:pt x="6" y="105"/>
                      <a:pt x="5" y="108"/>
                    </a:cubicBezTo>
                    <a:cubicBezTo>
                      <a:pt x="5" y="111"/>
                      <a:pt x="0" y="113"/>
                      <a:pt x="1" y="115"/>
                    </a:cubicBezTo>
                    <a:cubicBezTo>
                      <a:pt x="2" y="117"/>
                      <a:pt x="6" y="120"/>
                      <a:pt x="7" y="129"/>
                    </a:cubicBezTo>
                    <a:cubicBezTo>
                      <a:pt x="9" y="130"/>
                      <a:pt x="10" y="131"/>
                      <a:pt x="11" y="132"/>
                    </a:cubicBezTo>
                    <a:cubicBezTo>
                      <a:pt x="13" y="135"/>
                      <a:pt x="17" y="137"/>
                      <a:pt x="22" y="137"/>
                    </a:cubicBezTo>
                    <a:cubicBezTo>
                      <a:pt x="27" y="137"/>
                      <a:pt x="29" y="140"/>
                      <a:pt x="32" y="140"/>
                    </a:cubicBezTo>
                    <a:cubicBezTo>
                      <a:pt x="34" y="140"/>
                      <a:pt x="40" y="142"/>
                      <a:pt x="35" y="146"/>
                    </a:cubicBezTo>
                    <a:cubicBezTo>
                      <a:pt x="30" y="150"/>
                      <a:pt x="29" y="155"/>
                      <a:pt x="28" y="160"/>
                    </a:cubicBezTo>
                    <a:cubicBezTo>
                      <a:pt x="27" y="164"/>
                      <a:pt x="27" y="168"/>
                      <a:pt x="27" y="171"/>
                    </a:cubicBezTo>
                    <a:cubicBezTo>
                      <a:pt x="32" y="172"/>
                      <a:pt x="39" y="172"/>
                      <a:pt x="42" y="171"/>
                    </a:cubicBezTo>
                    <a:cubicBezTo>
                      <a:pt x="46" y="169"/>
                      <a:pt x="48" y="169"/>
                      <a:pt x="54" y="170"/>
                    </a:cubicBezTo>
                    <a:cubicBezTo>
                      <a:pt x="57" y="171"/>
                      <a:pt x="61" y="173"/>
                      <a:pt x="64" y="175"/>
                    </a:cubicBezTo>
                    <a:cubicBezTo>
                      <a:pt x="64" y="173"/>
                      <a:pt x="65" y="173"/>
                      <a:pt x="66" y="173"/>
                    </a:cubicBezTo>
                    <a:cubicBezTo>
                      <a:pt x="69" y="172"/>
                      <a:pt x="73" y="179"/>
                      <a:pt x="76" y="175"/>
                    </a:cubicBezTo>
                    <a:cubicBezTo>
                      <a:pt x="78" y="171"/>
                      <a:pt x="84" y="172"/>
                      <a:pt x="86" y="174"/>
                    </a:cubicBezTo>
                    <a:cubicBezTo>
                      <a:pt x="89" y="175"/>
                      <a:pt x="93" y="176"/>
                      <a:pt x="97" y="173"/>
                    </a:cubicBezTo>
                    <a:cubicBezTo>
                      <a:pt x="100" y="170"/>
                      <a:pt x="112" y="168"/>
                      <a:pt x="115" y="169"/>
                    </a:cubicBezTo>
                    <a:cubicBezTo>
                      <a:pt x="117" y="171"/>
                      <a:pt x="124" y="174"/>
                      <a:pt x="122" y="164"/>
                    </a:cubicBezTo>
                    <a:cubicBezTo>
                      <a:pt x="119" y="155"/>
                      <a:pt x="127" y="157"/>
                      <a:pt x="129" y="153"/>
                    </a:cubicBezTo>
                    <a:cubicBezTo>
                      <a:pt x="130" y="150"/>
                      <a:pt x="140" y="148"/>
                      <a:pt x="138" y="146"/>
                    </a:cubicBezTo>
                    <a:cubicBezTo>
                      <a:pt x="137" y="143"/>
                      <a:pt x="124" y="135"/>
                      <a:pt x="120" y="132"/>
                    </a:cubicBezTo>
                    <a:cubicBezTo>
                      <a:pt x="116" y="129"/>
                      <a:pt x="116" y="121"/>
                      <a:pt x="114" y="117"/>
                    </a:cubicBezTo>
                    <a:cubicBezTo>
                      <a:pt x="112" y="114"/>
                      <a:pt x="108" y="109"/>
                      <a:pt x="113" y="108"/>
                    </a:cubicBezTo>
                    <a:cubicBezTo>
                      <a:pt x="118" y="106"/>
                      <a:pt x="127" y="105"/>
                      <a:pt x="131" y="101"/>
                    </a:cubicBezTo>
                    <a:cubicBezTo>
                      <a:pt x="136" y="97"/>
                      <a:pt x="143" y="96"/>
                      <a:pt x="146" y="94"/>
                    </a:cubicBezTo>
                    <a:cubicBezTo>
                      <a:pt x="148" y="92"/>
                      <a:pt x="154" y="96"/>
                      <a:pt x="155" y="94"/>
                    </a:cubicBezTo>
                    <a:cubicBezTo>
                      <a:pt x="157" y="91"/>
                      <a:pt x="158" y="87"/>
                      <a:pt x="156" y="84"/>
                    </a:cubicBezTo>
                    <a:cubicBezTo>
                      <a:pt x="153" y="81"/>
                      <a:pt x="152" y="76"/>
                      <a:pt x="151" y="70"/>
                    </a:cubicBezTo>
                    <a:cubicBezTo>
                      <a:pt x="151" y="63"/>
                      <a:pt x="149" y="63"/>
                      <a:pt x="149" y="60"/>
                    </a:cubicBezTo>
                    <a:cubicBezTo>
                      <a:pt x="149" y="57"/>
                      <a:pt x="148" y="53"/>
                      <a:pt x="145" y="52"/>
                    </a:cubicBezTo>
                    <a:cubicBezTo>
                      <a:pt x="142" y="50"/>
                      <a:pt x="141" y="49"/>
                      <a:pt x="144" y="45"/>
                    </a:cubicBezTo>
                    <a:cubicBezTo>
                      <a:pt x="147" y="40"/>
                      <a:pt x="145" y="29"/>
                      <a:pt x="144" y="26"/>
                    </a:cubicBezTo>
                    <a:cubicBezTo>
                      <a:pt x="144" y="26"/>
                      <a:pt x="144" y="25"/>
                      <a:pt x="144" y="24"/>
                    </a:cubicBezTo>
                    <a:cubicBezTo>
                      <a:pt x="143" y="24"/>
                      <a:pt x="143" y="23"/>
                      <a:pt x="143" y="22"/>
                    </a:cubicBezTo>
                    <a:cubicBezTo>
                      <a:pt x="142" y="18"/>
                      <a:pt x="139" y="16"/>
                      <a:pt x="132" y="16"/>
                    </a:cubicBezTo>
                    <a:cubicBezTo>
                      <a:pt x="126" y="16"/>
                      <a:pt x="136" y="9"/>
                      <a:pt x="134" y="6"/>
                    </a:cubicBezTo>
                    <a:cubicBezTo>
                      <a:pt x="131" y="3"/>
                      <a:pt x="124" y="12"/>
                      <a:pt x="118" y="10"/>
                    </a:cubicBezTo>
                    <a:cubicBezTo>
                      <a:pt x="112" y="8"/>
                      <a:pt x="104" y="18"/>
                      <a:pt x="98" y="22"/>
                    </a:cubicBezTo>
                    <a:cubicBezTo>
                      <a:pt x="93" y="26"/>
                      <a:pt x="85" y="21"/>
                      <a:pt x="89" y="15"/>
                    </a:cubicBezTo>
                    <a:cubicBezTo>
                      <a:pt x="93" y="9"/>
                      <a:pt x="89" y="9"/>
                      <a:pt x="83" y="12"/>
                    </a:cubicBezTo>
                    <a:cubicBezTo>
                      <a:pt x="77" y="14"/>
                      <a:pt x="69" y="11"/>
                      <a:pt x="70" y="6"/>
                    </a:cubicBezTo>
                    <a:cubicBezTo>
                      <a:pt x="70" y="4"/>
                      <a:pt x="70" y="3"/>
                      <a:pt x="69" y="2"/>
                    </a:cubicBezTo>
                    <a:cubicBezTo>
                      <a:pt x="66" y="2"/>
                      <a:pt x="64" y="2"/>
                      <a:pt x="62" y="2"/>
                    </a:cubicBezTo>
                    <a:cubicBezTo>
                      <a:pt x="60" y="1"/>
                      <a:pt x="53" y="0"/>
                      <a:pt x="46" y="0"/>
                    </a:cubicBezTo>
                    <a:cubicBezTo>
                      <a:pt x="48" y="3"/>
                      <a:pt x="51" y="6"/>
                      <a:pt x="49" y="8"/>
                    </a:cubicBezTo>
                    <a:cubicBezTo>
                      <a:pt x="47" y="13"/>
                      <a:pt x="51" y="17"/>
                      <a:pt x="54" y="24"/>
                    </a:cubicBezTo>
                    <a:cubicBezTo>
                      <a:pt x="57" y="30"/>
                      <a:pt x="47" y="26"/>
                      <a:pt x="46" y="31"/>
                    </a:cubicBezTo>
                    <a:cubicBezTo>
                      <a:pt x="46" y="35"/>
                      <a:pt x="37" y="30"/>
                      <a:pt x="33" y="29"/>
                    </a:cubicBezTo>
                    <a:cubicBezTo>
                      <a:pt x="30" y="27"/>
                      <a:pt x="20" y="28"/>
                      <a:pt x="20" y="31"/>
                    </a:cubicBezTo>
                    <a:cubicBezTo>
                      <a:pt x="20" y="32"/>
                      <a:pt x="20" y="33"/>
                      <a:pt x="20" y="35"/>
                    </a:cubicBezTo>
                    <a:cubicBezTo>
                      <a:pt x="21" y="40"/>
                      <a:pt x="22" y="44"/>
                      <a:pt x="20" y="4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7" name="Freeform 1673">
                <a:extLst>
                  <a:ext uri="{FF2B5EF4-FFF2-40B4-BE49-F238E27FC236}">
                    <a16:creationId xmlns:a16="http://schemas.microsoft.com/office/drawing/2014/main" id="{D0572E6F-C92F-7FA9-EC1B-BE9781ED358C}"/>
                  </a:ext>
                </a:extLst>
              </p:cNvPr>
              <p:cNvSpPr>
                <a:spLocks/>
              </p:cNvSpPr>
              <p:nvPr/>
            </p:nvSpPr>
            <p:spPr bwMode="auto">
              <a:xfrm>
                <a:off x="5211947" y="1389108"/>
                <a:ext cx="238133" cy="369900"/>
              </a:xfrm>
              <a:custGeom>
                <a:avLst/>
                <a:gdLst>
                  <a:gd name="T0" fmla="*/ 158 w 186"/>
                  <a:gd name="T1" fmla="*/ 248 h 295"/>
                  <a:gd name="T2" fmla="*/ 184 w 186"/>
                  <a:gd name="T3" fmla="*/ 223 h 295"/>
                  <a:gd name="T4" fmla="*/ 179 w 186"/>
                  <a:gd name="T5" fmla="*/ 209 h 295"/>
                  <a:gd name="T6" fmla="*/ 157 w 186"/>
                  <a:gd name="T7" fmla="*/ 191 h 295"/>
                  <a:gd name="T8" fmla="*/ 168 w 186"/>
                  <a:gd name="T9" fmla="*/ 181 h 295"/>
                  <a:gd name="T10" fmla="*/ 158 w 186"/>
                  <a:gd name="T11" fmla="*/ 172 h 295"/>
                  <a:gd name="T12" fmla="*/ 161 w 186"/>
                  <a:gd name="T13" fmla="*/ 163 h 295"/>
                  <a:gd name="T14" fmla="*/ 152 w 186"/>
                  <a:gd name="T15" fmla="*/ 157 h 295"/>
                  <a:gd name="T16" fmla="*/ 156 w 186"/>
                  <a:gd name="T17" fmla="*/ 152 h 295"/>
                  <a:gd name="T18" fmla="*/ 154 w 186"/>
                  <a:gd name="T19" fmla="*/ 139 h 295"/>
                  <a:gd name="T20" fmla="*/ 160 w 186"/>
                  <a:gd name="T21" fmla="*/ 128 h 295"/>
                  <a:gd name="T22" fmla="*/ 143 w 186"/>
                  <a:gd name="T23" fmla="*/ 102 h 295"/>
                  <a:gd name="T24" fmla="*/ 148 w 186"/>
                  <a:gd name="T25" fmla="*/ 91 h 295"/>
                  <a:gd name="T26" fmla="*/ 159 w 186"/>
                  <a:gd name="T27" fmla="*/ 78 h 295"/>
                  <a:gd name="T28" fmla="*/ 146 w 186"/>
                  <a:gd name="T29" fmla="*/ 65 h 295"/>
                  <a:gd name="T30" fmla="*/ 136 w 186"/>
                  <a:gd name="T31" fmla="*/ 59 h 295"/>
                  <a:gd name="T32" fmla="*/ 133 w 186"/>
                  <a:gd name="T33" fmla="*/ 49 h 295"/>
                  <a:gd name="T34" fmla="*/ 136 w 186"/>
                  <a:gd name="T35" fmla="*/ 40 h 295"/>
                  <a:gd name="T36" fmla="*/ 142 w 186"/>
                  <a:gd name="T37" fmla="*/ 34 h 295"/>
                  <a:gd name="T38" fmla="*/ 146 w 186"/>
                  <a:gd name="T39" fmla="*/ 28 h 295"/>
                  <a:gd name="T40" fmla="*/ 146 w 186"/>
                  <a:gd name="T41" fmla="*/ 18 h 295"/>
                  <a:gd name="T42" fmla="*/ 128 w 186"/>
                  <a:gd name="T43" fmla="*/ 6 h 295"/>
                  <a:gd name="T44" fmla="*/ 114 w 186"/>
                  <a:gd name="T45" fmla="*/ 6 h 295"/>
                  <a:gd name="T46" fmla="*/ 96 w 186"/>
                  <a:gd name="T47" fmla="*/ 10 h 295"/>
                  <a:gd name="T48" fmla="*/ 85 w 186"/>
                  <a:gd name="T49" fmla="*/ 21 h 295"/>
                  <a:gd name="T50" fmla="*/ 82 w 186"/>
                  <a:gd name="T51" fmla="*/ 37 h 295"/>
                  <a:gd name="T52" fmla="*/ 74 w 186"/>
                  <a:gd name="T53" fmla="*/ 47 h 295"/>
                  <a:gd name="T54" fmla="*/ 64 w 186"/>
                  <a:gd name="T55" fmla="*/ 44 h 295"/>
                  <a:gd name="T56" fmla="*/ 51 w 186"/>
                  <a:gd name="T57" fmla="*/ 43 h 295"/>
                  <a:gd name="T58" fmla="*/ 31 w 186"/>
                  <a:gd name="T59" fmla="*/ 42 h 295"/>
                  <a:gd name="T60" fmla="*/ 12 w 186"/>
                  <a:gd name="T61" fmla="*/ 28 h 295"/>
                  <a:gd name="T62" fmla="*/ 0 w 186"/>
                  <a:gd name="T63" fmla="*/ 37 h 295"/>
                  <a:gd name="T64" fmla="*/ 20 w 186"/>
                  <a:gd name="T65" fmla="*/ 51 h 295"/>
                  <a:gd name="T66" fmla="*/ 45 w 186"/>
                  <a:gd name="T67" fmla="*/ 66 h 295"/>
                  <a:gd name="T68" fmla="*/ 46 w 186"/>
                  <a:gd name="T69" fmla="*/ 83 h 295"/>
                  <a:gd name="T70" fmla="*/ 50 w 186"/>
                  <a:gd name="T71" fmla="*/ 99 h 295"/>
                  <a:gd name="T72" fmla="*/ 49 w 186"/>
                  <a:gd name="T73" fmla="*/ 114 h 295"/>
                  <a:gd name="T74" fmla="*/ 52 w 186"/>
                  <a:gd name="T75" fmla="*/ 123 h 295"/>
                  <a:gd name="T76" fmla="*/ 55 w 186"/>
                  <a:gd name="T77" fmla="*/ 132 h 295"/>
                  <a:gd name="T78" fmla="*/ 69 w 186"/>
                  <a:gd name="T79" fmla="*/ 137 h 295"/>
                  <a:gd name="T80" fmla="*/ 75 w 186"/>
                  <a:gd name="T81" fmla="*/ 151 h 295"/>
                  <a:gd name="T82" fmla="*/ 72 w 186"/>
                  <a:gd name="T83" fmla="*/ 157 h 295"/>
                  <a:gd name="T84" fmla="*/ 63 w 186"/>
                  <a:gd name="T85" fmla="*/ 165 h 295"/>
                  <a:gd name="T86" fmla="*/ 45 w 186"/>
                  <a:gd name="T87" fmla="*/ 183 h 295"/>
                  <a:gd name="T88" fmla="*/ 34 w 186"/>
                  <a:gd name="T89" fmla="*/ 191 h 295"/>
                  <a:gd name="T90" fmla="*/ 25 w 186"/>
                  <a:gd name="T91" fmla="*/ 200 h 295"/>
                  <a:gd name="T92" fmla="*/ 12 w 186"/>
                  <a:gd name="T93" fmla="*/ 206 h 295"/>
                  <a:gd name="T94" fmla="*/ 5 w 186"/>
                  <a:gd name="T95" fmla="*/ 218 h 295"/>
                  <a:gd name="T96" fmla="*/ 5 w 186"/>
                  <a:gd name="T97" fmla="*/ 228 h 295"/>
                  <a:gd name="T98" fmla="*/ 7 w 186"/>
                  <a:gd name="T99" fmla="*/ 240 h 295"/>
                  <a:gd name="T100" fmla="*/ 10 w 186"/>
                  <a:gd name="T101" fmla="*/ 260 h 295"/>
                  <a:gd name="T102" fmla="*/ 5 w 186"/>
                  <a:gd name="T103" fmla="*/ 278 h 295"/>
                  <a:gd name="T104" fmla="*/ 22 w 186"/>
                  <a:gd name="T105" fmla="*/ 285 h 295"/>
                  <a:gd name="T106" fmla="*/ 33 w 186"/>
                  <a:gd name="T107" fmla="*/ 290 h 295"/>
                  <a:gd name="T108" fmla="*/ 52 w 186"/>
                  <a:gd name="T109" fmla="*/ 295 h 295"/>
                  <a:gd name="T110" fmla="*/ 107 w 186"/>
                  <a:gd name="T111" fmla="*/ 282 h 295"/>
                  <a:gd name="T112" fmla="*/ 122 w 186"/>
                  <a:gd name="T113" fmla="*/ 280 h 295"/>
                  <a:gd name="T114" fmla="*/ 131 w 186"/>
                  <a:gd name="T115" fmla="*/ 270 h 295"/>
                  <a:gd name="T116" fmla="*/ 158 w 186"/>
                  <a:gd name="T117" fmla="*/ 24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295">
                    <a:moveTo>
                      <a:pt x="158" y="248"/>
                    </a:moveTo>
                    <a:cubicBezTo>
                      <a:pt x="162" y="238"/>
                      <a:pt x="181" y="231"/>
                      <a:pt x="184" y="223"/>
                    </a:cubicBezTo>
                    <a:cubicBezTo>
                      <a:pt x="186" y="218"/>
                      <a:pt x="186" y="216"/>
                      <a:pt x="179" y="209"/>
                    </a:cubicBezTo>
                    <a:cubicBezTo>
                      <a:pt x="173" y="201"/>
                      <a:pt x="157" y="195"/>
                      <a:pt x="157" y="191"/>
                    </a:cubicBezTo>
                    <a:cubicBezTo>
                      <a:pt x="156" y="187"/>
                      <a:pt x="168" y="187"/>
                      <a:pt x="168" y="181"/>
                    </a:cubicBezTo>
                    <a:cubicBezTo>
                      <a:pt x="167" y="176"/>
                      <a:pt x="161" y="176"/>
                      <a:pt x="158" y="172"/>
                    </a:cubicBezTo>
                    <a:cubicBezTo>
                      <a:pt x="156" y="168"/>
                      <a:pt x="162" y="165"/>
                      <a:pt x="161" y="163"/>
                    </a:cubicBezTo>
                    <a:cubicBezTo>
                      <a:pt x="161" y="161"/>
                      <a:pt x="153" y="160"/>
                      <a:pt x="152" y="157"/>
                    </a:cubicBezTo>
                    <a:cubicBezTo>
                      <a:pt x="152" y="155"/>
                      <a:pt x="157" y="155"/>
                      <a:pt x="156" y="152"/>
                    </a:cubicBezTo>
                    <a:cubicBezTo>
                      <a:pt x="155" y="149"/>
                      <a:pt x="150" y="143"/>
                      <a:pt x="154" y="139"/>
                    </a:cubicBezTo>
                    <a:cubicBezTo>
                      <a:pt x="157" y="134"/>
                      <a:pt x="165" y="139"/>
                      <a:pt x="160" y="128"/>
                    </a:cubicBezTo>
                    <a:cubicBezTo>
                      <a:pt x="154" y="118"/>
                      <a:pt x="145" y="105"/>
                      <a:pt x="143" y="102"/>
                    </a:cubicBezTo>
                    <a:cubicBezTo>
                      <a:pt x="141" y="99"/>
                      <a:pt x="145" y="93"/>
                      <a:pt x="148" y="91"/>
                    </a:cubicBezTo>
                    <a:cubicBezTo>
                      <a:pt x="151" y="89"/>
                      <a:pt x="159" y="81"/>
                      <a:pt x="159" y="78"/>
                    </a:cubicBezTo>
                    <a:cubicBezTo>
                      <a:pt x="159" y="75"/>
                      <a:pt x="149" y="67"/>
                      <a:pt x="146" y="65"/>
                    </a:cubicBezTo>
                    <a:cubicBezTo>
                      <a:pt x="144" y="64"/>
                      <a:pt x="138" y="64"/>
                      <a:pt x="136" y="59"/>
                    </a:cubicBezTo>
                    <a:cubicBezTo>
                      <a:pt x="133" y="54"/>
                      <a:pt x="130" y="52"/>
                      <a:pt x="133" y="49"/>
                    </a:cubicBezTo>
                    <a:cubicBezTo>
                      <a:pt x="136" y="46"/>
                      <a:pt x="136" y="43"/>
                      <a:pt x="136" y="40"/>
                    </a:cubicBezTo>
                    <a:cubicBezTo>
                      <a:pt x="136" y="36"/>
                      <a:pt x="141" y="39"/>
                      <a:pt x="142" y="34"/>
                    </a:cubicBezTo>
                    <a:cubicBezTo>
                      <a:pt x="143" y="32"/>
                      <a:pt x="144" y="30"/>
                      <a:pt x="146" y="28"/>
                    </a:cubicBezTo>
                    <a:cubicBezTo>
                      <a:pt x="146" y="24"/>
                      <a:pt x="147" y="21"/>
                      <a:pt x="146" y="18"/>
                    </a:cubicBezTo>
                    <a:cubicBezTo>
                      <a:pt x="145" y="13"/>
                      <a:pt x="131" y="11"/>
                      <a:pt x="128" y="6"/>
                    </a:cubicBezTo>
                    <a:cubicBezTo>
                      <a:pt x="124" y="0"/>
                      <a:pt x="116" y="2"/>
                      <a:pt x="114" y="6"/>
                    </a:cubicBezTo>
                    <a:cubicBezTo>
                      <a:pt x="111" y="9"/>
                      <a:pt x="96" y="5"/>
                      <a:pt x="96" y="10"/>
                    </a:cubicBezTo>
                    <a:cubicBezTo>
                      <a:pt x="96" y="15"/>
                      <a:pt x="85" y="16"/>
                      <a:pt x="85" y="21"/>
                    </a:cubicBezTo>
                    <a:cubicBezTo>
                      <a:pt x="85" y="27"/>
                      <a:pt x="90" y="37"/>
                      <a:pt x="82" y="37"/>
                    </a:cubicBezTo>
                    <a:cubicBezTo>
                      <a:pt x="73" y="36"/>
                      <a:pt x="79" y="40"/>
                      <a:pt x="74" y="47"/>
                    </a:cubicBezTo>
                    <a:cubicBezTo>
                      <a:pt x="69" y="53"/>
                      <a:pt x="69" y="42"/>
                      <a:pt x="64" y="44"/>
                    </a:cubicBezTo>
                    <a:cubicBezTo>
                      <a:pt x="59" y="46"/>
                      <a:pt x="53" y="39"/>
                      <a:pt x="51" y="43"/>
                    </a:cubicBezTo>
                    <a:cubicBezTo>
                      <a:pt x="48" y="47"/>
                      <a:pt x="40" y="44"/>
                      <a:pt x="31" y="42"/>
                    </a:cubicBezTo>
                    <a:cubicBezTo>
                      <a:pt x="23" y="41"/>
                      <a:pt x="19" y="29"/>
                      <a:pt x="12" y="28"/>
                    </a:cubicBezTo>
                    <a:cubicBezTo>
                      <a:pt x="8" y="28"/>
                      <a:pt x="3" y="31"/>
                      <a:pt x="0" y="37"/>
                    </a:cubicBezTo>
                    <a:cubicBezTo>
                      <a:pt x="7" y="41"/>
                      <a:pt x="11" y="47"/>
                      <a:pt x="20" y="51"/>
                    </a:cubicBezTo>
                    <a:cubicBezTo>
                      <a:pt x="29" y="55"/>
                      <a:pt x="46" y="60"/>
                      <a:pt x="45" y="66"/>
                    </a:cubicBezTo>
                    <a:cubicBezTo>
                      <a:pt x="44" y="72"/>
                      <a:pt x="41" y="80"/>
                      <a:pt x="46" y="83"/>
                    </a:cubicBezTo>
                    <a:cubicBezTo>
                      <a:pt x="50" y="85"/>
                      <a:pt x="45" y="96"/>
                      <a:pt x="50" y="99"/>
                    </a:cubicBezTo>
                    <a:cubicBezTo>
                      <a:pt x="55" y="101"/>
                      <a:pt x="53" y="114"/>
                      <a:pt x="49" y="114"/>
                    </a:cubicBezTo>
                    <a:cubicBezTo>
                      <a:pt x="45" y="114"/>
                      <a:pt x="50" y="120"/>
                      <a:pt x="52" y="123"/>
                    </a:cubicBezTo>
                    <a:cubicBezTo>
                      <a:pt x="53" y="124"/>
                      <a:pt x="54" y="127"/>
                      <a:pt x="55" y="132"/>
                    </a:cubicBezTo>
                    <a:cubicBezTo>
                      <a:pt x="60" y="133"/>
                      <a:pt x="65" y="135"/>
                      <a:pt x="69" y="137"/>
                    </a:cubicBezTo>
                    <a:cubicBezTo>
                      <a:pt x="76" y="140"/>
                      <a:pt x="75" y="145"/>
                      <a:pt x="75" y="151"/>
                    </a:cubicBezTo>
                    <a:cubicBezTo>
                      <a:pt x="76" y="156"/>
                      <a:pt x="76" y="160"/>
                      <a:pt x="72" y="157"/>
                    </a:cubicBezTo>
                    <a:cubicBezTo>
                      <a:pt x="69" y="155"/>
                      <a:pt x="65" y="157"/>
                      <a:pt x="63" y="165"/>
                    </a:cubicBezTo>
                    <a:cubicBezTo>
                      <a:pt x="60" y="173"/>
                      <a:pt x="51" y="182"/>
                      <a:pt x="45" y="183"/>
                    </a:cubicBezTo>
                    <a:cubicBezTo>
                      <a:pt x="39" y="183"/>
                      <a:pt x="39" y="190"/>
                      <a:pt x="34" y="191"/>
                    </a:cubicBezTo>
                    <a:cubicBezTo>
                      <a:pt x="29" y="192"/>
                      <a:pt x="24" y="195"/>
                      <a:pt x="25" y="200"/>
                    </a:cubicBezTo>
                    <a:cubicBezTo>
                      <a:pt x="25" y="206"/>
                      <a:pt x="17" y="206"/>
                      <a:pt x="12" y="206"/>
                    </a:cubicBezTo>
                    <a:cubicBezTo>
                      <a:pt x="7" y="206"/>
                      <a:pt x="9" y="215"/>
                      <a:pt x="5" y="218"/>
                    </a:cubicBezTo>
                    <a:cubicBezTo>
                      <a:pt x="1" y="220"/>
                      <a:pt x="1" y="223"/>
                      <a:pt x="5" y="228"/>
                    </a:cubicBezTo>
                    <a:cubicBezTo>
                      <a:pt x="9" y="233"/>
                      <a:pt x="6" y="237"/>
                      <a:pt x="7" y="240"/>
                    </a:cubicBezTo>
                    <a:cubicBezTo>
                      <a:pt x="8" y="243"/>
                      <a:pt x="14" y="251"/>
                      <a:pt x="10" y="260"/>
                    </a:cubicBezTo>
                    <a:cubicBezTo>
                      <a:pt x="6" y="269"/>
                      <a:pt x="2" y="279"/>
                      <a:pt x="5" y="278"/>
                    </a:cubicBezTo>
                    <a:cubicBezTo>
                      <a:pt x="9" y="277"/>
                      <a:pt x="17" y="285"/>
                      <a:pt x="22" y="285"/>
                    </a:cubicBezTo>
                    <a:cubicBezTo>
                      <a:pt x="27" y="284"/>
                      <a:pt x="28" y="292"/>
                      <a:pt x="33" y="290"/>
                    </a:cubicBezTo>
                    <a:cubicBezTo>
                      <a:pt x="37" y="289"/>
                      <a:pt x="37" y="295"/>
                      <a:pt x="52" y="295"/>
                    </a:cubicBezTo>
                    <a:cubicBezTo>
                      <a:pt x="66" y="294"/>
                      <a:pt x="95" y="282"/>
                      <a:pt x="107" y="282"/>
                    </a:cubicBezTo>
                    <a:cubicBezTo>
                      <a:pt x="113" y="282"/>
                      <a:pt x="118" y="281"/>
                      <a:pt x="122" y="280"/>
                    </a:cubicBezTo>
                    <a:cubicBezTo>
                      <a:pt x="125" y="277"/>
                      <a:pt x="128" y="273"/>
                      <a:pt x="131" y="270"/>
                    </a:cubicBezTo>
                    <a:cubicBezTo>
                      <a:pt x="138" y="262"/>
                      <a:pt x="154" y="257"/>
                      <a:pt x="158" y="24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8" name="Freeform 1674">
                <a:extLst>
                  <a:ext uri="{FF2B5EF4-FFF2-40B4-BE49-F238E27FC236}">
                    <a16:creationId xmlns:a16="http://schemas.microsoft.com/office/drawing/2014/main" id="{A3E3F24E-837E-41DC-AD5A-49D0465E5962}"/>
                  </a:ext>
                </a:extLst>
              </p:cNvPr>
              <p:cNvSpPr>
                <a:spLocks noEditPoints="1"/>
              </p:cNvSpPr>
              <p:nvPr/>
            </p:nvSpPr>
            <p:spPr bwMode="auto">
              <a:xfrm>
                <a:off x="4632489" y="2040005"/>
                <a:ext cx="330212" cy="269884"/>
              </a:xfrm>
              <a:custGeom>
                <a:avLst/>
                <a:gdLst>
                  <a:gd name="T0" fmla="*/ 227 w 258"/>
                  <a:gd name="T1" fmla="*/ 49 h 216"/>
                  <a:gd name="T2" fmla="*/ 217 w 258"/>
                  <a:gd name="T3" fmla="*/ 46 h 216"/>
                  <a:gd name="T4" fmla="*/ 206 w 258"/>
                  <a:gd name="T5" fmla="*/ 41 h 216"/>
                  <a:gd name="T6" fmla="*/ 188 w 258"/>
                  <a:gd name="T7" fmla="*/ 37 h 216"/>
                  <a:gd name="T8" fmla="*/ 179 w 258"/>
                  <a:gd name="T9" fmla="*/ 32 h 216"/>
                  <a:gd name="T10" fmla="*/ 173 w 258"/>
                  <a:gd name="T11" fmla="*/ 23 h 216"/>
                  <a:gd name="T12" fmla="*/ 166 w 258"/>
                  <a:gd name="T13" fmla="*/ 27 h 216"/>
                  <a:gd name="T14" fmla="*/ 161 w 258"/>
                  <a:gd name="T15" fmla="*/ 21 h 216"/>
                  <a:gd name="T16" fmla="*/ 150 w 258"/>
                  <a:gd name="T17" fmla="*/ 15 h 216"/>
                  <a:gd name="T18" fmla="*/ 141 w 258"/>
                  <a:gd name="T19" fmla="*/ 9 h 216"/>
                  <a:gd name="T20" fmla="*/ 134 w 258"/>
                  <a:gd name="T21" fmla="*/ 3 h 216"/>
                  <a:gd name="T22" fmla="*/ 132 w 258"/>
                  <a:gd name="T23" fmla="*/ 0 h 216"/>
                  <a:gd name="T24" fmla="*/ 128 w 258"/>
                  <a:gd name="T25" fmla="*/ 1 h 216"/>
                  <a:gd name="T26" fmla="*/ 117 w 258"/>
                  <a:gd name="T27" fmla="*/ 16 h 216"/>
                  <a:gd name="T28" fmla="*/ 99 w 258"/>
                  <a:gd name="T29" fmla="*/ 28 h 216"/>
                  <a:gd name="T30" fmla="*/ 88 w 258"/>
                  <a:gd name="T31" fmla="*/ 41 h 216"/>
                  <a:gd name="T32" fmla="*/ 65 w 258"/>
                  <a:gd name="T33" fmla="*/ 33 h 216"/>
                  <a:gd name="T34" fmla="*/ 55 w 258"/>
                  <a:gd name="T35" fmla="*/ 40 h 216"/>
                  <a:gd name="T36" fmla="*/ 58 w 258"/>
                  <a:gd name="T37" fmla="*/ 59 h 216"/>
                  <a:gd name="T38" fmla="*/ 42 w 258"/>
                  <a:gd name="T39" fmla="*/ 58 h 216"/>
                  <a:gd name="T40" fmla="*/ 32 w 258"/>
                  <a:gd name="T41" fmla="*/ 53 h 216"/>
                  <a:gd name="T42" fmla="*/ 14 w 258"/>
                  <a:gd name="T43" fmla="*/ 54 h 216"/>
                  <a:gd name="T44" fmla="*/ 3 w 258"/>
                  <a:gd name="T45" fmla="*/ 63 h 216"/>
                  <a:gd name="T46" fmla="*/ 6 w 258"/>
                  <a:gd name="T47" fmla="*/ 74 h 216"/>
                  <a:gd name="T48" fmla="*/ 29 w 258"/>
                  <a:gd name="T49" fmla="*/ 81 h 216"/>
                  <a:gd name="T50" fmla="*/ 44 w 258"/>
                  <a:gd name="T51" fmla="*/ 85 h 216"/>
                  <a:gd name="T52" fmla="*/ 50 w 258"/>
                  <a:gd name="T53" fmla="*/ 93 h 216"/>
                  <a:gd name="T54" fmla="*/ 64 w 258"/>
                  <a:gd name="T55" fmla="*/ 108 h 216"/>
                  <a:gd name="T56" fmla="*/ 69 w 258"/>
                  <a:gd name="T57" fmla="*/ 122 h 216"/>
                  <a:gd name="T58" fmla="*/ 66 w 258"/>
                  <a:gd name="T59" fmla="*/ 143 h 216"/>
                  <a:gd name="T60" fmla="*/ 58 w 258"/>
                  <a:gd name="T61" fmla="*/ 175 h 216"/>
                  <a:gd name="T62" fmla="*/ 57 w 258"/>
                  <a:gd name="T63" fmla="*/ 175 h 216"/>
                  <a:gd name="T64" fmla="*/ 67 w 258"/>
                  <a:gd name="T65" fmla="*/ 180 h 216"/>
                  <a:gd name="T66" fmla="*/ 84 w 258"/>
                  <a:gd name="T67" fmla="*/ 188 h 216"/>
                  <a:gd name="T68" fmla="*/ 98 w 258"/>
                  <a:gd name="T69" fmla="*/ 187 h 216"/>
                  <a:gd name="T70" fmla="*/ 106 w 258"/>
                  <a:gd name="T71" fmla="*/ 189 h 216"/>
                  <a:gd name="T72" fmla="*/ 127 w 258"/>
                  <a:gd name="T73" fmla="*/ 194 h 216"/>
                  <a:gd name="T74" fmla="*/ 145 w 258"/>
                  <a:gd name="T75" fmla="*/ 195 h 216"/>
                  <a:gd name="T76" fmla="*/ 144 w 258"/>
                  <a:gd name="T77" fmla="*/ 190 h 216"/>
                  <a:gd name="T78" fmla="*/ 159 w 258"/>
                  <a:gd name="T79" fmla="*/ 173 h 216"/>
                  <a:gd name="T80" fmla="*/ 191 w 258"/>
                  <a:gd name="T81" fmla="*/ 180 h 216"/>
                  <a:gd name="T82" fmla="*/ 211 w 258"/>
                  <a:gd name="T83" fmla="*/ 173 h 216"/>
                  <a:gd name="T84" fmla="*/ 222 w 258"/>
                  <a:gd name="T85" fmla="*/ 166 h 216"/>
                  <a:gd name="T86" fmla="*/ 224 w 258"/>
                  <a:gd name="T87" fmla="*/ 160 h 216"/>
                  <a:gd name="T88" fmla="*/ 216 w 258"/>
                  <a:gd name="T89" fmla="*/ 157 h 216"/>
                  <a:gd name="T90" fmla="*/ 212 w 258"/>
                  <a:gd name="T91" fmla="*/ 148 h 216"/>
                  <a:gd name="T92" fmla="*/ 207 w 258"/>
                  <a:gd name="T93" fmla="*/ 139 h 216"/>
                  <a:gd name="T94" fmla="*/ 211 w 258"/>
                  <a:gd name="T95" fmla="*/ 135 h 216"/>
                  <a:gd name="T96" fmla="*/ 214 w 258"/>
                  <a:gd name="T97" fmla="*/ 128 h 216"/>
                  <a:gd name="T98" fmla="*/ 212 w 258"/>
                  <a:gd name="T99" fmla="*/ 120 h 216"/>
                  <a:gd name="T100" fmla="*/ 209 w 258"/>
                  <a:gd name="T101" fmla="*/ 111 h 216"/>
                  <a:gd name="T102" fmla="*/ 201 w 258"/>
                  <a:gd name="T103" fmla="*/ 110 h 216"/>
                  <a:gd name="T104" fmla="*/ 199 w 258"/>
                  <a:gd name="T105" fmla="*/ 104 h 216"/>
                  <a:gd name="T106" fmla="*/ 210 w 258"/>
                  <a:gd name="T107" fmla="*/ 90 h 216"/>
                  <a:gd name="T108" fmla="*/ 219 w 258"/>
                  <a:gd name="T109" fmla="*/ 83 h 216"/>
                  <a:gd name="T110" fmla="*/ 223 w 258"/>
                  <a:gd name="T111" fmla="*/ 69 h 216"/>
                  <a:gd name="T112" fmla="*/ 230 w 258"/>
                  <a:gd name="T113" fmla="*/ 55 h 216"/>
                  <a:gd name="T114" fmla="*/ 227 w 258"/>
                  <a:gd name="T115" fmla="*/ 49 h 216"/>
                  <a:gd name="T116" fmla="*/ 255 w 258"/>
                  <a:gd name="T117" fmla="*/ 182 h 216"/>
                  <a:gd name="T118" fmla="*/ 244 w 258"/>
                  <a:gd name="T119" fmla="*/ 191 h 216"/>
                  <a:gd name="T120" fmla="*/ 251 w 258"/>
                  <a:gd name="T121" fmla="*/ 215 h 216"/>
                  <a:gd name="T122" fmla="*/ 255 w 258"/>
                  <a:gd name="T123" fmla="*/ 18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8" h="216">
                    <a:moveTo>
                      <a:pt x="227" y="49"/>
                    </a:moveTo>
                    <a:cubicBezTo>
                      <a:pt x="224" y="49"/>
                      <a:pt x="222" y="46"/>
                      <a:pt x="217" y="46"/>
                    </a:cubicBezTo>
                    <a:cubicBezTo>
                      <a:pt x="212" y="46"/>
                      <a:pt x="208" y="44"/>
                      <a:pt x="206" y="41"/>
                    </a:cubicBezTo>
                    <a:cubicBezTo>
                      <a:pt x="204" y="37"/>
                      <a:pt x="191" y="37"/>
                      <a:pt x="188" y="37"/>
                    </a:cubicBezTo>
                    <a:cubicBezTo>
                      <a:pt x="184" y="38"/>
                      <a:pt x="182" y="31"/>
                      <a:pt x="179" y="32"/>
                    </a:cubicBezTo>
                    <a:cubicBezTo>
                      <a:pt x="175" y="32"/>
                      <a:pt x="173" y="26"/>
                      <a:pt x="173" y="23"/>
                    </a:cubicBezTo>
                    <a:cubicBezTo>
                      <a:pt x="173" y="20"/>
                      <a:pt x="169" y="26"/>
                      <a:pt x="166" y="27"/>
                    </a:cubicBezTo>
                    <a:cubicBezTo>
                      <a:pt x="162" y="29"/>
                      <a:pt x="161" y="24"/>
                      <a:pt x="161" y="21"/>
                    </a:cubicBezTo>
                    <a:cubicBezTo>
                      <a:pt x="160" y="19"/>
                      <a:pt x="153" y="17"/>
                      <a:pt x="150" y="15"/>
                    </a:cubicBezTo>
                    <a:cubicBezTo>
                      <a:pt x="146" y="13"/>
                      <a:pt x="142" y="6"/>
                      <a:pt x="141" y="9"/>
                    </a:cubicBezTo>
                    <a:cubicBezTo>
                      <a:pt x="139" y="12"/>
                      <a:pt x="135" y="5"/>
                      <a:pt x="134" y="3"/>
                    </a:cubicBezTo>
                    <a:cubicBezTo>
                      <a:pt x="134" y="1"/>
                      <a:pt x="133" y="1"/>
                      <a:pt x="132" y="0"/>
                    </a:cubicBezTo>
                    <a:cubicBezTo>
                      <a:pt x="131" y="0"/>
                      <a:pt x="129" y="1"/>
                      <a:pt x="128" y="1"/>
                    </a:cubicBezTo>
                    <a:cubicBezTo>
                      <a:pt x="122" y="0"/>
                      <a:pt x="116" y="5"/>
                      <a:pt x="117" y="16"/>
                    </a:cubicBezTo>
                    <a:cubicBezTo>
                      <a:pt x="118" y="26"/>
                      <a:pt x="110" y="27"/>
                      <a:pt x="99" y="28"/>
                    </a:cubicBezTo>
                    <a:cubicBezTo>
                      <a:pt x="88" y="29"/>
                      <a:pt x="92" y="37"/>
                      <a:pt x="88" y="41"/>
                    </a:cubicBezTo>
                    <a:cubicBezTo>
                      <a:pt x="83" y="44"/>
                      <a:pt x="68" y="39"/>
                      <a:pt x="65" y="33"/>
                    </a:cubicBezTo>
                    <a:cubicBezTo>
                      <a:pt x="63" y="27"/>
                      <a:pt x="49" y="33"/>
                      <a:pt x="55" y="40"/>
                    </a:cubicBezTo>
                    <a:cubicBezTo>
                      <a:pt x="61" y="47"/>
                      <a:pt x="61" y="56"/>
                      <a:pt x="58" y="59"/>
                    </a:cubicBezTo>
                    <a:cubicBezTo>
                      <a:pt x="54" y="61"/>
                      <a:pt x="47" y="54"/>
                      <a:pt x="42" y="58"/>
                    </a:cubicBezTo>
                    <a:cubicBezTo>
                      <a:pt x="38" y="61"/>
                      <a:pt x="37" y="55"/>
                      <a:pt x="32" y="53"/>
                    </a:cubicBezTo>
                    <a:cubicBezTo>
                      <a:pt x="26" y="50"/>
                      <a:pt x="23" y="55"/>
                      <a:pt x="14" y="54"/>
                    </a:cubicBezTo>
                    <a:cubicBezTo>
                      <a:pt x="5" y="54"/>
                      <a:pt x="0" y="59"/>
                      <a:pt x="3" y="63"/>
                    </a:cubicBezTo>
                    <a:cubicBezTo>
                      <a:pt x="7" y="67"/>
                      <a:pt x="3" y="70"/>
                      <a:pt x="6" y="74"/>
                    </a:cubicBezTo>
                    <a:cubicBezTo>
                      <a:pt x="8" y="77"/>
                      <a:pt x="20" y="76"/>
                      <a:pt x="29" y="81"/>
                    </a:cubicBezTo>
                    <a:cubicBezTo>
                      <a:pt x="38" y="86"/>
                      <a:pt x="40" y="82"/>
                      <a:pt x="44" y="85"/>
                    </a:cubicBezTo>
                    <a:cubicBezTo>
                      <a:pt x="49" y="89"/>
                      <a:pt x="50" y="87"/>
                      <a:pt x="50" y="93"/>
                    </a:cubicBezTo>
                    <a:cubicBezTo>
                      <a:pt x="50" y="100"/>
                      <a:pt x="55" y="106"/>
                      <a:pt x="64" y="108"/>
                    </a:cubicBezTo>
                    <a:cubicBezTo>
                      <a:pt x="73" y="111"/>
                      <a:pt x="66" y="116"/>
                      <a:pt x="69" y="122"/>
                    </a:cubicBezTo>
                    <a:cubicBezTo>
                      <a:pt x="71" y="128"/>
                      <a:pt x="65" y="136"/>
                      <a:pt x="66" y="143"/>
                    </a:cubicBezTo>
                    <a:cubicBezTo>
                      <a:pt x="67" y="150"/>
                      <a:pt x="62" y="173"/>
                      <a:pt x="58" y="175"/>
                    </a:cubicBezTo>
                    <a:cubicBezTo>
                      <a:pt x="57" y="175"/>
                      <a:pt x="57" y="175"/>
                      <a:pt x="57" y="175"/>
                    </a:cubicBezTo>
                    <a:cubicBezTo>
                      <a:pt x="61" y="177"/>
                      <a:pt x="65" y="179"/>
                      <a:pt x="67" y="180"/>
                    </a:cubicBezTo>
                    <a:cubicBezTo>
                      <a:pt x="70" y="183"/>
                      <a:pt x="79" y="185"/>
                      <a:pt x="84" y="188"/>
                    </a:cubicBezTo>
                    <a:cubicBezTo>
                      <a:pt x="89" y="192"/>
                      <a:pt x="98" y="191"/>
                      <a:pt x="98" y="187"/>
                    </a:cubicBezTo>
                    <a:cubicBezTo>
                      <a:pt x="98" y="183"/>
                      <a:pt x="103" y="186"/>
                      <a:pt x="106" y="189"/>
                    </a:cubicBezTo>
                    <a:cubicBezTo>
                      <a:pt x="109" y="192"/>
                      <a:pt x="121" y="193"/>
                      <a:pt x="127" y="194"/>
                    </a:cubicBezTo>
                    <a:cubicBezTo>
                      <a:pt x="132" y="195"/>
                      <a:pt x="139" y="195"/>
                      <a:pt x="145" y="195"/>
                    </a:cubicBezTo>
                    <a:cubicBezTo>
                      <a:pt x="145" y="193"/>
                      <a:pt x="144" y="192"/>
                      <a:pt x="144" y="190"/>
                    </a:cubicBezTo>
                    <a:cubicBezTo>
                      <a:pt x="141" y="180"/>
                      <a:pt x="150" y="174"/>
                      <a:pt x="159" y="173"/>
                    </a:cubicBezTo>
                    <a:cubicBezTo>
                      <a:pt x="167" y="171"/>
                      <a:pt x="186" y="177"/>
                      <a:pt x="191" y="180"/>
                    </a:cubicBezTo>
                    <a:cubicBezTo>
                      <a:pt x="196" y="183"/>
                      <a:pt x="203" y="182"/>
                      <a:pt x="211" y="173"/>
                    </a:cubicBezTo>
                    <a:cubicBezTo>
                      <a:pt x="216" y="168"/>
                      <a:pt x="219" y="167"/>
                      <a:pt x="222" y="166"/>
                    </a:cubicBezTo>
                    <a:cubicBezTo>
                      <a:pt x="223" y="164"/>
                      <a:pt x="224" y="162"/>
                      <a:pt x="224" y="160"/>
                    </a:cubicBezTo>
                    <a:cubicBezTo>
                      <a:pt x="225" y="157"/>
                      <a:pt x="220" y="157"/>
                      <a:pt x="216" y="157"/>
                    </a:cubicBezTo>
                    <a:cubicBezTo>
                      <a:pt x="212" y="157"/>
                      <a:pt x="209" y="153"/>
                      <a:pt x="212" y="148"/>
                    </a:cubicBezTo>
                    <a:cubicBezTo>
                      <a:pt x="215" y="144"/>
                      <a:pt x="210" y="144"/>
                      <a:pt x="207" y="139"/>
                    </a:cubicBezTo>
                    <a:cubicBezTo>
                      <a:pt x="204" y="135"/>
                      <a:pt x="208" y="136"/>
                      <a:pt x="211" y="135"/>
                    </a:cubicBezTo>
                    <a:cubicBezTo>
                      <a:pt x="213" y="134"/>
                      <a:pt x="216" y="129"/>
                      <a:pt x="214" y="128"/>
                    </a:cubicBezTo>
                    <a:cubicBezTo>
                      <a:pt x="212" y="127"/>
                      <a:pt x="211" y="124"/>
                      <a:pt x="212" y="120"/>
                    </a:cubicBezTo>
                    <a:cubicBezTo>
                      <a:pt x="214" y="115"/>
                      <a:pt x="209" y="114"/>
                      <a:pt x="209" y="111"/>
                    </a:cubicBezTo>
                    <a:cubicBezTo>
                      <a:pt x="209" y="107"/>
                      <a:pt x="205" y="106"/>
                      <a:pt x="201" y="110"/>
                    </a:cubicBezTo>
                    <a:cubicBezTo>
                      <a:pt x="198" y="114"/>
                      <a:pt x="197" y="111"/>
                      <a:pt x="199" y="104"/>
                    </a:cubicBezTo>
                    <a:cubicBezTo>
                      <a:pt x="201" y="97"/>
                      <a:pt x="209" y="94"/>
                      <a:pt x="210" y="90"/>
                    </a:cubicBezTo>
                    <a:cubicBezTo>
                      <a:pt x="211" y="86"/>
                      <a:pt x="216" y="83"/>
                      <a:pt x="219" y="83"/>
                    </a:cubicBezTo>
                    <a:cubicBezTo>
                      <a:pt x="223" y="83"/>
                      <a:pt x="222" y="75"/>
                      <a:pt x="223" y="69"/>
                    </a:cubicBezTo>
                    <a:cubicBezTo>
                      <a:pt x="224" y="64"/>
                      <a:pt x="225" y="59"/>
                      <a:pt x="230" y="55"/>
                    </a:cubicBezTo>
                    <a:cubicBezTo>
                      <a:pt x="235" y="51"/>
                      <a:pt x="229" y="49"/>
                      <a:pt x="227" y="49"/>
                    </a:cubicBezTo>
                    <a:close/>
                    <a:moveTo>
                      <a:pt x="255" y="182"/>
                    </a:moveTo>
                    <a:cubicBezTo>
                      <a:pt x="252" y="182"/>
                      <a:pt x="251" y="187"/>
                      <a:pt x="244" y="191"/>
                    </a:cubicBezTo>
                    <a:cubicBezTo>
                      <a:pt x="236" y="196"/>
                      <a:pt x="244" y="216"/>
                      <a:pt x="251" y="215"/>
                    </a:cubicBezTo>
                    <a:cubicBezTo>
                      <a:pt x="258" y="214"/>
                      <a:pt x="257" y="182"/>
                      <a:pt x="255" y="18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89" name="Freeform 1675">
                <a:extLst>
                  <a:ext uri="{FF2B5EF4-FFF2-40B4-BE49-F238E27FC236}">
                    <a16:creationId xmlns:a16="http://schemas.microsoft.com/office/drawing/2014/main" id="{434F0A3C-DD8E-7C67-5845-CB4A86B0A6F3}"/>
                  </a:ext>
                </a:extLst>
              </p:cNvPr>
              <p:cNvSpPr>
                <a:spLocks noEditPoints="1"/>
              </p:cNvSpPr>
              <p:nvPr/>
            </p:nvSpPr>
            <p:spPr bwMode="auto">
              <a:xfrm>
                <a:off x="4530885" y="2247975"/>
                <a:ext cx="290523" cy="203207"/>
              </a:xfrm>
              <a:custGeom>
                <a:avLst/>
                <a:gdLst>
                  <a:gd name="T0" fmla="*/ 224 w 227"/>
                  <a:gd name="T1" fmla="*/ 29 h 162"/>
                  <a:gd name="T2" fmla="*/ 206 w 227"/>
                  <a:gd name="T3" fmla="*/ 28 h 162"/>
                  <a:gd name="T4" fmla="*/ 185 w 227"/>
                  <a:gd name="T5" fmla="*/ 23 h 162"/>
                  <a:gd name="T6" fmla="*/ 177 w 227"/>
                  <a:gd name="T7" fmla="*/ 21 h 162"/>
                  <a:gd name="T8" fmla="*/ 163 w 227"/>
                  <a:gd name="T9" fmla="*/ 22 h 162"/>
                  <a:gd name="T10" fmla="*/ 146 w 227"/>
                  <a:gd name="T11" fmla="*/ 14 h 162"/>
                  <a:gd name="T12" fmla="*/ 136 w 227"/>
                  <a:gd name="T13" fmla="*/ 9 h 162"/>
                  <a:gd name="T14" fmla="*/ 105 w 227"/>
                  <a:gd name="T15" fmla="*/ 6 h 162"/>
                  <a:gd name="T16" fmla="*/ 47 w 227"/>
                  <a:gd name="T17" fmla="*/ 5 h 162"/>
                  <a:gd name="T18" fmla="*/ 26 w 227"/>
                  <a:gd name="T19" fmla="*/ 0 h 162"/>
                  <a:gd name="T20" fmla="*/ 11 w 227"/>
                  <a:gd name="T21" fmla="*/ 9 h 162"/>
                  <a:gd name="T22" fmla="*/ 7 w 227"/>
                  <a:gd name="T23" fmla="*/ 22 h 162"/>
                  <a:gd name="T24" fmla="*/ 10 w 227"/>
                  <a:gd name="T25" fmla="*/ 39 h 162"/>
                  <a:gd name="T26" fmla="*/ 15 w 227"/>
                  <a:gd name="T27" fmla="*/ 37 h 162"/>
                  <a:gd name="T28" fmla="*/ 21 w 227"/>
                  <a:gd name="T29" fmla="*/ 38 h 162"/>
                  <a:gd name="T30" fmla="*/ 32 w 227"/>
                  <a:gd name="T31" fmla="*/ 40 h 162"/>
                  <a:gd name="T32" fmla="*/ 39 w 227"/>
                  <a:gd name="T33" fmla="*/ 40 h 162"/>
                  <a:gd name="T34" fmla="*/ 50 w 227"/>
                  <a:gd name="T35" fmla="*/ 42 h 162"/>
                  <a:gd name="T36" fmla="*/ 54 w 227"/>
                  <a:gd name="T37" fmla="*/ 49 h 162"/>
                  <a:gd name="T38" fmla="*/ 43 w 227"/>
                  <a:gd name="T39" fmla="*/ 59 h 162"/>
                  <a:gd name="T40" fmla="*/ 44 w 227"/>
                  <a:gd name="T41" fmla="*/ 76 h 162"/>
                  <a:gd name="T42" fmla="*/ 41 w 227"/>
                  <a:gd name="T43" fmla="*/ 88 h 162"/>
                  <a:gd name="T44" fmla="*/ 37 w 227"/>
                  <a:gd name="T45" fmla="*/ 95 h 162"/>
                  <a:gd name="T46" fmla="*/ 42 w 227"/>
                  <a:gd name="T47" fmla="*/ 104 h 162"/>
                  <a:gd name="T48" fmla="*/ 37 w 227"/>
                  <a:gd name="T49" fmla="*/ 114 h 162"/>
                  <a:gd name="T50" fmla="*/ 41 w 227"/>
                  <a:gd name="T51" fmla="*/ 123 h 162"/>
                  <a:gd name="T52" fmla="*/ 34 w 227"/>
                  <a:gd name="T53" fmla="*/ 134 h 162"/>
                  <a:gd name="T54" fmla="*/ 37 w 227"/>
                  <a:gd name="T55" fmla="*/ 139 h 162"/>
                  <a:gd name="T56" fmla="*/ 46 w 227"/>
                  <a:gd name="T57" fmla="*/ 140 h 162"/>
                  <a:gd name="T58" fmla="*/ 67 w 227"/>
                  <a:gd name="T59" fmla="*/ 160 h 162"/>
                  <a:gd name="T60" fmla="*/ 71 w 227"/>
                  <a:gd name="T61" fmla="*/ 155 h 162"/>
                  <a:gd name="T62" fmla="*/ 82 w 227"/>
                  <a:gd name="T63" fmla="*/ 154 h 162"/>
                  <a:gd name="T64" fmla="*/ 98 w 227"/>
                  <a:gd name="T65" fmla="*/ 148 h 162"/>
                  <a:gd name="T66" fmla="*/ 120 w 227"/>
                  <a:gd name="T67" fmla="*/ 147 h 162"/>
                  <a:gd name="T68" fmla="*/ 133 w 227"/>
                  <a:gd name="T69" fmla="*/ 141 h 162"/>
                  <a:gd name="T70" fmla="*/ 147 w 227"/>
                  <a:gd name="T71" fmla="*/ 131 h 162"/>
                  <a:gd name="T72" fmla="*/ 153 w 227"/>
                  <a:gd name="T73" fmla="*/ 119 h 162"/>
                  <a:gd name="T74" fmla="*/ 166 w 227"/>
                  <a:gd name="T75" fmla="*/ 105 h 162"/>
                  <a:gd name="T76" fmla="*/ 167 w 227"/>
                  <a:gd name="T77" fmla="*/ 79 h 162"/>
                  <a:gd name="T78" fmla="*/ 181 w 227"/>
                  <a:gd name="T79" fmla="*/ 62 h 162"/>
                  <a:gd name="T80" fmla="*/ 197 w 227"/>
                  <a:gd name="T81" fmla="*/ 54 h 162"/>
                  <a:gd name="T82" fmla="*/ 217 w 227"/>
                  <a:gd name="T83" fmla="*/ 43 h 162"/>
                  <a:gd name="T84" fmla="*/ 224 w 227"/>
                  <a:gd name="T85" fmla="*/ 29 h 162"/>
                  <a:gd name="T86" fmla="*/ 226 w 227"/>
                  <a:gd name="T87" fmla="*/ 86 h 162"/>
                  <a:gd name="T88" fmla="*/ 210 w 227"/>
                  <a:gd name="T89" fmla="*/ 91 h 162"/>
                  <a:gd name="T90" fmla="*/ 226 w 227"/>
                  <a:gd name="T91" fmla="*/ 8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162">
                    <a:moveTo>
                      <a:pt x="224" y="29"/>
                    </a:moveTo>
                    <a:cubicBezTo>
                      <a:pt x="218" y="29"/>
                      <a:pt x="211" y="29"/>
                      <a:pt x="206" y="28"/>
                    </a:cubicBezTo>
                    <a:cubicBezTo>
                      <a:pt x="200" y="27"/>
                      <a:pt x="188" y="26"/>
                      <a:pt x="185" y="23"/>
                    </a:cubicBezTo>
                    <a:cubicBezTo>
                      <a:pt x="182" y="20"/>
                      <a:pt x="177" y="17"/>
                      <a:pt x="177" y="21"/>
                    </a:cubicBezTo>
                    <a:cubicBezTo>
                      <a:pt x="177" y="25"/>
                      <a:pt x="168" y="26"/>
                      <a:pt x="163" y="22"/>
                    </a:cubicBezTo>
                    <a:cubicBezTo>
                      <a:pt x="158" y="19"/>
                      <a:pt x="149" y="17"/>
                      <a:pt x="146" y="14"/>
                    </a:cubicBezTo>
                    <a:cubicBezTo>
                      <a:pt x="144" y="13"/>
                      <a:pt x="140" y="11"/>
                      <a:pt x="136" y="9"/>
                    </a:cubicBezTo>
                    <a:cubicBezTo>
                      <a:pt x="130" y="10"/>
                      <a:pt x="115" y="5"/>
                      <a:pt x="105" y="6"/>
                    </a:cubicBezTo>
                    <a:cubicBezTo>
                      <a:pt x="94" y="7"/>
                      <a:pt x="60" y="4"/>
                      <a:pt x="47" y="5"/>
                    </a:cubicBezTo>
                    <a:cubicBezTo>
                      <a:pt x="34" y="6"/>
                      <a:pt x="33" y="0"/>
                      <a:pt x="26" y="0"/>
                    </a:cubicBezTo>
                    <a:cubicBezTo>
                      <a:pt x="18" y="0"/>
                      <a:pt x="21" y="9"/>
                      <a:pt x="11" y="9"/>
                    </a:cubicBezTo>
                    <a:cubicBezTo>
                      <a:pt x="1" y="9"/>
                      <a:pt x="0" y="16"/>
                      <a:pt x="7" y="22"/>
                    </a:cubicBezTo>
                    <a:cubicBezTo>
                      <a:pt x="11" y="25"/>
                      <a:pt x="11" y="32"/>
                      <a:pt x="10" y="39"/>
                    </a:cubicBezTo>
                    <a:cubicBezTo>
                      <a:pt x="12" y="39"/>
                      <a:pt x="14" y="38"/>
                      <a:pt x="15" y="37"/>
                    </a:cubicBezTo>
                    <a:cubicBezTo>
                      <a:pt x="18" y="33"/>
                      <a:pt x="21" y="34"/>
                      <a:pt x="21" y="38"/>
                    </a:cubicBezTo>
                    <a:cubicBezTo>
                      <a:pt x="21" y="42"/>
                      <a:pt x="28" y="40"/>
                      <a:pt x="32" y="40"/>
                    </a:cubicBezTo>
                    <a:cubicBezTo>
                      <a:pt x="36" y="40"/>
                      <a:pt x="35" y="43"/>
                      <a:pt x="39" y="40"/>
                    </a:cubicBezTo>
                    <a:cubicBezTo>
                      <a:pt x="43" y="37"/>
                      <a:pt x="50" y="38"/>
                      <a:pt x="50" y="42"/>
                    </a:cubicBezTo>
                    <a:cubicBezTo>
                      <a:pt x="50" y="46"/>
                      <a:pt x="59" y="44"/>
                      <a:pt x="54" y="49"/>
                    </a:cubicBezTo>
                    <a:cubicBezTo>
                      <a:pt x="49" y="54"/>
                      <a:pt x="43" y="55"/>
                      <a:pt x="43" y="59"/>
                    </a:cubicBezTo>
                    <a:cubicBezTo>
                      <a:pt x="43" y="63"/>
                      <a:pt x="49" y="71"/>
                      <a:pt x="44" y="76"/>
                    </a:cubicBezTo>
                    <a:cubicBezTo>
                      <a:pt x="40" y="80"/>
                      <a:pt x="45" y="88"/>
                      <a:pt x="41" y="88"/>
                    </a:cubicBezTo>
                    <a:cubicBezTo>
                      <a:pt x="37" y="88"/>
                      <a:pt x="31" y="90"/>
                      <a:pt x="37" y="95"/>
                    </a:cubicBezTo>
                    <a:cubicBezTo>
                      <a:pt x="42" y="100"/>
                      <a:pt x="45" y="104"/>
                      <a:pt x="42" y="104"/>
                    </a:cubicBezTo>
                    <a:cubicBezTo>
                      <a:pt x="38" y="104"/>
                      <a:pt x="35" y="112"/>
                      <a:pt x="37" y="114"/>
                    </a:cubicBezTo>
                    <a:cubicBezTo>
                      <a:pt x="39" y="116"/>
                      <a:pt x="48" y="121"/>
                      <a:pt x="41" y="123"/>
                    </a:cubicBezTo>
                    <a:cubicBezTo>
                      <a:pt x="34" y="124"/>
                      <a:pt x="34" y="130"/>
                      <a:pt x="34" y="134"/>
                    </a:cubicBezTo>
                    <a:cubicBezTo>
                      <a:pt x="34" y="135"/>
                      <a:pt x="35" y="137"/>
                      <a:pt x="37" y="139"/>
                    </a:cubicBezTo>
                    <a:cubicBezTo>
                      <a:pt x="40" y="139"/>
                      <a:pt x="43" y="139"/>
                      <a:pt x="46" y="140"/>
                    </a:cubicBezTo>
                    <a:cubicBezTo>
                      <a:pt x="53" y="143"/>
                      <a:pt x="57" y="162"/>
                      <a:pt x="67" y="160"/>
                    </a:cubicBezTo>
                    <a:cubicBezTo>
                      <a:pt x="71" y="160"/>
                      <a:pt x="69" y="157"/>
                      <a:pt x="71" y="155"/>
                    </a:cubicBezTo>
                    <a:cubicBezTo>
                      <a:pt x="74" y="152"/>
                      <a:pt x="77" y="154"/>
                      <a:pt x="82" y="154"/>
                    </a:cubicBezTo>
                    <a:cubicBezTo>
                      <a:pt x="86" y="154"/>
                      <a:pt x="88" y="148"/>
                      <a:pt x="98" y="148"/>
                    </a:cubicBezTo>
                    <a:cubicBezTo>
                      <a:pt x="108" y="148"/>
                      <a:pt x="114" y="147"/>
                      <a:pt x="120" y="147"/>
                    </a:cubicBezTo>
                    <a:cubicBezTo>
                      <a:pt x="126" y="147"/>
                      <a:pt x="131" y="145"/>
                      <a:pt x="133" y="141"/>
                    </a:cubicBezTo>
                    <a:cubicBezTo>
                      <a:pt x="135" y="136"/>
                      <a:pt x="140" y="132"/>
                      <a:pt x="147" y="131"/>
                    </a:cubicBezTo>
                    <a:cubicBezTo>
                      <a:pt x="154" y="130"/>
                      <a:pt x="153" y="123"/>
                      <a:pt x="153" y="119"/>
                    </a:cubicBezTo>
                    <a:cubicBezTo>
                      <a:pt x="154" y="115"/>
                      <a:pt x="166" y="108"/>
                      <a:pt x="166" y="105"/>
                    </a:cubicBezTo>
                    <a:cubicBezTo>
                      <a:pt x="167" y="102"/>
                      <a:pt x="160" y="90"/>
                      <a:pt x="167" y="79"/>
                    </a:cubicBezTo>
                    <a:cubicBezTo>
                      <a:pt x="174" y="69"/>
                      <a:pt x="181" y="68"/>
                      <a:pt x="181" y="62"/>
                    </a:cubicBezTo>
                    <a:cubicBezTo>
                      <a:pt x="181" y="57"/>
                      <a:pt x="189" y="55"/>
                      <a:pt x="197" y="54"/>
                    </a:cubicBezTo>
                    <a:cubicBezTo>
                      <a:pt x="206" y="53"/>
                      <a:pt x="209" y="47"/>
                      <a:pt x="217" y="43"/>
                    </a:cubicBezTo>
                    <a:cubicBezTo>
                      <a:pt x="223" y="41"/>
                      <a:pt x="225" y="36"/>
                      <a:pt x="224" y="29"/>
                    </a:cubicBezTo>
                    <a:close/>
                    <a:moveTo>
                      <a:pt x="226" y="86"/>
                    </a:moveTo>
                    <a:cubicBezTo>
                      <a:pt x="224" y="77"/>
                      <a:pt x="206" y="88"/>
                      <a:pt x="210" y="91"/>
                    </a:cubicBezTo>
                    <a:cubicBezTo>
                      <a:pt x="218" y="96"/>
                      <a:pt x="227" y="95"/>
                      <a:pt x="226" y="8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0" name="Freeform 1676">
                <a:extLst>
                  <a:ext uri="{FF2B5EF4-FFF2-40B4-BE49-F238E27FC236}">
                    <a16:creationId xmlns:a16="http://schemas.microsoft.com/office/drawing/2014/main" id="{5DA72E37-1D12-C153-D1B6-57F082413EE4}"/>
                  </a:ext>
                </a:extLst>
              </p:cNvPr>
              <p:cNvSpPr>
                <a:spLocks noEditPoints="1"/>
              </p:cNvSpPr>
              <p:nvPr/>
            </p:nvSpPr>
            <p:spPr bwMode="auto">
              <a:xfrm>
                <a:off x="5192896" y="2300364"/>
                <a:ext cx="142880" cy="174631"/>
              </a:xfrm>
              <a:custGeom>
                <a:avLst/>
                <a:gdLst>
                  <a:gd name="T0" fmla="*/ 110 w 112"/>
                  <a:gd name="T1" fmla="*/ 0 h 140"/>
                  <a:gd name="T2" fmla="*/ 102 w 112"/>
                  <a:gd name="T3" fmla="*/ 4 h 140"/>
                  <a:gd name="T4" fmla="*/ 95 w 112"/>
                  <a:gd name="T5" fmla="*/ 8 h 140"/>
                  <a:gd name="T6" fmla="*/ 76 w 112"/>
                  <a:gd name="T7" fmla="*/ 5 h 140"/>
                  <a:gd name="T8" fmla="*/ 53 w 112"/>
                  <a:gd name="T9" fmla="*/ 5 h 140"/>
                  <a:gd name="T10" fmla="*/ 52 w 112"/>
                  <a:gd name="T11" fmla="*/ 6 h 140"/>
                  <a:gd name="T12" fmla="*/ 36 w 112"/>
                  <a:gd name="T13" fmla="*/ 13 h 140"/>
                  <a:gd name="T14" fmla="*/ 28 w 112"/>
                  <a:gd name="T15" fmla="*/ 18 h 140"/>
                  <a:gd name="T16" fmla="*/ 16 w 112"/>
                  <a:gd name="T17" fmla="*/ 20 h 140"/>
                  <a:gd name="T18" fmla="*/ 9 w 112"/>
                  <a:gd name="T19" fmla="*/ 30 h 140"/>
                  <a:gd name="T20" fmla="*/ 5 w 112"/>
                  <a:gd name="T21" fmla="*/ 37 h 140"/>
                  <a:gd name="T22" fmla="*/ 0 w 112"/>
                  <a:gd name="T23" fmla="*/ 46 h 140"/>
                  <a:gd name="T24" fmla="*/ 1 w 112"/>
                  <a:gd name="T25" fmla="*/ 47 h 140"/>
                  <a:gd name="T26" fmla="*/ 10 w 112"/>
                  <a:gd name="T27" fmla="*/ 62 h 140"/>
                  <a:gd name="T28" fmla="*/ 23 w 112"/>
                  <a:gd name="T29" fmla="*/ 66 h 140"/>
                  <a:gd name="T30" fmla="*/ 39 w 112"/>
                  <a:gd name="T31" fmla="*/ 72 h 140"/>
                  <a:gd name="T32" fmla="*/ 20 w 112"/>
                  <a:gd name="T33" fmla="*/ 73 h 140"/>
                  <a:gd name="T34" fmla="*/ 24 w 112"/>
                  <a:gd name="T35" fmla="*/ 88 h 140"/>
                  <a:gd name="T36" fmla="*/ 33 w 112"/>
                  <a:gd name="T37" fmla="*/ 100 h 140"/>
                  <a:gd name="T38" fmla="*/ 49 w 112"/>
                  <a:gd name="T39" fmla="*/ 108 h 140"/>
                  <a:gd name="T40" fmla="*/ 46 w 112"/>
                  <a:gd name="T41" fmla="*/ 90 h 140"/>
                  <a:gd name="T42" fmla="*/ 58 w 112"/>
                  <a:gd name="T43" fmla="*/ 90 h 140"/>
                  <a:gd name="T44" fmla="*/ 50 w 112"/>
                  <a:gd name="T45" fmla="*/ 83 h 140"/>
                  <a:gd name="T46" fmla="*/ 56 w 112"/>
                  <a:gd name="T47" fmla="*/ 79 h 140"/>
                  <a:gd name="T48" fmla="*/ 69 w 112"/>
                  <a:gd name="T49" fmla="*/ 78 h 140"/>
                  <a:gd name="T50" fmla="*/ 63 w 112"/>
                  <a:gd name="T51" fmla="*/ 64 h 140"/>
                  <a:gd name="T52" fmla="*/ 49 w 112"/>
                  <a:gd name="T53" fmla="*/ 64 h 140"/>
                  <a:gd name="T54" fmla="*/ 55 w 112"/>
                  <a:gd name="T55" fmla="*/ 55 h 140"/>
                  <a:gd name="T56" fmla="*/ 40 w 112"/>
                  <a:gd name="T57" fmla="*/ 35 h 140"/>
                  <a:gd name="T58" fmla="*/ 49 w 112"/>
                  <a:gd name="T59" fmla="*/ 30 h 140"/>
                  <a:gd name="T60" fmla="*/ 63 w 112"/>
                  <a:gd name="T61" fmla="*/ 32 h 140"/>
                  <a:gd name="T62" fmla="*/ 67 w 112"/>
                  <a:gd name="T63" fmla="*/ 19 h 140"/>
                  <a:gd name="T64" fmla="*/ 78 w 112"/>
                  <a:gd name="T65" fmla="*/ 22 h 140"/>
                  <a:gd name="T66" fmla="*/ 91 w 112"/>
                  <a:gd name="T67" fmla="*/ 16 h 140"/>
                  <a:gd name="T68" fmla="*/ 103 w 112"/>
                  <a:gd name="T69" fmla="*/ 21 h 140"/>
                  <a:gd name="T70" fmla="*/ 107 w 112"/>
                  <a:gd name="T71" fmla="*/ 15 h 140"/>
                  <a:gd name="T72" fmla="*/ 112 w 112"/>
                  <a:gd name="T73" fmla="*/ 7 h 140"/>
                  <a:gd name="T74" fmla="*/ 110 w 112"/>
                  <a:gd name="T75" fmla="*/ 0 h 140"/>
                  <a:gd name="T76" fmla="*/ 96 w 112"/>
                  <a:gd name="T77" fmla="*/ 132 h 140"/>
                  <a:gd name="T78" fmla="*/ 68 w 112"/>
                  <a:gd name="T79" fmla="*/ 128 h 140"/>
                  <a:gd name="T80" fmla="*/ 57 w 112"/>
                  <a:gd name="T81" fmla="*/ 133 h 140"/>
                  <a:gd name="T82" fmla="*/ 83 w 112"/>
                  <a:gd name="T83" fmla="*/ 140 h 140"/>
                  <a:gd name="T84" fmla="*/ 107 w 112"/>
                  <a:gd name="T85" fmla="*/ 132 h 140"/>
                  <a:gd name="T86" fmla="*/ 96 w 112"/>
                  <a:gd name="T8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40">
                    <a:moveTo>
                      <a:pt x="110" y="0"/>
                    </a:moveTo>
                    <a:cubicBezTo>
                      <a:pt x="107" y="0"/>
                      <a:pt x="101" y="2"/>
                      <a:pt x="102" y="4"/>
                    </a:cubicBezTo>
                    <a:cubicBezTo>
                      <a:pt x="103" y="7"/>
                      <a:pt x="99" y="8"/>
                      <a:pt x="95" y="8"/>
                    </a:cubicBezTo>
                    <a:cubicBezTo>
                      <a:pt x="95" y="8"/>
                      <a:pt x="81" y="7"/>
                      <a:pt x="76" y="5"/>
                    </a:cubicBezTo>
                    <a:cubicBezTo>
                      <a:pt x="73" y="4"/>
                      <a:pt x="59" y="4"/>
                      <a:pt x="53" y="5"/>
                    </a:cubicBezTo>
                    <a:cubicBezTo>
                      <a:pt x="53" y="5"/>
                      <a:pt x="53" y="5"/>
                      <a:pt x="52" y="6"/>
                    </a:cubicBezTo>
                    <a:cubicBezTo>
                      <a:pt x="51" y="8"/>
                      <a:pt x="38" y="14"/>
                      <a:pt x="36" y="13"/>
                    </a:cubicBezTo>
                    <a:cubicBezTo>
                      <a:pt x="34" y="12"/>
                      <a:pt x="33" y="17"/>
                      <a:pt x="28" y="18"/>
                    </a:cubicBezTo>
                    <a:cubicBezTo>
                      <a:pt x="23" y="19"/>
                      <a:pt x="16" y="18"/>
                      <a:pt x="16" y="20"/>
                    </a:cubicBezTo>
                    <a:cubicBezTo>
                      <a:pt x="15" y="22"/>
                      <a:pt x="12" y="27"/>
                      <a:pt x="9" y="30"/>
                    </a:cubicBezTo>
                    <a:cubicBezTo>
                      <a:pt x="7" y="33"/>
                      <a:pt x="9" y="36"/>
                      <a:pt x="5" y="37"/>
                    </a:cubicBezTo>
                    <a:cubicBezTo>
                      <a:pt x="3" y="37"/>
                      <a:pt x="2" y="42"/>
                      <a:pt x="0" y="46"/>
                    </a:cubicBezTo>
                    <a:cubicBezTo>
                      <a:pt x="0" y="46"/>
                      <a:pt x="1" y="47"/>
                      <a:pt x="1" y="47"/>
                    </a:cubicBezTo>
                    <a:cubicBezTo>
                      <a:pt x="7" y="48"/>
                      <a:pt x="11" y="55"/>
                      <a:pt x="10" y="62"/>
                    </a:cubicBezTo>
                    <a:cubicBezTo>
                      <a:pt x="9" y="68"/>
                      <a:pt x="19" y="71"/>
                      <a:pt x="23" y="66"/>
                    </a:cubicBezTo>
                    <a:cubicBezTo>
                      <a:pt x="27" y="61"/>
                      <a:pt x="39" y="69"/>
                      <a:pt x="39" y="72"/>
                    </a:cubicBezTo>
                    <a:cubicBezTo>
                      <a:pt x="39" y="75"/>
                      <a:pt x="27" y="68"/>
                      <a:pt x="20" y="73"/>
                    </a:cubicBezTo>
                    <a:cubicBezTo>
                      <a:pt x="13" y="78"/>
                      <a:pt x="25" y="83"/>
                      <a:pt x="24" y="88"/>
                    </a:cubicBezTo>
                    <a:cubicBezTo>
                      <a:pt x="22" y="93"/>
                      <a:pt x="27" y="101"/>
                      <a:pt x="33" y="100"/>
                    </a:cubicBezTo>
                    <a:cubicBezTo>
                      <a:pt x="39" y="100"/>
                      <a:pt x="45" y="110"/>
                      <a:pt x="49" y="108"/>
                    </a:cubicBezTo>
                    <a:cubicBezTo>
                      <a:pt x="53" y="106"/>
                      <a:pt x="45" y="92"/>
                      <a:pt x="46" y="90"/>
                    </a:cubicBezTo>
                    <a:cubicBezTo>
                      <a:pt x="47" y="88"/>
                      <a:pt x="55" y="94"/>
                      <a:pt x="58" y="90"/>
                    </a:cubicBezTo>
                    <a:cubicBezTo>
                      <a:pt x="62" y="86"/>
                      <a:pt x="56" y="83"/>
                      <a:pt x="50" y="83"/>
                    </a:cubicBezTo>
                    <a:cubicBezTo>
                      <a:pt x="45" y="83"/>
                      <a:pt x="50" y="76"/>
                      <a:pt x="56" y="79"/>
                    </a:cubicBezTo>
                    <a:cubicBezTo>
                      <a:pt x="63" y="83"/>
                      <a:pt x="66" y="78"/>
                      <a:pt x="69" y="78"/>
                    </a:cubicBezTo>
                    <a:cubicBezTo>
                      <a:pt x="72" y="77"/>
                      <a:pt x="73" y="66"/>
                      <a:pt x="63" y="64"/>
                    </a:cubicBezTo>
                    <a:cubicBezTo>
                      <a:pt x="54" y="61"/>
                      <a:pt x="55" y="71"/>
                      <a:pt x="49" y="64"/>
                    </a:cubicBezTo>
                    <a:cubicBezTo>
                      <a:pt x="43" y="58"/>
                      <a:pt x="55" y="60"/>
                      <a:pt x="55" y="55"/>
                    </a:cubicBezTo>
                    <a:cubicBezTo>
                      <a:pt x="55" y="49"/>
                      <a:pt x="45" y="41"/>
                      <a:pt x="40" y="35"/>
                    </a:cubicBezTo>
                    <a:cubicBezTo>
                      <a:pt x="36" y="28"/>
                      <a:pt x="47" y="25"/>
                      <a:pt x="49" y="30"/>
                    </a:cubicBezTo>
                    <a:cubicBezTo>
                      <a:pt x="52" y="35"/>
                      <a:pt x="59" y="34"/>
                      <a:pt x="63" y="32"/>
                    </a:cubicBezTo>
                    <a:cubicBezTo>
                      <a:pt x="68" y="30"/>
                      <a:pt x="59" y="22"/>
                      <a:pt x="67" y="19"/>
                    </a:cubicBezTo>
                    <a:cubicBezTo>
                      <a:pt x="75" y="16"/>
                      <a:pt x="75" y="21"/>
                      <a:pt x="78" y="22"/>
                    </a:cubicBezTo>
                    <a:cubicBezTo>
                      <a:pt x="80" y="23"/>
                      <a:pt x="82" y="16"/>
                      <a:pt x="91" y="16"/>
                    </a:cubicBezTo>
                    <a:cubicBezTo>
                      <a:pt x="95" y="16"/>
                      <a:pt x="99" y="18"/>
                      <a:pt x="103" y="21"/>
                    </a:cubicBezTo>
                    <a:cubicBezTo>
                      <a:pt x="105" y="19"/>
                      <a:pt x="107" y="17"/>
                      <a:pt x="107" y="15"/>
                    </a:cubicBezTo>
                    <a:cubicBezTo>
                      <a:pt x="107" y="12"/>
                      <a:pt x="112" y="11"/>
                      <a:pt x="112" y="7"/>
                    </a:cubicBezTo>
                    <a:cubicBezTo>
                      <a:pt x="112" y="5"/>
                      <a:pt x="111" y="2"/>
                      <a:pt x="110" y="0"/>
                    </a:cubicBezTo>
                    <a:close/>
                    <a:moveTo>
                      <a:pt x="96" y="132"/>
                    </a:moveTo>
                    <a:cubicBezTo>
                      <a:pt x="92" y="129"/>
                      <a:pt x="73" y="133"/>
                      <a:pt x="68" y="128"/>
                    </a:cubicBezTo>
                    <a:cubicBezTo>
                      <a:pt x="63" y="124"/>
                      <a:pt x="53" y="132"/>
                      <a:pt x="57" y="133"/>
                    </a:cubicBezTo>
                    <a:cubicBezTo>
                      <a:pt x="63" y="134"/>
                      <a:pt x="73" y="139"/>
                      <a:pt x="83" y="140"/>
                    </a:cubicBezTo>
                    <a:cubicBezTo>
                      <a:pt x="93" y="140"/>
                      <a:pt x="107" y="135"/>
                      <a:pt x="107" y="132"/>
                    </a:cubicBezTo>
                    <a:cubicBezTo>
                      <a:pt x="106" y="130"/>
                      <a:pt x="100" y="134"/>
                      <a:pt x="96" y="13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1" name="Freeform 1677">
                <a:extLst>
                  <a:ext uri="{FF2B5EF4-FFF2-40B4-BE49-F238E27FC236}">
                    <a16:creationId xmlns:a16="http://schemas.microsoft.com/office/drawing/2014/main" id="{2591E65E-5F7D-714A-3C90-4D3255C88C69}"/>
                  </a:ext>
                </a:extLst>
              </p:cNvPr>
              <p:cNvSpPr>
                <a:spLocks/>
              </p:cNvSpPr>
              <p:nvPr/>
            </p:nvSpPr>
            <p:spPr bwMode="auto">
              <a:xfrm>
                <a:off x="5459606" y="2451182"/>
                <a:ext cx="58740" cy="36514"/>
              </a:xfrm>
              <a:custGeom>
                <a:avLst/>
                <a:gdLst>
                  <a:gd name="T0" fmla="*/ 31 w 46"/>
                  <a:gd name="T1" fmla="*/ 18 h 29"/>
                  <a:gd name="T2" fmla="*/ 40 w 46"/>
                  <a:gd name="T3" fmla="*/ 7 h 29"/>
                  <a:gd name="T4" fmla="*/ 40 w 46"/>
                  <a:gd name="T5" fmla="*/ 3 h 29"/>
                  <a:gd name="T6" fmla="*/ 15 w 46"/>
                  <a:gd name="T7" fmla="*/ 11 h 29"/>
                  <a:gd name="T8" fmla="*/ 7 w 46"/>
                  <a:gd name="T9" fmla="*/ 23 h 29"/>
                  <a:gd name="T10" fmla="*/ 31 w 46"/>
                  <a:gd name="T11" fmla="*/ 18 h 29"/>
                </a:gdLst>
                <a:ahLst/>
                <a:cxnLst>
                  <a:cxn ang="0">
                    <a:pos x="T0" y="T1"/>
                  </a:cxn>
                  <a:cxn ang="0">
                    <a:pos x="T2" y="T3"/>
                  </a:cxn>
                  <a:cxn ang="0">
                    <a:pos x="T4" y="T5"/>
                  </a:cxn>
                  <a:cxn ang="0">
                    <a:pos x="T6" y="T7"/>
                  </a:cxn>
                  <a:cxn ang="0">
                    <a:pos x="T8" y="T9"/>
                  </a:cxn>
                  <a:cxn ang="0">
                    <a:pos x="T10" y="T11"/>
                  </a:cxn>
                </a:cxnLst>
                <a:rect l="0" t="0" r="r" b="b"/>
                <a:pathLst>
                  <a:path w="46" h="29">
                    <a:moveTo>
                      <a:pt x="31" y="18"/>
                    </a:moveTo>
                    <a:cubicBezTo>
                      <a:pt x="30" y="15"/>
                      <a:pt x="34" y="9"/>
                      <a:pt x="40" y="7"/>
                    </a:cubicBezTo>
                    <a:cubicBezTo>
                      <a:pt x="46" y="4"/>
                      <a:pt x="44" y="0"/>
                      <a:pt x="40" y="3"/>
                    </a:cubicBezTo>
                    <a:cubicBezTo>
                      <a:pt x="36" y="7"/>
                      <a:pt x="27" y="10"/>
                      <a:pt x="15" y="11"/>
                    </a:cubicBezTo>
                    <a:cubicBezTo>
                      <a:pt x="3" y="11"/>
                      <a:pt x="0" y="19"/>
                      <a:pt x="7" y="23"/>
                    </a:cubicBezTo>
                    <a:cubicBezTo>
                      <a:pt x="16" y="29"/>
                      <a:pt x="31" y="21"/>
                      <a:pt x="31"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2" name="Freeform 1678">
                <a:extLst>
                  <a:ext uri="{FF2B5EF4-FFF2-40B4-BE49-F238E27FC236}">
                    <a16:creationId xmlns:a16="http://schemas.microsoft.com/office/drawing/2014/main" id="{F0A2DFA3-9603-646B-3C29-81ED3FEC310E}"/>
                  </a:ext>
                </a:extLst>
              </p:cNvPr>
              <p:cNvSpPr>
                <a:spLocks noEditPoints="1"/>
              </p:cNvSpPr>
              <p:nvPr/>
            </p:nvSpPr>
            <p:spPr bwMode="auto">
              <a:xfrm>
                <a:off x="4557874" y="1735195"/>
                <a:ext cx="228608" cy="339736"/>
              </a:xfrm>
              <a:custGeom>
                <a:avLst/>
                <a:gdLst>
                  <a:gd name="T0" fmla="*/ 13 w 178"/>
                  <a:gd name="T1" fmla="*/ 148 h 271"/>
                  <a:gd name="T2" fmla="*/ 4 w 178"/>
                  <a:gd name="T3" fmla="*/ 168 h 271"/>
                  <a:gd name="T4" fmla="*/ 25 w 178"/>
                  <a:gd name="T5" fmla="*/ 167 h 271"/>
                  <a:gd name="T6" fmla="*/ 45 w 178"/>
                  <a:gd name="T7" fmla="*/ 164 h 271"/>
                  <a:gd name="T8" fmla="*/ 177 w 178"/>
                  <a:gd name="T9" fmla="*/ 209 h 271"/>
                  <a:gd name="T10" fmla="*/ 150 w 178"/>
                  <a:gd name="T11" fmla="*/ 199 h 271"/>
                  <a:gd name="T12" fmla="*/ 144 w 178"/>
                  <a:gd name="T13" fmla="*/ 179 h 271"/>
                  <a:gd name="T14" fmla="*/ 119 w 178"/>
                  <a:gd name="T15" fmla="*/ 136 h 271"/>
                  <a:gd name="T16" fmla="*/ 92 w 178"/>
                  <a:gd name="T17" fmla="*/ 125 h 271"/>
                  <a:gd name="T18" fmla="*/ 111 w 178"/>
                  <a:gd name="T19" fmla="*/ 83 h 271"/>
                  <a:gd name="T20" fmla="*/ 73 w 178"/>
                  <a:gd name="T21" fmla="*/ 75 h 271"/>
                  <a:gd name="T22" fmla="*/ 89 w 178"/>
                  <a:gd name="T23" fmla="*/ 50 h 271"/>
                  <a:gd name="T24" fmla="*/ 62 w 178"/>
                  <a:gd name="T25" fmla="*/ 58 h 271"/>
                  <a:gd name="T26" fmla="*/ 43 w 178"/>
                  <a:gd name="T27" fmla="*/ 85 h 271"/>
                  <a:gd name="T28" fmla="*/ 28 w 178"/>
                  <a:gd name="T29" fmla="*/ 86 h 271"/>
                  <a:gd name="T30" fmla="*/ 34 w 178"/>
                  <a:gd name="T31" fmla="*/ 109 h 271"/>
                  <a:gd name="T32" fmla="*/ 29 w 178"/>
                  <a:gd name="T33" fmla="*/ 129 h 271"/>
                  <a:gd name="T34" fmla="*/ 49 w 178"/>
                  <a:gd name="T35" fmla="*/ 136 h 271"/>
                  <a:gd name="T36" fmla="*/ 60 w 178"/>
                  <a:gd name="T37" fmla="*/ 134 h 271"/>
                  <a:gd name="T38" fmla="*/ 79 w 178"/>
                  <a:gd name="T39" fmla="*/ 149 h 271"/>
                  <a:gd name="T40" fmla="*/ 87 w 178"/>
                  <a:gd name="T41" fmla="*/ 166 h 271"/>
                  <a:gd name="T42" fmla="*/ 90 w 178"/>
                  <a:gd name="T43" fmla="*/ 188 h 271"/>
                  <a:gd name="T44" fmla="*/ 67 w 178"/>
                  <a:gd name="T45" fmla="*/ 192 h 271"/>
                  <a:gd name="T46" fmla="*/ 72 w 178"/>
                  <a:gd name="T47" fmla="*/ 209 h 271"/>
                  <a:gd name="T48" fmla="*/ 62 w 178"/>
                  <a:gd name="T49" fmla="*/ 229 h 271"/>
                  <a:gd name="T50" fmla="*/ 91 w 178"/>
                  <a:gd name="T51" fmla="*/ 234 h 271"/>
                  <a:gd name="T52" fmla="*/ 73 w 178"/>
                  <a:gd name="T53" fmla="*/ 241 h 271"/>
                  <a:gd name="T54" fmla="*/ 63 w 178"/>
                  <a:gd name="T55" fmla="*/ 261 h 271"/>
                  <a:gd name="T56" fmla="*/ 84 w 178"/>
                  <a:gd name="T57" fmla="*/ 256 h 271"/>
                  <a:gd name="T58" fmla="*/ 111 w 178"/>
                  <a:gd name="T59" fmla="*/ 250 h 271"/>
                  <a:gd name="T60" fmla="*/ 145 w 178"/>
                  <a:gd name="T61" fmla="*/ 250 h 271"/>
                  <a:gd name="T62" fmla="*/ 162 w 178"/>
                  <a:gd name="T63" fmla="*/ 236 h 271"/>
                  <a:gd name="T64" fmla="*/ 177 w 178"/>
                  <a:gd name="T65" fmla="*/ 209 h 271"/>
                  <a:gd name="T66" fmla="*/ 32 w 178"/>
                  <a:gd name="T67" fmla="*/ 62 h 271"/>
                  <a:gd name="T68" fmla="*/ 122 w 178"/>
                  <a:gd name="T69" fmla="*/ 21 h 271"/>
                  <a:gd name="T70" fmla="*/ 122 w 178"/>
                  <a:gd name="T71" fmla="*/ 2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71">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3" name="Freeform 1679">
                <a:extLst>
                  <a:ext uri="{FF2B5EF4-FFF2-40B4-BE49-F238E27FC236}">
                    <a16:creationId xmlns:a16="http://schemas.microsoft.com/office/drawing/2014/main" id="{84003F77-7B6F-DFB1-4C18-4126DDBC0D85}"/>
                  </a:ext>
                </a:extLst>
              </p:cNvPr>
              <p:cNvSpPr>
                <a:spLocks noEditPoints="1"/>
              </p:cNvSpPr>
              <p:nvPr/>
            </p:nvSpPr>
            <p:spPr bwMode="auto">
              <a:xfrm>
                <a:off x="4557874" y="1735195"/>
                <a:ext cx="228608" cy="339736"/>
              </a:xfrm>
              <a:custGeom>
                <a:avLst/>
                <a:gdLst>
                  <a:gd name="T0" fmla="*/ 13 w 178"/>
                  <a:gd name="T1" fmla="*/ 148 h 271"/>
                  <a:gd name="T2" fmla="*/ 4 w 178"/>
                  <a:gd name="T3" fmla="*/ 168 h 271"/>
                  <a:gd name="T4" fmla="*/ 25 w 178"/>
                  <a:gd name="T5" fmla="*/ 167 h 271"/>
                  <a:gd name="T6" fmla="*/ 45 w 178"/>
                  <a:gd name="T7" fmla="*/ 164 h 271"/>
                  <a:gd name="T8" fmla="*/ 177 w 178"/>
                  <a:gd name="T9" fmla="*/ 209 h 271"/>
                  <a:gd name="T10" fmla="*/ 150 w 178"/>
                  <a:gd name="T11" fmla="*/ 199 h 271"/>
                  <a:gd name="T12" fmla="*/ 144 w 178"/>
                  <a:gd name="T13" fmla="*/ 179 h 271"/>
                  <a:gd name="T14" fmla="*/ 119 w 178"/>
                  <a:gd name="T15" fmla="*/ 136 h 271"/>
                  <a:gd name="T16" fmla="*/ 92 w 178"/>
                  <a:gd name="T17" fmla="*/ 125 h 271"/>
                  <a:gd name="T18" fmla="*/ 111 w 178"/>
                  <a:gd name="T19" fmla="*/ 83 h 271"/>
                  <a:gd name="T20" fmla="*/ 73 w 178"/>
                  <a:gd name="T21" fmla="*/ 75 h 271"/>
                  <a:gd name="T22" fmla="*/ 89 w 178"/>
                  <a:gd name="T23" fmla="*/ 50 h 271"/>
                  <a:gd name="T24" fmla="*/ 62 w 178"/>
                  <a:gd name="T25" fmla="*/ 58 h 271"/>
                  <a:gd name="T26" fmla="*/ 43 w 178"/>
                  <a:gd name="T27" fmla="*/ 85 h 271"/>
                  <a:gd name="T28" fmla="*/ 28 w 178"/>
                  <a:gd name="T29" fmla="*/ 86 h 271"/>
                  <a:gd name="T30" fmla="*/ 34 w 178"/>
                  <a:gd name="T31" fmla="*/ 109 h 271"/>
                  <a:gd name="T32" fmla="*/ 29 w 178"/>
                  <a:gd name="T33" fmla="*/ 129 h 271"/>
                  <a:gd name="T34" fmla="*/ 49 w 178"/>
                  <a:gd name="T35" fmla="*/ 136 h 271"/>
                  <a:gd name="T36" fmla="*/ 60 w 178"/>
                  <a:gd name="T37" fmla="*/ 134 h 271"/>
                  <a:gd name="T38" fmla="*/ 79 w 178"/>
                  <a:gd name="T39" fmla="*/ 149 h 271"/>
                  <a:gd name="T40" fmla="*/ 87 w 178"/>
                  <a:gd name="T41" fmla="*/ 166 h 271"/>
                  <a:gd name="T42" fmla="*/ 90 w 178"/>
                  <a:gd name="T43" fmla="*/ 188 h 271"/>
                  <a:gd name="T44" fmla="*/ 67 w 178"/>
                  <a:gd name="T45" fmla="*/ 192 h 271"/>
                  <a:gd name="T46" fmla="*/ 72 w 178"/>
                  <a:gd name="T47" fmla="*/ 209 h 271"/>
                  <a:gd name="T48" fmla="*/ 62 w 178"/>
                  <a:gd name="T49" fmla="*/ 229 h 271"/>
                  <a:gd name="T50" fmla="*/ 91 w 178"/>
                  <a:gd name="T51" fmla="*/ 234 h 271"/>
                  <a:gd name="T52" fmla="*/ 73 w 178"/>
                  <a:gd name="T53" fmla="*/ 241 h 271"/>
                  <a:gd name="T54" fmla="*/ 63 w 178"/>
                  <a:gd name="T55" fmla="*/ 261 h 271"/>
                  <a:gd name="T56" fmla="*/ 84 w 178"/>
                  <a:gd name="T57" fmla="*/ 256 h 271"/>
                  <a:gd name="T58" fmla="*/ 111 w 178"/>
                  <a:gd name="T59" fmla="*/ 250 h 271"/>
                  <a:gd name="T60" fmla="*/ 145 w 178"/>
                  <a:gd name="T61" fmla="*/ 250 h 271"/>
                  <a:gd name="T62" fmla="*/ 162 w 178"/>
                  <a:gd name="T63" fmla="*/ 236 h 271"/>
                  <a:gd name="T64" fmla="*/ 177 w 178"/>
                  <a:gd name="T65" fmla="*/ 209 h 271"/>
                  <a:gd name="T66" fmla="*/ 32 w 178"/>
                  <a:gd name="T67" fmla="*/ 62 h 271"/>
                  <a:gd name="T68" fmla="*/ 122 w 178"/>
                  <a:gd name="T69" fmla="*/ 21 h 271"/>
                  <a:gd name="T70" fmla="*/ 122 w 178"/>
                  <a:gd name="T71" fmla="*/ 2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71">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4" name="Freeform 1680">
                <a:extLst>
                  <a:ext uri="{FF2B5EF4-FFF2-40B4-BE49-F238E27FC236}">
                    <a16:creationId xmlns:a16="http://schemas.microsoft.com/office/drawing/2014/main" id="{43494F8B-451F-5BBA-7D7F-F26545BA8BAB}"/>
                  </a:ext>
                </a:extLst>
              </p:cNvPr>
              <p:cNvSpPr>
                <a:spLocks noEditPoints="1"/>
              </p:cNvSpPr>
              <p:nvPr/>
            </p:nvSpPr>
            <p:spPr bwMode="auto">
              <a:xfrm>
                <a:off x="4926187" y="1833623"/>
                <a:ext cx="107954" cy="100016"/>
              </a:xfrm>
              <a:custGeom>
                <a:avLst/>
                <a:gdLst>
                  <a:gd name="T0" fmla="*/ 43 w 85"/>
                  <a:gd name="T1" fmla="*/ 30 h 81"/>
                  <a:gd name="T2" fmla="*/ 42 w 85"/>
                  <a:gd name="T3" fmla="*/ 18 h 81"/>
                  <a:gd name="T4" fmla="*/ 44 w 85"/>
                  <a:gd name="T5" fmla="*/ 3 h 81"/>
                  <a:gd name="T6" fmla="*/ 32 w 85"/>
                  <a:gd name="T7" fmla="*/ 10 h 81"/>
                  <a:gd name="T8" fmla="*/ 21 w 85"/>
                  <a:gd name="T9" fmla="*/ 15 h 81"/>
                  <a:gd name="T10" fmla="*/ 22 w 85"/>
                  <a:gd name="T11" fmla="*/ 23 h 81"/>
                  <a:gd name="T12" fmla="*/ 12 w 85"/>
                  <a:gd name="T13" fmla="*/ 18 h 81"/>
                  <a:gd name="T14" fmla="*/ 3 w 85"/>
                  <a:gd name="T15" fmla="*/ 31 h 81"/>
                  <a:gd name="T16" fmla="*/ 3 w 85"/>
                  <a:gd name="T17" fmla="*/ 51 h 81"/>
                  <a:gd name="T18" fmla="*/ 10 w 85"/>
                  <a:gd name="T19" fmla="*/ 66 h 81"/>
                  <a:gd name="T20" fmla="*/ 12 w 85"/>
                  <a:gd name="T21" fmla="*/ 74 h 81"/>
                  <a:gd name="T22" fmla="*/ 28 w 85"/>
                  <a:gd name="T23" fmla="*/ 76 h 81"/>
                  <a:gd name="T24" fmla="*/ 35 w 85"/>
                  <a:gd name="T25" fmla="*/ 76 h 81"/>
                  <a:gd name="T26" fmla="*/ 28 w 85"/>
                  <a:gd name="T27" fmla="*/ 66 h 81"/>
                  <a:gd name="T28" fmla="*/ 37 w 85"/>
                  <a:gd name="T29" fmla="*/ 68 h 81"/>
                  <a:gd name="T30" fmla="*/ 50 w 85"/>
                  <a:gd name="T31" fmla="*/ 68 h 81"/>
                  <a:gd name="T32" fmla="*/ 43 w 85"/>
                  <a:gd name="T33" fmla="*/ 57 h 81"/>
                  <a:gd name="T34" fmla="*/ 35 w 85"/>
                  <a:gd name="T35" fmla="*/ 56 h 81"/>
                  <a:gd name="T36" fmla="*/ 40 w 85"/>
                  <a:gd name="T37" fmla="*/ 45 h 81"/>
                  <a:gd name="T38" fmla="*/ 51 w 85"/>
                  <a:gd name="T39" fmla="*/ 39 h 81"/>
                  <a:gd name="T40" fmla="*/ 43 w 85"/>
                  <a:gd name="T41" fmla="*/ 30 h 81"/>
                  <a:gd name="T42" fmla="*/ 82 w 85"/>
                  <a:gd name="T43" fmla="*/ 46 h 81"/>
                  <a:gd name="T44" fmla="*/ 76 w 85"/>
                  <a:gd name="T45" fmla="*/ 50 h 81"/>
                  <a:gd name="T46" fmla="*/ 70 w 85"/>
                  <a:gd name="T47" fmla="*/ 46 h 81"/>
                  <a:gd name="T48" fmla="*/ 59 w 85"/>
                  <a:gd name="T49" fmla="*/ 51 h 81"/>
                  <a:gd name="T50" fmla="*/ 66 w 85"/>
                  <a:gd name="T51" fmla="*/ 67 h 81"/>
                  <a:gd name="T52" fmla="*/ 61 w 85"/>
                  <a:gd name="T53" fmla="*/ 72 h 81"/>
                  <a:gd name="T54" fmla="*/ 65 w 85"/>
                  <a:gd name="T55" fmla="*/ 80 h 81"/>
                  <a:gd name="T56" fmla="*/ 78 w 85"/>
                  <a:gd name="T57" fmla="*/ 65 h 81"/>
                  <a:gd name="T58" fmla="*/ 82 w 85"/>
                  <a:gd name="T59"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1">
                    <a:moveTo>
                      <a:pt x="43" y="30"/>
                    </a:moveTo>
                    <a:cubicBezTo>
                      <a:pt x="40" y="29"/>
                      <a:pt x="39" y="21"/>
                      <a:pt x="42" y="18"/>
                    </a:cubicBezTo>
                    <a:cubicBezTo>
                      <a:pt x="46" y="15"/>
                      <a:pt x="47" y="6"/>
                      <a:pt x="44" y="3"/>
                    </a:cubicBezTo>
                    <a:cubicBezTo>
                      <a:pt x="42" y="0"/>
                      <a:pt x="32" y="3"/>
                      <a:pt x="32" y="10"/>
                    </a:cubicBezTo>
                    <a:cubicBezTo>
                      <a:pt x="31" y="17"/>
                      <a:pt x="23" y="14"/>
                      <a:pt x="21" y="15"/>
                    </a:cubicBezTo>
                    <a:cubicBezTo>
                      <a:pt x="19" y="17"/>
                      <a:pt x="25" y="20"/>
                      <a:pt x="22" y="23"/>
                    </a:cubicBezTo>
                    <a:cubicBezTo>
                      <a:pt x="18" y="26"/>
                      <a:pt x="17" y="19"/>
                      <a:pt x="12" y="18"/>
                    </a:cubicBezTo>
                    <a:cubicBezTo>
                      <a:pt x="6" y="18"/>
                      <a:pt x="6" y="26"/>
                      <a:pt x="3" y="31"/>
                    </a:cubicBezTo>
                    <a:cubicBezTo>
                      <a:pt x="0" y="35"/>
                      <a:pt x="2" y="45"/>
                      <a:pt x="3" y="51"/>
                    </a:cubicBezTo>
                    <a:cubicBezTo>
                      <a:pt x="4" y="57"/>
                      <a:pt x="11" y="61"/>
                      <a:pt x="10" y="66"/>
                    </a:cubicBezTo>
                    <a:cubicBezTo>
                      <a:pt x="9" y="69"/>
                      <a:pt x="10" y="71"/>
                      <a:pt x="12" y="74"/>
                    </a:cubicBezTo>
                    <a:cubicBezTo>
                      <a:pt x="19" y="74"/>
                      <a:pt x="26" y="75"/>
                      <a:pt x="28" y="76"/>
                    </a:cubicBezTo>
                    <a:cubicBezTo>
                      <a:pt x="30" y="76"/>
                      <a:pt x="32" y="76"/>
                      <a:pt x="35" y="76"/>
                    </a:cubicBezTo>
                    <a:cubicBezTo>
                      <a:pt x="33" y="72"/>
                      <a:pt x="27" y="69"/>
                      <a:pt x="28" y="66"/>
                    </a:cubicBezTo>
                    <a:cubicBezTo>
                      <a:pt x="28" y="62"/>
                      <a:pt x="33" y="65"/>
                      <a:pt x="37" y="68"/>
                    </a:cubicBezTo>
                    <a:cubicBezTo>
                      <a:pt x="41" y="71"/>
                      <a:pt x="49" y="71"/>
                      <a:pt x="50" y="68"/>
                    </a:cubicBezTo>
                    <a:cubicBezTo>
                      <a:pt x="50" y="65"/>
                      <a:pt x="48" y="54"/>
                      <a:pt x="43" y="57"/>
                    </a:cubicBezTo>
                    <a:cubicBezTo>
                      <a:pt x="38" y="59"/>
                      <a:pt x="37" y="58"/>
                      <a:pt x="35" y="56"/>
                    </a:cubicBezTo>
                    <a:cubicBezTo>
                      <a:pt x="33" y="53"/>
                      <a:pt x="39" y="49"/>
                      <a:pt x="40" y="45"/>
                    </a:cubicBezTo>
                    <a:cubicBezTo>
                      <a:pt x="41" y="40"/>
                      <a:pt x="50" y="42"/>
                      <a:pt x="51" y="39"/>
                    </a:cubicBezTo>
                    <a:cubicBezTo>
                      <a:pt x="53" y="35"/>
                      <a:pt x="46" y="32"/>
                      <a:pt x="43" y="30"/>
                    </a:cubicBezTo>
                    <a:close/>
                    <a:moveTo>
                      <a:pt x="82" y="46"/>
                    </a:moveTo>
                    <a:cubicBezTo>
                      <a:pt x="80" y="45"/>
                      <a:pt x="79" y="50"/>
                      <a:pt x="76" y="50"/>
                    </a:cubicBezTo>
                    <a:cubicBezTo>
                      <a:pt x="74" y="51"/>
                      <a:pt x="71" y="40"/>
                      <a:pt x="70" y="46"/>
                    </a:cubicBezTo>
                    <a:cubicBezTo>
                      <a:pt x="69" y="52"/>
                      <a:pt x="64" y="44"/>
                      <a:pt x="59" y="51"/>
                    </a:cubicBezTo>
                    <a:cubicBezTo>
                      <a:pt x="54" y="58"/>
                      <a:pt x="62" y="65"/>
                      <a:pt x="66" y="67"/>
                    </a:cubicBezTo>
                    <a:cubicBezTo>
                      <a:pt x="69" y="70"/>
                      <a:pt x="65" y="73"/>
                      <a:pt x="61" y="72"/>
                    </a:cubicBezTo>
                    <a:cubicBezTo>
                      <a:pt x="56" y="71"/>
                      <a:pt x="59" y="79"/>
                      <a:pt x="65" y="80"/>
                    </a:cubicBezTo>
                    <a:cubicBezTo>
                      <a:pt x="72" y="81"/>
                      <a:pt x="79" y="68"/>
                      <a:pt x="78" y="65"/>
                    </a:cubicBezTo>
                    <a:cubicBezTo>
                      <a:pt x="77" y="62"/>
                      <a:pt x="85" y="48"/>
                      <a:pt x="82" y="4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5" name="Freeform 1681">
                <a:extLst>
                  <a:ext uri="{FF2B5EF4-FFF2-40B4-BE49-F238E27FC236}">
                    <a16:creationId xmlns:a16="http://schemas.microsoft.com/office/drawing/2014/main" id="{68818730-A707-7039-FE7F-3E76B839EB98}"/>
                  </a:ext>
                </a:extLst>
              </p:cNvPr>
              <p:cNvSpPr>
                <a:spLocks noEditPoints="1"/>
              </p:cNvSpPr>
              <p:nvPr/>
            </p:nvSpPr>
            <p:spPr bwMode="auto">
              <a:xfrm>
                <a:off x="5000802" y="1430385"/>
                <a:ext cx="280998" cy="481029"/>
              </a:xfrm>
              <a:custGeom>
                <a:avLst/>
                <a:gdLst>
                  <a:gd name="T0" fmla="*/ 214 w 220"/>
                  <a:gd name="T1" fmla="*/ 82 h 385"/>
                  <a:gd name="T2" fmla="*/ 211 w 220"/>
                  <a:gd name="T3" fmla="*/ 51 h 385"/>
                  <a:gd name="T4" fmla="*/ 185 w 220"/>
                  <a:gd name="T5" fmla="*/ 19 h 385"/>
                  <a:gd name="T6" fmla="*/ 154 w 220"/>
                  <a:gd name="T7" fmla="*/ 17 h 385"/>
                  <a:gd name="T8" fmla="*/ 124 w 220"/>
                  <a:gd name="T9" fmla="*/ 17 h 385"/>
                  <a:gd name="T10" fmla="*/ 106 w 220"/>
                  <a:gd name="T11" fmla="*/ 35 h 385"/>
                  <a:gd name="T12" fmla="*/ 87 w 220"/>
                  <a:gd name="T13" fmla="*/ 57 h 385"/>
                  <a:gd name="T14" fmla="*/ 74 w 220"/>
                  <a:gd name="T15" fmla="*/ 80 h 385"/>
                  <a:gd name="T16" fmla="*/ 57 w 220"/>
                  <a:gd name="T17" fmla="*/ 93 h 385"/>
                  <a:gd name="T18" fmla="*/ 45 w 220"/>
                  <a:gd name="T19" fmla="*/ 132 h 385"/>
                  <a:gd name="T20" fmla="*/ 49 w 220"/>
                  <a:gd name="T21" fmla="*/ 151 h 385"/>
                  <a:gd name="T22" fmla="*/ 20 w 220"/>
                  <a:gd name="T23" fmla="*/ 164 h 385"/>
                  <a:gd name="T24" fmla="*/ 18 w 220"/>
                  <a:gd name="T25" fmla="*/ 199 h 385"/>
                  <a:gd name="T26" fmla="*/ 29 w 220"/>
                  <a:gd name="T27" fmla="*/ 228 h 385"/>
                  <a:gd name="T28" fmla="*/ 23 w 220"/>
                  <a:gd name="T29" fmla="*/ 246 h 385"/>
                  <a:gd name="T30" fmla="*/ 12 w 220"/>
                  <a:gd name="T31" fmla="*/ 267 h 385"/>
                  <a:gd name="T32" fmla="*/ 5 w 220"/>
                  <a:gd name="T33" fmla="*/ 293 h 385"/>
                  <a:gd name="T34" fmla="*/ 0 w 220"/>
                  <a:gd name="T35" fmla="*/ 294 h 385"/>
                  <a:gd name="T36" fmla="*/ 14 w 220"/>
                  <a:gd name="T37" fmla="*/ 330 h 385"/>
                  <a:gd name="T38" fmla="*/ 26 w 220"/>
                  <a:gd name="T39" fmla="*/ 359 h 385"/>
                  <a:gd name="T40" fmla="*/ 32 w 220"/>
                  <a:gd name="T41" fmla="*/ 382 h 385"/>
                  <a:gd name="T42" fmla="*/ 52 w 220"/>
                  <a:gd name="T43" fmla="*/ 371 h 385"/>
                  <a:gd name="T44" fmla="*/ 72 w 220"/>
                  <a:gd name="T45" fmla="*/ 364 h 385"/>
                  <a:gd name="T46" fmla="*/ 89 w 220"/>
                  <a:gd name="T47" fmla="*/ 359 h 385"/>
                  <a:gd name="T48" fmla="*/ 92 w 220"/>
                  <a:gd name="T49" fmla="*/ 343 h 385"/>
                  <a:gd name="T50" fmla="*/ 95 w 220"/>
                  <a:gd name="T51" fmla="*/ 306 h 385"/>
                  <a:gd name="T52" fmla="*/ 121 w 220"/>
                  <a:gd name="T53" fmla="*/ 280 h 385"/>
                  <a:gd name="T54" fmla="*/ 114 w 220"/>
                  <a:gd name="T55" fmla="*/ 247 h 385"/>
                  <a:gd name="T56" fmla="*/ 100 w 220"/>
                  <a:gd name="T57" fmla="*/ 224 h 385"/>
                  <a:gd name="T58" fmla="*/ 111 w 220"/>
                  <a:gd name="T59" fmla="*/ 193 h 385"/>
                  <a:gd name="T60" fmla="*/ 132 w 220"/>
                  <a:gd name="T61" fmla="*/ 171 h 385"/>
                  <a:gd name="T62" fmla="*/ 175 w 220"/>
                  <a:gd name="T63" fmla="*/ 141 h 385"/>
                  <a:gd name="T64" fmla="*/ 180 w 220"/>
                  <a:gd name="T65" fmla="*/ 110 h 385"/>
                  <a:gd name="T66" fmla="*/ 210 w 220"/>
                  <a:gd name="T67" fmla="*/ 99 h 385"/>
                  <a:gd name="T68" fmla="*/ 217 w 220"/>
                  <a:gd name="T69" fmla="*/ 91 h 385"/>
                  <a:gd name="T70" fmla="*/ 117 w 220"/>
                  <a:gd name="T71" fmla="*/ 34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385">
                    <a:moveTo>
                      <a:pt x="217" y="91"/>
                    </a:moveTo>
                    <a:cubicBezTo>
                      <a:pt x="215" y="88"/>
                      <a:pt x="210" y="82"/>
                      <a:pt x="214" y="82"/>
                    </a:cubicBezTo>
                    <a:cubicBezTo>
                      <a:pt x="218" y="82"/>
                      <a:pt x="220" y="69"/>
                      <a:pt x="215" y="67"/>
                    </a:cubicBezTo>
                    <a:cubicBezTo>
                      <a:pt x="210" y="64"/>
                      <a:pt x="215" y="53"/>
                      <a:pt x="211" y="51"/>
                    </a:cubicBezTo>
                    <a:cubicBezTo>
                      <a:pt x="206" y="48"/>
                      <a:pt x="209" y="40"/>
                      <a:pt x="210" y="34"/>
                    </a:cubicBezTo>
                    <a:cubicBezTo>
                      <a:pt x="211" y="28"/>
                      <a:pt x="194" y="23"/>
                      <a:pt x="185" y="19"/>
                    </a:cubicBezTo>
                    <a:cubicBezTo>
                      <a:pt x="175" y="15"/>
                      <a:pt x="171" y="8"/>
                      <a:pt x="164" y="4"/>
                    </a:cubicBezTo>
                    <a:cubicBezTo>
                      <a:pt x="156" y="0"/>
                      <a:pt x="154" y="10"/>
                      <a:pt x="154" y="17"/>
                    </a:cubicBezTo>
                    <a:cubicBezTo>
                      <a:pt x="154" y="24"/>
                      <a:pt x="147" y="25"/>
                      <a:pt x="142" y="20"/>
                    </a:cubicBezTo>
                    <a:cubicBezTo>
                      <a:pt x="137" y="16"/>
                      <a:pt x="131" y="20"/>
                      <a:pt x="124" y="17"/>
                    </a:cubicBezTo>
                    <a:cubicBezTo>
                      <a:pt x="116" y="14"/>
                      <a:pt x="119" y="25"/>
                      <a:pt x="119" y="30"/>
                    </a:cubicBezTo>
                    <a:cubicBezTo>
                      <a:pt x="119" y="35"/>
                      <a:pt x="111" y="35"/>
                      <a:pt x="106" y="35"/>
                    </a:cubicBezTo>
                    <a:cubicBezTo>
                      <a:pt x="101" y="35"/>
                      <a:pt x="93" y="39"/>
                      <a:pt x="93" y="45"/>
                    </a:cubicBezTo>
                    <a:cubicBezTo>
                      <a:pt x="93" y="51"/>
                      <a:pt x="85" y="54"/>
                      <a:pt x="87" y="57"/>
                    </a:cubicBezTo>
                    <a:cubicBezTo>
                      <a:pt x="90" y="61"/>
                      <a:pt x="87" y="64"/>
                      <a:pt x="83" y="67"/>
                    </a:cubicBezTo>
                    <a:cubicBezTo>
                      <a:pt x="80" y="69"/>
                      <a:pt x="77" y="77"/>
                      <a:pt x="74" y="80"/>
                    </a:cubicBezTo>
                    <a:cubicBezTo>
                      <a:pt x="72" y="82"/>
                      <a:pt x="76" y="87"/>
                      <a:pt x="71" y="90"/>
                    </a:cubicBezTo>
                    <a:cubicBezTo>
                      <a:pt x="66" y="93"/>
                      <a:pt x="60" y="91"/>
                      <a:pt x="57" y="93"/>
                    </a:cubicBezTo>
                    <a:cubicBezTo>
                      <a:pt x="55" y="96"/>
                      <a:pt x="57" y="102"/>
                      <a:pt x="56" y="109"/>
                    </a:cubicBezTo>
                    <a:cubicBezTo>
                      <a:pt x="56" y="117"/>
                      <a:pt x="50" y="125"/>
                      <a:pt x="45" y="132"/>
                    </a:cubicBezTo>
                    <a:cubicBezTo>
                      <a:pt x="40" y="139"/>
                      <a:pt x="46" y="140"/>
                      <a:pt x="49" y="141"/>
                    </a:cubicBezTo>
                    <a:cubicBezTo>
                      <a:pt x="51" y="142"/>
                      <a:pt x="51" y="146"/>
                      <a:pt x="49" y="151"/>
                    </a:cubicBezTo>
                    <a:cubicBezTo>
                      <a:pt x="46" y="156"/>
                      <a:pt x="41" y="153"/>
                      <a:pt x="37" y="152"/>
                    </a:cubicBezTo>
                    <a:cubicBezTo>
                      <a:pt x="34" y="151"/>
                      <a:pt x="25" y="155"/>
                      <a:pt x="20" y="164"/>
                    </a:cubicBezTo>
                    <a:cubicBezTo>
                      <a:pt x="15" y="172"/>
                      <a:pt x="16" y="177"/>
                      <a:pt x="18" y="181"/>
                    </a:cubicBezTo>
                    <a:cubicBezTo>
                      <a:pt x="20" y="186"/>
                      <a:pt x="14" y="191"/>
                      <a:pt x="18" y="199"/>
                    </a:cubicBezTo>
                    <a:cubicBezTo>
                      <a:pt x="22" y="207"/>
                      <a:pt x="16" y="209"/>
                      <a:pt x="17" y="216"/>
                    </a:cubicBezTo>
                    <a:cubicBezTo>
                      <a:pt x="18" y="222"/>
                      <a:pt x="28" y="222"/>
                      <a:pt x="29" y="228"/>
                    </a:cubicBezTo>
                    <a:cubicBezTo>
                      <a:pt x="30" y="235"/>
                      <a:pt x="25" y="237"/>
                      <a:pt x="22" y="237"/>
                    </a:cubicBezTo>
                    <a:cubicBezTo>
                      <a:pt x="19" y="237"/>
                      <a:pt x="20" y="244"/>
                      <a:pt x="23" y="246"/>
                    </a:cubicBezTo>
                    <a:cubicBezTo>
                      <a:pt x="26" y="247"/>
                      <a:pt x="25" y="259"/>
                      <a:pt x="24" y="263"/>
                    </a:cubicBezTo>
                    <a:cubicBezTo>
                      <a:pt x="22" y="266"/>
                      <a:pt x="11" y="263"/>
                      <a:pt x="12" y="267"/>
                    </a:cubicBezTo>
                    <a:cubicBezTo>
                      <a:pt x="13" y="271"/>
                      <a:pt x="10" y="278"/>
                      <a:pt x="10" y="281"/>
                    </a:cubicBezTo>
                    <a:cubicBezTo>
                      <a:pt x="10" y="284"/>
                      <a:pt x="9" y="295"/>
                      <a:pt x="5" y="293"/>
                    </a:cubicBezTo>
                    <a:cubicBezTo>
                      <a:pt x="4" y="292"/>
                      <a:pt x="2" y="292"/>
                      <a:pt x="0" y="292"/>
                    </a:cubicBezTo>
                    <a:cubicBezTo>
                      <a:pt x="0" y="292"/>
                      <a:pt x="0" y="293"/>
                      <a:pt x="0" y="294"/>
                    </a:cubicBezTo>
                    <a:cubicBezTo>
                      <a:pt x="0" y="300"/>
                      <a:pt x="2" y="307"/>
                      <a:pt x="8" y="311"/>
                    </a:cubicBezTo>
                    <a:cubicBezTo>
                      <a:pt x="13" y="316"/>
                      <a:pt x="9" y="323"/>
                      <a:pt x="14" y="330"/>
                    </a:cubicBezTo>
                    <a:cubicBezTo>
                      <a:pt x="19" y="336"/>
                      <a:pt x="17" y="341"/>
                      <a:pt x="23" y="346"/>
                    </a:cubicBezTo>
                    <a:cubicBezTo>
                      <a:pt x="28" y="350"/>
                      <a:pt x="29" y="353"/>
                      <a:pt x="26" y="359"/>
                    </a:cubicBezTo>
                    <a:cubicBezTo>
                      <a:pt x="24" y="365"/>
                      <a:pt x="31" y="363"/>
                      <a:pt x="31" y="367"/>
                    </a:cubicBezTo>
                    <a:cubicBezTo>
                      <a:pt x="32" y="371"/>
                      <a:pt x="30" y="378"/>
                      <a:pt x="32" y="382"/>
                    </a:cubicBezTo>
                    <a:cubicBezTo>
                      <a:pt x="34" y="385"/>
                      <a:pt x="37" y="382"/>
                      <a:pt x="46" y="382"/>
                    </a:cubicBezTo>
                    <a:cubicBezTo>
                      <a:pt x="54" y="381"/>
                      <a:pt x="52" y="376"/>
                      <a:pt x="52" y="371"/>
                    </a:cubicBezTo>
                    <a:cubicBezTo>
                      <a:pt x="52" y="366"/>
                      <a:pt x="56" y="368"/>
                      <a:pt x="57" y="365"/>
                    </a:cubicBezTo>
                    <a:cubicBezTo>
                      <a:pt x="59" y="362"/>
                      <a:pt x="66" y="361"/>
                      <a:pt x="72" y="364"/>
                    </a:cubicBezTo>
                    <a:cubicBezTo>
                      <a:pt x="78" y="367"/>
                      <a:pt x="81" y="362"/>
                      <a:pt x="82" y="356"/>
                    </a:cubicBezTo>
                    <a:cubicBezTo>
                      <a:pt x="83" y="350"/>
                      <a:pt x="87" y="357"/>
                      <a:pt x="89" y="359"/>
                    </a:cubicBezTo>
                    <a:cubicBezTo>
                      <a:pt x="90" y="360"/>
                      <a:pt x="96" y="349"/>
                      <a:pt x="98" y="342"/>
                    </a:cubicBezTo>
                    <a:cubicBezTo>
                      <a:pt x="101" y="335"/>
                      <a:pt x="98" y="336"/>
                      <a:pt x="92" y="343"/>
                    </a:cubicBezTo>
                    <a:cubicBezTo>
                      <a:pt x="86" y="350"/>
                      <a:pt x="90" y="336"/>
                      <a:pt x="92" y="331"/>
                    </a:cubicBezTo>
                    <a:cubicBezTo>
                      <a:pt x="94" y="325"/>
                      <a:pt x="94" y="309"/>
                      <a:pt x="95" y="306"/>
                    </a:cubicBezTo>
                    <a:cubicBezTo>
                      <a:pt x="96" y="302"/>
                      <a:pt x="97" y="296"/>
                      <a:pt x="105" y="295"/>
                    </a:cubicBezTo>
                    <a:cubicBezTo>
                      <a:pt x="112" y="293"/>
                      <a:pt x="122" y="284"/>
                      <a:pt x="121" y="280"/>
                    </a:cubicBezTo>
                    <a:cubicBezTo>
                      <a:pt x="119" y="276"/>
                      <a:pt x="131" y="270"/>
                      <a:pt x="131" y="266"/>
                    </a:cubicBezTo>
                    <a:cubicBezTo>
                      <a:pt x="131" y="262"/>
                      <a:pt x="119" y="250"/>
                      <a:pt x="114" y="247"/>
                    </a:cubicBezTo>
                    <a:cubicBezTo>
                      <a:pt x="110" y="245"/>
                      <a:pt x="101" y="247"/>
                      <a:pt x="102" y="244"/>
                    </a:cubicBezTo>
                    <a:cubicBezTo>
                      <a:pt x="103" y="241"/>
                      <a:pt x="101" y="230"/>
                      <a:pt x="100" y="224"/>
                    </a:cubicBezTo>
                    <a:cubicBezTo>
                      <a:pt x="99" y="218"/>
                      <a:pt x="106" y="212"/>
                      <a:pt x="106" y="207"/>
                    </a:cubicBezTo>
                    <a:cubicBezTo>
                      <a:pt x="106" y="201"/>
                      <a:pt x="106" y="195"/>
                      <a:pt x="111" y="193"/>
                    </a:cubicBezTo>
                    <a:cubicBezTo>
                      <a:pt x="116" y="191"/>
                      <a:pt x="113" y="187"/>
                      <a:pt x="119" y="185"/>
                    </a:cubicBezTo>
                    <a:cubicBezTo>
                      <a:pt x="126" y="184"/>
                      <a:pt x="125" y="174"/>
                      <a:pt x="132" y="171"/>
                    </a:cubicBezTo>
                    <a:cubicBezTo>
                      <a:pt x="139" y="168"/>
                      <a:pt x="139" y="166"/>
                      <a:pt x="148" y="162"/>
                    </a:cubicBezTo>
                    <a:cubicBezTo>
                      <a:pt x="157" y="157"/>
                      <a:pt x="173" y="147"/>
                      <a:pt x="175" y="141"/>
                    </a:cubicBezTo>
                    <a:cubicBezTo>
                      <a:pt x="178" y="136"/>
                      <a:pt x="166" y="130"/>
                      <a:pt x="174" y="124"/>
                    </a:cubicBezTo>
                    <a:cubicBezTo>
                      <a:pt x="181" y="119"/>
                      <a:pt x="175" y="112"/>
                      <a:pt x="180" y="110"/>
                    </a:cubicBezTo>
                    <a:cubicBezTo>
                      <a:pt x="186" y="108"/>
                      <a:pt x="188" y="105"/>
                      <a:pt x="192" y="101"/>
                    </a:cubicBezTo>
                    <a:cubicBezTo>
                      <a:pt x="196" y="97"/>
                      <a:pt x="201" y="101"/>
                      <a:pt x="210" y="99"/>
                    </a:cubicBezTo>
                    <a:cubicBezTo>
                      <a:pt x="214" y="99"/>
                      <a:pt x="217" y="99"/>
                      <a:pt x="220" y="100"/>
                    </a:cubicBezTo>
                    <a:cubicBezTo>
                      <a:pt x="219" y="95"/>
                      <a:pt x="218" y="92"/>
                      <a:pt x="217" y="91"/>
                    </a:cubicBezTo>
                    <a:close/>
                    <a:moveTo>
                      <a:pt x="129" y="320"/>
                    </a:moveTo>
                    <a:cubicBezTo>
                      <a:pt x="119" y="320"/>
                      <a:pt x="115" y="340"/>
                      <a:pt x="117" y="343"/>
                    </a:cubicBezTo>
                    <a:cubicBezTo>
                      <a:pt x="119" y="346"/>
                      <a:pt x="139" y="320"/>
                      <a:pt x="129" y="3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6" name="Freeform 1682">
                <a:extLst>
                  <a:ext uri="{FF2B5EF4-FFF2-40B4-BE49-F238E27FC236}">
                    <a16:creationId xmlns:a16="http://schemas.microsoft.com/office/drawing/2014/main" id="{3F5EE7B9-2952-F991-346E-A75B143F3144}"/>
                  </a:ext>
                </a:extLst>
              </p:cNvPr>
              <p:cNvSpPr>
                <a:spLocks noEditPoints="1"/>
              </p:cNvSpPr>
              <p:nvPr/>
            </p:nvSpPr>
            <p:spPr bwMode="auto">
              <a:xfrm>
                <a:off x="5232585" y="1770121"/>
                <a:ext cx="142880" cy="68265"/>
              </a:xfrm>
              <a:custGeom>
                <a:avLst/>
                <a:gdLst>
                  <a:gd name="T0" fmla="*/ 103 w 111"/>
                  <a:gd name="T1" fmla="*/ 15 h 54"/>
                  <a:gd name="T2" fmla="*/ 106 w 111"/>
                  <a:gd name="T3" fmla="*/ 3 h 54"/>
                  <a:gd name="T4" fmla="*/ 103 w 111"/>
                  <a:gd name="T5" fmla="*/ 5 h 54"/>
                  <a:gd name="T6" fmla="*/ 69 w 111"/>
                  <a:gd name="T7" fmla="*/ 2 h 54"/>
                  <a:gd name="T8" fmla="*/ 36 w 111"/>
                  <a:gd name="T9" fmla="*/ 8 h 54"/>
                  <a:gd name="T10" fmla="*/ 26 w 111"/>
                  <a:gd name="T11" fmla="*/ 18 h 54"/>
                  <a:gd name="T12" fmla="*/ 29 w 111"/>
                  <a:gd name="T13" fmla="*/ 30 h 54"/>
                  <a:gd name="T14" fmla="*/ 40 w 111"/>
                  <a:gd name="T15" fmla="*/ 36 h 54"/>
                  <a:gd name="T16" fmla="*/ 43 w 111"/>
                  <a:gd name="T17" fmla="*/ 43 h 54"/>
                  <a:gd name="T18" fmla="*/ 43 w 111"/>
                  <a:gd name="T19" fmla="*/ 43 h 54"/>
                  <a:gd name="T20" fmla="*/ 62 w 111"/>
                  <a:gd name="T21" fmla="*/ 43 h 54"/>
                  <a:gd name="T22" fmla="*/ 80 w 111"/>
                  <a:gd name="T23" fmla="*/ 53 h 54"/>
                  <a:gd name="T24" fmla="*/ 97 w 111"/>
                  <a:gd name="T25" fmla="*/ 54 h 54"/>
                  <a:gd name="T26" fmla="*/ 97 w 111"/>
                  <a:gd name="T27" fmla="*/ 49 h 54"/>
                  <a:gd name="T28" fmla="*/ 102 w 111"/>
                  <a:gd name="T29" fmla="*/ 44 h 54"/>
                  <a:gd name="T30" fmla="*/ 98 w 111"/>
                  <a:gd name="T31" fmla="*/ 34 h 54"/>
                  <a:gd name="T32" fmla="*/ 97 w 111"/>
                  <a:gd name="T33" fmla="*/ 24 h 54"/>
                  <a:gd name="T34" fmla="*/ 103 w 111"/>
                  <a:gd name="T35" fmla="*/ 15 h 54"/>
                  <a:gd name="T36" fmla="*/ 11 w 111"/>
                  <a:gd name="T37" fmla="*/ 28 h 54"/>
                  <a:gd name="T38" fmla="*/ 3 w 111"/>
                  <a:gd name="T39" fmla="*/ 43 h 54"/>
                  <a:gd name="T40" fmla="*/ 22 w 111"/>
                  <a:gd name="T41" fmla="*/ 31 h 54"/>
                  <a:gd name="T42" fmla="*/ 11 w 111"/>
                  <a:gd name="T43" fmla="*/ 28 h 54"/>
                  <a:gd name="T44" fmla="*/ 18 w 111"/>
                  <a:gd name="T45" fmla="*/ 20 h 54"/>
                  <a:gd name="T46" fmla="*/ 7 w 111"/>
                  <a:gd name="T47" fmla="*/ 21 h 54"/>
                  <a:gd name="T48" fmla="*/ 18 w 111"/>
                  <a:gd name="T4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4">
                    <a:moveTo>
                      <a:pt x="103" y="15"/>
                    </a:moveTo>
                    <a:cubicBezTo>
                      <a:pt x="105" y="10"/>
                      <a:pt x="111" y="10"/>
                      <a:pt x="106" y="3"/>
                    </a:cubicBezTo>
                    <a:cubicBezTo>
                      <a:pt x="106" y="4"/>
                      <a:pt x="104" y="5"/>
                      <a:pt x="103" y="5"/>
                    </a:cubicBezTo>
                    <a:cubicBezTo>
                      <a:pt x="95" y="7"/>
                      <a:pt x="79" y="0"/>
                      <a:pt x="69" y="2"/>
                    </a:cubicBezTo>
                    <a:cubicBezTo>
                      <a:pt x="60" y="4"/>
                      <a:pt x="41" y="4"/>
                      <a:pt x="36" y="8"/>
                    </a:cubicBezTo>
                    <a:cubicBezTo>
                      <a:pt x="32" y="13"/>
                      <a:pt x="21" y="14"/>
                      <a:pt x="26" y="18"/>
                    </a:cubicBezTo>
                    <a:cubicBezTo>
                      <a:pt x="31" y="23"/>
                      <a:pt x="26" y="25"/>
                      <a:pt x="29" y="30"/>
                    </a:cubicBezTo>
                    <a:cubicBezTo>
                      <a:pt x="33" y="35"/>
                      <a:pt x="35" y="37"/>
                      <a:pt x="40" y="36"/>
                    </a:cubicBezTo>
                    <a:cubicBezTo>
                      <a:pt x="45" y="35"/>
                      <a:pt x="49" y="37"/>
                      <a:pt x="43" y="43"/>
                    </a:cubicBezTo>
                    <a:cubicBezTo>
                      <a:pt x="43" y="43"/>
                      <a:pt x="43" y="43"/>
                      <a:pt x="43" y="43"/>
                    </a:cubicBezTo>
                    <a:cubicBezTo>
                      <a:pt x="51" y="42"/>
                      <a:pt x="61" y="42"/>
                      <a:pt x="62" y="43"/>
                    </a:cubicBezTo>
                    <a:cubicBezTo>
                      <a:pt x="64" y="44"/>
                      <a:pt x="77" y="54"/>
                      <a:pt x="80" y="53"/>
                    </a:cubicBezTo>
                    <a:cubicBezTo>
                      <a:pt x="82" y="53"/>
                      <a:pt x="90" y="53"/>
                      <a:pt x="97" y="54"/>
                    </a:cubicBezTo>
                    <a:cubicBezTo>
                      <a:pt x="96" y="52"/>
                      <a:pt x="96" y="50"/>
                      <a:pt x="97" y="49"/>
                    </a:cubicBezTo>
                    <a:cubicBezTo>
                      <a:pt x="100" y="47"/>
                      <a:pt x="105" y="47"/>
                      <a:pt x="102" y="44"/>
                    </a:cubicBezTo>
                    <a:cubicBezTo>
                      <a:pt x="99" y="40"/>
                      <a:pt x="99" y="39"/>
                      <a:pt x="98" y="34"/>
                    </a:cubicBezTo>
                    <a:cubicBezTo>
                      <a:pt x="98" y="29"/>
                      <a:pt x="97" y="27"/>
                      <a:pt x="97" y="24"/>
                    </a:cubicBezTo>
                    <a:cubicBezTo>
                      <a:pt x="97" y="21"/>
                      <a:pt x="100" y="20"/>
                      <a:pt x="103" y="15"/>
                    </a:cubicBezTo>
                    <a:close/>
                    <a:moveTo>
                      <a:pt x="11" y="28"/>
                    </a:moveTo>
                    <a:cubicBezTo>
                      <a:pt x="1" y="30"/>
                      <a:pt x="0" y="43"/>
                      <a:pt x="3" y="43"/>
                    </a:cubicBezTo>
                    <a:cubicBezTo>
                      <a:pt x="8" y="43"/>
                      <a:pt x="19" y="34"/>
                      <a:pt x="22" y="31"/>
                    </a:cubicBezTo>
                    <a:cubicBezTo>
                      <a:pt x="25" y="28"/>
                      <a:pt x="20" y="25"/>
                      <a:pt x="11" y="28"/>
                    </a:cubicBezTo>
                    <a:close/>
                    <a:moveTo>
                      <a:pt x="18" y="20"/>
                    </a:moveTo>
                    <a:cubicBezTo>
                      <a:pt x="20" y="16"/>
                      <a:pt x="3" y="18"/>
                      <a:pt x="7" y="21"/>
                    </a:cubicBezTo>
                    <a:cubicBezTo>
                      <a:pt x="10" y="24"/>
                      <a:pt x="16" y="24"/>
                      <a:pt x="18" y="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7" name="Freeform 1683">
                <a:extLst>
                  <a:ext uri="{FF2B5EF4-FFF2-40B4-BE49-F238E27FC236}">
                    <a16:creationId xmlns:a16="http://schemas.microsoft.com/office/drawing/2014/main" id="{B92E29D4-0AE4-1D02-4A04-DC20A72E829E}"/>
                  </a:ext>
                </a:extLst>
              </p:cNvPr>
              <p:cNvSpPr>
                <a:spLocks noEditPoints="1"/>
              </p:cNvSpPr>
              <p:nvPr/>
            </p:nvSpPr>
            <p:spPr bwMode="auto">
              <a:xfrm>
                <a:off x="4854747" y="919193"/>
                <a:ext cx="587396" cy="906493"/>
              </a:xfrm>
              <a:custGeom>
                <a:avLst/>
                <a:gdLst>
                  <a:gd name="T0" fmla="*/ 432 w 457"/>
                  <a:gd name="T1" fmla="*/ 378 h 723"/>
                  <a:gd name="T2" fmla="*/ 434 w 457"/>
                  <a:gd name="T3" fmla="*/ 356 h 723"/>
                  <a:gd name="T4" fmla="*/ 408 w 457"/>
                  <a:gd name="T5" fmla="*/ 353 h 723"/>
                  <a:gd name="T6" fmla="*/ 380 w 457"/>
                  <a:gd name="T7" fmla="*/ 351 h 723"/>
                  <a:gd name="T8" fmla="*/ 366 w 457"/>
                  <a:gd name="T9" fmla="*/ 349 h 723"/>
                  <a:gd name="T10" fmla="*/ 339 w 457"/>
                  <a:gd name="T11" fmla="*/ 356 h 723"/>
                  <a:gd name="T12" fmla="*/ 317 w 457"/>
                  <a:gd name="T13" fmla="*/ 379 h 723"/>
                  <a:gd name="T14" fmla="*/ 317 w 457"/>
                  <a:gd name="T15" fmla="*/ 354 h 723"/>
                  <a:gd name="T16" fmla="*/ 285 w 457"/>
                  <a:gd name="T17" fmla="*/ 372 h 723"/>
                  <a:gd name="T18" fmla="*/ 272 w 457"/>
                  <a:gd name="T19" fmla="*/ 378 h 723"/>
                  <a:gd name="T20" fmla="*/ 259 w 457"/>
                  <a:gd name="T21" fmla="*/ 374 h 723"/>
                  <a:gd name="T22" fmla="*/ 234 w 457"/>
                  <a:gd name="T23" fmla="*/ 393 h 723"/>
                  <a:gd name="T24" fmla="*/ 218 w 457"/>
                  <a:gd name="T25" fmla="*/ 406 h 723"/>
                  <a:gd name="T26" fmla="*/ 202 w 457"/>
                  <a:gd name="T27" fmla="*/ 414 h 723"/>
                  <a:gd name="T28" fmla="*/ 175 w 457"/>
                  <a:gd name="T29" fmla="*/ 421 h 723"/>
                  <a:gd name="T30" fmla="*/ 165 w 457"/>
                  <a:gd name="T31" fmla="*/ 436 h 723"/>
                  <a:gd name="T32" fmla="*/ 202 w 457"/>
                  <a:gd name="T33" fmla="*/ 437 h 723"/>
                  <a:gd name="T34" fmla="*/ 174 w 457"/>
                  <a:gd name="T35" fmla="*/ 456 h 723"/>
                  <a:gd name="T36" fmla="*/ 135 w 457"/>
                  <a:gd name="T37" fmla="*/ 499 h 723"/>
                  <a:gd name="T38" fmla="*/ 109 w 457"/>
                  <a:gd name="T39" fmla="*/ 533 h 723"/>
                  <a:gd name="T40" fmla="*/ 87 w 457"/>
                  <a:gd name="T41" fmla="*/ 564 h 723"/>
                  <a:gd name="T42" fmla="*/ 57 w 457"/>
                  <a:gd name="T43" fmla="*/ 585 h 723"/>
                  <a:gd name="T44" fmla="*/ 25 w 457"/>
                  <a:gd name="T45" fmla="*/ 605 h 723"/>
                  <a:gd name="T46" fmla="*/ 9 w 457"/>
                  <a:gd name="T47" fmla="*/ 632 h 723"/>
                  <a:gd name="T48" fmla="*/ 4 w 457"/>
                  <a:gd name="T49" fmla="*/ 664 h 723"/>
                  <a:gd name="T50" fmla="*/ 20 w 457"/>
                  <a:gd name="T51" fmla="*/ 675 h 723"/>
                  <a:gd name="T52" fmla="*/ 15 w 457"/>
                  <a:gd name="T53" fmla="*/ 687 h 723"/>
                  <a:gd name="T54" fmla="*/ 32 w 457"/>
                  <a:gd name="T55" fmla="*/ 715 h 723"/>
                  <a:gd name="T56" fmla="*/ 102 w 457"/>
                  <a:gd name="T57" fmla="*/ 681 h 723"/>
                  <a:gd name="T58" fmla="*/ 123 w 457"/>
                  <a:gd name="T59" fmla="*/ 688 h 723"/>
                  <a:gd name="T60" fmla="*/ 135 w 457"/>
                  <a:gd name="T61" fmla="*/ 644 h 723"/>
                  <a:gd name="T62" fmla="*/ 131 w 457"/>
                  <a:gd name="T63" fmla="*/ 588 h 723"/>
                  <a:gd name="T64" fmla="*/ 162 w 457"/>
                  <a:gd name="T65" fmla="*/ 548 h 723"/>
                  <a:gd name="T66" fmla="*/ 184 w 457"/>
                  <a:gd name="T67" fmla="*/ 497 h 723"/>
                  <a:gd name="T68" fmla="*/ 206 w 457"/>
                  <a:gd name="T69" fmla="*/ 452 h 723"/>
                  <a:gd name="T70" fmla="*/ 255 w 457"/>
                  <a:gd name="T71" fmla="*/ 427 h 723"/>
                  <a:gd name="T72" fmla="*/ 290 w 457"/>
                  <a:gd name="T73" fmla="*/ 403 h 723"/>
                  <a:gd name="T74" fmla="*/ 352 w 457"/>
                  <a:gd name="T75" fmla="*/ 422 h 723"/>
                  <a:gd name="T76" fmla="*/ 392 w 457"/>
                  <a:gd name="T77" fmla="*/ 381 h 723"/>
                  <a:gd name="T78" fmla="*/ 432 w 457"/>
                  <a:gd name="T79" fmla="*/ 399 h 723"/>
                  <a:gd name="T80" fmla="*/ 127 w 457"/>
                  <a:gd name="T81" fmla="*/ 52 h 723"/>
                  <a:gd name="T82" fmla="*/ 170 w 457"/>
                  <a:gd name="T83" fmla="*/ 77 h 723"/>
                  <a:gd name="T84" fmla="*/ 202 w 457"/>
                  <a:gd name="T85" fmla="*/ 84 h 723"/>
                  <a:gd name="T86" fmla="*/ 205 w 457"/>
                  <a:gd name="T87" fmla="*/ 108 h 723"/>
                  <a:gd name="T88" fmla="*/ 174 w 457"/>
                  <a:gd name="T89" fmla="*/ 136 h 723"/>
                  <a:gd name="T90" fmla="*/ 209 w 457"/>
                  <a:gd name="T91" fmla="*/ 150 h 723"/>
                  <a:gd name="T92" fmla="*/ 250 w 457"/>
                  <a:gd name="T93" fmla="*/ 81 h 723"/>
                  <a:gd name="T94" fmla="*/ 284 w 457"/>
                  <a:gd name="T95" fmla="*/ 99 h 723"/>
                  <a:gd name="T96" fmla="*/ 330 w 457"/>
                  <a:gd name="T97" fmla="*/ 117 h 723"/>
                  <a:gd name="T98" fmla="*/ 315 w 457"/>
                  <a:gd name="T99" fmla="*/ 94 h 723"/>
                  <a:gd name="T100" fmla="*/ 275 w 457"/>
                  <a:gd name="T101" fmla="*/ 61 h 723"/>
                  <a:gd name="T102" fmla="*/ 236 w 457"/>
                  <a:gd name="T103" fmla="*/ 40 h 723"/>
                  <a:gd name="T104" fmla="*/ 198 w 457"/>
                  <a:gd name="T105" fmla="*/ 19 h 723"/>
                  <a:gd name="T106" fmla="*/ 183 w 457"/>
                  <a:gd name="T107" fmla="*/ 40 h 723"/>
                  <a:gd name="T108" fmla="*/ 146 w 457"/>
                  <a:gd name="T109" fmla="*/ 38 h 723"/>
                  <a:gd name="T110" fmla="*/ 123 w 457"/>
                  <a:gd name="T111" fmla="*/ 30 h 723"/>
                  <a:gd name="T112" fmla="*/ 111 w 457"/>
                  <a:gd name="T113" fmla="*/ 84 h 723"/>
                  <a:gd name="T114" fmla="*/ 111 w 457"/>
                  <a:gd name="T115" fmla="*/ 84 h 723"/>
                  <a:gd name="T116" fmla="*/ 261 w 457"/>
                  <a:gd name="T117" fmla="*/ 42 h 723"/>
                  <a:gd name="T118" fmla="*/ 366 w 457"/>
                  <a:gd name="T119" fmla="*/ 39 h 723"/>
                  <a:gd name="T120" fmla="*/ 320 w 457"/>
                  <a:gd name="T121" fmla="*/ 15 h 723"/>
                  <a:gd name="T122" fmla="*/ 278 w 457"/>
                  <a:gd name="T123" fmla="*/ 12 h 723"/>
                  <a:gd name="T124" fmla="*/ 247 w 457"/>
                  <a:gd name="T125" fmla="*/ 15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723">
                    <a:moveTo>
                      <a:pt x="443" y="386"/>
                    </a:moveTo>
                    <a:cubicBezTo>
                      <a:pt x="442" y="390"/>
                      <a:pt x="435" y="390"/>
                      <a:pt x="435" y="386"/>
                    </a:cubicBezTo>
                    <a:cubicBezTo>
                      <a:pt x="435" y="382"/>
                      <a:pt x="424" y="379"/>
                      <a:pt x="423" y="377"/>
                    </a:cubicBezTo>
                    <a:cubicBezTo>
                      <a:pt x="423" y="375"/>
                      <a:pt x="428" y="375"/>
                      <a:pt x="432" y="378"/>
                    </a:cubicBezTo>
                    <a:cubicBezTo>
                      <a:pt x="436" y="380"/>
                      <a:pt x="439" y="378"/>
                      <a:pt x="444" y="374"/>
                    </a:cubicBezTo>
                    <a:cubicBezTo>
                      <a:pt x="449" y="369"/>
                      <a:pt x="455" y="373"/>
                      <a:pt x="456" y="369"/>
                    </a:cubicBezTo>
                    <a:cubicBezTo>
                      <a:pt x="457" y="365"/>
                      <a:pt x="448" y="363"/>
                      <a:pt x="447" y="360"/>
                    </a:cubicBezTo>
                    <a:cubicBezTo>
                      <a:pt x="445" y="358"/>
                      <a:pt x="439" y="355"/>
                      <a:pt x="434" y="356"/>
                    </a:cubicBezTo>
                    <a:cubicBezTo>
                      <a:pt x="428" y="357"/>
                      <a:pt x="428" y="355"/>
                      <a:pt x="424" y="351"/>
                    </a:cubicBezTo>
                    <a:cubicBezTo>
                      <a:pt x="421" y="348"/>
                      <a:pt x="410" y="354"/>
                      <a:pt x="410" y="361"/>
                    </a:cubicBezTo>
                    <a:cubicBezTo>
                      <a:pt x="410" y="368"/>
                      <a:pt x="404" y="366"/>
                      <a:pt x="406" y="362"/>
                    </a:cubicBezTo>
                    <a:cubicBezTo>
                      <a:pt x="409" y="359"/>
                      <a:pt x="403" y="354"/>
                      <a:pt x="408" y="353"/>
                    </a:cubicBezTo>
                    <a:cubicBezTo>
                      <a:pt x="414" y="351"/>
                      <a:pt x="411" y="343"/>
                      <a:pt x="401" y="343"/>
                    </a:cubicBezTo>
                    <a:cubicBezTo>
                      <a:pt x="391" y="342"/>
                      <a:pt x="388" y="350"/>
                      <a:pt x="390" y="353"/>
                    </a:cubicBezTo>
                    <a:cubicBezTo>
                      <a:pt x="392" y="355"/>
                      <a:pt x="384" y="366"/>
                      <a:pt x="380" y="366"/>
                    </a:cubicBezTo>
                    <a:cubicBezTo>
                      <a:pt x="376" y="366"/>
                      <a:pt x="380" y="357"/>
                      <a:pt x="380" y="351"/>
                    </a:cubicBezTo>
                    <a:cubicBezTo>
                      <a:pt x="380" y="346"/>
                      <a:pt x="376" y="349"/>
                      <a:pt x="369" y="357"/>
                    </a:cubicBezTo>
                    <a:cubicBezTo>
                      <a:pt x="361" y="366"/>
                      <a:pt x="356" y="373"/>
                      <a:pt x="352" y="374"/>
                    </a:cubicBezTo>
                    <a:cubicBezTo>
                      <a:pt x="348" y="375"/>
                      <a:pt x="348" y="367"/>
                      <a:pt x="355" y="363"/>
                    </a:cubicBezTo>
                    <a:cubicBezTo>
                      <a:pt x="362" y="359"/>
                      <a:pt x="362" y="349"/>
                      <a:pt x="366" y="349"/>
                    </a:cubicBezTo>
                    <a:cubicBezTo>
                      <a:pt x="371" y="349"/>
                      <a:pt x="371" y="344"/>
                      <a:pt x="364" y="343"/>
                    </a:cubicBezTo>
                    <a:cubicBezTo>
                      <a:pt x="358" y="341"/>
                      <a:pt x="357" y="348"/>
                      <a:pt x="355" y="350"/>
                    </a:cubicBezTo>
                    <a:cubicBezTo>
                      <a:pt x="352" y="353"/>
                      <a:pt x="342" y="347"/>
                      <a:pt x="342" y="349"/>
                    </a:cubicBezTo>
                    <a:cubicBezTo>
                      <a:pt x="342" y="351"/>
                      <a:pt x="336" y="352"/>
                      <a:pt x="339" y="356"/>
                    </a:cubicBezTo>
                    <a:cubicBezTo>
                      <a:pt x="342" y="360"/>
                      <a:pt x="338" y="363"/>
                      <a:pt x="335" y="358"/>
                    </a:cubicBezTo>
                    <a:cubicBezTo>
                      <a:pt x="332" y="354"/>
                      <a:pt x="326" y="357"/>
                      <a:pt x="323" y="362"/>
                    </a:cubicBezTo>
                    <a:cubicBezTo>
                      <a:pt x="320" y="368"/>
                      <a:pt x="315" y="367"/>
                      <a:pt x="319" y="369"/>
                    </a:cubicBezTo>
                    <a:cubicBezTo>
                      <a:pt x="322" y="371"/>
                      <a:pt x="321" y="378"/>
                      <a:pt x="317" y="379"/>
                    </a:cubicBezTo>
                    <a:cubicBezTo>
                      <a:pt x="312" y="381"/>
                      <a:pt x="314" y="367"/>
                      <a:pt x="310" y="368"/>
                    </a:cubicBezTo>
                    <a:cubicBezTo>
                      <a:pt x="307" y="369"/>
                      <a:pt x="309" y="361"/>
                      <a:pt x="314" y="361"/>
                    </a:cubicBezTo>
                    <a:cubicBezTo>
                      <a:pt x="319" y="361"/>
                      <a:pt x="324" y="354"/>
                      <a:pt x="323" y="352"/>
                    </a:cubicBezTo>
                    <a:cubicBezTo>
                      <a:pt x="322" y="349"/>
                      <a:pt x="317" y="350"/>
                      <a:pt x="317" y="354"/>
                    </a:cubicBezTo>
                    <a:cubicBezTo>
                      <a:pt x="317" y="357"/>
                      <a:pt x="309" y="357"/>
                      <a:pt x="303" y="356"/>
                    </a:cubicBezTo>
                    <a:cubicBezTo>
                      <a:pt x="296" y="356"/>
                      <a:pt x="296" y="364"/>
                      <a:pt x="304" y="368"/>
                    </a:cubicBezTo>
                    <a:cubicBezTo>
                      <a:pt x="311" y="372"/>
                      <a:pt x="302" y="375"/>
                      <a:pt x="299" y="372"/>
                    </a:cubicBezTo>
                    <a:cubicBezTo>
                      <a:pt x="295" y="369"/>
                      <a:pt x="289" y="370"/>
                      <a:pt x="285" y="372"/>
                    </a:cubicBezTo>
                    <a:cubicBezTo>
                      <a:pt x="282" y="374"/>
                      <a:pt x="295" y="379"/>
                      <a:pt x="295" y="381"/>
                    </a:cubicBezTo>
                    <a:cubicBezTo>
                      <a:pt x="296" y="383"/>
                      <a:pt x="289" y="378"/>
                      <a:pt x="287" y="380"/>
                    </a:cubicBezTo>
                    <a:cubicBezTo>
                      <a:pt x="285" y="382"/>
                      <a:pt x="278" y="379"/>
                      <a:pt x="278" y="374"/>
                    </a:cubicBezTo>
                    <a:cubicBezTo>
                      <a:pt x="277" y="370"/>
                      <a:pt x="265" y="376"/>
                      <a:pt x="272" y="378"/>
                    </a:cubicBezTo>
                    <a:cubicBezTo>
                      <a:pt x="278" y="379"/>
                      <a:pt x="276" y="383"/>
                      <a:pt x="276" y="389"/>
                    </a:cubicBezTo>
                    <a:cubicBezTo>
                      <a:pt x="276" y="395"/>
                      <a:pt x="269" y="390"/>
                      <a:pt x="270" y="385"/>
                    </a:cubicBezTo>
                    <a:cubicBezTo>
                      <a:pt x="272" y="380"/>
                      <a:pt x="265" y="381"/>
                      <a:pt x="260" y="385"/>
                    </a:cubicBezTo>
                    <a:cubicBezTo>
                      <a:pt x="255" y="388"/>
                      <a:pt x="261" y="379"/>
                      <a:pt x="259" y="374"/>
                    </a:cubicBezTo>
                    <a:cubicBezTo>
                      <a:pt x="257" y="370"/>
                      <a:pt x="252" y="374"/>
                      <a:pt x="247" y="375"/>
                    </a:cubicBezTo>
                    <a:cubicBezTo>
                      <a:pt x="241" y="377"/>
                      <a:pt x="238" y="377"/>
                      <a:pt x="242" y="380"/>
                    </a:cubicBezTo>
                    <a:cubicBezTo>
                      <a:pt x="245" y="384"/>
                      <a:pt x="245" y="389"/>
                      <a:pt x="240" y="388"/>
                    </a:cubicBezTo>
                    <a:cubicBezTo>
                      <a:pt x="236" y="388"/>
                      <a:pt x="234" y="388"/>
                      <a:pt x="234" y="393"/>
                    </a:cubicBezTo>
                    <a:cubicBezTo>
                      <a:pt x="235" y="397"/>
                      <a:pt x="229" y="397"/>
                      <a:pt x="228" y="393"/>
                    </a:cubicBezTo>
                    <a:cubicBezTo>
                      <a:pt x="228" y="390"/>
                      <a:pt x="219" y="391"/>
                      <a:pt x="216" y="395"/>
                    </a:cubicBezTo>
                    <a:cubicBezTo>
                      <a:pt x="214" y="399"/>
                      <a:pt x="206" y="402"/>
                      <a:pt x="207" y="407"/>
                    </a:cubicBezTo>
                    <a:cubicBezTo>
                      <a:pt x="208" y="412"/>
                      <a:pt x="214" y="405"/>
                      <a:pt x="218" y="406"/>
                    </a:cubicBezTo>
                    <a:cubicBezTo>
                      <a:pt x="223" y="408"/>
                      <a:pt x="218" y="410"/>
                      <a:pt x="221" y="412"/>
                    </a:cubicBezTo>
                    <a:cubicBezTo>
                      <a:pt x="223" y="415"/>
                      <a:pt x="223" y="421"/>
                      <a:pt x="219" y="417"/>
                    </a:cubicBezTo>
                    <a:cubicBezTo>
                      <a:pt x="215" y="414"/>
                      <a:pt x="211" y="413"/>
                      <a:pt x="210" y="418"/>
                    </a:cubicBezTo>
                    <a:cubicBezTo>
                      <a:pt x="209" y="424"/>
                      <a:pt x="205" y="417"/>
                      <a:pt x="202" y="414"/>
                    </a:cubicBezTo>
                    <a:cubicBezTo>
                      <a:pt x="199" y="410"/>
                      <a:pt x="196" y="421"/>
                      <a:pt x="192" y="418"/>
                    </a:cubicBezTo>
                    <a:cubicBezTo>
                      <a:pt x="189" y="416"/>
                      <a:pt x="199" y="408"/>
                      <a:pt x="197" y="404"/>
                    </a:cubicBezTo>
                    <a:cubicBezTo>
                      <a:pt x="194" y="400"/>
                      <a:pt x="192" y="406"/>
                      <a:pt x="186" y="412"/>
                    </a:cubicBezTo>
                    <a:cubicBezTo>
                      <a:pt x="180" y="418"/>
                      <a:pt x="172" y="418"/>
                      <a:pt x="175" y="421"/>
                    </a:cubicBezTo>
                    <a:cubicBezTo>
                      <a:pt x="178" y="423"/>
                      <a:pt x="169" y="425"/>
                      <a:pt x="167" y="430"/>
                    </a:cubicBezTo>
                    <a:cubicBezTo>
                      <a:pt x="166" y="435"/>
                      <a:pt x="154" y="437"/>
                      <a:pt x="146" y="442"/>
                    </a:cubicBezTo>
                    <a:cubicBezTo>
                      <a:pt x="138" y="447"/>
                      <a:pt x="147" y="447"/>
                      <a:pt x="152" y="442"/>
                    </a:cubicBezTo>
                    <a:cubicBezTo>
                      <a:pt x="156" y="438"/>
                      <a:pt x="158" y="440"/>
                      <a:pt x="165" y="436"/>
                    </a:cubicBezTo>
                    <a:cubicBezTo>
                      <a:pt x="172" y="432"/>
                      <a:pt x="179" y="428"/>
                      <a:pt x="182" y="430"/>
                    </a:cubicBezTo>
                    <a:cubicBezTo>
                      <a:pt x="185" y="432"/>
                      <a:pt x="189" y="433"/>
                      <a:pt x="192" y="428"/>
                    </a:cubicBezTo>
                    <a:cubicBezTo>
                      <a:pt x="196" y="423"/>
                      <a:pt x="200" y="424"/>
                      <a:pt x="203" y="427"/>
                    </a:cubicBezTo>
                    <a:cubicBezTo>
                      <a:pt x="207" y="430"/>
                      <a:pt x="198" y="433"/>
                      <a:pt x="202" y="437"/>
                    </a:cubicBezTo>
                    <a:cubicBezTo>
                      <a:pt x="206" y="441"/>
                      <a:pt x="197" y="443"/>
                      <a:pt x="197" y="440"/>
                    </a:cubicBezTo>
                    <a:cubicBezTo>
                      <a:pt x="197" y="436"/>
                      <a:pt x="192" y="433"/>
                      <a:pt x="190" y="436"/>
                    </a:cubicBezTo>
                    <a:cubicBezTo>
                      <a:pt x="188" y="440"/>
                      <a:pt x="185" y="443"/>
                      <a:pt x="181" y="444"/>
                    </a:cubicBezTo>
                    <a:cubicBezTo>
                      <a:pt x="178" y="444"/>
                      <a:pt x="174" y="450"/>
                      <a:pt x="174" y="456"/>
                    </a:cubicBezTo>
                    <a:cubicBezTo>
                      <a:pt x="174" y="463"/>
                      <a:pt x="168" y="456"/>
                      <a:pt x="168" y="462"/>
                    </a:cubicBezTo>
                    <a:cubicBezTo>
                      <a:pt x="167" y="467"/>
                      <a:pt x="159" y="477"/>
                      <a:pt x="152" y="484"/>
                    </a:cubicBezTo>
                    <a:cubicBezTo>
                      <a:pt x="144" y="491"/>
                      <a:pt x="151" y="493"/>
                      <a:pt x="149" y="497"/>
                    </a:cubicBezTo>
                    <a:cubicBezTo>
                      <a:pt x="147" y="501"/>
                      <a:pt x="138" y="497"/>
                      <a:pt x="135" y="499"/>
                    </a:cubicBezTo>
                    <a:cubicBezTo>
                      <a:pt x="132" y="501"/>
                      <a:pt x="137" y="512"/>
                      <a:pt x="133" y="515"/>
                    </a:cubicBezTo>
                    <a:cubicBezTo>
                      <a:pt x="129" y="519"/>
                      <a:pt x="133" y="524"/>
                      <a:pt x="133" y="527"/>
                    </a:cubicBezTo>
                    <a:cubicBezTo>
                      <a:pt x="133" y="531"/>
                      <a:pt x="123" y="525"/>
                      <a:pt x="122" y="529"/>
                    </a:cubicBezTo>
                    <a:cubicBezTo>
                      <a:pt x="121" y="533"/>
                      <a:pt x="112" y="532"/>
                      <a:pt x="109" y="533"/>
                    </a:cubicBezTo>
                    <a:cubicBezTo>
                      <a:pt x="107" y="534"/>
                      <a:pt x="115" y="540"/>
                      <a:pt x="119" y="544"/>
                    </a:cubicBezTo>
                    <a:cubicBezTo>
                      <a:pt x="124" y="548"/>
                      <a:pt x="115" y="550"/>
                      <a:pt x="114" y="546"/>
                    </a:cubicBezTo>
                    <a:cubicBezTo>
                      <a:pt x="113" y="542"/>
                      <a:pt x="106" y="549"/>
                      <a:pt x="98" y="553"/>
                    </a:cubicBezTo>
                    <a:cubicBezTo>
                      <a:pt x="90" y="556"/>
                      <a:pt x="94" y="563"/>
                      <a:pt x="87" y="564"/>
                    </a:cubicBezTo>
                    <a:cubicBezTo>
                      <a:pt x="81" y="564"/>
                      <a:pt x="83" y="574"/>
                      <a:pt x="79" y="577"/>
                    </a:cubicBezTo>
                    <a:cubicBezTo>
                      <a:pt x="75" y="580"/>
                      <a:pt x="76" y="570"/>
                      <a:pt x="69" y="569"/>
                    </a:cubicBezTo>
                    <a:cubicBezTo>
                      <a:pt x="63" y="569"/>
                      <a:pt x="63" y="574"/>
                      <a:pt x="67" y="579"/>
                    </a:cubicBezTo>
                    <a:cubicBezTo>
                      <a:pt x="71" y="585"/>
                      <a:pt x="61" y="581"/>
                      <a:pt x="57" y="585"/>
                    </a:cubicBezTo>
                    <a:cubicBezTo>
                      <a:pt x="54" y="590"/>
                      <a:pt x="43" y="588"/>
                      <a:pt x="40" y="592"/>
                    </a:cubicBezTo>
                    <a:cubicBezTo>
                      <a:pt x="38" y="596"/>
                      <a:pt x="48" y="596"/>
                      <a:pt x="50" y="599"/>
                    </a:cubicBezTo>
                    <a:cubicBezTo>
                      <a:pt x="51" y="602"/>
                      <a:pt x="40" y="600"/>
                      <a:pt x="35" y="599"/>
                    </a:cubicBezTo>
                    <a:cubicBezTo>
                      <a:pt x="29" y="598"/>
                      <a:pt x="30" y="606"/>
                      <a:pt x="25" y="605"/>
                    </a:cubicBezTo>
                    <a:cubicBezTo>
                      <a:pt x="20" y="604"/>
                      <a:pt x="14" y="610"/>
                      <a:pt x="17" y="613"/>
                    </a:cubicBezTo>
                    <a:cubicBezTo>
                      <a:pt x="21" y="617"/>
                      <a:pt x="14" y="617"/>
                      <a:pt x="11" y="615"/>
                    </a:cubicBezTo>
                    <a:cubicBezTo>
                      <a:pt x="7" y="613"/>
                      <a:pt x="4" y="618"/>
                      <a:pt x="3" y="623"/>
                    </a:cubicBezTo>
                    <a:cubicBezTo>
                      <a:pt x="1" y="627"/>
                      <a:pt x="10" y="630"/>
                      <a:pt x="9" y="632"/>
                    </a:cubicBezTo>
                    <a:cubicBezTo>
                      <a:pt x="9" y="634"/>
                      <a:pt x="3" y="637"/>
                      <a:pt x="7" y="638"/>
                    </a:cubicBezTo>
                    <a:cubicBezTo>
                      <a:pt x="12" y="639"/>
                      <a:pt x="9" y="644"/>
                      <a:pt x="5" y="645"/>
                    </a:cubicBezTo>
                    <a:cubicBezTo>
                      <a:pt x="2" y="646"/>
                      <a:pt x="2" y="649"/>
                      <a:pt x="5" y="653"/>
                    </a:cubicBezTo>
                    <a:cubicBezTo>
                      <a:pt x="9" y="657"/>
                      <a:pt x="0" y="658"/>
                      <a:pt x="4" y="664"/>
                    </a:cubicBezTo>
                    <a:cubicBezTo>
                      <a:pt x="8" y="670"/>
                      <a:pt x="11" y="662"/>
                      <a:pt x="13" y="667"/>
                    </a:cubicBezTo>
                    <a:cubicBezTo>
                      <a:pt x="15" y="671"/>
                      <a:pt x="20" y="667"/>
                      <a:pt x="26" y="662"/>
                    </a:cubicBezTo>
                    <a:cubicBezTo>
                      <a:pt x="32" y="657"/>
                      <a:pt x="34" y="668"/>
                      <a:pt x="29" y="668"/>
                    </a:cubicBezTo>
                    <a:cubicBezTo>
                      <a:pt x="24" y="667"/>
                      <a:pt x="19" y="670"/>
                      <a:pt x="20" y="675"/>
                    </a:cubicBezTo>
                    <a:cubicBezTo>
                      <a:pt x="21" y="680"/>
                      <a:pt x="12" y="679"/>
                      <a:pt x="13" y="673"/>
                    </a:cubicBezTo>
                    <a:cubicBezTo>
                      <a:pt x="13" y="667"/>
                      <a:pt x="3" y="674"/>
                      <a:pt x="7" y="678"/>
                    </a:cubicBezTo>
                    <a:cubicBezTo>
                      <a:pt x="10" y="682"/>
                      <a:pt x="5" y="685"/>
                      <a:pt x="5" y="689"/>
                    </a:cubicBezTo>
                    <a:cubicBezTo>
                      <a:pt x="5" y="693"/>
                      <a:pt x="12" y="692"/>
                      <a:pt x="15" y="687"/>
                    </a:cubicBezTo>
                    <a:cubicBezTo>
                      <a:pt x="18" y="683"/>
                      <a:pt x="23" y="684"/>
                      <a:pt x="25" y="688"/>
                    </a:cubicBezTo>
                    <a:cubicBezTo>
                      <a:pt x="27" y="693"/>
                      <a:pt x="20" y="689"/>
                      <a:pt x="20" y="695"/>
                    </a:cubicBezTo>
                    <a:cubicBezTo>
                      <a:pt x="20" y="701"/>
                      <a:pt x="16" y="696"/>
                      <a:pt x="13" y="701"/>
                    </a:cubicBezTo>
                    <a:cubicBezTo>
                      <a:pt x="10" y="706"/>
                      <a:pt x="26" y="714"/>
                      <a:pt x="32" y="715"/>
                    </a:cubicBezTo>
                    <a:cubicBezTo>
                      <a:pt x="37" y="717"/>
                      <a:pt x="42" y="723"/>
                      <a:pt x="52" y="721"/>
                    </a:cubicBezTo>
                    <a:cubicBezTo>
                      <a:pt x="63" y="719"/>
                      <a:pt x="82" y="700"/>
                      <a:pt x="85" y="697"/>
                    </a:cubicBezTo>
                    <a:cubicBezTo>
                      <a:pt x="88" y="693"/>
                      <a:pt x="93" y="697"/>
                      <a:pt x="97" y="694"/>
                    </a:cubicBezTo>
                    <a:cubicBezTo>
                      <a:pt x="101" y="691"/>
                      <a:pt x="99" y="683"/>
                      <a:pt x="102" y="681"/>
                    </a:cubicBezTo>
                    <a:cubicBezTo>
                      <a:pt x="105" y="680"/>
                      <a:pt x="106" y="690"/>
                      <a:pt x="109" y="691"/>
                    </a:cubicBezTo>
                    <a:cubicBezTo>
                      <a:pt x="111" y="692"/>
                      <a:pt x="113" y="694"/>
                      <a:pt x="113" y="699"/>
                    </a:cubicBezTo>
                    <a:cubicBezTo>
                      <a:pt x="115" y="699"/>
                      <a:pt x="117" y="699"/>
                      <a:pt x="118" y="700"/>
                    </a:cubicBezTo>
                    <a:cubicBezTo>
                      <a:pt x="122" y="702"/>
                      <a:pt x="123" y="691"/>
                      <a:pt x="123" y="688"/>
                    </a:cubicBezTo>
                    <a:cubicBezTo>
                      <a:pt x="123" y="685"/>
                      <a:pt x="126" y="678"/>
                      <a:pt x="125" y="674"/>
                    </a:cubicBezTo>
                    <a:cubicBezTo>
                      <a:pt x="124" y="670"/>
                      <a:pt x="135" y="673"/>
                      <a:pt x="137" y="670"/>
                    </a:cubicBezTo>
                    <a:cubicBezTo>
                      <a:pt x="138" y="666"/>
                      <a:pt x="139" y="654"/>
                      <a:pt x="136" y="653"/>
                    </a:cubicBezTo>
                    <a:cubicBezTo>
                      <a:pt x="133" y="651"/>
                      <a:pt x="132" y="644"/>
                      <a:pt x="135" y="644"/>
                    </a:cubicBezTo>
                    <a:cubicBezTo>
                      <a:pt x="138" y="644"/>
                      <a:pt x="143" y="642"/>
                      <a:pt x="142" y="635"/>
                    </a:cubicBezTo>
                    <a:cubicBezTo>
                      <a:pt x="141" y="629"/>
                      <a:pt x="131" y="629"/>
                      <a:pt x="130" y="623"/>
                    </a:cubicBezTo>
                    <a:cubicBezTo>
                      <a:pt x="129" y="616"/>
                      <a:pt x="135" y="614"/>
                      <a:pt x="131" y="606"/>
                    </a:cubicBezTo>
                    <a:cubicBezTo>
                      <a:pt x="127" y="598"/>
                      <a:pt x="133" y="593"/>
                      <a:pt x="131" y="588"/>
                    </a:cubicBezTo>
                    <a:cubicBezTo>
                      <a:pt x="129" y="584"/>
                      <a:pt x="128" y="579"/>
                      <a:pt x="133" y="571"/>
                    </a:cubicBezTo>
                    <a:cubicBezTo>
                      <a:pt x="138" y="562"/>
                      <a:pt x="147" y="558"/>
                      <a:pt x="150" y="559"/>
                    </a:cubicBezTo>
                    <a:cubicBezTo>
                      <a:pt x="154" y="560"/>
                      <a:pt x="159" y="563"/>
                      <a:pt x="162" y="558"/>
                    </a:cubicBezTo>
                    <a:cubicBezTo>
                      <a:pt x="164" y="553"/>
                      <a:pt x="164" y="549"/>
                      <a:pt x="162" y="548"/>
                    </a:cubicBezTo>
                    <a:cubicBezTo>
                      <a:pt x="159" y="547"/>
                      <a:pt x="153" y="546"/>
                      <a:pt x="158" y="539"/>
                    </a:cubicBezTo>
                    <a:cubicBezTo>
                      <a:pt x="163" y="532"/>
                      <a:pt x="169" y="524"/>
                      <a:pt x="169" y="516"/>
                    </a:cubicBezTo>
                    <a:cubicBezTo>
                      <a:pt x="170" y="509"/>
                      <a:pt x="168" y="503"/>
                      <a:pt x="170" y="500"/>
                    </a:cubicBezTo>
                    <a:cubicBezTo>
                      <a:pt x="173" y="498"/>
                      <a:pt x="179" y="500"/>
                      <a:pt x="184" y="497"/>
                    </a:cubicBezTo>
                    <a:cubicBezTo>
                      <a:pt x="189" y="494"/>
                      <a:pt x="185" y="489"/>
                      <a:pt x="187" y="487"/>
                    </a:cubicBezTo>
                    <a:cubicBezTo>
                      <a:pt x="190" y="484"/>
                      <a:pt x="193" y="476"/>
                      <a:pt x="196" y="474"/>
                    </a:cubicBezTo>
                    <a:cubicBezTo>
                      <a:pt x="200" y="471"/>
                      <a:pt x="203" y="468"/>
                      <a:pt x="200" y="464"/>
                    </a:cubicBezTo>
                    <a:cubicBezTo>
                      <a:pt x="198" y="461"/>
                      <a:pt x="206" y="458"/>
                      <a:pt x="206" y="452"/>
                    </a:cubicBezTo>
                    <a:cubicBezTo>
                      <a:pt x="206" y="446"/>
                      <a:pt x="214" y="442"/>
                      <a:pt x="219" y="442"/>
                    </a:cubicBezTo>
                    <a:cubicBezTo>
                      <a:pt x="224" y="442"/>
                      <a:pt x="232" y="442"/>
                      <a:pt x="232" y="437"/>
                    </a:cubicBezTo>
                    <a:cubicBezTo>
                      <a:pt x="232" y="432"/>
                      <a:pt x="229" y="421"/>
                      <a:pt x="237" y="424"/>
                    </a:cubicBezTo>
                    <a:cubicBezTo>
                      <a:pt x="244" y="427"/>
                      <a:pt x="250" y="423"/>
                      <a:pt x="255" y="427"/>
                    </a:cubicBezTo>
                    <a:cubicBezTo>
                      <a:pt x="260" y="432"/>
                      <a:pt x="267" y="431"/>
                      <a:pt x="267" y="424"/>
                    </a:cubicBezTo>
                    <a:cubicBezTo>
                      <a:pt x="267" y="417"/>
                      <a:pt x="269" y="407"/>
                      <a:pt x="277" y="411"/>
                    </a:cubicBezTo>
                    <a:cubicBezTo>
                      <a:pt x="277" y="411"/>
                      <a:pt x="278" y="411"/>
                      <a:pt x="278" y="412"/>
                    </a:cubicBezTo>
                    <a:cubicBezTo>
                      <a:pt x="281" y="406"/>
                      <a:pt x="286" y="403"/>
                      <a:pt x="290" y="403"/>
                    </a:cubicBezTo>
                    <a:cubicBezTo>
                      <a:pt x="297" y="404"/>
                      <a:pt x="301" y="416"/>
                      <a:pt x="309" y="417"/>
                    </a:cubicBezTo>
                    <a:cubicBezTo>
                      <a:pt x="318" y="419"/>
                      <a:pt x="326" y="422"/>
                      <a:pt x="329" y="418"/>
                    </a:cubicBezTo>
                    <a:cubicBezTo>
                      <a:pt x="331" y="414"/>
                      <a:pt x="337" y="421"/>
                      <a:pt x="342" y="419"/>
                    </a:cubicBezTo>
                    <a:cubicBezTo>
                      <a:pt x="347" y="417"/>
                      <a:pt x="347" y="428"/>
                      <a:pt x="352" y="422"/>
                    </a:cubicBezTo>
                    <a:cubicBezTo>
                      <a:pt x="357" y="415"/>
                      <a:pt x="351" y="411"/>
                      <a:pt x="360" y="412"/>
                    </a:cubicBezTo>
                    <a:cubicBezTo>
                      <a:pt x="368" y="412"/>
                      <a:pt x="363" y="402"/>
                      <a:pt x="363" y="396"/>
                    </a:cubicBezTo>
                    <a:cubicBezTo>
                      <a:pt x="363" y="391"/>
                      <a:pt x="374" y="390"/>
                      <a:pt x="374" y="385"/>
                    </a:cubicBezTo>
                    <a:cubicBezTo>
                      <a:pt x="374" y="380"/>
                      <a:pt x="389" y="384"/>
                      <a:pt x="392" y="381"/>
                    </a:cubicBezTo>
                    <a:cubicBezTo>
                      <a:pt x="394" y="377"/>
                      <a:pt x="402" y="375"/>
                      <a:pt x="406" y="381"/>
                    </a:cubicBezTo>
                    <a:cubicBezTo>
                      <a:pt x="409" y="386"/>
                      <a:pt x="423" y="388"/>
                      <a:pt x="424" y="393"/>
                    </a:cubicBezTo>
                    <a:cubicBezTo>
                      <a:pt x="425" y="396"/>
                      <a:pt x="424" y="399"/>
                      <a:pt x="424" y="403"/>
                    </a:cubicBezTo>
                    <a:cubicBezTo>
                      <a:pt x="427" y="401"/>
                      <a:pt x="429" y="399"/>
                      <a:pt x="432" y="399"/>
                    </a:cubicBezTo>
                    <a:cubicBezTo>
                      <a:pt x="438" y="399"/>
                      <a:pt x="442" y="391"/>
                      <a:pt x="447" y="392"/>
                    </a:cubicBezTo>
                    <a:cubicBezTo>
                      <a:pt x="451" y="393"/>
                      <a:pt x="455" y="392"/>
                      <a:pt x="456" y="386"/>
                    </a:cubicBezTo>
                    <a:cubicBezTo>
                      <a:pt x="452" y="383"/>
                      <a:pt x="444" y="383"/>
                      <a:pt x="443" y="386"/>
                    </a:cubicBezTo>
                    <a:close/>
                    <a:moveTo>
                      <a:pt x="127" y="52"/>
                    </a:moveTo>
                    <a:cubicBezTo>
                      <a:pt x="135" y="54"/>
                      <a:pt x="120" y="62"/>
                      <a:pt x="117" y="69"/>
                    </a:cubicBezTo>
                    <a:cubicBezTo>
                      <a:pt x="115" y="77"/>
                      <a:pt x="129" y="83"/>
                      <a:pt x="135" y="89"/>
                    </a:cubicBezTo>
                    <a:cubicBezTo>
                      <a:pt x="141" y="94"/>
                      <a:pt x="155" y="94"/>
                      <a:pt x="160" y="90"/>
                    </a:cubicBezTo>
                    <a:cubicBezTo>
                      <a:pt x="165" y="87"/>
                      <a:pt x="163" y="76"/>
                      <a:pt x="170" y="77"/>
                    </a:cubicBezTo>
                    <a:cubicBezTo>
                      <a:pt x="177" y="77"/>
                      <a:pt x="173" y="71"/>
                      <a:pt x="179" y="69"/>
                    </a:cubicBezTo>
                    <a:cubicBezTo>
                      <a:pt x="184" y="67"/>
                      <a:pt x="185" y="74"/>
                      <a:pt x="180" y="80"/>
                    </a:cubicBezTo>
                    <a:cubicBezTo>
                      <a:pt x="175" y="85"/>
                      <a:pt x="188" y="85"/>
                      <a:pt x="195" y="78"/>
                    </a:cubicBezTo>
                    <a:cubicBezTo>
                      <a:pt x="202" y="71"/>
                      <a:pt x="204" y="78"/>
                      <a:pt x="202" y="84"/>
                    </a:cubicBezTo>
                    <a:cubicBezTo>
                      <a:pt x="201" y="90"/>
                      <a:pt x="186" y="87"/>
                      <a:pt x="181" y="94"/>
                    </a:cubicBezTo>
                    <a:cubicBezTo>
                      <a:pt x="176" y="101"/>
                      <a:pt x="161" y="95"/>
                      <a:pt x="154" y="103"/>
                    </a:cubicBezTo>
                    <a:cubicBezTo>
                      <a:pt x="147" y="111"/>
                      <a:pt x="160" y="111"/>
                      <a:pt x="170" y="109"/>
                    </a:cubicBezTo>
                    <a:cubicBezTo>
                      <a:pt x="179" y="107"/>
                      <a:pt x="198" y="106"/>
                      <a:pt x="205" y="108"/>
                    </a:cubicBezTo>
                    <a:cubicBezTo>
                      <a:pt x="212" y="109"/>
                      <a:pt x="200" y="112"/>
                      <a:pt x="189" y="112"/>
                    </a:cubicBezTo>
                    <a:cubicBezTo>
                      <a:pt x="177" y="112"/>
                      <a:pt x="173" y="115"/>
                      <a:pt x="173" y="118"/>
                    </a:cubicBezTo>
                    <a:cubicBezTo>
                      <a:pt x="174" y="121"/>
                      <a:pt x="157" y="115"/>
                      <a:pt x="156" y="122"/>
                    </a:cubicBezTo>
                    <a:cubicBezTo>
                      <a:pt x="156" y="129"/>
                      <a:pt x="172" y="132"/>
                      <a:pt x="174" y="136"/>
                    </a:cubicBezTo>
                    <a:cubicBezTo>
                      <a:pt x="176" y="140"/>
                      <a:pt x="187" y="136"/>
                      <a:pt x="191" y="138"/>
                    </a:cubicBezTo>
                    <a:cubicBezTo>
                      <a:pt x="195" y="139"/>
                      <a:pt x="184" y="142"/>
                      <a:pt x="182" y="144"/>
                    </a:cubicBezTo>
                    <a:cubicBezTo>
                      <a:pt x="181" y="146"/>
                      <a:pt x="195" y="149"/>
                      <a:pt x="197" y="153"/>
                    </a:cubicBezTo>
                    <a:cubicBezTo>
                      <a:pt x="199" y="157"/>
                      <a:pt x="209" y="155"/>
                      <a:pt x="209" y="150"/>
                    </a:cubicBezTo>
                    <a:cubicBezTo>
                      <a:pt x="208" y="143"/>
                      <a:pt x="217" y="122"/>
                      <a:pt x="229" y="118"/>
                    </a:cubicBezTo>
                    <a:cubicBezTo>
                      <a:pt x="241" y="114"/>
                      <a:pt x="234" y="110"/>
                      <a:pt x="236" y="103"/>
                    </a:cubicBezTo>
                    <a:cubicBezTo>
                      <a:pt x="237" y="96"/>
                      <a:pt x="247" y="102"/>
                      <a:pt x="244" y="96"/>
                    </a:cubicBezTo>
                    <a:cubicBezTo>
                      <a:pt x="241" y="91"/>
                      <a:pt x="243" y="88"/>
                      <a:pt x="250" y="81"/>
                    </a:cubicBezTo>
                    <a:cubicBezTo>
                      <a:pt x="258" y="74"/>
                      <a:pt x="262" y="80"/>
                      <a:pt x="271" y="75"/>
                    </a:cubicBezTo>
                    <a:cubicBezTo>
                      <a:pt x="280" y="71"/>
                      <a:pt x="285" y="78"/>
                      <a:pt x="275" y="79"/>
                    </a:cubicBezTo>
                    <a:cubicBezTo>
                      <a:pt x="266" y="80"/>
                      <a:pt x="270" y="90"/>
                      <a:pt x="278" y="92"/>
                    </a:cubicBezTo>
                    <a:cubicBezTo>
                      <a:pt x="285" y="95"/>
                      <a:pt x="278" y="97"/>
                      <a:pt x="284" y="99"/>
                    </a:cubicBezTo>
                    <a:cubicBezTo>
                      <a:pt x="289" y="100"/>
                      <a:pt x="288" y="108"/>
                      <a:pt x="281" y="115"/>
                    </a:cubicBezTo>
                    <a:cubicBezTo>
                      <a:pt x="274" y="123"/>
                      <a:pt x="283" y="124"/>
                      <a:pt x="297" y="119"/>
                    </a:cubicBezTo>
                    <a:cubicBezTo>
                      <a:pt x="312" y="114"/>
                      <a:pt x="303" y="124"/>
                      <a:pt x="307" y="128"/>
                    </a:cubicBezTo>
                    <a:cubicBezTo>
                      <a:pt x="312" y="132"/>
                      <a:pt x="323" y="125"/>
                      <a:pt x="330" y="117"/>
                    </a:cubicBezTo>
                    <a:cubicBezTo>
                      <a:pt x="336" y="110"/>
                      <a:pt x="345" y="111"/>
                      <a:pt x="345" y="107"/>
                    </a:cubicBezTo>
                    <a:cubicBezTo>
                      <a:pt x="344" y="103"/>
                      <a:pt x="338" y="102"/>
                      <a:pt x="332" y="104"/>
                    </a:cubicBezTo>
                    <a:cubicBezTo>
                      <a:pt x="327" y="106"/>
                      <a:pt x="313" y="105"/>
                      <a:pt x="318" y="101"/>
                    </a:cubicBezTo>
                    <a:cubicBezTo>
                      <a:pt x="323" y="96"/>
                      <a:pt x="322" y="93"/>
                      <a:pt x="315" y="94"/>
                    </a:cubicBezTo>
                    <a:cubicBezTo>
                      <a:pt x="308" y="94"/>
                      <a:pt x="295" y="91"/>
                      <a:pt x="301" y="88"/>
                    </a:cubicBezTo>
                    <a:cubicBezTo>
                      <a:pt x="307" y="86"/>
                      <a:pt x="297" y="78"/>
                      <a:pt x="291" y="79"/>
                    </a:cubicBezTo>
                    <a:cubicBezTo>
                      <a:pt x="286" y="79"/>
                      <a:pt x="287" y="73"/>
                      <a:pt x="288" y="69"/>
                    </a:cubicBezTo>
                    <a:cubicBezTo>
                      <a:pt x="288" y="64"/>
                      <a:pt x="272" y="62"/>
                      <a:pt x="275" y="61"/>
                    </a:cubicBezTo>
                    <a:cubicBezTo>
                      <a:pt x="278" y="59"/>
                      <a:pt x="269" y="56"/>
                      <a:pt x="266" y="59"/>
                    </a:cubicBezTo>
                    <a:cubicBezTo>
                      <a:pt x="264" y="62"/>
                      <a:pt x="259" y="61"/>
                      <a:pt x="259" y="56"/>
                    </a:cubicBezTo>
                    <a:cubicBezTo>
                      <a:pt x="259" y="52"/>
                      <a:pt x="247" y="53"/>
                      <a:pt x="243" y="53"/>
                    </a:cubicBezTo>
                    <a:cubicBezTo>
                      <a:pt x="238" y="54"/>
                      <a:pt x="240" y="43"/>
                      <a:pt x="236" y="40"/>
                    </a:cubicBezTo>
                    <a:cubicBezTo>
                      <a:pt x="231" y="36"/>
                      <a:pt x="225" y="47"/>
                      <a:pt x="221" y="46"/>
                    </a:cubicBezTo>
                    <a:cubicBezTo>
                      <a:pt x="218" y="45"/>
                      <a:pt x="224" y="38"/>
                      <a:pt x="226" y="33"/>
                    </a:cubicBezTo>
                    <a:cubicBezTo>
                      <a:pt x="228" y="29"/>
                      <a:pt x="209" y="22"/>
                      <a:pt x="208" y="27"/>
                    </a:cubicBezTo>
                    <a:cubicBezTo>
                      <a:pt x="206" y="32"/>
                      <a:pt x="202" y="20"/>
                      <a:pt x="198" y="19"/>
                    </a:cubicBezTo>
                    <a:cubicBezTo>
                      <a:pt x="194" y="18"/>
                      <a:pt x="197" y="27"/>
                      <a:pt x="194" y="27"/>
                    </a:cubicBezTo>
                    <a:cubicBezTo>
                      <a:pt x="190" y="28"/>
                      <a:pt x="186" y="32"/>
                      <a:pt x="191" y="36"/>
                    </a:cubicBezTo>
                    <a:cubicBezTo>
                      <a:pt x="197" y="40"/>
                      <a:pt x="203" y="59"/>
                      <a:pt x="202" y="62"/>
                    </a:cubicBezTo>
                    <a:cubicBezTo>
                      <a:pt x="202" y="65"/>
                      <a:pt x="184" y="48"/>
                      <a:pt x="183" y="40"/>
                    </a:cubicBezTo>
                    <a:cubicBezTo>
                      <a:pt x="182" y="32"/>
                      <a:pt x="173" y="25"/>
                      <a:pt x="171" y="31"/>
                    </a:cubicBezTo>
                    <a:cubicBezTo>
                      <a:pt x="168" y="37"/>
                      <a:pt x="162" y="39"/>
                      <a:pt x="164" y="45"/>
                    </a:cubicBezTo>
                    <a:cubicBezTo>
                      <a:pt x="166" y="51"/>
                      <a:pt x="159" y="53"/>
                      <a:pt x="159" y="48"/>
                    </a:cubicBezTo>
                    <a:cubicBezTo>
                      <a:pt x="159" y="44"/>
                      <a:pt x="149" y="38"/>
                      <a:pt x="146" y="38"/>
                    </a:cubicBezTo>
                    <a:cubicBezTo>
                      <a:pt x="142" y="37"/>
                      <a:pt x="155" y="35"/>
                      <a:pt x="161" y="32"/>
                    </a:cubicBezTo>
                    <a:cubicBezTo>
                      <a:pt x="166" y="29"/>
                      <a:pt x="156" y="26"/>
                      <a:pt x="150" y="29"/>
                    </a:cubicBezTo>
                    <a:cubicBezTo>
                      <a:pt x="145" y="32"/>
                      <a:pt x="139" y="27"/>
                      <a:pt x="136" y="31"/>
                    </a:cubicBezTo>
                    <a:cubicBezTo>
                      <a:pt x="132" y="35"/>
                      <a:pt x="129" y="31"/>
                      <a:pt x="123" y="30"/>
                    </a:cubicBezTo>
                    <a:cubicBezTo>
                      <a:pt x="118" y="29"/>
                      <a:pt x="113" y="38"/>
                      <a:pt x="109" y="36"/>
                    </a:cubicBezTo>
                    <a:cubicBezTo>
                      <a:pt x="105" y="35"/>
                      <a:pt x="103" y="44"/>
                      <a:pt x="109" y="54"/>
                    </a:cubicBezTo>
                    <a:cubicBezTo>
                      <a:pt x="115" y="63"/>
                      <a:pt x="120" y="51"/>
                      <a:pt x="127" y="52"/>
                    </a:cubicBezTo>
                    <a:close/>
                    <a:moveTo>
                      <a:pt x="111" y="84"/>
                    </a:moveTo>
                    <a:cubicBezTo>
                      <a:pt x="116" y="85"/>
                      <a:pt x="120" y="93"/>
                      <a:pt x="124" y="92"/>
                    </a:cubicBezTo>
                    <a:cubicBezTo>
                      <a:pt x="126" y="92"/>
                      <a:pt x="117" y="83"/>
                      <a:pt x="112" y="77"/>
                    </a:cubicBezTo>
                    <a:cubicBezTo>
                      <a:pt x="107" y="72"/>
                      <a:pt x="107" y="66"/>
                      <a:pt x="100" y="68"/>
                    </a:cubicBezTo>
                    <a:cubicBezTo>
                      <a:pt x="93" y="70"/>
                      <a:pt x="107" y="83"/>
                      <a:pt x="111" y="84"/>
                    </a:cubicBezTo>
                    <a:close/>
                    <a:moveTo>
                      <a:pt x="236" y="20"/>
                    </a:moveTo>
                    <a:cubicBezTo>
                      <a:pt x="239" y="23"/>
                      <a:pt x="230" y="23"/>
                      <a:pt x="234" y="27"/>
                    </a:cubicBezTo>
                    <a:cubicBezTo>
                      <a:pt x="245" y="39"/>
                      <a:pt x="292" y="26"/>
                      <a:pt x="298" y="29"/>
                    </a:cubicBezTo>
                    <a:cubicBezTo>
                      <a:pt x="304" y="33"/>
                      <a:pt x="259" y="37"/>
                      <a:pt x="261" y="42"/>
                    </a:cubicBezTo>
                    <a:cubicBezTo>
                      <a:pt x="263" y="46"/>
                      <a:pt x="300" y="50"/>
                      <a:pt x="303" y="47"/>
                    </a:cubicBezTo>
                    <a:cubicBezTo>
                      <a:pt x="305" y="44"/>
                      <a:pt x="312" y="53"/>
                      <a:pt x="324" y="54"/>
                    </a:cubicBezTo>
                    <a:cubicBezTo>
                      <a:pt x="336" y="55"/>
                      <a:pt x="335" y="49"/>
                      <a:pt x="344" y="49"/>
                    </a:cubicBezTo>
                    <a:cubicBezTo>
                      <a:pt x="353" y="49"/>
                      <a:pt x="366" y="44"/>
                      <a:pt x="366" y="39"/>
                    </a:cubicBezTo>
                    <a:cubicBezTo>
                      <a:pt x="367" y="34"/>
                      <a:pt x="393" y="28"/>
                      <a:pt x="391" y="19"/>
                    </a:cubicBezTo>
                    <a:cubicBezTo>
                      <a:pt x="388" y="11"/>
                      <a:pt x="363" y="17"/>
                      <a:pt x="356" y="13"/>
                    </a:cubicBezTo>
                    <a:cubicBezTo>
                      <a:pt x="349" y="9"/>
                      <a:pt x="332" y="5"/>
                      <a:pt x="330" y="10"/>
                    </a:cubicBezTo>
                    <a:cubicBezTo>
                      <a:pt x="327" y="16"/>
                      <a:pt x="322" y="17"/>
                      <a:pt x="320" y="15"/>
                    </a:cubicBezTo>
                    <a:cubicBezTo>
                      <a:pt x="317" y="13"/>
                      <a:pt x="321" y="0"/>
                      <a:pt x="310" y="4"/>
                    </a:cubicBezTo>
                    <a:cubicBezTo>
                      <a:pt x="298" y="7"/>
                      <a:pt x="309" y="19"/>
                      <a:pt x="306" y="21"/>
                    </a:cubicBezTo>
                    <a:cubicBezTo>
                      <a:pt x="304" y="22"/>
                      <a:pt x="293" y="18"/>
                      <a:pt x="292" y="13"/>
                    </a:cubicBezTo>
                    <a:cubicBezTo>
                      <a:pt x="292" y="8"/>
                      <a:pt x="279" y="19"/>
                      <a:pt x="278" y="12"/>
                    </a:cubicBezTo>
                    <a:cubicBezTo>
                      <a:pt x="276" y="6"/>
                      <a:pt x="262" y="1"/>
                      <a:pt x="259" y="1"/>
                    </a:cubicBezTo>
                    <a:cubicBezTo>
                      <a:pt x="256" y="2"/>
                      <a:pt x="262" y="6"/>
                      <a:pt x="260" y="9"/>
                    </a:cubicBezTo>
                    <a:cubicBezTo>
                      <a:pt x="258" y="12"/>
                      <a:pt x="250" y="6"/>
                      <a:pt x="247" y="6"/>
                    </a:cubicBezTo>
                    <a:cubicBezTo>
                      <a:pt x="244" y="5"/>
                      <a:pt x="249" y="12"/>
                      <a:pt x="247" y="15"/>
                    </a:cubicBezTo>
                    <a:cubicBezTo>
                      <a:pt x="246" y="18"/>
                      <a:pt x="240" y="6"/>
                      <a:pt x="234" y="6"/>
                    </a:cubicBezTo>
                    <a:cubicBezTo>
                      <a:pt x="229" y="6"/>
                      <a:pt x="231" y="12"/>
                      <a:pt x="227" y="13"/>
                    </a:cubicBezTo>
                    <a:cubicBezTo>
                      <a:pt x="223" y="13"/>
                      <a:pt x="232" y="18"/>
                      <a:pt x="236" y="2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8" name="Freeform 1684">
                <a:extLst>
                  <a:ext uri="{FF2B5EF4-FFF2-40B4-BE49-F238E27FC236}">
                    <a16:creationId xmlns:a16="http://schemas.microsoft.com/office/drawing/2014/main" id="{16F5BF9F-C69E-69D8-312F-69796B8B4154}"/>
                  </a:ext>
                </a:extLst>
              </p:cNvPr>
              <p:cNvSpPr>
                <a:spLocks/>
              </p:cNvSpPr>
              <p:nvPr/>
            </p:nvSpPr>
            <p:spPr bwMode="auto">
              <a:xfrm>
                <a:off x="5035728" y="2159072"/>
                <a:ext cx="76203" cy="42864"/>
              </a:xfrm>
              <a:custGeom>
                <a:avLst/>
                <a:gdLst>
                  <a:gd name="T0" fmla="*/ 0 w 59"/>
                  <a:gd name="T1" fmla="*/ 29 h 33"/>
                  <a:gd name="T2" fmla="*/ 11 w 59"/>
                  <a:gd name="T3" fmla="*/ 28 h 33"/>
                  <a:gd name="T4" fmla="*/ 15 w 59"/>
                  <a:gd name="T5" fmla="*/ 33 h 33"/>
                  <a:gd name="T6" fmla="*/ 27 w 59"/>
                  <a:gd name="T7" fmla="*/ 31 h 33"/>
                  <a:gd name="T8" fmla="*/ 38 w 59"/>
                  <a:gd name="T9" fmla="*/ 31 h 33"/>
                  <a:gd name="T10" fmla="*/ 44 w 59"/>
                  <a:gd name="T11" fmla="*/ 23 h 33"/>
                  <a:gd name="T12" fmla="*/ 49 w 59"/>
                  <a:gd name="T13" fmla="*/ 15 h 33"/>
                  <a:gd name="T14" fmla="*/ 59 w 59"/>
                  <a:gd name="T15" fmla="*/ 7 h 33"/>
                  <a:gd name="T16" fmla="*/ 55 w 59"/>
                  <a:gd name="T17" fmla="*/ 0 h 33"/>
                  <a:gd name="T18" fmla="*/ 43 w 59"/>
                  <a:gd name="T19" fmla="*/ 4 h 33"/>
                  <a:gd name="T20" fmla="*/ 28 w 59"/>
                  <a:gd name="T21" fmla="*/ 10 h 33"/>
                  <a:gd name="T22" fmla="*/ 8 w 59"/>
                  <a:gd name="T23" fmla="*/ 6 h 33"/>
                  <a:gd name="T24" fmla="*/ 1 w 59"/>
                  <a:gd name="T25" fmla="*/ 6 h 33"/>
                  <a:gd name="T26" fmla="*/ 0 w 59"/>
                  <a:gd name="T2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
                    <a:moveTo>
                      <a:pt x="0" y="29"/>
                    </a:moveTo>
                    <a:cubicBezTo>
                      <a:pt x="4" y="27"/>
                      <a:pt x="9" y="27"/>
                      <a:pt x="11" y="28"/>
                    </a:cubicBezTo>
                    <a:cubicBezTo>
                      <a:pt x="14" y="29"/>
                      <a:pt x="14" y="31"/>
                      <a:pt x="15" y="33"/>
                    </a:cubicBezTo>
                    <a:cubicBezTo>
                      <a:pt x="18" y="32"/>
                      <a:pt x="25" y="31"/>
                      <a:pt x="27" y="31"/>
                    </a:cubicBezTo>
                    <a:cubicBezTo>
                      <a:pt x="30" y="29"/>
                      <a:pt x="37" y="33"/>
                      <a:pt x="38" y="31"/>
                    </a:cubicBezTo>
                    <a:cubicBezTo>
                      <a:pt x="39" y="29"/>
                      <a:pt x="41" y="23"/>
                      <a:pt x="44" y="23"/>
                    </a:cubicBezTo>
                    <a:cubicBezTo>
                      <a:pt x="47" y="23"/>
                      <a:pt x="45" y="15"/>
                      <a:pt x="49" y="15"/>
                    </a:cubicBezTo>
                    <a:cubicBezTo>
                      <a:pt x="52" y="14"/>
                      <a:pt x="59" y="7"/>
                      <a:pt x="59" y="7"/>
                    </a:cubicBezTo>
                    <a:cubicBezTo>
                      <a:pt x="59" y="7"/>
                      <a:pt x="56" y="1"/>
                      <a:pt x="55" y="0"/>
                    </a:cubicBezTo>
                    <a:cubicBezTo>
                      <a:pt x="54" y="0"/>
                      <a:pt x="50" y="4"/>
                      <a:pt x="43" y="4"/>
                    </a:cubicBezTo>
                    <a:cubicBezTo>
                      <a:pt x="36" y="4"/>
                      <a:pt x="31" y="10"/>
                      <a:pt x="28" y="10"/>
                    </a:cubicBezTo>
                    <a:cubicBezTo>
                      <a:pt x="25" y="10"/>
                      <a:pt x="15" y="7"/>
                      <a:pt x="8" y="6"/>
                    </a:cubicBezTo>
                    <a:cubicBezTo>
                      <a:pt x="6" y="6"/>
                      <a:pt x="3" y="6"/>
                      <a:pt x="1" y="6"/>
                    </a:cubicBezTo>
                    <a:cubicBezTo>
                      <a:pt x="1" y="12"/>
                      <a:pt x="0" y="21"/>
                      <a:pt x="0" y="2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699" name="Freeform 1685">
                <a:extLst>
                  <a:ext uri="{FF2B5EF4-FFF2-40B4-BE49-F238E27FC236}">
                    <a16:creationId xmlns:a16="http://schemas.microsoft.com/office/drawing/2014/main" id="{52FF84CC-CBE6-6D15-439F-9EA8530FD156}"/>
                  </a:ext>
                </a:extLst>
              </p:cNvPr>
              <p:cNvSpPr>
                <a:spLocks noEditPoints="1"/>
              </p:cNvSpPr>
              <p:nvPr/>
            </p:nvSpPr>
            <p:spPr bwMode="auto">
              <a:xfrm>
                <a:off x="4894436" y="2155897"/>
                <a:ext cx="260359" cy="276234"/>
              </a:xfrm>
              <a:custGeom>
                <a:avLst/>
                <a:gdLst>
                  <a:gd name="T0" fmla="*/ 142 w 204"/>
                  <a:gd name="T1" fmla="*/ 191 h 221"/>
                  <a:gd name="T2" fmla="*/ 120 w 204"/>
                  <a:gd name="T3" fmla="*/ 191 h 221"/>
                  <a:gd name="T4" fmla="*/ 105 w 204"/>
                  <a:gd name="T5" fmla="*/ 198 h 221"/>
                  <a:gd name="T6" fmla="*/ 124 w 204"/>
                  <a:gd name="T7" fmla="*/ 208 h 221"/>
                  <a:gd name="T8" fmla="*/ 144 w 204"/>
                  <a:gd name="T9" fmla="*/ 221 h 221"/>
                  <a:gd name="T10" fmla="*/ 148 w 204"/>
                  <a:gd name="T11" fmla="*/ 209 h 221"/>
                  <a:gd name="T12" fmla="*/ 156 w 204"/>
                  <a:gd name="T13" fmla="*/ 192 h 221"/>
                  <a:gd name="T14" fmla="*/ 142 w 204"/>
                  <a:gd name="T15" fmla="*/ 191 h 221"/>
                  <a:gd name="T16" fmla="*/ 41 w 204"/>
                  <a:gd name="T17" fmla="*/ 132 h 221"/>
                  <a:gd name="T18" fmla="*/ 28 w 204"/>
                  <a:gd name="T19" fmla="*/ 135 h 221"/>
                  <a:gd name="T20" fmla="*/ 34 w 204"/>
                  <a:gd name="T21" fmla="*/ 158 h 221"/>
                  <a:gd name="T22" fmla="*/ 42 w 204"/>
                  <a:gd name="T23" fmla="*/ 175 h 221"/>
                  <a:gd name="T24" fmla="*/ 54 w 204"/>
                  <a:gd name="T25" fmla="*/ 167 h 221"/>
                  <a:gd name="T26" fmla="*/ 57 w 204"/>
                  <a:gd name="T27" fmla="*/ 139 h 221"/>
                  <a:gd name="T28" fmla="*/ 41 w 204"/>
                  <a:gd name="T29" fmla="*/ 132 h 221"/>
                  <a:gd name="T30" fmla="*/ 168 w 204"/>
                  <a:gd name="T31" fmla="*/ 124 h 221"/>
                  <a:gd name="T32" fmla="*/ 155 w 204"/>
                  <a:gd name="T33" fmla="*/ 113 h 221"/>
                  <a:gd name="T34" fmla="*/ 128 w 204"/>
                  <a:gd name="T35" fmla="*/ 85 h 221"/>
                  <a:gd name="T36" fmla="*/ 103 w 204"/>
                  <a:gd name="T37" fmla="*/ 60 h 221"/>
                  <a:gd name="T38" fmla="*/ 103 w 204"/>
                  <a:gd name="T39" fmla="*/ 42 h 221"/>
                  <a:gd name="T40" fmla="*/ 111 w 204"/>
                  <a:gd name="T41" fmla="*/ 32 h 221"/>
                  <a:gd name="T42" fmla="*/ 112 w 204"/>
                  <a:gd name="T43" fmla="*/ 9 h 221"/>
                  <a:gd name="T44" fmla="*/ 103 w 204"/>
                  <a:gd name="T45" fmla="*/ 7 h 221"/>
                  <a:gd name="T46" fmla="*/ 100 w 204"/>
                  <a:gd name="T47" fmla="*/ 0 h 221"/>
                  <a:gd name="T48" fmla="*/ 86 w 204"/>
                  <a:gd name="T49" fmla="*/ 1 h 221"/>
                  <a:gd name="T50" fmla="*/ 75 w 204"/>
                  <a:gd name="T51" fmla="*/ 5 h 221"/>
                  <a:gd name="T52" fmla="*/ 72 w 204"/>
                  <a:gd name="T53" fmla="*/ 4 h 221"/>
                  <a:gd name="T54" fmla="*/ 69 w 204"/>
                  <a:gd name="T55" fmla="*/ 7 h 221"/>
                  <a:gd name="T56" fmla="*/ 66 w 204"/>
                  <a:gd name="T57" fmla="*/ 11 h 221"/>
                  <a:gd name="T58" fmla="*/ 61 w 204"/>
                  <a:gd name="T59" fmla="*/ 13 h 221"/>
                  <a:gd name="T60" fmla="*/ 53 w 204"/>
                  <a:gd name="T61" fmla="*/ 15 h 221"/>
                  <a:gd name="T62" fmla="*/ 47 w 204"/>
                  <a:gd name="T63" fmla="*/ 19 h 221"/>
                  <a:gd name="T64" fmla="*/ 42 w 204"/>
                  <a:gd name="T65" fmla="*/ 25 h 221"/>
                  <a:gd name="T66" fmla="*/ 32 w 204"/>
                  <a:gd name="T67" fmla="*/ 13 h 221"/>
                  <a:gd name="T68" fmla="*/ 23 w 204"/>
                  <a:gd name="T69" fmla="*/ 26 h 221"/>
                  <a:gd name="T70" fmla="*/ 8 w 204"/>
                  <a:gd name="T71" fmla="*/ 27 h 221"/>
                  <a:gd name="T72" fmla="*/ 10 w 204"/>
                  <a:gd name="T73" fmla="*/ 35 h 221"/>
                  <a:gd name="T74" fmla="*/ 7 w 204"/>
                  <a:gd name="T75" fmla="*/ 42 h 221"/>
                  <a:gd name="T76" fmla="*/ 3 w 204"/>
                  <a:gd name="T77" fmla="*/ 46 h 221"/>
                  <a:gd name="T78" fmla="*/ 8 w 204"/>
                  <a:gd name="T79" fmla="*/ 55 h 221"/>
                  <a:gd name="T80" fmla="*/ 12 w 204"/>
                  <a:gd name="T81" fmla="*/ 64 h 221"/>
                  <a:gd name="T82" fmla="*/ 20 w 204"/>
                  <a:gd name="T83" fmla="*/ 67 h 221"/>
                  <a:gd name="T84" fmla="*/ 18 w 204"/>
                  <a:gd name="T85" fmla="*/ 73 h 221"/>
                  <a:gd name="T86" fmla="*/ 27 w 204"/>
                  <a:gd name="T87" fmla="*/ 70 h 221"/>
                  <a:gd name="T88" fmla="*/ 39 w 204"/>
                  <a:gd name="T89" fmla="*/ 60 h 221"/>
                  <a:gd name="T90" fmla="*/ 64 w 204"/>
                  <a:gd name="T91" fmla="*/ 70 h 221"/>
                  <a:gd name="T92" fmla="*/ 69 w 204"/>
                  <a:gd name="T93" fmla="*/ 81 h 221"/>
                  <a:gd name="T94" fmla="*/ 86 w 204"/>
                  <a:gd name="T95" fmla="*/ 102 h 221"/>
                  <a:gd name="T96" fmla="*/ 110 w 204"/>
                  <a:gd name="T97" fmla="*/ 123 h 221"/>
                  <a:gd name="T98" fmla="*/ 127 w 204"/>
                  <a:gd name="T99" fmla="*/ 130 h 221"/>
                  <a:gd name="T100" fmla="*/ 142 w 204"/>
                  <a:gd name="T101" fmla="*/ 140 h 221"/>
                  <a:gd name="T102" fmla="*/ 155 w 204"/>
                  <a:gd name="T103" fmla="*/ 151 h 221"/>
                  <a:gd name="T104" fmla="*/ 161 w 204"/>
                  <a:gd name="T105" fmla="*/ 161 h 221"/>
                  <a:gd name="T106" fmla="*/ 161 w 204"/>
                  <a:gd name="T107" fmla="*/ 180 h 221"/>
                  <a:gd name="T108" fmla="*/ 162 w 204"/>
                  <a:gd name="T109" fmla="*/ 194 h 221"/>
                  <a:gd name="T110" fmla="*/ 171 w 204"/>
                  <a:gd name="T111" fmla="*/ 180 h 221"/>
                  <a:gd name="T112" fmla="*/ 181 w 204"/>
                  <a:gd name="T113" fmla="*/ 169 h 221"/>
                  <a:gd name="T114" fmla="*/ 173 w 204"/>
                  <a:gd name="T115" fmla="*/ 155 h 221"/>
                  <a:gd name="T116" fmla="*/ 190 w 204"/>
                  <a:gd name="T117" fmla="*/ 148 h 221"/>
                  <a:gd name="T118" fmla="*/ 203 w 204"/>
                  <a:gd name="T119" fmla="*/ 149 h 221"/>
                  <a:gd name="T120" fmla="*/ 168 w 204"/>
                  <a:gd name="T121" fmla="*/ 12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21">
                    <a:moveTo>
                      <a:pt x="142" y="191"/>
                    </a:moveTo>
                    <a:cubicBezTo>
                      <a:pt x="131" y="194"/>
                      <a:pt x="126" y="194"/>
                      <a:pt x="120" y="191"/>
                    </a:cubicBezTo>
                    <a:cubicBezTo>
                      <a:pt x="114" y="188"/>
                      <a:pt x="104" y="194"/>
                      <a:pt x="105" y="198"/>
                    </a:cubicBezTo>
                    <a:cubicBezTo>
                      <a:pt x="106" y="201"/>
                      <a:pt x="111" y="205"/>
                      <a:pt x="124" y="208"/>
                    </a:cubicBezTo>
                    <a:cubicBezTo>
                      <a:pt x="137" y="212"/>
                      <a:pt x="138" y="221"/>
                      <a:pt x="144" y="221"/>
                    </a:cubicBezTo>
                    <a:cubicBezTo>
                      <a:pt x="149" y="221"/>
                      <a:pt x="150" y="216"/>
                      <a:pt x="148" y="209"/>
                    </a:cubicBezTo>
                    <a:cubicBezTo>
                      <a:pt x="147" y="202"/>
                      <a:pt x="155" y="194"/>
                      <a:pt x="156" y="192"/>
                    </a:cubicBezTo>
                    <a:cubicBezTo>
                      <a:pt x="156" y="191"/>
                      <a:pt x="152" y="189"/>
                      <a:pt x="142" y="191"/>
                    </a:cubicBezTo>
                    <a:close/>
                    <a:moveTo>
                      <a:pt x="41" y="132"/>
                    </a:moveTo>
                    <a:cubicBezTo>
                      <a:pt x="35" y="137"/>
                      <a:pt x="30" y="131"/>
                      <a:pt x="28" y="135"/>
                    </a:cubicBezTo>
                    <a:cubicBezTo>
                      <a:pt x="25" y="140"/>
                      <a:pt x="37" y="148"/>
                      <a:pt x="34" y="158"/>
                    </a:cubicBezTo>
                    <a:cubicBezTo>
                      <a:pt x="32" y="168"/>
                      <a:pt x="36" y="181"/>
                      <a:pt x="42" y="175"/>
                    </a:cubicBezTo>
                    <a:cubicBezTo>
                      <a:pt x="48" y="169"/>
                      <a:pt x="51" y="172"/>
                      <a:pt x="54" y="167"/>
                    </a:cubicBezTo>
                    <a:cubicBezTo>
                      <a:pt x="57" y="163"/>
                      <a:pt x="54" y="146"/>
                      <a:pt x="57" y="139"/>
                    </a:cubicBezTo>
                    <a:cubicBezTo>
                      <a:pt x="59" y="131"/>
                      <a:pt x="46" y="127"/>
                      <a:pt x="41" y="132"/>
                    </a:cubicBezTo>
                    <a:close/>
                    <a:moveTo>
                      <a:pt x="168" y="124"/>
                    </a:moveTo>
                    <a:cubicBezTo>
                      <a:pt x="162" y="120"/>
                      <a:pt x="166" y="113"/>
                      <a:pt x="155" y="113"/>
                    </a:cubicBezTo>
                    <a:cubicBezTo>
                      <a:pt x="145" y="114"/>
                      <a:pt x="132" y="101"/>
                      <a:pt x="128" y="85"/>
                    </a:cubicBezTo>
                    <a:cubicBezTo>
                      <a:pt x="124" y="70"/>
                      <a:pt x="107" y="69"/>
                      <a:pt x="103" y="60"/>
                    </a:cubicBezTo>
                    <a:cubicBezTo>
                      <a:pt x="99" y="51"/>
                      <a:pt x="107" y="50"/>
                      <a:pt x="103" y="42"/>
                    </a:cubicBezTo>
                    <a:cubicBezTo>
                      <a:pt x="101" y="38"/>
                      <a:pt x="106" y="34"/>
                      <a:pt x="111" y="32"/>
                    </a:cubicBezTo>
                    <a:cubicBezTo>
                      <a:pt x="111" y="24"/>
                      <a:pt x="112" y="15"/>
                      <a:pt x="112" y="9"/>
                    </a:cubicBezTo>
                    <a:cubicBezTo>
                      <a:pt x="108" y="8"/>
                      <a:pt x="104" y="8"/>
                      <a:pt x="103" y="7"/>
                    </a:cubicBezTo>
                    <a:cubicBezTo>
                      <a:pt x="101" y="6"/>
                      <a:pt x="101" y="0"/>
                      <a:pt x="100" y="0"/>
                    </a:cubicBezTo>
                    <a:cubicBezTo>
                      <a:pt x="99" y="0"/>
                      <a:pt x="88" y="0"/>
                      <a:pt x="86" y="1"/>
                    </a:cubicBezTo>
                    <a:cubicBezTo>
                      <a:pt x="84" y="3"/>
                      <a:pt x="78" y="7"/>
                      <a:pt x="75" y="5"/>
                    </a:cubicBezTo>
                    <a:cubicBezTo>
                      <a:pt x="74" y="5"/>
                      <a:pt x="73" y="4"/>
                      <a:pt x="72" y="4"/>
                    </a:cubicBezTo>
                    <a:cubicBezTo>
                      <a:pt x="69" y="7"/>
                      <a:pt x="69" y="7"/>
                      <a:pt x="69" y="7"/>
                    </a:cubicBezTo>
                    <a:cubicBezTo>
                      <a:pt x="69" y="7"/>
                      <a:pt x="69" y="11"/>
                      <a:pt x="66" y="11"/>
                    </a:cubicBezTo>
                    <a:cubicBezTo>
                      <a:pt x="64" y="11"/>
                      <a:pt x="61" y="10"/>
                      <a:pt x="61" y="13"/>
                    </a:cubicBezTo>
                    <a:cubicBezTo>
                      <a:pt x="61" y="17"/>
                      <a:pt x="55" y="16"/>
                      <a:pt x="53" y="15"/>
                    </a:cubicBezTo>
                    <a:cubicBezTo>
                      <a:pt x="50" y="15"/>
                      <a:pt x="47" y="16"/>
                      <a:pt x="47" y="19"/>
                    </a:cubicBezTo>
                    <a:cubicBezTo>
                      <a:pt x="47" y="22"/>
                      <a:pt x="46" y="29"/>
                      <a:pt x="42" y="25"/>
                    </a:cubicBezTo>
                    <a:cubicBezTo>
                      <a:pt x="38" y="22"/>
                      <a:pt x="34" y="12"/>
                      <a:pt x="32" y="13"/>
                    </a:cubicBezTo>
                    <a:cubicBezTo>
                      <a:pt x="30" y="14"/>
                      <a:pt x="27" y="26"/>
                      <a:pt x="23" y="26"/>
                    </a:cubicBezTo>
                    <a:cubicBezTo>
                      <a:pt x="21" y="26"/>
                      <a:pt x="13" y="26"/>
                      <a:pt x="8" y="27"/>
                    </a:cubicBezTo>
                    <a:cubicBezTo>
                      <a:pt x="7" y="31"/>
                      <a:pt x="8" y="34"/>
                      <a:pt x="10" y="35"/>
                    </a:cubicBezTo>
                    <a:cubicBezTo>
                      <a:pt x="12" y="36"/>
                      <a:pt x="9" y="41"/>
                      <a:pt x="7" y="42"/>
                    </a:cubicBezTo>
                    <a:cubicBezTo>
                      <a:pt x="4" y="43"/>
                      <a:pt x="0" y="42"/>
                      <a:pt x="3" y="46"/>
                    </a:cubicBezTo>
                    <a:cubicBezTo>
                      <a:pt x="6" y="51"/>
                      <a:pt x="11" y="51"/>
                      <a:pt x="8" y="55"/>
                    </a:cubicBezTo>
                    <a:cubicBezTo>
                      <a:pt x="5" y="60"/>
                      <a:pt x="8" y="64"/>
                      <a:pt x="12" y="64"/>
                    </a:cubicBezTo>
                    <a:cubicBezTo>
                      <a:pt x="16" y="64"/>
                      <a:pt x="21" y="64"/>
                      <a:pt x="20" y="67"/>
                    </a:cubicBezTo>
                    <a:cubicBezTo>
                      <a:pt x="20" y="69"/>
                      <a:pt x="19" y="71"/>
                      <a:pt x="18" y="73"/>
                    </a:cubicBezTo>
                    <a:cubicBezTo>
                      <a:pt x="21" y="72"/>
                      <a:pt x="24" y="72"/>
                      <a:pt x="27" y="70"/>
                    </a:cubicBezTo>
                    <a:cubicBezTo>
                      <a:pt x="32" y="67"/>
                      <a:pt x="30" y="63"/>
                      <a:pt x="39" y="60"/>
                    </a:cubicBezTo>
                    <a:cubicBezTo>
                      <a:pt x="48" y="57"/>
                      <a:pt x="60" y="65"/>
                      <a:pt x="64" y="70"/>
                    </a:cubicBezTo>
                    <a:cubicBezTo>
                      <a:pt x="67" y="76"/>
                      <a:pt x="69" y="76"/>
                      <a:pt x="69" y="81"/>
                    </a:cubicBezTo>
                    <a:cubicBezTo>
                      <a:pt x="70" y="85"/>
                      <a:pt x="73" y="94"/>
                      <a:pt x="86" y="102"/>
                    </a:cubicBezTo>
                    <a:cubicBezTo>
                      <a:pt x="99" y="110"/>
                      <a:pt x="103" y="119"/>
                      <a:pt x="110" y="123"/>
                    </a:cubicBezTo>
                    <a:cubicBezTo>
                      <a:pt x="117" y="126"/>
                      <a:pt x="123" y="125"/>
                      <a:pt x="127" y="130"/>
                    </a:cubicBezTo>
                    <a:cubicBezTo>
                      <a:pt x="131" y="135"/>
                      <a:pt x="136" y="137"/>
                      <a:pt x="142" y="140"/>
                    </a:cubicBezTo>
                    <a:cubicBezTo>
                      <a:pt x="149" y="143"/>
                      <a:pt x="149" y="150"/>
                      <a:pt x="155" y="151"/>
                    </a:cubicBezTo>
                    <a:cubicBezTo>
                      <a:pt x="161" y="151"/>
                      <a:pt x="157" y="157"/>
                      <a:pt x="161" y="161"/>
                    </a:cubicBezTo>
                    <a:cubicBezTo>
                      <a:pt x="164" y="166"/>
                      <a:pt x="165" y="175"/>
                      <a:pt x="161" y="180"/>
                    </a:cubicBezTo>
                    <a:cubicBezTo>
                      <a:pt x="157" y="185"/>
                      <a:pt x="160" y="194"/>
                      <a:pt x="162" y="194"/>
                    </a:cubicBezTo>
                    <a:cubicBezTo>
                      <a:pt x="165" y="194"/>
                      <a:pt x="170" y="185"/>
                      <a:pt x="171" y="180"/>
                    </a:cubicBezTo>
                    <a:cubicBezTo>
                      <a:pt x="172" y="174"/>
                      <a:pt x="177" y="175"/>
                      <a:pt x="181" y="169"/>
                    </a:cubicBezTo>
                    <a:cubicBezTo>
                      <a:pt x="185" y="164"/>
                      <a:pt x="175" y="162"/>
                      <a:pt x="173" y="155"/>
                    </a:cubicBezTo>
                    <a:cubicBezTo>
                      <a:pt x="171" y="148"/>
                      <a:pt x="181" y="142"/>
                      <a:pt x="190" y="148"/>
                    </a:cubicBezTo>
                    <a:cubicBezTo>
                      <a:pt x="199" y="154"/>
                      <a:pt x="203" y="157"/>
                      <a:pt x="203" y="149"/>
                    </a:cubicBezTo>
                    <a:cubicBezTo>
                      <a:pt x="204" y="140"/>
                      <a:pt x="175" y="128"/>
                      <a:pt x="168" y="12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0" name="Freeform 1686">
                <a:extLst>
                  <a:ext uri="{FF2B5EF4-FFF2-40B4-BE49-F238E27FC236}">
                    <a16:creationId xmlns:a16="http://schemas.microsoft.com/office/drawing/2014/main" id="{D61E4CA4-C5F1-9154-8F42-0D72861D8670}"/>
                  </a:ext>
                </a:extLst>
              </p:cNvPr>
              <p:cNvSpPr>
                <a:spLocks/>
              </p:cNvSpPr>
              <p:nvPr/>
            </p:nvSpPr>
            <p:spPr bwMode="auto">
              <a:xfrm>
                <a:off x="5154795" y="2257500"/>
                <a:ext cx="26988" cy="34926"/>
              </a:xfrm>
              <a:custGeom>
                <a:avLst/>
                <a:gdLst>
                  <a:gd name="T0" fmla="*/ 7 w 21"/>
                  <a:gd name="T1" fmla="*/ 0 h 28"/>
                  <a:gd name="T2" fmla="*/ 0 w 21"/>
                  <a:gd name="T3" fmla="*/ 13 h 28"/>
                  <a:gd name="T4" fmla="*/ 0 w 21"/>
                  <a:gd name="T5" fmla="*/ 18 h 28"/>
                  <a:gd name="T6" fmla="*/ 12 w 21"/>
                  <a:gd name="T7" fmla="*/ 28 h 28"/>
                  <a:gd name="T8" fmla="*/ 13 w 21"/>
                  <a:gd name="T9" fmla="*/ 28 h 28"/>
                  <a:gd name="T10" fmla="*/ 21 w 21"/>
                  <a:gd name="T11" fmla="*/ 16 h 28"/>
                  <a:gd name="T12" fmla="*/ 7 w 2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1" h="28">
                    <a:moveTo>
                      <a:pt x="7" y="0"/>
                    </a:moveTo>
                    <a:cubicBezTo>
                      <a:pt x="4" y="5"/>
                      <a:pt x="0" y="11"/>
                      <a:pt x="0" y="13"/>
                    </a:cubicBezTo>
                    <a:cubicBezTo>
                      <a:pt x="1" y="14"/>
                      <a:pt x="0" y="16"/>
                      <a:pt x="0" y="18"/>
                    </a:cubicBezTo>
                    <a:cubicBezTo>
                      <a:pt x="4" y="22"/>
                      <a:pt x="9" y="26"/>
                      <a:pt x="12" y="28"/>
                    </a:cubicBezTo>
                    <a:cubicBezTo>
                      <a:pt x="12" y="28"/>
                      <a:pt x="13" y="28"/>
                      <a:pt x="13" y="28"/>
                    </a:cubicBezTo>
                    <a:cubicBezTo>
                      <a:pt x="14" y="22"/>
                      <a:pt x="18" y="16"/>
                      <a:pt x="21" y="16"/>
                    </a:cubicBezTo>
                    <a:cubicBezTo>
                      <a:pt x="17" y="11"/>
                      <a:pt x="11" y="4"/>
                      <a:pt x="7" y="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1" name="Freeform 1687">
                <a:extLst>
                  <a:ext uri="{FF2B5EF4-FFF2-40B4-BE49-F238E27FC236}">
                    <a16:creationId xmlns:a16="http://schemas.microsoft.com/office/drawing/2014/main" id="{29EB8851-C96D-EA5F-6D4C-D72034F2DF5A}"/>
                  </a:ext>
                </a:extLst>
              </p:cNvPr>
              <p:cNvSpPr>
                <a:spLocks/>
              </p:cNvSpPr>
              <p:nvPr/>
            </p:nvSpPr>
            <p:spPr bwMode="auto">
              <a:xfrm>
                <a:off x="5161145" y="2178122"/>
                <a:ext cx="93666" cy="111129"/>
              </a:xfrm>
              <a:custGeom>
                <a:avLst/>
                <a:gdLst>
                  <a:gd name="T0" fmla="*/ 64 w 73"/>
                  <a:gd name="T1" fmla="*/ 59 h 88"/>
                  <a:gd name="T2" fmla="*/ 64 w 73"/>
                  <a:gd name="T3" fmla="*/ 46 h 88"/>
                  <a:gd name="T4" fmla="*/ 64 w 73"/>
                  <a:gd name="T5" fmla="*/ 37 h 88"/>
                  <a:gd name="T6" fmla="*/ 45 w 73"/>
                  <a:gd name="T7" fmla="*/ 31 h 88"/>
                  <a:gd name="T8" fmla="*/ 42 w 73"/>
                  <a:gd name="T9" fmla="*/ 20 h 88"/>
                  <a:gd name="T10" fmla="*/ 37 w 73"/>
                  <a:gd name="T11" fmla="*/ 14 h 88"/>
                  <a:gd name="T12" fmla="*/ 30 w 73"/>
                  <a:gd name="T13" fmla="*/ 4 h 88"/>
                  <a:gd name="T14" fmla="*/ 31 w 73"/>
                  <a:gd name="T15" fmla="*/ 3 h 88"/>
                  <a:gd name="T16" fmla="*/ 26 w 73"/>
                  <a:gd name="T17" fmla="*/ 2 h 88"/>
                  <a:gd name="T18" fmla="*/ 18 w 73"/>
                  <a:gd name="T19" fmla="*/ 0 h 88"/>
                  <a:gd name="T20" fmla="*/ 0 w 73"/>
                  <a:gd name="T21" fmla="*/ 6 h 88"/>
                  <a:gd name="T22" fmla="*/ 4 w 73"/>
                  <a:gd name="T23" fmla="*/ 16 h 88"/>
                  <a:gd name="T24" fmla="*/ 10 w 73"/>
                  <a:gd name="T25" fmla="*/ 29 h 88"/>
                  <a:gd name="T26" fmla="*/ 9 w 73"/>
                  <a:gd name="T27" fmla="*/ 56 h 88"/>
                  <a:gd name="T28" fmla="*/ 2 w 73"/>
                  <a:gd name="T29" fmla="*/ 63 h 88"/>
                  <a:gd name="T30" fmla="*/ 16 w 73"/>
                  <a:gd name="T31" fmla="*/ 79 h 88"/>
                  <a:gd name="T32" fmla="*/ 17 w 73"/>
                  <a:gd name="T33" fmla="*/ 79 h 88"/>
                  <a:gd name="T34" fmla="*/ 33 w 73"/>
                  <a:gd name="T35" fmla="*/ 88 h 88"/>
                  <a:gd name="T36" fmla="*/ 63 w 73"/>
                  <a:gd name="T37" fmla="*/ 82 h 88"/>
                  <a:gd name="T38" fmla="*/ 64 w 73"/>
                  <a:gd name="T39" fmla="*/ 77 h 88"/>
                  <a:gd name="T40" fmla="*/ 69 w 73"/>
                  <a:gd name="T41" fmla="*/ 70 h 88"/>
                  <a:gd name="T42" fmla="*/ 64 w 73"/>
                  <a:gd name="T43"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88">
                    <a:moveTo>
                      <a:pt x="64" y="59"/>
                    </a:moveTo>
                    <a:cubicBezTo>
                      <a:pt x="60" y="55"/>
                      <a:pt x="60" y="49"/>
                      <a:pt x="64" y="46"/>
                    </a:cubicBezTo>
                    <a:cubicBezTo>
                      <a:pt x="67" y="44"/>
                      <a:pt x="64" y="41"/>
                      <a:pt x="64" y="37"/>
                    </a:cubicBezTo>
                    <a:cubicBezTo>
                      <a:pt x="64" y="33"/>
                      <a:pt x="48" y="32"/>
                      <a:pt x="45" y="31"/>
                    </a:cubicBezTo>
                    <a:cubicBezTo>
                      <a:pt x="42" y="30"/>
                      <a:pt x="47" y="20"/>
                      <a:pt x="42" y="20"/>
                    </a:cubicBezTo>
                    <a:cubicBezTo>
                      <a:pt x="38" y="20"/>
                      <a:pt x="37" y="17"/>
                      <a:pt x="37" y="14"/>
                    </a:cubicBezTo>
                    <a:cubicBezTo>
                      <a:pt x="37" y="11"/>
                      <a:pt x="30" y="6"/>
                      <a:pt x="30" y="4"/>
                    </a:cubicBezTo>
                    <a:cubicBezTo>
                      <a:pt x="30" y="4"/>
                      <a:pt x="31" y="3"/>
                      <a:pt x="31" y="3"/>
                    </a:cubicBezTo>
                    <a:cubicBezTo>
                      <a:pt x="28" y="3"/>
                      <a:pt x="27" y="2"/>
                      <a:pt x="26" y="2"/>
                    </a:cubicBezTo>
                    <a:cubicBezTo>
                      <a:pt x="23" y="2"/>
                      <a:pt x="18" y="0"/>
                      <a:pt x="18" y="0"/>
                    </a:cubicBezTo>
                    <a:cubicBezTo>
                      <a:pt x="18" y="0"/>
                      <a:pt x="7" y="3"/>
                      <a:pt x="0" y="6"/>
                    </a:cubicBezTo>
                    <a:cubicBezTo>
                      <a:pt x="0" y="10"/>
                      <a:pt x="2" y="15"/>
                      <a:pt x="4" y="16"/>
                    </a:cubicBezTo>
                    <a:cubicBezTo>
                      <a:pt x="10" y="18"/>
                      <a:pt x="8" y="24"/>
                      <a:pt x="10" y="29"/>
                    </a:cubicBezTo>
                    <a:cubicBezTo>
                      <a:pt x="12" y="34"/>
                      <a:pt x="12" y="56"/>
                      <a:pt x="9" y="56"/>
                    </a:cubicBezTo>
                    <a:cubicBezTo>
                      <a:pt x="8" y="56"/>
                      <a:pt x="5" y="59"/>
                      <a:pt x="2" y="63"/>
                    </a:cubicBezTo>
                    <a:cubicBezTo>
                      <a:pt x="6" y="67"/>
                      <a:pt x="12" y="74"/>
                      <a:pt x="16" y="79"/>
                    </a:cubicBezTo>
                    <a:cubicBezTo>
                      <a:pt x="16" y="79"/>
                      <a:pt x="16" y="79"/>
                      <a:pt x="17" y="79"/>
                    </a:cubicBezTo>
                    <a:cubicBezTo>
                      <a:pt x="20" y="79"/>
                      <a:pt x="33" y="88"/>
                      <a:pt x="33" y="88"/>
                    </a:cubicBezTo>
                    <a:cubicBezTo>
                      <a:pt x="33" y="88"/>
                      <a:pt x="51" y="84"/>
                      <a:pt x="63" y="82"/>
                    </a:cubicBezTo>
                    <a:cubicBezTo>
                      <a:pt x="63" y="80"/>
                      <a:pt x="64" y="78"/>
                      <a:pt x="64" y="77"/>
                    </a:cubicBezTo>
                    <a:cubicBezTo>
                      <a:pt x="63" y="75"/>
                      <a:pt x="66" y="70"/>
                      <a:pt x="69" y="70"/>
                    </a:cubicBezTo>
                    <a:cubicBezTo>
                      <a:pt x="73" y="70"/>
                      <a:pt x="68" y="62"/>
                      <a:pt x="64" y="5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2" name="Freeform 1690">
                <a:extLst>
                  <a:ext uri="{FF2B5EF4-FFF2-40B4-BE49-F238E27FC236}">
                    <a16:creationId xmlns:a16="http://schemas.microsoft.com/office/drawing/2014/main" id="{6078E58B-7AAD-E652-01FC-1895BE92165E}"/>
                  </a:ext>
                </a:extLst>
              </p:cNvPr>
              <p:cNvSpPr>
                <a:spLocks/>
              </p:cNvSpPr>
              <p:nvPr/>
            </p:nvSpPr>
            <p:spPr bwMode="auto">
              <a:xfrm>
                <a:off x="6393089" y="2425781"/>
                <a:ext cx="150818" cy="122242"/>
              </a:xfrm>
              <a:custGeom>
                <a:avLst/>
                <a:gdLst>
                  <a:gd name="T0" fmla="*/ 114 w 117"/>
                  <a:gd name="T1" fmla="*/ 85 h 98"/>
                  <a:gd name="T2" fmla="*/ 104 w 117"/>
                  <a:gd name="T3" fmla="*/ 70 h 98"/>
                  <a:gd name="T4" fmla="*/ 103 w 117"/>
                  <a:gd name="T5" fmla="*/ 53 h 98"/>
                  <a:gd name="T6" fmla="*/ 93 w 117"/>
                  <a:gd name="T7" fmla="*/ 41 h 98"/>
                  <a:gd name="T8" fmla="*/ 86 w 117"/>
                  <a:gd name="T9" fmla="*/ 33 h 98"/>
                  <a:gd name="T10" fmla="*/ 79 w 117"/>
                  <a:gd name="T11" fmla="*/ 33 h 98"/>
                  <a:gd name="T12" fmla="*/ 65 w 117"/>
                  <a:gd name="T13" fmla="*/ 28 h 98"/>
                  <a:gd name="T14" fmla="*/ 56 w 117"/>
                  <a:gd name="T15" fmla="*/ 15 h 98"/>
                  <a:gd name="T16" fmla="*/ 40 w 117"/>
                  <a:gd name="T17" fmla="*/ 1 h 98"/>
                  <a:gd name="T18" fmla="*/ 34 w 117"/>
                  <a:gd name="T19" fmla="*/ 3 h 98"/>
                  <a:gd name="T20" fmla="*/ 31 w 117"/>
                  <a:gd name="T21" fmla="*/ 0 h 98"/>
                  <a:gd name="T22" fmla="*/ 13 w 117"/>
                  <a:gd name="T23" fmla="*/ 6 h 98"/>
                  <a:gd name="T24" fmla="*/ 14 w 117"/>
                  <a:gd name="T25" fmla="*/ 8 h 98"/>
                  <a:gd name="T26" fmla="*/ 5 w 117"/>
                  <a:gd name="T27" fmla="*/ 14 h 98"/>
                  <a:gd name="T28" fmla="*/ 0 w 117"/>
                  <a:gd name="T29" fmla="*/ 18 h 98"/>
                  <a:gd name="T30" fmla="*/ 0 w 117"/>
                  <a:gd name="T31" fmla="*/ 23 h 98"/>
                  <a:gd name="T32" fmla="*/ 5 w 117"/>
                  <a:gd name="T33" fmla="*/ 25 h 98"/>
                  <a:gd name="T34" fmla="*/ 15 w 117"/>
                  <a:gd name="T35" fmla="*/ 41 h 98"/>
                  <a:gd name="T36" fmla="*/ 9 w 117"/>
                  <a:gd name="T37" fmla="*/ 44 h 98"/>
                  <a:gd name="T38" fmla="*/ 9 w 117"/>
                  <a:gd name="T39" fmla="*/ 58 h 98"/>
                  <a:gd name="T40" fmla="*/ 13 w 117"/>
                  <a:gd name="T41" fmla="*/ 75 h 98"/>
                  <a:gd name="T42" fmla="*/ 21 w 117"/>
                  <a:gd name="T43" fmla="*/ 86 h 98"/>
                  <a:gd name="T44" fmla="*/ 26 w 117"/>
                  <a:gd name="T45" fmla="*/ 87 h 98"/>
                  <a:gd name="T46" fmla="*/ 29 w 117"/>
                  <a:gd name="T47" fmla="*/ 90 h 98"/>
                  <a:gd name="T48" fmla="*/ 33 w 117"/>
                  <a:gd name="T49" fmla="*/ 91 h 98"/>
                  <a:gd name="T50" fmla="*/ 40 w 117"/>
                  <a:gd name="T51" fmla="*/ 93 h 98"/>
                  <a:gd name="T52" fmla="*/ 41 w 117"/>
                  <a:gd name="T53" fmla="*/ 94 h 98"/>
                  <a:gd name="T54" fmla="*/ 42 w 117"/>
                  <a:gd name="T55" fmla="*/ 98 h 98"/>
                  <a:gd name="T56" fmla="*/ 57 w 117"/>
                  <a:gd name="T57" fmla="*/ 93 h 98"/>
                  <a:gd name="T58" fmla="*/ 59 w 117"/>
                  <a:gd name="T59" fmla="*/ 85 h 98"/>
                  <a:gd name="T60" fmla="*/ 68 w 117"/>
                  <a:gd name="T61" fmla="*/ 80 h 98"/>
                  <a:gd name="T62" fmla="*/ 78 w 117"/>
                  <a:gd name="T63" fmla="*/ 85 h 98"/>
                  <a:gd name="T64" fmla="*/ 89 w 117"/>
                  <a:gd name="T65" fmla="*/ 85 h 98"/>
                  <a:gd name="T66" fmla="*/ 98 w 117"/>
                  <a:gd name="T67" fmla="*/ 92 h 98"/>
                  <a:gd name="T68" fmla="*/ 103 w 117"/>
                  <a:gd name="T69" fmla="*/ 91 h 98"/>
                  <a:gd name="T70" fmla="*/ 114 w 117"/>
                  <a:gd name="T71" fmla="*/ 8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98">
                    <a:moveTo>
                      <a:pt x="114" y="85"/>
                    </a:moveTo>
                    <a:cubicBezTo>
                      <a:pt x="110" y="79"/>
                      <a:pt x="104" y="73"/>
                      <a:pt x="104" y="70"/>
                    </a:cubicBezTo>
                    <a:cubicBezTo>
                      <a:pt x="104" y="66"/>
                      <a:pt x="108" y="56"/>
                      <a:pt x="103" y="53"/>
                    </a:cubicBezTo>
                    <a:cubicBezTo>
                      <a:pt x="99" y="50"/>
                      <a:pt x="94" y="46"/>
                      <a:pt x="93" y="41"/>
                    </a:cubicBezTo>
                    <a:cubicBezTo>
                      <a:pt x="92" y="36"/>
                      <a:pt x="86" y="33"/>
                      <a:pt x="86" y="33"/>
                    </a:cubicBezTo>
                    <a:cubicBezTo>
                      <a:pt x="79" y="33"/>
                      <a:pt x="79" y="33"/>
                      <a:pt x="79" y="33"/>
                    </a:cubicBezTo>
                    <a:cubicBezTo>
                      <a:pt x="65" y="28"/>
                      <a:pt x="65" y="28"/>
                      <a:pt x="65" y="28"/>
                    </a:cubicBezTo>
                    <a:cubicBezTo>
                      <a:pt x="56" y="24"/>
                      <a:pt x="56" y="17"/>
                      <a:pt x="56" y="15"/>
                    </a:cubicBezTo>
                    <a:cubicBezTo>
                      <a:pt x="56" y="12"/>
                      <a:pt x="46" y="7"/>
                      <a:pt x="40" y="1"/>
                    </a:cubicBezTo>
                    <a:cubicBezTo>
                      <a:pt x="39" y="2"/>
                      <a:pt x="37" y="2"/>
                      <a:pt x="34" y="3"/>
                    </a:cubicBezTo>
                    <a:cubicBezTo>
                      <a:pt x="33" y="2"/>
                      <a:pt x="32" y="1"/>
                      <a:pt x="31" y="0"/>
                    </a:cubicBezTo>
                    <a:cubicBezTo>
                      <a:pt x="26" y="6"/>
                      <a:pt x="17" y="7"/>
                      <a:pt x="13" y="6"/>
                    </a:cubicBezTo>
                    <a:cubicBezTo>
                      <a:pt x="14" y="8"/>
                      <a:pt x="14" y="8"/>
                      <a:pt x="14" y="8"/>
                    </a:cubicBezTo>
                    <a:cubicBezTo>
                      <a:pt x="5" y="14"/>
                      <a:pt x="5" y="14"/>
                      <a:pt x="5" y="14"/>
                    </a:cubicBezTo>
                    <a:cubicBezTo>
                      <a:pt x="0" y="18"/>
                      <a:pt x="0" y="18"/>
                      <a:pt x="0" y="18"/>
                    </a:cubicBezTo>
                    <a:cubicBezTo>
                      <a:pt x="0" y="23"/>
                      <a:pt x="0" y="23"/>
                      <a:pt x="0" y="23"/>
                    </a:cubicBezTo>
                    <a:cubicBezTo>
                      <a:pt x="5" y="25"/>
                      <a:pt x="5" y="25"/>
                      <a:pt x="5" y="25"/>
                    </a:cubicBezTo>
                    <a:cubicBezTo>
                      <a:pt x="15" y="41"/>
                      <a:pt x="15" y="41"/>
                      <a:pt x="15" y="41"/>
                    </a:cubicBezTo>
                    <a:cubicBezTo>
                      <a:pt x="9" y="44"/>
                      <a:pt x="9" y="44"/>
                      <a:pt x="9" y="44"/>
                    </a:cubicBezTo>
                    <a:cubicBezTo>
                      <a:pt x="9" y="58"/>
                      <a:pt x="9" y="58"/>
                      <a:pt x="9" y="58"/>
                    </a:cubicBezTo>
                    <a:cubicBezTo>
                      <a:pt x="13" y="75"/>
                      <a:pt x="13" y="75"/>
                      <a:pt x="13" y="75"/>
                    </a:cubicBezTo>
                    <a:cubicBezTo>
                      <a:pt x="21" y="86"/>
                      <a:pt x="21" y="86"/>
                      <a:pt x="21" y="86"/>
                    </a:cubicBezTo>
                    <a:cubicBezTo>
                      <a:pt x="26" y="87"/>
                      <a:pt x="26" y="87"/>
                      <a:pt x="26" y="87"/>
                    </a:cubicBezTo>
                    <a:cubicBezTo>
                      <a:pt x="26" y="87"/>
                      <a:pt x="28" y="89"/>
                      <a:pt x="29" y="90"/>
                    </a:cubicBezTo>
                    <a:cubicBezTo>
                      <a:pt x="30" y="91"/>
                      <a:pt x="31" y="91"/>
                      <a:pt x="33" y="91"/>
                    </a:cubicBezTo>
                    <a:cubicBezTo>
                      <a:pt x="36" y="91"/>
                      <a:pt x="39" y="92"/>
                      <a:pt x="40" y="93"/>
                    </a:cubicBezTo>
                    <a:cubicBezTo>
                      <a:pt x="40" y="93"/>
                      <a:pt x="41" y="94"/>
                      <a:pt x="41" y="94"/>
                    </a:cubicBezTo>
                    <a:cubicBezTo>
                      <a:pt x="42" y="98"/>
                      <a:pt x="42" y="98"/>
                      <a:pt x="42" y="98"/>
                    </a:cubicBezTo>
                    <a:cubicBezTo>
                      <a:pt x="57" y="93"/>
                      <a:pt x="57" y="93"/>
                      <a:pt x="57" y="93"/>
                    </a:cubicBezTo>
                    <a:cubicBezTo>
                      <a:pt x="59" y="85"/>
                      <a:pt x="59" y="85"/>
                      <a:pt x="59" y="85"/>
                    </a:cubicBezTo>
                    <a:cubicBezTo>
                      <a:pt x="68" y="80"/>
                      <a:pt x="68" y="80"/>
                      <a:pt x="68" y="80"/>
                    </a:cubicBezTo>
                    <a:cubicBezTo>
                      <a:pt x="78" y="85"/>
                      <a:pt x="78" y="85"/>
                      <a:pt x="78" y="85"/>
                    </a:cubicBezTo>
                    <a:cubicBezTo>
                      <a:pt x="89" y="85"/>
                      <a:pt x="89" y="85"/>
                      <a:pt x="89" y="85"/>
                    </a:cubicBezTo>
                    <a:cubicBezTo>
                      <a:pt x="98" y="92"/>
                      <a:pt x="98" y="92"/>
                      <a:pt x="98" y="92"/>
                    </a:cubicBezTo>
                    <a:cubicBezTo>
                      <a:pt x="103" y="91"/>
                      <a:pt x="103" y="91"/>
                      <a:pt x="103" y="91"/>
                    </a:cubicBezTo>
                    <a:cubicBezTo>
                      <a:pt x="108" y="95"/>
                      <a:pt x="117" y="91"/>
                      <a:pt x="114" y="85"/>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3" name="Freeform 1691">
                <a:extLst>
                  <a:ext uri="{FF2B5EF4-FFF2-40B4-BE49-F238E27FC236}">
                    <a16:creationId xmlns:a16="http://schemas.microsoft.com/office/drawing/2014/main" id="{3C30B505-D710-F99E-F0DC-E438F1A4DF56}"/>
                  </a:ext>
                </a:extLst>
              </p:cNvPr>
              <p:cNvSpPr>
                <a:spLocks/>
              </p:cNvSpPr>
              <p:nvPr/>
            </p:nvSpPr>
            <p:spPr bwMode="auto">
              <a:xfrm>
                <a:off x="5535808" y="2419430"/>
                <a:ext cx="157168" cy="120654"/>
              </a:xfrm>
              <a:custGeom>
                <a:avLst/>
                <a:gdLst>
                  <a:gd name="T0" fmla="*/ 14 w 122"/>
                  <a:gd name="T1" fmla="*/ 63 h 97"/>
                  <a:gd name="T2" fmla="*/ 0 w 122"/>
                  <a:gd name="T3" fmla="*/ 82 h 97"/>
                  <a:gd name="T4" fmla="*/ 1 w 122"/>
                  <a:gd name="T5" fmla="*/ 82 h 97"/>
                  <a:gd name="T6" fmla="*/ 3 w 122"/>
                  <a:gd name="T7" fmla="*/ 89 h 97"/>
                  <a:gd name="T8" fmla="*/ 19 w 122"/>
                  <a:gd name="T9" fmla="*/ 97 h 97"/>
                  <a:gd name="T10" fmla="*/ 35 w 122"/>
                  <a:gd name="T11" fmla="*/ 88 h 97"/>
                  <a:gd name="T12" fmla="*/ 96 w 122"/>
                  <a:gd name="T13" fmla="*/ 57 h 97"/>
                  <a:gd name="T14" fmla="*/ 100 w 122"/>
                  <a:gd name="T15" fmla="*/ 47 h 97"/>
                  <a:gd name="T16" fmla="*/ 101 w 122"/>
                  <a:gd name="T17" fmla="*/ 33 h 97"/>
                  <a:gd name="T18" fmla="*/ 100 w 122"/>
                  <a:gd name="T19" fmla="*/ 18 h 97"/>
                  <a:gd name="T20" fmla="*/ 111 w 122"/>
                  <a:gd name="T21" fmla="*/ 10 h 97"/>
                  <a:gd name="T22" fmla="*/ 122 w 122"/>
                  <a:gd name="T23" fmla="*/ 2 h 97"/>
                  <a:gd name="T24" fmla="*/ 115 w 122"/>
                  <a:gd name="T25" fmla="*/ 0 h 97"/>
                  <a:gd name="T26" fmla="*/ 95 w 122"/>
                  <a:gd name="T27" fmla="*/ 3 h 97"/>
                  <a:gd name="T28" fmla="*/ 72 w 122"/>
                  <a:gd name="T29" fmla="*/ 10 h 97"/>
                  <a:gd name="T30" fmla="*/ 51 w 122"/>
                  <a:gd name="T31" fmla="*/ 9 h 97"/>
                  <a:gd name="T32" fmla="*/ 40 w 122"/>
                  <a:gd name="T33" fmla="*/ 11 h 97"/>
                  <a:gd name="T34" fmla="*/ 24 w 122"/>
                  <a:gd name="T35" fmla="*/ 11 h 97"/>
                  <a:gd name="T36" fmla="*/ 17 w 122"/>
                  <a:gd name="T37" fmla="*/ 15 h 97"/>
                  <a:gd name="T38" fmla="*/ 7 w 122"/>
                  <a:gd name="T39" fmla="*/ 28 h 97"/>
                  <a:gd name="T40" fmla="*/ 7 w 122"/>
                  <a:gd name="T41" fmla="*/ 37 h 97"/>
                  <a:gd name="T42" fmla="*/ 5 w 122"/>
                  <a:gd name="T43" fmla="*/ 50 h 97"/>
                  <a:gd name="T44" fmla="*/ 14 w 122"/>
                  <a:gd name="T45" fmla="*/ 6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97">
                    <a:moveTo>
                      <a:pt x="14" y="63"/>
                    </a:moveTo>
                    <a:cubicBezTo>
                      <a:pt x="11" y="66"/>
                      <a:pt x="5" y="74"/>
                      <a:pt x="0" y="82"/>
                    </a:cubicBezTo>
                    <a:cubicBezTo>
                      <a:pt x="1" y="82"/>
                      <a:pt x="1" y="82"/>
                      <a:pt x="1" y="82"/>
                    </a:cubicBezTo>
                    <a:cubicBezTo>
                      <a:pt x="3" y="89"/>
                      <a:pt x="3" y="89"/>
                      <a:pt x="3" y="89"/>
                    </a:cubicBezTo>
                    <a:cubicBezTo>
                      <a:pt x="19" y="97"/>
                      <a:pt x="19" y="97"/>
                      <a:pt x="19" y="97"/>
                    </a:cubicBezTo>
                    <a:cubicBezTo>
                      <a:pt x="19" y="97"/>
                      <a:pt x="30" y="89"/>
                      <a:pt x="35" y="88"/>
                    </a:cubicBezTo>
                    <a:cubicBezTo>
                      <a:pt x="40" y="87"/>
                      <a:pt x="96" y="57"/>
                      <a:pt x="96" y="57"/>
                    </a:cubicBezTo>
                    <a:cubicBezTo>
                      <a:pt x="96" y="57"/>
                      <a:pt x="101" y="50"/>
                      <a:pt x="100" y="47"/>
                    </a:cubicBezTo>
                    <a:cubicBezTo>
                      <a:pt x="99" y="44"/>
                      <a:pt x="99" y="36"/>
                      <a:pt x="101" y="33"/>
                    </a:cubicBezTo>
                    <a:cubicBezTo>
                      <a:pt x="104" y="29"/>
                      <a:pt x="98" y="24"/>
                      <a:pt x="100" y="18"/>
                    </a:cubicBezTo>
                    <a:cubicBezTo>
                      <a:pt x="102" y="13"/>
                      <a:pt x="111" y="10"/>
                      <a:pt x="111" y="10"/>
                    </a:cubicBezTo>
                    <a:cubicBezTo>
                      <a:pt x="122" y="2"/>
                      <a:pt x="122" y="2"/>
                      <a:pt x="122" y="2"/>
                    </a:cubicBezTo>
                    <a:cubicBezTo>
                      <a:pt x="115" y="0"/>
                      <a:pt x="115" y="0"/>
                      <a:pt x="115" y="0"/>
                    </a:cubicBezTo>
                    <a:cubicBezTo>
                      <a:pt x="115" y="0"/>
                      <a:pt x="106" y="4"/>
                      <a:pt x="95" y="3"/>
                    </a:cubicBezTo>
                    <a:cubicBezTo>
                      <a:pt x="85" y="2"/>
                      <a:pt x="83" y="10"/>
                      <a:pt x="72" y="10"/>
                    </a:cubicBezTo>
                    <a:cubicBezTo>
                      <a:pt x="60" y="10"/>
                      <a:pt x="54" y="13"/>
                      <a:pt x="51" y="9"/>
                    </a:cubicBezTo>
                    <a:cubicBezTo>
                      <a:pt x="49" y="6"/>
                      <a:pt x="48" y="8"/>
                      <a:pt x="40" y="11"/>
                    </a:cubicBezTo>
                    <a:cubicBezTo>
                      <a:pt x="33" y="15"/>
                      <a:pt x="28" y="14"/>
                      <a:pt x="24" y="11"/>
                    </a:cubicBezTo>
                    <a:cubicBezTo>
                      <a:pt x="21" y="9"/>
                      <a:pt x="18" y="12"/>
                      <a:pt x="17" y="15"/>
                    </a:cubicBezTo>
                    <a:cubicBezTo>
                      <a:pt x="17" y="19"/>
                      <a:pt x="18" y="26"/>
                      <a:pt x="7" y="28"/>
                    </a:cubicBezTo>
                    <a:cubicBezTo>
                      <a:pt x="6" y="31"/>
                      <a:pt x="5" y="34"/>
                      <a:pt x="7" y="37"/>
                    </a:cubicBezTo>
                    <a:cubicBezTo>
                      <a:pt x="9" y="40"/>
                      <a:pt x="6" y="44"/>
                      <a:pt x="5" y="50"/>
                    </a:cubicBezTo>
                    <a:cubicBezTo>
                      <a:pt x="19" y="49"/>
                      <a:pt x="17" y="60"/>
                      <a:pt x="14" y="6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4" name="Freeform 1692">
                <a:extLst>
                  <a:ext uri="{FF2B5EF4-FFF2-40B4-BE49-F238E27FC236}">
                    <a16:creationId xmlns:a16="http://schemas.microsoft.com/office/drawing/2014/main" id="{5326B40A-B91A-8028-E0AC-8ABFCB471FF9}"/>
                  </a:ext>
                </a:extLst>
              </p:cNvPr>
              <p:cNvSpPr>
                <a:spLocks/>
              </p:cNvSpPr>
              <p:nvPr/>
            </p:nvSpPr>
            <p:spPr bwMode="auto">
              <a:xfrm>
                <a:off x="7574231" y="2392442"/>
                <a:ext cx="85728" cy="104779"/>
              </a:xfrm>
              <a:custGeom>
                <a:avLst/>
                <a:gdLst>
                  <a:gd name="T0" fmla="*/ 16 w 67"/>
                  <a:gd name="T1" fmla="*/ 7 h 83"/>
                  <a:gd name="T2" fmla="*/ 6 w 67"/>
                  <a:gd name="T3" fmla="*/ 14 h 83"/>
                  <a:gd name="T4" fmla="*/ 11 w 67"/>
                  <a:gd name="T5" fmla="*/ 24 h 83"/>
                  <a:gd name="T6" fmla="*/ 10 w 67"/>
                  <a:gd name="T7" fmla="*/ 31 h 83"/>
                  <a:gd name="T8" fmla="*/ 9 w 67"/>
                  <a:gd name="T9" fmla="*/ 47 h 83"/>
                  <a:gd name="T10" fmla="*/ 4 w 67"/>
                  <a:gd name="T11" fmla="*/ 69 h 83"/>
                  <a:gd name="T12" fmla="*/ 6 w 67"/>
                  <a:gd name="T13" fmla="*/ 81 h 83"/>
                  <a:gd name="T14" fmla="*/ 40 w 67"/>
                  <a:gd name="T15" fmla="*/ 70 h 83"/>
                  <a:gd name="T16" fmla="*/ 57 w 67"/>
                  <a:gd name="T17" fmla="*/ 62 h 83"/>
                  <a:gd name="T18" fmla="*/ 65 w 67"/>
                  <a:gd name="T19" fmla="*/ 55 h 83"/>
                  <a:gd name="T20" fmla="*/ 60 w 67"/>
                  <a:gd name="T21" fmla="*/ 29 h 83"/>
                  <a:gd name="T22" fmla="*/ 42 w 67"/>
                  <a:gd name="T23" fmla="*/ 0 h 83"/>
                  <a:gd name="T24" fmla="*/ 32 w 67"/>
                  <a:gd name="T25" fmla="*/ 3 h 83"/>
                  <a:gd name="T26" fmla="*/ 16 w 67"/>
                  <a:gd name="T2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16" y="7"/>
                    </a:moveTo>
                    <a:cubicBezTo>
                      <a:pt x="15" y="8"/>
                      <a:pt x="10" y="11"/>
                      <a:pt x="6" y="14"/>
                    </a:cubicBezTo>
                    <a:cubicBezTo>
                      <a:pt x="8" y="18"/>
                      <a:pt x="7" y="23"/>
                      <a:pt x="11" y="24"/>
                    </a:cubicBezTo>
                    <a:cubicBezTo>
                      <a:pt x="17" y="24"/>
                      <a:pt x="16" y="33"/>
                      <a:pt x="10" y="31"/>
                    </a:cubicBezTo>
                    <a:cubicBezTo>
                      <a:pt x="4" y="30"/>
                      <a:pt x="4" y="39"/>
                      <a:pt x="9" y="47"/>
                    </a:cubicBezTo>
                    <a:cubicBezTo>
                      <a:pt x="15" y="56"/>
                      <a:pt x="0" y="65"/>
                      <a:pt x="4" y="69"/>
                    </a:cubicBezTo>
                    <a:cubicBezTo>
                      <a:pt x="8" y="73"/>
                      <a:pt x="5" y="78"/>
                      <a:pt x="6" y="81"/>
                    </a:cubicBezTo>
                    <a:cubicBezTo>
                      <a:pt x="8" y="83"/>
                      <a:pt x="30" y="79"/>
                      <a:pt x="40" y="70"/>
                    </a:cubicBezTo>
                    <a:cubicBezTo>
                      <a:pt x="50" y="60"/>
                      <a:pt x="52" y="61"/>
                      <a:pt x="57" y="62"/>
                    </a:cubicBezTo>
                    <a:cubicBezTo>
                      <a:pt x="62" y="64"/>
                      <a:pt x="67" y="59"/>
                      <a:pt x="65" y="55"/>
                    </a:cubicBezTo>
                    <a:cubicBezTo>
                      <a:pt x="62" y="51"/>
                      <a:pt x="59" y="41"/>
                      <a:pt x="60" y="29"/>
                    </a:cubicBezTo>
                    <a:cubicBezTo>
                      <a:pt x="60" y="22"/>
                      <a:pt x="51" y="10"/>
                      <a:pt x="42" y="0"/>
                    </a:cubicBezTo>
                    <a:cubicBezTo>
                      <a:pt x="39" y="2"/>
                      <a:pt x="36" y="3"/>
                      <a:pt x="32" y="3"/>
                    </a:cubicBezTo>
                    <a:cubicBezTo>
                      <a:pt x="26" y="3"/>
                      <a:pt x="19" y="4"/>
                      <a:pt x="16" y="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5" name="Freeform 1693">
                <a:extLst>
                  <a:ext uri="{FF2B5EF4-FFF2-40B4-BE49-F238E27FC236}">
                    <a16:creationId xmlns:a16="http://schemas.microsoft.com/office/drawing/2014/main" id="{D4F4C408-95E3-8298-D3A0-F1E69D67ADC1}"/>
                  </a:ext>
                </a:extLst>
              </p:cNvPr>
              <p:cNvSpPr>
                <a:spLocks/>
              </p:cNvSpPr>
              <p:nvPr/>
            </p:nvSpPr>
            <p:spPr bwMode="auto">
              <a:xfrm>
                <a:off x="6721713" y="2687727"/>
                <a:ext cx="101604" cy="130179"/>
              </a:xfrm>
              <a:custGeom>
                <a:avLst/>
                <a:gdLst>
                  <a:gd name="T0" fmla="*/ 79 w 79"/>
                  <a:gd name="T1" fmla="*/ 87 h 104"/>
                  <a:gd name="T2" fmla="*/ 72 w 79"/>
                  <a:gd name="T3" fmla="*/ 53 h 104"/>
                  <a:gd name="T4" fmla="*/ 59 w 79"/>
                  <a:gd name="T5" fmla="*/ 67 h 104"/>
                  <a:gd name="T6" fmla="*/ 60 w 79"/>
                  <a:gd name="T7" fmla="*/ 48 h 104"/>
                  <a:gd name="T8" fmla="*/ 74 w 79"/>
                  <a:gd name="T9" fmla="*/ 30 h 104"/>
                  <a:gd name="T10" fmla="*/ 61 w 79"/>
                  <a:gd name="T11" fmla="*/ 26 h 104"/>
                  <a:gd name="T12" fmla="*/ 41 w 79"/>
                  <a:gd name="T13" fmla="*/ 27 h 104"/>
                  <a:gd name="T14" fmla="*/ 33 w 79"/>
                  <a:gd name="T15" fmla="*/ 18 h 104"/>
                  <a:gd name="T16" fmla="*/ 21 w 79"/>
                  <a:gd name="T17" fmla="*/ 9 h 104"/>
                  <a:gd name="T18" fmla="*/ 6 w 79"/>
                  <a:gd name="T19" fmla="*/ 9 h 104"/>
                  <a:gd name="T20" fmla="*/ 18 w 79"/>
                  <a:gd name="T21" fmla="*/ 24 h 104"/>
                  <a:gd name="T22" fmla="*/ 8 w 79"/>
                  <a:gd name="T23" fmla="*/ 31 h 104"/>
                  <a:gd name="T24" fmla="*/ 12 w 79"/>
                  <a:gd name="T25" fmla="*/ 57 h 104"/>
                  <a:gd name="T26" fmla="*/ 19 w 79"/>
                  <a:gd name="T27" fmla="*/ 90 h 104"/>
                  <a:gd name="T28" fmla="*/ 30 w 79"/>
                  <a:gd name="T29" fmla="*/ 86 h 104"/>
                  <a:gd name="T30" fmla="*/ 45 w 79"/>
                  <a:gd name="T31" fmla="*/ 80 h 104"/>
                  <a:gd name="T32" fmla="*/ 55 w 79"/>
                  <a:gd name="T33" fmla="*/ 71 h 104"/>
                  <a:gd name="T34" fmla="*/ 65 w 79"/>
                  <a:gd name="T35" fmla="*/ 95 h 104"/>
                  <a:gd name="T36" fmla="*/ 67 w 79"/>
                  <a:gd name="T37" fmla="*/ 104 h 104"/>
                  <a:gd name="T38" fmla="*/ 74 w 79"/>
                  <a:gd name="T39" fmla="*/ 99 h 104"/>
                  <a:gd name="T40" fmla="*/ 79 w 79"/>
                  <a:gd name="T41" fmla="*/ 8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104">
                    <a:moveTo>
                      <a:pt x="79" y="87"/>
                    </a:moveTo>
                    <a:cubicBezTo>
                      <a:pt x="76" y="70"/>
                      <a:pt x="74" y="53"/>
                      <a:pt x="72" y="53"/>
                    </a:cubicBezTo>
                    <a:cubicBezTo>
                      <a:pt x="68" y="53"/>
                      <a:pt x="64" y="68"/>
                      <a:pt x="59" y="67"/>
                    </a:cubicBezTo>
                    <a:cubicBezTo>
                      <a:pt x="54" y="66"/>
                      <a:pt x="54" y="48"/>
                      <a:pt x="60" y="48"/>
                    </a:cubicBezTo>
                    <a:cubicBezTo>
                      <a:pt x="66" y="48"/>
                      <a:pt x="74" y="34"/>
                      <a:pt x="74" y="30"/>
                    </a:cubicBezTo>
                    <a:cubicBezTo>
                      <a:pt x="74" y="26"/>
                      <a:pt x="67" y="26"/>
                      <a:pt x="61" y="26"/>
                    </a:cubicBezTo>
                    <a:cubicBezTo>
                      <a:pt x="55" y="26"/>
                      <a:pt x="41" y="27"/>
                      <a:pt x="41" y="27"/>
                    </a:cubicBezTo>
                    <a:cubicBezTo>
                      <a:pt x="41" y="27"/>
                      <a:pt x="33" y="24"/>
                      <a:pt x="33" y="18"/>
                    </a:cubicBezTo>
                    <a:cubicBezTo>
                      <a:pt x="33" y="13"/>
                      <a:pt x="29" y="9"/>
                      <a:pt x="21" y="9"/>
                    </a:cubicBezTo>
                    <a:cubicBezTo>
                      <a:pt x="12" y="9"/>
                      <a:pt x="12" y="0"/>
                      <a:pt x="6" y="9"/>
                    </a:cubicBezTo>
                    <a:cubicBezTo>
                      <a:pt x="0" y="17"/>
                      <a:pt x="20" y="17"/>
                      <a:pt x="18" y="24"/>
                    </a:cubicBezTo>
                    <a:cubicBezTo>
                      <a:pt x="16" y="30"/>
                      <a:pt x="9" y="26"/>
                      <a:pt x="8" y="31"/>
                    </a:cubicBezTo>
                    <a:cubicBezTo>
                      <a:pt x="7" y="36"/>
                      <a:pt x="9" y="50"/>
                      <a:pt x="12" y="57"/>
                    </a:cubicBezTo>
                    <a:cubicBezTo>
                      <a:pt x="15" y="63"/>
                      <a:pt x="19" y="78"/>
                      <a:pt x="19" y="90"/>
                    </a:cubicBezTo>
                    <a:cubicBezTo>
                      <a:pt x="24" y="89"/>
                      <a:pt x="26" y="86"/>
                      <a:pt x="30" y="86"/>
                    </a:cubicBezTo>
                    <a:cubicBezTo>
                      <a:pt x="36" y="86"/>
                      <a:pt x="44" y="86"/>
                      <a:pt x="45" y="80"/>
                    </a:cubicBezTo>
                    <a:cubicBezTo>
                      <a:pt x="45" y="74"/>
                      <a:pt x="52" y="69"/>
                      <a:pt x="55" y="71"/>
                    </a:cubicBezTo>
                    <a:cubicBezTo>
                      <a:pt x="59" y="73"/>
                      <a:pt x="64" y="88"/>
                      <a:pt x="65" y="95"/>
                    </a:cubicBezTo>
                    <a:cubicBezTo>
                      <a:pt x="65" y="98"/>
                      <a:pt x="66" y="101"/>
                      <a:pt x="67" y="104"/>
                    </a:cubicBezTo>
                    <a:cubicBezTo>
                      <a:pt x="70" y="101"/>
                      <a:pt x="74" y="99"/>
                      <a:pt x="74" y="99"/>
                    </a:cubicBezTo>
                    <a:cubicBezTo>
                      <a:pt x="74" y="99"/>
                      <a:pt x="76" y="91"/>
                      <a:pt x="79" y="8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6" name="Freeform 1694">
                <a:extLst>
                  <a:ext uri="{FF2B5EF4-FFF2-40B4-BE49-F238E27FC236}">
                    <a16:creationId xmlns:a16="http://schemas.microsoft.com/office/drawing/2014/main" id="{7E1629DA-66AD-1F3E-C94D-29B074C8D699}"/>
                  </a:ext>
                </a:extLst>
              </p:cNvPr>
              <p:cNvSpPr>
                <a:spLocks/>
              </p:cNvSpPr>
              <p:nvPr/>
            </p:nvSpPr>
            <p:spPr bwMode="auto">
              <a:xfrm>
                <a:off x="6723301" y="2013017"/>
                <a:ext cx="711225" cy="298460"/>
              </a:xfrm>
              <a:custGeom>
                <a:avLst/>
                <a:gdLst>
                  <a:gd name="T0" fmla="*/ 514 w 555"/>
                  <a:gd name="T1" fmla="*/ 102 h 238"/>
                  <a:gd name="T2" fmla="*/ 479 w 555"/>
                  <a:gd name="T3" fmla="*/ 99 h 238"/>
                  <a:gd name="T4" fmla="*/ 482 w 555"/>
                  <a:gd name="T5" fmla="*/ 81 h 238"/>
                  <a:gd name="T6" fmla="*/ 483 w 555"/>
                  <a:gd name="T7" fmla="*/ 51 h 238"/>
                  <a:gd name="T8" fmla="*/ 446 w 555"/>
                  <a:gd name="T9" fmla="*/ 47 h 238"/>
                  <a:gd name="T10" fmla="*/ 418 w 555"/>
                  <a:gd name="T11" fmla="*/ 62 h 238"/>
                  <a:gd name="T12" fmla="*/ 372 w 555"/>
                  <a:gd name="T13" fmla="*/ 67 h 238"/>
                  <a:gd name="T14" fmla="*/ 340 w 555"/>
                  <a:gd name="T15" fmla="*/ 53 h 238"/>
                  <a:gd name="T16" fmla="*/ 312 w 555"/>
                  <a:gd name="T17" fmla="*/ 43 h 238"/>
                  <a:gd name="T18" fmla="*/ 280 w 555"/>
                  <a:gd name="T19" fmla="*/ 41 h 238"/>
                  <a:gd name="T20" fmla="*/ 251 w 555"/>
                  <a:gd name="T21" fmla="*/ 43 h 238"/>
                  <a:gd name="T22" fmla="*/ 238 w 555"/>
                  <a:gd name="T23" fmla="*/ 19 h 238"/>
                  <a:gd name="T24" fmla="*/ 208 w 555"/>
                  <a:gd name="T25" fmla="*/ 9 h 238"/>
                  <a:gd name="T26" fmla="*/ 184 w 555"/>
                  <a:gd name="T27" fmla="*/ 1 h 238"/>
                  <a:gd name="T28" fmla="*/ 168 w 555"/>
                  <a:gd name="T29" fmla="*/ 13 h 238"/>
                  <a:gd name="T30" fmla="*/ 167 w 555"/>
                  <a:gd name="T31" fmla="*/ 36 h 238"/>
                  <a:gd name="T32" fmla="*/ 152 w 555"/>
                  <a:gd name="T33" fmla="*/ 54 h 238"/>
                  <a:gd name="T34" fmla="*/ 126 w 555"/>
                  <a:gd name="T35" fmla="*/ 52 h 238"/>
                  <a:gd name="T36" fmla="*/ 105 w 555"/>
                  <a:gd name="T37" fmla="*/ 36 h 238"/>
                  <a:gd name="T38" fmla="*/ 68 w 555"/>
                  <a:gd name="T39" fmla="*/ 34 h 238"/>
                  <a:gd name="T40" fmla="*/ 45 w 555"/>
                  <a:gd name="T41" fmla="*/ 47 h 238"/>
                  <a:gd name="T42" fmla="*/ 15 w 555"/>
                  <a:gd name="T43" fmla="*/ 62 h 238"/>
                  <a:gd name="T44" fmla="*/ 0 w 555"/>
                  <a:gd name="T45" fmla="*/ 68 h 238"/>
                  <a:gd name="T46" fmla="*/ 13 w 555"/>
                  <a:gd name="T47" fmla="*/ 86 h 238"/>
                  <a:gd name="T48" fmla="*/ 44 w 555"/>
                  <a:gd name="T49" fmla="*/ 107 h 238"/>
                  <a:gd name="T50" fmla="*/ 53 w 555"/>
                  <a:gd name="T51" fmla="*/ 138 h 238"/>
                  <a:gd name="T52" fmla="*/ 88 w 555"/>
                  <a:gd name="T53" fmla="*/ 162 h 238"/>
                  <a:gd name="T54" fmla="*/ 113 w 555"/>
                  <a:gd name="T55" fmla="*/ 178 h 238"/>
                  <a:gd name="T56" fmla="*/ 137 w 555"/>
                  <a:gd name="T57" fmla="*/ 211 h 238"/>
                  <a:gd name="T58" fmla="*/ 201 w 555"/>
                  <a:gd name="T59" fmla="*/ 215 h 238"/>
                  <a:gd name="T60" fmla="*/ 253 w 555"/>
                  <a:gd name="T61" fmla="*/ 226 h 238"/>
                  <a:gd name="T62" fmla="*/ 284 w 555"/>
                  <a:gd name="T63" fmla="*/ 237 h 238"/>
                  <a:gd name="T64" fmla="*/ 355 w 555"/>
                  <a:gd name="T65" fmla="*/ 220 h 238"/>
                  <a:gd name="T66" fmla="*/ 408 w 555"/>
                  <a:gd name="T67" fmla="*/ 190 h 238"/>
                  <a:gd name="T68" fmla="*/ 421 w 555"/>
                  <a:gd name="T69" fmla="*/ 165 h 238"/>
                  <a:gd name="T70" fmla="*/ 475 w 555"/>
                  <a:gd name="T71" fmla="*/ 154 h 238"/>
                  <a:gd name="T72" fmla="*/ 513 w 555"/>
                  <a:gd name="T73" fmla="*/ 131 h 238"/>
                  <a:gd name="T74" fmla="*/ 554 w 555"/>
                  <a:gd name="T75" fmla="*/ 1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5" h="238">
                    <a:moveTo>
                      <a:pt x="531" y="100"/>
                    </a:moveTo>
                    <a:cubicBezTo>
                      <a:pt x="525" y="93"/>
                      <a:pt x="516" y="96"/>
                      <a:pt x="514" y="102"/>
                    </a:cubicBezTo>
                    <a:cubicBezTo>
                      <a:pt x="512" y="108"/>
                      <a:pt x="507" y="100"/>
                      <a:pt x="497" y="100"/>
                    </a:cubicBezTo>
                    <a:cubicBezTo>
                      <a:pt x="487" y="100"/>
                      <a:pt x="486" y="106"/>
                      <a:pt x="479" y="99"/>
                    </a:cubicBezTo>
                    <a:cubicBezTo>
                      <a:pt x="472" y="92"/>
                      <a:pt x="481" y="90"/>
                      <a:pt x="481" y="90"/>
                    </a:cubicBezTo>
                    <a:cubicBezTo>
                      <a:pt x="482" y="81"/>
                      <a:pt x="482" y="81"/>
                      <a:pt x="482" y="81"/>
                    </a:cubicBezTo>
                    <a:cubicBezTo>
                      <a:pt x="496" y="52"/>
                      <a:pt x="496" y="52"/>
                      <a:pt x="496" y="52"/>
                    </a:cubicBezTo>
                    <a:cubicBezTo>
                      <a:pt x="492" y="51"/>
                      <a:pt x="486" y="50"/>
                      <a:pt x="483" y="51"/>
                    </a:cubicBezTo>
                    <a:cubicBezTo>
                      <a:pt x="479" y="53"/>
                      <a:pt x="469" y="52"/>
                      <a:pt x="468" y="48"/>
                    </a:cubicBezTo>
                    <a:cubicBezTo>
                      <a:pt x="467" y="44"/>
                      <a:pt x="451" y="44"/>
                      <a:pt x="446" y="47"/>
                    </a:cubicBezTo>
                    <a:cubicBezTo>
                      <a:pt x="442" y="50"/>
                      <a:pt x="433" y="53"/>
                      <a:pt x="432" y="56"/>
                    </a:cubicBezTo>
                    <a:cubicBezTo>
                      <a:pt x="432" y="60"/>
                      <a:pt x="422" y="59"/>
                      <a:pt x="418" y="62"/>
                    </a:cubicBezTo>
                    <a:cubicBezTo>
                      <a:pt x="415" y="64"/>
                      <a:pt x="396" y="65"/>
                      <a:pt x="395" y="67"/>
                    </a:cubicBezTo>
                    <a:cubicBezTo>
                      <a:pt x="395" y="69"/>
                      <a:pt x="375" y="70"/>
                      <a:pt x="372" y="67"/>
                    </a:cubicBezTo>
                    <a:cubicBezTo>
                      <a:pt x="369" y="65"/>
                      <a:pt x="351" y="67"/>
                      <a:pt x="349" y="63"/>
                    </a:cubicBezTo>
                    <a:cubicBezTo>
                      <a:pt x="347" y="59"/>
                      <a:pt x="340" y="57"/>
                      <a:pt x="340" y="53"/>
                    </a:cubicBezTo>
                    <a:cubicBezTo>
                      <a:pt x="340" y="50"/>
                      <a:pt x="327" y="50"/>
                      <a:pt x="325" y="46"/>
                    </a:cubicBezTo>
                    <a:cubicBezTo>
                      <a:pt x="324" y="43"/>
                      <a:pt x="313" y="42"/>
                      <a:pt x="312" y="43"/>
                    </a:cubicBezTo>
                    <a:cubicBezTo>
                      <a:pt x="310" y="44"/>
                      <a:pt x="299" y="40"/>
                      <a:pt x="296" y="39"/>
                    </a:cubicBezTo>
                    <a:cubicBezTo>
                      <a:pt x="293" y="39"/>
                      <a:pt x="283" y="41"/>
                      <a:pt x="280" y="41"/>
                    </a:cubicBezTo>
                    <a:cubicBezTo>
                      <a:pt x="276" y="41"/>
                      <a:pt x="271" y="47"/>
                      <a:pt x="267" y="47"/>
                    </a:cubicBezTo>
                    <a:cubicBezTo>
                      <a:pt x="263" y="48"/>
                      <a:pt x="253" y="41"/>
                      <a:pt x="251" y="43"/>
                    </a:cubicBezTo>
                    <a:cubicBezTo>
                      <a:pt x="249" y="44"/>
                      <a:pt x="243" y="38"/>
                      <a:pt x="240" y="34"/>
                    </a:cubicBezTo>
                    <a:cubicBezTo>
                      <a:pt x="238" y="31"/>
                      <a:pt x="240" y="22"/>
                      <a:pt x="238" y="19"/>
                    </a:cubicBezTo>
                    <a:cubicBezTo>
                      <a:pt x="236" y="16"/>
                      <a:pt x="225" y="16"/>
                      <a:pt x="221" y="14"/>
                    </a:cubicBezTo>
                    <a:cubicBezTo>
                      <a:pt x="217" y="12"/>
                      <a:pt x="212" y="9"/>
                      <a:pt x="208" y="9"/>
                    </a:cubicBezTo>
                    <a:cubicBezTo>
                      <a:pt x="204" y="9"/>
                      <a:pt x="199" y="8"/>
                      <a:pt x="197" y="6"/>
                    </a:cubicBezTo>
                    <a:cubicBezTo>
                      <a:pt x="196" y="5"/>
                      <a:pt x="188" y="2"/>
                      <a:pt x="184" y="1"/>
                    </a:cubicBezTo>
                    <a:cubicBezTo>
                      <a:pt x="180" y="0"/>
                      <a:pt x="180" y="5"/>
                      <a:pt x="178" y="7"/>
                    </a:cubicBezTo>
                    <a:cubicBezTo>
                      <a:pt x="176" y="9"/>
                      <a:pt x="169" y="9"/>
                      <a:pt x="168" y="13"/>
                    </a:cubicBezTo>
                    <a:cubicBezTo>
                      <a:pt x="167" y="17"/>
                      <a:pt x="160" y="18"/>
                      <a:pt x="161" y="22"/>
                    </a:cubicBezTo>
                    <a:cubicBezTo>
                      <a:pt x="162" y="26"/>
                      <a:pt x="165" y="34"/>
                      <a:pt x="167" y="36"/>
                    </a:cubicBezTo>
                    <a:cubicBezTo>
                      <a:pt x="170" y="39"/>
                      <a:pt x="168" y="45"/>
                      <a:pt x="167" y="47"/>
                    </a:cubicBezTo>
                    <a:cubicBezTo>
                      <a:pt x="165" y="49"/>
                      <a:pt x="154" y="51"/>
                      <a:pt x="152" y="54"/>
                    </a:cubicBezTo>
                    <a:cubicBezTo>
                      <a:pt x="150" y="58"/>
                      <a:pt x="145" y="54"/>
                      <a:pt x="140" y="51"/>
                    </a:cubicBezTo>
                    <a:cubicBezTo>
                      <a:pt x="135" y="47"/>
                      <a:pt x="128" y="50"/>
                      <a:pt x="126" y="52"/>
                    </a:cubicBezTo>
                    <a:cubicBezTo>
                      <a:pt x="123" y="54"/>
                      <a:pt x="114" y="46"/>
                      <a:pt x="111" y="46"/>
                    </a:cubicBezTo>
                    <a:cubicBezTo>
                      <a:pt x="108" y="45"/>
                      <a:pt x="108" y="35"/>
                      <a:pt x="105" y="36"/>
                    </a:cubicBezTo>
                    <a:cubicBezTo>
                      <a:pt x="103" y="36"/>
                      <a:pt x="84" y="33"/>
                      <a:pt x="81" y="32"/>
                    </a:cubicBezTo>
                    <a:cubicBezTo>
                      <a:pt x="77" y="31"/>
                      <a:pt x="69" y="31"/>
                      <a:pt x="68" y="34"/>
                    </a:cubicBezTo>
                    <a:cubicBezTo>
                      <a:pt x="67" y="36"/>
                      <a:pt x="58" y="36"/>
                      <a:pt x="56" y="39"/>
                    </a:cubicBezTo>
                    <a:cubicBezTo>
                      <a:pt x="55" y="42"/>
                      <a:pt x="47" y="44"/>
                      <a:pt x="45" y="47"/>
                    </a:cubicBezTo>
                    <a:cubicBezTo>
                      <a:pt x="42" y="50"/>
                      <a:pt x="33" y="50"/>
                      <a:pt x="31" y="55"/>
                    </a:cubicBezTo>
                    <a:cubicBezTo>
                      <a:pt x="29" y="59"/>
                      <a:pt x="18" y="62"/>
                      <a:pt x="15" y="62"/>
                    </a:cubicBezTo>
                    <a:cubicBezTo>
                      <a:pt x="12" y="63"/>
                      <a:pt x="4" y="64"/>
                      <a:pt x="3" y="67"/>
                    </a:cubicBezTo>
                    <a:cubicBezTo>
                      <a:pt x="3" y="68"/>
                      <a:pt x="2" y="68"/>
                      <a:pt x="0" y="68"/>
                    </a:cubicBezTo>
                    <a:cubicBezTo>
                      <a:pt x="0" y="69"/>
                      <a:pt x="0" y="69"/>
                      <a:pt x="1" y="70"/>
                    </a:cubicBezTo>
                    <a:cubicBezTo>
                      <a:pt x="3" y="82"/>
                      <a:pt x="8" y="81"/>
                      <a:pt x="13" y="86"/>
                    </a:cubicBezTo>
                    <a:cubicBezTo>
                      <a:pt x="19" y="91"/>
                      <a:pt x="23" y="94"/>
                      <a:pt x="29" y="95"/>
                    </a:cubicBezTo>
                    <a:cubicBezTo>
                      <a:pt x="35" y="95"/>
                      <a:pt x="43" y="102"/>
                      <a:pt x="44" y="107"/>
                    </a:cubicBezTo>
                    <a:cubicBezTo>
                      <a:pt x="45" y="112"/>
                      <a:pt x="50" y="118"/>
                      <a:pt x="54" y="120"/>
                    </a:cubicBezTo>
                    <a:cubicBezTo>
                      <a:pt x="57" y="123"/>
                      <a:pt x="53" y="132"/>
                      <a:pt x="53" y="138"/>
                    </a:cubicBezTo>
                    <a:cubicBezTo>
                      <a:pt x="53" y="145"/>
                      <a:pt x="45" y="146"/>
                      <a:pt x="49" y="153"/>
                    </a:cubicBezTo>
                    <a:cubicBezTo>
                      <a:pt x="53" y="159"/>
                      <a:pt x="80" y="162"/>
                      <a:pt x="88" y="162"/>
                    </a:cubicBezTo>
                    <a:cubicBezTo>
                      <a:pt x="96" y="162"/>
                      <a:pt x="99" y="170"/>
                      <a:pt x="101" y="170"/>
                    </a:cubicBezTo>
                    <a:cubicBezTo>
                      <a:pt x="107" y="171"/>
                      <a:pt x="107" y="177"/>
                      <a:pt x="113" y="178"/>
                    </a:cubicBezTo>
                    <a:cubicBezTo>
                      <a:pt x="119" y="179"/>
                      <a:pt x="124" y="183"/>
                      <a:pt x="126" y="193"/>
                    </a:cubicBezTo>
                    <a:cubicBezTo>
                      <a:pt x="129" y="203"/>
                      <a:pt x="136" y="207"/>
                      <a:pt x="137" y="211"/>
                    </a:cubicBezTo>
                    <a:cubicBezTo>
                      <a:pt x="138" y="216"/>
                      <a:pt x="150" y="212"/>
                      <a:pt x="159" y="213"/>
                    </a:cubicBezTo>
                    <a:cubicBezTo>
                      <a:pt x="169" y="215"/>
                      <a:pt x="195" y="213"/>
                      <a:pt x="201" y="215"/>
                    </a:cubicBezTo>
                    <a:cubicBezTo>
                      <a:pt x="208" y="216"/>
                      <a:pt x="224" y="215"/>
                      <a:pt x="233" y="221"/>
                    </a:cubicBezTo>
                    <a:cubicBezTo>
                      <a:pt x="242" y="228"/>
                      <a:pt x="247" y="223"/>
                      <a:pt x="253" y="226"/>
                    </a:cubicBezTo>
                    <a:cubicBezTo>
                      <a:pt x="258" y="229"/>
                      <a:pt x="263" y="232"/>
                      <a:pt x="271" y="231"/>
                    </a:cubicBezTo>
                    <a:cubicBezTo>
                      <a:pt x="279" y="229"/>
                      <a:pt x="279" y="236"/>
                      <a:pt x="284" y="237"/>
                    </a:cubicBezTo>
                    <a:cubicBezTo>
                      <a:pt x="290" y="238"/>
                      <a:pt x="300" y="228"/>
                      <a:pt x="315" y="221"/>
                    </a:cubicBezTo>
                    <a:cubicBezTo>
                      <a:pt x="330" y="215"/>
                      <a:pt x="347" y="219"/>
                      <a:pt x="355" y="220"/>
                    </a:cubicBezTo>
                    <a:cubicBezTo>
                      <a:pt x="363" y="221"/>
                      <a:pt x="378" y="217"/>
                      <a:pt x="387" y="207"/>
                    </a:cubicBezTo>
                    <a:cubicBezTo>
                      <a:pt x="396" y="196"/>
                      <a:pt x="407" y="199"/>
                      <a:pt x="408" y="190"/>
                    </a:cubicBezTo>
                    <a:cubicBezTo>
                      <a:pt x="409" y="181"/>
                      <a:pt x="399" y="177"/>
                      <a:pt x="404" y="169"/>
                    </a:cubicBezTo>
                    <a:cubicBezTo>
                      <a:pt x="408" y="161"/>
                      <a:pt x="416" y="162"/>
                      <a:pt x="421" y="165"/>
                    </a:cubicBezTo>
                    <a:cubicBezTo>
                      <a:pt x="425" y="167"/>
                      <a:pt x="438" y="170"/>
                      <a:pt x="449" y="162"/>
                    </a:cubicBezTo>
                    <a:cubicBezTo>
                      <a:pt x="461" y="154"/>
                      <a:pt x="465" y="156"/>
                      <a:pt x="475" y="154"/>
                    </a:cubicBezTo>
                    <a:cubicBezTo>
                      <a:pt x="486" y="153"/>
                      <a:pt x="484" y="146"/>
                      <a:pt x="491" y="140"/>
                    </a:cubicBezTo>
                    <a:cubicBezTo>
                      <a:pt x="498" y="133"/>
                      <a:pt x="506" y="131"/>
                      <a:pt x="513" y="131"/>
                    </a:cubicBezTo>
                    <a:cubicBezTo>
                      <a:pt x="520" y="131"/>
                      <a:pt x="529" y="124"/>
                      <a:pt x="535" y="126"/>
                    </a:cubicBezTo>
                    <a:cubicBezTo>
                      <a:pt x="542" y="128"/>
                      <a:pt x="553" y="129"/>
                      <a:pt x="554" y="124"/>
                    </a:cubicBezTo>
                    <a:cubicBezTo>
                      <a:pt x="555" y="118"/>
                      <a:pt x="537" y="107"/>
                      <a:pt x="531" y="10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7" name="Freeform 1696">
                <a:extLst>
                  <a:ext uri="{FF2B5EF4-FFF2-40B4-BE49-F238E27FC236}">
                    <a16:creationId xmlns:a16="http://schemas.microsoft.com/office/drawing/2014/main" id="{CA4AF210-AA5A-729B-A8F8-CF7DF18E80D9}"/>
                  </a:ext>
                </a:extLst>
              </p:cNvPr>
              <p:cNvSpPr>
                <a:spLocks/>
              </p:cNvSpPr>
              <p:nvPr/>
            </p:nvSpPr>
            <p:spPr bwMode="auto">
              <a:xfrm>
                <a:off x="5635825" y="2251150"/>
                <a:ext cx="155581" cy="68265"/>
              </a:xfrm>
              <a:custGeom>
                <a:avLst/>
                <a:gdLst>
                  <a:gd name="T0" fmla="*/ 48 w 122"/>
                  <a:gd name="T1" fmla="*/ 43 h 55"/>
                  <a:gd name="T2" fmla="*/ 61 w 122"/>
                  <a:gd name="T3" fmla="*/ 52 h 55"/>
                  <a:gd name="T4" fmla="*/ 61 w 122"/>
                  <a:gd name="T5" fmla="*/ 54 h 55"/>
                  <a:gd name="T6" fmla="*/ 79 w 122"/>
                  <a:gd name="T7" fmla="*/ 50 h 55"/>
                  <a:gd name="T8" fmla="*/ 95 w 122"/>
                  <a:gd name="T9" fmla="*/ 52 h 55"/>
                  <a:gd name="T10" fmla="*/ 94 w 122"/>
                  <a:gd name="T11" fmla="*/ 48 h 55"/>
                  <a:gd name="T12" fmla="*/ 106 w 122"/>
                  <a:gd name="T13" fmla="*/ 51 h 55"/>
                  <a:gd name="T14" fmla="*/ 119 w 122"/>
                  <a:gd name="T15" fmla="*/ 52 h 55"/>
                  <a:gd name="T16" fmla="*/ 114 w 122"/>
                  <a:gd name="T17" fmla="*/ 45 h 55"/>
                  <a:gd name="T18" fmla="*/ 117 w 122"/>
                  <a:gd name="T19" fmla="*/ 38 h 55"/>
                  <a:gd name="T20" fmla="*/ 106 w 122"/>
                  <a:gd name="T21" fmla="*/ 33 h 55"/>
                  <a:gd name="T22" fmla="*/ 101 w 122"/>
                  <a:gd name="T23" fmla="*/ 22 h 55"/>
                  <a:gd name="T24" fmla="*/ 95 w 122"/>
                  <a:gd name="T25" fmla="*/ 19 h 55"/>
                  <a:gd name="T26" fmla="*/ 77 w 122"/>
                  <a:gd name="T27" fmla="*/ 22 h 55"/>
                  <a:gd name="T28" fmla="*/ 66 w 122"/>
                  <a:gd name="T29" fmla="*/ 16 h 55"/>
                  <a:gd name="T30" fmla="*/ 55 w 122"/>
                  <a:gd name="T31" fmla="*/ 9 h 55"/>
                  <a:gd name="T32" fmla="*/ 27 w 122"/>
                  <a:gd name="T33" fmla="*/ 7 h 55"/>
                  <a:gd name="T34" fmla="*/ 6 w 122"/>
                  <a:gd name="T35" fmla="*/ 1 h 55"/>
                  <a:gd name="T36" fmla="*/ 0 w 122"/>
                  <a:gd name="T37" fmla="*/ 4 h 55"/>
                  <a:gd name="T38" fmla="*/ 27 w 122"/>
                  <a:gd name="T39" fmla="*/ 19 h 55"/>
                  <a:gd name="T40" fmla="*/ 34 w 122"/>
                  <a:gd name="T41" fmla="*/ 37 h 55"/>
                  <a:gd name="T42" fmla="*/ 30 w 122"/>
                  <a:gd name="T43" fmla="*/ 43 h 55"/>
                  <a:gd name="T44" fmla="*/ 48 w 122"/>
                  <a:gd name="T45"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55">
                    <a:moveTo>
                      <a:pt x="48" y="43"/>
                    </a:moveTo>
                    <a:cubicBezTo>
                      <a:pt x="54" y="40"/>
                      <a:pt x="56" y="46"/>
                      <a:pt x="61" y="52"/>
                    </a:cubicBezTo>
                    <a:cubicBezTo>
                      <a:pt x="61" y="53"/>
                      <a:pt x="61" y="53"/>
                      <a:pt x="61" y="54"/>
                    </a:cubicBezTo>
                    <a:cubicBezTo>
                      <a:pt x="68" y="53"/>
                      <a:pt x="73" y="51"/>
                      <a:pt x="79" y="50"/>
                    </a:cubicBezTo>
                    <a:cubicBezTo>
                      <a:pt x="84" y="49"/>
                      <a:pt x="90" y="51"/>
                      <a:pt x="95" y="52"/>
                    </a:cubicBezTo>
                    <a:cubicBezTo>
                      <a:pt x="94" y="50"/>
                      <a:pt x="93" y="49"/>
                      <a:pt x="94" y="48"/>
                    </a:cubicBezTo>
                    <a:cubicBezTo>
                      <a:pt x="95" y="45"/>
                      <a:pt x="103" y="49"/>
                      <a:pt x="106" y="51"/>
                    </a:cubicBezTo>
                    <a:cubicBezTo>
                      <a:pt x="109" y="54"/>
                      <a:pt x="117" y="55"/>
                      <a:pt x="119" y="52"/>
                    </a:cubicBezTo>
                    <a:cubicBezTo>
                      <a:pt x="122" y="50"/>
                      <a:pt x="115" y="47"/>
                      <a:pt x="114" y="45"/>
                    </a:cubicBezTo>
                    <a:cubicBezTo>
                      <a:pt x="113" y="43"/>
                      <a:pt x="115" y="41"/>
                      <a:pt x="117" y="38"/>
                    </a:cubicBezTo>
                    <a:cubicBezTo>
                      <a:pt x="113" y="36"/>
                      <a:pt x="108" y="32"/>
                      <a:pt x="106" y="33"/>
                    </a:cubicBezTo>
                    <a:cubicBezTo>
                      <a:pt x="104" y="33"/>
                      <a:pt x="104" y="22"/>
                      <a:pt x="101" y="22"/>
                    </a:cubicBezTo>
                    <a:cubicBezTo>
                      <a:pt x="98" y="22"/>
                      <a:pt x="98" y="19"/>
                      <a:pt x="95" y="19"/>
                    </a:cubicBezTo>
                    <a:cubicBezTo>
                      <a:pt x="92" y="19"/>
                      <a:pt x="80" y="19"/>
                      <a:pt x="77" y="22"/>
                    </a:cubicBezTo>
                    <a:cubicBezTo>
                      <a:pt x="74" y="24"/>
                      <a:pt x="70" y="16"/>
                      <a:pt x="66" y="16"/>
                    </a:cubicBezTo>
                    <a:cubicBezTo>
                      <a:pt x="62" y="16"/>
                      <a:pt x="57" y="12"/>
                      <a:pt x="55" y="9"/>
                    </a:cubicBezTo>
                    <a:cubicBezTo>
                      <a:pt x="52" y="6"/>
                      <a:pt x="33" y="11"/>
                      <a:pt x="27" y="7"/>
                    </a:cubicBezTo>
                    <a:cubicBezTo>
                      <a:pt x="22" y="3"/>
                      <a:pt x="12" y="0"/>
                      <a:pt x="6" y="1"/>
                    </a:cubicBezTo>
                    <a:cubicBezTo>
                      <a:pt x="5" y="1"/>
                      <a:pt x="2" y="2"/>
                      <a:pt x="0" y="4"/>
                    </a:cubicBezTo>
                    <a:cubicBezTo>
                      <a:pt x="10" y="10"/>
                      <a:pt x="25" y="8"/>
                      <a:pt x="27" y="19"/>
                    </a:cubicBezTo>
                    <a:cubicBezTo>
                      <a:pt x="29" y="31"/>
                      <a:pt x="36" y="26"/>
                      <a:pt x="34" y="37"/>
                    </a:cubicBezTo>
                    <a:cubicBezTo>
                      <a:pt x="33" y="39"/>
                      <a:pt x="32" y="41"/>
                      <a:pt x="30" y="43"/>
                    </a:cubicBezTo>
                    <a:cubicBezTo>
                      <a:pt x="38" y="44"/>
                      <a:pt x="45" y="44"/>
                      <a:pt x="48" y="4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8" name="Freeform 1697">
                <a:extLst>
                  <a:ext uri="{FF2B5EF4-FFF2-40B4-BE49-F238E27FC236}">
                    <a16:creationId xmlns:a16="http://schemas.microsoft.com/office/drawing/2014/main" id="{CB4030BD-F703-CA06-3917-14773E6CC51C}"/>
                  </a:ext>
                </a:extLst>
              </p:cNvPr>
              <p:cNvSpPr>
                <a:spLocks/>
              </p:cNvSpPr>
              <p:nvPr/>
            </p:nvSpPr>
            <p:spPr bwMode="auto">
              <a:xfrm>
                <a:off x="6508981" y="2455944"/>
                <a:ext cx="53977" cy="47627"/>
              </a:xfrm>
              <a:custGeom>
                <a:avLst/>
                <a:gdLst>
                  <a:gd name="T0" fmla="*/ 20 w 42"/>
                  <a:gd name="T1" fmla="*/ 1 h 39"/>
                  <a:gd name="T2" fmla="*/ 0 w 42"/>
                  <a:gd name="T3" fmla="*/ 12 h 39"/>
                  <a:gd name="T4" fmla="*/ 3 w 42"/>
                  <a:gd name="T5" fmla="*/ 17 h 39"/>
                  <a:gd name="T6" fmla="*/ 13 w 42"/>
                  <a:gd name="T7" fmla="*/ 29 h 39"/>
                  <a:gd name="T8" fmla="*/ 15 w 42"/>
                  <a:gd name="T9" fmla="*/ 39 h 39"/>
                  <a:gd name="T10" fmla="*/ 23 w 42"/>
                  <a:gd name="T11" fmla="*/ 39 h 39"/>
                  <a:gd name="T12" fmla="*/ 40 w 42"/>
                  <a:gd name="T13" fmla="*/ 18 h 39"/>
                  <a:gd name="T14" fmla="*/ 20 w 42"/>
                  <a:gd name="T15" fmla="*/ 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0" y="1"/>
                    </a:moveTo>
                    <a:cubicBezTo>
                      <a:pt x="14" y="0"/>
                      <a:pt x="2" y="7"/>
                      <a:pt x="0" y="12"/>
                    </a:cubicBezTo>
                    <a:cubicBezTo>
                      <a:pt x="1" y="14"/>
                      <a:pt x="2" y="15"/>
                      <a:pt x="3" y="17"/>
                    </a:cubicBezTo>
                    <a:cubicBezTo>
                      <a:pt x="4" y="22"/>
                      <a:pt x="9" y="26"/>
                      <a:pt x="13" y="29"/>
                    </a:cubicBezTo>
                    <a:cubicBezTo>
                      <a:pt x="16" y="31"/>
                      <a:pt x="16" y="35"/>
                      <a:pt x="15" y="39"/>
                    </a:cubicBezTo>
                    <a:cubicBezTo>
                      <a:pt x="18" y="39"/>
                      <a:pt x="21" y="39"/>
                      <a:pt x="23" y="39"/>
                    </a:cubicBezTo>
                    <a:cubicBezTo>
                      <a:pt x="28" y="37"/>
                      <a:pt x="39" y="22"/>
                      <a:pt x="40" y="18"/>
                    </a:cubicBezTo>
                    <a:cubicBezTo>
                      <a:pt x="42" y="13"/>
                      <a:pt x="27" y="1"/>
                      <a:pt x="20" y="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09" name="Freeform 1698">
                <a:extLst>
                  <a:ext uri="{FF2B5EF4-FFF2-40B4-BE49-F238E27FC236}">
                    <a16:creationId xmlns:a16="http://schemas.microsoft.com/office/drawing/2014/main" id="{16CCD989-B966-8965-4E38-7E52F7CB90AD}"/>
                  </a:ext>
                </a:extLst>
              </p:cNvPr>
              <p:cNvSpPr>
                <a:spLocks/>
              </p:cNvSpPr>
              <p:nvPr/>
            </p:nvSpPr>
            <p:spPr bwMode="auto">
              <a:xfrm>
                <a:off x="7529780" y="2271788"/>
                <a:ext cx="157168" cy="144467"/>
              </a:xfrm>
              <a:custGeom>
                <a:avLst/>
                <a:gdLst>
                  <a:gd name="T0" fmla="*/ 117 w 122"/>
                  <a:gd name="T1" fmla="*/ 5 h 115"/>
                  <a:gd name="T2" fmla="*/ 102 w 122"/>
                  <a:gd name="T3" fmla="*/ 0 h 115"/>
                  <a:gd name="T4" fmla="*/ 92 w 122"/>
                  <a:gd name="T5" fmla="*/ 13 h 115"/>
                  <a:gd name="T6" fmla="*/ 79 w 122"/>
                  <a:gd name="T7" fmla="*/ 22 h 115"/>
                  <a:gd name="T8" fmla="*/ 72 w 122"/>
                  <a:gd name="T9" fmla="*/ 29 h 115"/>
                  <a:gd name="T10" fmla="*/ 61 w 122"/>
                  <a:gd name="T11" fmla="*/ 33 h 115"/>
                  <a:gd name="T12" fmla="*/ 50 w 122"/>
                  <a:gd name="T13" fmla="*/ 28 h 115"/>
                  <a:gd name="T14" fmla="*/ 38 w 122"/>
                  <a:gd name="T15" fmla="*/ 41 h 115"/>
                  <a:gd name="T16" fmla="*/ 5 w 122"/>
                  <a:gd name="T17" fmla="*/ 59 h 115"/>
                  <a:gd name="T18" fmla="*/ 0 w 122"/>
                  <a:gd name="T19" fmla="*/ 66 h 115"/>
                  <a:gd name="T20" fmla="*/ 21 w 122"/>
                  <a:gd name="T21" fmla="*/ 76 h 115"/>
                  <a:gd name="T22" fmla="*/ 10 w 122"/>
                  <a:gd name="T23" fmla="*/ 95 h 115"/>
                  <a:gd name="T24" fmla="*/ 13 w 122"/>
                  <a:gd name="T25" fmla="*/ 106 h 115"/>
                  <a:gd name="T26" fmla="*/ 22 w 122"/>
                  <a:gd name="T27" fmla="*/ 111 h 115"/>
                  <a:gd name="T28" fmla="*/ 36 w 122"/>
                  <a:gd name="T29" fmla="*/ 108 h 115"/>
                  <a:gd name="T30" fmla="*/ 40 w 122"/>
                  <a:gd name="T31" fmla="*/ 110 h 115"/>
                  <a:gd name="T32" fmla="*/ 50 w 122"/>
                  <a:gd name="T33" fmla="*/ 103 h 115"/>
                  <a:gd name="T34" fmla="*/ 66 w 122"/>
                  <a:gd name="T35" fmla="*/ 99 h 115"/>
                  <a:gd name="T36" fmla="*/ 76 w 122"/>
                  <a:gd name="T37" fmla="*/ 96 h 115"/>
                  <a:gd name="T38" fmla="*/ 60 w 122"/>
                  <a:gd name="T39" fmla="*/ 81 h 115"/>
                  <a:gd name="T40" fmla="*/ 65 w 122"/>
                  <a:gd name="T41" fmla="*/ 65 h 115"/>
                  <a:gd name="T42" fmla="*/ 96 w 122"/>
                  <a:gd name="T43" fmla="*/ 46 h 115"/>
                  <a:gd name="T44" fmla="*/ 102 w 122"/>
                  <a:gd name="T45" fmla="*/ 25 h 115"/>
                  <a:gd name="T46" fmla="*/ 122 w 122"/>
                  <a:gd name="T47" fmla="*/ 6 h 115"/>
                  <a:gd name="T48" fmla="*/ 117 w 122"/>
                  <a:gd name="T49"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15">
                    <a:moveTo>
                      <a:pt x="117" y="5"/>
                    </a:moveTo>
                    <a:cubicBezTo>
                      <a:pt x="110" y="8"/>
                      <a:pt x="108" y="0"/>
                      <a:pt x="102" y="0"/>
                    </a:cubicBezTo>
                    <a:cubicBezTo>
                      <a:pt x="96" y="0"/>
                      <a:pt x="97" y="13"/>
                      <a:pt x="92" y="13"/>
                    </a:cubicBezTo>
                    <a:cubicBezTo>
                      <a:pt x="86" y="13"/>
                      <a:pt x="87" y="21"/>
                      <a:pt x="79" y="22"/>
                    </a:cubicBezTo>
                    <a:cubicBezTo>
                      <a:pt x="71" y="24"/>
                      <a:pt x="69" y="24"/>
                      <a:pt x="72" y="29"/>
                    </a:cubicBezTo>
                    <a:cubicBezTo>
                      <a:pt x="76" y="35"/>
                      <a:pt x="68" y="33"/>
                      <a:pt x="61" y="33"/>
                    </a:cubicBezTo>
                    <a:cubicBezTo>
                      <a:pt x="54" y="33"/>
                      <a:pt x="54" y="28"/>
                      <a:pt x="50" y="28"/>
                    </a:cubicBezTo>
                    <a:cubicBezTo>
                      <a:pt x="45" y="28"/>
                      <a:pt x="42" y="36"/>
                      <a:pt x="38" y="41"/>
                    </a:cubicBezTo>
                    <a:cubicBezTo>
                      <a:pt x="35" y="45"/>
                      <a:pt x="12" y="55"/>
                      <a:pt x="5" y="59"/>
                    </a:cubicBezTo>
                    <a:cubicBezTo>
                      <a:pt x="3" y="60"/>
                      <a:pt x="2" y="63"/>
                      <a:pt x="0" y="66"/>
                    </a:cubicBezTo>
                    <a:cubicBezTo>
                      <a:pt x="9" y="67"/>
                      <a:pt x="17" y="72"/>
                      <a:pt x="21" y="76"/>
                    </a:cubicBezTo>
                    <a:cubicBezTo>
                      <a:pt x="25" y="83"/>
                      <a:pt x="15" y="90"/>
                      <a:pt x="10" y="95"/>
                    </a:cubicBezTo>
                    <a:cubicBezTo>
                      <a:pt x="5" y="101"/>
                      <a:pt x="13" y="101"/>
                      <a:pt x="13" y="106"/>
                    </a:cubicBezTo>
                    <a:cubicBezTo>
                      <a:pt x="14" y="111"/>
                      <a:pt x="20" y="115"/>
                      <a:pt x="22" y="111"/>
                    </a:cubicBezTo>
                    <a:cubicBezTo>
                      <a:pt x="24" y="106"/>
                      <a:pt x="28" y="108"/>
                      <a:pt x="36" y="108"/>
                    </a:cubicBezTo>
                    <a:cubicBezTo>
                      <a:pt x="38" y="108"/>
                      <a:pt x="39" y="109"/>
                      <a:pt x="40" y="110"/>
                    </a:cubicBezTo>
                    <a:cubicBezTo>
                      <a:pt x="44" y="107"/>
                      <a:pt x="49" y="104"/>
                      <a:pt x="50" y="103"/>
                    </a:cubicBezTo>
                    <a:cubicBezTo>
                      <a:pt x="53" y="100"/>
                      <a:pt x="60" y="99"/>
                      <a:pt x="66" y="99"/>
                    </a:cubicBezTo>
                    <a:cubicBezTo>
                      <a:pt x="70" y="99"/>
                      <a:pt x="73" y="98"/>
                      <a:pt x="76" y="96"/>
                    </a:cubicBezTo>
                    <a:cubicBezTo>
                      <a:pt x="69" y="88"/>
                      <a:pt x="62" y="82"/>
                      <a:pt x="60" y="81"/>
                    </a:cubicBezTo>
                    <a:cubicBezTo>
                      <a:pt x="54" y="77"/>
                      <a:pt x="58" y="67"/>
                      <a:pt x="65" y="65"/>
                    </a:cubicBezTo>
                    <a:cubicBezTo>
                      <a:pt x="72" y="63"/>
                      <a:pt x="90" y="50"/>
                      <a:pt x="96" y="46"/>
                    </a:cubicBezTo>
                    <a:cubicBezTo>
                      <a:pt x="101" y="43"/>
                      <a:pt x="97" y="33"/>
                      <a:pt x="102" y="25"/>
                    </a:cubicBezTo>
                    <a:cubicBezTo>
                      <a:pt x="104" y="21"/>
                      <a:pt x="113" y="13"/>
                      <a:pt x="122" y="6"/>
                    </a:cubicBezTo>
                    <a:cubicBezTo>
                      <a:pt x="120" y="5"/>
                      <a:pt x="118" y="5"/>
                      <a:pt x="117"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0" name="Freeform 1699">
                <a:extLst>
                  <a:ext uri="{FF2B5EF4-FFF2-40B4-BE49-F238E27FC236}">
                    <a16:creationId xmlns:a16="http://schemas.microsoft.com/office/drawing/2014/main" id="{C362E8C8-602F-8904-7EE6-313F18D7F32C}"/>
                  </a:ext>
                </a:extLst>
              </p:cNvPr>
              <p:cNvSpPr>
                <a:spLocks/>
              </p:cNvSpPr>
              <p:nvPr/>
            </p:nvSpPr>
            <p:spPr bwMode="auto">
              <a:xfrm>
                <a:off x="6556607" y="2594061"/>
                <a:ext cx="173044" cy="98428"/>
              </a:xfrm>
              <a:custGeom>
                <a:avLst/>
                <a:gdLst>
                  <a:gd name="T0" fmla="*/ 133 w 135"/>
                  <a:gd name="T1" fmla="*/ 50 h 78"/>
                  <a:gd name="T2" fmla="*/ 129 w 135"/>
                  <a:gd name="T3" fmla="*/ 50 h 78"/>
                  <a:gd name="T4" fmla="*/ 106 w 135"/>
                  <a:gd name="T5" fmla="*/ 45 h 78"/>
                  <a:gd name="T6" fmla="*/ 72 w 135"/>
                  <a:gd name="T7" fmla="*/ 32 h 78"/>
                  <a:gd name="T8" fmla="*/ 36 w 135"/>
                  <a:gd name="T9" fmla="*/ 5 h 78"/>
                  <a:gd name="T10" fmla="*/ 22 w 135"/>
                  <a:gd name="T11" fmla="*/ 3 h 78"/>
                  <a:gd name="T12" fmla="*/ 11 w 135"/>
                  <a:gd name="T13" fmla="*/ 6 h 78"/>
                  <a:gd name="T14" fmla="*/ 3 w 135"/>
                  <a:gd name="T15" fmla="*/ 16 h 78"/>
                  <a:gd name="T16" fmla="*/ 0 w 135"/>
                  <a:gd name="T17" fmla="*/ 29 h 78"/>
                  <a:gd name="T18" fmla="*/ 9 w 135"/>
                  <a:gd name="T19" fmla="*/ 36 h 78"/>
                  <a:gd name="T20" fmla="*/ 23 w 135"/>
                  <a:gd name="T21" fmla="*/ 43 h 78"/>
                  <a:gd name="T22" fmla="*/ 36 w 135"/>
                  <a:gd name="T23" fmla="*/ 50 h 78"/>
                  <a:gd name="T24" fmla="*/ 51 w 135"/>
                  <a:gd name="T25" fmla="*/ 59 h 78"/>
                  <a:gd name="T26" fmla="*/ 68 w 135"/>
                  <a:gd name="T27" fmla="*/ 56 h 78"/>
                  <a:gd name="T28" fmla="*/ 77 w 135"/>
                  <a:gd name="T29" fmla="*/ 66 h 78"/>
                  <a:gd name="T30" fmla="*/ 100 w 135"/>
                  <a:gd name="T31" fmla="*/ 75 h 78"/>
                  <a:gd name="T32" fmla="*/ 131 w 135"/>
                  <a:gd name="T33" fmla="*/ 72 h 78"/>
                  <a:gd name="T34" fmla="*/ 132 w 135"/>
                  <a:gd name="T35" fmla="*/ 54 h 78"/>
                  <a:gd name="T36" fmla="*/ 133 w 135"/>
                  <a:gd name="T3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 h="78">
                    <a:moveTo>
                      <a:pt x="133" y="50"/>
                    </a:moveTo>
                    <a:cubicBezTo>
                      <a:pt x="132" y="50"/>
                      <a:pt x="130" y="50"/>
                      <a:pt x="129" y="50"/>
                    </a:cubicBezTo>
                    <a:cubicBezTo>
                      <a:pt x="119" y="50"/>
                      <a:pt x="112" y="45"/>
                      <a:pt x="106" y="45"/>
                    </a:cubicBezTo>
                    <a:cubicBezTo>
                      <a:pt x="99" y="46"/>
                      <a:pt x="80" y="38"/>
                      <a:pt x="72" y="32"/>
                    </a:cubicBezTo>
                    <a:cubicBezTo>
                      <a:pt x="64" y="25"/>
                      <a:pt x="41" y="11"/>
                      <a:pt x="36" y="5"/>
                    </a:cubicBezTo>
                    <a:cubicBezTo>
                      <a:pt x="30" y="0"/>
                      <a:pt x="22" y="0"/>
                      <a:pt x="22" y="3"/>
                    </a:cubicBezTo>
                    <a:cubicBezTo>
                      <a:pt x="21" y="5"/>
                      <a:pt x="17" y="5"/>
                      <a:pt x="11" y="6"/>
                    </a:cubicBezTo>
                    <a:cubicBezTo>
                      <a:pt x="9" y="9"/>
                      <a:pt x="3" y="12"/>
                      <a:pt x="3" y="16"/>
                    </a:cubicBezTo>
                    <a:cubicBezTo>
                      <a:pt x="3" y="20"/>
                      <a:pt x="0" y="26"/>
                      <a:pt x="0" y="29"/>
                    </a:cubicBezTo>
                    <a:cubicBezTo>
                      <a:pt x="0" y="33"/>
                      <a:pt x="7" y="34"/>
                      <a:pt x="9" y="36"/>
                    </a:cubicBezTo>
                    <a:cubicBezTo>
                      <a:pt x="11" y="39"/>
                      <a:pt x="22" y="41"/>
                      <a:pt x="23" y="43"/>
                    </a:cubicBezTo>
                    <a:cubicBezTo>
                      <a:pt x="24" y="46"/>
                      <a:pt x="31" y="50"/>
                      <a:pt x="36" y="50"/>
                    </a:cubicBezTo>
                    <a:cubicBezTo>
                      <a:pt x="41" y="51"/>
                      <a:pt x="48" y="57"/>
                      <a:pt x="51" y="59"/>
                    </a:cubicBezTo>
                    <a:cubicBezTo>
                      <a:pt x="54" y="61"/>
                      <a:pt x="64" y="56"/>
                      <a:pt x="68" y="56"/>
                    </a:cubicBezTo>
                    <a:cubicBezTo>
                      <a:pt x="71" y="56"/>
                      <a:pt x="77" y="62"/>
                      <a:pt x="77" y="66"/>
                    </a:cubicBezTo>
                    <a:cubicBezTo>
                      <a:pt x="78" y="69"/>
                      <a:pt x="96" y="71"/>
                      <a:pt x="100" y="75"/>
                    </a:cubicBezTo>
                    <a:cubicBezTo>
                      <a:pt x="105" y="78"/>
                      <a:pt x="127" y="76"/>
                      <a:pt x="131" y="72"/>
                    </a:cubicBezTo>
                    <a:cubicBezTo>
                      <a:pt x="135" y="68"/>
                      <a:pt x="132" y="60"/>
                      <a:pt x="132" y="54"/>
                    </a:cubicBezTo>
                    <a:cubicBezTo>
                      <a:pt x="132" y="52"/>
                      <a:pt x="132" y="51"/>
                      <a:pt x="133" y="5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1" name="Freeform 1700">
                <a:extLst>
                  <a:ext uri="{FF2B5EF4-FFF2-40B4-BE49-F238E27FC236}">
                    <a16:creationId xmlns:a16="http://schemas.microsoft.com/office/drawing/2014/main" id="{9EB77BC8-29FB-0D00-ACD6-23B27A5070E7}"/>
                  </a:ext>
                </a:extLst>
              </p:cNvPr>
              <p:cNvSpPr>
                <a:spLocks/>
              </p:cNvSpPr>
              <p:nvPr/>
            </p:nvSpPr>
            <p:spPr bwMode="auto">
              <a:xfrm>
                <a:off x="6807441" y="2640100"/>
                <a:ext cx="193682" cy="415939"/>
              </a:xfrm>
              <a:custGeom>
                <a:avLst/>
                <a:gdLst>
                  <a:gd name="T0" fmla="*/ 122 w 151"/>
                  <a:gd name="T1" fmla="*/ 303 h 333"/>
                  <a:gd name="T2" fmla="*/ 117 w 151"/>
                  <a:gd name="T3" fmla="*/ 289 h 333"/>
                  <a:gd name="T4" fmla="*/ 110 w 151"/>
                  <a:gd name="T5" fmla="*/ 268 h 333"/>
                  <a:gd name="T6" fmla="*/ 103 w 151"/>
                  <a:gd name="T7" fmla="*/ 249 h 333"/>
                  <a:gd name="T8" fmla="*/ 106 w 151"/>
                  <a:gd name="T9" fmla="*/ 236 h 333"/>
                  <a:gd name="T10" fmla="*/ 107 w 151"/>
                  <a:gd name="T11" fmla="*/ 228 h 333"/>
                  <a:gd name="T12" fmla="*/ 103 w 151"/>
                  <a:gd name="T13" fmla="*/ 216 h 333"/>
                  <a:gd name="T14" fmla="*/ 90 w 151"/>
                  <a:gd name="T15" fmla="*/ 200 h 333"/>
                  <a:gd name="T16" fmla="*/ 94 w 151"/>
                  <a:gd name="T17" fmla="*/ 172 h 333"/>
                  <a:gd name="T18" fmla="*/ 103 w 151"/>
                  <a:gd name="T19" fmla="*/ 167 h 333"/>
                  <a:gd name="T20" fmla="*/ 117 w 151"/>
                  <a:gd name="T21" fmla="*/ 163 h 333"/>
                  <a:gd name="T22" fmla="*/ 133 w 151"/>
                  <a:gd name="T23" fmla="*/ 154 h 333"/>
                  <a:gd name="T24" fmla="*/ 142 w 151"/>
                  <a:gd name="T25" fmla="*/ 146 h 333"/>
                  <a:gd name="T26" fmla="*/ 151 w 151"/>
                  <a:gd name="T27" fmla="*/ 131 h 333"/>
                  <a:gd name="T28" fmla="*/ 151 w 151"/>
                  <a:gd name="T29" fmla="*/ 131 h 333"/>
                  <a:gd name="T30" fmla="*/ 143 w 151"/>
                  <a:gd name="T31" fmla="*/ 133 h 333"/>
                  <a:gd name="T32" fmla="*/ 132 w 151"/>
                  <a:gd name="T33" fmla="*/ 127 h 333"/>
                  <a:gd name="T34" fmla="*/ 123 w 151"/>
                  <a:gd name="T35" fmla="*/ 122 h 333"/>
                  <a:gd name="T36" fmla="*/ 123 w 151"/>
                  <a:gd name="T37" fmla="*/ 111 h 333"/>
                  <a:gd name="T38" fmla="*/ 116 w 151"/>
                  <a:gd name="T39" fmla="*/ 103 h 333"/>
                  <a:gd name="T40" fmla="*/ 110 w 151"/>
                  <a:gd name="T41" fmla="*/ 88 h 333"/>
                  <a:gd name="T42" fmla="*/ 94 w 151"/>
                  <a:gd name="T43" fmla="*/ 85 h 333"/>
                  <a:gd name="T44" fmla="*/ 91 w 151"/>
                  <a:gd name="T45" fmla="*/ 77 h 333"/>
                  <a:gd name="T46" fmla="*/ 106 w 151"/>
                  <a:gd name="T47" fmla="*/ 52 h 333"/>
                  <a:gd name="T48" fmla="*/ 110 w 151"/>
                  <a:gd name="T49" fmla="*/ 26 h 333"/>
                  <a:gd name="T50" fmla="*/ 103 w 151"/>
                  <a:gd name="T51" fmla="*/ 18 h 333"/>
                  <a:gd name="T52" fmla="*/ 99 w 151"/>
                  <a:gd name="T53" fmla="*/ 8 h 333"/>
                  <a:gd name="T54" fmla="*/ 87 w 151"/>
                  <a:gd name="T55" fmla="*/ 3 h 333"/>
                  <a:gd name="T56" fmla="*/ 84 w 151"/>
                  <a:gd name="T57" fmla="*/ 4 h 333"/>
                  <a:gd name="T58" fmla="*/ 85 w 151"/>
                  <a:gd name="T59" fmla="*/ 5 h 333"/>
                  <a:gd name="T60" fmla="*/ 81 w 151"/>
                  <a:gd name="T61" fmla="*/ 13 h 333"/>
                  <a:gd name="T62" fmla="*/ 82 w 151"/>
                  <a:gd name="T63" fmla="*/ 25 h 333"/>
                  <a:gd name="T64" fmla="*/ 74 w 151"/>
                  <a:gd name="T65" fmla="*/ 25 h 333"/>
                  <a:gd name="T66" fmla="*/ 60 w 151"/>
                  <a:gd name="T67" fmla="*/ 31 h 333"/>
                  <a:gd name="T68" fmla="*/ 48 w 151"/>
                  <a:gd name="T69" fmla="*/ 45 h 333"/>
                  <a:gd name="T70" fmla="*/ 43 w 151"/>
                  <a:gd name="T71" fmla="*/ 66 h 333"/>
                  <a:gd name="T72" fmla="*/ 37 w 151"/>
                  <a:gd name="T73" fmla="*/ 88 h 333"/>
                  <a:gd name="T74" fmla="*/ 23 w 151"/>
                  <a:gd name="T75" fmla="*/ 87 h 333"/>
                  <a:gd name="T76" fmla="*/ 19 w 151"/>
                  <a:gd name="T77" fmla="*/ 105 h 333"/>
                  <a:gd name="T78" fmla="*/ 14 w 151"/>
                  <a:gd name="T79" fmla="*/ 124 h 333"/>
                  <a:gd name="T80" fmla="*/ 7 w 151"/>
                  <a:gd name="T81" fmla="*/ 137 h 333"/>
                  <a:gd name="T82" fmla="*/ 0 w 151"/>
                  <a:gd name="T83" fmla="*/ 142 h 333"/>
                  <a:gd name="T84" fmla="*/ 17 w 151"/>
                  <a:gd name="T85" fmla="*/ 159 h 333"/>
                  <a:gd name="T86" fmla="*/ 37 w 151"/>
                  <a:gd name="T87" fmla="*/ 195 h 333"/>
                  <a:gd name="T88" fmla="*/ 34 w 151"/>
                  <a:gd name="T89" fmla="*/ 224 h 333"/>
                  <a:gd name="T90" fmla="*/ 42 w 151"/>
                  <a:gd name="T91" fmla="*/ 233 h 333"/>
                  <a:gd name="T92" fmla="*/ 59 w 151"/>
                  <a:gd name="T93" fmla="*/ 231 h 333"/>
                  <a:gd name="T94" fmla="*/ 74 w 151"/>
                  <a:gd name="T95" fmla="*/ 213 h 333"/>
                  <a:gd name="T96" fmla="*/ 83 w 151"/>
                  <a:gd name="T97" fmla="*/ 220 h 333"/>
                  <a:gd name="T98" fmla="*/ 90 w 151"/>
                  <a:gd name="T99" fmla="*/ 240 h 333"/>
                  <a:gd name="T100" fmla="*/ 99 w 151"/>
                  <a:gd name="T101" fmla="*/ 278 h 333"/>
                  <a:gd name="T102" fmla="*/ 106 w 151"/>
                  <a:gd name="T103" fmla="*/ 306 h 333"/>
                  <a:gd name="T104" fmla="*/ 108 w 151"/>
                  <a:gd name="T105" fmla="*/ 327 h 333"/>
                  <a:gd name="T106" fmla="*/ 107 w 151"/>
                  <a:gd name="T107" fmla="*/ 332 h 333"/>
                  <a:gd name="T108" fmla="*/ 122 w 151"/>
                  <a:gd name="T109" fmla="*/ 30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333">
                    <a:moveTo>
                      <a:pt x="122" y="303"/>
                    </a:moveTo>
                    <a:cubicBezTo>
                      <a:pt x="122" y="296"/>
                      <a:pt x="117" y="295"/>
                      <a:pt x="117" y="289"/>
                    </a:cubicBezTo>
                    <a:cubicBezTo>
                      <a:pt x="117" y="284"/>
                      <a:pt x="117" y="274"/>
                      <a:pt x="110" y="268"/>
                    </a:cubicBezTo>
                    <a:cubicBezTo>
                      <a:pt x="103" y="261"/>
                      <a:pt x="99" y="252"/>
                      <a:pt x="103" y="249"/>
                    </a:cubicBezTo>
                    <a:cubicBezTo>
                      <a:pt x="108" y="245"/>
                      <a:pt x="104" y="236"/>
                      <a:pt x="106" y="236"/>
                    </a:cubicBezTo>
                    <a:cubicBezTo>
                      <a:pt x="108" y="237"/>
                      <a:pt x="111" y="230"/>
                      <a:pt x="107" y="228"/>
                    </a:cubicBezTo>
                    <a:cubicBezTo>
                      <a:pt x="103" y="226"/>
                      <a:pt x="107" y="218"/>
                      <a:pt x="103" y="216"/>
                    </a:cubicBezTo>
                    <a:cubicBezTo>
                      <a:pt x="100" y="215"/>
                      <a:pt x="90" y="204"/>
                      <a:pt x="90" y="200"/>
                    </a:cubicBezTo>
                    <a:cubicBezTo>
                      <a:pt x="90" y="197"/>
                      <a:pt x="93" y="177"/>
                      <a:pt x="94" y="172"/>
                    </a:cubicBezTo>
                    <a:cubicBezTo>
                      <a:pt x="94" y="167"/>
                      <a:pt x="101" y="167"/>
                      <a:pt x="103" y="167"/>
                    </a:cubicBezTo>
                    <a:cubicBezTo>
                      <a:pt x="106" y="167"/>
                      <a:pt x="114" y="167"/>
                      <a:pt x="117" y="163"/>
                    </a:cubicBezTo>
                    <a:cubicBezTo>
                      <a:pt x="120" y="158"/>
                      <a:pt x="131" y="157"/>
                      <a:pt x="133" y="154"/>
                    </a:cubicBezTo>
                    <a:cubicBezTo>
                      <a:pt x="134" y="150"/>
                      <a:pt x="142" y="150"/>
                      <a:pt x="142" y="146"/>
                    </a:cubicBezTo>
                    <a:cubicBezTo>
                      <a:pt x="142" y="142"/>
                      <a:pt x="151" y="131"/>
                      <a:pt x="151" y="131"/>
                    </a:cubicBezTo>
                    <a:cubicBezTo>
                      <a:pt x="151" y="131"/>
                      <a:pt x="151" y="131"/>
                      <a:pt x="151" y="131"/>
                    </a:cubicBezTo>
                    <a:cubicBezTo>
                      <a:pt x="150" y="129"/>
                      <a:pt x="148" y="131"/>
                      <a:pt x="143" y="133"/>
                    </a:cubicBezTo>
                    <a:cubicBezTo>
                      <a:pt x="135" y="136"/>
                      <a:pt x="132" y="132"/>
                      <a:pt x="132" y="127"/>
                    </a:cubicBezTo>
                    <a:cubicBezTo>
                      <a:pt x="133" y="122"/>
                      <a:pt x="127" y="122"/>
                      <a:pt x="123" y="122"/>
                    </a:cubicBezTo>
                    <a:cubicBezTo>
                      <a:pt x="118" y="122"/>
                      <a:pt x="121" y="115"/>
                      <a:pt x="123" y="111"/>
                    </a:cubicBezTo>
                    <a:cubicBezTo>
                      <a:pt x="124" y="106"/>
                      <a:pt x="121" y="103"/>
                      <a:pt x="116" y="103"/>
                    </a:cubicBezTo>
                    <a:cubicBezTo>
                      <a:pt x="111" y="102"/>
                      <a:pt x="108" y="91"/>
                      <a:pt x="110" y="88"/>
                    </a:cubicBezTo>
                    <a:cubicBezTo>
                      <a:pt x="112" y="85"/>
                      <a:pt x="100" y="83"/>
                      <a:pt x="94" y="85"/>
                    </a:cubicBezTo>
                    <a:cubicBezTo>
                      <a:pt x="89" y="88"/>
                      <a:pt x="93" y="81"/>
                      <a:pt x="91" y="77"/>
                    </a:cubicBezTo>
                    <a:cubicBezTo>
                      <a:pt x="90" y="73"/>
                      <a:pt x="98" y="59"/>
                      <a:pt x="106" y="52"/>
                    </a:cubicBezTo>
                    <a:cubicBezTo>
                      <a:pt x="113" y="45"/>
                      <a:pt x="110" y="35"/>
                      <a:pt x="110" y="26"/>
                    </a:cubicBezTo>
                    <a:cubicBezTo>
                      <a:pt x="110" y="18"/>
                      <a:pt x="106" y="18"/>
                      <a:pt x="103" y="18"/>
                    </a:cubicBezTo>
                    <a:cubicBezTo>
                      <a:pt x="99" y="18"/>
                      <a:pt x="99" y="12"/>
                      <a:pt x="99" y="8"/>
                    </a:cubicBezTo>
                    <a:cubicBezTo>
                      <a:pt x="99" y="3"/>
                      <a:pt x="92" y="0"/>
                      <a:pt x="87" y="3"/>
                    </a:cubicBezTo>
                    <a:cubicBezTo>
                      <a:pt x="87" y="3"/>
                      <a:pt x="86" y="4"/>
                      <a:pt x="84" y="4"/>
                    </a:cubicBezTo>
                    <a:cubicBezTo>
                      <a:pt x="85" y="4"/>
                      <a:pt x="85" y="5"/>
                      <a:pt x="85" y="5"/>
                    </a:cubicBezTo>
                    <a:cubicBezTo>
                      <a:pt x="85" y="5"/>
                      <a:pt x="83" y="11"/>
                      <a:pt x="81" y="13"/>
                    </a:cubicBezTo>
                    <a:cubicBezTo>
                      <a:pt x="78" y="14"/>
                      <a:pt x="78" y="18"/>
                      <a:pt x="82" y="25"/>
                    </a:cubicBezTo>
                    <a:cubicBezTo>
                      <a:pt x="86" y="31"/>
                      <a:pt x="76" y="28"/>
                      <a:pt x="74" y="25"/>
                    </a:cubicBezTo>
                    <a:cubicBezTo>
                      <a:pt x="73" y="21"/>
                      <a:pt x="64" y="27"/>
                      <a:pt x="60" y="31"/>
                    </a:cubicBezTo>
                    <a:cubicBezTo>
                      <a:pt x="55" y="35"/>
                      <a:pt x="48" y="37"/>
                      <a:pt x="48" y="45"/>
                    </a:cubicBezTo>
                    <a:cubicBezTo>
                      <a:pt x="48" y="53"/>
                      <a:pt x="41" y="60"/>
                      <a:pt x="43" y="66"/>
                    </a:cubicBezTo>
                    <a:cubicBezTo>
                      <a:pt x="44" y="73"/>
                      <a:pt x="36" y="85"/>
                      <a:pt x="37" y="88"/>
                    </a:cubicBezTo>
                    <a:cubicBezTo>
                      <a:pt x="37" y="92"/>
                      <a:pt x="25" y="87"/>
                      <a:pt x="23" y="87"/>
                    </a:cubicBezTo>
                    <a:cubicBezTo>
                      <a:pt x="21" y="87"/>
                      <a:pt x="22" y="101"/>
                      <a:pt x="19" y="105"/>
                    </a:cubicBezTo>
                    <a:cubicBezTo>
                      <a:pt x="16" y="109"/>
                      <a:pt x="19" y="124"/>
                      <a:pt x="14" y="124"/>
                    </a:cubicBezTo>
                    <a:cubicBezTo>
                      <a:pt x="10" y="124"/>
                      <a:pt x="7" y="137"/>
                      <a:pt x="7" y="137"/>
                    </a:cubicBezTo>
                    <a:cubicBezTo>
                      <a:pt x="7" y="137"/>
                      <a:pt x="3" y="139"/>
                      <a:pt x="0" y="142"/>
                    </a:cubicBezTo>
                    <a:cubicBezTo>
                      <a:pt x="4" y="149"/>
                      <a:pt x="10" y="157"/>
                      <a:pt x="17" y="159"/>
                    </a:cubicBezTo>
                    <a:cubicBezTo>
                      <a:pt x="27" y="164"/>
                      <a:pt x="34" y="184"/>
                      <a:pt x="37" y="195"/>
                    </a:cubicBezTo>
                    <a:cubicBezTo>
                      <a:pt x="40" y="206"/>
                      <a:pt x="38" y="217"/>
                      <a:pt x="34" y="224"/>
                    </a:cubicBezTo>
                    <a:cubicBezTo>
                      <a:pt x="31" y="230"/>
                      <a:pt x="36" y="230"/>
                      <a:pt x="42" y="233"/>
                    </a:cubicBezTo>
                    <a:cubicBezTo>
                      <a:pt x="48" y="236"/>
                      <a:pt x="54" y="237"/>
                      <a:pt x="59" y="231"/>
                    </a:cubicBezTo>
                    <a:cubicBezTo>
                      <a:pt x="63" y="225"/>
                      <a:pt x="72" y="220"/>
                      <a:pt x="74" y="213"/>
                    </a:cubicBezTo>
                    <a:cubicBezTo>
                      <a:pt x="75" y="206"/>
                      <a:pt x="79" y="217"/>
                      <a:pt x="83" y="220"/>
                    </a:cubicBezTo>
                    <a:cubicBezTo>
                      <a:pt x="87" y="224"/>
                      <a:pt x="89" y="231"/>
                      <a:pt x="90" y="240"/>
                    </a:cubicBezTo>
                    <a:cubicBezTo>
                      <a:pt x="91" y="249"/>
                      <a:pt x="92" y="271"/>
                      <a:pt x="99" y="278"/>
                    </a:cubicBezTo>
                    <a:cubicBezTo>
                      <a:pt x="107" y="285"/>
                      <a:pt x="108" y="301"/>
                      <a:pt x="106" y="306"/>
                    </a:cubicBezTo>
                    <a:cubicBezTo>
                      <a:pt x="104" y="311"/>
                      <a:pt x="110" y="321"/>
                      <a:pt x="108" y="327"/>
                    </a:cubicBezTo>
                    <a:cubicBezTo>
                      <a:pt x="108" y="328"/>
                      <a:pt x="108" y="330"/>
                      <a:pt x="107" y="332"/>
                    </a:cubicBezTo>
                    <a:cubicBezTo>
                      <a:pt x="114" y="333"/>
                      <a:pt x="122" y="303"/>
                      <a:pt x="122" y="30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2" name="Freeform 1701">
                <a:extLst>
                  <a:ext uri="{FF2B5EF4-FFF2-40B4-BE49-F238E27FC236}">
                    <a16:creationId xmlns:a16="http://schemas.microsoft.com/office/drawing/2014/main" id="{7E5D4D95-2C29-CCDC-7904-37377B408482}"/>
                  </a:ext>
                </a:extLst>
              </p:cNvPr>
              <p:cNvSpPr>
                <a:spLocks/>
              </p:cNvSpPr>
              <p:nvPr/>
            </p:nvSpPr>
            <p:spPr bwMode="auto">
              <a:xfrm>
                <a:off x="6742351" y="2646451"/>
                <a:ext cx="69852" cy="39689"/>
              </a:xfrm>
              <a:custGeom>
                <a:avLst/>
                <a:gdLst>
                  <a:gd name="T0" fmla="*/ 52 w 54"/>
                  <a:gd name="T1" fmla="*/ 11 h 32"/>
                  <a:gd name="T2" fmla="*/ 31 w 54"/>
                  <a:gd name="T3" fmla="*/ 5 h 32"/>
                  <a:gd name="T4" fmla="*/ 17 w 54"/>
                  <a:gd name="T5" fmla="*/ 3 h 32"/>
                  <a:gd name="T6" fmla="*/ 4 w 54"/>
                  <a:gd name="T7" fmla="*/ 14 h 32"/>
                  <a:gd name="T8" fmla="*/ 0 w 54"/>
                  <a:gd name="T9" fmla="*/ 21 h 32"/>
                  <a:gd name="T10" fmla="*/ 5 w 54"/>
                  <a:gd name="T11" fmla="*/ 25 h 32"/>
                  <a:gd name="T12" fmla="*/ 17 w 54"/>
                  <a:gd name="T13" fmla="*/ 28 h 32"/>
                  <a:gd name="T14" fmla="*/ 33 w 54"/>
                  <a:gd name="T15" fmla="*/ 29 h 32"/>
                  <a:gd name="T16" fmla="*/ 51 w 54"/>
                  <a:gd name="T17" fmla="*/ 27 h 32"/>
                  <a:gd name="T18" fmla="*/ 49 w 54"/>
                  <a:gd name="T19" fmla="*/ 12 h 32"/>
                  <a:gd name="T20" fmla="*/ 52 w 54"/>
                  <a:gd name="T21"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32">
                    <a:moveTo>
                      <a:pt x="52" y="11"/>
                    </a:moveTo>
                    <a:cubicBezTo>
                      <a:pt x="41" y="1"/>
                      <a:pt x="38" y="9"/>
                      <a:pt x="31" y="5"/>
                    </a:cubicBezTo>
                    <a:cubicBezTo>
                      <a:pt x="24" y="1"/>
                      <a:pt x="20" y="0"/>
                      <a:pt x="17" y="3"/>
                    </a:cubicBezTo>
                    <a:cubicBezTo>
                      <a:pt x="13" y="6"/>
                      <a:pt x="8" y="5"/>
                      <a:pt x="4" y="14"/>
                    </a:cubicBezTo>
                    <a:cubicBezTo>
                      <a:pt x="3" y="17"/>
                      <a:pt x="2" y="19"/>
                      <a:pt x="0" y="21"/>
                    </a:cubicBezTo>
                    <a:cubicBezTo>
                      <a:pt x="1" y="24"/>
                      <a:pt x="3" y="26"/>
                      <a:pt x="5" y="25"/>
                    </a:cubicBezTo>
                    <a:cubicBezTo>
                      <a:pt x="8" y="25"/>
                      <a:pt x="11" y="29"/>
                      <a:pt x="17" y="28"/>
                    </a:cubicBezTo>
                    <a:cubicBezTo>
                      <a:pt x="22" y="27"/>
                      <a:pt x="26" y="32"/>
                      <a:pt x="33" y="29"/>
                    </a:cubicBezTo>
                    <a:cubicBezTo>
                      <a:pt x="41" y="27"/>
                      <a:pt x="48" y="32"/>
                      <a:pt x="51" y="27"/>
                    </a:cubicBezTo>
                    <a:cubicBezTo>
                      <a:pt x="54" y="22"/>
                      <a:pt x="49" y="12"/>
                      <a:pt x="49" y="12"/>
                    </a:cubicBezTo>
                    <a:cubicBezTo>
                      <a:pt x="49" y="12"/>
                      <a:pt x="50" y="11"/>
                      <a:pt x="52" y="1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3" name="Freeform 1702">
                <a:extLst>
                  <a:ext uri="{FF2B5EF4-FFF2-40B4-BE49-F238E27FC236}">
                    <a16:creationId xmlns:a16="http://schemas.microsoft.com/office/drawing/2014/main" id="{2B8D402D-1692-E5FF-2A8A-A3E1DA340F3B}"/>
                  </a:ext>
                </a:extLst>
              </p:cNvPr>
              <p:cNvSpPr>
                <a:spLocks/>
              </p:cNvSpPr>
              <p:nvPr/>
            </p:nvSpPr>
            <p:spPr bwMode="auto">
              <a:xfrm>
                <a:off x="7024937" y="2762342"/>
                <a:ext cx="168281" cy="339736"/>
              </a:xfrm>
              <a:custGeom>
                <a:avLst/>
                <a:gdLst>
                  <a:gd name="T0" fmla="*/ 96 w 130"/>
                  <a:gd name="T1" fmla="*/ 33 h 271"/>
                  <a:gd name="T2" fmla="*/ 79 w 130"/>
                  <a:gd name="T3" fmla="*/ 20 h 271"/>
                  <a:gd name="T4" fmla="*/ 74 w 130"/>
                  <a:gd name="T5" fmla="*/ 10 h 271"/>
                  <a:gd name="T6" fmla="*/ 60 w 130"/>
                  <a:gd name="T7" fmla="*/ 2 h 271"/>
                  <a:gd name="T8" fmla="*/ 46 w 130"/>
                  <a:gd name="T9" fmla="*/ 11 h 271"/>
                  <a:gd name="T10" fmla="*/ 34 w 130"/>
                  <a:gd name="T11" fmla="*/ 13 h 271"/>
                  <a:gd name="T12" fmla="*/ 18 w 130"/>
                  <a:gd name="T13" fmla="*/ 13 h 271"/>
                  <a:gd name="T14" fmla="*/ 5 w 130"/>
                  <a:gd name="T15" fmla="*/ 14 h 271"/>
                  <a:gd name="T16" fmla="*/ 0 w 130"/>
                  <a:gd name="T17" fmla="*/ 18 h 271"/>
                  <a:gd name="T18" fmla="*/ 7 w 130"/>
                  <a:gd name="T19" fmla="*/ 28 h 271"/>
                  <a:gd name="T20" fmla="*/ 16 w 130"/>
                  <a:gd name="T21" fmla="*/ 41 h 271"/>
                  <a:gd name="T22" fmla="*/ 30 w 130"/>
                  <a:gd name="T23" fmla="*/ 49 h 271"/>
                  <a:gd name="T24" fmla="*/ 43 w 130"/>
                  <a:gd name="T25" fmla="*/ 52 h 271"/>
                  <a:gd name="T26" fmla="*/ 48 w 130"/>
                  <a:gd name="T27" fmla="*/ 65 h 271"/>
                  <a:gd name="T28" fmla="*/ 35 w 130"/>
                  <a:gd name="T29" fmla="*/ 73 h 271"/>
                  <a:gd name="T30" fmla="*/ 54 w 130"/>
                  <a:gd name="T31" fmla="*/ 90 h 271"/>
                  <a:gd name="T32" fmla="*/ 63 w 130"/>
                  <a:gd name="T33" fmla="*/ 106 h 271"/>
                  <a:gd name="T34" fmla="*/ 77 w 130"/>
                  <a:gd name="T35" fmla="*/ 125 h 271"/>
                  <a:gd name="T36" fmla="*/ 92 w 130"/>
                  <a:gd name="T37" fmla="*/ 138 h 271"/>
                  <a:gd name="T38" fmla="*/ 95 w 130"/>
                  <a:gd name="T39" fmla="*/ 156 h 271"/>
                  <a:gd name="T40" fmla="*/ 101 w 130"/>
                  <a:gd name="T41" fmla="*/ 185 h 271"/>
                  <a:gd name="T42" fmla="*/ 88 w 130"/>
                  <a:gd name="T43" fmla="*/ 205 h 271"/>
                  <a:gd name="T44" fmla="*/ 73 w 130"/>
                  <a:gd name="T45" fmla="*/ 215 h 271"/>
                  <a:gd name="T46" fmla="*/ 73 w 130"/>
                  <a:gd name="T47" fmla="*/ 231 h 271"/>
                  <a:gd name="T48" fmla="*/ 53 w 130"/>
                  <a:gd name="T49" fmla="*/ 231 h 271"/>
                  <a:gd name="T50" fmla="*/ 42 w 130"/>
                  <a:gd name="T51" fmla="*/ 239 h 271"/>
                  <a:gd name="T52" fmla="*/ 50 w 130"/>
                  <a:gd name="T53" fmla="*/ 245 h 271"/>
                  <a:gd name="T54" fmla="*/ 45 w 130"/>
                  <a:gd name="T55" fmla="*/ 261 h 271"/>
                  <a:gd name="T56" fmla="*/ 53 w 130"/>
                  <a:gd name="T57" fmla="*/ 268 h 271"/>
                  <a:gd name="T58" fmla="*/ 69 w 130"/>
                  <a:gd name="T59" fmla="*/ 255 h 271"/>
                  <a:gd name="T60" fmla="*/ 74 w 130"/>
                  <a:gd name="T61" fmla="*/ 249 h 271"/>
                  <a:gd name="T62" fmla="*/ 78 w 130"/>
                  <a:gd name="T63" fmla="*/ 239 h 271"/>
                  <a:gd name="T64" fmla="*/ 89 w 130"/>
                  <a:gd name="T65" fmla="*/ 237 h 271"/>
                  <a:gd name="T66" fmla="*/ 113 w 130"/>
                  <a:gd name="T67" fmla="*/ 226 h 271"/>
                  <a:gd name="T68" fmla="*/ 127 w 130"/>
                  <a:gd name="T69" fmla="*/ 203 h 271"/>
                  <a:gd name="T70" fmla="*/ 123 w 130"/>
                  <a:gd name="T71" fmla="*/ 162 h 271"/>
                  <a:gd name="T72" fmla="*/ 106 w 130"/>
                  <a:gd name="T73" fmla="*/ 134 h 271"/>
                  <a:gd name="T74" fmla="*/ 78 w 130"/>
                  <a:gd name="T75" fmla="*/ 110 h 271"/>
                  <a:gd name="T76" fmla="*/ 70 w 130"/>
                  <a:gd name="T77" fmla="*/ 96 h 271"/>
                  <a:gd name="T78" fmla="*/ 65 w 130"/>
                  <a:gd name="T79" fmla="*/ 72 h 271"/>
                  <a:gd name="T80" fmla="*/ 78 w 130"/>
                  <a:gd name="T81" fmla="*/ 57 h 271"/>
                  <a:gd name="T82" fmla="*/ 85 w 130"/>
                  <a:gd name="T83" fmla="*/ 47 h 271"/>
                  <a:gd name="T84" fmla="*/ 99 w 130"/>
                  <a:gd name="T85" fmla="*/ 37 h 271"/>
                  <a:gd name="T86" fmla="*/ 100 w 130"/>
                  <a:gd name="T87" fmla="*/ 36 h 271"/>
                  <a:gd name="T88" fmla="*/ 96 w 130"/>
                  <a:gd name="T89" fmla="*/ 3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271">
                    <a:moveTo>
                      <a:pt x="96" y="33"/>
                    </a:moveTo>
                    <a:cubicBezTo>
                      <a:pt x="92" y="33"/>
                      <a:pt x="79" y="24"/>
                      <a:pt x="79" y="20"/>
                    </a:cubicBezTo>
                    <a:cubicBezTo>
                      <a:pt x="79" y="17"/>
                      <a:pt x="85" y="11"/>
                      <a:pt x="74" y="10"/>
                    </a:cubicBezTo>
                    <a:cubicBezTo>
                      <a:pt x="63" y="8"/>
                      <a:pt x="62" y="4"/>
                      <a:pt x="60" y="2"/>
                    </a:cubicBezTo>
                    <a:cubicBezTo>
                      <a:pt x="57" y="0"/>
                      <a:pt x="48" y="6"/>
                      <a:pt x="46" y="11"/>
                    </a:cubicBezTo>
                    <a:cubicBezTo>
                      <a:pt x="43" y="16"/>
                      <a:pt x="40" y="10"/>
                      <a:pt x="34" y="13"/>
                    </a:cubicBezTo>
                    <a:cubicBezTo>
                      <a:pt x="27" y="17"/>
                      <a:pt x="21" y="8"/>
                      <a:pt x="18" y="13"/>
                    </a:cubicBezTo>
                    <a:cubicBezTo>
                      <a:pt x="16" y="18"/>
                      <a:pt x="9" y="10"/>
                      <a:pt x="5" y="14"/>
                    </a:cubicBezTo>
                    <a:cubicBezTo>
                      <a:pt x="4" y="16"/>
                      <a:pt x="2" y="17"/>
                      <a:pt x="0" y="18"/>
                    </a:cubicBezTo>
                    <a:cubicBezTo>
                      <a:pt x="3" y="22"/>
                      <a:pt x="7" y="25"/>
                      <a:pt x="7" y="28"/>
                    </a:cubicBezTo>
                    <a:cubicBezTo>
                      <a:pt x="7" y="32"/>
                      <a:pt x="16" y="35"/>
                      <a:pt x="16" y="41"/>
                    </a:cubicBezTo>
                    <a:cubicBezTo>
                      <a:pt x="16" y="46"/>
                      <a:pt x="27" y="51"/>
                      <a:pt x="30" y="49"/>
                    </a:cubicBezTo>
                    <a:cubicBezTo>
                      <a:pt x="34" y="46"/>
                      <a:pt x="41" y="44"/>
                      <a:pt x="43" y="52"/>
                    </a:cubicBezTo>
                    <a:cubicBezTo>
                      <a:pt x="44" y="60"/>
                      <a:pt x="48" y="60"/>
                      <a:pt x="48" y="65"/>
                    </a:cubicBezTo>
                    <a:cubicBezTo>
                      <a:pt x="48" y="71"/>
                      <a:pt x="37" y="68"/>
                      <a:pt x="35" y="73"/>
                    </a:cubicBezTo>
                    <a:cubicBezTo>
                      <a:pt x="32" y="79"/>
                      <a:pt x="54" y="86"/>
                      <a:pt x="54" y="90"/>
                    </a:cubicBezTo>
                    <a:cubicBezTo>
                      <a:pt x="54" y="95"/>
                      <a:pt x="60" y="100"/>
                      <a:pt x="63" y="106"/>
                    </a:cubicBezTo>
                    <a:cubicBezTo>
                      <a:pt x="65" y="111"/>
                      <a:pt x="75" y="118"/>
                      <a:pt x="77" y="125"/>
                    </a:cubicBezTo>
                    <a:cubicBezTo>
                      <a:pt x="79" y="131"/>
                      <a:pt x="88" y="135"/>
                      <a:pt x="92" y="138"/>
                    </a:cubicBezTo>
                    <a:cubicBezTo>
                      <a:pt x="95" y="141"/>
                      <a:pt x="96" y="149"/>
                      <a:pt x="95" y="156"/>
                    </a:cubicBezTo>
                    <a:cubicBezTo>
                      <a:pt x="94" y="163"/>
                      <a:pt x="94" y="175"/>
                      <a:pt x="101" y="185"/>
                    </a:cubicBezTo>
                    <a:cubicBezTo>
                      <a:pt x="107" y="195"/>
                      <a:pt x="93" y="200"/>
                      <a:pt x="88" y="205"/>
                    </a:cubicBezTo>
                    <a:cubicBezTo>
                      <a:pt x="84" y="211"/>
                      <a:pt x="86" y="219"/>
                      <a:pt x="73" y="215"/>
                    </a:cubicBezTo>
                    <a:cubicBezTo>
                      <a:pt x="59" y="212"/>
                      <a:pt x="75" y="226"/>
                      <a:pt x="73" y="231"/>
                    </a:cubicBezTo>
                    <a:cubicBezTo>
                      <a:pt x="70" y="235"/>
                      <a:pt x="53" y="226"/>
                      <a:pt x="53" y="231"/>
                    </a:cubicBezTo>
                    <a:cubicBezTo>
                      <a:pt x="53" y="234"/>
                      <a:pt x="47" y="237"/>
                      <a:pt x="42" y="239"/>
                    </a:cubicBezTo>
                    <a:cubicBezTo>
                      <a:pt x="44" y="242"/>
                      <a:pt x="46" y="243"/>
                      <a:pt x="50" y="245"/>
                    </a:cubicBezTo>
                    <a:cubicBezTo>
                      <a:pt x="54" y="248"/>
                      <a:pt x="44" y="252"/>
                      <a:pt x="45" y="261"/>
                    </a:cubicBezTo>
                    <a:cubicBezTo>
                      <a:pt x="45" y="269"/>
                      <a:pt x="51" y="271"/>
                      <a:pt x="53" y="268"/>
                    </a:cubicBezTo>
                    <a:cubicBezTo>
                      <a:pt x="56" y="264"/>
                      <a:pt x="65" y="257"/>
                      <a:pt x="69" y="255"/>
                    </a:cubicBezTo>
                    <a:cubicBezTo>
                      <a:pt x="73" y="254"/>
                      <a:pt x="69" y="248"/>
                      <a:pt x="74" y="249"/>
                    </a:cubicBezTo>
                    <a:cubicBezTo>
                      <a:pt x="78" y="249"/>
                      <a:pt x="76" y="243"/>
                      <a:pt x="78" y="239"/>
                    </a:cubicBezTo>
                    <a:cubicBezTo>
                      <a:pt x="80" y="236"/>
                      <a:pt x="83" y="237"/>
                      <a:pt x="89" y="237"/>
                    </a:cubicBezTo>
                    <a:cubicBezTo>
                      <a:pt x="95" y="238"/>
                      <a:pt x="104" y="232"/>
                      <a:pt x="113" y="226"/>
                    </a:cubicBezTo>
                    <a:cubicBezTo>
                      <a:pt x="122" y="220"/>
                      <a:pt x="124" y="219"/>
                      <a:pt x="127" y="203"/>
                    </a:cubicBezTo>
                    <a:cubicBezTo>
                      <a:pt x="130" y="186"/>
                      <a:pt x="123" y="167"/>
                      <a:pt x="123" y="162"/>
                    </a:cubicBezTo>
                    <a:cubicBezTo>
                      <a:pt x="123" y="157"/>
                      <a:pt x="111" y="134"/>
                      <a:pt x="106" y="134"/>
                    </a:cubicBezTo>
                    <a:cubicBezTo>
                      <a:pt x="102" y="134"/>
                      <a:pt x="81" y="113"/>
                      <a:pt x="78" y="110"/>
                    </a:cubicBezTo>
                    <a:cubicBezTo>
                      <a:pt x="74" y="107"/>
                      <a:pt x="75" y="101"/>
                      <a:pt x="70" y="96"/>
                    </a:cubicBezTo>
                    <a:cubicBezTo>
                      <a:pt x="65" y="92"/>
                      <a:pt x="64" y="80"/>
                      <a:pt x="65" y="72"/>
                    </a:cubicBezTo>
                    <a:cubicBezTo>
                      <a:pt x="67" y="64"/>
                      <a:pt x="78" y="62"/>
                      <a:pt x="78" y="57"/>
                    </a:cubicBezTo>
                    <a:cubicBezTo>
                      <a:pt x="78" y="52"/>
                      <a:pt x="79" y="47"/>
                      <a:pt x="85" y="47"/>
                    </a:cubicBezTo>
                    <a:cubicBezTo>
                      <a:pt x="90" y="46"/>
                      <a:pt x="96" y="42"/>
                      <a:pt x="99" y="37"/>
                    </a:cubicBezTo>
                    <a:cubicBezTo>
                      <a:pt x="99" y="37"/>
                      <a:pt x="99" y="36"/>
                      <a:pt x="100" y="36"/>
                    </a:cubicBezTo>
                    <a:cubicBezTo>
                      <a:pt x="99" y="34"/>
                      <a:pt x="97" y="33"/>
                      <a:pt x="96" y="3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4" name="Freeform 1703">
                <a:extLst>
                  <a:ext uri="{FF2B5EF4-FFF2-40B4-BE49-F238E27FC236}">
                    <a16:creationId xmlns:a16="http://schemas.microsoft.com/office/drawing/2014/main" id="{34408072-749B-67E1-7B18-CAF9CCA3123B}"/>
                  </a:ext>
                </a:extLst>
              </p:cNvPr>
              <p:cNvSpPr>
                <a:spLocks/>
              </p:cNvSpPr>
              <p:nvPr/>
            </p:nvSpPr>
            <p:spPr bwMode="auto">
              <a:xfrm>
                <a:off x="7024937" y="2967136"/>
                <a:ext cx="138117" cy="95253"/>
              </a:xfrm>
              <a:custGeom>
                <a:avLst/>
                <a:gdLst>
                  <a:gd name="T0" fmla="*/ 53 w 107"/>
                  <a:gd name="T1" fmla="*/ 68 h 76"/>
                  <a:gd name="T2" fmla="*/ 73 w 107"/>
                  <a:gd name="T3" fmla="*/ 68 h 76"/>
                  <a:gd name="T4" fmla="*/ 73 w 107"/>
                  <a:gd name="T5" fmla="*/ 52 h 76"/>
                  <a:gd name="T6" fmla="*/ 88 w 107"/>
                  <a:gd name="T7" fmla="*/ 42 h 76"/>
                  <a:gd name="T8" fmla="*/ 101 w 107"/>
                  <a:gd name="T9" fmla="*/ 22 h 76"/>
                  <a:gd name="T10" fmla="*/ 95 w 107"/>
                  <a:gd name="T11" fmla="*/ 0 h 76"/>
                  <a:gd name="T12" fmla="*/ 82 w 107"/>
                  <a:gd name="T13" fmla="*/ 3 h 76"/>
                  <a:gd name="T14" fmla="*/ 70 w 107"/>
                  <a:gd name="T15" fmla="*/ 6 h 76"/>
                  <a:gd name="T16" fmla="*/ 65 w 107"/>
                  <a:gd name="T17" fmla="*/ 11 h 76"/>
                  <a:gd name="T18" fmla="*/ 55 w 107"/>
                  <a:gd name="T19" fmla="*/ 4 h 76"/>
                  <a:gd name="T20" fmla="*/ 31 w 107"/>
                  <a:gd name="T21" fmla="*/ 3 h 76"/>
                  <a:gd name="T22" fmla="*/ 7 w 107"/>
                  <a:gd name="T23" fmla="*/ 15 h 76"/>
                  <a:gd name="T24" fmla="*/ 7 w 107"/>
                  <a:gd name="T25" fmla="*/ 31 h 76"/>
                  <a:gd name="T26" fmla="*/ 10 w 107"/>
                  <a:gd name="T27" fmla="*/ 45 h 76"/>
                  <a:gd name="T28" fmla="*/ 10 w 107"/>
                  <a:gd name="T29" fmla="*/ 45 h 76"/>
                  <a:gd name="T30" fmla="*/ 14 w 107"/>
                  <a:gd name="T31" fmla="*/ 61 h 76"/>
                  <a:gd name="T32" fmla="*/ 25 w 107"/>
                  <a:gd name="T33" fmla="*/ 63 h 76"/>
                  <a:gd name="T34" fmla="*/ 26 w 107"/>
                  <a:gd name="T35" fmla="*/ 72 h 76"/>
                  <a:gd name="T36" fmla="*/ 40 w 107"/>
                  <a:gd name="T37" fmla="*/ 74 h 76"/>
                  <a:gd name="T38" fmla="*/ 42 w 107"/>
                  <a:gd name="T39" fmla="*/ 76 h 76"/>
                  <a:gd name="T40" fmla="*/ 53 w 107"/>
                  <a:gd name="T41"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6">
                    <a:moveTo>
                      <a:pt x="53" y="68"/>
                    </a:moveTo>
                    <a:cubicBezTo>
                      <a:pt x="53" y="63"/>
                      <a:pt x="70" y="72"/>
                      <a:pt x="73" y="68"/>
                    </a:cubicBezTo>
                    <a:cubicBezTo>
                      <a:pt x="75" y="63"/>
                      <a:pt x="59" y="49"/>
                      <a:pt x="73" y="52"/>
                    </a:cubicBezTo>
                    <a:cubicBezTo>
                      <a:pt x="86" y="56"/>
                      <a:pt x="84" y="48"/>
                      <a:pt x="88" y="42"/>
                    </a:cubicBezTo>
                    <a:cubicBezTo>
                      <a:pt x="93" y="37"/>
                      <a:pt x="107" y="32"/>
                      <a:pt x="101" y="22"/>
                    </a:cubicBezTo>
                    <a:cubicBezTo>
                      <a:pt x="96" y="15"/>
                      <a:pt x="95" y="7"/>
                      <a:pt x="95" y="0"/>
                    </a:cubicBezTo>
                    <a:cubicBezTo>
                      <a:pt x="90" y="3"/>
                      <a:pt x="85" y="4"/>
                      <a:pt x="82" y="3"/>
                    </a:cubicBezTo>
                    <a:cubicBezTo>
                      <a:pt x="78" y="1"/>
                      <a:pt x="70" y="0"/>
                      <a:pt x="70" y="6"/>
                    </a:cubicBezTo>
                    <a:cubicBezTo>
                      <a:pt x="70" y="12"/>
                      <a:pt x="64" y="14"/>
                      <a:pt x="65" y="11"/>
                    </a:cubicBezTo>
                    <a:cubicBezTo>
                      <a:pt x="65" y="8"/>
                      <a:pt x="59" y="9"/>
                      <a:pt x="55" y="4"/>
                    </a:cubicBezTo>
                    <a:cubicBezTo>
                      <a:pt x="51" y="0"/>
                      <a:pt x="38" y="6"/>
                      <a:pt x="31" y="3"/>
                    </a:cubicBezTo>
                    <a:cubicBezTo>
                      <a:pt x="24" y="1"/>
                      <a:pt x="13" y="7"/>
                      <a:pt x="7" y="15"/>
                    </a:cubicBezTo>
                    <a:cubicBezTo>
                      <a:pt x="0" y="24"/>
                      <a:pt x="7" y="24"/>
                      <a:pt x="7" y="31"/>
                    </a:cubicBezTo>
                    <a:cubicBezTo>
                      <a:pt x="7" y="39"/>
                      <a:pt x="12" y="39"/>
                      <a:pt x="10" y="45"/>
                    </a:cubicBezTo>
                    <a:cubicBezTo>
                      <a:pt x="10" y="45"/>
                      <a:pt x="10" y="45"/>
                      <a:pt x="10" y="45"/>
                    </a:cubicBezTo>
                    <a:cubicBezTo>
                      <a:pt x="16" y="48"/>
                      <a:pt x="14" y="56"/>
                      <a:pt x="14" y="61"/>
                    </a:cubicBezTo>
                    <a:cubicBezTo>
                      <a:pt x="15" y="66"/>
                      <a:pt x="22" y="63"/>
                      <a:pt x="25" y="63"/>
                    </a:cubicBezTo>
                    <a:cubicBezTo>
                      <a:pt x="29" y="63"/>
                      <a:pt x="23" y="69"/>
                      <a:pt x="26" y="72"/>
                    </a:cubicBezTo>
                    <a:cubicBezTo>
                      <a:pt x="29" y="76"/>
                      <a:pt x="38" y="69"/>
                      <a:pt x="40" y="74"/>
                    </a:cubicBezTo>
                    <a:cubicBezTo>
                      <a:pt x="41" y="75"/>
                      <a:pt x="41" y="76"/>
                      <a:pt x="42" y="76"/>
                    </a:cubicBezTo>
                    <a:cubicBezTo>
                      <a:pt x="47" y="74"/>
                      <a:pt x="53" y="71"/>
                      <a:pt x="53" y="6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5" name="Freeform 1704">
                <a:extLst>
                  <a:ext uri="{FF2B5EF4-FFF2-40B4-BE49-F238E27FC236}">
                    <a16:creationId xmlns:a16="http://schemas.microsoft.com/office/drawing/2014/main" id="{3E087779-7A50-D8E6-BEEA-49C61D7296F1}"/>
                  </a:ext>
                </a:extLst>
              </p:cNvPr>
              <p:cNvSpPr>
                <a:spLocks/>
              </p:cNvSpPr>
              <p:nvPr/>
            </p:nvSpPr>
            <p:spPr bwMode="auto">
              <a:xfrm>
                <a:off x="6982073" y="2782980"/>
                <a:ext cx="166693" cy="201619"/>
              </a:xfrm>
              <a:custGeom>
                <a:avLst/>
                <a:gdLst>
                  <a:gd name="T0" fmla="*/ 88 w 130"/>
                  <a:gd name="T1" fmla="*/ 73 h 160"/>
                  <a:gd name="T2" fmla="*/ 69 w 130"/>
                  <a:gd name="T3" fmla="*/ 56 h 160"/>
                  <a:gd name="T4" fmla="*/ 82 w 130"/>
                  <a:gd name="T5" fmla="*/ 48 h 160"/>
                  <a:gd name="T6" fmla="*/ 77 w 130"/>
                  <a:gd name="T7" fmla="*/ 35 h 160"/>
                  <a:gd name="T8" fmla="*/ 64 w 130"/>
                  <a:gd name="T9" fmla="*/ 32 h 160"/>
                  <a:gd name="T10" fmla="*/ 50 w 130"/>
                  <a:gd name="T11" fmla="*/ 24 h 160"/>
                  <a:gd name="T12" fmla="*/ 41 w 130"/>
                  <a:gd name="T13" fmla="*/ 11 h 160"/>
                  <a:gd name="T14" fmla="*/ 34 w 130"/>
                  <a:gd name="T15" fmla="*/ 1 h 160"/>
                  <a:gd name="T16" fmla="*/ 27 w 130"/>
                  <a:gd name="T17" fmla="*/ 2 h 160"/>
                  <a:gd name="T18" fmla="*/ 25 w 130"/>
                  <a:gd name="T19" fmla="*/ 11 h 160"/>
                  <a:gd name="T20" fmla="*/ 24 w 130"/>
                  <a:gd name="T21" fmla="*/ 25 h 160"/>
                  <a:gd name="T22" fmla="*/ 15 w 130"/>
                  <a:gd name="T23" fmla="*/ 16 h 160"/>
                  <a:gd name="T24" fmla="*/ 6 w 130"/>
                  <a:gd name="T25" fmla="*/ 31 h 160"/>
                  <a:gd name="T26" fmla="*/ 0 w 130"/>
                  <a:gd name="T27" fmla="*/ 36 h 160"/>
                  <a:gd name="T28" fmla="*/ 3 w 130"/>
                  <a:gd name="T29" fmla="*/ 39 h 160"/>
                  <a:gd name="T30" fmla="*/ 5 w 130"/>
                  <a:gd name="T31" fmla="*/ 53 h 160"/>
                  <a:gd name="T32" fmla="*/ 17 w 130"/>
                  <a:gd name="T33" fmla="*/ 57 h 160"/>
                  <a:gd name="T34" fmla="*/ 15 w 130"/>
                  <a:gd name="T35" fmla="*/ 76 h 160"/>
                  <a:gd name="T36" fmla="*/ 11 w 130"/>
                  <a:gd name="T37" fmla="*/ 90 h 160"/>
                  <a:gd name="T38" fmla="*/ 26 w 130"/>
                  <a:gd name="T39" fmla="*/ 84 h 160"/>
                  <a:gd name="T40" fmla="*/ 39 w 130"/>
                  <a:gd name="T41" fmla="*/ 83 h 160"/>
                  <a:gd name="T42" fmla="*/ 51 w 130"/>
                  <a:gd name="T43" fmla="*/ 80 h 160"/>
                  <a:gd name="T44" fmla="*/ 67 w 130"/>
                  <a:gd name="T45" fmla="*/ 79 h 160"/>
                  <a:gd name="T46" fmla="*/ 80 w 130"/>
                  <a:gd name="T47" fmla="*/ 92 h 160"/>
                  <a:gd name="T48" fmla="*/ 81 w 130"/>
                  <a:gd name="T49" fmla="*/ 113 h 160"/>
                  <a:gd name="T50" fmla="*/ 93 w 130"/>
                  <a:gd name="T51" fmla="*/ 132 h 160"/>
                  <a:gd name="T52" fmla="*/ 91 w 130"/>
                  <a:gd name="T53" fmla="*/ 152 h 160"/>
                  <a:gd name="T54" fmla="*/ 99 w 130"/>
                  <a:gd name="T55" fmla="*/ 157 h 160"/>
                  <a:gd name="T56" fmla="*/ 104 w 130"/>
                  <a:gd name="T57" fmla="*/ 152 h 160"/>
                  <a:gd name="T58" fmla="*/ 116 w 130"/>
                  <a:gd name="T59" fmla="*/ 149 h 160"/>
                  <a:gd name="T60" fmla="*/ 129 w 130"/>
                  <a:gd name="T61" fmla="*/ 146 h 160"/>
                  <a:gd name="T62" fmla="*/ 129 w 130"/>
                  <a:gd name="T63" fmla="*/ 139 h 160"/>
                  <a:gd name="T64" fmla="*/ 126 w 130"/>
                  <a:gd name="T65" fmla="*/ 121 h 160"/>
                  <a:gd name="T66" fmla="*/ 111 w 130"/>
                  <a:gd name="T67" fmla="*/ 108 h 160"/>
                  <a:gd name="T68" fmla="*/ 97 w 130"/>
                  <a:gd name="T69" fmla="*/ 89 h 160"/>
                  <a:gd name="T70" fmla="*/ 88 w 130"/>
                  <a:gd name="T71" fmla="*/ 7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60">
                    <a:moveTo>
                      <a:pt x="88" y="73"/>
                    </a:moveTo>
                    <a:cubicBezTo>
                      <a:pt x="88" y="69"/>
                      <a:pt x="66" y="62"/>
                      <a:pt x="69" y="56"/>
                    </a:cubicBezTo>
                    <a:cubicBezTo>
                      <a:pt x="71" y="51"/>
                      <a:pt x="82" y="54"/>
                      <a:pt x="82" y="48"/>
                    </a:cubicBezTo>
                    <a:cubicBezTo>
                      <a:pt x="82" y="43"/>
                      <a:pt x="78" y="43"/>
                      <a:pt x="77" y="35"/>
                    </a:cubicBezTo>
                    <a:cubicBezTo>
                      <a:pt x="75" y="27"/>
                      <a:pt x="68" y="29"/>
                      <a:pt x="64" y="32"/>
                    </a:cubicBezTo>
                    <a:cubicBezTo>
                      <a:pt x="61" y="34"/>
                      <a:pt x="50" y="29"/>
                      <a:pt x="50" y="24"/>
                    </a:cubicBezTo>
                    <a:cubicBezTo>
                      <a:pt x="50" y="18"/>
                      <a:pt x="41" y="15"/>
                      <a:pt x="41" y="11"/>
                    </a:cubicBezTo>
                    <a:cubicBezTo>
                      <a:pt x="41" y="8"/>
                      <a:pt x="37" y="5"/>
                      <a:pt x="34" y="1"/>
                    </a:cubicBezTo>
                    <a:cubicBezTo>
                      <a:pt x="32" y="3"/>
                      <a:pt x="29" y="3"/>
                      <a:pt x="27" y="2"/>
                    </a:cubicBezTo>
                    <a:cubicBezTo>
                      <a:pt x="25" y="0"/>
                      <a:pt x="23" y="9"/>
                      <a:pt x="25" y="11"/>
                    </a:cubicBezTo>
                    <a:cubicBezTo>
                      <a:pt x="27" y="13"/>
                      <a:pt x="29" y="26"/>
                      <a:pt x="24" y="25"/>
                    </a:cubicBezTo>
                    <a:cubicBezTo>
                      <a:pt x="18" y="23"/>
                      <a:pt x="18" y="16"/>
                      <a:pt x="15" y="16"/>
                    </a:cubicBezTo>
                    <a:cubicBezTo>
                      <a:pt x="15" y="16"/>
                      <a:pt x="6" y="27"/>
                      <a:pt x="6" y="31"/>
                    </a:cubicBezTo>
                    <a:cubicBezTo>
                      <a:pt x="6" y="34"/>
                      <a:pt x="2" y="35"/>
                      <a:pt x="0" y="36"/>
                    </a:cubicBezTo>
                    <a:cubicBezTo>
                      <a:pt x="1" y="37"/>
                      <a:pt x="3" y="39"/>
                      <a:pt x="3" y="39"/>
                    </a:cubicBezTo>
                    <a:cubicBezTo>
                      <a:pt x="5" y="42"/>
                      <a:pt x="2" y="48"/>
                      <a:pt x="5" y="53"/>
                    </a:cubicBezTo>
                    <a:cubicBezTo>
                      <a:pt x="7" y="58"/>
                      <a:pt x="14" y="50"/>
                      <a:pt x="17" y="57"/>
                    </a:cubicBezTo>
                    <a:cubicBezTo>
                      <a:pt x="19" y="65"/>
                      <a:pt x="15" y="69"/>
                      <a:pt x="15" y="76"/>
                    </a:cubicBezTo>
                    <a:cubicBezTo>
                      <a:pt x="15" y="84"/>
                      <a:pt x="9" y="83"/>
                      <a:pt x="11" y="90"/>
                    </a:cubicBezTo>
                    <a:cubicBezTo>
                      <a:pt x="12" y="97"/>
                      <a:pt x="20" y="88"/>
                      <a:pt x="26" y="84"/>
                    </a:cubicBezTo>
                    <a:cubicBezTo>
                      <a:pt x="32" y="79"/>
                      <a:pt x="37" y="80"/>
                      <a:pt x="39" y="83"/>
                    </a:cubicBezTo>
                    <a:cubicBezTo>
                      <a:pt x="41" y="86"/>
                      <a:pt x="49" y="84"/>
                      <a:pt x="51" y="80"/>
                    </a:cubicBezTo>
                    <a:cubicBezTo>
                      <a:pt x="52" y="76"/>
                      <a:pt x="63" y="75"/>
                      <a:pt x="67" y="79"/>
                    </a:cubicBezTo>
                    <a:cubicBezTo>
                      <a:pt x="71" y="84"/>
                      <a:pt x="75" y="89"/>
                      <a:pt x="80" y="92"/>
                    </a:cubicBezTo>
                    <a:cubicBezTo>
                      <a:pt x="85" y="95"/>
                      <a:pt x="76" y="112"/>
                      <a:pt x="81" y="113"/>
                    </a:cubicBezTo>
                    <a:cubicBezTo>
                      <a:pt x="87" y="115"/>
                      <a:pt x="94" y="123"/>
                      <a:pt x="93" y="132"/>
                    </a:cubicBezTo>
                    <a:cubicBezTo>
                      <a:pt x="93" y="140"/>
                      <a:pt x="97" y="145"/>
                      <a:pt x="91" y="152"/>
                    </a:cubicBezTo>
                    <a:cubicBezTo>
                      <a:pt x="95" y="154"/>
                      <a:pt x="99" y="154"/>
                      <a:pt x="99" y="157"/>
                    </a:cubicBezTo>
                    <a:cubicBezTo>
                      <a:pt x="98" y="160"/>
                      <a:pt x="104" y="158"/>
                      <a:pt x="104" y="152"/>
                    </a:cubicBezTo>
                    <a:cubicBezTo>
                      <a:pt x="104" y="146"/>
                      <a:pt x="112" y="147"/>
                      <a:pt x="116" y="149"/>
                    </a:cubicBezTo>
                    <a:cubicBezTo>
                      <a:pt x="119" y="150"/>
                      <a:pt x="124" y="149"/>
                      <a:pt x="129" y="146"/>
                    </a:cubicBezTo>
                    <a:cubicBezTo>
                      <a:pt x="129" y="143"/>
                      <a:pt x="129" y="141"/>
                      <a:pt x="129" y="139"/>
                    </a:cubicBezTo>
                    <a:cubicBezTo>
                      <a:pt x="130" y="132"/>
                      <a:pt x="129" y="124"/>
                      <a:pt x="126" y="121"/>
                    </a:cubicBezTo>
                    <a:cubicBezTo>
                      <a:pt x="122" y="118"/>
                      <a:pt x="113" y="114"/>
                      <a:pt x="111" y="108"/>
                    </a:cubicBezTo>
                    <a:cubicBezTo>
                      <a:pt x="109" y="101"/>
                      <a:pt x="99" y="94"/>
                      <a:pt x="97" y="89"/>
                    </a:cubicBezTo>
                    <a:cubicBezTo>
                      <a:pt x="94" y="83"/>
                      <a:pt x="88" y="78"/>
                      <a:pt x="88" y="7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6" name="Freeform 1705">
                <a:extLst>
                  <a:ext uri="{FF2B5EF4-FFF2-40B4-BE49-F238E27FC236}">
                    <a16:creationId xmlns:a16="http://schemas.microsoft.com/office/drawing/2014/main" id="{6B2712C7-C2B0-3763-16EC-BFDE76125875}"/>
                  </a:ext>
                </a:extLst>
              </p:cNvPr>
              <p:cNvSpPr>
                <a:spLocks/>
              </p:cNvSpPr>
              <p:nvPr/>
            </p:nvSpPr>
            <p:spPr bwMode="auto">
              <a:xfrm>
                <a:off x="6923333" y="2829019"/>
                <a:ext cx="182569" cy="334974"/>
              </a:xfrm>
              <a:custGeom>
                <a:avLst/>
                <a:gdLst>
                  <a:gd name="T0" fmla="*/ 87 w 143"/>
                  <a:gd name="T1" fmla="*/ 141 h 268"/>
                  <a:gd name="T2" fmla="*/ 87 w 143"/>
                  <a:gd name="T3" fmla="*/ 125 h 268"/>
                  <a:gd name="T4" fmla="*/ 111 w 143"/>
                  <a:gd name="T5" fmla="*/ 113 h 268"/>
                  <a:gd name="T6" fmla="*/ 135 w 143"/>
                  <a:gd name="T7" fmla="*/ 114 h 268"/>
                  <a:gd name="T8" fmla="*/ 137 w 143"/>
                  <a:gd name="T9" fmla="*/ 116 h 268"/>
                  <a:gd name="T10" fmla="*/ 139 w 143"/>
                  <a:gd name="T11" fmla="*/ 96 h 268"/>
                  <a:gd name="T12" fmla="*/ 127 w 143"/>
                  <a:gd name="T13" fmla="*/ 77 h 268"/>
                  <a:gd name="T14" fmla="*/ 126 w 143"/>
                  <a:gd name="T15" fmla="*/ 56 h 268"/>
                  <a:gd name="T16" fmla="*/ 113 w 143"/>
                  <a:gd name="T17" fmla="*/ 43 h 268"/>
                  <a:gd name="T18" fmla="*/ 97 w 143"/>
                  <a:gd name="T19" fmla="*/ 44 h 268"/>
                  <a:gd name="T20" fmla="*/ 85 w 143"/>
                  <a:gd name="T21" fmla="*/ 47 h 268"/>
                  <a:gd name="T22" fmla="*/ 72 w 143"/>
                  <a:gd name="T23" fmla="*/ 48 h 268"/>
                  <a:gd name="T24" fmla="*/ 57 w 143"/>
                  <a:gd name="T25" fmla="*/ 54 h 268"/>
                  <a:gd name="T26" fmla="*/ 61 w 143"/>
                  <a:gd name="T27" fmla="*/ 40 h 268"/>
                  <a:gd name="T28" fmla="*/ 63 w 143"/>
                  <a:gd name="T29" fmla="*/ 21 h 268"/>
                  <a:gd name="T30" fmla="*/ 51 w 143"/>
                  <a:gd name="T31" fmla="*/ 17 h 268"/>
                  <a:gd name="T32" fmla="*/ 49 w 143"/>
                  <a:gd name="T33" fmla="*/ 3 h 268"/>
                  <a:gd name="T34" fmla="*/ 46 w 143"/>
                  <a:gd name="T35" fmla="*/ 0 h 268"/>
                  <a:gd name="T36" fmla="*/ 43 w 143"/>
                  <a:gd name="T37" fmla="*/ 3 h 268"/>
                  <a:gd name="T38" fmla="*/ 27 w 143"/>
                  <a:gd name="T39" fmla="*/ 12 h 268"/>
                  <a:gd name="T40" fmla="*/ 13 w 143"/>
                  <a:gd name="T41" fmla="*/ 16 h 268"/>
                  <a:gd name="T42" fmla="*/ 4 w 143"/>
                  <a:gd name="T43" fmla="*/ 21 h 268"/>
                  <a:gd name="T44" fmla="*/ 0 w 143"/>
                  <a:gd name="T45" fmla="*/ 49 h 268"/>
                  <a:gd name="T46" fmla="*/ 13 w 143"/>
                  <a:gd name="T47" fmla="*/ 65 h 268"/>
                  <a:gd name="T48" fmla="*/ 17 w 143"/>
                  <a:gd name="T49" fmla="*/ 77 h 268"/>
                  <a:gd name="T50" fmla="*/ 16 w 143"/>
                  <a:gd name="T51" fmla="*/ 85 h 268"/>
                  <a:gd name="T52" fmla="*/ 13 w 143"/>
                  <a:gd name="T53" fmla="*/ 98 h 268"/>
                  <a:gd name="T54" fmla="*/ 20 w 143"/>
                  <a:gd name="T55" fmla="*/ 117 h 268"/>
                  <a:gd name="T56" fmla="*/ 27 w 143"/>
                  <a:gd name="T57" fmla="*/ 138 h 268"/>
                  <a:gd name="T58" fmla="*/ 32 w 143"/>
                  <a:gd name="T59" fmla="*/ 152 h 268"/>
                  <a:gd name="T60" fmla="*/ 17 w 143"/>
                  <a:gd name="T61" fmla="*/ 181 h 268"/>
                  <a:gd name="T62" fmla="*/ 12 w 143"/>
                  <a:gd name="T63" fmla="*/ 207 h 268"/>
                  <a:gd name="T64" fmla="*/ 13 w 143"/>
                  <a:gd name="T65" fmla="*/ 222 h 268"/>
                  <a:gd name="T66" fmla="*/ 36 w 143"/>
                  <a:gd name="T67" fmla="*/ 245 h 268"/>
                  <a:gd name="T68" fmla="*/ 42 w 143"/>
                  <a:gd name="T69" fmla="*/ 254 h 268"/>
                  <a:gd name="T70" fmla="*/ 52 w 143"/>
                  <a:gd name="T71" fmla="*/ 254 h 268"/>
                  <a:gd name="T72" fmla="*/ 61 w 143"/>
                  <a:gd name="T73" fmla="*/ 265 h 268"/>
                  <a:gd name="T74" fmla="*/ 74 w 143"/>
                  <a:gd name="T75" fmla="*/ 266 h 268"/>
                  <a:gd name="T76" fmla="*/ 80 w 143"/>
                  <a:gd name="T77" fmla="*/ 259 h 268"/>
                  <a:gd name="T78" fmla="*/ 60 w 143"/>
                  <a:gd name="T79" fmla="*/ 248 h 268"/>
                  <a:gd name="T80" fmla="*/ 47 w 143"/>
                  <a:gd name="T81" fmla="*/ 227 h 268"/>
                  <a:gd name="T82" fmla="*/ 41 w 143"/>
                  <a:gd name="T83" fmla="*/ 211 h 268"/>
                  <a:gd name="T84" fmla="*/ 30 w 143"/>
                  <a:gd name="T85" fmla="*/ 203 h 268"/>
                  <a:gd name="T86" fmla="*/ 32 w 143"/>
                  <a:gd name="T87" fmla="*/ 175 h 268"/>
                  <a:gd name="T88" fmla="*/ 41 w 143"/>
                  <a:gd name="T89" fmla="*/ 139 h 268"/>
                  <a:gd name="T90" fmla="*/ 56 w 143"/>
                  <a:gd name="T91" fmla="*/ 134 h 268"/>
                  <a:gd name="T92" fmla="*/ 70 w 143"/>
                  <a:gd name="T93" fmla="*/ 145 h 268"/>
                  <a:gd name="T94" fmla="*/ 88 w 143"/>
                  <a:gd name="T95" fmla="*/ 155 h 268"/>
                  <a:gd name="T96" fmla="*/ 90 w 143"/>
                  <a:gd name="T97" fmla="*/ 155 h 268"/>
                  <a:gd name="T98" fmla="*/ 90 w 143"/>
                  <a:gd name="T99" fmla="*/ 155 h 268"/>
                  <a:gd name="T100" fmla="*/ 87 w 143"/>
                  <a:gd name="T101"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268">
                    <a:moveTo>
                      <a:pt x="87" y="141"/>
                    </a:moveTo>
                    <a:cubicBezTo>
                      <a:pt x="87" y="134"/>
                      <a:pt x="80" y="134"/>
                      <a:pt x="87" y="125"/>
                    </a:cubicBezTo>
                    <a:cubicBezTo>
                      <a:pt x="93" y="117"/>
                      <a:pt x="104" y="111"/>
                      <a:pt x="111" y="113"/>
                    </a:cubicBezTo>
                    <a:cubicBezTo>
                      <a:pt x="118" y="116"/>
                      <a:pt x="131" y="110"/>
                      <a:pt x="135" y="114"/>
                    </a:cubicBezTo>
                    <a:cubicBezTo>
                      <a:pt x="136" y="115"/>
                      <a:pt x="136" y="115"/>
                      <a:pt x="137" y="116"/>
                    </a:cubicBezTo>
                    <a:cubicBezTo>
                      <a:pt x="143" y="109"/>
                      <a:pt x="139" y="104"/>
                      <a:pt x="139" y="96"/>
                    </a:cubicBezTo>
                    <a:cubicBezTo>
                      <a:pt x="140" y="87"/>
                      <a:pt x="133" y="79"/>
                      <a:pt x="127" y="77"/>
                    </a:cubicBezTo>
                    <a:cubicBezTo>
                      <a:pt x="122" y="76"/>
                      <a:pt x="131" y="59"/>
                      <a:pt x="126" y="56"/>
                    </a:cubicBezTo>
                    <a:cubicBezTo>
                      <a:pt x="121" y="53"/>
                      <a:pt x="117" y="48"/>
                      <a:pt x="113" y="43"/>
                    </a:cubicBezTo>
                    <a:cubicBezTo>
                      <a:pt x="109" y="39"/>
                      <a:pt x="98" y="40"/>
                      <a:pt x="97" y="44"/>
                    </a:cubicBezTo>
                    <a:cubicBezTo>
                      <a:pt x="95" y="48"/>
                      <a:pt x="87" y="50"/>
                      <a:pt x="85" y="47"/>
                    </a:cubicBezTo>
                    <a:cubicBezTo>
                      <a:pt x="83" y="44"/>
                      <a:pt x="78" y="43"/>
                      <a:pt x="72" y="48"/>
                    </a:cubicBezTo>
                    <a:cubicBezTo>
                      <a:pt x="66" y="52"/>
                      <a:pt x="58" y="61"/>
                      <a:pt x="57" y="54"/>
                    </a:cubicBezTo>
                    <a:cubicBezTo>
                      <a:pt x="55" y="47"/>
                      <a:pt x="61" y="48"/>
                      <a:pt x="61" y="40"/>
                    </a:cubicBezTo>
                    <a:cubicBezTo>
                      <a:pt x="61" y="33"/>
                      <a:pt x="65" y="29"/>
                      <a:pt x="63" y="21"/>
                    </a:cubicBezTo>
                    <a:cubicBezTo>
                      <a:pt x="60" y="14"/>
                      <a:pt x="53" y="22"/>
                      <a:pt x="51" y="17"/>
                    </a:cubicBezTo>
                    <a:cubicBezTo>
                      <a:pt x="48" y="12"/>
                      <a:pt x="51" y="6"/>
                      <a:pt x="49" y="3"/>
                    </a:cubicBezTo>
                    <a:cubicBezTo>
                      <a:pt x="49" y="3"/>
                      <a:pt x="47" y="1"/>
                      <a:pt x="46" y="0"/>
                    </a:cubicBezTo>
                    <a:cubicBezTo>
                      <a:pt x="44" y="1"/>
                      <a:pt x="43" y="1"/>
                      <a:pt x="43" y="3"/>
                    </a:cubicBezTo>
                    <a:cubicBezTo>
                      <a:pt x="41" y="6"/>
                      <a:pt x="30" y="7"/>
                      <a:pt x="27" y="12"/>
                    </a:cubicBezTo>
                    <a:cubicBezTo>
                      <a:pt x="24" y="16"/>
                      <a:pt x="16" y="16"/>
                      <a:pt x="13" y="16"/>
                    </a:cubicBezTo>
                    <a:cubicBezTo>
                      <a:pt x="11" y="16"/>
                      <a:pt x="4" y="16"/>
                      <a:pt x="4" y="21"/>
                    </a:cubicBezTo>
                    <a:cubicBezTo>
                      <a:pt x="3" y="26"/>
                      <a:pt x="0" y="46"/>
                      <a:pt x="0" y="49"/>
                    </a:cubicBezTo>
                    <a:cubicBezTo>
                      <a:pt x="0" y="53"/>
                      <a:pt x="10" y="64"/>
                      <a:pt x="13" y="65"/>
                    </a:cubicBezTo>
                    <a:cubicBezTo>
                      <a:pt x="17" y="67"/>
                      <a:pt x="13" y="75"/>
                      <a:pt x="17" y="77"/>
                    </a:cubicBezTo>
                    <a:cubicBezTo>
                      <a:pt x="21" y="79"/>
                      <a:pt x="18" y="86"/>
                      <a:pt x="16" y="85"/>
                    </a:cubicBezTo>
                    <a:cubicBezTo>
                      <a:pt x="14" y="85"/>
                      <a:pt x="18" y="94"/>
                      <a:pt x="13" y="98"/>
                    </a:cubicBezTo>
                    <a:cubicBezTo>
                      <a:pt x="9" y="101"/>
                      <a:pt x="13" y="110"/>
                      <a:pt x="20" y="117"/>
                    </a:cubicBezTo>
                    <a:cubicBezTo>
                      <a:pt x="27" y="123"/>
                      <a:pt x="27" y="133"/>
                      <a:pt x="27" y="138"/>
                    </a:cubicBezTo>
                    <a:cubicBezTo>
                      <a:pt x="27" y="144"/>
                      <a:pt x="32" y="145"/>
                      <a:pt x="32" y="152"/>
                    </a:cubicBezTo>
                    <a:cubicBezTo>
                      <a:pt x="32" y="152"/>
                      <a:pt x="24" y="182"/>
                      <a:pt x="17" y="181"/>
                    </a:cubicBezTo>
                    <a:cubicBezTo>
                      <a:pt x="16" y="188"/>
                      <a:pt x="14" y="200"/>
                      <a:pt x="12" y="207"/>
                    </a:cubicBezTo>
                    <a:cubicBezTo>
                      <a:pt x="10" y="215"/>
                      <a:pt x="9" y="222"/>
                      <a:pt x="13" y="222"/>
                    </a:cubicBezTo>
                    <a:cubicBezTo>
                      <a:pt x="18" y="223"/>
                      <a:pt x="27" y="233"/>
                      <a:pt x="36" y="245"/>
                    </a:cubicBezTo>
                    <a:cubicBezTo>
                      <a:pt x="39" y="248"/>
                      <a:pt x="40" y="251"/>
                      <a:pt x="42" y="254"/>
                    </a:cubicBezTo>
                    <a:cubicBezTo>
                      <a:pt x="45" y="253"/>
                      <a:pt x="48" y="254"/>
                      <a:pt x="52" y="254"/>
                    </a:cubicBezTo>
                    <a:cubicBezTo>
                      <a:pt x="59" y="256"/>
                      <a:pt x="61" y="261"/>
                      <a:pt x="61" y="265"/>
                    </a:cubicBezTo>
                    <a:cubicBezTo>
                      <a:pt x="61" y="268"/>
                      <a:pt x="72" y="267"/>
                      <a:pt x="74" y="266"/>
                    </a:cubicBezTo>
                    <a:cubicBezTo>
                      <a:pt x="76" y="266"/>
                      <a:pt x="74" y="261"/>
                      <a:pt x="80" y="259"/>
                    </a:cubicBezTo>
                    <a:cubicBezTo>
                      <a:pt x="76" y="254"/>
                      <a:pt x="67" y="248"/>
                      <a:pt x="60" y="248"/>
                    </a:cubicBezTo>
                    <a:cubicBezTo>
                      <a:pt x="51" y="247"/>
                      <a:pt x="47" y="233"/>
                      <a:pt x="47" y="227"/>
                    </a:cubicBezTo>
                    <a:cubicBezTo>
                      <a:pt x="48" y="221"/>
                      <a:pt x="41" y="216"/>
                      <a:pt x="41" y="211"/>
                    </a:cubicBezTo>
                    <a:cubicBezTo>
                      <a:pt x="41" y="206"/>
                      <a:pt x="36" y="206"/>
                      <a:pt x="30" y="203"/>
                    </a:cubicBezTo>
                    <a:cubicBezTo>
                      <a:pt x="24" y="200"/>
                      <a:pt x="31" y="182"/>
                      <a:pt x="32" y="175"/>
                    </a:cubicBezTo>
                    <a:cubicBezTo>
                      <a:pt x="33" y="167"/>
                      <a:pt x="45" y="145"/>
                      <a:pt x="41" y="139"/>
                    </a:cubicBezTo>
                    <a:cubicBezTo>
                      <a:pt x="38" y="132"/>
                      <a:pt x="54" y="127"/>
                      <a:pt x="56" y="134"/>
                    </a:cubicBezTo>
                    <a:cubicBezTo>
                      <a:pt x="58" y="142"/>
                      <a:pt x="59" y="145"/>
                      <a:pt x="70" y="145"/>
                    </a:cubicBezTo>
                    <a:cubicBezTo>
                      <a:pt x="80" y="144"/>
                      <a:pt x="80" y="152"/>
                      <a:pt x="88" y="155"/>
                    </a:cubicBezTo>
                    <a:cubicBezTo>
                      <a:pt x="89" y="155"/>
                      <a:pt x="89" y="155"/>
                      <a:pt x="90" y="155"/>
                    </a:cubicBezTo>
                    <a:cubicBezTo>
                      <a:pt x="90" y="155"/>
                      <a:pt x="90" y="155"/>
                      <a:pt x="90" y="155"/>
                    </a:cubicBezTo>
                    <a:cubicBezTo>
                      <a:pt x="92" y="149"/>
                      <a:pt x="87" y="149"/>
                      <a:pt x="87" y="14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7" name="Freeform 1706">
                <a:extLst>
                  <a:ext uri="{FF2B5EF4-FFF2-40B4-BE49-F238E27FC236}">
                    <a16:creationId xmlns:a16="http://schemas.microsoft.com/office/drawing/2014/main" id="{8002E54F-FFC8-63EB-013C-EB78D58A40EA}"/>
                  </a:ext>
                </a:extLst>
              </p:cNvPr>
              <p:cNvSpPr>
                <a:spLocks/>
              </p:cNvSpPr>
              <p:nvPr/>
            </p:nvSpPr>
            <p:spPr bwMode="auto">
              <a:xfrm>
                <a:off x="5515170" y="2548022"/>
                <a:ext cx="477855" cy="373075"/>
              </a:xfrm>
              <a:custGeom>
                <a:avLst/>
                <a:gdLst>
                  <a:gd name="T0" fmla="*/ 223 w 372"/>
                  <a:gd name="T1" fmla="*/ 62 h 298"/>
                  <a:gd name="T2" fmla="*/ 191 w 372"/>
                  <a:gd name="T3" fmla="*/ 59 h 298"/>
                  <a:gd name="T4" fmla="*/ 170 w 372"/>
                  <a:gd name="T5" fmla="*/ 52 h 298"/>
                  <a:gd name="T6" fmla="*/ 128 w 372"/>
                  <a:gd name="T7" fmla="*/ 20 h 298"/>
                  <a:gd name="T8" fmla="*/ 93 w 372"/>
                  <a:gd name="T9" fmla="*/ 0 h 298"/>
                  <a:gd name="T10" fmla="*/ 78 w 372"/>
                  <a:gd name="T11" fmla="*/ 0 h 298"/>
                  <a:gd name="T12" fmla="*/ 60 w 372"/>
                  <a:gd name="T13" fmla="*/ 6 h 298"/>
                  <a:gd name="T14" fmla="*/ 43 w 372"/>
                  <a:gd name="T15" fmla="*/ 17 h 298"/>
                  <a:gd name="T16" fmla="*/ 56 w 372"/>
                  <a:gd name="T17" fmla="*/ 32 h 298"/>
                  <a:gd name="T18" fmla="*/ 46 w 372"/>
                  <a:gd name="T19" fmla="*/ 41 h 298"/>
                  <a:gd name="T20" fmla="*/ 35 w 372"/>
                  <a:gd name="T21" fmla="*/ 45 h 298"/>
                  <a:gd name="T22" fmla="*/ 21 w 372"/>
                  <a:gd name="T23" fmla="*/ 56 h 298"/>
                  <a:gd name="T24" fmla="*/ 3 w 372"/>
                  <a:gd name="T25" fmla="*/ 48 h 298"/>
                  <a:gd name="T26" fmla="*/ 1 w 372"/>
                  <a:gd name="T27" fmla="*/ 53 h 298"/>
                  <a:gd name="T28" fmla="*/ 1 w 372"/>
                  <a:gd name="T29" fmla="*/ 58 h 298"/>
                  <a:gd name="T30" fmla="*/ 4 w 372"/>
                  <a:gd name="T31" fmla="*/ 78 h 298"/>
                  <a:gd name="T32" fmla="*/ 18 w 372"/>
                  <a:gd name="T33" fmla="*/ 96 h 298"/>
                  <a:gd name="T34" fmla="*/ 43 w 372"/>
                  <a:gd name="T35" fmla="*/ 135 h 298"/>
                  <a:gd name="T36" fmla="*/ 57 w 372"/>
                  <a:gd name="T37" fmla="*/ 155 h 298"/>
                  <a:gd name="T38" fmla="*/ 73 w 372"/>
                  <a:gd name="T39" fmla="*/ 175 h 298"/>
                  <a:gd name="T40" fmla="*/ 77 w 372"/>
                  <a:gd name="T41" fmla="*/ 194 h 298"/>
                  <a:gd name="T42" fmla="*/ 92 w 372"/>
                  <a:gd name="T43" fmla="*/ 224 h 298"/>
                  <a:gd name="T44" fmla="*/ 112 w 372"/>
                  <a:gd name="T45" fmla="*/ 247 h 298"/>
                  <a:gd name="T46" fmla="*/ 128 w 372"/>
                  <a:gd name="T47" fmla="*/ 274 h 298"/>
                  <a:gd name="T48" fmla="*/ 134 w 372"/>
                  <a:gd name="T49" fmla="*/ 287 h 298"/>
                  <a:gd name="T50" fmla="*/ 140 w 372"/>
                  <a:gd name="T51" fmla="*/ 298 h 298"/>
                  <a:gd name="T52" fmla="*/ 148 w 372"/>
                  <a:gd name="T53" fmla="*/ 293 h 298"/>
                  <a:gd name="T54" fmla="*/ 148 w 372"/>
                  <a:gd name="T55" fmla="*/ 284 h 298"/>
                  <a:gd name="T56" fmla="*/ 155 w 372"/>
                  <a:gd name="T57" fmla="*/ 277 h 298"/>
                  <a:gd name="T58" fmla="*/ 168 w 372"/>
                  <a:gd name="T59" fmla="*/ 279 h 298"/>
                  <a:gd name="T60" fmla="*/ 190 w 372"/>
                  <a:gd name="T61" fmla="*/ 281 h 298"/>
                  <a:gd name="T62" fmla="*/ 215 w 372"/>
                  <a:gd name="T63" fmla="*/ 285 h 298"/>
                  <a:gd name="T64" fmla="*/ 227 w 372"/>
                  <a:gd name="T65" fmla="*/ 281 h 298"/>
                  <a:gd name="T66" fmla="*/ 254 w 372"/>
                  <a:gd name="T67" fmla="*/ 257 h 298"/>
                  <a:gd name="T68" fmla="*/ 289 w 372"/>
                  <a:gd name="T69" fmla="*/ 255 h 298"/>
                  <a:gd name="T70" fmla="*/ 360 w 372"/>
                  <a:gd name="T71" fmla="*/ 232 h 298"/>
                  <a:gd name="T72" fmla="*/ 372 w 372"/>
                  <a:gd name="T73" fmla="*/ 195 h 298"/>
                  <a:gd name="T74" fmla="*/ 363 w 372"/>
                  <a:gd name="T75" fmla="*/ 182 h 298"/>
                  <a:gd name="T76" fmla="*/ 319 w 372"/>
                  <a:gd name="T77" fmla="*/ 177 h 298"/>
                  <a:gd name="T78" fmla="*/ 305 w 372"/>
                  <a:gd name="T79" fmla="*/ 158 h 298"/>
                  <a:gd name="T80" fmla="*/ 298 w 372"/>
                  <a:gd name="T81" fmla="*/ 147 h 298"/>
                  <a:gd name="T82" fmla="*/ 283 w 372"/>
                  <a:gd name="T83" fmla="*/ 137 h 298"/>
                  <a:gd name="T84" fmla="*/ 274 w 372"/>
                  <a:gd name="T85" fmla="*/ 118 h 298"/>
                  <a:gd name="T86" fmla="*/ 266 w 372"/>
                  <a:gd name="T87" fmla="*/ 99 h 298"/>
                  <a:gd name="T88" fmla="*/ 248 w 372"/>
                  <a:gd name="T89" fmla="*/ 78 h 298"/>
                  <a:gd name="T90" fmla="*/ 246 w 372"/>
                  <a:gd name="T91" fmla="*/ 71 h 298"/>
                  <a:gd name="T92" fmla="*/ 232 w 372"/>
                  <a:gd name="T93" fmla="*/ 70 h 298"/>
                  <a:gd name="T94" fmla="*/ 223 w 372"/>
                  <a:gd name="T95" fmla="*/ 6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2" h="298">
                    <a:moveTo>
                      <a:pt x="223" y="62"/>
                    </a:moveTo>
                    <a:cubicBezTo>
                      <a:pt x="223" y="62"/>
                      <a:pt x="195" y="59"/>
                      <a:pt x="191" y="59"/>
                    </a:cubicBezTo>
                    <a:cubicBezTo>
                      <a:pt x="187" y="59"/>
                      <a:pt x="177" y="57"/>
                      <a:pt x="170" y="52"/>
                    </a:cubicBezTo>
                    <a:cubicBezTo>
                      <a:pt x="164" y="46"/>
                      <a:pt x="134" y="23"/>
                      <a:pt x="128" y="20"/>
                    </a:cubicBezTo>
                    <a:cubicBezTo>
                      <a:pt x="122" y="18"/>
                      <a:pt x="99" y="1"/>
                      <a:pt x="93" y="0"/>
                    </a:cubicBezTo>
                    <a:cubicBezTo>
                      <a:pt x="87" y="0"/>
                      <a:pt x="86" y="0"/>
                      <a:pt x="78" y="0"/>
                    </a:cubicBezTo>
                    <a:cubicBezTo>
                      <a:pt x="71" y="0"/>
                      <a:pt x="74" y="5"/>
                      <a:pt x="60" y="6"/>
                    </a:cubicBezTo>
                    <a:cubicBezTo>
                      <a:pt x="46" y="6"/>
                      <a:pt x="39" y="16"/>
                      <a:pt x="43" y="17"/>
                    </a:cubicBezTo>
                    <a:cubicBezTo>
                      <a:pt x="47" y="18"/>
                      <a:pt x="60" y="30"/>
                      <a:pt x="56" y="32"/>
                    </a:cubicBezTo>
                    <a:cubicBezTo>
                      <a:pt x="52" y="34"/>
                      <a:pt x="51" y="41"/>
                      <a:pt x="46" y="41"/>
                    </a:cubicBezTo>
                    <a:cubicBezTo>
                      <a:pt x="40" y="41"/>
                      <a:pt x="35" y="41"/>
                      <a:pt x="35" y="45"/>
                    </a:cubicBezTo>
                    <a:cubicBezTo>
                      <a:pt x="35" y="50"/>
                      <a:pt x="27" y="57"/>
                      <a:pt x="21" y="56"/>
                    </a:cubicBezTo>
                    <a:cubicBezTo>
                      <a:pt x="17" y="56"/>
                      <a:pt x="9" y="52"/>
                      <a:pt x="3" y="48"/>
                    </a:cubicBezTo>
                    <a:cubicBezTo>
                      <a:pt x="1" y="53"/>
                      <a:pt x="1" y="53"/>
                      <a:pt x="1" y="53"/>
                    </a:cubicBezTo>
                    <a:cubicBezTo>
                      <a:pt x="1" y="58"/>
                      <a:pt x="1" y="58"/>
                      <a:pt x="1" y="58"/>
                    </a:cubicBezTo>
                    <a:cubicBezTo>
                      <a:pt x="2" y="62"/>
                      <a:pt x="0" y="77"/>
                      <a:pt x="4" y="78"/>
                    </a:cubicBezTo>
                    <a:cubicBezTo>
                      <a:pt x="8" y="79"/>
                      <a:pt x="10" y="86"/>
                      <a:pt x="18" y="96"/>
                    </a:cubicBezTo>
                    <a:cubicBezTo>
                      <a:pt x="26" y="105"/>
                      <a:pt x="43" y="129"/>
                      <a:pt x="43" y="135"/>
                    </a:cubicBezTo>
                    <a:cubicBezTo>
                      <a:pt x="44" y="141"/>
                      <a:pt x="47" y="148"/>
                      <a:pt x="57" y="155"/>
                    </a:cubicBezTo>
                    <a:cubicBezTo>
                      <a:pt x="67" y="162"/>
                      <a:pt x="67" y="170"/>
                      <a:pt x="73" y="175"/>
                    </a:cubicBezTo>
                    <a:cubicBezTo>
                      <a:pt x="78" y="179"/>
                      <a:pt x="77" y="184"/>
                      <a:pt x="77" y="194"/>
                    </a:cubicBezTo>
                    <a:cubicBezTo>
                      <a:pt x="78" y="205"/>
                      <a:pt x="82" y="218"/>
                      <a:pt x="92" y="224"/>
                    </a:cubicBezTo>
                    <a:cubicBezTo>
                      <a:pt x="101" y="230"/>
                      <a:pt x="108" y="236"/>
                      <a:pt x="112" y="247"/>
                    </a:cubicBezTo>
                    <a:cubicBezTo>
                      <a:pt x="117" y="258"/>
                      <a:pt x="122" y="268"/>
                      <a:pt x="128" y="274"/>
                    </a:cubicBezTo>
                    <a:cubicBezTo>
                      <a:pt x="134" y="280"/>
                      <a:pt x="131" y="283"/>
                      <a:pt x="134" y="287"/>
                    </a:cubicBezTo>
                    <a:cubicBezTo>
                      <a:pt x="136" y="290"/>
                      <a:pt x="138" y="294"/>
                      <a:pt x="140" y="298"/>
                    </a:cubicBezTo>
                    <a:cubicBezTo>
                      <a:pt x="145" y="295"/>
                      <a:pt x="148" y="294"/>
                      <a:pt x="148" y="293"/>
                    </a:cubicBezTo>
                    <a:cubicBezTo>
                      <a:pt x="149" y="291"/>
                      <a:pt x="146" y="286"/>
                      <a:pt x="148" y="284"/>
                    </a:cubicBezTo>
                    <a:cubicBezTo>
                      <a:pt x="149" y="282"/>
                      <a:pt x="152" y="278"/>
                      <a:pt x="155" y="277"/>
                    </a:cubicBezTo>
                    <a:cubicBezTo>
                      <a:pt x="158" y="276"/>
                      <a:pt x="162" y="280"/>
                      <a:pt x="168" y="279"/>
                    </a:cubicBezTo>
                    <a:cubicBezTo>
                      <a:pt x="175" y="278"/>
                      <a:pt x="188" y="280"/>
                      <a:pt x="190" y="281"/>
                    </a:cubicBezTo>
                    <a:cubicBezTo>
                      <a:pt x="192" y="283"/>
                      <a:pt x="210" y="282"/>
                      <a:pt x="215" y="285"/>
                    </a:cubicBezTo>
                    <a:cubicBezTo>
                      <a:pt x="219" y="289"/>
                      <a:pt x="224" y="288"/>
                      <a:pt x="227" y="281"/>
                    </a:cubicBezTo>
                    <a:cubicBezTo>
                      <a:pt x="230" y="274"/>
                      <a:pt x="251" y="258"/>
                      <a:pt x="254" y="257"/>
                    </a:cubicBezTo>
                    <a:cubicBezTo>
                      <a:pt x="257" y="255"/>
                      <a:pt x="280" y="257"/>
                      <a:pt x="289" y="255"/>
                    </a:cubicBezTo>
                    <a:cubicBezTo>
                      <a:pt x="298" y="253"/>
                      <a:pt x="357" y="234"/>
                      <a:pt x="360" y="232"/>
                    </a:cubicBezTo>
                    <a:cubicBezTo>
                      <a:pt x="362" y="230"/>
                      <a:pt x="372" y="198"/>
                      <a:pt x="372" y="195"/>
                    </a:cubicBezTo>
                    <a:cubicBezTo>
                      <a:pt x="372" y="191"/>
                      <a:pt x="367" y="182"/>
                      <a:pt x="363" y="182"/>
                    </a:cubicBezTo>
                    <a:cubicBezTo>
                      <a:pt x="358" y="183"/>
                      <a:pt x="321" y="179"/>
                      <a:pt x="319" y="177"/>
                    </a:cubicBezTo>
                    <a:cubicBezTo>
                      <a:pt x="316" y="176"/>
                      <a:pt x="307" y="169"/>
                      <a:pt x="305" y="158"/>
                    </a:cubicBezTo>
                    <a:cubicBezTo>
                      <a:pt x="302" y="156"/>
                      <a:pt x="299" y="151"/>
                      <a:pt x="298" y="147"/>
                    </a:cubicBezTo>
                    <a:cubicBezTo>
                      <a:pt x="294" y="148"/>
                      <a:pt x="287" y="147"/>
                      <a:pt x="283" y="137"/>
                    </a:cubicBezTo>
                    <a:cubicBezTo>
                      <a:pt x="280" y="135"/>
                      <a:pt x="271" y="122"/>
                      <a:pt x="274" y="118"/>
                    </a:cubicBezTo>
                    <a:cubicBezTo>
                      <a:pt x="278" y="114"/>
                      <a:pt x="272" y="104"/>
                      <a:pt x="266" y="99"/>
                    </a:cubicBezTo>
                    <a:cubicBezTo>
                      <a:pt x="260" y="94"/>
                      <a:pt x="248" y="84"/>
                      <a:pt x="248" y="78"/>
                    </a:cubicBezTo>
                    <a:cubicBezTo>
                      <a:pt x="248" y="76"/>
                      <a:pt x="247" y="74"/>
                      <a:pt x="246" y="71"/>
                    </a:cubicBezTo>
                    <a:cubicBezTo>
                      <a:pt x="232" y="70"/>
                      <a:pt x="232" y="70"/>
                      <a:pt x="232" y="70"/>
                    </a:cubicBezTo>
                    <a:lnTo>
                      <a:pt x="223" y="62"/>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8" name="Freeform 1707">
                <a:extLst>
                  <a:ext uri="{FF2B5EF4-FFF2-40B4-BE49-F238E27FC236}">
                    <a16:creationId xmlns:a16="http://schemas.microsoft.com/office/drawing/2014/main" id="{F7E7E54D-0334-9465-6C77-2F205C809F9B}"/>
                  </a:ext>
                </a:extLst>
              </p:cNvPr>
              <p:cNvSpPr>
                <a:spLocks/>
              </p:cNvSpPr>
              <p:nvPr/>
            </p:nvSpPr>
            <p:spPr bwMode="auto">
              <a:xfrm>
                <a:off x="5908884" y="2717891"/>
                <a:ext cx="180981" cy="200032"/>
              </a:xfrm>
              <a:custGeom>
                <a:avLst/>
                <a:gdLst>
                  <a:gd name="T0" fmla="*/ 70 w 142"/>
                  <a:gd name="T1" fmla="*/ 4 h 159"/>
                  <a:gd name="T2" fmla="*/ 70 w 142"/>
                  <a:gd name="T3" fmla="*/ 17 h 159"/>
                  <a:gd name="T4" fmla="*/ 59 w 142"/>
                  <a:gd name="T5" fmla="*/ 31 h 159"/>
                  <a:gd name="T6" fmla="*/ 53 w 142"/>
                  <a:gd name="T7" fmla="*/ 46 h 159"/>
                  <a:gd name="T8" fmla="*/ 57 w 142"/>
                  <a:gd name="T9" fmla="*/ 46 h 159"/>
                  <a:gd name="T10" fmla="*/ 66 w 142"/>
                  <a:gd name="T11" fmla="*/ 59 h 159"/>
                  <a:gd name="T12" fmla="*/ 54 w 142"/>
                  <a:gd name="T13" fmla="*/ 96 h 159"/>
                  <a:gd name="T14" fmla="*/ 0 w 142"/>
                  <a:gd name="T15" fmla="*/ 114 h 159"/>
                  <a:gd name="T16" fmla="*/ 21 w 142"/>
                  <a:gd name="T17" fmla="*/ 159 h 159"/>
                  <a:gd name="T18" fmla="*/ 26 w 142"/>
                  <a:gd name="T19" fmla="*/ 156 h 159"/>
                  <a:gd name="T20" fmla="*/ 55 w 142"/>
                  <a:gd name="T21" fmla="*/ 151 h 159"/>
                  <a:gd name="T22" fmla="*/ 61 w 142"/>
                  <a:gd name="T23" fmla="*/ 138 h 159"/>
                  <a:gd name="T24" fmla="*/ 81 w 142"/>
                  <a:gd name="T25" fmla="*/ 134 h 159"/>
                  <a:gd name="T26" fmla="*/ 92 w 142"/>
                  <a:gd name="T27" fmla="*/ 118 h 159"/>
                  <a:gd name="T28" fmla="*/ 103 w 142"/>
                  <a:gd name="T29" fmla="*/ 113 h 159"/>
                  <a:gd name="T30" fmla="*/ 109 w 142"/>
                  <a:gd name="T31" fmla="*/ 89 h 159"/>
                  <a:gd name="T32" fmla="*/ 124 w 142"/>
                  <a:gd name="T33" fmla="*/ 79 h 159"/>
                  <a:gd name="T34" fmla="*/ 138 w 142"/>
                  <a:gd name="T35" fmla="*/ 58 h 159"/>
                  <a:gd name="T36" fmla="*/ 137 w 142"/>
                  <a:gd name="T37" fmla="*/ 49 h 159"/>
                  <a:gd name="T38" fmla="*/ 122 w 142"/>
                  <a:gd name="T39" fmla="*/ 30 h 159"/>
                  <a:gd name="T40" fmla="*/ 93 w 142"/>
                  <a:gd name="T41" fmla="*/ 19 h 159"/>
                  <a:gd name="T42" fmla="*/ 83 w 142"/>
                  <a:gd name="T43" fmla="*/ 0 h 159"/>
                  <a:gd name="T44" fmla="*/ 77 w 142"/>
                  <a:gd name="T45" fmla="*/ 4 h 159"/>
                  <a:gd name="T46" fmla="*/ 70 w 142"/>
                  <a:gd name="T47"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59">
                    <a:moveTo>
                      <a:pt x="70" y="4"/>
                    </a:moveTo>
                    <a:cubicBezTo>
                      <a:pt x="70" y="17"/>
                      <a:pt x="70" y="17"/>
                      <a:pt x="70" y="17"/>
                    </a:cubicBezTo>
                    <a:cubicBezTo>
                      <a:pt x="59" y="31"/>
                      <a:pt x="59" y="31"/>
                      <a:pt x="59" y="31"/>
                    </a:cubicBezTo>
                    <a:cubicBezTo>
                      <a:pt x="53" y="46"/>
                      <a:pt x="53" y="46"/>
                      <a:pt x="53" y="46"/>
                    </a:cubicBezTo>
                    <a:cubicBezTo>
                      <a:pt x="55" y="46"/>
                      <a:pt x="56" y="46"/>
                      <a:pt x="57" y="46"/>
                    </a:cubicBezTo>
                    <a:cubicBezTo>
                      <a:pt x="61" y="46"/>
                      <a:pt x="66" y="55"/>
                      <a:pt x="66" y="59"/>
                    </a:cubicBezTo>
                    <a:cubicBezTo>
                      <a:pt x="66" y="62"/>
                      <a:pt x="56" y="94"/>
                      <a:pt x="54" y="96"/>
                    </a:cubicBezTo>
                    <a:cubicBezTo>
                      <a:pt x="52" y="97"/>
                      <a:pt x="21" y="108"/>
                      <a:pt x="0" y="114"/>
                    </a:cubicBezTo>
                    <a:cubicBezTo>
                      <a:pt x="4" y="123"/>
                      <a:pt x="13" y="142"/>
                      <a:pt x="21" y="159"/>
                    </a:cubicBezTo>
                    <a:cubicBezTo>
                      <a:pt x="23" y="158"/>
                      <a:pt x="24" y="157"/>
                      <a:pt x="26" y="156"/>
                    </a:cubicBezTo>
                    <a:cubicBezTo>
                      <a:pt x="36" y="151"/>
                      <a:pt x="47" y="154"/>
                      <a:pt x="55" y="151"/>
                    </a:cubicBezTo>
                    <a:cubicBezTo>
                      <a:pt x="62" y="149"/>
                      <a:pt x="55" y="143"/>
                      <a:pt x="61" y="138"/>
                    </a:cubicBezTo>
                    <a:cubicBezTo>
                      <a:pt x="68" y="132"/>
                      <a:pt x="77" y="136"/>
                      <a:pt x="81" y="134"/>
                    </a:cubicBezTo>
                    <a:cubicBezTo>
                      <a:pt x="84" y="133"/>
                      <a:pt x="86" y="121"/>
                      <a:pt x="92" y="118"/>
                    </a:cubicBezTo>
                    <a:cubicBezTo>
                      <a:pt x="98" y="116"/>
                      <a:pt x="104" y="118"/>
                      <a:pt x="103" y="113"/>
                    </a:cubicBezTo>
                    <a:cubicBezTo>
                      <a:pt x="103" y="108"/>
                      <a:pt x="104" y="90"/>
                      <a:pt x="109" y="89"/>
                    </a:cubicBezTo>
                    <a:cubicBezTo>
                      <a:pt x="115" y="88"/>
                      <a:pt x="123" y="82"/>
                      <a:pt x="124" y="79"/>
                    </a:cubicBezTo>
                    <a:cubicBezTo>
                      <a:pt x="124" y="76"/>
                      <a:pt x="135" y="64"/>
                      <a:pt x="138" y="58"/>
                    </a:cubicBezTo>
                    <a:cubicBezTo>
                      <a:pt x="142" y="53"/>
                      <a:pt x="142" y="49"/>
                      <a:pt x="137" y="49"/>
                    </a:cubicBezTo>
                    <a:cubicBezTo>
                      <a:pt x="132" y="48"/>
                      <a:pt x="124" y="34"/>
                      <a:pt x="122" y="30"/>
                    </a:cubicBezTo>
                    <a:cubicBezTo>
                      <a:pt x="120" y="26"/>
                      <a:pt x="105" y="29"/>
                      <a:pt x="93" y="19"/>
                    </a:cubicBezTo>
                    <a:cubicBezTo>
                      <a:pt x="88" y="15"/>
                      <a:pt x="85" y="8"/>
                      <a:pt x="83" y="0"/>
                    </a:cubicBezTo>
                    <a:cubicBezTo>
                      <a:pt x="77" y="4"/>
                      <a:pt x="77" y="4"/>
                      <a:pt x="77" y="4"/>
                    </a:cubicBezTo>
                    <a:lnTo>
                      <a:pt x="70" y="4"/>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19" name="Freeform 1708">
                <a:extLst>
                  <a:ext uri="{FF2B5EF4-FFF2-40B4-BE49-F238E27FC236}">
                    <a16:creationId xmlns:a16="http://schemas.microsoft.com/office/drawing/2014/main" id="{752725E2-839E-0689-DD19-9E5FAE86E64D}"/>
                  </a:ext>
                </a:extLst>
              </p:cNvPr>
              <p:cNvSpPr>
                <a:spLocks/>
              </p:cNvSpPr>
              <p:nvPr/>
            </p:nvSpPr>
            <p:spPr bwMode="auto">
              <a:xfrm>
                <a:off x="5878721" y="2694077"/>
                <a:ext cx="26988" cy="39689"/>
              </a:xfrm>
              <a:custGeom>
                <a:avLst/>
                <a:gdLst>
                  <a:gd name="T0" fmla="*/ 15 w 21"/>
                  <a:gd name="T1" fmla="*/ 30 h 31"/>
                  <a:gd name="T2" fmla="*/ 15 w 21"/>
                  <a:gd name="T3" fmla="*/ 25 h 31"/>
                  <a:gd name="T4" fmla="*/ 13 w 21"/>
                  <a:gd name="T5" fmla="*/ 3 h 31"/>
                  <a:gd name="T6" fmla="*/ 1 w 21"/>
                  <a:gd name="T7" fmla="*/ 20 h 31"/>
                  <a:gd name="T8" fmla="*/ 0 w 21"/>
                  <a:gd name="T9" fmla="*/ 20 h 31"/>
                  <a:gd name="T10" fmla="*/ 15 w 21"/>
                  <a:gd name="T11" fmla="*/ 30 h 31"/>
                </a:gdLst>
                <a:ahLst/>
                <a:cxnLst>
                  <a:cxn ang="0">
                    <a:pos x="T0" y="T1"/>
                  </a:cxn>
                  <a:cxn ang="0">
                    <a:pos x="T2" y="T3"/>
                  </a:cxn>
                  <a:cxn ang="0">
                    <a:pos x="T4" y="T5"/>
                  </a:cxn>
                  <a:cxn ang="0">
                    <a:pos x="T6" y="T7"/>
                  </a:cxn>
                  <a:cxn ang="0">
                    <a:pos x="T8" y="T9"/>
                  </a:cxn>
                  <a:cxn ang="0">
                    <a:pos x="T10" y="T11"/>
                  </a:cxn>
                </a:cxnLst>
                <a:rect l="0" t="0" r="r" b="b"/>
                <a:pathLst>
                  <a:path w="21" h="31">
                    <a:moveTo>
                      <a:pt x="15" y="30"/>
                    </a:moveTo>
                    <a:cubicBezTo>
                      <a:pt x="14" y="28"/>
                      <a:pt x="14" y="27"/>
                      <a:pt x="15" y="25"/>
                    </a:cubicBezTo>
                    <a:cubicBezTo>
                      <a:pt x="19" y="19"/>
                      <a:pt x="21" y="5"/>
                      <a:pt x="13" y="3"/>
                    </a:cubicBezTo>
                    <a:cubicBezTo>
                      <a:pt x="6" y="0"/>
                      <a:pt x="1" y="16"/>
                      <a:pt x="1" y="20"/>
                    </a:cubicBezTo>
                    <a:cubicBezTo>
                      <a:pt x="1" y="20"/>
                      <a:pt x="1" y="20"/>
                      <a:pt x="0" y="20"/>
                    </a:cubicBezTo>
                    <a:cubicBezTo>
                      <a:pt x="4" y="30"/>
                      <a:pt x="11" y="31"/>
                      <a:pt x="15" y="3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0" name="Freeform 1709">
                <a:extLst>
                  <a:ext uri="{FF2B5EF4-FFF2-40B4-BE49-F238E27FC236}">
                    <a16:creationId xmlns:a16="http://schemas.microsoft.com/office/drawing/2014/main" id="{0D7BE5E0-C0D8-C892-796A-7EE60FD5D503}"/>
                  </a:ext>
                </a:extLst>
              </p:cNvPr>
              <p:cNvSpPr>
                <a:spLocks/>
              </p:cNvSpPr>
              <p:nvPr/>
            </p:nvSpPr>
            <p:spPr bwMode="auto">
              <a:xfrm>
                <a:off x="5907297" y="2690902"/>
                <a:ext cx="107954" cy="85728"/>
              </a:xfrm>
              <a:custGeom>
                <a:avLst/>
                <a:gdLst>
                  <a:gd name="T0" fmla="*/ 14 w 84"/>
                  <a:gd name="T1" fmla="*/ 63 h 68"/>
                  <a:gd name="T2" fmla="*/ 54 w 84"/>
                  <a:gd name="T3" fmla="*/ 68 h 68"/>
                  <a:gd name="T4" fmla="*/ 60 w 84"/>
                  <a:gd name="T5" fmla="*/ 53 h 68"/>
                  <a:gd name="T6" fmla="*/ 71 w 84"/>
                  <a:gd name="T7" fmla="*/ 39 h 68"/>
                  <a:gd name="T8" fmla="*/ 71 w 84"/>
                  <a:gd name="T9" fmla="*/ 26 h 68"/>
                  <a:gd name="T10" fmla="*/ 78 w 84"/>
                  <a:gd name="T11" fmla="*/ 26 h 68"/>
                  <a:gd name="T12" fmla="*/ 84 w 84"/>
                  <a:gd name="T13" fmla="*/ 22 h 68"/>
                  <a:gd name="T14" fmla="*/ 79 w 84"/>
                  <a:gd name="T15" fmla="*/ 1 h 68"/>
                  <a:gd name="T16" fmla="*/ 58 w 84"/>
                  <a:gd name="T17" fmla="*/ 24 h 68"/>
                  <a:gd name="T18" fmla="*/ 25 w 84"/>
                  <a:gd name="T19" fmla="*/ 40 h 68"/>
                  <a:gd name="T20" fmla="*/ 4 w 84"/>
                  <a:gd name="T21" fmla="*/ 45 h 68"/>
                  <a:gd name="T22" fmla="*/ 0 w 84"/>
                  <a:gd name="T23" fmla="*/ 44 h 68"/>
                  <a:gd name="T24" fmla="*/ 14 w 84"/>
                  <a:gd name="T25"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8">
                    <a:moveTo>
                      <a:pt x="14" y="63"/>
                    </a:moveTo>
                    <a:cubicBezTo>
                      <a:pt x="16" y="65"/>
                      <a:pt x="44" y="68"/>
                      <a:pt x="54" y="68"/>
                    </a:cubicBezTo>
                    <a:cubicBezTo>
                      <a:pt x="60" y="53"/>
                      <a:pt x="60" y="53"/>
                      <a:pt x="60" y="53"/>
                    </a:cubicBezTo>
                    <a:cubicBezTo>
                      <a:pt x="71" y="39"/>
                      <a:pt x="71" y="39"/>
                      <a:pt x="71" y="39"/>
                    </a:cubicBezTo>
                    <a:cubicBezTo>
                      <a:pt x="71" y="26"/>
                      <a:pt x="71" y="26"/>
                      <a:pt x="71" y="26"/>
                    </a:cubicBezTo>
                    <a:cubicBezTo>
                      <a:pt x="78" y="26"/>
                      <a:pt x="78" y="26"/>
                      <a:pt x="78" y="26"/>
                    </a:cubicBezTo>
                    <a:cubicBezTo>
                      <a:pt x="84" y="22"/>
                      <a:pt x="84" y="22"/>
                      <a:pt x="84" y="22"/>
                    </a:cubicBezTo>
                    <a:cubicBezTo>
                      <a:pt x="82" y="12"/>
                      <a:pt x="81" y="1"/>
                      <a:pt x="79" y="1"/>
                    </a:cubicBezTo>
                    <a:cubicBezTo>
                      <a:pt x="76" y="0"/>
                      <a:pt x="63" y="14"/>
                      <a:pt x="58" y="24"/>
                    </a:cubicBezTo>
                    <a:cubicBezTo>
                      <a:pt x="53" y="34"/>
                      <a:pt x="38" y="42"/>
                      <a:pt x="25" y="40"/>
                    </a:cubicBezTo>
                    <a:cubicBezTo>
                      <a:pt x="12" y="38"/>
                      <a:pt x="7" y="43"/>
                      <a:pt x="4" y="45"/>
                    </a:cubicBezTo>
                    <a:cubicBezTo>
                      <a:pt x="3" y="46"/>
                      <a:pt x="2" y="46"/>
                      <a:pt x="0" y="44"/>
                    </a:cubicBezTo>
                    <a:cubicBezTo>
                      <a:pt x="2" y="55"/>
                      <a:pt x="11" y="62"/>
                      <a:pt x="14" y="6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1" name="Freeform 1710">
                <a:extLst>
                  <a:ext uri="{FF2B5EF4-FFF2-40B4-BE49-F238E27FC236}">
                    <a16:creationId xmlns:a16="http://schemas.microsoft.com/office/drawing/2014/main" id="{B7CDED39-C146-1B1A-5F54-E5E3834555EE}"/>
                  </a:ext>
                </a:extLst>
              </p:cNvPr>
              <p:cNvSpPr>
                <a:spLocks noEditPoints="1"/>
              </p:cNvSpPr>
              <p:nvPr/>
            </p:nvSpPr>
            <p:spPr bwMode="auto">
              <a:xfrm>
                <a:off x="6977310" y="3143355"/>
                <a:ext cx="438166" cy="133354"/>
              </a:xfrm>
              <a:custGeom>
                <a:avLst/>
                <a:gdLst>
                  <a:gd name="T0" fmla="*/ 61 w 342"/>
                  <a:gd name="T1" fmla="*/ 38 h 107"/>
                  <a:gd name="T2" fmla="*/ 48 w 342"/>
                  <a:gd name="T3" fmla="*/ 19 h 107"/>
                  <a:gd name="T4" fmla="*/ 39 w 342"/>
                  <a:gd name="T5" fmla="*/ 11 h 107"/>
                  <a:gd name="T6" fmla="*/ 38 w 342"/>
                  <a:gd name="T7" fmla="*/ 8 h 107"/>
                  <a:gd name="T8" fmla="*/ 32 w 342"/>
                  <a:gd name="T9" fmla="*/ 15 h 107"/>
                  <a:gd name="T10" fmla="*/ 19 w 342"/>
                  <a:gd name="T11" fmla="*/ 14 h 107"/>
                  <a:gd name="T12" fmla="*/ 10 w 342"/>
                  <a:gd name="T13" fmla="*/ 3 h 107"/>
                  <a:gd name="T14" fmla="*/ 0 w 342"/>
                  <a:gd name="T15" fmla="*/ 3 h 107"/>
                  <a:gd name="T16" fmla="*/ 5 w 342"/>
                  <a:gd name="T17" fmla="*/ 30 h 107"/>
                  <a:gd name="T18" fmla="*/ 23 w 342"/>
                  <a:gd name="T19" fmla="*/ 64 h 107"/>
                  <a:gd name="T20" fmla="*/ 40 w 342"/>
                  <a:gd name="T21" fmla="*/ 80 h 107"/>
                  <a:gd name="T22" fmla="*/ 73 w 342"/>
                  <a:gd name="T23" fmla="*/ 97 h 107"/>
                  <a:gd name="T24" fmla="*/ 62 w 342"/>
                  <a:gd name="T25" fmla="*/ 72 h 107"/>
                  <a:gd name="T26" fmla="*/ 61 w 342"/>
                  <a:gd name="T27" fmla="*/ 38 h 107"/>
                  <a:gd name="T28" fmla="*/ 328 w 342"/>
                  <a:gd name="T29" fmla="*/ 18 h 107"/>
                  <a:gd name="T30" fmla="*/ 313 w 342"/>
                  <a:gd name="T31" fmla="*/ 14 h 107"/>
                  <a:gd name="T32" fmla="*/ 296 w 342"/>
                  <a:gd name="T33" fmla="*/ 0 h 107"/>
                  <a:gd name="T34" fmla="*/ 282 w 342"/>
                  <a:gd name="T35" fmla="*/ 18 h 107"/>
                  <a:gd name="T36" fmla="*/ 273 w 342"/>
                  <a:gd name="T37" fmla="*/ 30 h 107"/>
                  <a:gd name="T38" fmla="*/ 269 w 342"/>
                  <a:gd name="T39" fmla="*/ 35 h 107"/>
                  <a:gd name="T40" fmla="*/ 269 w 342"/>
                  <a:gd name="T41" fmla="*/ 45 h 107"/>
                  <a:gd name="T42" fmla="*/ 258 w 342"/>
                  <a:gd name="T43" fmla="*/ 49 h 107"/>
                  <a:gd name="T44" fmla="*/ 248 w 342"/>
                  <a:gd name="T45" fmla="*/ 37 h 107"/>
                  <a:gd name="T46" fmla="*/ 248 w 342"/>
                  <a:gd name="T47" fmla="*/ 37 h 107"/>
                  <a:gd name="T48" fmla="*/ 232 w 342"/>
                  <a:gd name="T49" fmla="*/ 61 h 107"/>
                  <a:gd name="T50" fmla="*/ 207 w 342"/>
                  <a:gd name="T51" fmla="*/ 69 h 107"/>
                  <a:gd name="T52" fmla="*/ 195 w 342"/>
                  <a:gd name="T53" fmla="*/ 91 h 107"/>
                  <a:gd name="T54" fmla="*/ 169 w 342"/>
                  <a:gd name="T55" fmla="*/ 85 h 107"/>
                  <a:gd name="T56" fmla="*/ 174 w 342"/>
                  <a:gd name="T57" fmla="*/ 96 h 107"/>
                  <a:gd name="T58" fmla="*/ 189 w 342"/>
                  <a:gd name="T59" fmla="*/ 103 h 107"/>
                  <a:gd name="T60" fmla="*/ 212 w 342"/>
                  <a:gd name="T61" fmla="*/ 101 h 107"/>
                  <a:gd name="T62" fmla="*/ 230 w 342"/>
                  <a:gd name="T63" fmla="*/ 94 h 107"/>
                  <a:gd name="T64" fmla="*/ 246 w 342"/>
                  <a:gd name="T65" fmla="*/ 97 h 107"/>
                  <a:gd name="T66" fmla="*/ 262 w 342"/>
                  <a:gd name="T67" fmla="*/ 87 h 107"/>
                  <a:gd name="T68" fmla="*/ 267 w 342"/>
                  <a:gd name="T69" fmla="*/ 70 h 107"/>
                  <a:gd name="T70" fmla="*/ 278 w 342"/>
                  <a:gd name="T71" fmla="*/ 54 h 107"/>
                  <a:gd name="T72" fmla="*/ 305 w 342"/>
                  <a:gd name="T73" fmla="*/ 43 h 107"/>
                  <a:gd name="T74" fmla="*/ 313 w 342"/>
                  <a:gd name="T75" fmla="*/ 46 h 107"/>
                  <a:gd name="T76" fmla="*/ 324 w 342"/>
                  <a:gd name="T77" fmla="*/ 35 h 107"/>
                  <a:gd name="T78" fmla="*/ 340 w 342"/>
                  <a:gd name="T79" fmla="*/ 28 h 107"/>
                  <a:gd name="T80" fmla="*/ 328 w 342"/>
                  <a:gd name="T81"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2" h="107">
                    <a:moveTo>
                      <a:pt x="61" y="38"/>
                    </a:moveTo>
                    <a:cubicBezTo>
                      <a:pt x="62" y="26"/>
                      <a:pt x="51" y="28"/>
                      <a:pt x="48" y="19"/>
                    </a:cubicBezTo>
                    <a:cubicBezTo>
                      <a:pt x="45" y="11"/>
                      <a:pt x="41" y="16"/>
                      <a:pt x="39" y="11"/>
                    </a:cubicBezTo>
                    <a:cubicBezTo>
                      <a:pt x="39" y="10"/>
                      <a:pt x="39" y="9"/>
                      <a:pt x="38" y="8"/>
                    </a:cubicBezTo>
                    <a:cubicBezTo>
                      <a:pt x="32" y="10"/>
                      <a:pt x="34" y="15"/>
                      <a:pt x="32" y="15"/>
                    </a:cubicBezTo>
                    <a:cubicBezTo>
                      <a:pt x="30" y="16"/>
                      <a:pt x="19" y="17"/>
                      <a:pt x="19" y="14"/>
                    </a:cubicBezTo>
                    <a:cubicBezTo>
                      <a:pt x="19" y="10"/>
                      <a:pt x="17" y="5"/>
                      <a:pt x="10" y="3"/>
                    </a:cubicBezTo>
                    <a:cubicBezTo>
                      <a:pt x="6" y="3"/>
                      <a:pt x="3" y="2"/>
                      <a:pt x="0" y="3"/>
                    </a:cubicBezTo>
                    <a:cubicBezTo>
                      <a:pt x="4" y="12"/>
                      <a:pt x="4" y="22"/>
                      <a:pt x="5" y="30"/>
                    </a:cubicBezTo>
                    <a:cubicBezTo>
                      <a:pt x="5" y="40"/>
                      <a:pt x="20" y="57"/>
                      <a:pt x="23" y="64"/>
                    </a:cubicBezTo>
                    <a:cubicBezTo>
                      <a:pt x="25" y="70"/>
                      <a:pt x="29" y="72"/>
                      <a:pt x="40" y="80"/>
                    </a:cubicBezTo>
                    <a:cubicBezTo>
                      <a:pt x="50" y="87"/>
                      <a:pt x="70" y="99"/>
                      <a:pt x="73" y="97"/>
                    </a:cubicBezTo>
                    <a:cubicBezTo>
                      <a:pt x="77" y="95"/>
                      <a:pt x="67" y="78"/>
                      <a:pt x="62" y="72"/>
                    </a:cubicBezTo>
                    <a:cubicBezTo>
                      <a:pt x="56" y="66"/>
                      <a:pt x="61" y="50"/>
                      <a:pt x="61" y="38"/>
                    </a:cubicBezTo>
                    <a:close/>
                    <a:moveTo>
                      <a:pt x="328" y="18"/>
                    </a:moveTo>
                    <a:cubicBezTo>
                      <a:pt x="324" y="19"/>
                      <a:pt x="313" y="18"/>
                      <a:pt x="313" y="14"/>
                    </a:cubicBezTo>
                    <a:cubicBezTo>
                      <a:pt x="313" y="9"/>
                      <a:pt x="303" y="0"/>
                      <a:pt x="296" y="0"/>
                    </a:cubicBezTo>
                    <a:cubicBezTo>
                      <a:pt x="290" y="0"/>
                      <a:pt x="283" y="13"/>
                      <a:pt x="282" y="18"/>
                    </a:cubicBezTo>
                    <a:cubicBezTo>
                      <a:pt x="282" y="23"/>
                      <a:pt x="272" y="23"/>
                      <a:pt x="273" y="30"/>
                    </a:cubicBezTo>
                    <a:cubicBezTo>
                      <a:pt x="273" y="33"/>
                      <a:pt x="271" y="34"/>
                      <a:pt x="269" y="35"/>
                    </a:cubicBezTo>
                    <a:cubicBezTo>
                      <a:pt x="271" y="41"/>
                      <a:pt x="272" y="46"/>
                      <a:pt x="269" y="45"/>
                    </a:cubicBezTo>
                    <a:cubicBezTo>
                      <a:pt x="265" y="44"/>
                      <a:pt x="264" y="49"/>
                      <a:pt x="258" y="49"/>
                    </a:cubicBezTo>
                    <a:cubicBezTo>
                      <a:pt x="256" y="49"/>
                      <a:pt x="252" y="44"/>
                      <a:pt x="248" y="37"/>
                    </a:cubicBezTo>
                    <a:cubicBezTo>
                      <a:pt x="248" y="37"/>
                      <a:pt x="248" y="37"/>
                      <a:pt x="248" y="37"/>
                    </a:cubicBezTo>
                    <a:cubicBezTo>
                      <a:pt x="244" y="37"/>
                      <a:pt x="234" y="51"/>
                      <a:pt x="232" y="61"/>
                    </a:cubicBezTo>
                    <a:cubicBezTo>
                      <a:pt x="230" y="71"/>
                      <a:pt x="221" y="68"/>
                      <a:pt x="207" y="69"/>
                    </a:cubicBezTo>
                    <a:cubicBezTo>
                      <a:pt x="193" y="70"/>
                      <a:pt x="198" y="85"/>
                      <a:pt x="195" y="91"/>
                    </a:cubicBezTo>
                    <a:cubicBezTo>
                      <a:pt x="192" y="98"/>
                      <a:pt x="177" y="86"/>
                      <a:pt x="169" y="85"/>
                    </a:cubicBezTo>
                    <a:cubicBezTo>
                      <a:pt x="170" y="90"/>
                      <a:pt x="172" y="96"/>
                      <a:pt x="174" y="96"/>
                    </a:cubicBezTo>
                    <a:cubicBezTo>
                      <a:pt x="179" y="96"/>
                      <a:pt x="185" y="107"/>
                      <a:pt x="189" y="103"/>
                    </a:cubicBezTo>
                    <a:cubicBezTo>
                      <a:pt x="193" y="100"/>
                      <a:pt x="206" y="103"/>
                      <a:pt x="212" y="101"/>
                    </a:cubicBezTo>
                    <a:cubicBezTo>
                      <a:pt x="218" y="99"/>
                      <a:pt x="219" y="94"/>
                      <a:pt x="230" y="94"/>
                    </a:cubicBezTo>
                    <a:cubicBezTo>
                      <a:pt x="240" y="94"/>
                      <a:pt x="236" y="102"/>
                      <a:pt x="246" y="97"/>
                    </a:cubicBezTo>
                    <a:cubicBezTo>
                      <a:pt x="257" y="92"/>
                      <a:pt x="263" y="96"/>
                      <a:pt x="262" y="87"/>
                    </a:cubicBezTo>
                    <a:cubicBezTo>
                      <a:pt x="261" y="77"/>
                      <a:pt x="268" y="77"/>
                      <a:pt x="267" y="70"/>
                    </a:cubicBezTo>
                    <a:cubicBezTo>
                      <a:pt x="266" y="63"/>
                      <a:pt x="279" y="68"/>
                      <a:pt x="278" y="54"/>
                    </a:cubicBezTo>
                    <a:cubicBezTo>
                      <a:pt x="277" y="41"/>
                      <a:pt x="296" y="43"/>
                      <a:pt x="305" y="43"/>
                    </a:cubicBezTo>
                    <a:cubicBezTo>
                      <a:pt x="307" y="43"/>
                      <a:pt x="310" y="44"/>
                      <a:pt x="313" y="46"/>
                    </a:cubicBezTo>
                    <a:cubicBezTo>
                      <a:pt x="319" y="43"/>
                      <a:pt x="328" y="39"/>
                      <a:pt x="324" y="35"/>
                    </a:cubicBezTo>
                    <a:cubicBezTo>
                      <a:pt x="319" y="31"/>
                      <a:pt x="338" y="35"/>
                      <a:pt x="340" y="28"/>
                    </a:cubicBezTo>
                    <a:cubicBezTo>
                      <a:pt x="342" y="22"/>
                      <a:pt x="333" y="17"/>
                      <a:pt x="328" y="1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2" name="Freeform 1711">
                <a:extLst>
                  <a:ext uri="{FF2B5EF4-FFF2-40B4-BE49-F238E27FC236}">
                    <a16:creationId xmlns:a16="http://schemas.microsoft.com/office/drawing/2014/main" id="{26D4F115-EC7C-B076-D8E7-0D1BF68EBCD5}"/>
                  </a:ext>
                </a:extLst>
              </p:cNvPr>
              <p:cNvSpPr>
                <a:spLocks/>
              </p:cNvSpPr>
              <p:nvPr/>
            </p:nvSpPr>
            <p:spPr bwMode="auto">
              <a:xfrm>
                <a:off x="7294821" y="3186219"/>
                <a:ext cx="31751" cy="17463"/>
              </a:xfrm>
              <a:custGeom>
                <a:avLst/>
                <a:gdLst>
                  <a:gd name="T0" fmla="*/ 10 w 24"/>
                  <a:gd name="T1" fmla="*/ 14 h 14"/>
                  <a:gd name="T2" fmla="*/ 21 w 24"/>
                  <a:gd name="T3" fmla="*/ 10 h 14"/>
                  <a:gd name="T4" fmla="*/ 21 w 24"/>
                  <a:gd name="T5" fmla="*/ 0 h 14"/>
                  <a:gd name="T6" fmla="*/ 12 w 24"/>
                  <a:gd name="T7" fmla="*/ 4 h 14"/>
                  <a:gd name="T8" fmla="*/ 0 w 24"/>
                  <a:gd name="T9" fmla="*/ 2 h 14"/>
                  <a:gd name="T10" fmla="*/ 10 w 24"/>
                  <a:gd name="T11" fmla="*/ 14 h 14"/>
                </a:gdLst>
                <a:ahLst/>
                <a:cxnLst>
                  <a:cxn ang="0">
                    <a:pos x="T0" y="T1"/>
                  </a:cxn>
                  <a:cxn ang="0">
                    <a:pos x="T2" y="T3"/>
                  </a:cxn>
                  <a:cxn ang="0">
                    <a:pos x="T4" y="T5"/>
                  </a:cxn>
                  <a:cxn ang="0">
                    <a:pos x="T6" y="T7"/>
                  </a:cxn>
                  <a:cxn ang="0">
                    <a:pos x="T8" y="T9"/>
                  </a:cxn>
                  <a:cxn ang="0">
                    <a:pos x="T10" y="T11"/>
                  </a:cxn>
                </a:cxnLst>
                <a:rect l="0" t="0" r="r" b="b"/>
                <a:pathLst>
                  <a:path w="24" h="14">
                    <a:moveTo>
                      <a:pt x="10" y="14"/>
                    </a:moveTo>
                    <a:cubicBezTo>
                      <a:pt x="16" y="14"/>
                      <a:pt x="17" y="9"/>
                      <a:pt x="21" y="10"/>
                    </a:cubicBezTo>
                    <a:cubicBezTo>
                      <a:pt x="24" y="11"/>
                      <a:pt x="23" y="6"/>
                      <a:pt x="21" y="0"/>
                    </a:cubicBezTo>
                    <a:cubicBezTo>
                      <a:pt x="17" y="1"/>
                      <a:pt x="12" y="1"/>
                      <a:pt x="12" y="4"/>
                    </a:cubicBezTo>
                    <a:cubicBezTo>
                      <a:pt x="12" y="8"/>
                      <a:pt x="5" y="2"/>
                      <a:pt x="0" y="2"/>
                    </a:cubicBezTo>
                    <a:cubicBezTo>
                      <a:pt x="4" y="9"/>
                      <a:pt x="8" y="14"/>
                      <a:pt x="10" y="1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3" name="Freeform 1712">
                <a:extLst>
                  <a:ext uri="{FF2B5EF4-FFF2-40B4-BE49-F238E27FC236}">
                    <a16:creationId xmlns:a16="http://schemas.microsoft.com/office/drawing/2014/main" id="{F0607503-94A2-CD25-A0E3-103E16368699}"/>
                  </a:ext>
                </a:extLst>
              </p:cNvPr>
              <p:cNvSpPr>
                <a:spLocks/>
              </p:cNvSpPr>
              <p:nvPr/>
            </p:nvSpPr>
            <p:spPr bwMode="auto">
              <a:xfrm>
                <a:off x="5610424" y="2413080"/>
                <a:ext cx="222258" cy="211145"/>
              </a:xfrm>
              <a:custGeom>
                <a:avLst/>
                <a:gdLst>
                  <a:gd name="T0" fmla="*/ 145 w 173"/>
                  <a:gd name="T1" fmla="*/ 153 h 169"/>
                  <a:gd name="T2" fmla="*/ 153 w 173"/>
                  <a:gd name="T3" fmla="*/ 147 h 169"/>
                  <a:gd name="T4" fmla="*/ 165 w 173"/>
                  <a:gd name="T5" fmla="*/ 153 h 169"/>
                  <a:gd name="T6" fmla="*/ 173 w 173"/>
                  <a:gd name="T7" fmla="*/ 149 h 169"/>
                  <a:gd name="T8" fmla="*/ 163 w 173"/>
                  <a:gd name="T9" fmla="*/ 135 h 169"/>
                  <a:gd name="T10" fmla="*/ 156 w 173"/>
                  <a:gd name="T11" fmla="*/ 124 h 169"/>
                  <a:gd name="T12" fmla="*/ 158 w 173"/>
                  <a:gd name="T13" fmla="*/ 112 h 169"/>
                  <a:gd name="T14" fmla="*/ 149 w 173"/>
                  <a:gd name="T15" fmla="*/ 101 h 169"/>
                  <a:gd name="T16" fmla="*/ 130 w 173"/>
                  <a:gd name="T17" fmla="*/ 88 h 169"/>
                  <a:gd name="T18" fmla="*/ 121 w 173"/>
                  <a:gd name="T19" fmla="*/ 78 h 169"/>
                  <a:gd name="T20" fmla="*/ 119 w 173"/>
                  <a:gd name="T21" fmla="*/ 62 h 169"/>
                  <a:gd name="T22" fmla="*/ 126 w 173"/>
                  <a:gd name="T23" fmla="*/ 48 h 169"/>
                  <a:gd name="T24" fmla="*/ 128 w 173"/>
                  <a:gd name="T25" fmla="*/ 38 h 169"/>
                  <a:gd name="T26" fmla="*/ 121 w 173"/>
                  <a:gd name="T27" fmla="*/ 32 h 169"/>
                  <a:gd name="T28" fmla="*/ 112 w 173"/>
                  <a:gd name="T29" fmla="*/ 21 h 169"/>
                  <a:gd name="T30" fmla="*/ 105 w 173"/>
                  <a:gd name="T31" fmla="*/ 7 h 169"/>
                  <a:gd name="T32" fmla="*/ 87 w 173"/>
                  <a:gd name="T33" fmla="*/ 4 h 169"/>
                  <a:gd name="T34" fmla="*/ 71 w 173"/>
                  <a:gd name="T35" fmla="*/ 1 h 169"/>
                  <a:gd name="T36" fmla="*/ 63 w 173"/>
                  <a:gd name="T37" fmla="*/ 7 h 169"/>
                  <a:gd name="T38" fmla="*/ 64 w 173"/>
                  <a:gd name="T39" fmla="*/ 7 h 169"/>
                  <a:gd name="T40" fmla="*/ 53 w 173"/>
                  <a:gd name="T41" fmla="*/ 15 h 169"/>
                  <a:gd name="T42" fmla="*/ 42 w 173"/>
                  <a:gd name="T43" fmla="*/ 23 h 169"/>
                  <a:gd name="T44" fmla="*/ 43 w 173"/>
                  <a:gd name="T45" fmla="*/ 38 h 169"/>
                  <a:gd name="T46" fmla="*/ 42 w 173"/>
                  <a:gd name="T47" fmla="*/ 52 h 169"/>
                  <a:gd name="T48" fmla="*/ 38 w 173"/>
                  <a:gd name="T49" fmla="*/ 62 h 169"/>
                  <a:gd name="T50" fmla="*/ 0 w 173"/>
                  <a:gd name="T51" fmla="*/ 82 h 169"/>
                  <a:gd name="T52" fmla="*/ 1 w 173"/>
                  <a:gd name="T53" fmla="*/ 91 h 169"/>
                  <a:gd name="T54" fmla="*/ 5 w 173"/>
                  <a:gd name="T55" fmla="*/ 108 h 169"/>
                  <a:gd name="T56" fmla="*/ 19 w 173"/>
                  <a:gd name="T57" fmla="*/ 108 h 169"/>
                  <a:gd name="T58" fmla="*/ 54 w 173"/>
                  <a:gd name="T59" fmla="*/ 128 h 169"/>
                  <a:gd name="T60" fmla="*/ 96 w 173"/>
                  <a:gd name="T61" fmla="*/ 160 h 169"/>
                  <a:gd name="T62" fmla="*/ 117 w 173"/>
                  <a:gd name="T63" fmla="*/ 167 h 169"/>
                  <a:gd name="T64" fmla="*/ 138 w 173"/>
                  <a:gd name="T65" fmla="*/ 169 h 169"/>
                  <a:gd name="T66" fmla="*/ 145 w 173"/>
                  <a:gd name="T67"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169">
                    <a:moveTo>
                      <a:pt x="145" y="153"/>
                    </a:moveTo>
                    <a:cubicBezTo>
                      <a:pt x="147" y="151"/>
                      <a:pt x="148" y="148"/>
                      <a:pt x="153" y="147"/>
                    </a:cubicBezTo>
                    <a:cubicBezTo>
                      <a:pt x="157" y="146"/>
                      <a:pt x="160" y="149"/>
                      <a:pt x="165" y="153"/>
                    </a:cubicBezTo>
                    <a:cubicBezTo>
                      <a:pt x="167" y="152"/>
                      <a:pt x="170" y="150"/>
                      <a:pt x="173" y="149"/>
                    </a:cubicBezTo>
                    <a:cubicBezTo>
                      <a:pt x="168" y="144"/>
                      <a:pt x="162" y="139"/>
                      <a:pt x="163" y="135"/>
                    </a:cubicBezTo>
                    <a:cubicBezTo>
                      <a:pt x="163" y="130"/>
                      <a:pt x="157" y="127"/>
                      <a:pt x="156" y="124"/>
                    </a:cubicBezTo>
                    <a:cubicBezTo>
                      <a:pt x="156" y="120"/>
                      <a:pt x="160" y="114"/>
                      <a:pt x="158" y="112"/>
                    </a:cubicBezTo>
                    <a:cubicBezTo>
                      <a:pt x="155" y="109"/>
                      <a:pt x="154" y="102"/>
                      <a:pt x="149" y="101"/>
                    </a:cubicBezTo>
                    <a:cubicBezTo>
                      <a:pt x="144" y="101"/>
                      <a:pt x="129" y="93"/>
                      <a:pt x="130" y="88"/>
                    </a:cubicBezTo>
                    <a:cubicBezTo>
                      <a:pt x="131" y="83"/>
                      <a:pt x="124" y="80"/>
                      <a:pt x="121" y="78"/>
                    </a:cubicBezTo>
                    <a:cubicBezTo>
                      <a:pt x="119" y="77"/>
                      <a:pt x="116" y="64"/>
                      <a:pt x="119" y="62"/>
                    </a:cubicBezTo>
                    <a:cubicBezTo>
                      <a:pt x="123" y="60"/>
                      <a:pt x="122" y="48"/>
                      <a:pt x="126" y="48"/>
                    </a:cubicBezTo>
                    <a:cubicBezTo>
                      <a:pt x="131" y="48"/>
                      <a:pt x="127" y="42"/>
                      <a:pt x="128" y="38"/>
                    </a:cubicBezTo>
                    <a:cubicBezTo>
                      <a:pt x="130" y="34"/>
                      <a:pt x="125" y="32"/>
                      <a:pt x="121" y="32"/>
                    </a:cubicBezTo>
                    <a:cubicBezTo>
                      <a:pt x="118" y="32"/>
                      <a:pt x="112" y="26"/>
                      <a:pt x="112" y="21"/>
                    </a:cubicBezTo>
                    <a:cubicBezTo>
                      <a:pt x="112" y="16"/>
                      <a:pt x="105" y="9"/>
                      <a:pt x="105" y="7"/>
                    </a:cubicBezTo>
                    <a:cubicBezTo>
                      <a:pt x="104" y="16"/>
                      <a:pt x="91" y="2"/>
                      <a:pt x="87" y="4"/>
                    </a:cubicBezTo>
                    <a:cubicBezTo>
                      <a:pt x="83" y="6"/>
                      <a:pt x="80" y="0"/>
                      <a:pt x="71" y="1"/>
                    </a:cubicBezTo>
                    <a:cubicBezTo>
                      <a:pt x="66" y="2"/>
                      <a:pt x="66" y="5"/>
                      <a:pt x="63" y="7"/>
                    </a:cubicBezTo>
                    <a:cubicBezTo>
                      <a:pt x="64" y="7"/>
                      <a:pt x="64" y="7"/>
                      <a:pt x="64" y="7"/>
                    </a:cubicBezTo>
                    <a:cubicBezTo>
                      <a:pt x="53" y="15"/>
                      <a:pt x="53" y="15"/>
                      <a:pt x="53" y="15"/>
                    </a:cubicBezTo>
                    <a:cubicBezTo>
                      <a:pt x="53" y="15"/>
                      <a:pt x="44" y="18"/>
                      <a:pt x="42" y="23"/>
                    </a:cubicBezTo>
                    <a:cubicBezTo>
                      <a:pt x="40" y="29"/>
                      <a:pt x="46" y="34"/>
                      <a:pt x="43" y="38"/>
                    </a:cubicBezTo>
                    <a:cubicBezTo>
                      <a:pt x="41" y="41"/>
                      <a:pt x="41" y="49"/>
                      <a:pt x="42" y="52"/>
                    </a:cubicBezTo>
                    <a:cubicBezTo>
                      <a:pt x="43" y="55"/>
                      <a:pt x="38" y="62"/>
                      <a:pt x="38" y="62"/>
                    </a:cubicBezTo>
                    <a:cubicBezTo>
                      <a:pt x="38" y="62"/>
                      <a:pt x="17" y="73"/>
                      <a:pt x="0" y="82"/>
                    </a:cubicBezTo>
                    <a:cubicBezTo>
                      <a:pt x="0" y="85"/>
                      <a:pt x="1" y="89"/>
                      <a:pt x="1" y="91"/>
                    </a:cubicBezTo>
                    <a:cubicBezTo>
                      <a:pt x="2" y="95"/>
                      <a:pt x="4" y="102"/>
                      <a:pt x="5" y="108"/>
                    </a:cubicBezTo>
                    <a:cubicBezTo>
                      <a:pt x="12" y="108"/>
                      <a:pt x="13" y="108"/>
                      <a:pt x="19" y="108"/>
                    </a:cubicBezTo>
                    <a:cubicBezTo>
                      <a:pt x="25" y="109"/>
                      <a:pt x="48" y="126"/>
                      <a:pt x="54" y="128"/>
                    </a:cubicBezTo>
                    <a:cubicBezTo>
                      <a:pt x="60" y="131"/>
                      <a:pt x="90" y="154"/>
                      <a:pt x="96" y="160"/>
                    </a:cubicBezTo>
                    <a:cubicBezTo>
                      <a:pt x="103" y="165"/>
                      <a:pt x="113" y="167"/>
                      <a:pt x="117" y="167"/>
                    </a:cubicBezTo>
                    <a:cubicBezTo>
                      <a:pt x="120" y="167"/>
                      <a:pt x="130" y="168"/>
                      <a:pt x="138" y="169"/>
                    </a:cubicBezTo>
                    <a:cubicBezTo>
                      <a:pt x="140" y="163"/>
                      <a:pt x="144" y="155"/>
                      <a:pt x="145" y="15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4" name="Freeform 1713">
                <a:extLst>
                  <a:ext uri="{FF2B5EF4-FFF2-40B4-BE49-F238E27FC236}">
                    <a16:creationId xmlns:a16="http://schemas.microsoft.com/office/drawing/2014/main" id="{71076030-A570-B111-D3C7-1278B38B493E}"/>
                  </a:ext>
                </a:extLst>
              </p:cNvPr>
              <p:cNvSpPr>
                <a:spLocks/>
              </p:cNvSpPr>
              <p:nvPr/>
            </p:nvSpPr>
            <p:spPr bwMode="auto">
              <a:xfrm>
                <a:off x="6004138" y="2198761"/>
                <a:ext cx="400064" cy="228608"/>
              </a:xfrm>
              <a:custGeom>
                <a:avLst/>
                <a:gdLst>
                  <a:gd name="T0" fmla="*/ 303 w 312"/>
                  <a:gd name="T1" fmla="*/ 102 h 182"/>
                  <a:gd name="T2" fmla="*/ 279 w 312"/>
                  <a:gd name="T3" fmla="*/ 91 h 182"/>
                  <a:gd name="T4" fmla="*/ 265 w 312"/>
                  <a:gd name="T5" fmla="*/ 92 h 182"/>
                  <a:gd name="T6" fmla="*/ 248 w 312"/>
                  <a:gd name="T7" fmla="*/ 87 h 182"/>
                  <a:gd name="T8" fmla="*/ 230 w 312"/>
                  <a:gd name="T9" fmla="*/ 101 h 182"/>
                  <a:gd name="T10" fmla="*/ 222 w 312"/>
                  <a:gd name="T11" fmla="*/ 104 h 182"/>
                  <a:gd name="T12" fmla="*/ 207 w 312"/>
                  <a:gd name="T13" fmla="*/ 95 h 182"/>
                  <a:gd name="T14" fmla="*/ 192 w 312"/>
                  <a:gd name="T15" fmla="*/ 91 h 182"/>
                  <a:gd name="T16" fmla="*/ 182 w 312"/>
                  <a:gd name="T17" fmla="*/ 72 h 182"/>
                  <a:gd name="T18" fmla="*/ 178 w 312"/>
                  <a:gd name="T19" fmla="*/ 56 h 182"/>
                  <a:gd name="T20" fmla="*/ 164 w 312"/>
                  <a:gd name="T21" fmla="*/ 45 h 182"/>
                  <a:gd name="T22" fmla="*/ 129 w 312"/>
                  <a:gd name="T23" fmla="*/ 44 h 182"/>
                  <a:gd name="T24" fmla="*/ 106 w 312"/>
                  <a:gd name="T25" fmla="*/ 45 h 182"/>
                  <a:gd name="T26" fmla="*/ 85 w 312"/>
                  <a:gd name="T27" fmla="*/ 23 h 182"/>
                  <a:gd name="T28" fmla="*/ 80 w 312"/>
                  <a:gd name="T29" fmla="*/ 30 h 182"/>
                  <a:gd name="T30" fmla="*/ 58 w 312"/>
                  <a:gd name="T31" fmla="*/ 27 h 182"/>
                  <a:gd name="T32" fmla="*/ 56 w 312"/>
                  <a:gd name="T33" fmla="*/ 2 h 182"/>
                  <a:gd name="T34" fmla="*/ 49 w 312"/>
                  <a:gd name="T35" fmla="*/ 27 h 182"/>
                  <a:gd name="T36" fmla="*/ 46 w 312"/>
                  <a:gd name="T37" fmla="*/ 0 h 182"/>
                  <a:gd name="T38" fmla="*/ 2 w 312"/>
                  <a:gd name="T39" fmla="*/ 12 h 182"/>
                  <a:gd name="T40" fmla="*/ 0 w 312"/>
                  <a:gd name="T41" fmla="*/ 90 h 182"/>
                  <a:gd name="T42" fmla="*/ 0 w 312"/>
                  <a:gd name="T43" fmla="*/ 90 h 182"/>
                  <a:gd name="T44" fmla="*/ 12 w 312"/>
                  <a:gd name="T45" fmla="*/ 93 h 182"/>
                  <a:gd name="T46" fmla="*/ 18 w 312"/>
                  <a:gd name="T47" fmla="*/ 85 h 182"/>
                  <a:gd name="T48" fmla="*/ 31 w 312"/>
                  <a:gd name="T49" fmla="*/ 75 h 182"/>
                  <a:gd name="T50" fmla="*/ 37 w 312"/>
                  <a:gd name="T51" fmla="*/ 68 h 182"/>
                  <a:gd name="T52" fmla="*/ 44 w 312"/>
                  <a:gd name="T53" fmla="*/ 65 h 182"/>
                  <a:gd name="T54" fmla="*/ 57 w 312"/>
                  <a:gd name="T55" fmla="*/ 68 h 182"/>
                  <a:gd name="T56" fmla="*/ 70 w 312"/>
                  <a:gd name="T57" fmla="*/ 73 h 182"/>
                  <a:gd name="T58" fmla="*/ 77 w 312"/>
                  <a:gd name="T59" fmla="*/ 91 h 182"/>
                  <a:gd name="T60" fmla="*/ 103 w 312"/>
                  <a:gd name="T61" fmla="*/ 94 h 182"/>
                  <a:gd name="T62" fmla="*/ 110 w 312"/>
                  <a:gd name="T63" fmla="*/ 106 h 182"/>
                  <a:gd name="T64" fmla="*/ 118 w 312"/>
                  <a:gd name="T65" fmla="*/ 121 h 182"/>
                  <a:gd name="T66" fmla="*/ 136 w 312"/>
                  <a:gd name="T67" fmla="*/ 134 h 182"/>
                  <a:gd name="T68" fmla="*/ 156 w 312"/>
                  <a:gd name="T69" fmla="*/ 146 h 182"/>
                  <a:gd name="T70" fmla="*/ 174 w 312"/>
                  <a:gd name="T71" fmla="*/ 158 h 182"/>
                  <a:gd name="T72" fmla="*/ 190 w 312"/>
                  <a:gd name="T73" fmla="*/ 163 h 182"/>
                  <a:gd name="T74" fmla="*/ 191 w 312"/>
                  <a:gd name="T75" fmla="*/ 174 h 182"/>
                  <a:gd name="T76" fmla="*/ 193 w 312"/>
                  <a:gd name="T77" fmla="*/ 174 h 182"/>
                  <a:gd name="T78" fmla="*/ 207 w 312"/>
                  <a:gd name="T79" fmla="*/ 179 h 182"/>
                  <a:gd name="T80" fmla="*/ 214 w 312"/>
                  <a:gd name="T81" fmla="*/ 182 h 182"/>
                  <a:gd name="T82" fmla="*/ 222 w 312"/>
                  <a:gd name="T83" fmla="*/ 164 h 182"/>
                  <a:gd name="T84" fmla="*/ 219 w 312"/>
                  <a:gd name="T85" fmla="*/ 148 h 182"/>
                  <a:gd name="T86" fmla="*/ 209 w 312"/>
                  <a:gd name="T87" fmla="*/ 135 h 182"/>
                  <a:gd name="T88" fmla="*/ 225 w 312"/>
                  <a:gd name="T89" fmla="*/ 128 h 182"/>
                  <a:gd name="T90" fmla="*/ 231 w 312"/>
                  <a:gd name="T91" fmla="*/ 118 h 182"/>
                  <a:gd name="T92" fmla="*/ 239 w 312"/>
                  <a:gd name="T93" fmla="*/ 109 h 182"/>
                  <a:gd name="T94" fmla="*/ 253 w 312"/>
                  <a:gd name="T95" fmla="*/ 106 h 182"/>
                  <a:gd name="T96" fmla="*/ 265 w 312"/>
                  <a:gd name="T97" fmla="*/ 103 h 182"/>
                  <a:gd name="T98" fmla="*/ 259 w 312"/>
                  <a:gd name="T99" fmla="*/ 118 h 182"/>
                  <a:gd name="T100" fmla="*/ 279 w 312"/>
                  <a:gd name="T101" fmla="*/ 114 h 182"/>
                  <a:gd name="T102" fmla="*/ 296 w 312"/>
                  <a:gd name="T103" fmla="*/ 111 h 182"/>
                  <a:gd name="T104" fmla="*/ 303 w 312"/>
                  <a:gd name="T105" fmla="*/ 10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2" h="182">
                    <a:moveTo>
                      <a:pt x="303" y="102"/>
                    </a:moveTo>
                    <a:cubicBezTo>
                      <a:pt x="295" y="95"/>
                      <a:pt x="280" y="87"/>
                      <a:pt x="279" y="91"/>
                    </a:cubicBezTo>
                    <a:cubicBezTo>
                      <a:pt x="278" y="95"/>
                      <a:pt x="268" y="96"/>
                      <a:pt x="265" y="92"/>
                    </a:cubicBezTo>
                    <a:cubicBezTo>
                      <a:pt x="262" y="88"/>
                      <a:pt x="259" y="83"/>
                      <a:pt x="248" y="87"/>
                    </a:cubicBezTo>
                    <a:cubicBezTo>
                      <a:pt x="238" y="91"/>
                      <a:pt x="231" y="97"/>
                      <a:pt x="230" y="101"/>
                    </a:cubicBezTo>
                    <a:cubicBezTo>
                      <a:pt x="230" y="105"/>
                      <a:pt x="223" y="109"/>
                      <a:pt x="222" y="104"/>
                    </a:cubicBezTo>
                    <a:cubicBezTo>
                      <a:pt x="221" y="98"/>
                      <a:pt x="213" y="96"/>
                      <a:pt x="207" y="95"/>
                    </a:cubicBezTo>
                    <a:cubicBezTo>
                      <a:pt x="202" y="93"/>
                      <a:pt x="193" y="96"/>
                      <a:pt x="192" y="91"/>
                    </a:cubicBezTo>
                    <a:cubicBezTo>
                      <a:pt x="191" y="85"/>
                      <a:pt x="183" y="79"/>
                      <a:pt x="182" y="72"/>
                    </a:cubicBezTo>
                    <a:cubicBezTo>
                      <a:pt x="181" y="66"/>
                      <a:pt x="184" y="57"/>
                      <a:pt x="178" y="56"/>
                    </a:cubicBezTo>
                    <a:cubicBezTo>
                      <a:pt x="172" y="54"/>
                      <a:pt x="169" y="45"/>
                      <a:pt x="164" y="45"/>
                    </a:cubicBezTo>
                    <a:cubicBezTo>
                      <a:pt x="159" y="45"/>
                      <a:pt x="132" y="45"/>
                      <a:pt x="129" y="44"/>
                    </a:cubicBezTo>
                    <a:cubicBezTo>
                      <a:pt x="125" y="42"/>
                      <a:pt x="107" y="49"/>
                      <a:pt x="106" y="45"/>
                    </a:cubicBezTo>
                    <a:cubicBezTo>
                      <a:pt x="104" y="42"/>
                      <a:pt x="92" y="28"/>
                      <a:pt x="85" y="23"/>
                    </a:cubicBezTo>
                    <a:cubicBezTo>
                      <a:pt x="84" y="26"/>
                      <a:pt x="83" y="28"/>
                      <a:pt x="80" y="30"/>
                    </a:cubicBezTo>
                    <a:cubicBezTo>
                      <a:pt x="67" y="40"/>
                      <a:pt x="54" y="38"/>
                      <a:pt x="58" y="27"/>
                    </a:cubicBezTo>
                    <a:cubicBezTo>
                      <a:pt x="62" y="15"/>
                      <a:pt x="63" y="2"/>
                      <a:pt x="56" y="2"/>
                    </a:cubicBezTo>
                    <a:cubicBezTo>
                      <a:pt x="49" y="2"/>
                      <a:pt x="54" y="26"/>
                      <a:pt x="49" y="27"/>
                    </a:cubicBezTo>
                    <a:cubicBezTo>
                      <a:pt x="44" y="29"/>
                      <a:pt x="43" y="10"/>
                      <a:pt x="46" y="0"/>
                    </a:cubicBezTo>
                    <a:cubicBezTo>
                      <a:pt x="2" y="12"/>
                      <a:pt x="2" y="12"/>
                      <a:pt x="2" y="12"/>
                    </a:cubicBezTo>
                    <a:cubicBezTo>
                      <a:pt x="0" y="90"/>
                      <a:pt x="0" y="90"/>
                      <a:pt x="0" y="90"/>
                    </a:cubicBezTo>
                    <a:cubicBezTo>
                      <a:pt x="0" y="90"/>
                      <a:pt x="0" y="90"/>
                      <a:pt x="0" y="90"/>
                    </a:cubicBezTo>
                    <a:cubicBezTo>
                      <a:pt x="4" y="92"/>
                      <a:pt x="9" y="93"/>
                      <a:pt x="12" y="93"/>
                    </a:cubicBezTo>
                    <a:cubicBezTo>
                      <a:pt x="19" y="93"/>
                      <a:pt x="18" y="88"/>
                      <a:pt x="18" y="85"/>
                    </a:cubicBezTo>
                    <a:cubicBezTo>
                      <a:pt x="18" y="81"/>
                      <a:pt x="25" y="75"/>
                      <a:pt x="31" y="75"/>
                    </a:cubicBezTo>
                    <a:cubicBezTo>
                      <a:pt x="36" y="76"/>
                      <a:pt x="35" y="68"/>
                      <a:pt x="37" y="68"/>
                    </a:cubicBezTo>
                    <a:cubicBezTo>
                      <a:pt x="39" y="68"/>
                      <a:pt x="43" y="67"/>
                      <a:pt x="44" y="65"/>
                    </a:cubicBezTo>
                    <a:cubicBezTo>
                      <a:pt x="46" y="62"/>
                      <a:pt x="54" y="65"/>
                      <a:pt x="57" y="68"/>
                    </a:cubicBezTo>
                    <a:cubicBezTo>
                      <a:pt x="59" y="70"/>
                      <a:pt x="66" y="72"/>
                      <a:pt x="70" y="73"/>
                    </a:cubicBezTo>
                    <a:cubicBezTo>
                      <a:pt x="75" y="74"/>
                      <a:pt x="77" y="88"/>
                      <a:pt x="77" y="91"/>
                    </a:cubicBezTo>
                    <a:cubicBezTo>
                      <a:pt x="77" y="94"/>
                      <a:pt x="99" y="94"/>
                      <a:pt x="103" y="94"/>
                    </a:cubicBezTo>
                    <a:cubicBezTo>
                      <a:pt x="106" y="95"/>
                      <a:pt x="106" y="101"/>
                      <a:pt x="110" y="106"/>
                    </a:cubicBezTo>
                    <a:cubicBezTo>
                      <a:pt x="114" y="111"/>
                      <a:pt x="116" y="117"/>
                      <a:pt x="118" y="121"/>
                    </a:cubicBezTo>
                    <a:cubicBezTo>
                      <a:pt x="119" y="124"/>
                      <a:pt x="132" y="129"/>
                      <a:pt x="136" y="134"/>
                    </a:cubicBezTo>
                    <a:cubicBezTo>
                      <a:pt x="139" y="138"/>
                      <a:pt x="149" y="143"/>
                      <a:pt x="156" y="146"/>
                    </a:cubicBezTo>
                    <a:cubicBezTo>
                      <a:pt x="163" y="148"/>
                      <a:pt x="170" y="158"/>
                      <a:pt x="174" y="158"/>
                    </a:cubicBezTo>
                    <a:cubicBezTo>
                      <a:pt x="178" y="157"/>
                      <a:pt x="190" y="163"/>
                      <a:pt x="190" y="163"/>
                    </a:cubicBezTo>
                    <a:cubicBezTo>
                      <a:pt x="191" y="174"/>
                      <a:pt x="191" y="174"/>
                      <a:pt x="191" y="174"/>
                    </a:cubicBezTo>
                    <a:cubicBezTo>
                      <a:pt x="192" y="174"/>
                      <a:pt x="192" y="174"/>
                      <a:pt x="193" y="174"/>
                    </a:cubicBezTo>
                    <a:cubicBezTo>
                      <a:pt x="199" y="172"/>
                      <a:pt x="202" y="179"/>
                      <a:pt x="207" y="179"/>
                    </a:cubicBezTo>
                    <a:cubicBezTo>
                      <a:pt x="209" y="179"/>
                      <a:pt x="212" y="181"/>
                      <a:pt x="214" y="182"/>
                    </a:cubicBezTo>
                    <a:cubicBezTo>
                      <a:pt x="214" y="172"/>
                      <a:pt x="218" y="167"/>
                      <a:pt x="222" y="164"/>
                    </a:cubicBezTo>
                    <a:cubicBezTo>
                      <a:pt x="226" y="160"/>
                      <a:pt x="218" y="154"/>
                      <a:pt x="219" y="148"/>
                    </a:cubicBezTo>
                    <a:cubicBezTo>
                      <a:pt x="221" y="142"/>
                      <a:pt x="207" y="139"/>
                      <a:pt x="209" y="135"/>
                    </a:cubicBezTo>
                    <a:cubicBezTo>
                      <a:pt x="210" y="130"/>
                      <a:pt x="221" y="130"/>
                      <a:pt x="225" y="128"/>
                    </a:cubicBezTo>
                    <a:cubicBezTo>
                      <a:pt x="230" y="126"/>
                      <a:pt x="226" y="118"/>
                      <a:pt x="231" y="118"/>
                    </a:cubicBezTo>
                    <a:cubicBezTo>
                      <a:pt x="236" y="118"/>
                      <a:pt x="238" y="114"/>
                      <a:pt x="239" y="109"/>
                    </a:cubicBezTo>
                    <a:cubicBezTo>
                      <a:pt x="241" y="104"/>
                      <a:pt x="249" y="109"/>
                      <a:pt x="253" y="106"/>
                    </a:cubicBezTo>
                    <a:cubicBezTo>
                      <a:pt x="257" y="103"/>
                      <a:pt x="263" y="101"/>
                      <a:pt x="265" y="103"/>
                    </a:cubicBezTo>
                    <a:cubicBezTo>
                      <a:pt x="266" y="105"/>
                      <a:pt x="261" y="114"/>
                      <a:pt x="259" y="118"/>
                    </a:cubicBezTo>
                    <a:cubicBezTo>
                      <a:pt x="266" y="118"/>
                      <a:pt x="277" y="116"/>
                      <a:pt x="279" y="114"/>
                    </a:cubicBezTo>
                    <a:cubicBezTo>
                      <a:pt x="282" y="111"/>
                      <a:pt x="292" y="118"/>
                      <a:pt x="296" y="111"/>
                    </a:cubicBezTo>
                    <a:cubicBezTo>
                      <a:pt x="299" y="104"/>
                      <a:pt x="312" y="109"/>
                      <a:pt x="303" y="10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5" name="Freeform 1714">
                <a:extLst>
                  <a:ext uri="{FF2B5EF4-FFF2-40B4-BE49-F238E27FC236}">
                    <a16:creationId xmlns:a16="http://schemas.microsoft.com/office/drawing/2014/main" id="{3EDA53B7-8516-44DC-00F4-035BEF30891E}"/>
                  </a:ext>
                </a:extLst>
              </p:cNvPr>
              <p:cNvSpPr>
                <a:spLocks noEditPoints="1"/>
              </p:cNvSpPr>
              <p:nvPr/>
            </p:nvSpPr>
            <p:spPr bwMode="auto">
              <a:xfrm>
                <a:off x="7652021" y="2200348"/>
                <a:ext cx="387364" cy="379425"/>
              </a:xfrm>
              <a:custGeom>
                <a:avLst/>
                <a:gdLst>
                  <a:gd name="T0" fmla="*/ 267 w 302"/>
                  <a:gd name="T1" fmla="*/ 38 h 303"/>
                  <a:gd name="T2" fmla="*/ 217 w 302"/>
                  <a:gd name="T3" fmla="*/ 15 h 303"/>
                  <a:gd name="T4" fmla="*/ 211 w 302"/>
                  <a:gd name="T5" fmla="*/ 49 h 303"/>
                  <a:gd name="T6" fmla="*/ 190 w 302"/>
                  <a:gd name="T7" fmla="*/ 65 h 303"/>
                  <a:gd name="T8" fmla="*/ 187 w 302"/>
                  <a:gd name="T9" fmla="*/ 89 h 303"/>
                  <a:gd name="T10" fmla="*/ 205 w 302"/>
                  <a:gd name="T11" fmla="*/ 84 h 303"/>
                  <a:gd name="T12" fmla="*/ 209 w 302"/>
                  <a:gd name="T13" fmla="*/ 69 h 303"/>
                  <a:gd name="T14" fmla="*/ 247 w 302"/>
                  <a:gd name="T15" fmla="*/ 71 h 303"/>
                  <a:gd name="T16" fmla="*/ 282 w 302"/>
                  <a:gd name="T17" fmla="*/ 51 h 303"/>
                  <a:gd name="T18" fmla="*/ 285 w 302"/>
                  <a:gd name="T19" fmla="*/ 33 h 303"/>
                  <a:gd name="T20" fmla="*/ 186 w 302"/>
                  <a:gd name="T21" fmla="*/ 128 h 303"/>
                  <a:gd name="T22" fmla="*/ 166 w 302"/>
                  <a:gd name="T23" fmla="*/ 169 h 303"/>
                  <a:gd name="T24" fmla="*/ 139 w 302"/>
                  <a:gd name="T25" fmla="*/ 176 h 303"/>
                  <a:gd name="T26" fmla="*/ 115 w 302"/>
                  <a:gd name="T27" fmla="*/ 208 h 303"/>
                  <a:gd name="T28" fmla="*/ 82 w 302"/>
                  <a:gd name="T29" fmla="*/ 214 h 303"/>
                  <a:gd name="T30" fmla="*/ 29 w 302"/>
                  <a:gd name="T31" fmla="*/ 236 h 303"/>
                  <a:gd name="T32" fmla="*/ 48 w 302"/>
                  <a:gd name="T33" fmla="*/ 242 h 303"/>
                  <a:gd name="T34" fmla="*/ 100 w 302"/>
                  <a:gd name="T35" fmla="*/ 246 h 303"/>
                  <a:gd name="T36" fmla="*/ 127 w 302"/>
                  <a:gd name="T37" fmla="*/ 233 h 303"/>
                  <a:gd name="T38" fmla="*/ 155 w 302"/>
                  <a:gd name="T39" fmla="*/ 229 h 303"/>
                  <a:gd name="T40" fmla="*/ 178 w 302"/>
                  <a:gd name="T41" fmla="*/ 220 h 303"/>
                  <a:gd name="T42" fmla="*/ 200 w 302"/>
                  <a:gd name="T43" fmla="*/ 192 h 303"/>
                  <a:gd name="T44" fmla="*/ 220 w 302"/>
                  <a:gd name="T45" fmla="*/ 146 h 303"/>
                  <a:gd name="T46" fmla="*/ 189 w 302"/>
                  <a:gd name="T47" fmla="*/ 105 h 303"/>
                  <a:gd name="T48" fmla="*/ 58 w 302"/>
                  <a:gd name="T49" fmla="*/ 245 h 303"/>
                  <a:gd name="T50" fmla="*/ 65 w 302"/>
                  <a:gd name="T51" fmla="*/ 264 h 303"/>
                  <a:gd name="T52" fmla="*/ 92 w 302"/>
                  <a:gd name="T53" fmla="*/ 243 h 303"/>
                  <a:gd name="T54" fmla="*/ 38 w 302"/>
                  <a:gd name="T55" fmla="*/ 261 h 303"/>
                  <a:gd name="T56" fmla="*/ 10 w 302"/>
                  <a:gd name="T57" fmla="*/ 256 h 303"/>
                  <a:gd name="T58" fmla="*/ 13 w 302"/>
                  <a:gd name="T59" fmla="*/ 263 h 303"/>
                  <a:gd name="T60" fmla="*/ 22 w 302"/>
                  <a:gd name="T61" fmla="*/ 302 h 303"/>
                  <a:gd name="T62" fmla="*/ 38 w 302"/>
                  <a:gd name="T63" fmla="*/ 2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 h="303">
                    <a:moveTo>
                      <a:pt x="285" y="33"/>
                    </a:moveTo>
                    <a:cubicBezTo>
                      <a:pt x="281" y="29"/>
                      <a:pt x="275" y="36"/>
                      <a:pt x="267" y="38"/>
                    </a:cubicBezTo>
                    <a:cubicBezTo>
                      <a:pt x="260" y="39"/>
                      <a:pt x="235" y="19"/>
                      <a:pt x="229" y="10"/>
                    </a:cubicBezTo>
                    <a:cubicBezTo>
                      <a:pt x="223" y="0"/>
                      <a:pt x="212" y="8"/>
                      <a:pt x="217" y="15"/>
                    </a:cubicBezTo>
                    <a:cubicBezTo>
                      <a:pt x="223" y="22"/>
                      <a:pt x="216" y="24"/>
                      <a:pt x="216" y="33"/>
                    </a:cubicBezTo>
                    <a:cubicBezTo>
                      <a:pt x="216" y="42"/>
                      <a:pt x="210" y="42"/>
                      <a:pt x="211" y="49"/>
                    </a:cubicBezTo>
                    <a:cubicBezTo>
                      <a:pt x="212" y="55"/>
                      <a:pt x="203" y="54"/>
                      <a:pt x="196" y="55"/>
                    </a:cubicBezTo>
                    <a:cubicBezTo>
                      <a:pt x="190" y="56"/>
                      <a:pt x="197" y="62"/>
                      <a:pt x="190" y="65"/>
                    </a:cubicBezTo>
                    <a:cubicBezTo>
                      <a:pt x="182" y="68"/>
                      <a:pt x="183" y="74"/>
                      <a:pt x="187" y="76"/>
                    </a:cubicBezTo>
                    <a:cubicBezTo>
                      <a:pt x="190" y="78"/>
                      <a:pt x="188" y="85"/>
                      <a:pt x="187" y="89"/>
                    </a:cubicBezTo>
                    <a:cubicBezTo>
                      <a:pt x="186" y="94"/>
                      <a:pt x="191" y="90"/>
                      <a:pt x="195" y="86"/>
                    </a:cubicBezTo>
                    <a:cubicBezTo>
                      <a:pt x="200" y="81"/>
                      <a:pt x="204" y="88"/>
                      <a:pt x="205" y="84"/>
                    </a:cubicBezTo>
                    <a:cubicBezTo>
                      <a:pt x="206" y="78"/>
                      <a:pt x="194" y="76"/>
                      <a:pt x="194" y="71"/>
                    </a:cubicBezTo>
                    <a:cubicBezTo>
                      <a:pt x="195" y="65"/>
                      <a:pt x="203" y="72"/>
                      <a:pt x="209" y="69"/>
                    </a:cubicBezTo>
                    <a:cubicBezTo>
                      <a:pt x="215" y="66"/>
                      <a:pt x="228" y="68"/>
                      <a:pt x="236" y="75"/>
                    </a:cubicBezTo>
                    <a:cubicBezTo>
                      <a:pt x="243" y="82"/>
                      <a:pt x="245" y="79"/>
                      <a:pt x="247" y="71"/>
                    </a:cubicBezTo>
                    <a:cubicBezTo>
                      <a:pt x="249" y="63"/>
                      <a:pt x="261" y="59"/>
                      <a:pt x="273" y="59"/>
                    </a:cubicBezTo>
                    <a:cubicBezTo>
                      <a:pt x="285" y="59"/>
                      <a:pt x="286" y="53"/>
                      <a:pt x="282" y="51"/>
                    </a:cubicBezTo>
                    <a:cubicBezTo>
                      <a:pt x="278" y="48"/>
                      <a:pt x="302" y="33"/>
                      <a:pt x="301" y="29"/>
                    </a:cubicBezTo>
                    <a:cubicBezTo>
                      <a:pt x="301" y="25"/>
                      <a:pt x="289" y="38"/>
                      <a:pt x="285" y="33"/>
                    </a:cubicBezTo>
                    <a:close/>
                    <a:moveTo>
                      <a:pt x="189" y="105"/>
                    </a:moveTo>
                    <a:cubicBezTo>
                      <a:pt x="184" y="108"/>
                      <a:pt x="180" y="124"/>
                      <a:pt x="186" y="128"/>
                    </a:cubicBezTo>
                    <a:cubicBezTo>
                      <a:pt x="192" y="133"/>
                      <a:pt x="177" y="142"/>
                      <a:pt x="177" y="152"/>
                    </a:cubicBezTo>
                    <a:cubicBezTo>
                      <a:pt x="178" y="162"/>
                      <a:pt x="168" y="162"/>
                      <a:pt x="166" y="169"/>
                    </a:cubicBezTo>
                    <a:cubicBezTo>
                      <a:pt x="165" y="176"/>
                      <a:pt x="159" y="175"/>
                      <a:pt x="150" y="182"/>
                    </a:cubicBezTo>
                    <a:cubicBezTo>
                      <a:pt x="141" y="188"/>
                      <a:pt x="136" y="181"/>
                      <a:pt x="139" y="176"/>
                    </a:cubicBezTo>
                    <a:cubicBezTo>
                      <a:pt x="141" y="171"/>
                      <a:pt x="125" y="178"/>
                      <a:pt x="126" y="190"/>
                    </a:cubicBezTo>
                    <a:cubicBezTo>
                      <a:pt x="126" y="201"/>
                      <a:pt x="111" y="202"/>
                      <a:pt x="115" y="208"/>
                    </a:cubicBezTo>
                    <a:cubicBezTo>
                      <a:pt x="118" y="213"/>
                      <a:pt x="103" y="216"/>
                      <a:pt x="104" y="211"/>
                    </a:cubicBezTo>
                    <a:cubicBezTo>
                      <a:pt x="104" y="207"/>
                      <a:pt x="94" y="209"/>
                      <a:pt x="82" y="214"/>
                    </a:cubicBezTo>
                    <a:cubicBezTo>
                      <a:pt x="70" y="219"/>
                      <a:pt x="63" y="209"/>
                      <a:pt x="56" y="216"/>
                    </a:cubicBezTo>
                    <a:cubicBezTo>
                      <a:pt x="49" y="222"/>
                      <a:pt x="38" y="234"/>
                      <a:pt x="29" y="236"/>
                    </a:cubicBezTo>
                    <a:cubicBezTo>
                      <a:pt x="20" y="237"/>
                      <a:pt x="25" y="248"/>
                      <a:pt x="29" y="246"/>
                    </a:cubicBezTo>
                    <a:cubicBezTo>
                      <a:pt x="35" y="243"/>
                      <a:pt x="45" y="246"/>
                      <a:pt x="48" y="242"/>
                    </a:cubicBezTo>
                    <a:cubicBezTo>
                      <a:pt x="52" y="237"/>
                      <a:pt x="77" y="231"/>
                      <a:pt x="93" y="231"/>
                    </a:cubicBezTo>
                    <a:cubicBezTo>
                      <a:pt x="108" y="230"/>
                      <a:pt x="99" y="238"/>
                      <a:pt x="100" y="246"/>
                    </a:cubicBezTo>
                    <a:cubicBezTo>
                      <a:pt x="101" y="255"/>
                      <a:pt x="114" y="253"/>
                      <a:pt x="121" y="245"/>
                    </a:cubicBezTo>
                    <a:cubicBezTo>
                      <a:pt x="128" y="237"/>
                      <a:pt x="133" y="238"/>
                      <a:pt x="127" y="233"/>
                    </a:cubicBezTo>
                    <a:cubicBezTo>
                      <a:pt x="121" y="229"/>
                      <a:pt x="128" y="224"/>
                      <a:pt x="132" y="231"/>
                    </a:cubicBezTo>
                    <a:cubicBezTo>
                      <a:pt x="136" y="237"/>
                      <a:pt x="150" y="237"/>
                      <a:pt x="155" y="229"/>
                    </a:cubicBezTo>
                    <a:cubicBezTo>
                      <a:pt x="160" y="221"/>
                      <a:pt x="162" y="231"/>
                      <a:pt x="168" y="230"/>
                    </a:cubicBezTo>
                    <a:cubicBezTo>
                      <a:pt x="174" y="230"/>
                      <a:pt x="178" y="214"/>
                      <a:pt x="178" y="220"/>
                    </a:cubicBezTo>
                    <a:cubicBezTo>
                      <a:pt x="179" y="225"/>
                      <a:pt x="189" y="224"/>
                      <a:pt x="195" y="217"/>
                    </a:cubicBezTo>
                    <a:cubicBezTo>
                      <a:pt x="201" y="210"/>
                      <a:pt x="195" y="198"/>
                      <a:pt x="200" y="192"/>
                    </a:cubicBezTo>
                    <a:cubicBezTo>
                      <a:pt x="204" y="186"/>
                      <a:pt x="208" y="173"/>
                      <a:pt x="204" y="165"/>
                    </a:cubicBezTo>
                    <a:cubicBezTo>
                      <a:pt x="200" y="157"/>
                      <a:pt x="213" y="152"/>
                      <a:pt x="220" y="146"/>
                    </a:cubicBezTo>
                    <a:cubicBezTo>
                      <a:pt x="227" y="139"/>
                      <a:pt x="212" y="108"/>
                      <a:pt x="212" y="99"/>
                    </a:cubicBezTo>
                    <a:cubicBezTo>
                      <a:pt x="211" y="89"/>
                      <a:pt x="194" y="102"/>
                      <a:pt x="189" y="105"/>
                    </a:cubicBezTo>
                    <a:close/>
                    <a:moveTo>
                      <a:pt x="74" y="241"/>
                    </a:moveTo>
                    <a:cubicBezTo>
                      <a:pt x="72" y="246"/>
                      <a:pt x="66" y="244"/>
                      <a:pt x="58" y="245"/>
                    </a:cubicBezTo>
                    <a:cubicBezTo>
                      <a:pt x="49" y="247"/>
                      <a:pt x="49" y="267"/>
                      <a:pt x="55" y="269"/>
                    </a:cubicBezTo>
                    <a:cubicBezTo>
                      <a:pt x="60" y="270"/>
                      <a:pt x="63" y="270"/>
                      <a:pt x="65" y="264"/>
                    </a:cubicBezTo>
                    <a:cubicBezTo>
                      <a:pt x="67" y="258"/>
                      <a:pt x="75" y="256"/>
                      <a:pt x="80" y="258"/>
                    </a:cubicBezTo>
                    <a:cubicBezTo>
                      <a:pt x="85" y="261"/>
                      <a:pt x="92" y="250"/>
                      <a:pt x="92" y="243"/>
                    </a:cubicBezTo>
                    <a:cubicBezTo>
                      <a:pt x="92" y="235"/>
                      <a:pt x="77" y="235"/>
                      <a:pt x="74" y="241"/>
                    </a:cubicBezTo>
                    <a:close/>
                    <a:moveTo>
                      <a:pt x="38" y="261"/>
                    </a:moveTo>
                    <a:cubicBezTo>
                      <a:pt x="38" y="256"/>
                      <a:pt x="27" y="257"/>
                      <a:pt x="26" y="252"/>
                    </a:cubicBezTo>
                    <a:cubicBezTo>
                      <a:pt x="26" y="247"/>
                      <a:pt x="18" y="250"/>
                      <a:pt x="10" y="256"/>
                    </a:cubicBezTo>
                    <a:cubicBezTo>
                      <a:pt x="2" y="261"/>
                      <a:pt x="0" y="262"/>
                      <a:pt x="3" y="268"/>
                    </a:cubicBezTo>
                    <a:cubicBezTo>
                      <a:pt x="6" y="274"/>
                      <a:pt x="11" y="269"/>
                      <a:pt x="13" y="263"/>
                    </a:cubicBezTo>
                    <a:cubicBezTo>
                      <a:pt x="15" y="257"/>
                      <a:pt x="20" y="271"/>
                      <a:pt x="16" y="281"/>
                    </a:cubicBezTo>
                    <a:cubicBezTo>
                      <a:pt x="11" y="290"/>
                      <a:pt x="16" y="303"/>
                      <a:pt x="22" y="302"/>
                    </a:cubicBezTo>
                    <a:cubicBezTo>
                      <a:pt x="28" y="301"/>
                      <a:pt x="34" y="282"/>
                      <a:pt x="42" y="272"/>
                    </a:cubicBezTo>
                    <a:cubicBezTo>
                      <a:pt x="50" y="262"/>
                      <a:pt x="38" y="266"/>
                      <a:pt x="38" y="26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6" name="Freeform 1715">
                <a:extLst>
                  <a:ext uri="{FF2B5EF4-FFF2-40B4-BE49-F238E27FC236}">
                    <a16:creationId xmlns:a16="http://schemas.microsoft.com/office/drawing/2014/main" id="{16D878F1-C77F-B7A7-C83D-8C8FCB897A86}"/>
                  </a:ext>
                </a:extLst>
              </p:cNvPr>
              <p:cNvSpPr>
                <a:spLocks noEditPoints="1"/>
              </p:cNvSpPr>
              <p:nvPr/>
            </p:nvSpPr>
            <p:spPr bwMode="auto">
              <a:xfrm>
                <a:off x="6413727" y="1970153"/>
                <a:ext cx="1360536" cy="919193"/>
              </a:xfrm>
              <a:custGeom>
                <a:avLst/>
                <a:gdLst>
                  <a:gd name="T0" fmla="*/ 1007 w 1060"/>
                  <a:gd name="T1" fmla="*/ 137 h 734"/>
                  <a:gd name="T2" fmla="*/ 956 w 1060"/>
                  <a:gd name="T3" fmla="*/ 99 h 734"/>
                  <a:gd name="T4" fmla="*/ 913 w 1060"/>
                  <a:gd name="T5" fmla="*/ 41 h 734"/>
                  <a:gd name="T6" fmla="*/ 852 w 1060"/>
                  <a:gd name="T7" fmla="*/ 2 h 734"/>
                  <a:gd name="T8" fmla="*/ 810 w 1060"/>
                  <a:gd name="T9" fmla="*/ 33 h 734"/>
                  <a:gd name="T10" fmla="*/ 775 w 1060"/>
                  <a:gd name="T11" fmla="*/ 85 h 734"/>
                  <a:gd name="T12" fmla="*/ 723 w 1060"/>
                  <a:gd name="T13" fmla="*/ 115 h 734"/>
                  <a:gd name="T14" fmla="*/ 755 w 1060"/>
                  <a:gd name="T15" fmla="*/ 136 h 734"/>
                  <a:gd name="T16" fmla="*/ 754 w 1060"/>
                  <a:gd name="T17" fmla="*/ 165 h 734"/>
                  <a:gd name="T18" fmla="*/ 662 w 1060"/>
                  <a:gd name="T19" fmla="*/ 199 h 734"/>
                  <a:gd name="T20" fmla="*/ 596 w 1060"/>
                  <a:gd name="T21" fmla="*/ 254 h 734"/>
                  <a:gd name="T22" fmla="*/ 494 w 1060"/>
                  <a:gd name="T23" fmla="*/ 260 h 734"/>
                  <a:gd name="T24" fmla="*/ 378 w 1060"/>
                  <a:gd name="T25" fmla="*/ 245 h 734"/>
                  <a:gd name="T26" fmla="*/ 329 w 1060"/>
                  <a:gd name="T27" fmla="*/ 196 h 734"/>
                  <a:gd name="T28" fmla="*/ 285 w 1060"/>
                  <a:gd name="T29" fmla="*/ 141 h 734"/>
                  <a:gd name="T30" fmla="*/ 241 w 1060"/>
                  <a:gd name="T31" fmla="*/ 102 h 734"/>
                  <a:gd name="T32" fmla="*/ 216 w 1060"/>
                  <a:gd name="T33" fmla="*/ 119 h 734"/>
                  <a:gd name="T34" fmla="*/ 174 w 1060"/>
                  <a:gd name="T35" fmla="*/ 151 h 734"/>
                  <a:gd name="T36" fmla="*/ 139 w 1060"/>
                  <a:gd name="T37" fmla="*/ 190 h 734"/>
                  <a:gd name="T38" fmla="*/ 123 w 1060"/>
                  <a:gd name="T39" fmla="*/ 235 h 734"/>
                  <a:gd name="T40" fmla="*/ 83 w 1060"/>
                  <a:gd name="T41" fmla="*/ 275 h 734"/>
                  <a:gd name="T42" fmla="*/ 31 w 1060"/>
                  <a:gd name="T43" fmla="*/ 291 h 734"/>
                  <a:gd name="T44" fmla="*/ 0 w 1060"/>
                  <a:gd name="T45" fmla="*/ 314 h 734"/>
                  <a:gd name="T46" fmla="*/ 24 w 1060"/>
                  <a:gd name="T47" fmla="*/ 364 h 734"/>
                  <a:gd name="T48" fmla="*/ 62 w 1060"/>
                  <a:gd name="T49" fmla="*/ 398 h 734"/>
                  <a:gd name="T50" fmla="*/ 94 w 1060"/>
                  <a:gd name="T51" fmla="*/ 388 h 734"/>
                  <a:gd name="T52" fmla="*/ 88 w 1060"/>
                  <a:gd name="T53" fmla="*/ 433 h 734"/>
                  <a:gd name="T54" fmla="*/ 89 w 1060"/>
                  <a:gd name="T55" fmla="*/ 476 h 734"/>
                  <a:gd name="T56" fmla="*/ 122 w 1060"/>
                  <a:gd name="T57" fmla="*/ 504 h 734"/>
                  <a:gd name="T58" fmla="*/ 217 w 1060"/>
                  <a:gd name="T59" fmla="*/ 543 h 734"/>
                  <a:gd name="T60" fmla="*/ 255 w 1060"/>
                  <a:gd name="T61" fmla="*/ 552 h 734"/>
                  <a:gd name="T62" fmla="*/ 287 w 1060"/>
                  <a:gd name="T63" fmla="*/ 544 h 734"/>
                  <a:gd name="T64" fmla="*/ 329 w 1060"/>
                  <a:gd name="T65" fmla="*/ 533 h 734"/>
                  <a:gd name="T66" fmla="*/ 381 w 1060"/>
                  <a:gd name="T67" fmla="*/ 533 h 734"/>
                  <a:gd name="T68" fmla="*/ 410 w 1060"/>
                  <a:gd name="T69" fmla="*/ 552 h 734"/>
                  <a:gd name="T70" fmla="*/ 401 w 1060"/>
                  <a:gd name="T71" fmla="*/ 619 h 734"/>
                  <a:gd name="T72" fmla="*/ 430 w 1060"/>
                  <a:gd name="T73" fmla="*/ 656 h 734"/>
                  <a:gd name="T74" fmla="*/ 467 w 1060"/>
                  <a:gd name="T75" fmla="*/ 674 h 734"/>
                  <a:gd name="T76" fmla="*/ 495 w 1060"/>
                  <a:gd name="T77" fmla="*/ 645 h 734"/>
                  <a:gd name="T78" fmla="*/ 551 w 1060"/>
                  <a:gd name="T79" fmla="*/ 642 h 734"/>
                  <a:gd name="T80" fmla="*/ 588 w 1060"/>
                  <a:gd name="T81" fmla="*/ 665 h 734"/>
                  <a:gd name="T82" fmla="*/ 616 w 1060"/>
                  <a:gd name="T83" fmla="*/ 688 h 734"/>
                  <a:gd name="T84" fmla="*/ 697 w 1060"/>
                  <a:gd name="T85" fmla="*/ 646 h 734"/>
                  <a:gd name="T86" fmla="*/ 759 w 1060"/>
                  <a:gd name="T87" fmla="*/ 613 h 734"/>
                  <a:gd name="T88" fmla="*/ 790 w 1060"/>
                  <a:gd name="T89" fmla="*/ 577 h 734"/>
                  <a:gd name="T90" fmla="*/ 819 w 1060"/>
                  <a:gd name="T91" fmla="*/ 540 h 734"/>
                  <a:gd name="T92" fmla="*/ 826 w 1060"/>
                  <a:gd name="T93" fmla="*/ 506 h 734"/>
                  <a:gd name="T94" fmla="*/ 817 w 1060"/>
                  <a:gd name="T95" fmla="*/ 480 h 734"/>
                  <a:gd name="T96" fmla="*/ 812 w 1060"/>
                  <a:gd name="T97" fmla="*/ 454 h 734"/>
                  <a:gd name="T98" fmla="*/ 791 w 1060"/>
                  <a:gd name="T99" fmla="*/ 395 h 734"/>
                  <a:gd name="T100" fmla="*/ 839 w 1060"/>
                  <a:gd name="T101" fmla="*/ 367 h 734"/>
                  <a:gd name="T102" fmla="*/ 778 w 1060"/>
                  <a:gd name="T103" fmla="*/ 350 h 734"/>
                  <a:gd name="T104" fmla="*/ 802 w 1060"/>
                  <a:gd name="T105" fmla="*/ 301 h 734"/>
                  <a:gd name="T106" fmla="*/ 829 w 1060"/>
                  <a:gd name="T107" fmla="*/ 327 h 734"/>
                  <a:gd name="T108" fmla="*/ 908 w 1060"/>
                  <a:gd name="T109" fmla="*/ 282 h 734"/>
                  <a:gd name="T110" fmla="*/ 949 w 1060"/>
                  <a:gd name="T111" fmla="*/ 263 h 734"/>
                  <a:gd name="T112" fmla="*/ 992 w 1060"/>
                  <a:gd name="T113" fmla="*/ 247 h 734"/>
                  <a:gd name="T114" fmla="*/ 996 w 1060"/>
                  <a:gd name="T115" fmla="*/ 200 h 734"/>
                  <a:gd name="T116" fmla="*/ 1045 w 1060"/>
                  <a:gd name="T117" fmla="*/ 168 h 734"/>
                  <a:gd name="T118" fmla="*/ 808 w 1060"/>
                  <a:gd name="T119" fmla="*/ 655 h 734"/>
                  <a:gd name="T120" fmla="*/ 595 w 1060"/>
                  <a:gd name="T121" fmla="*/ 72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0" h="734">
                    <a:moveTo>
                      <a:pt x="1054" y="131"/>
                    </a:moveTo>
                    <a:cubicBezTo>
                      <a:pt x="1055" y="122"/>
                      <a:pt x="1044" y="125"/>
                      <a:pt x="1040" y="127"/>
                    </a:cubicBezTo>
                    <a:cubicBezTo>
                      <a:pt x="1036" y="130"/>
                      <a:pt x="1026" y="127"/>
                      <a:pt x="1023" y="134"/>
                    </a:cubicBezTo>
                    <a:cubicBezTo>
                      <a:pt x="1020" y="140"/>
                      <a:pt x="1014" y="136"/>
                      <a:pt x="1007" y="137"/>
                    </a:cubicBezTo>
                    <a:cubicBezTo>
                      <a:pt x="1000" y="138"/>
                      <a:pt x="989" y="135"/>
                      <a:pt x="990" y="130"/>
                    </a:cubicBezTo>
                    <a:cubicBezTo>
                      <a:pt x="990" y="126"/>
                      <a:pt x="986" y="121"/>
                      <a:pt x="986" y="115"/>
                    </a:cubicBezTo>
                    <a:cubicBezTo>
                      <a:pt x="987" y="110"/>
                      <a:pt x="979" y="112"/>
                      <a:pt x="974" y="107"/>
                    </a:cubicBezTo>
                    <a:cubicBezTo>
                      <a:pt x="969" y="102"/>
                      <a:pt x="958" y="98"/>
                      <a:pt x="956" y="99"/>
                    </a:cubicBezTo>
                    <a:cubicBezTo>
                      <a:pt x="954" y="100"/>
                      <a:pt x="948" y="93"/>
                      <a:pt x="939" y="93"/>
                    </a:cubicBezTo>
                    <a:cubicBezTo>
                      <a:pt x="930" y="92"/>
                      <a:pt x="931" y="87"/>
                      <a:pt x="932" y="83"/>
                    </a:cubicBezTo>
                    <a:cubicBezTo>
                      <a:pt x="933" y="79"/>
                      <a:pt x="925" y="68"/>
                      <a:pt x="923" y="62"/>
                    </a:cubicBezTo>
                    <a:cubicBezTo>
                      <a:pt x="922" y="55"/>
                      <a:pt x="915" y="54"/>
                      <a:pt x="913" y="41"/>
                    </a:cubicBezTo>
                    <a:cubicBezTo>
                      <a:pt x="910" y="27"/>
                      <a:pt x="903" y="31"/>
                      <a:pt x="904" y="25"/>
                    </a:cubicBezTo>
                    <a:cubicBezTo>
                      <a:pt x="906" y="18"/>
                      <a:pt x="895" y="15"/>
                      <a:pt x="893" y="12"/>
                    </a:cubicBezTo>
                    <a:cubicBezTo>
                      <a:pt x="890" y="8"/>
                      <a:pt x="879" y="9"/>
                      <a:pt x="872" y="5"/>
                    </a:cubicBezTo>
                    <a:cubicBezTo>
                      <a:pt x="864" y="1"/>
                      <a:pt x="859" y="4"/>
                      <a:pt x="852" y="2"/>
                    </a:cubicBezTo>
                    <a:cubicBezTo>
                      <a:pt x="844" y="0"/>
                      <a:pt x="828" y="4"/>
                      <a:pt x="826" y="4"/>
                    </a:cubicBezTo>
                    <a:cubicBezTo>
                      <a:pt x="824" y="4"/>
                      <a:pt x="810" y="2"/>
                      <a:pt x="803" y="12"/>
                    </a:cubicBezTo>
                    <a:cubicBezTo>
                      <a:pt x="796" y="21"/>
                      <a:pt x="802" y="21"/>
                      <a:pt x="805" y="21"/>
                    </a:cubicBezTo>
                    <a:cubicBezTo>
                      <a:pt x="808" y="21"/>
                      <a:pt x="809" y="30"/>
                      <a:pt x="810" y="33"/>
                    </a:cubicBezTo>
                    <a:cubicBezTo>
                      <a:pt x="811" y="37"/>
                      <a:pt x="805" y="41"/>
                      <a:pt x="802" y="42"/>
                    </a:cubicBezTo>
                    <a:cubicBezTo>
                      <a:pt x="800" y="43"/>
                      <a:pt x="792" y="55"/>
                      <a:pt x="791" y="59"/>
                    </a:cubicBezTo>
                    <a:cubicBezTo>
                      <a:pt x="790" y="63"/>
                      <a:pt x="782" y="74"/>
                      <a:pt x="783" y="77"/>
                    </a:cubicBezTo>
                    <a:cubicBezTo>
                      <a:pt x="784" y="81"/>
                      <a:pt x="779" y="85"/>
                      <a:pt x="775" y="85"/>
                    </a:cubicBezTo>
                    <a:cubicBezTo>
                      <a:pt x="771" y="86"/>
                      <a:pt x="761" y="93"/>
                      <a:pt x="758" y="94"/>
                    </a:cubicBezTo>
                    <a:cubicBezTo>
                      <a:pt x="755" y="95"/>
                      <a:pt x="743" y="93"/>
                      <a:pt x="741" y="89"/>
                    </a:cubicBezTo>
                    <a:cubicBezTo>
                      <a:pt x="741" y="88"/>
                      <a:pt x="739" y="87"/>
                      <a:pt x="737" y="86"/>
                    </a:cubicBezTo>
                    <a:cubicBezTo>
                      <a:pt x="723" y="115"/>
                      <a:pt x="723" y="115"/>
                      <a:pt x="723" y="115"/>
                    </a:cubicBezTo>
                    <a:cubicBezTo>
                      <a:pt x="722" y="124"/>
                      <a:pt x="722" y="124"/>
                      <a:pt x="722" y="124"/>
                    </a:cubicBezTo>
                    <a:cubicBezTo>
                      <a:pt x="722" y="124"/>
                      <a:pt x="713" y="126"/>
                      <a:pt x="720" y="133"/>
                    </a:cubicBezTo>
                    <a:cubicBezTo>
                      <a:pt x="727" y="140"/>
                      <a:pt x="728" y="134"/>
                      <a:pt x="738" y="134"/>
                    </a:cubicBezTo>
                    <a:cubicBezTo>
                      <a:pt x="748" y="134"/>
                      <a:pt x="753" y="142"/>
                      <a:pt x="755" y="136"/>
                    </a:cubicBezTo>
                    <a:cubicBezTo>
                      <a:pt x="757" y="130"/>
                      <a:pt x="766" y="127"/>
                      <a:pt x="772" y="134"/>
                    </a:cubicBezTo>
                    <a:cubicBezTo>
                      <a:pt x="778" y="141"/>
                      <a:pt x="796" y="152"/>
                      <a:pt x="795" y="158"/>
                    </a:cubicBezTo>
                    <a:cubicBezTo>
                      <a:pt x="794" y="163"/>
                      <a:pt x="783" y="162"/>
                      <a:pt x="776" y="160"/>
                    </a:cubicBezTo>
                    <a:cubicBezTo>
                      <a:pt x="770" y="158"/>
                      <a:pt x="761" y="165"/>
                      <a:pt x="754" y="165"/>
                    </a:cubicBezTo>
                    <a:cubicBezTo>
                      <a:pt x="747" y="165"/>
                      <a:pt x="739" y="167"/>
                      <a:pt x="732" y="174"/>
                    </a:cubicBezTo>
                    <a:cubicBezTo>
                      <a:pt x="725" y="180"/>
                      <a:pt x="727" y="187"/>
                      <a:pt x="716" y="188"/>
                    </a:cubicBezTo>
                    <a:cubicBezTo>
                      <a:pt x="706" y="190"/>
                      <a:pt x="702" y="188"/>
                      <a:pt x="690" y="196"/>
                    </a:cubicBezTo>
                    <a:cubicBezTo>
                      <a:pt x="679" y="204"/>
                      <a:pt x="666" y="201"/>
                      <a:pt x="662" y="199"/>
                    </a:cubicBezTo>
                    <a:cubicBezTo>
                      <a:pt x="657" y="196"/>
                      <a:pt x="649" y="195"/>
                      <a:pt x="645" y="203"/>
                    </a:cubicBezTo>
                    <a:cubicBezTo>
                      <a:pt x="640" y="211"/>
                      <a:pt x="650" y="215"/>
                      <a:pt x="649" y="224"/>
                    </a:cubicBezTo>
                    <a:cubicBezTo>
                      <a:pt x="648" y="233"/>
                      <a:pt x="637" y="230"/>
                      <a:pt x="628" y="241"/>
                    </a:cubicBezTo>
                    <a:cubicBezTo>
                      <a:pt x="619" y="251"/>
                      <a:pt x="604" y="255"/>
                      <a:pt x="596" y="254"/>
                    </a:cubicBezTo>
                    <a:cubicBezTo>
                      <a:pt x="588" y="253"/>
                      <a:pt x="571" y="249"/>
                      <a:pt x="556" y="255"/>
                    </a:cubicBezTo>
                    <a:cubicBezTo>
                      <a:pt x="541" y="262"/>
                      <a:pt x="531" y="272"/>
                      <a:pt x="525" y="271"/>
                    </a:cubicBezTo>
                    <a:cubicBezTo>
                      <a:pt x="520" y="270"/>
                      <a:pt x="520" y="263"/>
                      <a:pt x="512" y="265"/>
                    </a:cubicBezTo>
                    <a:cubicBezTo>
                      <a:pt x="504" y="266"/>
                      <a:pt x="499" y="263"/>
                      <a:pt x="494" y="260"/>
                    </a:cubicBezTo>
                    <a:cubicBezTo>
                      <a:pt x="488" y="257"/>
                      <a:pt x="483" y="262"/>
                      <a:pt x="474" y="255"/>
                    </a:cubicBezTo>
                    <a:cubicBezTo>
                      <a:pt x="465" y="249"/>
                      <a:pt x="449" y="250"/>
                      <a:pt x="442" y="249"/>
                    </a:cubicBezTo>
                    <a:cubicBezTo>
                      <a:pt x="436" y="247"/>
                      <a:pt x="410" y="249"/>
                      <a:pt x="400" y="247"/>
                    </a:cubicBezTo>
                    <a:cubicBezTo>
                      <a:pt x="391" y="246"/>
                      <a:pt x="379" y="250"/>
                      <a:pt x="378" y="245"/>
                    </a:cubicBezTo>
                    <a:cubicBezTo>
                      <a:pt x="377" y="241"/>
                      <a:pt x="370" y="237"/>
                      <a:pt x="367" y="227"/>
                    </a:cubicBezTo>
                    <a:cubicBezTo>
                      <a:pt x="365" y="217"/>
                      <a:pt x="360" y="213"/>
                      <a:pt x="354" y="212"/>
                    </a:cubicBezTo>
                    <a:cubicBezTo>
                      <a:pt x="348" y="211"/>
                      <a:pt x="348" y="205"/>
                      <a:pt x="342" y="204"/>
                    </a:cubicBezTo>
                    <a:cubicBezTo>
                      <a:pt x="340" y="204"/>
                      <a:pt x="337" y="196"/>
                      <a:pt x="329" y="196"/>
                    </a:cubicBezTo>
                    <a:cubicBezTo>
                      <a:pt x="321" y="196"/>
                      <a:pt x="294" y="193"/>
                      <a:pt x="290" y="187"/>
                    </a:cubicBezTo>
                    <a:cubicBezTo>
                      <a:pt x="286" y="180"/>
                      <a:pt x="294" y="179"/>
                      <a:pt x="294" y="172"/>
                    </a:cubicBezTo>
                    <a:cubicBezTo>
                      <a:pt x="294" y="166"/>
                      <a:pt x="298" y="157"/>
                      <a:pt x="295" y="154"/>
                    </a:cubicBezTo>
                    <a:cubicBezTo>
                      <a:pt x="291" y="152"/>
                      <a:pt x="286" y="146"/>
                      <a:pt x="285" y="141"/>
                    </a:cubicBezTo>
                    <a:cubicBezTo>
                      <a:pt x="284" y="136"/>
                      <a:pt x="276" y="129"/>
                      <a:pt x="270" y="129"/>
                    </a:cubicBezTo>
                    <a:cubicBezTo>
                      <a:pt x="264" y="128"/>
                      <a:pt x="260" y="125"/>
                      <a:pt x="254" y="120"/>
                    </a:cubicBezTo>
                    <a:cubicBezTo>
                      <a:pt x="249" y="115"/>
                      <a:pt x="244" y="116"/>
                      <a:pt x="242" y="104"/>
                    </a:cubicBezTo>
                    <a:cubicBezTo>
                      <a:pt x="241" y="103"/>
                      <a:pt x="241" y="103"/>
                      <a:pt x="241" y="102"/>
                    </a:cubicBezTo>
                    <a:cubicBezTo>
                      <a:pt x="239" y="102"/>
                      <a:pt x="236" y="101"/>
                      <a:pt x="234" y="101"/>
                    </a:cubicBezTo>
                    <a:cubicBezTo>
                      <a:pt x="233" y="101"/>
                      <a:pt x="231" y="100"/>
                      <a:pt x="230" y="98"/>
                    </a:cubicBezTo>
                    <a:cubicBezTo>
                      <a:pt x="228" y="103"/>
                      <a:pt x="223" y="105"/>
                      <a:pt x="223" y="109"/>
                    </a:cubicBezTo>
                    <a:cubicBezTo>
                      <a:pt x="223" y="114"/>
                      <a:pt x="222" y="119"/>
                      <a:pt x="216" y="119"/>
                    </a:cubicBezTo>
                    <a:cubicBezTo>
                      <a:pt x="210" y="119"/>
                      <a:pt x="205" y="123"/>
                      <a:pt x="204" y="132"/>
                    </a:cubicBezTo>
                    <a:cubicBezTo>
                      <a:pt x="204" y="141"/>
                      <a:pt x="209" y="143"/>
                      <a:pt x="207" y="146"/>
                    </a:cubicBezTo>
                    <a:cubicBezTo>
                      <a:pt x="204" y="150"/>
                      <a:pt x="194" y="154"/>
                      <a:pt x="190" y="153"/>
                    </a:cubicBezTo>
                    <a:cubicBezTo>
                      <a:pt x="187" y="151"/>
                      <a:pt x="180" y="152"/>
                      <a:pt x="174" y="151"/>
                    </a:cubicBezTo>
                    <a:cubicBezTo>
                      <a:pt x="168" y="150"/>
                      <a:pt x="164" y="143"/>
                      <a:pt x="162" y="151"/>
                    </a:cubicBezTo>
                    <a:cubicBezTo>
                      <a:pt x="160" y="159"/>
                      <a:pt x="148" y="183"/>
                      <a:pt x="151" y="185"/>
                    </a:cubicBezTo>
                    <a:cubicBezTo>
                      <a:pt x="154" y="188"/>
                      <a:pt x="156" y="193"/>
                      <a:pt x="151" y="193"/>
                    </a:cubicBezTo>
                    <a:cubicBezTo>
                      <a:pt x="146" y="193"/>
                      <a:pt x="141" y="193"/>
                      <a:pt x="139" y="190"/>
                    </a:cubicBezTo>
                    <a:cubicBezTo>
                      <a:pt x="136" y="188"/>
                      <a:pt x="128" y="194"/>
                      <a:pt x="122" y="193"/>
                    </a:cubicBezTo>
                    <a:cubicBezTo>
                      <a:pt x="119" y="193"/>
                      <a:pt x="108" y="198"/>
                      <a:pt x="112" y="200"/>
                    </a:cubicBezTo>
                    <a:cubicBezTo>
                      <a:pt x="116" y="202"/>
                      <a:pt x="116" y="212"/>
                      <a:pt x="116" y="216"/>
                    </a:cubicBezTo>
                    <a:cubicBezTo>
                      <a:pt x="116" y="220"/>
                      <a:pt x="124" y="231"/>
                      <a:pt x="123" y="235"/>
                    </a:cubicBezTo>
                    <a:cubicBezTo>
                      <a:pt x="121" y="239"/>
                      <a:pt x="114" y="243"/>
                      <a:pt x="114" y="248"/>
                    </a:cubicBezTo>
                    <a:cubicBezTo>
                      <a:pt x="114" y="254"/>
                      <a:pt x="115" y="258"/>
                      <a:pt x="112" y="259"/>
                    </a:cubicBezTo>
                    <a:cubicBezTo>
                      <a:pt x="110" y="261"/>
                      <a:pt x="101" y="264"/>
                      <a:pt x="97" y="267"/>
                    </a:cubicBezTo>
                    <a:cubicBezTo>
                      <a:pt x="92" y="270"/>
                      <a:pt x="85" y="270"/>
                      <a:pt x="83" y="275"/>
                    </a:cubicBezTo>
                    <a:cubicBezTo>
                      <a:pt x="81" y="280"/>
                      <a:pt x="77" y="284"/>
                      <a:pt x="69" y="283"/>
                    </a:cubicBezTo>
                    <a:cubicBezTo>
                      <a:pt x="62" y="282"/>
                      <a:pt x="58" y="281"/>
                      <a:pt x="53" y="288"/>
                    </a:cubicBezTo>
                    <a:cubicBezTo>
                      <a:pt x="47" y="294"/>
                      <a:pt x="46" y="291"/>
                      <a:pt x="42" y="295"/>
                    </a:cubicBezTo>
                    <a:cubicBezTo>
                      <a:pt x="38" y="298"/>
                      <a:pt x="34" y="292"/>
                      <a:pt x="31" y="291"/>
                    </a:cubicBezTo>
                    <a:cubicBezTo>
                      <a:pt x="28" y="290"/>
                      <a:pt x="24" y="295"/>
                      <a:pt x="21" y="295"/>
                    </a:cubicBezTo>
                    <a:cubicBezTo>
                      <a:pt x="18" y="295"/>
                      <a:pt x="15" y="300"/>
                      <a:pt x="11" y="301"/>
                    </a:cubicBezTo>
                    <a:cubicBezTo>
                      <a:pt x="7" y="302"/>
                      <a:pt x="3" y="301"/>
                      <a:pt x="3" y="306"/>
                    </a:cubicBezTo>
                    <a:cubicBezTo>
                      <a:pt x="3" y="308"/>
                      <a:pt x="2" y="312"/>
                      <a:pt x="0" y="314"/>
                    </a:cubicBezTo>
                    <a:cubicBezTo>
                      <a:pt x="0" y="314"/>
                      <a:pt x="0" y="314"/>
                      <a:pt x="0" y="314"/>
                    </a:cubicBezTo>
                    <a:cubicBezTo>
                      <a:pt x="3" y="330"/>
                      <a:pt x="3" y="330"/>
                      <a:pt x="3" y="330"/>
                    </a:cubicBezTo>
                    <a:cubicBezTo>
                      <a:pt x="3" y="330"/>
                      <a:pt x="20" y="335"/>
                      <a:pt x="21" y="341"/>
                    </a:cubicBezTo>
                    <a:cubicBezTo>
                      <a:pt x="21" y="346"/>
                      <a:pt x="24" y="364"/>
                      <a:pt x="24" y="364"/>
                    </a:cubicBezTo>
                    <a:cubicBezTo>
                      <a:pt x="24" y="364"/>
                      <a:pt x="24" y="364"/>
                      <a:pt x="24" y="364"/>
                    </a:cubicBezTo>
                    <a:cubicBezTo>
                      <a:pt x="30" y="370"/>
                      <a:pt x="40" y="375"/>
                      <a:pt x="40" y="378"/>
                    </a:cubicBezTo>
                    <a:cubicBezTo>
                      <a:pt x="40" y="380"/>
                      <a:pt x="40" y="387"/>
                      <a:pt x="49" y="391"/>
                    </a:cubicBezTo>
                    <a:cubicBezTo>
                      <a:pt x="54" y="393"/>
                      <a:pt x="59" y="396"/>
                      <a:pt x="62" y="398"/>
                    </a:cubicBezTo>
                    <a:cubicBezTo>
                      <a:pt x="63" y="397"/>
                      <a:pt x="63" y="396"/>
                      <a:pt x="63" y="396"/>
                    </a:cubicBezTo>
                    <a:cubicBezTo>
                      <a:pt x="70" y="396"/>
                      <a:pt x="70" y="396"/>
                      <a:pt x="70" y="396"/>
                    </a:cubicBezTo>
                    <a:cubicBezTo>
                      <a:pt x="70" y="396"/>
                      <a:pt x="72" y="397"/>
                      <a:pt x="74" y="399"/>
                    </a:cubicBezTo>
                    <a:cubicBezTo>
                      <a:pt x="76" y="394"/>
                      <a:pt x="88" y="387"/>
                      <a:pt x="94" y="388"/>
                    </a:cubicBezTo>
                    <a:cubicBezTo>
                      <a:pt x="101" y="388"/>
                      <a:pt x="116" y="400"/>
                      <a:pt x="114" y="405"/>
                    </a:cubicBezTo>
                    <a:cubicBezTo>
                      <a:pt x="113" y="409"/>
                      <a:pt x="102" y="424"/>
                      <a:pt x="97" y="426"/>
                    </a:cubicBezTo>
                    <a:cubicBezTo>
                      <a:pt x="95" y="426"/>
                      <a:pt x="92" y="426"/>
                      <a:pt x="89" y="426"/>
                    </a:cubicBezTo>
                    <a:cubicBezTo>
                      <a:pt x="89" y="429"/>
                      <a:pt x="88" y="431"/>
                      <a:pt x="88" y="433"/>
                    </a:cubicBezTo>
                    <a:cubicBezTo>
                      <a:pt x="88" y="436"/>
                      <a:pt x="94" y="442"/>
                      <a:pt x="98" y="448"/>
                    </a:cubicBezTo>
                    <a:cubicBezTo>
                      <a:pt x="101" y="454"/>
                      <a:pt x="92" y="458"/>
                      <a:pt x="87" y="454"/>
                    </a:cubicBezTo>
                    <a:cubicBezTo>
                      <a:pt x="83" y="450"/>
                      <a:pt x="80" y="458"/>
                      <a:pt x="83" y="462"/>
                    </a:cubicBezTo>
                    <a:cubicBezTo>
                      <a:pt x="86" y="465"/>
                      <a:pt x="85" y="475"/>
                      <a:pt x="89" y="476"/>
                    </a:cubicBezTo>
                    <a:cubicBezTo>
                      <a:pt x="94" y="477"/>
                      <a:pt x="99" y="486"/>
                      <a:pt x="104" y="486"/>
                    </a:cubicBezTo>
                    <a:cubicBezTo>
                      <a:pt x="110" y="486"/>
                      <a:pt x="115" y="495"/>
                      <a:pt x="115" y="495"/>
                    </a:cubicBezTo>
                    <a:cubicBezTo>
                      <a:pt x="115" y="495"/>
                      <a:pt x="122" y="500"/>
                      <a:pt x="122" y="503"/>
                    </a:cubicBezTo>
                    <a:cubicBezTo>
                      <a:pt x="122" y="503"/>
                      <a:pt x="122" y="504"/>
                      <a:pt x="122" y="504"/>
                    </a:cubicBezTo>
                    <a:cubicBezTo>
                      <a:pt x="128" y="503"/>
                      <a:pt x="132" y="503"/>
                      <a:pt x="133" y="501"/>
                    </a:cubicBezTo>
                    <a:cubicBezTo>
                      <a:pt x="133" y="498"/>
                      <a:pt x="141" y="498"/>
                      <a:pt x="147" y="503"/>
                    </a:cubicBezTo>
                    <a:cubicBezTo>
                      <a:pt x="152" y="509"/>
                      <a:pt x="175" y="523"/>
                      <a:pt x="183" y="530"/>
                    </a:cubicBezTo>
                    <a:cubicBezTo>
                      <a:pt x="191" y="536"/>
                      <a:pt x="210" y="544"/>
                      <a:pt x="217" y="543"/>
                    </a:cubicBezTo>
                    <a:cubicBezTo>
                      <a:pt x="223" y="543"/>
                      <a:pt x="230" y="548"/>
                      <a:pt x="240" y="548"/>
                    </a:cubicBezTo>
                    <a:cubicBezTo>
                      <a:pt x="241" y="548"/>
                      <a:pt x="243" y="548"/>
                      <a:pt x="244" y="548"/>
                    </a:cubicBezTo>
                    <a:cubicBezTo>
                      <a:pt x="245" y="546"/>
                      <a:pt x="248" y="546"/>
                      <a:pt x="250" y="543"/>
                    </a:cubicBezTo>
                    <a:cubicBezTo>
                      <a:pt x="252" y="539"/>
                      <a:pt x="257" y="547"/>
                      <a:pt x="255" y="552"/>
                    </a:cubicBezTo>
                    <a:cubicBezTo>
                      <a:pt x="255" y="555"/>
                      <a:pt x="255" y="558"/>
                      <a:pt x="256" y="560"/>
                    </a:cubicBezTo>
                    <a:cubicBezTo>
                      <a:pt x="258" y="558"/>
                      <a:pt x="259" y="556"/>
                      <a:pt x="260" y="553"/>
                    </a:cubicBezTo>
                    <a:cubicBezTo>
                      <a:pt x="264" y="544"/>
                      <a:pt x="269" y="545"/>
                      <a:pt x="273" y="542"/>
                    </a:cubicBezTo>
                    <a:cubicBezTo>
                      <a:pt x="276" y="539"/>
                      <a:pt x="280" y="540"/>
                      <a:pt x="287" y="544"/>
                    </a:cubicBezTo>
                    <a:cubicBezTo>
                      <a:pt x="294" y="548"/>
                      <a:pt x="297" y="540"/>
                      <a:pt x="308" y="550"/>
                    </a:cubicBezTo>
                    <a:cubicBezTo>
                      <a:pt x="310" y="549"/>
                      <a:pt x="312" y="548"/>
                      <a:pt x="314" y="548"/>
                    </a:cubicBezTo>
                    <a:cubicBezTo>
                      <a:pt x="316" y="548"/>
                      <a:pt x="319" y="543"/>
                      <a:pt x="322" y="540"/>
                    </a:cubicBezTo>
                    <a:cubicBezTo>
                      <a:pt x="326" y="536"/>
                      <a:pt x="325" y="532"/>
                      <a:pt x="329" y="533"/>
                    </a:cubicBezTo>
                    <a:cubicBezTo>
                      <a:pt x="333" y="534"/>
                      <a:pt x="335" y="528"/>
                      <a:pt x="344" y="523"/>
                    </a:cubicBezTo>
                    <a:cubicBezTo>
                      <a:pt x="353" y="518"/>
                      <a:pt x="361" y="526"/>
                      <a:pt x="365" y="522"/>
                    </a:cubicBezTo>
                    <a:cubicBezTo>
                      <a:pt x="369" y="519"/>
                      <a:pt x="374" y="518"/>
                      <a:pt x="374" y="521"/>
                    </a:cubicBezTo>
                    <a:cubicBezTo>
                      <a:pt x="374" y="525"/>
                      <a:pt x="380" y="529"/>
                      <a:pt x="381" y="533"/>
                    </a:cubicBezTo>
                    <a:cubicBezTo>
                      <a:pt x="382" y="537"/>
                      <a:pt x="390" y="538"/>
                      <a:pt x="391" y="538"/>
                    </a:cubicBezTo>
                    <a:cubicBezTo>
                      <a:pt x="393" y="538"/>
                      <a:pt x="394" y="537"/>
                      <a:pt x="394" y="537"/>
                    </a:cubicBezTo>
                    <a:cubicBezTo>
                      <a:pt x="399" y="534"/>
                      <a:pt x="406" y="537"/>
                      <a:pt x="406" y="542"/>
                    </a:cubicBezTo>
                    <a:cubicBezTo>
                      <a:pt x="406" y="546"/>
                      <a:pt x="406" y="552"/>
                      <a:pt x="410" y="552"/>
                    </a:cubicBezTo>
                    <a:cubicBezTo>
                      <a:pt x="413" y="552"/>
                      <a:pt x="417" y="552"/>
                      <a:pt x="417" y="560"/>
                    </a:cubicBezTo>
                    <a:cubicBezTo>
                      <a:pt x="417" y="569"/>
                      <a:pt x="420" y="579"/>
                      <a:pt x="413" y="586"/>
                    </a:cubicBezTo>
                    <a:cubicBezTo>
                      <a:pt x="405" y="593"/>
                      <a:pt x="397" y="607"/>
                      <a:pt x="398" y="611"/>
                    </a:cubicBezTo>
                    <a:cubicBezTo>
                      <a:pt x="400" y="615"/>
                      <a:pt x="396" y="622"/>
                      <a:pt x="401" y="619"/>
                    </a:cubicBezTo>
                    <a:cubicBezTo>
                      <a:pt x="407" y="617"/>
                      <a:pt x="419" y="619"/>
                      <a:pt x="417" y="622"/>
                    </a:cubicBezTo>
                    <a:cubicBezTo>
                      <a:pt x="415" y="625"/>
                      <a:pt x="418" y="636"/>
                      <a:pt x="423" y="637"/>
                    </a:cubicBezTo>
                    <a:cubicBezTo>
                      <a:pt x="428" y="637"/>
                      <a:pt x="431" y="640"/>
                      <a:pt x="430" y="645"/>
                    </a:cubicBezTo>
                    <a:cubicBezTo>
                      <a:pt x="428" y="649"/>
                      <a:pt x="425" y="656"/>
                      <a:pt x="430" y="656"/>
                    </a:cubicBezTo>
                    <a:cubicBezTo>
                      <a:pt x="434" y="656"/>
                      <a:pt x="440" y="656"/>
                      <a:pt x="439" y="661"/>
                    </a:cubicBezTo>
                    <a:cubicBezTo>
                      <a:pt x="439" y="666"/>
                      <a:pt x="442" y="670"/>
                      <a:pt x="450" y="667"/>
                    </a:cubicBezTo>
                    <a:cubicBezTo>
                      <a:pt x="455" y="665"/>
                      <a:pt x="457" y="663"/>
                      <a:pt x="458" y="665"/>
                    </a:cubicBezTo>
                    <a:cubicBezTo>
                      <a:pt x="461" y="665"/>
                      <a:pt x="462" y="672"/>
                      <a:pt x="467" y="674"/>
                    </a:cubicBezTo>
                    <a:cubicBezTo>
                      <a:pt x="472" y="675"/>
                      <a:pt x="470" y="662"/>
                      <a:pt x="468" y="660"/>
                    </a:cubicBezTo>
                    <a:cubicBezTo>
                      <a:pt x="466" y="658"/>
                      <a:pt x="468" y="649"/>
                      <a:pt x="470" y="651"/>
                    </a:cubicBezTo>
                    <a:cubicBezTo>
                      <a:pt x="472" y="653"/>
                      <a:pt x="479" y="651"/>
                      <a:pt x="482" y="646"/>
                    </a:cubicBezTo>
                    <a:cubicBezTo>
                      <a:pt x="486" y="642"/>
                      <a:pt x="493" y="650"/>
                      <a:pt x="495" y="645"/>
                    </a:cubicBezTo>
                    <a:cubicBezTo>
                      <a:pt x="498" y="640"/>
                      <a:pt x="504" y="649"/>
                      <a:pt x="511" y="645"/>
                    </a:cubicBezTo>
                    <a:cubicBezTo>
                      <a:pt x="517" y="642"/>
                      <a:pt x="520" y="648"/>
                      <a:pt x="523" y="643"/>
                    </a:cubicBezTo>
                    <a:cubicBezTo>
                      <a:pt x="525" y="638"/>
                      <a:pt x="534" y="632"/>
                      <a:pt x="537" y="634"/>
                    </a:cubicBezTo>
                    <a:cubicBezTo>
                      <a:pt x="539" y="636"/>
                      <a:pt x="540" y="640"/>
                      <a:pt x="551" y="642"/>
                    </a:cubicBezTo>
                    <a:cubicBezTo>
                      <a:pt x="562" y="643"/>
                      <a:pt x="556" y="649"/>
                      <a:pt x="556" y="652"/>
                    </a:cubicBezTo>
                    <a:cubicBezTo>
                      <a:pt x="556" y="656"/>
                      <a:pt x="569" y="665"/>
                      <a:pt x="573" y="665"/>
                    </a:cubicBezTo>
                    <a:cubicBezTo>
                      <a:pt x="574" y="665"/>
                      <a:pt x="576" y="666"/>
                      <a:pt x="577" y="668"/>
                    </a:cubicBezTo>
                    <a:cubicBezTo>
                      <a:pt x="580" y="666"/>
                      <a:pt x="586" y="669"/>
                      <a:pt x="588" y="665"/>
                    </a:cubicBezTo>
                    <a:cubicBezTo>
                      <a:pt x="589" y="661"/>
                      <a:pt x="595" y="662"/>
                      <a:pt x="597" y="666"/>
                    </a:cubicBezTo>
                    <a:cubicBezTo>
                      <a:pt x="600" y="670"/>
                      <a:pt x="602" y="670"/>
                      <a:pt x="608" y="666"/>
                    </a:cubicBezTo>
                    <a:cubicBezTo>
                      <a:pt x="613" y="661"/>
                      <a:pt x="615" y="670"/>
                      <a:pt x="612" y="673"/>
                    </a:cubicBezTo>
                    <a:cubicBezTo>
                      <a:pt x="609" y="676"/>
                      <a:pt x="611" y="684"/>
                      <a:pt x="616" y="688"/>
                    </a:cubicBezTo>
                    <a:cubicBezTo>
                      <a:pt x="621" y="693"/>
                      <a:pt x="622" y="686"/>
                      <a:pt x="621" y="681"/>
                    </a:cubicBezTo>
                    <a:cubicBezTo>
                      <a:pt x="620" y="676"/>
                      <a:pt x="629" y="672"/>
                      <a:pt x="646" y="666"/>
                    </a:cubicBezTo>
                    <a:cubicBezTo>
                      <a:pt x="662" y="661"/>
                      <a:pt x="680" y="649"/>
                      <a:pt x="680" y="646"/>
                    </a:cubicBezTo>
                    <a:cubicBezTo>
                      <a:pt x="680" y="643"/>
                      <a:pt x="692" y="651"/>
                      <a:pt x="697" y="646"/>
                    </a:cubicBezTo>
                    <a:cubicBezTo>
                      <a:pt x="703" y="642"/>
                      <a:pt x="723" y="642"/>
                      <a:pt x="728" y="642"/>
                    </a:cubicBezTo>
                    <a:cubicBezTo>
                      <a:pt x="733" y="641"/>
                      <a:pt x="733" y="637"/>
                      <a:pt x="738" y="632"/>
                    </a:cubicBezTo>
                    <a:cubicBezTo>
                      <a:pt x="744" y="628"/>
                      <a:pt x="742" y="626"/>
                      <a:pt x="749" y="624"/>
                    </a:cubicBezTo>
                    <a:cubicBezTo>
                      <a:pt x="755" y="622"/>
                      <a:pt x="759" y="617"/>
                      <a:pt x="759" y="613"/>
                    </a:cubicBezTo>
                    <a:cubicBezTo>
                      <a:pt x="759" y="610"/>
                      <a:pt x="771" y="609"/>
                      <a:pt x="771" y="606"/>
                    </a:cubicBezTo>
                    <a:cubicBezTo>
                      <a:pt x="771" y="602"/>
                      <a:pt x="780" y="601"/>
                      <a:pt x="780" y="597"/>
                    </a:cubicBezTo>
                    <a:cubicBezTo>
                      <a:pt x="780" y="593"/>
                      <a:pt x="785" y="594"/>
                      <a:pt x="787" y="591"/>
                    </a:cubicBezTo>
                    <a:cubicBezTo>
                      <a:pt x="790" y="588"/>
                      <a:pt x="785" y="578"/>
                      <a:pt x="790" y="577"/>
                    </a:cubicBezTo>
                    <a:cubicBezTo>
                      <a:pt x="794" y="576"/>
                      <a:pt x="788" y="571"/>
                      <a:pt x="787" y="569"/>
                    </a:cubicBezTo>
                    <a:cubicBezTo>
                      <a:pt x="787" y="566"/>
                      <a:pt x="795" y="566"/>
                      <a:pt x="800" y="563"/>
                    </a:cubicBezTo>
                    <a:cubicBezTo>
                      <a:pt x="804" y="560"/>
                      <a:pt x="807" y="555"/>
                      <a:pt x="808" y="551"/>
                    </a:cubicBezTo>
                    <a:cubicBezTo>
                      <a:pt x="808" y="546"/>
                      <a:pt x="816" y="541"/>
                      <a:pt x="819" y="540"/>
                    </a:cubicBezTo>
                    <a:cubicBezTo>
                      <a:pt x="822" y="539"/>
                      <a:pt x="824" y="531"/>
                      <a:pt x="823" y="526"/>
                    </a:cubicBezTo>
                    <a:cubicBezTo>
                      <a:pt x="822" y="520"/>
                      <a:pt x="829" y="521"/>
                      <a:pt x="826" y="519"/>
                    </a:cubicBezTo>
                    <a:cubicBezTo>
                      <a:pt x="822" y="516"/>
                      <a:pt x="827" y="510"/>
                      <a:pt x="833" y="508"/>
                    </a:cubicBezTo>
                    <a:cubicBezTo>
                      <a:pt x="839" y="506"/>
                      <a:pt x="829" y="503"/>
                      <a:pt x="826" y="506"/>
                    </a:cubicBezTo>
                    <a:cubicBezTo>
                      <a:pt x="822" y="509"/>
                      <a:pt x="819" y="498"/>
                      <a:pt x="816" y="502"/>
                    </a:cubicBezTo>
                    <a:cubicBezTo>
                      <a:pt x="813" y="506"/>
                      <a:pt x="804" y="500"/>
                      <a:pt x="809" y="499"/>
                    </a:cubicBezTo>
                    <a:cubicBezTo>
                      <a:pt x="815" y="497"/>
                      <a:pt x="824" y="491"/>
                      <a:pt x="828" y="490"/>
                    </a:cubicBezTo>
                    <a:cubicBezTo>
                      <a:pt x="832" y="488"/>
                      <a:pt x="822" y="480"/>
                      <a:pt x="817" y="480"/>
                    </a:cubicBezTo>
                    <a:cubicBezTo>
                      <a:pt x="812" y="480"/>
                      <a:pt x="807" y="468"/>
                      <a:pt x="802" y="468"/>
                    </a:cubicBezTo>
                    <a:cubicBezTo>
                      <a:pt x="796" y="468"/>
                      <a:pt x="806" y="465"/>
                      <a:pt x="812" y="468"/>
                    </a:cubicBezTo>
                    <a:cubicBezTo>
                      <a:pt x="818" y="471"/>
                      <a:pt x="825" y="474"/>
                      <a:pt x="827" y="471"/>
                    </a:cubicBezTo>
                    <a:cubicBezTo>
                      <a:pt x="830" y="468"/>
                      <a:pt x="817" y="458"/>
                      <a:pt x="812" y="454"/>
                    </a:cubicBezTo>
                    <a:cubicBezTo>
                      <a:pt x="808" y="451"/>
                      <a:pt x="812" y="446"/>
                      <a:pt x="809" y="444"/>
                    </a:cubicBezTo>
                    <a:cubicBezTo>
                      <a:pt x="806" y="442"/>
                      <a:pt x="800" y="428"/>
                      <a:pt x="798" y="422"/>
                    </a:cubicBezTo>
                    <a:cubicBezTo>
                      <a:pt x="796" y="416"/>
                      <a:pt x="785" y="415"/>
                      <a:pt x="782" y="411"/>
                    </a:cubicBezTo>
                    <a:cubicBezTo>
                      <a:pt x="780" y="407"/>
                      <a:pt x="783" y="398"/>
                      <a:pt x="791" y="395"/>
                    </a:cubicBezTo>
                    <a:cubicBezTo>
                      <a:pt x="799" y="391"/>
                      <a:pt x="795" y="385"/>
                      <a:pt x="799" y="385"/>
                    </a:cubicBezTo>
                    <a:cubicBezTo>
                      <a:pt x="803" y="386"/>
                      <a:pt x="806" y="385"/>
                      <a:pt x="809" y="379"/>
                    </a:cubicBezTo>
                    <a:cubicBezTo>
                      <a:pt x="812" y="373"/>
                      <a:pt x="816" y="376"/>
                      <a:pt x="819" y="373"/>
                    </a:cubicBezTo>
                    <a:cubicBezTo>
                      <a:pt x="822" y="370"/>
                      <a:pt x="835" y="370"/>
                      <a:pt x="839" y="367"/>
                    </a:cubicBezTo>
                    <a:cubicBezTo>
                      <a:pt x="844" y="364"/>
                      <a:pt x="835" y="354"/>
                      <a:pt x="829" y="356"/>
                    </a:cubicBezTo>
                    <a:cubicBezTo>
                      <a:pt x="823" y="358"/>
                      <a:pt x="816" y="355"/>
                      <a:pt x="812" y="349"/>
                    </a:cubicBezTo>
                    <a:cubicBezTo>
                      <a:pt x="808" y="343"/>
                      <a:pt x="797" y="360"/>
                      <a:pt x="789" y="364"/>
                    </a:cubicBezTo>
                    <a:cubicBezTo>
                      <a:pt x="780" y="368"/>
                      <a:pt x="775" y="357"/>
                      <a:pt x="778" y="350"/>
                    </a:cubicBezTo>
                    <a:cubicBezTo>
                      <a:pt x="781" y="343"/>
                      <a:pt x="771" y="343"/>
                      <a:pt x="759" y="344"/>
                    </a:cubicBezTo>
                    <a:cubicBezTo>
                      <a:pt x="748" y="345"/>
                      <a:pt x="752" y="323"/>
                      <a:pt x="759" y="322"/>
                    </a:cubicBezTo>
                    <a:cubicBezTo>
                      <a:pt x="766" y="321"/>
                      <a:pt x="777" y="329"/>
                      <a:pt x="781" y="316"/>
                    </a:cubicBezTo>
                    <a:cubicBezTo>
                      <a:pt x="785" y="303"/>
                      <a:pt x="792" y="313"/>
                      <a:pt x="802" y="301"/>
                    </a:cubicBezTo>
                    <a:cubicBezTo>
                      <a:pt x="812" y="290"/>
                      <a:pt x="823" y="283"/>
                      <a:pt x="832" y="290"/>
                    </a:cubicBezTo>
                    <a:cubicBezTo>
                      <a:pt x="840" y="296"/>
                      <a:pt x="822" y="307"/>
                      <a:pt x="820" y="314"/>
                    </a:cubicBezTo>
                    <a:cubicBezTo>
                      <a:pt x="817" y="320"/>
                      <a:pt x="822" y="322"/>
                      <a:pt x="817" y="327"/>
                    </a:cubicBezTo>
                    <a:cubicBezTo>
                      <a:pt x="812" y="332"/>
                      <a:pt x="819" y="333"/>
                      <a:pt x="829" y="327"/>
                    </a:cubicBezTo>
                    <a:cubicBezTo>
                      <a:pt x="839" y="320"/>
                      <a:pt x="852" y="312"/>
                      <a:pt x="862" y="309"/>
                    </a:cubicBezTo>
                    <a:cubicBezTo>
                      <a:pt x="864" y="307"/>
                      <a:pt x="867" y="307"/>
                      <a:pt x="870" y="307"/>
                    </a:cubicBezTo>
                    <a:cubicBezTo>
                      <a:pt x="872" y="304"/>
                      <a:pt x="873" y="301"/>
                      <a:pt x="875" y="300"/>
                    </a:cubicBezTo>
                    <a:cubicBezTo>
                      <a:pt x="882" y="296"/>
                      <a:pt x="905" y="286"/>
                      <a:pt x="908" y="282"/>
                    </a:cubicBezTo>
                    <a:cubicBezTo>
                      <a:pt x="912" y="277"/>
                      <a:pt x="915" y="269"/>
                      <a:pt x="920" y="269"/>
                    </a:cubicBezTo>
                    <a:cubicBezTo>
                      <a:pt x="924" y="269"/>
                      <a:pt x="924" y="274"/>
                      <a:pt x="931" y="274"/>
                    </a:cubicBezTo>
                    <a:cubicBezTo>
                      <a:pt x="938" y="274"/>
                      <a:pt x="946" y="276"/>
                      <a:pt x="942" y="270"/>
                    </a:cubicBezTo>
                    <a:cubicBezTo>
                      <a:pt x="939" y="265"/>
                      <a:pt x="941" y="265"/>
                      <a:pt x="949" y="263"/>
                    </a:cubicBezTo>
                    <a:cubicBezTo>
                      <a:pt x="957" y="262"/>
                      <a:pt x="956" y="254"/>
                      <a:pt x="962" y="254"/>
                    </a:cubicBezTo>
                    <a:cubicBezTo>
                      <a:pt x="967" y="254"/>
                      <a:pt x="966" y="241"/>
                      <a:pt x="972" y="241"/>
                    </a:cubicBezTo>
                    <a:cubicBezTo>
                      <a:pt x="978" y="241"/>
                      <a:pt x="980" y="249"/>
                      <a:pt x="987" y="246"/>
                    </a:cubicBezTo>
                    <a:cubicBezTo>
                      <a:pt x="988" y="246"/>
                      <a:pt x="990" y="246"/>
                      <a:pt x="992" y="247"/>
                    </a:cubicBezTo>
                    <a:cubicBezTo>
                      <a:pt x="993" y="246"/>
                      <a:pt x="994" y="245"/>
                      <a:pt x="996" y="244"/>
                    </a:cubicBezTo>
                    <a:cubicBezTo>
                      <a:pt x="995" y="237"/>
                      <a:pt x="996" y="230"/>
                      <a:pt x="995" y="227"/>
                    </a:cubicBezTo>
                    <a:cubicBezTo>
                      <a:pt x="992" y="221"/>
                      <a:pt x="995" y="216"/>
                      <a:pt x="994" y="212"/>
                    </a:cubicBezTo>
                    <a:cubicBezTo>
                      <a:pt x="993" y="209"/>
                      <a:pt x="992" y="200"/>
                      <a:pt x="996" y="200"/>
                    </a:cubicBezTo>
                    <a:cubicBezTo>
                      <a:pt x="1000" y="200"/>
                      <a:pt x="1006" y="189"/>
                      <a:pt x="1011" y="193"/>
                    </a:cubicBezTo>
                    <a:cubicBezTo>
                      <a:pt x="1016" y="197"/>
                      <a:pt x="1026" y="198"/>
                      <a:pt x="1026" y="193"/>
                    </a:cubicBezTo>
                    <a:cubicBezTo>
                      <a:pt x="1026" y="188"/>
                      <a:pt x="1034" y="188"/>
                      <a:pt x="1035" y="182"/>
                    </a:cubicBezTo>
                    <a:cubicBezTo>
                      <a:pt x="1036" y="175"/>
                      <a:pt x="1044" y="174"/>
                      <a:pt x="1045" y="168"/>
                    </a:cubicBezTo>
                    <a:cubicBezTo>
                      <a:pt x="1047" y="162"/>
                      <a:pt x="1049" y="149"/>
                      <a:pt x="1055" y="146"/>
                    </a:cubicBezTo>
                    <a:cubicBezTo>
                      <a:pt x="1060" y="142"/>
                      <a:pt x="1054" y="140"/>
                      <a:pt x="1054" y="131"/>
                    </a:cubicBezTo>
                    <a:close/>
                    <a:moveTo>
                      <a:pt x="798" y="625"/>
                    </a:moveTo>
                    <a:cubicBezTo>
                      <a:pt x="793" y="646"/>
                      <a:pt x="806" y="656"/>
                      <a:pt x="808" y="655"/>
                    </a:cubicBezTo>
                    <a:cubicBezTo>
                      <a:pt x="813" y="651"/>
                      <a:pt x="834" y="607"/>
                      <a:pt x="830" y="600"/>
                    </a:cubicBezTo>
                    <a:cubicBezTo>
                      <a:pt x="825" y="594"/>
                      <a:pt x="804" y="604"/>
                      <a:pt x="798" y="625"/>
                    </a:cubicBezTo>
                    <a:close/>
                    <a:moveTo>
                      <a:pt x="612" y="696"/>
                    </a:moveTo>
                    <a:cubicBezTo>
                      <a:pt x="606" y="696"/>
                      <a:pt x="588" y="706"/>
                      <a:pt x="595" y="720"/>
                    </a:cubicBezTo>
                    <a:cubicBezTo>
                      <a:pt x="602" y="734"/>
                      <a:pt x="624" y="724"/>
                      <a:pt x="625" y="718"/>
                    </a:cubicBezTo>
                    <a:cubicBezTo>
                      <a:pt x="625" y="712"/>
                      <a:pt x="636" y="702"/>
                      <a:pt x="634" y="697"/>
                    </a:cubicBezTo>
                    <a:cubicBezTo>
                      <a:pt x="633" y="694"/>
                      <a:pt x="619" y="696"/>
                      <a:pt x="612" y="69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7" name="Freeform 1716">
                <a:extLst>
                  <a:ext uri="{FF2B5EF4-FFF2-40B4-BE49-F238E27FC236}">
                    <a16:creationId xmlns:a16="http://schemas.microsoft.com/office/drawing/2014/main" id="{27A2B7ED-4E81-38C2-44D3-01008FCAF23B}"/>
                  </a:ext>
                </a:extLst>
              </p:cNvPr>
              <p:cNvSpPr>
                <a:spLocks noEditPoints="1"/>
              </p:cNvSpPr>
              <p:nvPr/>
            </p:nvSpPr>
            <p:spPr bwMode="auto">
              <a:xfrm>
                <a:off x="7369436" y="2873471"/>
                <a:ext cx="217495" cy="298460"/>
              </a:xfrm>
              <a:custGeom>
                <a:avLst/>
                <a:gdLst>
                  <a:gd name="T0" fmla="*/ 90 w 170"/>
                  <a:gd name="T1" fmla="*/ 92 h 238"/>
                  <a:gd name="T2" fmla="*/ 111 w 170"/>
                  <a:gd name="T3" fmla="*/ 107 h 238"/>
                  <a:gd name="T4" fmla="*/ 117 w 170"/>
                  <a:gd name="T5" fmla="*/ 123 h 238"/>
                  <a:gd name="T6" fmla="*/ 124 w 170"/>
                  <a:gd name="T7" fmla="*/ 131 h 238"/>
                  <a:gd name="T8" fmla="*/ 133 w 170"/>
                  <a:gd name="T9" fmla="*/ 153 h 238"/>
                  <a:gd name="T10" fmla="*/ 139 w 170"/>
                  <a:gd name="T11" fmla="*/ 148 h 238"/>
                  <a:gd name="T12" fmla="*/ 146 w 170"/>
                  <a:gd name="T13" fmla="*/ 137 h 238"/>
                  <a:gd name="T14" fmla="*/ 142 w 170"/>
                  <a:gd name="T15" fmla="*/ 116 h 238"/>
                  <a:gd name="T16" fmla="*/ 122 w 170"/>
                  <a:gd name="T17" fmla="*/ 102 h 238"/>
                  <a:gd name="T18" fmla="*/ 110 w 170"/>
                  <a:gd name="T19" fmla="*/ 86 h 238"/>
                  <a:gd name="T20" fmla="*/ 85 w 170"/>
                  <a:gd name="T21" fmla="*/ 82 h 238"/>
                  <a:gd name="T22" fmla="*/ 76 w 170"/>
                  <a:gd name="T23" fmla="*/ 66 h 238"/>
                  <a:gd name="T24" fmla="*/ 88 w 170"/>
                  <a:gd name="T25" fmla="*/ 41 h 238"/>
                  <a:gd name="T26" fmla="*/ 87 w 170"/>
                  <a:gd name="T27" fmla="*/ 12 h 238"/>
                  <a:gd name="T28" fmla="*/ 84 w 170"/>
                  <a:gd name="T29" fmla="*/ 6 h 238"/>
                  <a:gd name="T30" fmla="*/ 59 w 170"/>
                  <a:gd name="T31" fmla="*/ 4 h 238"/>
                  <a:gd name="T32" fmla="*/ 55 w 170"/>
                  <a:gd name="T33" fmla="*/ 45 h 238"/>
                  <a:gd name="T34" fmla="*/ 47 w 170"/>
                  <a:gd name="T35" fmla="*/ 43 h 238"/>
                  <a:gd name="T36" fmla="*/ 51 w 170"/>
                  <a:gd name="T37" fmla="*/ 67 h 238"/>
                  <a:gd name="T38" fmla="*/ 56 w 170"/>
                  <a:gd name="T39" fmla="*/ 81 h 238"/>
                  <a:gd name="T40" fmla="*/ 74 w 170"/>
                  <a:gd name="T41" fmla="*/ 86 h 238"/>
                  <a:gd name="T42" fmla="*/ 90 w 170"/>
                  <a:gd name="T43" fmla="*/ 92 h 238"/>
                  <a:gd name="T44" fmla="*/ 57 w 170"/>
                  <a:gd name="T45" fmla="*/ 96 h 238"/>
                  <a:gd name="T46" fmla="*/ 73 w 170"/>
                  <a:gd name="T47" fmla="*/ 115 h 238"/>
                  <a:gd name="T48" fmla="*/ 57 w 170"/>
                  <a:gd name="T49" fmla="*/ 96 h 238"/>
                  <a:gd name="T50" fmla="*/ 86 w 170"/>
                  <a:gd name="T51" fmla="*/ 147 h 238"/>
                  <a:gd name="T52" fmla="*/ 95 w 170"/>
                  <a:gd name="T53" fmla="*/ 142 h 238"/>
                  <a:gd name="T54" fmla="*/ 97 w 170"/>
                  <a:gd name="T55" fmla="*/ 156 h 238"/>
                  <a:gd name="T56" fmla="*/ 99 w 170"/>
                  <a:gd name="T57" fmla="*/ 175 h 238"/>
                  <a:gd name="T58" fmla="*/ 118 w 170"/>
                  <a:gd name="T59" fmla="*/ 147 h 238"/>
                  <a:gd name="T60" fmla="*/ 111 w 170"/>
                  <a:gd name="T61" fmla="*/ 144 h 238"/>
                  <a:gd name="T62" fmla="*/ 85 w 170"/>
                  <a:gd name="T63" fmla="*/ 123 h 238"/>
                  <a:gd name="T64" fmla="*/ 86 w 170"/>
                  <a:gd name="T65" fmla="*/ 147 h 238"/>
                  <a:gd name="T66" fmla="*/ 24 w 170"/>
                  <a:gd name="T67" fmla="*/ 157 h 238"/>
                  <a:gd name="T68" fmla="*/ 2 w 170"/>
                  <a:gd name="T69" fmla="*/ 186 h 238"/>
                  <a:gd name="T70" fmla="*/ 34 w 170"/>
                  <a:gd name="T71" fmla="*/ 156 h 238"/>
                  <a:gd name="T72" fmla="*/ 38 w 170"/>
                  <a:gd name="T73" fmla="*/ 137 h 238"/>
                  <a:gd name="T74" fmla="*/ 24 w 170"/>
                  <a:gd name="T75" fmla="*/ 157 h 238"/>
                  <a:gd name="T76" fmla="*/ 117 w 170"/>
                  <a:gd name="T77" fmla="*/ 167 h 238"/>
                  <a:gd name="T78" fmla="*/ 130 w 170"/>
                  <a:gd name="T79" fmla="*/ 159 h 238"/>
                  <a:gd name="T80" fmla="*/ 117 w 170"/>
                  <a:gd name="T81" fmla="*/ 167 h 238"/>
                  <a:gd name="T82" fmla="*/ 164 w 170"/>
                  <a:gd name="T83" fmla="*/ 208 h 238"/>
                  <a:gd name="T84" fmla="*/ 160 w 170"/>
                  <a:gd name="T85" fmla="*/ 169 h 238"/>
                  <a:gd name="T86" fmla="*/ 147 w 170"/>
                  <a:gd name="T87" fmla="*/ 168 h 238"/>
                  <a:gd name="T88" fmla="*/ 137 w 170"/>
                  <a:gd name="T89" fmla="*/ 177 h 238"/>
                  <a:gd name="T90" fmla="*/ 127 w 170"/>
                  <a:gd name="T91" fmla="*/ 185 h 238"/>
                  <a:gd name="T92" fmla="*/ 111 w 170"/>
                  <a:gd name="T93" fmla="*/ 181 h 238"/>
                  <a:gd name="T94" fmla="*/ 91 w 170"/>
                  <a:gd name="T95" fmla="*/ 193 h 238"/>
                  <a:gd name="T96" fmla="*/ 84 w 170"/>
                  <a:gd name="T97" fmla="*/ 212 h 238"/>
                  <a:gd name="T98" fmla="*/ 100 w 170"/>
                  <a:gd name="T99" fmla="*/ 203 h 238"/>
                  <a:gd name="T100" fmla="*/ 113 w 170"/>
                  <a:gd name="T101" fmla="*/ 198 h 238"/>
                  <a:gd name="T102" fmla="*/ 128 w 170"/>
                  <a:gd name="T103" fmla="*/ 229 h 238"/>
                  <a:gd name="T104" fmla="*/ 146 w 170"/>
                  <a:gd name="T105" fmla="*/ 238 h 238"/>
                  <a:gd name="T106" fmla="*/ 145 w 170"/>
                  <a:gd name="T107" fmla="*/ 216 h 238"/>
                  <a:gd name="T108" fmla="*/ 164 w 170"/>
                  <a:gd name="T109"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38">
                    <a:moveTo>
                      <a:pt x="90" y="92"/>
                    </a:moveTo>
                    <a:cubicBezTo>
                      <a:pt x="100" y="90"/>
                      <a:pt x="113" y="103"/>
                      <a:pt x="111" y="107"/>
                    </a:cubicBezTo>
                    <a:cubicBezTo>
                      <a:pt x="109" y="112"/>
                      <a:pt x="112" y="127"/>
                      <a:pt x="117" y="123"/>
                    </a:cubicBezTo>
                    <a:cubicBezTo>
                      <a:pt x="121" y="119"/>
                      <a:pt x="129" y="124"/>
                      <a:pt x="124" y="131"/>
                    </a:cubicBezTo>
                    <a:cubicBezTo>
                      <a:pt x="119" y="137"/>
                      <a:pt x="131" y="144"/>
                      <a:pt x="133" y="153"/>
                    </a:cubicBezTo>
                    <a:cubicBezTo>
                      <a:pt x="134" y="161"/>
                      <a:pt x="140" y="154"/>
                      <a:pt x="139" y="148"/>
                    </a:cubicBezTo>
                    <a:cubicBezTo>
                      <a:pt x="137" y="142"/>
                      <a:pt x="140" y="142"/>
                      <a:pt x="146" y="137"/>
                    </a:cubicBezTo>
                    <a:cubicBezTo>
                      <a:pt x="153" y="133"/>
                      <a:pt x="146" y="125"/>
                      <a:pt x="142" y="116"/>
                    </a:cubicBezTo>
                    <a:cubicBezTo>
                      <a:pt x="137" y="107"/>
                      <a:pt x="122" y="110"/>
                      <a:pt x="122" y="102"/>
                    </a:cubicBezTo>
                    <a:cubicBezTo>
                      <a:pt x="122" y="94"/>
                      <a:pt x="110" y="91"/>
                      <a:pt x="110" y="86"/>
                    </a:cubicBezTo>
                    <a:cubicBezTo>
                      <a:pt x="109" y="82"/>
                      <a:pt x="94" y="77"/>
                      <a:pt x="85" y="82"/>
                    </a:cubicBezTo>
                    <a:cubicBezTo>
                      <a:pt x="76" y="87"/>
                      <a:pt x="83" y="73"/>
                      <a:pt x="76" y="66"/>
                    </a:cubicBezTo>
                    <a:cubicBezTo>
                      <a:pt x="70" y="59"/>
                      <a:pt x="81" y="49"/>
                      <a:pt x="88" y="41"/>
                    </a:cubicBezTo>
                    <a:cubicBezTo>
                      <a:pt x="96" y="33"/>
                      <a:pt x="86" y="19"/>
                      <a:pt x="87" y="12"/>
                    </a:cubicBezTo>
                    <a:cubicBezTo>
                      <a:pt x="88" y="6"/>
                      <a:pt x="88" y="4"/>
                      <a:pt x="84" y="6"/>
                    </a:cubicBezTo>
                    <a:cubicBezTo>
                      <a:pt x="81" y="8"/>
                      <a:pt x="65" y="0"/>
                      <a:pt x="59" y="4"/>
                    </a:cubicBezTo>
                    <a:cubicBezTo>
                      <a:pt x="52" y="8"/>
                      <a:pt x="58" y="43"/>
                      <a:pt x="55" y="45"/>
                    </a:cubicBezTo>
                    <a:cubicBezTo>
                      <a:pt x="52" y="48"/>
                      <a:pt x="48" y="40"/>
                      <a:pt x="47" y="43"/>
                    </a:cubicBezTo>
                    <a:cubicBezTo>
                      <a:pt x="45" y="48"/>
                      <a:pt x="47" y="67"/>
                      <a:pt x="51" y="67"/>
                    </a:cubicBezTo>
                    <a:cubicBezTo>
                      <a:pt x="56" y="67"/>
                      <a:pt x="59" y="72"/>
                      <a:pt x="56" y="81"/>
                    </a:cubicBezTo>
                    <a:cubicBezTo>
                      <a:pt x="53" y="89"/>
                      <a:pt x="64" y="90"/>
                      <a:pt x="74" y="86"/>
                    </a:cubicBezTo>
                    <a:cubicBezTo>
                      <a:pt x="84" y="83"/>
                      <a:pt x="80" y="93"/>
                      <a:pt x="90" y="92"/>
                    </a:cubicBezTo>
                    <a:close/>
                    <a:moveTo>
                      <a:pt x="57" y="96"/>
                    </a:moveTo>
                    <a:cubicBezTo>
                      <a:pt x="58" y="104"/>
                      <a:pt x="62" y="119"/>
                      <a:pt x="73" y="115"/>
                    </a:cubicBezTo>
                    <a:cubicBezTo>
                      <a:pt x="85" y="111"/>
                      <a:pt x="56" y="91"/>
                      <a:pt x="57" y="96"/>
                    </a:cubicBezTo>
                    <a:close/>
                    <a:moveTo>
                      <a:pt x="86" y="147"/>
                    </a:moveTo>
                    <a:cubicBezTo>
                      <a:pt x="88" y="146"/>
                      <a:pt x="95" y="147"/>
                      <a:pt x="95" y="142"/>
                    </a:cubicBezTo>
                    <a:cubicBezTo>
                      <a:pt x="96" y="136"/>
                      <a:pt x="101" y="151"/>
                      <a:pt x="97" y="156"/>
                    </a:cubicBezTo>
                    <a:cubicBezTo>
                      <a:pt x="92" y="160"/>
                      <a:pt x="92" y="173"/>
                      <a:pt x="99" y="175"/>
                    </a:cubicBezTo>
                    <a:cubicBezTo>
                      <a:pt x="107" y="177"/>
                      <a:pt x="120" y="152"/>
                      <a:pt x="118" y="147"/>
                    </a:cubicBezTo>
                    <a:cubicBezTo>
                      <a:pt x="116" y="142"/>
                      <a:pt x="110" y="150"/>
                      <a:pt x="111" y="144"/>
                    </a:cubicBezTo>
                    <a:cubicBezTo>
                      <a:pt x="113" y="137"/>
                      <a:pt x="93" y="121"/>
                      <a:pt x="85" y="123"/>
                    </a:cubicBezTo>
                    <a:cubicBezTo>
                      <a:pt x="77" y="124"/>
                      <a:pt x="80" y="148"/>
                      <a:pt x="86" y="147"/>
                    </a:cubicBezTo>
                    <a:close/>
                    <a:moveTo>
                      <a:pt x="24" y="157"/>
                    </a:moveTo>
                    <a:cubicBezTo>
                      <a:pt x="17" y="166"/>
                      <a:pt x="0" y="182"/>
                      <a:pt x="2" y="186"/>
                    </a:cubicBezTo>
                    <a:cubicBezTo>
                      <a:pt x="5" y="192"/>
                      <a:pt x="24" y="163"/>
                      <a:pt x="34" y="156"/>
                    </a:cubicBezTo>
                    <a:cubicBezTo>
                      <a:pt x="43" y="149"/>
                      <a:pt x="42" y="144"/>
                      <a:pt x="38" y="137"/>
                    </a:cubicBezTo>
                    <a:cubicBezTo>
                      <a:pt x="35" y="131"/>
                      <a:pt x="32" y="147"/>
                      <a:pt x="24" y="157"/>
                    </a:cubicBezTo>
                    <a:close/>
                    <a:moveTo>
                      <a:pt x="117" y="167"/>
                    </a:moveTo>
                    <a:cubicBezTo>
                      <a:pt x="119" y="172"/>
                      <a:pt x="134" y="164"/>
                      <a:pt x="130" y="159"/>
                    </a:cubicBezTo>
                    <a:cubicBezTo>
                      <a:pt x="126" y="154"/>
                      <a:pt x="116" y="163"/>
                      <a:pt x="117" y="167"/>
                    </a:cubicBezTo>
                    <a:close/>
                    <a:moveTo>
                      <a:pt x="164" y="208"/>
                    </a:moveTo>
                    <a:cubicBezTo>
                      <a:pt x="170" y="201"/>
                      <a:pt x="160" y="181"/>
                      <a:pt x="160" y="169"/>
                    </a:cubicBezTo>
                    <a:cubicBezTo>
                      <a:pt x="160" y="156"/>
                      <a:pt x="143" y="160"/>
                      <a:pt x="147" y="168"/>
                    </a:cubicBezTo>
                    <a:cubicBezTo>
                      <a:pt x="152" y="176"/>
                      <a:pt x="139" y="169"/>
                      <a:pt x="137" y="177"/>
                    </a:cubicBezTo>
                    <a:cubicBezTo>
                      <a:pt x="136" y="185"/>
                      <a:pt x="127" y="179"/>
                      <a:pt x="127" y="185"/>
                    </a:cubicBezTo>
                    <a:cubicBezTo>
                      <a:pt x="128" y="191"/>
                      <a:pt x="117" y="185"/>
                      <a:pt x="111" y="181"/>
                    </a:cubicBezTo>
                    <a:cubicBezTo>
                      <a:pt x="106" y="178"/>
                      <a:pt x="99" y="191"/>
                      <a:pt x="91" y="193"/>
                    </a:cubicBezTo>
                    <a:cubicBezTo>
                      <a:pt x="83" y="195"/>
                      <a:pt x="79" y="212"/>
                      <a:pt x="84" y="212"/>
                    </a:cubicBezTo>
                    <a:cubicBezTo>
                      <a:pt x="91" y="211"/>
                      <a:pt x="94" y="203"/>
                      <a:pt x="100" y="203"/>
                    </a:cubicBezTo>
                    <a:cubicBezTo>
                      <a:pt x="106" y="204"/>
                      <a:pt x="104" y="197"/>
                      <a:pt x="113" y="198"/>
                    </a:cubicBezTo>
                    <a:cubicBezTo>
                      <a:pt x="122" y="200"/>
                      <a:pt x="116" y="227"/>
                      <a:pt x="128" y="229"/>
                    </a:cubicBezTo>
                    <a:cubicBezTo>
                      <a:pt x="140" y="231"/>
                      <a:pt x="140" y="238"/>
                      <a:pt x="146" y="238"/>
                    </a:cubicBezTo>
                    <a:cubicBezTo>
                      <a:pt x="152" y="238"/>
                      <a:pt x="145" y="221"/>
                      <a:pt x="145" y="216"/>
                    </a:cubicBezTo>
                    <a:cubicBezTo>
                      <a:pt x="146" y="210"/>
                      <a:pt x="158" y="215"/>
                      <a:pt x="164" y="208"/>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8" name="Freeform 1717">
                <a:extLst>
                  <a:ext uri="{FF2B5EF4-FFF2-40B4-BE49-F238E27FC236}">
                    <a16:creationId xmlns:a16="http://schemas.microsoft.com/office/drawing/2014/main" id="{876204D0-8B18-1C7B-96EE-6F9B5A5B1FF2}"/>
                  </a:ext>
                </a:extLst>
              </p:cNvPr>
              <p:cNvSpPr>
                <a:spLocks noEditPoints="1"/>
              </p:cNvSpPr>
              <p:nvPr/>
            </p:nvSpPr>
            <p:spPr bwMode="auto">
              <a:xfrm>
                <a:off x="7909206" y="3354499"/>
                <a:ext cx="287348" cy="179394"/>
              </a:xfrm>
              <a:custGeom>
                <a:avLst/>
                <a:gdLst>
                  <a:gd name="T0" fmla="*/ 161 w 224"/>
                  <a:gd name="T1" fmla="*/ 132 h 143"/>
                  <a:gd name="T2" fmla="*/ 148 w 224"/>
                  <a:gd name="T3" fmla="*/ 120 h 143"/>
                  <a:gd name="T4" fmla="*/ 131 w 224"/>
                  <a:gd name="T5" fmla="*/ 111 h 143"/>
                  <a:gd name="T6" fmla="*/ 118 w 224"/>
                  <a:gd name="T7" fmla="*/ 88 h 143"/>
                  <a:gd name="T8" fmla="*/ 114 w 224"/>
                  <a:gd name="T9" fmla="*/ 73 h 143"/>
                  <a:gd name="T10" fmla="*/ 118 w 224"/>
                  <a:gd name="T11" fmla="*/ 62 h 143"/>
                  <a:gd name="T12" fmla="*/ 83 w 224"/>
                  <a:gd name="T13" fmla="*/ 42 h 143"/>
                  <a:gd name="T14" fmla="*/ 13 w 224"/>
                  <a:gd name="T15" fmla="*/ 4 h 143"/>
                  <a:gd name="T16" fmla="*/ 0 w 224"/>
                  <a:gd name="T17" fmla="*/ 0 h 143"/>
                  <a:gd name="T18" fmla="*/ 0 w 224"/>
                  <a:gd name="T19" fmla="*/ 112 h 143"/>
                  <a:gd name="T20" fmla="*/ 19 w 224"/>
                  <a:gd name="T21" fmla="*/ 118 h 143"/>
                  <a:gd name="T22" fmla="*/ 40 w 224"/>
                  <a:gd name="T23" fmla="*/ 106 h 143"/>
                  <a:gd name="T24" fmla="*/ 51 w 224"/>
                  <a:gd name="T25" fmla="*/ 93 h 143"/>
                  <a:gd name="T26" fmla="*/ 88 w 224"/>
                  <a:gd name="T27" fmla="*/ 101 h 143"/>
                  <a:gd name="T28" fmla="*/ 126 w 224"/>
                  <a:gd name="T29" fmla="*/ 136 h 143"/>
                  <a:gd name="T30" fmla="*/ 163 w 224"/>
                  <a:gd name="T31" fmla="*/ 143 h 143"/>
                  <a:gd name="T32" fmla="*/ 161 w 224"/>
                  <a:gd name="T33" fmla="*/ 132 h 143"/>
                  <a:gd name="T34" fmla="*/ 191 w 224"/>
                  <a:gd name="T35" fmla="*/ 39 h 143"/>
                  <a:gd name="T36" fmla="*/ 169 w 224"/>
                  <a:gd name="T37" fmla="*/ 51 h 143"/>
                  <a:gd name="T38" fmla="*/ 132 w 224"/>
                  <a:gd name="T39" fmla="*/ 53 h 143"/>
                  <a:gd name="T40" fmla="*/ 160 w 224"/>
                  <a:gd name="T41" fmla="*/ 66 h 143"/>
                  <a:gd name="T42" fmla="*/ 197 w 224"/>
                  <a:gd name="T43" fmla="*/ 48 h 143"/>
                  <a:gd name="T44" fmla="*/ 202 w 224"/>
                  <a:gd name="T45" fmla="*/ 32 h 143"/>
                  <a:gd name="T46" fmla="*/ 191 w 224"/>
                  <a:gd name="T47" fmla="*/ 39 h 143"/>
                  <a:gd name="T48" fmla="*/ 208 w 224"/>
                  <a:gd name="T49" fmla="*/ 19 h 143"/>
                  <a:gd name="T50" fmla="*/ 203 w 224"/>
                  <a:gd name="T51" fmla="*/ 20 h 143"/>
                  <a:gd name="T52" fmla="*/ 214 w 224"/>
                  <a:gd name="T53" fmla="*/ 37 h 143"/>
                  <a:gd name="T54" fmla="*/ 208 w 224"/>
                  <a:gd name="T55"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 h="143">
                    <a:moveTo>
                      <a:pt x="161" y="132"/>
                    </a:moveTo>
                    <a:cubicBezTo>
                      <a:pt x="157" y="130"/>
                      <a:pt x="148" y="124"/>
                      <a:pt x="148" y="120"/>
                    </a:cubicBezTo>
                    <a:cubicBezTo>
                      <a:pt x="149" y="115"/>
                      <a:pt x="138" y="116"/>
                      <a:pt x="131" y="111"/>
                    </a:cubicBezTo>
                    <a:cubicBezTo>
                      <a:pt x="123" y="107"/>
                      <a:pt x="126" y="91"/>
                      <a:pt x="118" y="88"/>
                    </a:cubicBezTo>
                    <a:cubicBezTo>
                      <a:pt x="110" y="84"/>
                      <a:pt x="104" y="73"/>
                      <a:pt x="114" y="73"/>
                    </a:cubicBezTo>
                    <a:cubicBezTo>
                      <a:pt x="123" y="74"/>
                      <a:pt x="125" y="68"/>
                      <a:pt x="118" y="62"/>
                    </a:cubicBezTo>
                    <a:cubicBezTo>
                      <a:pt x="110" y="55"/>
                      <a:pt x="84" y="52"/>
                      <a:pt x="83" y="42"/>
                    </a:cubicBezTo>
                    <a:cubicBezTo>
                      <a:pt x="82" y="32"/>
                      <a:pt x="34" y="9"/>
                      <a:pt x="13" y="4"/>
                    </a:cubicBezTo>
                    <a:cubicBezTo>
                      <a:pt x="9" y="3"/>
                      <a:pt x="5" y="2"/>
                      <a:pt x="0" y="0"/>
                    </a:cubicBezTo>
                    <a:cubicBezTo>
                      <a:pt x="0" y="112"/>
                      <a:pt x="0" y="112"/>
                      <a:pt x="0" y="112"/>
                    </a:cubicBezTo>
                    <a:cubicBezTo>
                      <a:pt x="5" y="115"/>
                      <a:pt x="11" y="118"/>
                      <a:pt x="19" y="118"/>
                    </a:cubicBezTo>
                    <a:cubicBezTo>
                      <a:pt x="42" y="119"/>
                      <a:pt x="36" y="106"/>
                      <a:pt x="40" y="106"/>
                    </a:cubicBezTo>
                    <a:cubicBezTo>
                      <a:pt x="44" y="106"/>
                      <a:pt x="46" y="99"/>
                      <a:pt x="51" y="93"/>
                    </a:cubicBezTo>
                    <a:cubicBezTo>
                      <a:pt x="55" y="87"/>
                      <a:pt x="76" y="92"/>
                      <a:pt x="88" y="101"/>
                    </a:cubicBezTo>
                    <a:cubicBezTo>
                      <a:pt x="100" y="111"/>
                      <a:pt x="114" y="138"/>
                      <a:pt x="126" y="136"/>
                    </a:cubicBezTo>
                    <a:cubicBezTo>
                      <a:pt x="139" y="133"/>
                      <a:pt x="152" y="143"/>
                      <a:pt x="163" y="143"/>
                    </a:cubicBezTo>
                    <a:cubicBezTo>
                      <a:pt x="175" y="142"/>
                      <a:pt x="164" y="133"/>
                      <a:pt x="161" y="132"/>
                    </a:cubicBezTo>
                    <a:close/>
                    <a:moveTo>
                      <a:pt x="191" y="39"/>
                    </a:moveTo>
                    <a:cubicBezTo>
                      <a:pt x="191" y="43"/>
                      <a:pt x="182" y="46"/>
                      <a:pt x="169" y="51"/>
                    </a:cubicBezTo>
                    <a:cubicBezTo>
                      <a:pt x="156" y="56"/>
                      <a:pt x="132" y="45"/>
                      <a:pt x="132" y="53"/>
                    </a:cubicBezTo>
                    <a:cubicBezTo>
                      <a:pt x="131" y="58"/>
                      <a:pt x="146" y="66"/>
                      <a:pt x="160" y="66"/>
                    </a:cubicBezTo>
                    <a:cubicBezTo>
                      <a:pt x="174" y="66"/>
                      <a:pt x="197" y="52"/>
                      <a:pt x="197" y="48"/>
                    </a:cubicBezTo>
                    <a:cubicBezTo>
                      <a:pt x="197" y="43"/>
                      <a:pt x="206" y="36"/>
                      <a:pt x="202" y="32"/>
                    </a:cubicBezTo>
                    <a:cubicBezTo>
                      <a:pt x="198" y="28"/>
                      <a:pt x="191" y="34"/>
                      <a:pt x="191" y="39"/>
                    </a:cubicBezTo>
                    <a:close/>
                    <a:moveTo>
                      <a:pt x="208" y="19"/>
                    </a:moveTo>
                    <a:cubicBezTo>
                      <a:pt x="200" y="14"/>
                      <a:pt x="193" y="10"/>
                      <a:pt x="203" y="20"/>
                    </a:cubicBezTo>
                    <a:cubicBezTo>
                      <a:pt x="213" y="30"/>
                      <a:pt x="208" y="38"/>
                      <a:pt x="214" y="37"/>
                    </a:cubicBezTo>
                    <a:cubicBezTo>
                      <a:pt x="224" y="34"/>
                      <a:pt x="217" y="24"/>
                      <a:pt x="208" y="1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29" name="Freeform 1718">
                <a:extLst>
                  <a:ext uri="{FF2B5EF4-FFF2-40B4-BE49-F238E27FC236}">
                    <a16:creationId xmlns:a16="http://schemas.microsoft.com/office/drawing/2014/main" id="{C55D4114-A6F4-B6E0-E272-A6619776DEAB}"/>
                  </a:ext>
                </a:extLst>
              </p:cNvPr>
              <p:cNvSpPr>
                <a:spLocks/>
              </p:cNvSpPr>
              <p:nvPr/>
            </p:nvSpPr>
            <p:spPr bwMode="auto">
              <a:xfrm>
                <a:off x="6543907" y="3076678"/>
                <a:ext cx="47627" cy="92078"/>
              </a:xfrm>
              <a:custGeom>
                <a:avLst/>
                <a:gdLst>
                  <a:gd name="T0" fmla="*/ 9 w 38"/>
                  <a:gd name="T1" fmla="*/ 1 h 73"/>
                  <a:gd name="T2" fmla="*/ 2 w 38"/>
                  <a:gd name="T3" fmla="*/ 17 h 73"/>
                  <a:gd name="T4" fmla="*/ 1 w 38"/>
                  <a:gd name="T5" fmla="*/ 41 h 73"/>
                  <a:gd name="T6" fmla="*/ 10 w 38"/>
                  <a:gd name="T7" fmla="*/ 67 h 73"/>
                  <a:gd name="T8" fmla="*/ 37 w 38"/>
                  <a:gd name="T9" fmla="*/ 42 h 73"/>
                  <a:gd name="T10" fmla="*/ 9 w 38"/>
                  <a:gd name="T11" fmla="*/ 1 h 73"/>
                </a:gdLst>
                <a:ahLst/>
                <a:cxnLst>
                  <a:cxn ang="0">
                    <a:pos x="T0" y="T1"/>
                  </a:cxn>
                  <a:cxn ang="0">
                    <a:pos x="T2" y="T3"/>
                  </a:cxn>
                  <a:cxn ang="0">
                    <a:pos x="T4" y="T5"/>
                  </a:cxn>
                  <a:cxn ang="0">
                    <a:pos x="T6" y="T7"/>
                  </a:cxn>
                  <a:cxn ang="0">
                    <a:pos x="T8" y="T9"/>
                  </a:cxn>
                  <a:cxn ang="0">
                    <a:pos x="T10" y="T11"/>
                  </a:cxn>
                </a:cxnLst>
                <a:rect l="0" t="0" r="r" b="b"/>
                <a:pathLst>
                  <a:path w="38" h="73">
                    <a:moveTo>
                      <a:pt x="9" y="1"/>
                    </a:moveTo>
                    <a:cubicBezTo>
                      <a:pt x="4" y="1"/>
                      <a:pt x="5" y="10"/>
                      <a:pt x="2" y="17"/>
                    </a:cubicBezTo>
                    <a:cubicBezTo>
                      <a:pt x="0" y="24"/>
                      <a:pt x="0" y="31"/>
                      <a:pt x="1" y="41"/>
                    </a:cubicBezTo>
                    <a:cubicBezTo>
                      <a:pt x="2" y="51"/>
                      <a:pt x="1" y="61"/>
                      <a:pt x="10" y="67"/>
                    </a:cubicBezTo>
                    <a:cubicBezTo>
                      <a:pt x="20" y="73"/>
                      <a:pt x="37" y="56"/>
                      <a:pt x="37" y="42"/>
                    </a:cubicBezTo>
                    <a:cubicBezTo>
                      <a:pt x="38" y="27"/>
                      <a:pt x="13" y="0"/>
                      <a:pt x="9" y="1"/>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0" name="Freeform 1719">
                <a:extLst>
                  <a:ext uri="{FF2B5EF4-FFF2-40B4-BE49-F238E27FC236}">
                    <a16:creationId xmlns:a16="http://schemas.microsoft.com/office/drawing/2014/main" id="{9332A6F4-6B98-9061-25C6-BACDD2D4D021}"/>
                  </a:ext>
                </a:extLst>
              </p:cNvPr>
              <p:cNvSpPr>
                <a:spLocks noEditPoints="1"/>
              </p:cNvSpPr>
              <p:nvPr/>
            </p:nvSpPr>
            <p:spPr bwMode="auto">
              <a:xfrm>
                <a:off x="5694564" y="2860770"/>
                <a:ext cx="269885" cy="160343"/>
              </a:xfrm>
              <a:custGeom>
                <a:avLst/>
                <a:gdLst>
                  <a:gd name="T0" fmla="*/ 150 w 211"/>
                  <a:gd name="T1" fmla="*/ 5 h 128"/>
                  <a:gd name="T2" fmla="*/ 115 w 211"/>
                  <a:gd name="T3" fmla="*/ 7 h 128"/>
                  <a:gd name="T4" fmla="*/ 88 w 211"/>
                  <a:gd name="T5" fmla="*/ 31 h 128"/>
                  <a:gd name="T6" fmla="*/ 76 w 211"/>
                  <a:gd name="T7" fmla="*/ 35 h 128"/>
                  <a:gd name="T8" fmla="*/ 51 w 211"/>
                  <a:gd name="T9" fmla="*/ 31 h 128"/>
                  <a:gd name="T10" fmla="*/ 29 w 211"/>
                  <a:gd name="T11" fmla="*/ 29 h 128"/>
                  <a:gd name="T12" fmla="*/ 16 w 211"/>
                  <a:gd name="T13" fmla="*/ 27 h 128"/>
                  <a:gd name="T14" fmla="*/ 9 w 211"/>
                  <a:gd name="T15" fmla="*/ 34 h 128"/>
                  <a:gd name="T16" fmla="*/ 9 w 211"/>
                  <a:gd name="T17" fmla="*/ 43 h 128"/>
                  <a:gd name="T18" fmla="*/ 1 w 211"/>
                  <a:gd name="T19" fmla="*/ 48 h 128"/>
                  <a:gd name="T20" fmla="*/ 3 w 211"/>
                  <a:gd name="T21" fmla="*/ 59 h 128"/>
                  <a:gd name="T22" fmla="*/ 8 w 211"/>
                  <a:gd name="T23" fmla="*/ 87 h 128"/>
                  <a:gd name="T24" fmla="*/ 14 w 211"/>
                  <a:gd name="T25" fmla="*/ 113 h 128"/>
                  <a:gd name="T26" fmla="*/ 46 w 211"/>
                  <a:gd name="T27" fmla="*/ 109 h 128"/>
                  <a:gd name="T28" fmla="*/ 69 w 211"/>
                  <a:gd name="T29" fmla="*/ 102 h 128"/>
                  <a:gd name="T30" fmla="*/ 88 w 211"/>
                  <a:gd name="T31" fmla="*/ 92 h 128"/>
                  <a:gd name="T32" fmla="*/ 105 w 211"/>
                  <a:gd name="T33" fmla="*/ 90 h 128"/>
                  <a:gd name="T34" fmla="*/ 119 w 211"/>
                  <a:gd name="T35" fmla="*/ 80 h 128"/>
                  <a:gd name="T36" fmla="*/ 156 w 211"/>
                  <a:gd name="T37" fmla="*/ 68 h 128"/>
                  <a:gd name="T38" fmla="*/ 173 w 211"/>
                  <a:gd name="T39" fmla="*/ 50 h 128"/>
                  <a:gd name="T40" fmla="*/ 188 w 211"/>
                  <a:gd name="T41" fmla="*/ 45 h 128"/>
                  <a:gd name="T42" fmla="*/ 167 w 211"/>
                  <a:gd name="T43" fmla="*/ 0 h 128"/>
                  <a:gd name="T44" fmla="*/ 150 w 211"/>
                  <a:gd name="T45" fmla="*/ 5 h 128"/>
                  <a:gd name="T46" fmla="*/ 193 w 211"/>
                  <a:gd name="T47" fmla="*/ 122 h 128"/>
                  <a:gd name="T48" fmla="*/ 211 w 211"/>
                  <a:gd name="T49" fmla="*/ 118 h 128"/>
                  <a:gd name="T50" fmla="*/ 193 w 211"/>
                  <a:gd name="T51" fmla="*/ 1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1" h="128">
                    <a:moveTo>
                      <a:pt x="150" y="5"/>
                    </a:moveTo>
                    <a:cubicBezTo>
                      <a:pt x="141" y="7"/>
                      <a:pt x="118" y="5"/>
                      <a:pt x="115" y="7"/>
                    </a:cubicBezTo>
                    <a:cubicBezTo>
                      <a:pt x="112" y="8"/>
                      <a:pt x="91" y="24"/>
                      <a:pt x="88" y="31"/>
                    </a:cubicBezTo>
                    <a:cubicBezTo>
                      <a:pt x="85" y="38"/>
                      <a:pt x="80" y="39"/>
                      <a:pt x="76" y="35"/>
                    </a:cubicBezTo>
                    <a:cubicBezTo>
                      <a:pt x="71" y="32"/>
                      <a:pt x="53" y="33"/>
                      <a:pt x="51" y="31"/>
                    </a:cubicBezTo>
                    <a:cubicBezTo>
                      <a:pt x="49" y="30"/>
                      <a:pt x="36" y="28"/>
                      <a:pt x="29" y="29"/>
                    </a:cubicBezTo>
                    <a:cubicBezTo>
                      <a:pt x="23" y="30"/>
                      <a:pt x="19" y="26"/>
                      <a:pt x="16" y="27"/>
                    </a:cubicBezTo>
                    <a:cubicBezTo>
                      <a:pt x="13" y="28"/>
                      <a:pt x="10" y="32"/>
                      <a:pt x="9" y="34"/>
                    </a:cubicBezTo>
                    <a:cubicBezTo>
                      <a:pt x="7" y="36"/>
                      <a:pt x="10" y="41"/>
                      <a:pt x="9" y="43"/>
                    </a:cubicBezTo>
                    <a:cubicBezTo>
                      <a:pt x="9" y="44"/>
                      <a:pt x="6" y="45"/>
                      <a:pt x="1" y="48"/>
                    </a:cubicBezTo>
                    <a:cubicBezTo>
                      <a:pt x="3" y="52"/>
                      <a:pt x="4" y="56"/>
                      <a:pt x="3" y="59"/>
                    </a:cubicBezTo>
                    <a:cubicBezTo>
                      <a:pt x="0" y="65"/>
                      <a:pt x="2" y="79"/>
                      <a:pt x="8" y="87"/>
                    </a:cubicBezTo>
                    <a:cubicBezTo>
                      <a:pt x="13" y="95"/>
                      <a:pt x="11" y="110"/>
                      <a:pt x="14" y="113"/>
                    </a:cubicBezTo>
                    <a:cubicBezTo>
                      <a:pt x="16" y="115"/>
                      <a:pt x="37" y="115"/>
                      <a:pt x="46" y="109"/>
                    </a:cubicBezTo>
                    <a:cubicBezTo>
                      <a:pt x="55" y="103"/>
                      <a:pt x="61" y="102"/>
                      <a:pt x="69" y="102"/>
                    </a:cubicBezTo>
                    <a:cubicBezTo>
                      <a:pt x="76" y="102"/>
                      <a:pt x="85" y="96"/>
                      <a:pt x="88" y="92"/>
                    </a:cubicBezTo>
                    <a:cubicBezTo>
                      <a:pt x="90" y="89"/>
                      <a:pt x="101" y="89"/>
                      <a:pt x="105" y="90"/>
                    </a:cubicBezTo>
                    <a:cubicBezTo>
                      <a:pt x="110" y="90"/>
                      <a:pt x="114" y="85"/>
                      <a:pt x="119" y="80"/>
                    </a:cubicBezTo>
                    <a:cubicBezTo>
                      <a:pt x="124" y="75"/>
                      <a:pt x="140" y="73"/>
                      <a:pt x="156" y="68"/>
                    </a:cubicBezTo>
                    <a:cubicBezTo>
                      <a:pt x="173" y="63"/>
                      <a:pt x="169" y="55"/>
                      <a:pt x="173" y="50"/>
                    </a:cubicBezTo>
                    <a:cubicBezTo>
                      <a:pt x="177" y="46"/>
                      <a:pt x="181" y="47"/>
                      <a:pt x="188" y="45"/>
                    </a:cubicBezTo>
                    <a:cubicBezTo>
                      <a:pt x="180" y="28"/>
                      <a:pt x="171" y="9"/>
                      <a:pt x="167" y="0"/>
                    </a:cubicBezTo>
                    <a:cubicBezTo>
                      <a:pt x="159" y="2"/>
                      <a:pt x="152" y="4"/>
                      <a:pt x="150" y="5"/>
                    </a:cubicBezTo>
                    <a:close/>
                    <a:moveTo>
                      <a:pt x="193" y="122"/>
                    </a:moveTo>
                    <a:cubicBezTo>
                      <a:pt x="199" y="128"/>
                      <a:pt x="210" y="121"/>
                      <a:pt x="211" y="118"/>
                    </a:cubicBezTo>
                    <a:cubicBezTo>
                      <a:pt x="211" y="116"/>
                      <a:pt x="186" y="115"/>
                      <a:pt x="193" y="12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1" name="Freeform 1720">
                <a:extLst>
                  <a:ext uri="{FF2B5EF4-FFF2-40B4-BE49-F238E27FC236}">
                    <a16:creationId xmlns:a16="http://schemas.microsoft.com/office/drawing/2014/main" id="{3F42A969-B44E-88CA-5C94-75BE1F721969}"/>
                  </a:ext>
                </a:extLst>
              </p:cNvPr>
              <p:cNvSpPr>
                <a:spLocks noEditPoints="1"/>
              </p:cNvSpPr>
              <p:nvPr/>
            </p:nvSpPr>
            <p:spPr bwMode="auto">
              <a:xfrm>
                <a:off x="8221954" y="3413239"/>
                <a:ext cx="184157" cy="128592"/>
              </a:xfrm>
              <a:custGeom>
                <a:avLst/>
                <a:gdLst>
                  <a:gd name="T0" fmla="*/ 1 w 143"/>
                  <a:gd name="T1" fmla="*/ 4 h 103"/>
                  <a:gd name="T2" fmla="*/ 23 w 143"/>
                  <a:gd name="T3" fmla="*/ 30 h 103"/>
                  <a:gd name="T4" fmla="*/ 1 w 143"/>
                  <a:gd name="T5" fmla="*/ 4 h 103"/>
                  <a:gd name="T6" fmla="*/ 34 w 143"/>
                  <a:gd name="T7" fmla="*/ 26 h 103"/>
                  <a:gd name="T8" fmla="*/ 49 w 143"/>
                  <a:gd name="T9" fmla="*/ 38 h 103"/>
                  <a:gd name="T10" fmla="*/ 34 w 143"/>
                  <a:gd name="T11" fmla="*/ 26 h 103"/>
                  <a:gd name="T12" fmla="*/ 93 w 143"/>
                  <a:gd name="T13" fmla="*/ 57 h 103"/>
                  <a:gd name="T14" fmla="*/ 68 w 143"/>
                  <a:gd name="T15" fmla="*/ 44 h 103"/>
                  <a:gd name="T16" fmla="*/ 93 w 143"/>
                  <a:gd name="T17" fmla="*/ 57 h 103"/>
                  <a:gd name="T18" fmla="*/ 90 w 143"/>
                  <a:gd name="T19" fmla="*/ 74 h 103"/>
                  <a:gd name="T20" fmla="*/ 108 w 143"/>
                  <a:gd name="T21" fmla="*/ 84 h 103"/>
                  <a:gd name="T22" fmla="*/ 90 w 143"/>
                  <a:gd name="T23" fmla="*/ 74 h 103"/>
                  <a:gd name="T24" fmla="*/ 122 w 143"/>
                  <a:gd name="T25" fmla="*/ 91 h 103"/>
                  <a:gd name="T26" fmla="*/ 138 w 143"/>
                  <a:gd name="T27" fmla="*/ 99 h 103"/>
                  <a:gd name="T28" fmla="*/ 122 w 143"/>
                  <a:gd name="T29" fmla="*/ 91 h 103"/>
                  <a:gd name="T30" fmla="*/ 108 w 143"/>
                  <a:gd name="T31" fmla="*/ 57 h 103"/>
                  <a:gd name="T32" fmla="*/ 122 w 143"/>
                  <a:gd name="T33" fmla="*/ 81 h 103"/>
                  <a:gd name="T34" fmla="*/ 108 w 143"/>
                  <a:gd name="T35"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10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2" name="Freeform 1721">
                <a:extLst>
                  <a:ext uri="{FF2B5EF4-FFF2-40B4-BE49-F238E27FC236}">
                    <a16:creationId xmlns:a16="http://schemas.microsoft.com/office/drawing/2014/main" id="{88EB3A57-338C-7D48-FBFE-F8942E710916}"/>
                  </a:ext>
                </a:extLst>
              </p:cNvPr>
              <p:cNvSpPr>
                <a:spLocks noEditPoints="1"/>
              </p:cNvSpPr>
              <p:nvPr/>
            </p:nvSpPr>
            <p:spPr bwMode="auto">
              <a:xfrm>
                <a:off x="8221954" y="3413239"/>
                <a:ext cx="184157" cy="128592"/>
              </a:xfrm>
              <a:custGeom>
                <a:avLst/>
                <a:gdLst>
                  <a:gd name="T0" fmla="*/ 1 w 143"/>
                  <a:gd name="T1" fmla="*/ 4 h 103"/>
                  <a:gd name="T2" fmla="*/ 23 w 143"/>
                  <a:gd name="T3" fmla="*/ 30 h 103"/>
                  <a:gd name="T4" fmla="*/ 1 w 143"/>
                  <a:gd name="T5" fmla="*/ 4 h 103"/>
                  <a:gd name="T6" fmla="*/ 34 w 143"/>
                  <a:gd name="T7" fmla="*/ 26 h 103"/>
                  <a:gd name="T8" fmla="*/ 49 w 143"/>
                  <a:gd name="T9" fmla="*/ 38 h 103"/>
                  <a:gd name="T10" fmla="*/ 34 w 143"/>
                  <a:gd name="T11" fmla="*/ 26 h 103"/>
                  <a:gd name="T12" fmla="*/ 93 w 143"/>
                  <a:gd name="T13" fmla="*/ 57 h 103"/>
                  <a:gd name="T14" fmla="*/ 68 w 143"/>
                  <a:gd name="T15" fmla="*/ 44 h 103"/>
                  <a:gd name="T16" fmla="*/ 93 w 143"/>
                  <a:gd name="T17" fmla="*/ 57 h 103"/>
                  <a:gd name="T18" fmla="*/ 90 w 143"/>
                  <a:gd name="T19" fmla="*/ 74 h 103"/>
                  <a:gd name="T20" fmla="*/ 108 w 143"/>
                  <a:gd name="T21" fmla="*/ 84 h 103"/>
                  <a:gd name="T22" fmla="*/ 90 w 143"/>
                  <a:gd name="T23" fmla="*/ 74 h 103"/>
                  <a:gd name="T24" fmla="*/ 122 w 143"/>
                  <a:gd name="T25" fmla="*/ 91 h 103"/>
                  <a:gd name="T26" fmla="*/ 138 w 143"/>
                  <a:gd name="T27" fmla="*/ 99 h 103"/>
                  <a:gd name="T28" fmla="*/ 122 w 143"/>
                  <a:gd name="T29" fmla="*/ 91 h 103"/>
                  <a:gd name="T30" fmla="*/ 108 w 143"/>
                  <a:gd name="T31" fmla="*/ 57 h 103"/>
                  <a:gd name="T32" fmla="*/ 122 w 143"/>
                  <a:gd name="T33" fmla="*/ 81 h 103"/>
                  <a:gd name="T34" fmla="*/ 108 w 143"/>
                  <a:gd name="T35"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10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3" name="Freeform 1722">
                <a:extLst>
                  <a:ext uri="{FF2B5EF4-FFF2-40B4-BE49-F238E27FC236}">
                    <a16:creationId xmlns:a16="http://schemas.microsoft.com/office/drawing/2014/main" id="{0AF0A385-6E29-1306-49EC-92362DBD94DA}"/>
                  </a:ext>
                </a:extLst>
              </p:cNvPr>
              <p:cNvSpPr>
                <a:spLocks/>
              </p:cNvSpPr>
              <p:nvPr/>
            </p:nvSpPr>
            <p:spPr bwMode="auto">
              <a:xfrm>
                <a:off x="5926347" y="2276551"/>
                <a:ext cx="323862" cy="200032"/>
              </a:xfrm>
              <a:custGeom>
                <a:avLst/>
                <a:gdLst>
                  <a:gd name="T0" fmla="*/ 251 w 252"/>
                  <a:gd name="T1" fmla="*/ 101 h 160"/>
                  <a:gd name="T2" fmla="*/ 235 w 252"/>
                  <a:gd name="T3" fmla="*/ 96 h 160"/>
                  <a:gd name="T4" fmla="*/ 217 w 252"/>
                  <a:gd name="T5" fmla="*/ 84 h 160"/>
                  <a:gd name="T6" fmla="*/ 197 w 252"/>
                  <a:gd name="T7" fmla="*/ 72 h 160"/>
                  <a:gd name="T8" fmla="*/ 179 w 252"/>
                  <a:gd name="T9" fmla="*/ 59 h 160"/>
                  <a:gd name="T10" fmla="*/ 171 w 252"/>
                  <a:gd name="T11" fmla="*/ 44 h 160"/>
                  <a:gd name="T12" fmla="*/ 164 w 252"/>
                  <a:gd name="T13" fmla="*/ 32 h 160"/>
                  <a:gd name="T14" fmla="*/ 138 w 252"/>
                  <a:gd name="T15" fmla="*/ 29 h 160"/>
                  <a:gd name="T16" fmla="*/ 131 w 252"/>
                  <a:gd name="T17" fmla="*/ 11 h 160"/>
                  <a:gd name="T18" fmla="*/ 118 w 252"/>
                  <a:gd name="T19" fmla="*/ 6 h 160"/>
                  <a:gd name="T20" fmla="*/ 105 w 252"/>
                  <a:gd name="T21" fmla="*/ 3 h 160"/>
                  <a:gd name="T22" fmla="*/ 98 w 252"/>
                  <a:gd name="T23" fmla="*/ 6 h 160"/>
                  <a:gd name="T24" fmla="*/ 92 w 252"/>
                  <a:gd name="T25" fmla="*/ 13 h 160"/>
                  <a:gd name="T26" fmla="*/ 79 w 252"/>
                  <a:gd name="T27" fmla="*/ 23 h 160"/>
                  <a:gd name="T28" fmla="*/ 73 w 252"/>
                  <a:gd name="T29" fmla="*/ 31 h 160"/>
                  <a:gd name="T30" fmla="*/ 61 w 252"/>
                  <a:gd name="T31" fmla="*/ 28 h 160"/>
                  <a:gd name="T32" fmla="*/ 48 w 252"/>
                  <a:gd name="T33" fmla="*/ 25 h 160"/>
                  <a:gd name="T34" fmla="*/ 27 w 252"/>
                  <a:gd name="T35" fmla="*/ 8 h 160"/>
                  <a:gd name="T36" fmla="*/ 8 w 252"/>
                  <a:gd name="T37" fmla="*/ 18 h 160"/>
                  <a:gd name="T38" fmla="*/ 17 w 252"/>
                  <a:gd name="T39" fmla="*/ 15 h 160"/>
                  <a:gd name="T40" fmla="*/ 30 w 252"/>
                  <a:gd name="T41" fmla="*/ 31 h 160"/>
                  <a:gd name="T42" fmla="*/ 38 w 252"/>
                  <a:gd name="T43" fmla="*/ 41 h 160"/>
                  <a:gd name="T44" fmla="*/ 21 w 252"/>
                  <a:gd name="T45" fmla="*/ 45 h 160"/>
                  <a:gd name="T46" fmla="*/ 5 w 252"/>
                  <a:gd name="T47" fmla="*/ 45 h 160"/>
                  <a:gd name="T48" fmla="*/ 8 w 252"/>
                  <a:gd name="T49" fmla="*/ 60 h 160"/>
                  <a:gd name="T50" fmla="*/ 9 w 252"/>
                  <a:gd name="T51" fmla="*/ 71 h 160"/>
                  <a:gd name="T52" fmla="*/ 19 w 252"/>
                  <a:gd name="T53" fmla="*/ 75 h 160"/>
                  <a:gd name="T54" fmla="*/ 23 w 252"/>
                  <a:gd name="T55" fmla="*/ 89 h 160"/>
                  <a:gd name="T56" fmla="*/ 23 w 252"/>
                  <a:gd name="T57" fmla="*/ 112 h 160"/>
                  <a:gd name="T58" fmla="*/ 37 w 252"/>
                  <a:gd name="T59" fmla="*/ 110 h 160"/>
                  <a:gd name="T60" fmla="*/ 53 w 252"/>
                  <a:gd name="T61" fmla="*/ 99 h 160"/>
                  <a:gd name="T62" fmla="*/ 66 w 252"/>
                  <a:gd name="T63" fmla="*/ 97 h 160"/>
                  <a:gd name="T64" fmla="*/ 86 w 252"/>
                  <a:gd name="T65" fmla="*/ 98 h 160"/>
                  <a:gd name="T66" fmla="*/ 99 w 252"/>
                  <a:gd name="T67" fmla="*/ 103 h 160"/>
                  <a:gd name="T68" fmla="*/ 107 w 252"/>
                  <a:gd name="T69" fmla="*/ 108 h 160"/>
                  <a:gd name="T70" fmla="*/ 122 w 252"/>
                  <a:gd name="T71" fmla="*/ 112 h 160"/>
                  <a:gd name="T72" fmla="*/ 130 w 252"/>
                  <a:gd name="T73" fmla="*/ 119 h 160"/>
                  <a:gd name="T74" fmla="*/ 142 w 252"/>
                  <a:gd name="T75" fmla="*/ 128 h 160"/>
                  <a:gd name="T76" fmla="*/ 155 w 252"/>
                  <a:gd name="T77" fmla="*/ 131 h 160"/>
                  <a:gd name="T78" fmla="*/ 158 w 252"/>
                  <a:gd name="T79" fmla="*/ 152 h 160"/>
                  <a:gd name="T80" fmla="*/ 162 w 252"/>
                  <a:gd name="T81" fmla="*/ 152 h 160"/>
                  <a:gd name="T82" fmla="*/ 174 w 252"/>
                  <a:gd name="T83" fmla="*/ 155 h 160"/>
                  <a:gd name="T84" fmla="*/ 190 w 252"/>
                  <a:gd name="T85" fmla="*/ 150 h 160"/>
                  <a:gd name="T86" fmla="*/ 215 w 252"/>
                  <a:gd name="T87" fmla="*/ 135 h 160"/>
                  <a:gd name="T88" fmla="*/ 225 w 252"/>
                  <a:gd name="T89" fmla="*/ 118 h 160"/>
                  <a:gd name="T90" fmla="*/ 239 w 252"/>
                  <a:gd name="T91" fmla="*/ 109 h 160"/>
                  <a:gd name="T92" fmla="*/ 252 w 252"/>
                  <a:gd name="T93" fmla="*/ 112 h 160"/>
                  <a:gd name="T94" fmla="*/ 251 w 252"/>
                  <a:gd name="T95" fmla="*/ 10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160">
                    <a:moveTo>
                      <a:pt x="251" y="101"/>
                    </a:moveTo>
                    <a:cubicBezTo>
                      <a:pt x="251" y="101"/>
                      <a:pt x="239" y="95"/>
                      <a:pt x="235" y="96"/>
                    </a:cubicBezTo>
                    <a:cubicBezTo>
                      <a:pt x="231" y="96"/>
                      <a:pt x="224" y="86"/>
                      <a:pt x="217" y="84"/>
                    </a:cubicBezTo>
                    <a:cubicBezTo>
                      <a:pt x="210" y="81"/>
                      <a:pt x="200" y="76"/>
                      <a:pt x="197" y="72"/>
                    </a:cubicBezTo>
                    <a:cubicBezTo>
                      <a:pt x="193" y="67"/>
                      <a:pt x="180" y="62"/>
                      <a:pt x="179" y="59"/>
                    </a:cubicBezTo>
                    <a:cubicBezTo>
                      <a:pt x="177" y="55"/>
                      <a:pt x="175" y="49"/>
                      <a:pt x="171" y="44"/>
                    </a:cubicBezTo>
                    <a:cubicBezTo>
                      <a:pt x="167" y="39"/>
                      <a:pt x="167" y="33"/>
                      <a:pt x="164" y="32"/>
                    </a:cubicBezTo>
                    <a:cubicBezTo>
                      <a:pt x="160" y="32"/>
                      <a:pt x="138" y="32"/>
                      <a:pt x="138" y="29"/>
                    </a:cubicBezTo>
                    <a:cubicBezTo>
                      <a:pt x="138" y="26"/>
                      <a:pt x="136" y="12"/>
                      <a:pt x="131" y="11"/>
                    </a:cubicBezTo>
                    <a:cubicBezTo>
                      <a:pt x="127" y="10"/>
                      <a:pt x="120" y="8"/>
                      <a:pt x="118" y="6"/>
                    </a:cubicBezTo>
                    <a:cubicBezTo>
                      <a:pt x="115" y="3"/>
                      <a:pt x="107" y="0"/>
                      <a:pt x="105" y="3"/>
                    </a:cubicBezTo>
                    <a:cubicBezTo>
                      <a:pt x="104" y="5"/>
                      <a:pt x="100" y="6"/>
                      <a:pt x="98" y="6"/>
                    </a:cubicBezTo>
                    <a:cubicBezTo>
                      <a:pt x="96" y="6"/>
                      <a:pt x="97" y="14"/>
                      <a:pt x="92" y="13"/>
                    </a:cubicBezTo>
                    <a:cubicBezTo>
                      <a:pt x="86" y="13"/>
                      <a:pt x="79" y="19"/>
                      <a:pt x="79" y="23"/>
                    </a:cubicBezTo>
                    <a:cubicBezTo>
                      <a:pt x="79" y="26"/>
                      <a:pt x="80" y="31"/>
                      <a:pt x="73" y="31"/>
                    </a:cubicBezTo>
                    <a:cubicBezTo>
                      <a:pt x="70" y="31"/>
                      <a:pt x="65" y="30"/>
                      <a:pt x="61" y="28"/>
                    </a:cubicBezTo>
                    <a:cubicBezTo>
                      <a:pt x="60" y="29"/>
                      <a:pt x="54" y="33"/>
                      <a:pt x="48" y="25"/>
                    </a:cubicBezTo>
                    <a:cubicBezTo>
                      <a:pt x="42" y="17"/>
                      <a:pt x="32" y="8"/>
                      <a:pt x="27" y="8"/>
                    </a:cubicBezTo>
                    <a:cubicBezTo>
                      <a:pt x="22" y="8"/>
                      <a:pt x="4" y="8"/>
                      <a:pt x="8" y="18"/>
                    </a:cubicBezTo>
                    <a:cubicBezTo>
                      <a:pt x="10" y="16"/>
                      <a:pt x="12" y="14"/>
                      <a:pt x="17" y="15"/>
                    </a:cubicBezTo>
                    <a:cubicBezTo>
                      <a:pt x="29" y="16"/>
                      <a:pt x="23" y="30"/>
                      <a:pt x="30" y="31"/>
                    </a:cubicBezTo>
                    <a:cubicBezTo>
                      <a:pt x="37" y="31"/>
                      <a:pt x="45" y="42"/>
                      <a:pt x="38" y="41"/>
                    </a:cubicBezTo>
                    <a:cubicBezTo>
                      <a:pt x="32" y="41"/>
                      <a:pt x="27" y="47"/>
                      <a:pt x="21" y="45"/>
                    </a:cubicBezTo>
                    <a:cubicBezTo>
                      <a:pt x="14" y="43"/>
                      <a:pt x="7" y="38"/>
                      <a:pt x="5" y="45"/>
                    </a:cubicBezTo>
                    <a:cubicBezTo>
                      <a:pt x="3" y="52"/>
                      <a:pt x="0" y="60"/>
                      <a:pt x="8" y="60"/>
                    </a:cubicBezTo>
                    <a:cubicBezTo>
                      <a:pt x="17" y="59"/>
                      <a:pt x="15" y="65"/>
                      <a:pt x="9" y="71"/>
                    </a:cubicBezTo>
                    <a:cubicBezTo>
                      <a:pt x="4" y="76"/>
                      <a:pt x="18" y="70"/>
                      <a:pt x="19" y="75"/>
                    </a:cubicBezTo>
                    <a:cubicBezTo>
                      <a:pt x="20" y="80"/>
                      <a:pt x="25" y="80"/>
                      <a:pt x="23" y="89"/>
                    </a:cubicBezTo>
                    <a:cubicBezTo>
                      <a:pt x="22" y="94"/>
                      <a:pt x="23" y="105"/>
                      <a:pt x="23" y="112"/>
                    </a:cubicBezTo>
                    <a:cubicBezTo>
                      <a:pt x="28" y="112"/>
                      <a:pt x="36" y="112"/>
                      <a:pt x="37" y="110"/>
                    </a:cubicBezTo>
                    <a:cubicBezTo>
                      <a:pt x="40" y="106"/>
                      <a:pt x="48" y="99"/>
                      <a:pt x="53" y="99"/>
                    </a:cubicBezTo>
                    <a:cubicBezTo>
                      <a:pt x="58" y="99"/>
                      <a:pt x="63" y="101"/>
                      <a:pt x="66" y="97"/>
                    </a:cubicBezTo>
                    <a:cubicBezTo>
                      <a:pt x="68" y="93"/>
                      <a:pt x="83" y="95"/>
                      <a:pt x="86" y="98"/>
                    </a:cubicBezTo>
                    <a:cubicBezTo>
                      <a:pt x="89" y="101"/>
                      <a:pt x="97" y="103"/>
                      <a:pt x="99" y="103"/>
                    </a:cubicBezTo>
                    <a:cubicBezTo>
                      <a:pt x="101" y="103"/>
                      <a:pt x="102" y="108"/>
                      <a:pt x="107" y="108"/>
                    </a:cubicBezTo>
                    <a:cubicBezTo>
                      <a:pt x="113" y="107"/>
                      <a:pt x="122" y="109"/>
                      <a:pt x="122" y="112"/>
                    </a:cubicBezTo>
                    <a:cubicBezTo>
                      <a:pt x="122" y="115"/>
                      <a:pt x="126" y="119"/>
                      <a:pt x="130" y="119"/>
                    </a:cubicBezTo>
                    <a:cubicBezTo>
                      <a:pt x="134" y="119"/>
                      <a:pt x="138" y="129"/>
                      <a:pt x="142" y="128"/>
                    </a:cubicBezTo>
                    <a:cubicBezTo>
                      <a:pt x="146" y="128"/>
                      <a:pt x="155" y="128"/>
                      <a:pt x="155" y="131"/>
                    </a:cubicBezTo>
                    <a:cubicBezTo>
                      <a:pt x="155" y="133"/>
                      <a:pt x="156" y="145"/>
                      <a:pt x="158" y="152"/>
                    </a:cubicBezTo>
                    <a:cubicBezTo>
                      <a:pt x="159" y="151"/>
                      <a:pt x="161" y="151"/>
                      <a:pt x="162" y="152"/>
                    </a:cubicBezTo>
                    <a:cubicBezTo>
                      <a:pt x="164" y="153"/>
                      <a:pt x="173" y="150"/>
                      <a:pt x="174" y="155"/>
                    </a:cubicBezTo>
                    <a:cubicBezTo>
                      <a:pt x="176" y="160"/>
                      <a:pt x="190" y="157"/>
                      <a:pt x="190" y="150"/>
                    </a:cubicBezTo>
                    <a:cubicBezTo>
                      <a:pt x="189" y="142"/>
                      <a:pt x="213" y="142"/>
                      <a:pt x="215" y="135"/>
                    </a:cubicBezTo>
                    <a:cubicBezTo>
                      <a:pt x="217" y="128"/>
                      <a:pt x="219" y="116"/>
                      <a:pt x="225" y="118"/>
                    </a:cubicBezTo>
                    <a:cubicBezTo>
                      <a:pt x="231" y="120"/>
                      <a:pt x="234" y="109"/>
                      <a:pt x="239" y="109"/>
                    </a:cubicBezTo>
                    <a:cubicBezTo>
                      <a:pt x="243" y="110"/>
                      <a:pt x="247" y="113"/>
                      <a:pt x="252" y="112"/>
                    </a:cubicBezTo>
                    <a:lnTo>
                      <a:pt x="251" y="101"/>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4" name="Freeform 1723">
                <a:extLst>
                  <a:ext uri="{FF2B5EF4-FFF2-40B4-BE49-F238E27FC236}">
                    <a16:creationId xmlns:a16="http://schemas.microsoft.com/office/drawing/2014/main" id="{65E7FA73-9502-8CA6-2354-AFF808F0C1B7}"/>
                  </a:ext>
                </a:extLst>
              </p:cNvPr>
              <p:cNvSpPr>
                <a:spLocks/>
              </p:cNvSpPr>
              <p:nvPr/>
            </p:nvSpPr>
            <p:spPr bwMode="auto">
              <a:xfrm>
                <a:off x="5729490" y="2349578"/>
                <a:ext cx="447691" cy="368312"/>
              </a:xfrm>
              <a:custGeom>
                <a:avLst/>
                <a:gdLst>
                  <a:gd name="T0" fmla="*/ 339 w 349"/>
                  <a:gd name="T1" fmla="*/ 255 h 295"/>
                  <a:gd name="T2" fmla="*/ 331 w 349"/>
                  <a:gd name="T3" fmla="*/ 235 h 295"/>
                  <a:gd name="T4" fmla="*/ 313 w 349"/>
                  <a:gd name="T5" fmla="*/ 220 h 295"/>
                  <a:gd name="T6" fmla="*/ 301 w 349"/>
                  <a:gd name="T7" fmla="*/ 204 h 295"/>
                  <a:gd name="T8" fmla="*/ 319 w 349"/>
                  <a:gd name="T9" fmla="*/ 179 h 295"/>
                  <a:gd name="T10" fmla="*/ 302 w 349"/>
                  <a:gd name="T11" fmla="*/ 170 h 295"/>
                  <a:gd name="T12" fmla="*/ 299 w 349"/>
                  <a:gd name="T13" fmla="*/ 150 h 295"/>
                  <a:gd name="T14" fmla="*/ 299 w 349"/>
                  <a:gd name="T15" fmla="*/ 131 h 295"/>
                  <a:gd name="T16" fmla="*/ 301 w 349"/>
                  <a:gd name="T17" fmla="*/ 116 h 295"/>
                  <a:gd name="T18" fmla="*/ 308 w 349"/>
                  <a:gd name="T19" fmla="*/ 102 h 295"/>
                  <a:gd name="T20" fmla="*/ 312 w 349"/>
                  <a:gd name="T21" fmla="*/ 94 h 295"/>
                  <a:gd name="T22" fmla="*/ 309 w 349"/>
                  <a:gd name="T23" fmla="*/ 73 h 295"/>
                  <a:gd name="T24" fmla="*/ 296 w 349"/>
                  <a:gd name="T25" fmla="*/ 70 h 295"/>
                  <a:gd name="T26" fmla="*/ 284 w 349"/>
                  <a:gd name="T27" fmla="*/ 61 h 295"/>
                  <a:gd name="T28" fmla="*/ 276 w 349"/>
                  <a:gd name="T29" fmla="*/ 54 h 295"/>
                  <a:gd name="T30" fmla="*/ 261 w 349"/>
                  <a:gd name="T31" fmla="*/ 50 h 295"/>
                  <a:gd name="T32" fmla="*/ 253 w 349"/>
                  <a:gd name="T33" fmla="*/ 45 h 295"/>
                  <a:gd name="T34" fmla="*/ 240 w 349"/>
                  <a:gd name="T35" fmla="*/ 40 h 295"/>
                  <a:gd name="T36" fmla="*/ 220 w 349"/>
                  <a:gd name="T37" fmla="*/ 39 h 295"/>
                  <a:gd name="T38" fmla="*/ 207 w 349"/>
                  <a:gd name="T39" fmla="*/ 41 h 295"/>
                  <a:gd name="T40" fmla="*/ 191 w 349"/>
                  <a:gd name="T41" fmla="*/ 52 h 295"/>
                  <a:gd name="T42" fmla="*/ 177 w 349"/>
                  <a:gd name="T43" fmla="*/ 54 h 295"/>
                  <a:gd name="T44" fmla="*/ 176 w 349"/>
                  <a:gd name="T45" fmla="*/ 64 h 295"/>
                  <a:gd name="T46" fmla="*/ 138 w 349"/>
                  <a:gd name="T47" fmla="*/ 72 h 295"/>
                  <a:gd name="T48" fmla="*/ 106 w 349"/>
                  <a:gd name="T49" fmla="*/ 53 h 295"/>
                  <a:gd name="T50" fmla="*/ 85 w 349"/>
                  <a:gd name="T51" fmla="*/ 32 h 295"/>
                  <a:gd name="T52" fmla="*/ 72 w 349"/>
                  <a:gd name="T53" fmla="*/ 23 h 295"/>
                  <a:gd name="T54" fmla="*/ 68 w 349"/>
                  <a:gd name="T55" fmla="*/ 7 h 295"/>
                  <a:gd name="T56" fmla="*/ 33 w 349"/>
                  <a:gd name="T57" fmla="*/ 22 h 295"/>
                  <a:gd name="T58" fmla="*/ 21 w 349"/>
                  <a:gd name="T59" fmla="*/ 15 h 295"/>
                  <a:gd name="T60" fmla="*/ 11 w 349"/>
                  <a:gd name="T61" fmla="*/ 2 h 295"/>
                  <a:gd name="T62" fmla="*/ 4 w 349"/>
                  <a:gd name="T63" fmla="*/ 11 h 295"/>
                  <a:gd name="T64" fmla="*/ 5 w 349"/>
                  <a:gd name="T65" fmla="*/ 26 h 295"/>
                  <a:gd name="T66" fmla="*/ 5 w 349"/>
                  <a:gd name="T67" fmla="*/ 44 h 295"/>
                  <a:gd name="T68" fmla="*/ 13 w 349"/>
                  <a:gd name="T69" fmla="*/ 58 h 295"/>
                  <a:gd name="T70" fmla="*/ 20 w 349"/>
                  <a:gd name="T71" fmla="*/ 72 h 295"/>
                  <a:gd name="T72" fmla="*/ 29 w 349"/>
                  <a:gd name="T73" fmla="*/ 83 h 295"/>
                  <a:gd name="T74" fmla="*/ 36 w 349"/>
                  <a:gd name="T75" fmla="*/ 89 h 295"/>
                  <a:gd name="T76" fmla="*/ 34 w 349"/>
                  <a:gd name="T77" fmla="*/ 99 h 295"/>
                  <a:gd name="T78" fmla="*/ 27 w 349"/>
                  <a:gd name="T79" fmla="*/ 113 h 295"/>
                  <a:gd name="T80" fmla="*/ 29 w 349"/>
                  <a:gd name="T81" fmla="*/ 129 h 295"/>
                  <a:gd name="T82" fmla="*/ 38 w 349"/>
                  <a:gd name="T83" fmla="*/ 139 h 295"/>
                  <a:gd name="T84" fmla="*/ 57 w 349"/>
                  <a:gd name="T85" fmla="*/ 152 h 295"/>
                  <a:gd name="T86" fmla="*/ 66 w 349"/>
                  <a:gd name="T87" fmla="*/ 163 h 295"/>
                  <a:gd name="T88" fmla="*/ 64 w 349"/>
                  <a:gd name="T89" fmla="*/ 175 h 295"/>
                  <a:gd name="T90" fmla="*/ 71 w 349"/>
                  <a:gd name="T91" fmla="*/ 186 h 295"/>
                  <a:gd name="T92" fmla="*/ 81 w 349"/>
                  <a:gd name="T93" fmla="*/ 200 h 295"/>
                  <a:gd name="T94" fmla="*/ 85 w 349"/>
                  <a:gd name="T95" fmla="*/ 200 h 295"/>
                  <a:gd name="T96" fmla="*/ 93 w 349"/>
                  <a:gd name="T97" fmla="*/ 197 h 295"/>
                  <a:gd name="T98" fmla="*/ 105 w 349"/>
                  <a:gd name="T99" fmla="*/ 197 h 295"/>
                  <a:gd name="T100" fmla="*/ 123 w 349"/>
                  <a:gd name="T101" fmla="*/ 225 h 295"/>
                  <a:gd name="T102" fmla="*/ 133 w 349"/>
                  <a:gd name="T103" fmla="*/ 241 h 295"/>
                  <a:gd name="T104" fmla="*/ 155 w 349"/>
                  <a:gd name="T105" fmla="*/ 251 h 295"/>
                  <a:gd name="T106" fmla="*/ 195 w 349"/>
                  <a:gd name="T107" fmla="*/ 267 h 295"/>
                  <a:gd name="T108" fmla="*/ 223 w 349"/>
                  <a:gd name="T109" fmla="*/ 259 h 295"/>
                  <a:gd name="T110" fmla="*/ 237 w 349"/>
                  <a:gd name="T111" fmla="*/ 282 h 295"/>
                  <a:gd name="T112" fmla="*/ 298 w 349"/>
                  <a:gd name="T113" fmla="*/ 294 h 295"/>
                  <a:gd name="T114" fmla="*/ 317 w 349"/>
                  <a:gd name="T115" fmla="*/ 295 h 295"/>
                  <a:gd name="T116" fmla="*/ 316 w 349"/>
                  <a:gd name="T117" fmla="*/ 291 h 295"/>
                  <a:gd name="T118" fmla="*/ 328 w 349"/>
                  <a:gd name="T119" fmla="*/ 273 h 295"/>
                  <a:gd name="T120" fmla="*/ 344 w 349"/>
                  <a:gd name="T121" fmla="*/ 268 h 295"/>
                  <a:gd name="T122" fmla="*/ 339 w 349"/>
                  <a:gd name="T123" fmla="*/ 25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9" h="295">
                    <a:moveTo>
                      <a:pt x="339" y="255"/>
                    </a:moveTo>
                    <a:cubicBezTo>
                      <a:pt x="335" y="253"/>
                      <a:pt x="339" y="239"/>
                      <a:pt x="331" y="235"/>
                    </a:cubicBezTo>
                    <a:cubicBezTo>
                      <a:pt x="323" y="232"/>
                      <a:pt x="315" y="226"/>
                      <a:pt x="313" y="220"/>
                    </a:cubicBezTo>
                    <a:cubicBezTo>
                      <a:pt x="311" y="214"/>
                      <a:pt x="300" y="209"/>
                      <a:pt x="301" y="204"/>
                    </a:cubicBezTo>
                    <a:cubicBezTo>
                      <a:pt x="302" y="200"/>
                      <a:pt x="322" y="187"/>
                      <a:pt x="319" y="179"/>
                    </a:cubicBezTo>
                    <a:cubicBezTo>
                      <a:pt x="316" y="172"/>
                      <a:pt x="303" y="173"/>
                      <a:pt x="302" y="170"/>
                    </a:cubicBezTo>
                    <a:cubicBezTo>
                      <a:pt x="300" y="168"/>
                      <a:pt x="302" y="158"/>
                      <a:pt x="299" y="150"/>
                    </a:cubicBezTo>
                    <a:cubicBezTo>
                      <a:pt x="295" y="143"/>
                      <a:pt x="302" y="136"/>
                      <a:pt x="299" y="131"/>
                    </a:cubicBezTo>
                    <a:cubicBezTo>
                      <a:pt x="296" y="127"/>
                      <a:pt x="300" y="119"/>
                      <a:pt x="301" y="116"/>
                    </a:cubicBezTo>
                    <a:cubicBezTo>
                      <a:pt x="302" y="113"/>
                      <a:pt x="309" y="109"/>
                      <a:pt x="308" y="102"/>
                    </a:cubicBezTo>
                    <a:cubicBezTo>
                      <a:pt x="308" y="98"/>
                      <a:pt x="310" y="95"/>
                      <a:pt x="312" y="94"/>
                    </a:cubicBezTo>
                    <a:cubicBezTo>
                      <a:pt x="310" y="87"/>
                      <a:pt x="309" y="75"/>
                      <a:pt x="309" y="73"/>
                    </a:cubicBezTo>
                    <a:cubicBezTo>
                      <a:pt x="309" y="70"/>
                      <a:pt x="300" y="70"/>
                      <a:pt x="296" y="70"/>
                    </a:cubicBezTo>
                    <a:cubicBezTo>
                      <a:pt x="292" y="71"/>
                      <a:pt x="288" y="61"/>
                      <a:pt x="284" y="61"/>
                    </a:cubicBezTo>
                    <a:cubicBezTo>
                      <a:pt x="280" y="61"/>
                      <a:pt x="276" y="57"/>
                      <a:pt x="276" y="54"/>
                    </a:cubicBezTo>
                    <a:cubicBezTo>
                      <a:pt x="276" y="51"/>
                      <a:pt x="267" y="49"/>
                      <a:pt x="261" y="50"/>
                    </a:cubicBezTo>
                    <a:cubicBezTo>
                      <a:pt x="256" y="50"/>
                      <a:pt x="255" y="45"/>
                      <a:pt x="253" y="45"/>
                    </a:cubicBezTo>
                    <a:cubicBezTo>
                      <a:pt x="251" y="45"/>
                      <a:pt x="243" y="43"/>
                      <a:pt x="240" y="40"/>
                    </a:cubicBezTo>
                    <a:cubicBezTo>
                      <a:pt x="237" y="37"/>
                      <a:pt x="222" y="35"/>
                      <a:pt x="220" y="39"/>
                    </a:cubicBezTo>
                    <a:cubicBezTo>
                      <a:pt x="217" y="43"/>
                      <a:pt x="212" y="41"/>
                      <a:pt x="207" y="41"/>
                    </a:cubicBezTo>
                    <a:cubicBezTo>
                      <a:pt x="202" y="41"/>
                      <a:pt x="194" y="48"/>
                      <a:pt x="191" y="52"/>
                    </a:cubicBezTo>
                    <a:cubicBezTo>
                      <a:pt x="190" y="54"/>
                      <a:pt x="182" y="54"/>
                      <a:pt x="177" y="54"/>
                    </a:cubicBezTo>
                    <a:cubicBezTo>
                      <a:pt x="177" y="59"/>
                      <a:pt x="177" y="63"/>
                      <a:pt x="176" y="64"/>
                    </a:cubicBezTo>
                    <a:cubicBezTo>
                      <a:pt x="174" y="68"/>
                      <a:pt x="153" y="71"/>
                      <a:pt x="138" y="72"/>
                    </a:cubicBezTo>
                    <a:cubicBezTo>
                      <a:pt x="123" y="73"/>
                      <a:pt x="122" y="53"/>
                      <a:pt x="106" y="53"/>
                    </a:cubicBezTo>
                    <a:cubicBezTo>
                      <a:pt x="94" y="53"/>
                      <a:pt x="85" y="42"/>
                      <a:pt x="85" y="32"/>
                    </a:cubicBezTo>
                    <a:cubicBezTo>
                      <a:pt x="78" y="29"/>
                      <a:pt x="71" y="25"/>
                      <a:pt x="72" y="23"/>
                    </a:cubicBezTo>
                    <a:cubicBezTo>
                      <a:pt x="73" y="20"/>
                      <a:pt x="77" y="3"/>
                      <a:pt x="68" y="7"/>
                    </a:cubicBezTo>
                    <a:cubicBezTo>
                      <a:pt x="60" y="11"/>
                      <a:pt x="48" y="24"/>
                      <a:pt x="33" y="22"/>
                    </a:cubicBezTo>
                    <a:cubicBezTo>
                      <a:pt x="18" y="20"/>
                      <a:pt x="29" y="19"/>
                      <a:pt x="21" y="15"/>
                    </a:cubicBezTo>
                    <a:cubicBezTo>
                      <a:pt x="13" y="12"/>
                      <a:pt x="18" y="3"/>
                      <a:pt x="11" y="2"/>
                    </a:cubicBezTo>
                    <a:cubicBezTo>
                      <a:pt x="3" y="0"/>
                      <a:pt x="9" y="11"/>
                      <a:pt x="4" y="11"/>
                    </a:cubicBezTo>
                    <a:cubicBezTo>
                      <a:pt x="0" y="11"/>
                      <a:pt x="4" y="23"/>
                      <a:pt x="5" y="26"/>
                    </a:cubicBezTo>
                    <a:cubicBezTo>
                      <a:pt x="6" y="28"/>
                      <a:pt x="2" y="44"/>
                      <a:pt x="5" y="44"/>
                    </a:cubicBezTo>
                    <a:cubicBezTo>
                      <a:pt x="8" y="45"/>
                      <a:pt x="14" y="56"/>
                      <a:pt x="13" y="58"/>
                    </a:cubicBezTo>
                    <a:cubicBezTo>
                      <a:pt x="13" y="60"/>
                      <a:pt x="20" y="67"/>
                      <a:pt x="20" y="72"/>
                    </a:cubicBezTo>
                    <a:cubicBezTo>
                      <a:pt x="20" y="77"/>
                      <a:pt x="26" y="83"/>
                      <a:pt x="29" y="83"/>
                    </a:cubicBezTo>
                    <a:cubicBezTo>
                      <a:pt x="33" y="83"/>
                      <a:pt x="38" y="85"/>
                      <a:pt x="36" y="89"/>
                    </a:cubicBezTo>
                    <a:cubicBezTo>
                      <a:pt x="35" y="93"/>
                      <a:pt x="39" y="99"/>
                      <a:pt x="34" y="99"/>
                    </a:cubicBezTo>
                    <a:cubicBezTo>
                      <a:pt x="30" y="99"/>
                      <a:pt x="31" y="111"/>
                      <a:pt x="27" y="113"/>
                    </a:cubicBezTo>
                    <a:cubicBezTo>
                      <a:pt x="24" y="115"/>
                      <a:pt x="27" y="128"/>
                      <a:pt x="29" y="129"/>
                    </a:cubicBezTo>
                    <a:cubicBezTo>
                      <a:pt x="32" y="131"/>
                      <a:pt x="39" y="134"/>
                      <a:pt x="38" y="139"/>
                    </a:cubicBezTo>
                    <a:cubicBezTo>
                      <a:pt x="37" y="144"/>
                      <a:pt x="52" y="152"/>
                      <a:pt x="57" y="152"/>
                    </a:cubicBezTo>
                    <a:cubicBezTo>
                      <a:pt x="62" y="153"/>
                      <a:pt x="63" y="160"/>
                      <a:pt x="66" y="163"/>
                    </a:cubicBezTo>
                    <a:cubicBezTo>
                      <a:pt x="68" y="165"/>
                      <a:pt x="64" y="171"/>
                      <a:pt x="64" y="175"/>
                    </a:cubicBezTo>
                    <a:cubicBezTo>
                      <a:pt x="65" y="178"/>
                      <a:pt x="71" y="181"/>
                      <a:pt x="71" y="186"/>
                    </a:cubicBezTo>
                    <a:cubicBezTo>
                      <a:pt x="70" y="190"/>
                      <a:pt x="76" y="195"/>
                      <a:pt x="81" y="200"/>
                    </a:cubicBezTo>
                    <a:cubicBezTo>
                      <a:pt x="82" y="200"/>
                      <a:pt x="84" y="200"/>
                      <a:pt x="85" y="200"/>
                    </a:cubicBezTo>
                    <a:cubicBezTo>
                      <a:pt x="89" y="200"/>
                      <a:pt x="89" y="194"/>
                      <a:pt x="93" y="197"/>
                    </a:cubicBezTo>
                    <a:cubicBezTo>
                      <a:pt x="97" y="201"/>
                      <a:pt x="101" y="197"/>
                      <a:pt x="105" y="197"/>
                    </a:cubicBezTo>
                    <a:cubicBezTo>
                      <a:pt x="109" y="197"/>
                      <a:pt x="119" y="215"/>
                      <a:pt x="123" y="225"/>
                    </a:cubicBezTo>
                    <a:cubicBezTo>
                      <a:pt x="128" y="234"/>
                      <a:pt x="127" y="237"/>
                      <a:pt x="133" y="241"/>
                    </a:cubicBezTo>
                    <a:cubicBezTo>
                      <a:pt x="139" y="245"/>
                      <a:pt x="146" y="243"/>
                      <a:pt x="155" y="251"/>
                    </a:cubicBezTo>
                    <a:cubicBezTo>
                      <a:pt x="163" y="260"/>
                      <a:pt x="185" y="266"/>
                      <a:pt x="195" y="267"/>
                    </a:cubicBezTo>
                    <a:cubicBezTo>
                      <a:pt x="204" y="267"/>
                      <a:pt x="211" y="257"/>
                      <a:pt x="223" y="259"/>
                    </a:cubicBezTo>
                    <a:cubicBezTo>
                      <a:pt x="235" y="261"/>
                      <a:pt x="232" y="277"/>
                      <a:pt x="237" y="282"/>
                    </a:cubicBezTo>
                    <a:cubicBezTo>
                      <a:pt x="241" y="288"/>
                      <a:pt x="290" y="291"/>
                      <a:pt x="298" y="294"/>
                    </a:cubicBezTo>
                    <a:cubicBezTo>
                      <a:pt x="301" y="295"/>
                      <a:pt x="309" y="295"/>
                      <a:pt x="317" y="295"/>
                    </a:cubicBezTo>
                    <a:cubicBezTo>
                      <a:pt x="317" y="293"/>
                      <a:pt x="316" y="292"/>
                      <a:pt x="316" y="291"/>
                    </a:cubicBezTo>
                    <a:cubicBezTo>
                      <a:pt x="316" y="282"/>
                      <a:pt x="322" y="276"/>
                      <a:pt x="328" y="273"/>
                    </a:cubicBezTo>
                    <a:cubicBezTo>
                      <a:pt x="333" y="270"/>
                      <a:pt x="338" y="269"/>
                      <a:pt x="344" y="268"/>
                    </a:cubicBezTo>
                    <a:cubicBezTo>
                      <a:pt x="349" y="267"/>
                      <a:pt x="344" y="256"/>
                      <a:pt x="339" y="25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5" name="Freeform 1724">
                <a:extLst>
                  <a:ext uri="{FF2B5EF4-FFF2-40B4-BE49-F238E27FC236}">
                    <a16:creationId xmlns:a16="http://schemas.microsoft.com/office/drawing/2014/main" id="{9DE57ABC-333C-2AAF-752C-055ABAF47E60}"/>
                  </a:ext>
                </a:extLst>
              </p:cNvPr>
              <p:cNvSpPr>
                <a:spLocks noEditPoints="1"/>
              </p:cNvSpPr>
              <p:nvPr/>
            </p:nvSpPr>
            <p:spPr bwMode="auto">
              <a:xfrm>
                <a:off x="5786642" y="1911413"/>
                <a:ext cx="922370" cy="423877"/>
              </a:xfrm>
              <a:custGeom>
                <a:avLst/>
                <a:gdLst>
                  <a:gd name="T0" fmla="*/ 695 w 719"/>
                  <a:gd name="T1" fmla="*/ 140 h 338"/>
                  <a:gd name="T2" fmla="*/ 671 w 719"/>
                  <a:gd name="T3" fmla="*/ 117 h 338"/>
                  <a:gd name="T4" fmla="*/ 625 w 719"/>
                  <a:gd name="T5" fmla="*/ 110 h 338"/>
                  <a:gd name="T6" fmla="*/ 583 w 719"/>
                  <a:gd name="T7" fmla="*/ 80 h 338"/>
                  <a:gd name="T8" fmla="*/ 533 w 719"/>
                  <a:gd name="T9" fmla="*/ 28 h 338"/>
                  <a:gd name="T10" fmla="*/ 485 w 719"/>
                  <a:gd name="T11" fmla="*/ 47 h 338"/>
                  <a:gd name="T12" fmla="*/ 473 w 719"/>
                  <a:gd name="T13" fmla="*/ 34 h 338"/>
                  <a:gd name="T14" fmla="*/ 446 w 719"/>
                  <a:gd name="T15" fmla="*/ 31 h 338"/>
                  <a:gd name="T16" fmla="*/ 433 w 719"/>
                  <a:gd name="T17" fmla="*/ 4 h 338"/>
                  <a:gd name="T18" fmla="*/ 372 w 719"/>
                  <a:gd name="T19" fmla="*/ 16 h 338"/>
                  <a:gd name="T20" fmla="*/ 302 w 719"/>
                  <a:gd name="T21" fmla="*/ 31 h 338"/>
                  <a:gd name="T22" fmla="*/ 267 w 719"/>
                  <a:gd name="T23" fmla="*/ 49 h 338"/>
                  <a:gd name="T24" fmla="*/ 261 w 719"/>
                  <a:gd name="T25" fmla="*/ 73 h 338"/>
                  <a:gd name="T26" fmla="*/ 267 w 719"/>
                  <a:gd name="T27" fmla="*/ 96 h 338"/>
                  <a:gd name="T28" fmla="*/ 247 w 719"/>
                  <a:gd name="T29" fmla="*/ 109 h 338"/>
                  <a:gd name="T30" fmla="*/ 221 w 719"/>
                  <a:gd name="T31" fmla="*/ 107 h 338"/>
                  <a:gd name="T32" fmla="*/ 176 w 719"/>
                  <a:gd name="T33" fmla="*/ 110 h 338"/>
                  <a:gd name="T34" fmla="*/ 145 w 719"/>
                  <a:gd name="T35" fmla="*/ 110 h 338"/>
                  <a:gd name="T36" fmla="*/ 97 w 719"/>
                  <a:gd name="T37" fmla="*/ 91 h 338"/>
                  <a:gd name="T38" fmla="*/ 56 w 719"/>
                  <a:gd name="T39" fmla="*/ 103 h 338"/>
                  <a:gd name="T40" fmla="*/ 40 w 719"/>
                  <a:gd name="T41" fmla="*/ 132 h 338"/>
                  <a:gd name="T42" fmla="*/ 6 w 719"/>
                  <a:gd name="T43" fmla="*/ 138 h 338"/>
                  <a:gd name="T44" fmla="*/ 2 w 719"/>
                  <a:gd name="T45" fmla="*/ 163 h 338"/>
                  <a:gd name="T46" fmla="*/ 28 w 719"/>
                  <a:gd name="T47" fmla="*/ 178 h 338"/>
                  <a:gd name="T48" fmla="*/ 45 w 719"/>
                  <a:gd name="T49" fmla="*/ 210 h 338"/>
                  <a:gd name="T50" fmla="*/ 91 w 719"/>
                  <a:gd name="T51" fmla="*/ 199 h 338"/>
                  <a:gd name="T52" fmla="*/ 103 w 719"/>
                  <a:gd name="T53" fmla="*/ 235 h 338"/>
                  <a:gd name="T54" fmla="*/ 69 w 719"/>
                  <a:gd name="T55" fmla="*/ 258 h 338"/>
                  <a:gd name="T56" fmla="*/ 101 w 719"/>
                  <a:gd name="T57" fmla="*/ 291 h 338"/>
                  <a:gd name="T58" fmla="*/ 117 w 719"/>
                  <a:gd name="T59" fmla="*/ 309 h 338"/>
                  <a:gd name="T60" fmla="*/ 170 w 719"/>
                  <a:gd name="T61" fmla="*/ 319 h 338"/>
                  <a:gd name="T62" fmla="*/ 218 w 719"/>
                  <a:gd name="T63" fmla="*/ 226 h 338"/>
                  <a:gd name="T64" fmla="*/ 246 w 719"/>
                  <a:gd name="T65" fmla="*/ 229 h 338"/>
                  <a:gd name="T66" fmla="*/ 299 w 719"/>
                  <a:gd name="T67" fmla="*/ 273 h 338"/>
                  <a:gd name="T68" fmla="*/ 352 w 719"/>
                  <a:gd name="T69" fmla="*/ 301 h 338"/>
                  <a:gd name="T70" fmla="*/ 392 w 719"/>
                  <a:gd name="T71" fmla="*/ 333 h 338"/>
                  <a:gd name="T72" fmla="*/ 428 w 719"/>
                  <a:gd name="T73" fmla="*/ 315 h 338"/>
                  <a:gd name="T74" fmla="*/ 469 w 719"/>
                  <a:gd name="T75" fmla="*/ 293 h 338"/>
                  <a:gd name="T76" fmla="*/ 526 w 719"/>
                  <a:gd name="T77" fmla="*/ 290 h 338"/>
                  <a:gd name="T78" fmla="*/ 603 w 719"/>
                  <a:gd name="T79" fmla="*/ 303 h 338"/>
                  <a:gd name="T80" fmla="*/ 605 w 719"/>
                  <a:gd name="T81" fmla="*/ 263 h 338"/>
                  <a:gd name="T82" fmla="*/ 628 w 719"/>
                  <a:gd name="T83" fmla="*/ 237 h 338"/>
                  <a:gd name="T84" fmla="*/ 651 w 719"/>
                  <a:gd name="T85" fmla="*/ 198 h 338"/>
                  <a:gd name="T86" fmla="*/ 696 w 719"/>
                  <a:gd name="T87" fmla="*/ 193 h 338"/>
                  <a:gd name="T88" fmla="*/ 712 w 719"/>
                  <a:gd name="T89" fmla="*/ 156 h 338"/>
                  <a:gd name="T90" fmla="*/ 269 w 719"/>
                  <a:gd name="T91" fmla="*/ 215 h 338"/>
                  <a:gd name="T92" fmla="*/ 565 w 719"/>
                  <a:gd name="T93" fmla="*/ 213 h 338"/>
                  <a:gd name="T94" fmla="*/ 493 w 719"/>
                  <a:gd name="T95" fmla="*/ 213 h 338"/>
                  <a:gd name="T96" fmla="*/ 565 w 719"/>
                  <a:gd name="T97" fmla="*/ 2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9" h="338">
                    <a:moveTo>
                      <a:pt x="715" y="138"/>
                    </a:moveTo>
                    <a:cubicBezTo>
                      <a:pt x="714" y="135"/>
                      <a:pt x="711" y="136"/>
                      <a:pt x="709" y="138"/>
                    </a:cubicBezTo>
                    <a:cubicBezTo>
                      <a:pt x="706" y="139"/>
                      <a:pt x="698" y="140"/>
                      <a:pt x="695" y="140"/>
                    </a:cubicBezTo>
                    <a:cubicBezTo>
                      <a:pt x="691" y="140"/>
                      <a:pt x="686" y="136"/>
                      <a:pt x="686" y="133"/>
                    </a:cubicBezTo>
                    <a:cubicBezTo>
                      <a:pt x="686" y="130"/>
                      <a:pt x="685" y="126"/>
                      <a:pt x="682" y="126"/>
                    </a:cubicBezTo>
                    <a:cubicBezTo>
                      <a:pt x="679" y="126"/>
                      <a:pt x="674" y="125"/>
                      <a:pt x="671" y="117"/>
                    </a:cubicBezTo>
                    <a:cubicBezTo>
                      <a:pt x="668" y="110"/>
                      <a:pt x="663" y="110"/>
                      <a:pt x="660" y="108"/>
                    </a:cubicBezTo>
                    <a:cubicBezTo>
                      <a:pt x="656" y="106"/>
                      <a:pt x="646" y="112"/>
                      <a:pt x="642" y="113"/>
                    </a:cubicBezTo>
                    <a:cubicBezTo>
                      <a:pt x="638" y="115"/>
                      <a:pt x="630" y="112"/>
                      <a:pt x="625" y="110"/>
                    </a:cubicBezTo>
                    <a:cubicBezTo>
                      <a:pt x="619" y="109"/>
                      <a:pt x="616" y="99"/>
                      <a:pt x="611" y="101"/>
                    </a:cubicBezTo>
                    <a:cubicBezTo>
                      <a:pt x="606" y="102"/>
                      <a:pt x="605" y="112"/>
                      <a:pt x="601" y="112"/>
                    </a:cubicBezTo>
                    <a:cubicBezTo>
                      <a:pt x="597" y="112"/>
                      <a:pt x="590" y="92"/>
                      <a:pt x="583" y="80"/>
                    </a:cubicBezTo>
                    <a:cubicBezTo>
                      <a:pt x="575" y="69"/>
                      <a:pt x="562" y="46"/>
                      <a:pt x="550" y="42"/>
                    </a:cubicBezTo>
                    <a:cubicBezTo>
                      <a:pt x="538" y="38"/>
                      <a:pt x="542" y="32"/>
                      <a:pt x="545" y="29"/>
                    </a:cubicBezTo>
                    <a:cubicBezTo>
                      <a:pt x="548" y="26"/>
                      <a:pt x="538" y="25"/>
                      <a:pt x="533" y="28"/>
                    </a:cubicBezTo>
                    <a:cubicBezTo>
                      <a:pt x="529" y="30"/>
                      <a:pt x="523" y="35"/>
                      <a:pt x="517" y="37"/>
                    </a:cubicBezTo>
                    <a:cubicBezTo>
                      <a:pt x="512" y="38"/>
                      <a:pt x="504" y="46"/>
                      <a:pt x="498" y="44"/>
                    </a:cubicBezTo>
                    <a:cubicBezTo>
                      <a:pt x="492" y="42"/>
                      <a:pt x="489" y="52"/>
                      <a:pt x="485" y="47"/>
                    </a:cubicBezTo>
                    <a:cubicBezTo>
                      <a:pt x="480" y="43"/>
                      <a:pt x="491" y="40"/>
                      <a:pt x="491" y="36"/>
                    </a:cubicBezTo>
                    <a:cubicBezTo>
                      <a:pt x="491" y="32"/>
                      <a:pt x="484" y="37"/>
                      <a:pt x="482" y="35"/>
                    </a:cubicBezTo>
                    <a:cubicBezTo>
                      <a:pt x="480" y="33"/>
                      <a:pt x="473" y="30"/>
                      <a:pt x="473" y="34"/>
                    </a:cubicBezTo>
                    <a:cubicBezTo>
                      <a:pt x="473" y="37"/>
                      <a:pt x="468" y="35"/>
                      <a:pt x="468" y="33"/>
                    </a:cubicBezTo>
                    <a:cubicBezTo>
                      <a:pt x="468" y="30"/>
                      <a:pt x="465" y="25"/>
                      <a:pt x="462" y="28"/>
                    </a:cubicBezTo>
                    <a:cubicBezTo>
                      <a:pt x="459" y="32"/>
                      <a:pt x="448" y="34"/>
                      <a:pt x="446" y="31"/>
                    </a:cubicBezTo>
                    <a:cubicBezTo>
                      <a:pt x="443" y="28"/>
                      <a:pt x="447" y="27"/>
                      <a:pt x="448" y="24"/>
                    </a:cubicBezTo>
                    <a:cubicBezTo>
                      <a:pt x="448" y="20"/>
                      <a:pt x="444" y="15"/>
                      <a:pt x="444" y="11"/>
                    </a:cubicBezTo>
                    <a:cubicBezTo>
                      <a:pt x="445" y="7"/>
                      <a:pt x="437" y="2"/>
                      <a:pt x="433" y="4"/>
                    </a:cubicBezTo>
                    <a:cubicBezTo>
                      <a:pt x="429" y="6"/>
                      <a:pt x="424" y="4"/>
                      <a:pt x="419" y="2"/>
                    </a:cubicBezTo>
                    <a:cubicBezTo>
                      <a:pt x="415" y="0"/>
                      <a:pt x="398" y="3"/>
                      <a:pt x="398" y="7"/>
                    </a:cubicBezTo>
                    <a:cubicBezTo>
                      <a:pt x="397" y="11"/>
                      <a:pt x="376" y="14"/>
                      <a:pt x="372" y="16"/>
                    </a:cubicBezTo>
                    <a:cubicBezTo>
                      <a:pt x="368" y="17"/>
                      <a:pt x="352" y="20"/>
                      <a:pt x="347" y="20"/>
                    </a:cubicBezTo>
                    <a:cubicBezTo>
                      <a:pt x="341" y="21"/>
                      <a:pt x="336" y="26"/>
                      <a:pt x="329" y="26"/>
                    </a:cubicBezTo>
                    <a:cubicBezTo>
                      <a:pt x="322" y="26"/>
                      <a:pt x="308" y="27"/>
                      <a:pt x="302" y="31"/>
                    </a:cubicBezTo>
                    <a:cubicBezTo>
                      <a:pt x="296" y="36"/>
                      <a:pt x="286" y="32"/>
                      <a:pt x="281" y="34"/>
                    </a:cubicBezTo>
                    <a:cubicBezTo>
                      <a:pt x="276" y="35"/>
                      <a:pt x="268" y="33"/>
                      <a:pt x="266" y="35"/>
                    </a:cubicBezTo>
                    <a:cubicBezTo>
                      <a:pt x="264" y="36"/>
                      <a:pt x="265" y="46"/>
                      <a:pt x="267" y="49"/>
                    </a:cubicBezTo>
                    <a:cubicBezTo>
                      <a:pt x="269" y="53"/>
                      <a:pt x="282" y="55"/>
                      <a:pt x="283" y="57"/>
                    </a:cubicBezTo>
                    <a:cubicBezTo>
                      <a:pt x="283" y="60"/>
                      <a:pt x="270" y="60"/>
                      <a:pt x="264" y="60"/>
                    </a:cubicBezTo>
                    <a:cubicBezTo>
                      <a:pt x="258" y="61"/>
                      <a:pt x="259" y="69"/>
                      <a:pt x="261" y="73"/>
                    </a:cubicBezTo>
                    <a:cubicBezTo>
                      <a:pt x="262" y="77"/>
                      <a:pt x="254" y="81"/>
                      <a:pt x="250" y="82"/>
                    </a:cubicBezTo>
                    <a:cubicBezTo>
                      <a:pt x="245" y="84"/>
                      <a:pt x="250" y="92"/>
                      <a:pt x="254" y="92"/>
                    </a:cubicBezTo>
                    <a:cubicBezTo>
                      <a:pt x="259" y="92"/>
                      <a:pt x="263" y="96"/>
                      <a:pt x="267" y="96"/>
                    </a:cubicBezTo>
                    <a:cubicBezTo>
                      <a:pt x="271" y="96"/>
                      <a:pt x="272" y="103"/>
                      <a:pt x="272" y="108"/>
                    </a:cubicBezTo>
                    <a:cubicBezTo>
                      <a:pt x="272" y="113"/>
                      <a:pt x="267" y="114"/>
                      <a:pt x="261" y="114"/>
                    </a:cubicBezTo>
                    <a:cubicBezTo>
                      <a:pt x="254" y="114"/>
                      <a:pt x="251" y="110"/>
                      <a:pt x="247" y="109"/>
                    </a:cubicBezTo>
                    <a:cubicBezTo>
                      <a:pt x="243" y="108"/>
                      <a:pt x="244" y="116"/>
                      <a:pt x="241" y="117"/>
                    </a:cubicBezTo>
                    <a:cubicBezTo>
                      <a:pt x="238" y="119"/>
                      <a:pt x="237" y="112"/>
                      <a:pt x="232" y="112"/>
                    </a:cubicBezTo>
                    <a:cubicBezTo>
                      <a:pt x="228" y="112"/>
                      <a:pt x="222" y="111"/>
                      <a:pt x="221" y="107"/>
                    </a:cubicBezTo>
                    <a:cubicBezTo>
                      <a:pt x="219" y="102"/>
                      <a:pt x="208" y="101"/>
                      <a:pt x="204" y="106"/>
                    </a:cubicBezTo>
                    <a:cubicBezTo>
                      <a:pt x="199" y="110"/>
                      <a:pt x="197" y="108"/>
                      <a:pt x="193" y="105"/>
                    </a:cubicBezTo>
                    <a:cubicBezTo>
                      <a:pt x="189" y="102"/>
                      <a:pt x="178" y="107"/>
                      <a:pt x="176" y="110"/>
                    </a:cubicBezTo>
                    <a:cubicBezTo>
                      <a:pt x="175" y="114"/>
                      <a:pt x="166" y="116"/>
                      <a:pt x="160" y="112"/>
                    </a:cubicBezTo>
                    <a:cubicBezTo>
                      <a:pt x="153" y="108"/>
                      <a:pt x="150" y="107"/>
                      <a:pt x="150" y="112"/>
                    </a:cubicBezTo>
                    <a:cubicBezTo>
                      <a:pt x="150" y="117"/>
                      <a:pt x="145" y="113"/>
                      <a:pt x="145" y="110"/>
                    </a:cubicBezTo>
                    <a:cubicBezTo>
                      <a:pt x="145" y="107"/>
                      <a:pt x="135" y="100"/>
                      <a:pt x="130" y="97"/>
                    </a:cubicBezTo>
                    <a:cubicBezTo>
                      <a:pt x="125" y="94"/>
                      <a:pt x="110" y="94"/>
                      <a:pt x="110" y="91"/>
                    </a:cubicBezTo>
                    <a:cubicBezTo>
                      <a:pt x="109" y="88"/>
                      <a:pt x="100" y="85"/>
                      <a:pt x="97" y="91"/>
                    </a:cubicBezTo>
                    <a:cubicBezTo>
                      <a:pt x="95" y="96"/>
                      <a:pt x="91" y="92"/>
                      <a:pt x="88" y="91"/>
                    </a:cubicBezTo>
                    <a:cubicBezTo>
                      <a:pt x="85" y="89"/>
                      <a:pt x="78" y="93"/>
                      <a:pt x="74" y="95"/>
                    </a:cubicBezTo>
                    <a:cubicBezTo>
                      <a:pt x="71" y="96"/>
                      <a:pt x="61" y="103"/>
                      <a:pt x="56" y="103"/>
                    </a:cubicBezTo>
                    <a:cubicBezTo>
                      <a:pt x="50" y="103"/>
                      <a:pt x="53" y="110"/>
                      <a:pt x="46" y="112"/>
                    </a:cubicBezTo>
                    <a:cubicBezTo>
                      <a:pt x="39" y="114"/>
                      <a:pt x="41" y="118"/>
                      <a:pt x="42" y="121"/>
                    </a:cubicBezTo>
                    <a:cubicBezTo>
                      <a:pt x="42" y="125"/>
                      <a:pt x="46" y="130"/>
                      <a:pt x="40" y="132"/>
                    </a:cubicBezTo>
                    <a:cubicBezTo>
                      <a:pt x="34" y="135"/>
                      <a:pt x="31" y="125"/>
                      <a:pt x="26" y="121"/>
                    </a:cubicBezTo>
                    <a:cubicBezTo>
                      <a:pt x="20" y="117"/>
                      <a:pt x="16" y="121"/>
                      <a:pt x="16" y="127"/>
                    </a:cubicBezTo>
                    <a:cubicBezTo>
                      <a:pt x="16" y="132"/>
                      <a:pt x="10" y="132"/>
                      <a:pt x="6" y="138"/>
                    </a:cubicBezTo>
                    <a:cubicBezTo>
                      <a:pt x="3" y="143"/>
                      <a:pt x="12" y="144"/>
                      <a:pt x="12" y="146"/>
                    </a:cubicBezTo>
                    <a:cubicBezTo>
                      <a:pt x="12" y="149"/>
                      <a:pt x="7" y="151"/>
                      <a:pt x="6" y="152"/>
                    </a:cubicBezTo>
                    <a:cubicBezTo>
                      <a:pt x="4" y="153"/>
                      <a:pt x="0" y="161"/>
                      <a:pt x="2" y="163"/>
                    </a:cubicBezTo>
                    <a:cubicBezTo>
                      <a:pt x="3" y="165"/>
                      <a:pt x="13" y="164"/>
                      <a:pt x="12" y="170"/>
                    </a:cubicBezTo>
                    <a:cubicBezTo>
                      <a:pt x="11" y="175"/>
                      <a:pt x="10" y="181"/>
                      <a:pt x="15" y="179"/>
                    </a:cubicBezTo>
                    <a:cubicBezTo>
                      <a:pt x="20" y="178"/>
                      <a:pt x="24" y="178"/>
                      <a:pt x="28" y="178"/>
                    </a:cubicBezTo>
                    <a:cubicBezTo>
                      <a:pt x="31" y="178"/>
                      <a:pt x="33" y="185"/>
                      <a:pt x="38" y="191"/>
                    </a:cubicBezTo>
                    <a:cubicBezTo>
                      <a:pt x="44" y="197"/>
                      <a:pt x="46" y="200"/>
                      <a:pt x="41" y="202"/>
                    </a:cubicBezTo>
                    <a:cubicBezTo>
                      <a:pt x="35" y="204"/>
                      <a:pt x="38" y="207"/>
                      <a:pt x="45" y="210"/>
                    </a:cubicBezTo>
                    <a:cubicBezTo>
                      <a:pt x="47" y="211"/>
                      <a:pt x="49" y="212"/>
                      <a:pt x="50" y="213"/>
                    </a:cubicBezTo>
                    <a:cubicBezTo>
                      <a:pt x="52" y="212"/>
                      <a:pt x="53" y="212"/>
                      <a:pt x="54" y="211"/>
                    </a:cubicBezTo>
                    <a:cubicBezTo>
                      <a:pt x="62" y="203"/>
                      <a:pt x="79" y="196"/>
                      <a:pt x="91" y="199"/>
                    </a:cubicBezTo>
                    <a:cubicBezTo>
                      <a:pt x="103" y="202"/>
                      <a:pt x="113" y="197"/>
                      <a:pt x="118" y="204"/>
                    </a:cubicBezTo>
                    <a:cubicBezTo>
                      <a:pt x="123" y="211"/>
                      <a:pt x="118" y="225"/>
                      <a:pt x="120" y="230"/>
                    </a:cubicBezTo>
                    <a:cubicBezTo>
                      <a:pt x="122" y="235"/>
                      <a:pt x="110" y="236"/>
                      <a:pt x="103" y="235"/>
                    </a:cubicBezTo>
                    <a:cubicBezTo>
                      <a:pt x="95" y="234"/>
                      <a:pt x="79" y="238"/>
                      <a:pt x="81" y="243"/>
                    </a:cubicBezTo>
                    <a:cubicBezTo>
                      <a:pt x="83" y="247"/>
                      <a:pt x="89" y="258"/>
                      <a:pt x="78" y="253"/>
                    </a:cubicBezTo>
                    <a:cubicBezTo>
                      <a:pt x="68" y="247"/>
                      <a:pt x="64" y="258"/>
                      <a:pt x="69" y="258"/>
                    </a:cubicBezTo>
                    <a:cubicBezTo>
                      <a:pt x="75" y="258"/>
                      <a:pt x="83" y="265"/>
                      <a:pt x="83" y="270"/>
                    </a:cubicBezTo>
                    <a:cubicBezTo>
                      <a:pt x="83" y="274"/>
                      <a:pt x="83" y="285"/>
                      <a:pt x="89" y="283"/>
                    </a:cubicBezTo>
                    <a:cubicBezTo>
                      <a:pt x="94" y="282"/>
                      <a:pt x="94" y="291"/>
                      <a:pt x="101" y="291"/>
                    </a:cubicBezTo>
                    <a:cubicBezTo>
                      <a:pt x="108" y="290"/>
                      <a:pt x="115" y="293"/>
                      <a:pt x="109" y="299"/>
                    </a:cubicBezTo>
                    <a:cubicBezTo>
                      <a:pt x="104" y="306"/>
                      <a:pt x="113" y="325"/>
                      <a:pt x="115" y="321"/>
                    </a:cubicBezTo>
                    <a:cubicBezTo>
                      <a:pt x="116" y="318"/>
                      <a:pt x="115" y="313"/>
                      <a:pt x="117" y="309"/>
                    </a:cubicBezTo>
                    <a:cubicBezTo>
                      <a:pt x="113" y="299"/>
                      <a:pt x="131" y="299"/>
                      <a:pt x="136" y="299"/>
                    </a:cubicBezTo>
                    <a:cubicBezTo>
                      <a:pt x="141" y="299"/>
                      <a:pt x="151" y="308"/>
                      <a:pt x="157" y="316"/>
                    </a:cubicBezTo>
                    <a:cubicBezTo>
                      <a:pt x="163" y="324"/>
                      <a:pt x="170" y="319"/>
                      <a:pt x="170" y="319"/>
                    </a:cubicBezTo>
                    <a:cubicBezTo>
                      <a:pt x="172" y="241"/>
                      <a:pt x="172" y="241"/>
                      <a:pt x="172" y="241"/>
                    </a:cubicBezTo>
                    <a:cubicBezTo>
                      <a:pt x="216" y="229"/>
                      <a:pt x="216" y="229"/>
                      <a:pt x="216" y="229"/>
                    </a:cubicBezTo>
                    <a:cubicBezTo>
                      <a:pt x="217" y="228"/>
                      <a:pt x="217" y="227"/>
                      <a:pt x="218" y="226"/>
                    </a:cubicBezTo>
                    <a:cubicBezTo>
                      <a:pt x="224" y="218"/>
                      <a:pt x="231" y="225"/>
                      <a:pt x="234" y="226"/>
                    </a:cubicBezTo>
                    <a:cubicBezTo>
                      <a:pt x="236" y="228"/>
                      <a:pt x="235" y="218"/>
                      <a:pt x="241" y="218"/>
                    </a:cubicBezTo>
                    <a:cubicBezTo>
                      <a:pt x="248" y="219"/>
                      <a:pt x="241" y="229"/>
                      <a:pt x="246" y="229"/>
                    </a:cubicBezTo>
                    <a:cubicBezTo>
                      <a:pt x="249" y="229"/>
                      <a:pt x="258" y="242"/>
                      <a:pt x="255" y="252"/>
                    </a:cubicBezTo>
                    <a:cubicBezTo>
                      <a:pt x="262" y="257"/>
                      <a:pt x="274" y="271"/>
                      <a:pt x="276" y="274"/>
                    </a:cubicBezTo>
                    <a:cubicBezTo>
                      <a:pt x="277" y="278"/>
                      <a:pt x="295" y="271"/>
                      <a:pt x="299" y="273"/>
                    </a:cubicBezTo>
                    <a:cubicBezTo>
                      <a:pt x="302" y="274"/>
                      <a:pt x="329" y="274"/>
                      <a:pt x="334" y="274"/>
                    </a:cubicBezTo>
                    <a:cubicBezTo>
                      <a:pt x="339" y="274"/>
                      <a:pt x="342" y="283"/>
                      <a:pt x="348" y="285"/>
                    </a:cubicBezTo>
                    <a:cubicBezTo>
                      <a:pt x="354" y="286"/>
                      <a:pt x="351" y="295"/>
                      <a:pt x="352" y="301"/>
                    </a:cubicBezTo>
                    <a:cubicBezTo>
                      <a:pt x="353" y="308"/>
                      <a:pt x="361" y="314"/>
                      <a:pt x="362" y="320"/>
                    </a:cubicBezTo>
                    <a:cubicBezTo>
                      <a:pt x="363" y="325"/>
                      <a:pt x="372" y="322"/>
                      <a:pt x="377" y="324"/>
                    </a:cubicBezTo>
                    <a:cubicBezTo>
                      <a:pt x="383" y="325"/>
                      <a:pt x="391" y="327"/>
                      <a:pt x="392" y="333"/>
                    </a:cubicBezTo>
                    <a:cubicBezTo>
                      <a:pt x="393" y="338"/>
                      <a:pt x="400" y="334"/>
                      <a:pt x="400" y="330"/>
                    </a:cubicBezTo>
                    <a:cubicBezTo>
                      <a:pt x="401" y="326"/>
                      <a:pt x="408" y="320"/>
                      <a:pt x="418" y="316"/>
                    </a:cubicBezTo>
                    <a:cubicBezTo>
                      <a:pt x="423" y="314"/>
                      <a:pt x="426" y="314"/>
                      <a:pt x="428" y="315"/>
                    </a:cubicBezTo>
                    <a:cubicBezTo>
                      <a:pt x="430" y="310"/>
                      <a:pt x="432" y="306"/>
                      <a:pt x="434" y="305"/>
                    </a:cubicBezTo>
                    <a:cubicBezTo>
                      <a:pt x="437" y="304"/>
                      <a:pt x="444" y="298"/>
                      <a:pt x="445" y="293"/>
                    </a:cubicBezTo>
                    <a:cubicBezTo>
                      <a:pt x="445" y="288"/>
                      <a:pt x="459" y="288"/>
                      <a:pt x="469" y="293"/>
                    </a:cubicBezTo>
                    <a:cubicBezTo>
                      <a:pt x="478" y="297"/>
                      <a:pt x="484" y="297"/>
                      <a:pt x="484" y="290"/>
                    </a:cubicBezTo>
                    <a:cubicBezTo>
                      <a:pt x="485" y="283"/>
                      <a:pt x="498" y="281"/>
                      <a:pt x="503" y="283"/>
                    </a:cubicBezTo>
                    <a:cubicBezTo>
                      <a:pt x="507" y="285"/>
                      <a:pt x="520" y="292"/>
                      <a:pt x="526" y="290"/>
                    </a:cubicBezTo>
                    <a:cubicBezTo>
                      <a:pt x="532" y="287"/>
                      <a:pt x="564" y="290"/>
                      <a:pt x="571" y="292"/>
                    </a:cubicBezTo>
                    <a:cubicBezTo>
                      <a:pt x="579" y="294"/>
                      <a:pt x="581" y="289"/>
                      <a:pt x="588" y="297"/>
                    </a:cubicBezTo>
                    <a:cubicBezTo>
                      <a:pt x="594" y="303"/>
                      <a:pt x="597" y="298"/>
                      <a:pt x="603" y="303"/>
                    </a:cubicBezTo>
                    <a:cubicBezTo>
                      <a:pt x="603" y="301"/>
                      <a:pt x="603" y="298"/>
                      <a:pt x="603" y="295"/>
                    </a:cubicBezTo>
                    <a:cubicBezTo>
                      <a:pt x="603" y="290"/>
                      <a:pt x="610" y="286"/>
                      <a:pt x="612" y="282"/>
                    </a:cubicBezTo>
                    <a:cubicBezTo>
                      <a:pt x="613" y="278"/>
                      <a:pt x="605" y="267"/>
                      <a:pt x="605" y="263"/>
                    </a:cubicBezTo>
                    <a:cubicBezTo>
                      <a:pt x="605" y="259"/>
                      <a:pt x="605" y="249"/>
                      <a:pt x="601" y="247"/>
                    </a:cubicBezTo>
                    <a:cubicBezTo>
                      <a:pt x="597" y="245"/>
                      <a:pt x="608" y="240"/>
                      <a:pt x="611" y="240"/>
                    </a:cubicBezTo>
                    <a:cubicBezTo>
                      <a:pt x="617" y="241"/>
                      <a:pt x="625" y="235"/>
                      <a:pt x="628" y="237"/>
                    </a:cubicBezTo>
                    <a:cubicBezTo>
                      <a:pt x="630" y="240"/>
                      <a:pt x="635" y="240"/>
                      <a:pt x="640" y="240"/>
                    </a:cubicBezTo>
                    <a:cubicBezTo>
                      <a:pt x="645" y="240"/>
                      <a:pt x="643" y="235"/>
                      <a:pt x="640" y="232"/>
                    </a:cubicBezTo>
                    <a:cubicBezTo>
                      <a:pt x="637" y="230"/>
                      <a:pt x="649" y="206"/>
                      <a:pt x="651" y="198"/>
                    </a:cubicBezTo>
                    <a:cubicBezTo>
                      <a:pt x="653" y="190"/>
                      <a:pt x="657" y="197"/>
                      <a:pt x="663" y="198"/>
                    </a:cubicBezTo>
                    <a:cubicBezTo>
                      <a:pt x="669" y="199"/>
                      <a:pt x="676" y="198"/>
                      <a:pt x="679" y="200"/>
                    </a:cubicBezTo>
                    <a:cubicBezTo>
                      <a:pt x="683" y="201"/>
                      <a:pt x="693" y="197"/>
                      <a:pt x="696" y="193"/>
                    </a:cubicBezTo>
                    <a:cubicBezTo>
                      <a:pt x="698" y="190"/>
                      <a:pt x="693" y="188"/>
                      <a:pt x="693" y="179"/>
                    </a:cubicBezTo>
                    <a:cubicBezTo>
                      <a:pt x="694" y="170"/>
                      <a:pt x="699" y="166"/>
                      <a:pt x="705" y="166"/>
                    </a:cubicBezTo>
                    <a:cubicBezTo>
                      <a:pt x="711" y="166"/>
                      <a:pt x="712" y="161"/>
                      <a:pt x="712" y="156"/>
                    </a:cubicBezTo>
                    <a:cubicBezTo>
                      <a:pt x="712" y="152"/>
                      <a:pt x="717" y="150"/>
                      <a:pt x="719" y="145"/>
                    </a:cubicBezTo>
                    <a:cubicBezTo>
                      <a:pt x="717" y="143"/>
                      <a:pt x="715" y="140"/>
                      <a:pt x="715" y="138"/>
                    </a:cubicBezTo>
                    <a:close/>
                    <a:moveTo>
                      <a:pt x="269" y="215"/>
                    </a:moveTo>
                    <a:cubicBezTo>
                      <a:pt x="266" y="218"/>
                      <a:pt x="246" y="212"/>
                      <a:pt x="244" y="208"/>
                    </a:cubicBezTo>
                    <a:cubicBezTo>
                      <a:pt x="242" y="204"/>
                      <a:pt x="273" y="209"/>
                      <a:pt x="269" y="215"/>
                    </a:cubicBezTo>
                    <a:close/>
                    <a:moveTo>
                      <a:pt x="565" y="213"/>
                    </a:moveTo>
                    <a:cubicBezTo>
                      <a:pt x="550" y="213"/>
                      <a:pt x="518" y="206"/>
                      <a:pt x="505" y="220"/>
                    </a:cubicBezTo>
                    <a:cubicBezTo>
                      <a:pt x="492" y="234"/>
                      <a:pt x="501" y="241"/>
                      <a:pt x="495" y="242"/>
                    </a:cubicBezTo>
                    <a:cubicBezTo>
                      <a:pt x="489" y="243"/>
                      <a:pt x="486" y="221"/>
                      <a:pt x="493" y="213"/>
                    </a:cubicBezTo>
                    <a:cubicBezTo>
                      <a:pt x="501" y="206"/>
                      <a:pt x="524" y="203"/>
                      <a:pt x="539" y="207"/>
                    </a:cubicBezTo>
                    <a:cubicBezTo>
                      <a:pt x="553" y="210"/>
                      <a:pt x="579" y="204"/>
                      <a:pt x="583" y="205"/>
                    </a:cubicBezTo>
                    <a:cubicBezTo>
                      <a:pt x="587" y="206"/>
                      <a:pt x="579" y="213"/>
                      <a:pt x="565" y="21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6" name="Freeform 1725">
                <a:extLst>
                  <a:ext uri="{FF2B5EF4-FFF2-40B4-BE49-F238E27FC236}">
                    <a16:creationId xmlns:a16="http://schemas.microsoft.com/office/drawing/2014/main" id="{4A297F93-FF38-F982-E3BD-992C2E1182EC}"/>
                  </a:ext>
                </a:extLst>
              </p:cNvPr>
              <p:cNvSpPr>
                <a:spLocks noEditPoints="1"/>
              </p:cNvSpPr>
              <p:nvPr/>
            </p:nvSpPr>
            <p:spPr bwMode="auto">
              <a:xfrm>
                <a:off x="5181783" y="871566"/>
                <a:ext cx="3864113" cy="1447849"/>
              </a:xfrm>
              <a:custGeom>
                <a:avLst/>
                <a:gdLst>
                  <a:gd name="T0" fmla="*/ 1273 w 3013"/>
                  <a:gd name="T1" fmla="*/ 19 h 1156"/>
                  <a:gd name="T2" fmla="*/ 1314 w 3013"/>
                  <a:gd name="T3" fmla="*/ 70 h 1156"/>
                  <a:gd name="T4" fmla="*/ 1427 w 3013"/>
                  <a:gd name="T5" fmla="*/ 95 h 1156"/>
                  <a:gd name="T6" fmla="*/ 1286 w 3013"/>
                  <a:gd name="T7" fmla="*/ 44 h 1156"/>
                  <a:gd name="T8" fmla="*/ 2082 w 3013"/>
                  <a:gd name="T9" fmla="*/ 263 h 1156"/>
                  <a:gd name="T10" fmla="*/ 2125 w 3013"/>
                  <a:gd name="T11" fmla="*/ 310 h 1156"/>
                  <a:gd name="T12" fmla="*/ 2171 w 3013"/>
                  <a:gd name="T13" fmla="*/ 1038 h 1156"/>
                  <a:gd name="T14" fmla="*/ 556 w 3013"/>
                  <a:gd name="T15" fmla="*/ 38 h 1156"/>
                  <a:gd name="T16" fmla="*/ 2950 w 3013"/>
                  <a:gd name="T17" fmla="*/ 516 h 1156"/>
                  <a:gd name="T18" fmla="*/ 2656 w 3013"/>
                  <a:gd name="T19" fmla="*/ 433 h 1156"/>
                  <a:gd name="T20" fmla="*/ 2472 w 3013"/>
                  <a:gd name="T21" fmla="*/ 419 h 1156"/>
                  <a:gd name="T22" fmla="*/ 2210 w 3013"/>
                  <a:gd name="T23" fmla="*/ 346 h 1156"/>
                  <a:gd name="T24" fmla="*/ 2064 w 3013"/>
                  <a:gd name="T25" fmla="*/ 376 h 1156"/>
                  <a:gd name="T26" fmla="*/ 1914 w 3013"/>
                  <a:gd name="T27" fmla="*/ 318 h 1156"/>
                  <a:gd name="T28" fmla="*/ 1722 w 3013"/>
                  <a:gd name="T29" fmla="*/ 306 h 1156"/>
                  <a:gd name="T30" fmla="*/ 1546 w 3013"/>
                  <a:gd name="T31" fmla="*/ 301 h 1156"/>
                  <a:gd name="T32" fmla="*/ 1575 w 3013"/>
                  <a:gd name="T33" fmla="*/ 191 h 1156"/>
                  <a:gd name="T34" fmla="*/ 1422 w 3013"/>
                  <a:gd name="T35" fmla="*/ 197 h 1156"/>
                  <a:gd name="T36" fmla="*/ 1252 w 3013"/>
                  <a:gd name="T37" fmla="*/ 232 h 1156"/>
                  <a:gd name="T38" fmla="*/ 1194 w 3013"/>
                  <a:gd name="T39" fmla="*/ 296 h 1156"/>
                  <a:gd name="T40" fmla="*/ 1044 w 3013"/>
                  <a:gd name="T41" fmla="*/ 356 h 1156"/>
                  <a:gd name="T42" fmla="*/ 975 w 3013"/>
                  <a:gd name="T43" fmla="*/ 402 h 1156"/>
                  <a:gd name="T44" fmla="*/ 985 w 3013"/>
                  <a:gd name="T45" fmla="*/ 487 h 1156"/>
                  <a:gd name="T46" fmla="*/ 943 w 3013"/>
                  <a:gd name="T47" fmla="*/ 499 h 1156"/>
                  <a:gd name="T48" fmla="*/ 872 w 3013"/>
                  <a:gd name="T49" fmla="*/ 362 h 1156"/>
                  <a:gd name="T50" fmla="*/ 732 w 3013"/>
                  <a:gd name="T51" fmla="*/ 426 h 1156"/>
                  <a:gd name="T52" fmla="*/ 600 w 3013"/>
                  <a:gd name="T53" fmla="*/ 477 h 1156"/>
                  <a:gd name="T54" fmla="*/ 480 w 3013"/>
                  <a:gd name="T55" fmla="*/ 488 h 1156"/>
                  <a:gd name="T56" fmla="*/ 360 w 3013"/>
                  <a:gd name="T57" fmla="*/ 552 h 1156"/>
                  <a:gd name="T58" fmla="*/ 266 w 3013"/>
                  <a:gd name="T59" fmla="*/ 555 h 1156"/>
                  <a:gd name="T60" fmla="*/ 314 w 3013"/>
                  <a:gd name="T61" fmla="*/ 457 h 1156"/>
                  <a:gd name="T62" fmla="*/ 157 w 3013"/>
                  <a:gd name="T63" fmla="*/ 463 h 1156"/>
                  <a:gd name="T64" fmla="*/ 208 w 3013"/>
                  <a:gd name="T65" fmla="*/ 637 h 1156"/>
                  <a:gd name="T66" fmla="*/ 140 w 3013"/>
                  <a:gd name="T67" fmla="*/ 777 h 1156"/>
                  <a:gd name="T68" fmla="*/ 209 w 3013"/>
                  <a:gd name="T69" fmla="*/ 898 h 1156"/>
                  <a:gd name="T70" fmla="*/ 349 w 3013"/>
                  <a:gd name="T71" fmla="*/ 965 h 1156"/>
                  <a:gd name="T72" fmla="*/ 302 w 3013"/>
                  <a:gd name="T73" fmla="*/ 1067 h 1156"/>
                  <a:gd name="T74" fmla="*/ 509 w 3013"/>
                  <a:gd name="T75" fmla="*/ 1144 h 1156"/>
                  <a:gd name="T76" fmla="*/ 488 w 3013"/>
                  <a:gd name="T77" fmla="*/ 958 h 1156"/>
                  <a:gd name="T78" fmla="*/ 665 w 3013"/>
                  <a:gd name="T79" fmla="*/ 936 h 1156"/>
                  <a:gd name="T80" fmla="*/ 738 w 3013"/>
                  <a:gd name="T81" fmla="*/ 866 h 1156"/>
                  <a:gd name="T82" fmla="*/ 954 w 3013"/>
                  <a:gd name="T83" fmla="*/ 866 h 1156"/>
                  <a:gd name="T84" fmla="*/ 1154 w 3013"/>
                  <a:gd name="T85" fmla="*/ 957 h 1156"/>
                  <a:gd name="T86" fmla="*/ 1328 w 3013"/>
                  <a:gd name="T87" fmla="*/ 964 h 1156"/>
                  <a:gd name="T88" fmla="*/ 1469 w 3013"/>
                  <a:gd name="T89" fmla="*/ 959 h 1156"/>
                  <a:gd name="T90" fmla="*/ 1719 w 3013"/>
                  <a:gd name="T91" fmla="*/ 972 h 1156"/>
                  <a:gd name="T92" fmla="*/ 1893 w 3013"/>
                  <a:gd name="T93" fmla="*/ 961 h 1156"/>
                  <a:gd name="T94" fmla="*/ 1957 w 3013"/>
                  <a:gd name="T95" fmla="*/ 1078 h 1156"/>
                  <a:gd name="T96" fmla="*/ 2136 w 3013"/>
                  <a:gd name="T97" fmla="*/ 895 h 1156"/>
                  <a:gd name="T98" fmla="*/ 2049 w 3013"/>
                  <a:gd name="T99" fmla="*/ 829 h 1156"/>
                  <a:gd name="T100" fmla="*/ 2321 w 3013"/>
                  <a:gd name="T101" fmla="*/ 739 h 1156"/>
                  <a:gd name="T102" fmla="*/ 2477 w 3013"/>
                  <a:gd name="T103" fmla="*/ 689 h 1156"/>
                  <a:gd name="T104" fmla="*/ 2415 w 3013"/>
                  <a:gd name="T105" fmla="*/ 772 h 1156"/>
                  <a:gd name="T106" fmla="*/ 2515 w 3013"/>
                  <a:gd name="T107" fmla="*/ 814 h 1156"/>
                  <a:gd name="T108" fmla="*/ 2655 w 3013"/>
                  <a:gd name="T109" fmla="*/ 716 h 1156"/>
                  <a:gd name="T110" fmla="*/ 2763 w 3013"/>
                  <a:gd name="T111" fmla="*/ 584 h 1156"/>
                  <a:gd name="T112" fmla="*/ 2933 w 3013"/>
                  <a:gd name="T113" fmla="*/ 592 h 1156"/>
                  <a:gd name="T114" fmla="*/ 1554 w 3013"/>
                  <a:gd name="T115" fmla="*/ 887 h 1156"/>
                  <a:gd name="T116" fmla="*/ 604 w 3013"/>
                  <a:gd name="T117" fmla="*/ 386 h 1156"/>
                  <a:gd name="T118" fmla="*/ 758 w 3013"/>
                  <a:gd name="T119" fmla="*/ 207 h 1156"/>
                  <a:gd name="T120" fmla="*/ 650 w 3013"/>
                  <a:gd name="T121" fmla="*/ 60 h 1156"/>
                  <a:gd name="T122" fmla="*/ 726 w 3013"/>
                  <a:gd name="T123" fmla="*/ 25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3" h="1156">
                    <a:moveTo>
                      <a:pt x="46" y="835"/>
                    </a:moveTo>
                    <a:cubicBezTo>
                      <a:pt x="43" y="837"/>
                      <a:pt x="37" y="834"/>
                      <a:pt x="35" y="832"/>
                    </a:cubicBezTo>
                    <a:cubicBezTo>
                      <a:pt x="34" y="829"/>
                      <a:pt x="29" y="830"/>
                      <a:pt x="25" y="831"/>
                    </a:cubicBezTo>
                    <a:cubicBezTo>
                      <a:pt x="26" y="831"/>
                      <a:pt x="27" y="832"/>
                      <a:pt x="27" y="833"/>
                    </a:cubicBezTo>
                    <a:cubicBezTo>
                      <a:pt x="30" y="837"/>
                      <a:pt x="18" y="838"/>
                      <a:pt x="22" y="843"/>
                    </a:cubicBezTo>
                    <a:cubicBezTo>
                      <a:pt x="25" y="848"/>
                      <a:pt x="13" y="848"/>
                      <a:pt x="13" y="843"/>
                    </a:cubicBezTo>
                    <a:cubicBezTo>
                      <a:pt x="13" y="838"/>
                      <a:pt x="1" y="840"/>
                      <a:pt x="1" y="844"/>
                    </a:cubicBezTo>
                    <a:cubicBezTo>
                      <a:pt x="1" y="845"/>
                      <a:pt x="1" y="846"/>
                      <a:pt x="0" y="848"/>
                    </a:cubicBezTo>
                    <a:cubicBezTo>
                      <a:pt x="4" y="849"/>
                      <a:pt x="8" y="850"/>
                      <a:pt x="9" y="851"/>
                    </a:cubicBezTo>
                    <a:cubicBezTo>
                      <a:pt x="11" y="852"/>
                      <a:pt x="43" y="855"/>
                      <a:pt x="55" y="853"/>
                    </a:cubicBezTo>
                    <a:cubicBezTo>
                      <a:pt x="54" y="851"/>
                      <a:pt x="56" y="844"/>
                      <a:pt x="56" y="841"/>
                    </a:cubicBezTo>
                    <a:cubicBezTo>
                      <a:pt x="56" y="838"/>
                      <a:pt x="48" y="834"/>
                      <a:pt x="46" y="835"/>
                    </a:cubicBezTo>
                    <a:close/>
                    <a:moveTo>
                      <a:pt x="1273" y="19"/>
                    </a:moveTo>
                    <a:cubicBezTo>
                      <a:pt x="1275" y="11"/>
                      <a:pt x="1240" y="14"/>
                      <a:pt x="1249" y="22"/>
                    </a:cubicBezTo>
                    <a:cubicBezTo>
                      <a:pt x="1253" y="24"/>
                      <a:pt x="1271" y="26"/>
                      <a:pt x="1273" y="19"/>
                    </a:cubicBezTo>
                    <a:close/>
                    <a:moveTo>
                      <a:pt x="800" y="32"/>
                    </a:moveTo>
                    <a:cubicBezTo>
                      <a:pt x="820" y="30"/>
                      <a:pt x="820" y="19"/>
                      <a:pt x="809" y="17"/>
                    </a:cubicBezTo>
                    <a:cubicBezTo>
                      <a:pt x="799" y="15"/>
                      <a:pt x="797" y="23"/>
                      <a:pt x="792" y="23"/>
                    </a:cubicBezTo>
                    <a:cubicBezTo>
                      <a:pt x="787" y="22"/>
                      <a:pt x="767" y="26"/>
                      <a:pt x="771" y="31"/>
                    </a:cubicBezTo>
                    <a:cubicBezTo>
                      <a:pt x="776" y="36"/>
                      <a:pt x="791" y="33"/>
                      <a:pt x="800" y="32"/>
                    </a:cubicBezTo>
                    <a:close/>
                    <a:moveTo>
                      <a:pt x="1314" y="70"/>
                    </a:moveTo>
                    <a:cubicBezTo>
                      <a:pt x="1314" y="76"/>
                      <a:pt x="1297" y="82"/>
                      <a:pt x="1302" y="86"/>
                    </a:cubicBezTo>
                    <a:cubicBezTo>
                      <a:pt x="1306" y="90"/>
                      <a:pt x="1310" y="89"/>
                      <a:pt x="1315" y="90"/>
                    </a:cubicBezTo>
                    <a:cubicBezTo>
                      <a:pt x="1320" y="91"/>
                      <a:pt x="1323" y="104"/>
                      <a:pt x="1332" y="102"/>
                    </a:cubicBezTo>
                    <a:cubicBezTo>
                      <a:pt x="1342" y="99"/>
                      <a:pt x="1367" y="112"/>
                      <a:pt x="1382" y="112"/>
                    </a:cubicBezTo>
                    <a:cubicBezTo>
                      <a:pt x="1398" y="112"/>
                      <a:pt x="1399" y="99"/>
                      <a:pt x="1394" y="99"/>
                    </a:cubicBezTo>
                    <a:cubicBezTo>
                      <a:pt x="1390" y="98"/>
                      <a:pt x="1394" y="91"/>
                      <a:pt x="1402" y="79"/>
                    </a:cubicBezTo>
                    <a:cubicBezTo>
                      <a:pt x="1411" y="67"/>
                      <a:pt x="1376" y="58"/>
                      <a:pt x="1376" y="68"/>
                    </a:cubicBezTo>
                    <a:cubicBezTo>
                      <a:pt x="1376" y="77"/>
                      <a:pt x="1366" y="66"/>
                      <a:pt x="1363" y="60"/>
                    </a:cubicBezTo>
                    <a:cubicBezTo>
                      <a:pt x="1360" y="54"/>
                      <a:pt x="1314" y="65"/>
                      <a:pt x="1314" y="70"/>
                    </a:cubicBezTo>
                    <a:close/>
                    <a:moveTo>
                      <a:pt x="901" y="322"/>
                    </a:moveTo>
                    <a:cubicBezTo>
                      <a:pt x="908" y="323"/>
                      <a:pt x="926" y="320"/>
                      <a:pt x="928" y="316"/>
                    </a:cubicBezTo>
                    <a:cubicBezTo>
                      <a:pt x="930" y="312"/>
                      <a:pt x="921" y="308"/>
                      <a:pt x="909" y="308"/>
                    </a:cubicBezTo>
                    <a:cubicBezTo>
                      <a:pt x="897" y="308"/>
                      <a:pt x="895" y="321"/>
                      <a:pt x="901" y="322"/>
                    </a:cubicBezTo>
                    <a:close/>
                    <a:moveTo>
                      <a:pt x="1053" y="330"/>
                    </a:moveTo>
                    <a:cubicBezTo>
                      <a:pt x="1062" y="334"/>
                      <a:pt x="1068" y="333"/>
                      <a:pt x="1067" y="324"/>
                    </a:cubicBezTo>
                    <a:cubicBezTo>
                      <a:pt x="1066" y="316"/>
                      <a:pt x="1047" y="327"/>
                      <a:pt x="1053" y="330"/>
                    </a:cubicBezTo>
                    <a:close/>
                    <a:moveTo>
                      <a:pt x="1395" y="144"/>
                    </a:moveTo>
                    <a:cubicBezTo>
                      <a:pt x="1402" y="148"/>
                      <a:pt x="1426" y="139"/>
                      <a:pt x="1441" y="139"/>
                    </a:cubicBezTo>
                    <a:cubicBezTo>
                      <a:pt x="1457" y="140"/>
                      <a:pt x="1501" y="127"/>
                      <a:pt x="1502" y="119"/>
                    </a:cubicBezTo>
                    <a:cubicBezTo>
                      <a:pt x="1504" y="110"/>
                      <a:pt x="1486" y="111"/>
                      <a:pt x="1479" y="104"/>
                    </a:cubicBezTo>
                    <a:cubicBezTo>
                      <a:pt x="1473" y="96"/>
                      <a:pt x="1458" y="103"/>
                      <a:pt x="1454" y="109"/>
                    </a:cubicBezTo>
                    <a:cubicBezTo>
                      <a:pt x="1450" y="115"/>
                      <a:pt x="1446" y="109"/>
                      <a:pt x="1456" y="99"/>
                    </a:cubicBezTo>
                    <a:cubicBezTo>
                      <a:pt x="1466" y="90"/>
                      <a:pt x="1446" y="82"/>
                      <a:pt x="1446" y="88"/>
                    </a:cubicBezTo>
                    <a:cubicBezTo>
                      <a:pt x="1445" y="94"/>
                      <a:pt x="1427" y="89"/>
                      <a:pt x="1427" y="95"/>
                    </a:cubicBezTo>
                    <a:cubicBezTo>
                      <a:pt x="1427" y="101"/>
                      <a:pt x="1420" y="103"/>
                      <a:pt x="1421" y="109"/>
                    </a:cubicBezTo>
                    <a:cubicBezTo>
                      <a:pt x="1421" y="115"/>
                      <a:pt x="1408" y="106"/>
                      <a:pt x="1407" y="119"/>
                    </a:cubicBezTo>
                    <a:cubicBezTo>
                      <a:pt x="1407" y="132"/>
                      <a:pt x="1387" y="139"/>
                      <a:pt x="1395" y="144"/>
                    </a:cubicBezTo>
                    <a:close/>
                    <a:moveTo>
                      <a:pt x="1286" y="56"/>
                    </a:moveTo>
                    <a:cubicBezTo>
                      <a:pt x="1296" y="60"/>
                      <a:pt x="1293" y="62"/>
                      <a:pt x="1282" y="62"/>
                    </a:cubicBezTo>
                    <a:cubicBezTo>
                      <a:pt x="1272" y="62"/>
                      <a:pt x="1263" y="66"/>
                      <a:pt x="1270" y="69"/>
                    </a:cubicBezTo>
                    <a:cubicBezTo>
                      <a:pt x="1275" y="71"/>
                      <a:pt x="1274" y="77"/>
                      <a:pt x="1285" y="79"/>
                    </a:cubicBezTo>
                    <a:cubicBezTo>
                      <a:pt x="1296" y="82"/>
                      <a:pt x="1307" y="73"/>
                      <a:pt x="1306" y="67"/>
                    </a:cubicBezTo>
                    <a:cubicBezTo>
                      <a:pt x="1305" y="60"/>
                      <a:pt x="1344" y="55"/>
                      <a:pt x="1355" y="52"/>
                    </a:cubicBezTo>
                    <a:cubicBezTo>
                      <a:pt x="1365" y="49"/>
                      <a:pt x="1348" y="38"/>
                      <a:pt x="1360" y="37"/>
                    </a:cubicBezTo>
                    <a:cubicBezTo>
                      <a:pt x="1371" y="36"/>
                      <a:pt x="1366" y="31"/>
                      <a:pt x="1352" y="29"/>
                    </a:cubicBezTo>
                    <a:cubicBezTo>
                      <a:pt x="1338" y="27"/>
                      <a:pt x="1344" y="15"/>
                      <a:pt x="1339" y="11"/>
                    </a:cubicBezTo>
                    <a:cubicBezTo>
                      <a:pt x="1334" y="7"/>
                      <a:pt x="1332" y="16"/>
                      <a:pt x="1314" y="20"/>
                    </a:cubicBezTo>
                    <a:cubicBezTo>
                      <a:pt x="1295" y="23"/>
                      <a:pt x="1286" y="28"/>
                      <a:pt x="1294" y="32"/>
                    </a:cubicBezTo>
                    <a:cubicBezTo>
                      <a:pt x="1301" y="35"/>
                      <a:pt x="1294" y="44"/>
                      <a:pt x="1286" y="44"/>
                    </a:cubicBezTo>
                    <a:cubicBezTo>
                      <a:pt x="1278" y="43"/>
                      <a:pt x="1277" y="51"/>
                      <a:pt x="1286" y="56"/>
                    </a:cubicBezTo>
                    <a:close/>
                    <a:moveTo>
                      <a:pt x="2226" y="251"/>
                    </a:moveTo>
                    <a:cubicBezTo>
                      <a:pt x="2238" y="252"/>
                      <a:pt x="2245" y="264"/>
                      <a:pt x="2268" y="265"/>
                    </a:cubicBezTo>
                    <a:cubicBezTo>
                      <a:pt x="2292" y="267"/>
                      <a:pt x="2310" y="262"/>
                      <a:pt x="2311" y="257"/>
                    </a:cubicBezTo>
                    <a:cubicBezTo>
                      <a:pt x="2311" y="252"/>
                      <a:pt x="2289" y="244"/>
                      <a:pt x="2282" y="248"/>
                    </a:cubicBezTo>
                    <a:cubicBezTo>
                      <a:pt x="2275" y="252"/>
                      <a:pt x="2270" y="241"/>
                      <a:pt x="2262" y="244"/>
                    </a:cubicBezTo>
                    <a:cubicBezTo>
                      <a:pt x="2253" y="247"/>
                      <a:pt x="2242" y="246"/>
                      <a:pt x="2238" y="239"/>
                    </a:cubicBezTo>
                    <a:cubicBezTo>
                      <a:pt x="2234" y="231"/>
                      <a:pt x="2219" y="250"/>
                      <a:pt x="2226" y="251"/>
                    </a:cubicBezTo>
                    <a:close/>
                    <a:moveTo>
                      <a:pt x="2808" y="397"/>
                    </a:moveTo>
                    <a:cubicBezTo>
                      <a:pt x="2818" y="402"/>
                      <a:pt x="2824" y="390"/>
                      <a:pt x="2833" y="396"/>
                    </a:cubicBezTo>
                    <a:cubicBezTo>
                      <a:pt x="2841" y="402"/>
                      <a:pt x="2861" y="394"/>
                      <a:pt x="2870" y="392"/>
                    </a:cubicBezTo>
                    <a:cubicBezTo>
                      <a:pt x="2878" y="390"/>
                      <a:pt x="2874" y="380"/>
                      <a:pt x="2850" y="377"/>
                    </a:cubicBezTo>
                    <a:cubicBezTo>
                      <a:pt x="2827" y="374"/>
                      <a:pt x="2797" y="391"/>
                      <a:pt x="2808" y="397"/>
                    </a:cubicBezTo>
                    <a:close/>
                    <a:moveTo>
                      <a:pt x="2068" y="251"/>
                    </a:moveTo>
                    <a:cubicBezTo>
                      <a:pt x="2075" y="255"/>
                      <a:pt x="2078" y="259"/>
                      <a:pt x="2082" y="263"/>
                    </a:cubicBezTo>
                    <a:cubicBezTo>
                      <a:pt x="2086" y="267"/>
                      <a:pt x="2102" y="261"/>
                      <a:pt x="2108" y="259"/>
                    </a:cubicBezTo>
                    <a:cubicBezTo>
                      <a:pt x="2114" y="256"/>
                      <a:pt x="2115" y="268"/>
                      <a:pt x="2125" y="262"/>
                    </a:cubicBezTo>
                    <a:cubicBezTo>
                      <a:pt x="2134" y="255"/>
                      <a:pt x="2144" y="259"/>
                      <a:pt x="2156" y="259"/>
                    </a:cubicBezTo>
                    <a:cubicBezTo>
                      <a:pt x="2167" y="259"/>
                      <a:pt x="2154" y="244"/>
                      <a:pt x="2154" y="238"/>
                    </a:cubicBezTo>
                    <a:cubicBezTo>
                      <a:pt x="2155" y="232"/>
                      <a:pt x="2168" y="236"/>
                      <a:pt x="2164" y="241"/>
                    </a:cubicBezTo>
                    <a:cubicBezTo>
                      <a:pt x="2160" y="247"/>
                      <a:pt x="2170" y="259"/>
                      <a:pt x="2187" y="257"/>
                    </a:cubicBezTo>
                    <a:cubicBezTo>
                      <a:pt x="2203" y="256"/>
                      <a:pt x="2191" y="246"/>
                      <a:pt x="2199" y="242"/>
                    </a:cubicBezTo>
                    <a:cubicBezTo>
                      <a:pt x="2207" y="239"/>
                      <a:pt x="2206" y="235"/>
                      <a:pt x="2194" y="227"/>
                    </a:cubicBezTo>
                    <a:cubicBezTo>
                      <a:pt x="2182" y="220"/>
                      <a:pt x="2167" y="225"/>
                      <a:pt x="2156" y="220"/>
                    </a:cubicBezTo>
                    <a:cubicBezTo>
                      <a:pt x="2145" y="215"/>
                      <a:pt x="2132" y="215"/>
                      <a:pt x="2131" y="226"/>
                    </a:cubicBezTo>
                    <a:cubicBezTo>
                      <a:pt x="2131" y="238"/>
                      <a:pt x="2109" y="214"/>
                      <a:pt x="2097" y="210"/>
                    </a:cubicBezTo>
                    <a:cubicBezTo>
                      <a:pt x="2086" y="206"/>
                      <a:pt x="2050" y="243"/>
                      <a:pt x="2068" y="251"/>
                    </a:cubicBezTo>
                    <a:close/>
                    <a:moveTo>
                      <a:pt x="2177" y="318"/>
                    </a:moveTo>
                    <a:cubicBezTo>
                      <a:pt x="2186" y="316"/>
                      <a:pt x="2170" y="299"/>
                      <a:pt x="2154" y="296"/>
                    </a:cubicBezTo>
                    <a:cubicBezTo>
                      <a:pt x="2138" y="293"/>
                      <a:pt x="2123" y="307"/>
                      <a:pt x="2125" y="310"/>
                    </a:cubicBezTo>
                    <a:cubicBezTo>
                      <a:pt x="2129" y="316"/>
                      <a:pt x="2167" y="320"/>
                      <a:pt x="2177" y="318"/>
                    </a:cubicBezTo>
                    <a:close/>
                    <a:moveTo>
                      <a:pt x="2135" y="284"/>
                    </a:moveTo>
                    <a:cubicBezTo>
                      <a:pt x="2135" y="276"/>
                      <a:pt x="2107" y="286"/>
                      <a:pt x="2118" y="290"/>
                    </a:cubicBezTo>
                    <a:cubicBezTo>
                      <a:pt x="2125" y="292"/>
                      <a:pt x="2135" y="291"/>
                      <a:pt x="2135" y="284"/>
                    </a:cubicBezTo>
                    <a:close/>
                    <a:moveTo>
                      <a:pt x="2173" y="920"/>
                    </a:moveTo>
                    <a:cubicBezTo>
                      <a:pt x="2167" y="905"/>
                      <a:pt x="2181" y="891"/>
                      <a:pt x="2170" y="883"/>
                    </a:cubicBezTo>
                    <a:cubicBezTo>
                      <a:pt x="2160" y="875"/>
                      <a:pt x="2164" y="859"/>
                      <a:pt x="2159" y="862"/>
                    </a:cubicBezTo>
                    <a:cubicBezTo>
                      <a:pt x="2154" y="865"/>
                      <a:pt x="2159" y="879"/>
                      <a:pt x="2151" y="880"/>
                    </a:cubicBezTo>
                    <a:cubicBezTo>
                      <a:pt x="2142" y="881"/>
                      <a:pt x="2150" y="889"/>
                      <a:pt x="2147" y="899"/>
                    </a:cubicBezTo>
                    <a:cubicBezTo>
                      <a:pt x="2144" y="910"/>
                      <a:pt x="2149" y="925"/>
                      <a:pt x="2153" y="934"/>
                    </a:cubicBezTo>
                    <a:cubicBezTo>
                      <a:pt x="2157" y="944"/>
                      <a:pt x="2147" y="994"/>
                      <a:pt x="2151" y="1002"/>
                    </a:cubicBezTo>
                    <a:cubicBezTo>
                      <a:pt x="2155" y="1011"/>
                      <a:pt x="2144" y="1047"/>
                      <a:pt x="2148" y="1052"/>
                    </a:cubicBezTo>
                    <a:cubicBezTo>
                      <a:pt x="2154" y="1059"/>
                      <a:pt x="2150" y="1042"/>
                      <a:pt x="2159" y="1040"/>
                    </a:cubicBezTo>
                    <a:cubicBezTo>
                      <a:pt x="2169" y="1039"/>
                      <a:pt x="2169" y="1051"/>
                      <a:pt x="2175" y="1053"/>
                    </a:cubicBezTo>
                    <a:cubicBezTo>
                      <a:pt x="2180" y="1056"/>
                      <a:pt x="2177" y="1037"/>
                      <a:pt x="2171" y="1038"/>
                    </a:cubicBezTo>
                    <a:cubicBezTo>
                      <a:pt x="2166" y="1039"/>
                      <a:pt x="2162" y="1025"/>
                      <a:pt x="2159" y="1017"/>
                    </a:cubicBezTo>
                    <a:cubicBezTo>
                      <a:pt x="2157" y="1008"/>
                      <a:pt x="2165" y="999"/>
                      <a:pt x="2165" y="988"/>
                    </a:cubicBezTo>
                    <a:cubicBezTo>
                      <a:pt x="2165" y="978"/>
                      <a:pt x="2178" y="978"/>
                      <a:pt x="2186" y="986"/>
                    </a:cubicBezTo>
                    <a:cubicBezTo>
                      <a:pt x="2193" y="994"/>
                      <a:pt x="2194" y="989"/>
                      <a:pt x="2191" y="983"/>
                    </a:cubicBezTo>
                    <a:cubicBezTo>
                      <a:pt x="2188" y="977"/>
                      <a:pt x="2178" y="935"/>
                      <a:pt x="2173" y="920"/>
                    </a:cubicBezTo>
                    <a:close/>
                    <a:moveTo>
                      <a:pt x="510" y="456"/>
                    </a:moveTo>
                    <a:cubicBezTo>
                      <a:pt x="524" y="469"/>
                      <a:pt x="536" y="450"/>
                      <a:pt x="543" y="449"/>
                    </a:cubicBezTo>
                    <a:cubicBezTo>
                      <a:pt x="550" y="448"/>
                      <a:pt x="539" y="441"/>
                      <a:pt x="527" y="437"/>
                    </a:cubicBezTo>
                    <a:cubicBezTo>
                      <a:pt x="516" y="434"/>
                      <a:pt x="499" y="446"/>
                      <a:pt x="510" y="456"/>
                    </a:cubicBezTo>
                    <a:close/>
                    <a:moveTo>
                      <a:pt x="532" y="34"/>
                    </a:moveTo>
                    <a:cubicBezTo>
                      <a:pt x="540" y="39"/>
                      <a:pt x="512" y="38"/>
                      <a:pt x="508" y="43"/>
                    </a:cubicBezTo>
                    <a:cubicBezTo>
                      <a:pt x="505" y="48"/>
                      <a:pt x="489" y="46"/>
                      <a:pt x="492" y="53"/>
                    </a:cubicBezTo>
                    <a:cubicBezTo>
                      <a:pt x="495" y="59"/>
                      <a:pt x="521" y="59"/>
                      <a:pt x="521" y="54"/>
                    </a:cubicBezTo>
                    <a:cubicBezTo>
                      <a:pt x="521" y="49"/>
                      <a:pt x="534" y="54"/>
                      <a:pt x="535" y="49"/>
                    </a:cubicBezTo>
                    <a:cubicBezTo>
                      <a:pt x="536" y="44"/>
                      <a:pt x="541" y="39"/>
                      <a:pt x="556" y="38"/>
                    </a:cubicBezTo>
                    <a:cubicBezTo>
                      <a:pt x="570" y="37"/>
                      <a:pt x="570" y="32"/>
                      <a:pt x="557" y="25"/>
                    </a:cubicBezTo>
                    <a:cubicBezTo>
                      <a:pt x="543" y="19"/>
                      <a:pt x="525" y="29"/>
                      <a:pt x="532" y="34"/>
                    </a:cubicBezTo>
                    <a:close/>
                    <a:moveTo>
                      <a:pt x="483" y="39"/>
                    </a:moveTo>
                    <a:cubicBezTo>
                      <a:pt x="495" y="28"/>
                      <a:pt x="511" y="38"/>
                      <a:pt x="513" y="33"/>
                    </a:cubicBezTo>
                    <a:cubicBezTo>
                      <a:pt x="515" y="28"/>
                      <a:pt x="491" y="26"/>
                      <a:pt x="482" y="31"/>
                    </a:cubicBezTo>
                    <a:cubicBezTo>
                      <a:pt x="473" y="36"/>
                      <a:pt x="452" y="32"/>
                      <a:pt x="455" y="38"/>
                    </a:cubicBezTo>
                    <a:cubicBezTo>
                      <a:pt x="456" y="42"/>
                      <a:pt x="471" y="50"/>
                      <a:pt x="483" y="39"/>
                    </a:cubicBezTo>
                    <a:close/>
                    <a:moveTo>
                      <a:pt x="1620" y="274"/>
                    </a:moveTo>
                    <a:cubicBezTo>
                      <a:pt x="1618" y="278"/>
                      <a:pt x="1607" y="279"/>
                      <a:pt x="1610" y="283"/>
                    </a:cubicBezTo>
                    <a:cubicBezTo>
                      <a:pt x="1615" y="289"/>
                      <a:pt x="1641" y="286"/>
                      <a:pt x="1642" y="277"/>
                    </a:cubicBezTo>
                    <a:cubicBezTo>
                      <a:pt x="1642" y="269"/>
                      <a:pt x="1622" y="270"/>
                      <a:pt x="1620" y="274"/>
                    </a:cubicBezTo>
                    <a:close/>
                    <a:moveTo>
                      <a:pt x="3008" y="545"/>
                    </a:moveTo>
                    <a:cubicBezTo>
                      <a:pt x="3003" y="543"/>
                      <a:pt x="2986" y="532"/>
                      <a:pt x="2982" y="526"/>
                    </a:cubicBezTo>
                    <a:cubicBezTo>
                      <a:pt x="2978" y="520"/>
                      <a:pt x="2958" y="517"/>
                      <a:pt x="2958" y="520"/>
                    </a:cubicBezTo>
                    <a:cubicBezTo>
                      <a:pt x="2958" y="523"/>
                      <a:pt x="2951" y="520"/>
                      <a:pt x="2950" y="516"/>
                    </a:cubicBezTo>
                    <a:cubicBezTo>
                      <a:pt x="2948" y="513"/>
                      <a:pt x="2927" y="512"/>
                      <a:pt x="2927" y="516"/>
                    </a:cubicBezTo>
                    <a:cubicBezTo>
                      <a:pt x="2927" y="520"/>
                      <a:pt x="2932" y="520"/>
                      <a:pt x="2935" y="524"/>
                    </a:cubicBezTo>
                    <a:cubicBezTo>
                      <a:pt x="2938" y="528"/>
                      <a:pt x="2931" y="530"/>
                      <a:pt x="2932" y="535"/>
                    </a:cubicBezTo>
                    <a:cubicBezTo>
                      <a:pt x="2934" y="540"/>
                      <a:pt x="2925" y="533"/>
                      <a:pt x="2921" y="530"/>
                    </a:cubicBezTo>
                    <a:cubicBezTo>
                      <a:pt x="2918" y="528"/>
                      <a:pt x="2919" y="517"/>
                      <a:pt x="2920" y="512"/>
                    </a:cubicBezTo>
                    <a:cubicBezTo>
                      <a:pt x="2921" y="507"/>
                      <a:pt x="2914" y="508"/>
                      <a:pt x="2914" y="503"/>
                    </a:cubicBezTo>
                    <a:cubicBezTo>
                      <a:pt x="2913" y="498"/>
                      <a:pt x="2889" y="487"/>
                      <a:pt x="2879" y="483"/>
                    </a:cubicBezTo>
                    <a:cubicBezTo>
                      <a:pt x="2870" y="479"/>
                      <a:pt x="2857" y="475"/>
                      <a:pt x="2853" y="470"/>
                    </a:cubicBezTo>
                    <a:cubicBezTo>
                      <a:pt x="2850" y="465"/>
                      <a:pt x="2832" y="464"/>
                      <a:pt x="2825" y="457"/>
                    </a:cubicBezTo>
                    <a:cubicBezTo>
                      <a:pt x="2819" y="450"/>
                      <a:pt x="2789" y="437"/>
                      <a:pt x="2776" y="437"/>
                    </a:cubicBezTo>
                    <a:cubicBezTo>
                      <a:pt x="2763" y="436"/>
                      <a:pt x="2766" y="429"/>
                      <a:pt x="2760" y="430"/>
                    </a:cubicBezTo>
                    <a:cubicBezTo>
                      <a:pt x="2754" y="431"/>
                      <a:pt x="2727" y="430"/>
                      <a:pt x="2719" y="428"/>
                    </a:cubicBezTo>
                    <a:cubicBezTo>
                      <a:pt x="2710" y="427"/>
                      <a:pt x="2708" y="433"/>
                      <a:pt x="2702" y="431"/>
                    </a:cubicBezTo>
                    <a:cubicBezTo>
                      <a:pt x="2696" y="429"/>
                      <a:pt x="2665" y="417"/>
                      <a:pt x="2662" y="422"/>
                    </a:cubicBezTo>
                    <a:cubicBezTo>
                      <a:pt x="2658" y="426"/>
                      <a:pt x="2660" y="432"/>
                      <a:pt x="2656" y="433"/>
                    </a:cubicBezTo>
                    <a:cubicBezTo>
                      <a:pt x="2652" y="434"/>
                      <a:pt x="2656" y="439"/>
                      <a:pt x="2665" y="447"/>
                    </a:cubicBezTo>
                    <a:cubicBezTo>
                      <a:pt x="2673" y="455"/>
                      <a:pt x="2668" y="461"/>
                      <a:pt x="2660" y="464"/>
                    </a:cubicBezTo>
                    <a:cubicBezTo>
                      <a:pt x="2652" y="467"/>
                      <a:pt x="2640" y="461"/>
                      <a:pt x="2636" y="455"/>
                    </a:cubicBezTo>
                    <a:cubicBezTo>
                      <a:pt x="2632" y="449"/>
                      <a:pt x="2621" y="451"/>
                      <a:pt x="2619" y="444"/>
                    </a:cubicBezTo>
                    <a:cubicBezTo>
                      <a:pt x="2616" y="436"/>
                      <a:pt x="2622" y="435"/>
                      <a:pt x="2627" y="439"/>
                    </a:cubicBezTo>
                    <a:cubicBezTo>
                      <a:pt x="2632" y="443"/>
                      <a:pt x="2639" y="440"/>
                      <a:pt x="2640" y="434"/>
                    </a:cubicBezTo>
                    <a:cubicBezTo>
                      <a:pt x="2641" y="428"/>
                      <a:pt x="2626" y="424"/>
                      <a:pt x="2618" y="425"/>
                    </a:cubicBezTo>
                    <a:cubicBezTo>
                      <a:pt x="2610" y="425"/>
                      <a:pt x="2605" y="437"/>
                      <a:pt x="2597" y="441"/>
                    </a:cubicBezTo>
                    <a:cubicBezTo>
                      <a:pt x="2589" y="446"/>
                      <a:pt x="2556" y="439"/>
                      <a:pt x="2553" y="436"/>
                    </a:cubicBezTo>
                    <a:cubicBezTo>
                      <a:pt x="2550" y="433"/>
                      <a:pt x="2504" y="436"/>
                      <a:pt x="2500" y="439"/>
                    </a:cubicBezTo>
                    <a:cubicBezTo>
                      <a:pt x="2495" y="443"/>
                      <a:pt x="2498" y="455"/>
                      <a:pt x="2496" y="456"/>
                    </a:cubicBezTo>
                    <a:cubicBezTo>
                      <a:pt x="2494" y="457"/>
                      <a:pt x="2491" y="442"/>
                      <a:pt x="2491" y="439"/>
                    </a:cubicBezTo>
                    <a:cubicBezTo>
                      <a:pt x="2491" y="436"/>
                      <a:pt x="2486" y="434"/>
                      <a:pt x="2478" y="434"/>
                    </a:cubicBezTo>
                    <a:cubicBezTo>
                      <a:pt x="2470" y="434"/>
                      <a:pt x="2465" y="434"/>
                      <a:pt x="2468" y="430"/>
                    </a:cubicBezTo>
                    <a:cubicBezTo>
                      <a:pt x="2472" y="427"/>
                      <a:pt x="2465" y="424"/>
                      <a:pt x="2472" y="419"/>
                    </a:cubicBezTo>
                    <a:cubicBezTo>
                      <a:pt x="2478" y="415"/>
                      <a:pt x="2460" y="401"/>
                      <a:pt x="2443" y="394"/>
                    </a:cubicBezTo>
                    <a:cubicBezTo>
                      <a:pt x="2426" y="387"/>
                      <a:pt x="2387" y="391"/>
                      <a:pt x="2376" y="394"/>
                    </a:cubicBezTo>
                    <a:cubicBezTo>
                      <a:pt x="2366" y="398"/>
                      <a:pt x="2345" y="396"/>
                      <a:pt x="2335" y="397"/>
                    </a:cubicBezTo>
                    <a:cubicBezTo>
                      <a:pt x="2325" y="397"/>
                      <a:pt x="2333" y="393"/>
                      <a:pt x="2330" y="388"/>
                    </a:cubicBezTo>
                    <a:cubicBezTo>
                      <a:pt x="2327" y="383"/>
                      <a:pt x="2310" y="378"/>
                      <a:pt x="2308" y="382"/>
                    </a:cubicBezTo>
                    <a:cubicBezTo>
                      <a:pt x="2306" y="386"/>
                      <a:pt x="2301" y="382"/>
                      <a:pt x="2301" y="379"/>
                    </a:cubicBezTo>
                    <a:cubicBezTo>
                      <a:pt x="2301" y="376"/>
                      <a:pt x="2285" y="370"/>
                      <a:pt x="2279" y="371"/>
                    </a:cubicBezTo>
                    <a:cubicBezTo>
                      <a:pt x="2273" y="373"/>
                      <a:pt x="2270" y="366"/>
                      <a:pt x="2277" y="366"/>
                    </a:cubicBezTo>
                    <a:cubicBezTo>
                      <a:pt x="2285" y="366"/>
                      <a:pt x="2297" y="367"/>
                      <a:pt x="2292" y="359"/>
                    </a:cubicBezTo>
                    <a:cubicBezTo>
                      <a:pt x="2286" y="351"/>
                      <a:pt x="2239" y="348"/>
                      <a:pt x="2235" y="350"/>
                    </a:cubicBezTo>
                    <a:cubicBezTo>
                      <a:pt x="2230" y="351"/>
                      <a:pt x="2235" y="357"/>
                      <a:pt x="2224" y="367"/>
                    </a:cubicBezTo>
                    <a:cubicBezTo>
                      <a:pt x="2214" y="376"/>
                      <a:pt x="2204" y="370"/>
                      <a:pt x="2206" y="365"/>
                    </a:cubicBezTo>
                    <a:cubicBezTo>
                      <a:pt x="2207" y="360"/>
                      <a:pt x="2219" y="361"/>
                      <a:pt x="2219" y="357"/>
                    </a:cubicBezTo>
                    <a:cubicBezTo>
                      <a:pt x="2219" y="352"/>
                      <a:pt x="2202" y="354"/>
                      <a:pt x="2200" y="351"/>
                    </a:cubicBezTo>
                    <a:cubicBezTo>
                      <a:pt x="2197" y="347"/>
                      <a:pt x="2203" y="344"/>
                      <a:pt x="2210" y="346"/>
                    </a:cubicBezTo>
                    <a:cubicBezTo>
                      <a:pt x="2216" y="348"/>
                      <a:pt x="2227" y="349"/>
                      <a:pt x="2227" y="346"/>
                    </a:cubicBezTo>
                    <a:cubicBezTo>
                      <a:pt x="2228" y="343"/>
                      <a:pt x="2221" y="342"/>
                      <a:pt x="2210" y="341"/>
                    </a:cubicBezTo>
                    <a:cubicBezTo>
                      <a:pt x="2200" y="339"/>
                      <a:pt x="2175" y="333"/>
                      <a:pt x="2161" y="334"/>
                    </a:cubicBezTo>
                    <a:cubicBezTo>
                      <a:pt x="2148" y="335"/>
                      <a:pt x="2142" y="329"/>
                      <a:pt x="2135" y="329"/>
                    </a:cubicBezTo>
                    <a:cubicBezTo>
                      <a:pt x="2127" y="328"/>
                      <a:pt x="2127" y="333"/>
                      <a:pt x="2131" y="337"/>
                    </a:cubicBezTo>
                    <a:cubicBezTo>
                      <a:pt x="2134" y="341"/>
                      <a:pt x="2124" y="344"/>
                      <a:pt x="2115" y="342"/>
                    </a:cubicBezTo>
                    <a:cubicBezTo>
                      <a:pt x="2107" y="341"/>
                      <a:pt x="2094" y="347"/>
                      <a:pt x="2099" y="353"/>
                    </a:cubicBezTo>
                    <a:cubicBezTo>
                      <a:pt x="2104" y="359"/>
                      <a:pt x="2109" y="351"/>
                      <a:pt x="2113" y="353"/>
                    </a:cubicBezTo>
                    <a:cubicBezTo>
                      <a:pt x="2117" y="356"/>
                      <a:pt x="2102" y="360"/>
                      <a:pt x="2108" y="363"/>
                    </a:cubicBezTo>
                    <a:cubicBezTo>
                      <a:pt x="2115" y="366"/>
                      <a:pt x="2114" y="372"/>
                      <a:pt x="2114" y="375"/>
                    </a:cubicBezTo>
                    <a:cubicBezTo>
                      <a:pt x="2114" y="378"/>
                      <a:pt x="2103" y="380"/>
                      <a:pt x="2100" y="375"/>
                    </a:cubicBezTo>
                    <a:cubicBezTo>
                      <a:pt x="2096" y="370"/>
                      <a:pt x="2090" y="374"/>
                      <a:pt x="2083" y="374"/>
                    </a:cubicBezTo>
                    <a:cubicBezTo>
                      <a:pt x="2076" y="373"/>
                      <a:pt x="2070" y="377"/>
                      <a:pt x="2078" y="378"/>
                    </a:cubicBezTo>
                    <a:cubicBezTo>
                      <a:pt x="2086" y="379"/>
                      <a:pt x="2088" y="384"/>
                      <a:pt x="2078" y="385"/>
                    </a:cubicBezTo>
                    <a:cubicBezTo>
                      <a:pt x="2067" y="386"/>
                      <a:pt x="2070" y="375"/>
                      <a:pt x="2064" y="376"/>
                    </a:cubicBezTo>
                    <a:cubicBezTo>
                      <a:pt x="2058" y="378"/>
                      <a:pt x="2044" y="371"/>
                      <a:pt x="2037" y="372"/>
                    </a:cubicBezTo>
                    <a:cubicBezTo>
                      <a:pt x="2029" y="372"/>
                      <a:pt x="2026" y="378"/>
                      <a:pt x="2016" y="378"/>
                    </a:cubicBezTo>
                    <a:cubicBezTo>
                      <a:pt x="2007" y="379"/>
                      <a:pt x="1994" y="374"/>
                      <a:pt x="1990" y="368"/>
                    </a:cubicBezTo>
                    <a:cubicBezTo>
                      <a:pt x="1986" y="363"/>
                      <a:pt x="1985" y="362"/>
                      <a:pt x="1980" y="368"/>
                    </a:cubicBezTo>
                    <a:cubicBezTo>
                      <a:pt x="1975" y="374"/>
                      <a:pt x="1975" y="385"/>
                      <a:pt x="1970" y="386"/>
                    </a:cubicBezTo>
                    <a:cubicBezTo>
                      <a:pt x="1965" y="387"/>
                      <a:pt x="1964" y="397"/>
                      <a:pt x="1959" y="399"/>
                    </a:cubicBezTo>
                    <a:cubicBezTo>
                      <a:pt x="1954" y="402"/>
                      <a:pt x="1954" y="395"/>
                      <a:pt x="1948" y="396"/>
                    </a:cubicBezTo>
                    <a:cubicBezTo>
                      <a:pt x="1942" y="396"/>
                      <a:pt x="1923" y="378"/>
                      <a:pt x="1922" y="372"/>
                    </a:cubicBezTo>
                    <a:cubicBezTo>
                      <a:pt x="1921" y="367"/>
                      <a:pt x="1909" y="356"/>
                      <a:pt x="1906" y="354"/>
                    </a:cubicBezTo>
                    <a:cubicBezTo>
                      <a:pt x="1902" y="352"/>
                      <a:pt x="1909" y="351"/>
                      <a:pt x="1913" y="354"/>
                    </a:cubicBezTo>
                    <a:cubicBezTo>
                      <a:pt x="1916" y="358"/>
                      <a:pt x="1921" y="358"/>
                      <a:pt x="1925" y="356"/>
                    </a:cubicBezTo>
                    <a:cubicBezTo>
                      <a:pt x="1929" y="354"/>
                      <a:pt x="1929" y="344"/>
                      <a:pt x="1922" y="344"/>
                    </a:cubicBezTo>
                    <a:cubicBezTo>
                      <a:pt x="1915" y="344"/>
                      <a:pt x="1918" y="338"/>
                      <a:pt x="1921" y="337"/>
                    </a:cubicBezTo>
                    <a:cubicBezTo>
                      <a:pt x="1925" y="336"/>
                      <a:pt x="1913" y="326"/>
                      <a:pt x="1918" y="325"/>
                    </a:cubicBezTo>
                    <a:cubicBezTo>
                      <a:pt x="1922" y="323"/>
                      <a:pt x="1920" y="319"/>
                      <a:pt x="1914" y="318"/>
                    </a:cubicBezTo>
                    <a:cubicBezTo>
                      <a:pt x="1908" y="317"/>
                      <a:pt x="1902" y="313"/>
                      <a:pt x="1902" y="310"/>
                    </a:cubicBezTo>
                    <a:cubicBezTo>
                      <a:pt x="1902" y="307"/>
                      <a:pt x="1878" y="306"/>
                      <a:pt x="1879" y="310"/>
                    </a:cubicBezTo>
                    <a:cubicBezTo>
                      <a:pt x="1880" y="314"/>
                      <a:pt x="1871" y="313"/>
                      <a:pt x="1872" y="310"/>
                    </a:cubicBezTo>
                    <a:cubicBezTo>
                      <a:pt x="1873" y="306"/>
                      <a:pt x="1864" y="307"/>
                      <a:pt x="1852" y="304"/>
                    </a:cubicBezTo>
                    <a:cubicBezTo>
                      <a:pt x="1841" y="301"/>
                      <a:pt x="1840" y="293"/>
                      <a:pt x="1836" y="292"/>
                    </a:cubicBezTo>
                    <a:cubicBezTo>
                      <a:pt x="1833" y="292"/>
                      <a:pt x="1834" y="304"/>
                      <a:pt x="1828" y="301"/>
                    </a:cubicBezTo>
                    <a:cubicBezTo>
                      <a:pt x="1822" y="298"/>
                      <a:pt x="1816" y="303"/>
                      <a:pt x="1819" y="310"/>
                    </a:cubicBezTo>
                    <a:cubicBezTo>
                      <a:pt x="1822" y="317"/>
                      <a:pt x="1819" y="318"/>
                      <a:pt x="1819" y="323"/>
                    </a:cubicBezTo>
                    <a:cubicBezTo>
                      <a:pt x="1818" y="329"/>
                      <a:pt x="1815" y="327"/>
                      <a:pt x="1809" y="324"/>
                    </a:cubicBezTo>
                    <a:cubicBezTo>
                      <a:pt x="1802" y="322"/>
                      <a:pt x="1802" y="330"/>
                      <a:pt x="1787" y="326"/>
                    </a:cubicBezTo>
                    <a:cubicBezTo>
                      <a:pt x="1773" y="323"/>
                      <a:pt x="1766" y="327"/>
                      <a:pt x="1763" y="322"/>
                    </a:cubicBezTo>
                    <a:cubicBezTo>
                      <a:pt x="1761" y="317"/>
                      <a:pt x="1756" y="317"/>
                      <a:pt x="1756" y="321"/>
                    </a:cubicBezTo>
                    <a:cubicBezTo>
                      <a:pt x="1755" y="325"/>
                      <a:pt x="1733" y="323"/>
                      <a:pt x="1731" y="317"/>
                    </a:cubicBezTo>
                    <a:cubicBezTo>
                      <a:pt x="1729" y="311"/>
                      <a:pt x="1735" y="310"/>
                      <a:pt x="1738" y="309"/>
                    </a:cubicBezTo>
                    <a:cubicBezTo>
                      <a:pt x="1742" y="307"/>
                      <a:pt x="1735" y="305"/>
                      <a:pt x="1722" y="306"/>
                    </a:cubicBezTo>
                    <a:cubicBezTo>
                      <a:pt x="1710" y="307"/>
                      <a:pt x="1702" y="299"/>
                      <a:pt x="1690" y="301"/>
                    </a:cubicBezTo>
                    <a:cubicBezTo>
                      <a:pt x="1677" y="302"/>
                      <a:pt x="1649" y="305"/>
                      <a:pt x="1646" y="307"/>
                    </a:cubicBezTo>
                    <a:cubicBezTo>
                      <a:pt x="1642" y="308"/>
                      <a:pt x="1649" y="315"/>
                      <a:pt x="1643" y="316"/>
                    </a:cubicBezTo>
                    <a:cubicBezTo>
                      <a:pt x="1637" y="316"/>
                      <a:pt x="1641" y="304"/>
                      <a:pt x="1640" y="299"/>
                    </a:cubicBezTo>
                    <a:cubicBezTo>
                      <a:pt x="1639" y="293"/>
                      <a:pt x="1630" y="292"/>
                      <a:pt x="1631" y="297"/>
                    </a:cubicBezTo>
                    <a:cubicBezTo>
                      <a:pt x="1633" y="301"/>
                      <a:pt x="1617" y="303"/>
                      <a:pt x="1613" y="299"/>
                    </a:cubicBezTo>
                    <a:cubicBezTo>
                      <a:pt x="1609" y="296"/>
                      <a:pt x="1603" y="291"/>
                      <a:pt x="1593" y="289"/>
                    </a:cubicBezTo>
                    <a:cubicBezTo>
                      <a:pt x="1583" y="286"/>
                      <a:pt x="1570" y="297"/>
                      <a:pt x="1573" y="300"/>
                    </a:cubicBezTo>
                    <a:cubicBezTo>
                      <a:pt x="1576" y="303"/>
                      <a:pt x="1583" y="301"/>
                      <a:pt x="1584" y="303"/>
                    </a:cubicBezTo>
                    <a:cubicBezTo>
                      <a:pt x="1584" y="307"/>
                      <a:pt x="1562" y="306"/>
                      <a:pt x="1562" y="309"/>
                    </a:cubicBezTo>
                    <a:cubicBezTo>
                      <a:pt x="1562" y="313"/>
                      <a:pt x="1542" y="318"/>
                      <a:pt x="1535" y="319"/>
                    </a:cubicBezTo>
                    <a:cubicBezTo>
                      <a:pt x="1518" y="321"/>
                      <a:pt x="1514" y="321"/>
                      <a:pt x="1506" y="328"/>
                    </a:cubicBezTo>
                    <a:cubicBezTo>
                      <a:pt x="1498" y="334"/>
                      <a:pt x="1504" y="322"/>
                      <a:pt x="1511" y="315"/>
                    </a:cubicBezTo>
                    <a:cubicBezTo>
                      <a:pt x="1517" y="309"/>
                      <a:pt x="1524" y="312"/>
                      <a:pt x="1527" y="307"/>
                    </a:cubicBezTo>
                    <a:cubicBezTo>
                      <a:pt x="1531" y="302"/>
                      <a:pt x="1537" y="302"/>
                      <a:pt x="1546" y="301"/>
                    </a:cubicBezTo>
                    <a:cubicBezTo>
                      <a:pt x="1556" y="299"/>
                      <a:pt x="1556" y="293"/>
                      <a:pt x="1561" y="291"/>
                    </a:cubicBezTo>
                    <a:cubicBezTo>
                      <a:pt x="1565" y="289"/>
                      <a:pt x="1577" y="285"/>
                      <a:pt x="1579" y="280"/>
                    </a:cubicBezTo>
                    <a:cubicBezTo>
                      <a:pt x="1581" y="275"/>
                      <a:pt x="1604" y="268"/>
                      <a:pt x="1609" y="268"/>
                    </a:cubicBezTo>
                    <a:cubicBezTo>
                      <a:pt x="1614" y="268"/>
                      <a:pt x="1615" y="259"/>
                      <a:pt x="1617" y="259"/>
                    </a:cubicBezTo>
                    <a:cubicBezTo>
                      <a:pt x="1620" y="259"/>
                      <a:pt x="1634" y="253"/>
                      <a:pt x="1639" y="250"/>
                    </a:cubicBezTo>
                    <a:cubicBezTo>
                      <a:pt x="1644" y="248"/>
                      <a:pt x="1647" y="243"/>
                      <a:pt x="1647" y="239"/>
                    </a:cubicBezTo>
                    <a:cubicBezTo>
                      <a:pt x="1647" y="236"/>
                      <a:pt x="1640" y="237"/>
                      <a:pt x="1639" y="233"/>
                    </a:cubicBezTo>
                    <a:cubicBezTo>
                      <a:pt x="1638" y="230"/>
                      <a:pt x="1642" y="232"/>
                      <a:pt x="1648" y="230"/>
                    </a:cubicBezTo>
                    <a:cubicBezTo>
                      <a:pt x="1653" y="228"/>
                      <a:pt x="1648" y="221"/>
                      <a:pt x="1643" y="222"/>
                    </a:cubicBezTo>
                    <a:cubicBezTo>
                      <a:pt x="1639" y="224"/>
                      <a:pt x="1646" y="218"/>
                      <a:pt x="1642" y="214"/>
                    </a:cubicBezTo>
                    <a:cubicBezTo>
                      <a:pt x="1638" y="209"/>
                      <a:pt x="1630" y="217"/>
                      <a:pt x="1630" y="212"/>
                    </a:cubicBezTo>
                    <a:cubicBezTo>
                      <a:pt x="1631" y="207"/>
                      <a:pt x="1630" y="200"/>
                      <a:pt x="1627" y="197"/>
                    </a:cubicBezTo>
                    <a:cubicBezTo>
                      <a:pt x="1624" y="194"/>
                      <a:pt x="1618" y="203"/>
                      <a:pt x="1611" y="198"/>
                    </a:cubicBezTo>
                    <a:cubicBezTo>
                      <a:pt x="1605" y="193"/>
                      <a:pt x="1586" y="190"/>
                      <a:pt x="1586" y="192"/>
                    </a:cubicBezTo>
                    <a:cubicBezTo>
                      <a:pt x="1586" y="194"/>
                      <a:pt x="1577" y="189"/>
                      <a:pt x="1575" y="191"/>
                    </a:cubicBezTo>
                    <a:cubicBezTo>
                      <a:pt x="1573" y="193"/>
                      <a:pt x="1558" y="193"/>
                      <a:pt x="1553" y="191"/>
                    </a:cubicBezTo>
                    <a:cubicBezTo>
                      <a:pt x="1549" y="190"/>
                      <a:pt x="1542" y="193"/>
                      <a:pt x="1542" y="198"/>
                    </a:cubicBezTo>
                    <a:cubicBezTo>
                      <a:pt x="1542" y="202"/>
                      <a:pt x="1523" y="201"/>
                      <a:pt x="1520" y="200"/>
                    </a:cubicBezTo>
                    <a:cubicBezTo>
                      <a:pt x="1516" y="199"/>
                      <a:pt x="1532" y="186"/>
                      <a:pt x="1532" y="183"/>
                    </a:cubicBezTo>
                    <a:cubicBezTo>
                      <a:pt x="1532" y="181"/>
                      <a:pt x="1505" y="184"/>
                      <a:pt x="1503" y="181"/>
                    </a:cubicBezTo>
                    <a:cubicBezTo>
                      <a:pt x="1502" y="179"/>
                      <a:pt x="1489" y="178"/>
                      <a:pt x="1483" y="178"/>
                    </a:cubicBezTo>
                    <a:cubicBezTo>
                      <a:pt x="1477" y="178"/>
                      <a:pt x="1482" y="177"/>
                      <a:pt x="1488" y="176"/>
                    </a:cubicBezTo>
                    <a:cubicBezTo>
                      <a:pt x="1493" y="176"/>
                      <a:pt x="1498" y="171"/>
                      <a:pt x="1504" y="170"/>
                    </a:cubicBezTo>
                    <a:cubicBezTo>
                      <a:pt x="1510" y="169"/>
                      <a:pt x="1509" y="167"/>
                      <a:pt x="1506" y="163"/>
                    </a:cubicBezTo>
                    <a:cubicBezTo>
                      <a:pt x="1504" y="159"/>
                      <a:pt x="1497" y="161"/>
                      <a:pt x="1491" y="159"/>
                    </a:cubicBezTo>
                    <a:cubicBezTo>
                      <a:pt x="1485" y="158"/>
                      <a:pt x="1478" y="155"/>
                      <a:pt x="1473" y="155"/>
                    </a:cubicBezTo>
                    <a:cubicBezTo>
                      <a:pt x="1468" y="154"/>
                      <a:pt x="1462" y="157"/>
                      <a:pt x="1450" y="160"/>
                    </a:cubicBezTo>
                    <a:cubicBezTo>
                      <a:pt x="1437" y="162"/>
                      <a:pt x="1436" y="171"/>
                      <a:pt x="1430" y="174"/>
                    </a:cubicBezTo>
                    <a:cubicBezTo>
                      <a:pt x="1424" y="177"/>
                      <a:pt x="1413" y="189"/>
                      <a:pt x="1418" y="190"/>
                    </a:cubicBezTo>
                    <a:cubicBezTo>
                      <a:pt x="1423" y="191"/>
                      <a:pt x="1421" y="194"/>
                      <a:pt x="1422" y="197"/>
                    </a:cubicBezTo>
                    <a:cubicBezTo>
                      <a:pt x="1422" y="201"/>
                      <a:pt x="1418" y="201"/>
                      <a:pt x="1412" y="200"/>
                    </a:cubicBezTo>
                    <a:cubicBezTo>
                      <a:pt x="1406" y="199"/>
                      <a:pt x="1385" y="200"/>
                      <a:pt x="1385" y="204"/>
                    </a:cubicBezTo>
                    <a:cubicBezTo>
                      <a:pt x="1385" y="208"/>
                      <a:pt x="1397" y="211"/>
                      <a:pt x="1396" y="213"/>
                    </a:cubicBezTo>
                    <a:cubicBezTo>
                      <a:pt x="1395" y="215"/>
                      <a:pt x="1387" y="213"/>
                      <a:pt x="1383" y="210"/>
                    </a:cubicBezTo>
                    <a:cubicBezTo>
                      <a:pt x="1379" y="208"/>
                      <a:pt x="1369" y="209"/>
                      <a:pt x="1368" y="214"/>
                    </a:cubicBezTo>
                    <a:cubicBezTo>
                      <a:pt x="1366" y="218"/>
                      <a:pt x="1358" y="217"/>
                      <a:pt x="1356" y="216"/>
                    </a:cubicBezTo>
                    <a:cubicBezTo>
                      <a:pt x="1354" y="215"/>
                      <a:pt x="1349" y="218"/>
                      <a:pt x="1345" y="217"/>
                    </a:cubicBezTo>
                    <a:cubicBezTo>
                      <a:pt x="1341" y="216"/>
                      <a:pt x="1352" y="210"/>
                      <a:pt x="1350" y="207"/>
                    </a:cubicBezTo>
                    <a:cubicBezTo>
                      <a:pt x="1347" y="204"/>
                      <a:pt x="1334" y="207"/>
                      <a:pt x="1333" y="211"/>
                    </a:cubicBezTo>
                    <a:cubicBezTo>
                      <a:pt x="1332" y="216"/>
                      <a:pt x="1324" y="208"/>
                      <a:pt x="1321" y="210"/>
                    </a:cubicBezTo>
                    <a:cubicBezTo>
                      <a:pt x="1318" y="211"/>
                      <a:pt x="1315" y="213"/>
                      <a:pt x="1310" y="215"/>
                    </a:cubicBezTo>
                    <a:cubicBezTo>
                      <a:pt x="1304" y="218"/>
                      <a:pt x="1295" y="213"/>
                      <a:pt x="1293" y="217"/>
                    </a:cubicBezTo>
                    <a:cubicBezTo>
                      <a:pt x="1291" y="221"/>
                      <a:pt x="1303" y="222"/>
                      <a:pt x="1303" y="224"/>
                    </a:cubicBezTo>
                    <a:cubicBezTo>
                      <a:pt x="1304" y="226"/>
                      <a:pt x="1275" y="226"/>
                      <a:pt x="1274" y="229"/>
                    </a:cubicBezTo>
                    <a:cubicBezTo>
                      <a:pt x="1273" y="231"/>
                      <a:pt x="1264" y="231"/>
                      <a:pt x="1252" y="232"/>
                    </a:cubicBezTo>
                    <a:cubicBezTo>
                      <a:pt x="1240" y="232"/>
                      <a:pt x="1245" y="238"/>
                      <a:pt x="1236" y="239"/>
                    </a:cubicBezTo>
                    <a:cubicBezTo>
                      <a:pt x="1226" y="241"/>
                      <a:pt x="1222" y="242"/>
                      <a:pt x="1219" y="246"/>
                    </a:cubicBezTo>
                    <a:cubicBezTo>
                      <a:pt x="1216" y="251"/>
                      <a:pt x="1209" y="252"/>
                      <a:pt x="1205" y="248"/>
                    </a:cubicBezTo>
                    <a:cubicBezTo>
                      <a:pt x="1202" y="244"/>
                      <a:pt x="1194" y="250"/>
                      <a:pt x="1198" y="250"/>
                    </a:cubicBezTo>
                    <a:cubicBezTo>
                      <a:pt x="1203" y="251"/>
                      <a:pt x="1199" y="256"/>
                      <a:pt x="1196" y="255"/>
                    </a:cubicBezTo>
                    <a:cubicBezTo>
                      <a:pt x="1193" y="254"/>
                      <a:pt x="1185" y="260"/>
                      <a:pt x="1189" y="259"/>
                    </a:cubicBezTo>
                    <a:cubicBezTo>
                      <a:pt x="1194" y="259"/>
                      <a:pt x="1196" y="262"/>
                      <a:pt x="1194" y="265"/>
                    </a:cubicBezTo>
                    <a:cubicBezTo>
                      <a:pt x="1192" y="268"/>
                      <a:pt x="1181" y="262"/>
                      <a:pt x="1179" y="265"/>
                    </a:cubicBezTo>
                    <a:cubicBezTo>
                      <a:pt x="1176" y="267"/>
                      <a:pt x="1184" y="271"/>
                      <a:pt x="1188" y="270"/>
                    </a:cubicBezTo>
                    <a:cubicBezTo>
                      <a:pt x="1193" y="269"/>
                      <a:pt x="1196" y="273"/>
                      <a:pt x="1196" y="276"/>
                    </a:cubicBezTo>
                    <a:cubicBezTo>
                      <a:pt x="1197" y="279"/>
                      <a:pt x="1185" y="274"/>
                      <a:pt x="1183" y="277"/>
                    </a:cubicBezTo>
                    <a:cubicBezTo>
                      <a:pt x="1181" y="280"/>
                      <a:pt x="1185" y="281"/>
                      <a:pt x="1190" y="281"/>
                    </a:cubicBezTo>
                    <a:cubicBezTo>
                      <a:pt x="1195" y="282"/>
                      <a:pt x="1191" y="284"/>
                      <a:pt x="1195" y="288"/>
                    </a:cubicBezTo>
                    <a:cubicBezTo>
                      <a:pt x="1196" y="288"/>
                      <a:pt x="1196" y="288"/>
                      <a:pt x="1196" y="289"/>
                    </a:cubicBezTo>
                    <a:cubicBezTo>
                      <a:pt x="1199" y="292"/>
                      <a:pt x="1194" y="293"/>
                      <a:pt x="1194" y="296"/>
                    </a:cubicBezTo>
                    <a:cubicBezTo>
                      <a:pt x="1195" y="299"/>
                      <a:pt x="1189" y="301"/>
                      <a:pt x="1189" y="298"/>
                    </a:cubicBezTo>
                    <a:cubicBezTo>
                      <a:pt x="1189" y="295"/>
                      <a:pt x="1176" y="293"/>
                      <a:pt x="1173" y="297"/>
                    </a:cubicBezTo>
                    <a:cubicBezTo>
                      <a:pt x="1170" y="300"/>
                      <a:pt x="1168" y="303"/>
                      <a:pt x="1164" y="300"/>
                    </a:cubicBezTo>
                    <a:cubicBezTo>
                      <a:pt x="1161" y="297"/>
                      <a:pt x="1151" y="301"/>
                      <a:pt x="1138" y="301"/>
                    </a:cubicBezTo>
                    <a:cubicBezTo>
                      <a:pt x="1126" y="302"/>
                      <a:pt x="1099" y="303"/>
                      <a:pt x="1093" y="305"/>
                    </a:cubicBezTo>
                    <a:cubicBezTo>
                      <a:pt x="1086" y="307"/>
                      <a:pt x="1081" y="316"/>
                      <a:pt x="1087" y="322"/>
                    </a:cubicBezTo>
                    <a:cubicBezTo>
                      <a:pt x="1093" y="328"/>
                      <a:pt x="1087" y="331"/>
                      <a:pt x="1087" y="335"/>
                    </a:cubicBezTo>
                    <a:cubicBezTo>
                      <a:pt x="1087" y="339"/>
                      <a:pt x="1103" y="347"/>
                      <a:pt x="1111" y="348"/>
                    </a:cubicBezTo>
                    <a:cubicBezTo>
                      <a:pt x="1119" y="348"/>
                      <a:pt x="1126" y="359"/>
                      <a:pt x="1121" y="365"/>
                    </a:cubicBezTo>
                    <a:cubicBezTo>
                      <a:pt x="1116" y="371"/>
                      <a:pt x="1101" y="363"/>
                      <a:pt x="1091" y="355"/>
                    </a:cubicBezTo>
                    <a:cubicBezTo>
                      <a:pt x="1081" y="347"/>
                      <a:pt x="1058" y="344"/>
                      <a:pt x="1051" y="345"/>
                    </a:cubicBezTo>
                    <a:cubicBezTo>
                      <a:pt x="1043" y="345"/>
                      <a:pt x="1048" y="338"/>
                      <a:pt x="1038" y="338"/>
                    </a:cubicBezTo>
                    <a:cubicBezTo>
                      <a:pt x="1028" y="339"/>
                      <a:pt x="1020" y="347"/>
                      <a:pt x="1027" y="347"/>
                    </a:cubicBezTo>
                    <a:cubicBezTo>
                      <a:pt x="1033" y="347"/>
                      <a:pt x="1037" y="347"/>
                      <a:pt x="1034" y="350"/>
                    </a:cubicBezTo>
                    <a:cubicBezTo>
                      <a:pt x="1031" y="353"/>
                      <a:pt x="1036" y="352"/>
                      <a:pt x="1044" y="356"/>
                    </a:cubicBezTo>
                    <a:cubicBezTo>
                      <a:pt x="1052" y="359"/>
                      <a:pt x="1037" y="364"/>
                      <a:pt x="1029" y="358"/>
                    </a:cubicBezTo>
                    <a:cubicBezTo>
                      <a:pt x="1021" y="353"/>
                      <a:pt x="1012" y="358"/>
                      <a:pt x="1010" y="362"/>
                    </a:cubicBezTo>
                    <a:cubicBezTo>
                      <a:pt x="1008" y="366"/>
                      <a:pt x="1019" y="378"/>
                      <a:pt x="1034" y="380"/>
                    </a:cubicBezTo>
                    <a:cubicBezTo>
                      <a:pt x="1048" y="382"/>
                      <a:pt x="1043" y="387"/>
                      <a:pt x="1049" y="389"/>
                    </a:cubicBezTo>
                    <a:cubicBezTo>
                      <a:pt x="1056" y="392"/>
                      <a:pt x="1051" y="394"/>
                      <a:pt x="1047" y="394"/>
                    </a:cubicBezTo>
                    <a:cubicBezTo>
                      <a:pt x="1042" y="395"/>
                      <a:pt x="1034" y="388"/>
                      <a:pt x="1027" y="384"/>
                    </a:cubicBezTo>
                    <a:cubicBezTo>
                      <a:pt x="1019" y="380"/>
                      <a:pt x="1000" y="386"/>
                      <a:pt x="997" y="381"/>
                    </a:cubicBezTo>
                    <a:cubicBezTo>
                      <a:pt x="993" y="377"/>
                      <a:pt x="999" y="373"/>
                      <a:pt x="995" y="370"/>
                    </a:cubicBezTo>
                    <a:cubicBezTo>
                      <a:pt x="992" y="367"/>
                      <a:pt x="995" y="360"/>
                      <a:pt x="1000" y="352"/>
                    </a:cubicBezTo>
                    <a:cubicBezTo>
                      <a:pt x="1004" y="345"/>
                      <a:pt x="999" y="333"/>
                      <a:pt x="992" y="330"/>
                    </a:cubicBezTo>
                    <a:cubicBezTo>
                      <a:pt x="985" y="328"/>
                      <a:pt x="986" y="335"/>
                      <a:pt x="987" y="338"/>
                    </a:cubicBezTo>
                    <a:cubicBezTo>
                      <a:pt x="989" y="340"/>
                      <a:pt x="988" y="350"/>
                      <a:pt x="983" y="356"/>
                    </a:cubicBezTo>
                    <a:cubicBezTo>
                      <a:pt x="978" y="363"/>
                      <a:pt x="962" y="363"/>
                      <a:pt x="962" y="367"/>
                    </a:cubicBezTo>
                    <a:cubicBezTo>
                      <a:pt x="962" y="371"/>
                      <a:pt x="951" y="375"/>
                      <a:pt x="955" y="378"/>
                    </a:cubicBezTo>
                    <a:cubicBezTo>
                      <a:pt x="958" y="381"/>
                      <a:pt x="973" y="397"/>
                      <a:pt x="975" y="402"/>
                    </a:cubicBezTo>
                    <a:cubicBezTo>
                      <a:pt x="977" y="407"/>
                      <a:pt x="962" y="423"/>
                      <a:pt x="964" y="432"/>
                    </a:cubicBezTo>
                    <a:cubicBezTo>
                      <a:pt x="967" y="441"/>
                      <a:pt x="962" y="445"/>
                      <a:pt x="965" y="450"/>
                    </a:cubicBezTo>
                    <a:cubicBezTo>
                      <a:pt x="968" y="454"/>
                      <a:pt x="975" y="450"/>
                      <a:pt x="979" y="452"/>
                    </a:cubicBezTo>
                    <a:cubicBezTo>
                      <a:pt x="983" y="454"/>
                      <a:pt x="990" y="449"/>
                      <a:pt x="999" y="448"/>
                    </a:cubicBezTo>
                    <a:cubicBezTo>
                      <a:pt x="1009" y="446"/>
                      <a:pt x="1027" y="456"/>
                      <a:pt x="1033" y="459"/>
                    </a:cubicBezTo>
                    <a:cubicBezTo>
                      <a:pt x="1040" y="462"/>
                      <a:pt x="1036" y="467"/>
                      <a:pt x="1040" y="473"/>
                    </a:cubicBezTo>
                    <a:cubicBezTo>
                      <a:pt x="1043" y="478"/>
                      <a:pt x="1032" y="478"/>
                      <a:pt x="1032" y="486"/>
                    </a:cubicBezTo>
                    <a:cubicBezTo>
                      <a:pt x="1031" y="493"/>
                      <a:pt x="1051" y="497"/>
                      <a:pt x="1052" y="499"/>
                    </a:cubicBezTo>
                    <a:cubicBezTo>
                      <a:pt x="1053" y="502"/>
                      <a:pt x="1038" y="500"/>
                      <a:pt x="1032" y="498"/>
                    </a:cubicBezTo>
                    <a:cubicBezTo>
                      <a:pt x="1027" y="496"/>
                      <a:pt x="1026" y="488"/>
                      <a:pt x="1024" y="486"/>
                    </a:cubicBezTo>
                    <a:cubicBezTo>
                      <a:pt x="1022" y="485"/>
                      <a:pt x="1028" y="479"/>
                      <a:pt x="1029" y="474"/>
                    </a:cubicBezTo>
                    <a:cubicBezTo>
                      <a:pt x="1029" y="469"/>
                      <a:pt x="1022" y="466"/>
                      <a:pt x="1020" y="462"/>
                    </a:cubicBezTo>
                    <a:cubicBezTo>
                      <a:pt x="1017" y="459"/>
                      <a:pt x="1013" y="454"/>
                      <a:pt x="1009" y="455"/>
                    </a:cubicBezTo>
                    <a:cubicBezTo>
                      <a:pt x="1004" y="456"/>
                      <a:pt x="987" y="458"/>
                      <a:pt x="981" y="462"/>
                    </a:cubicBezTo>
                    <a:cubicBezTo>
                      <a:pt x="976" y="467"/>
                      <a:pt x="982" y="480"/>
                      <a:pt x="985" y="487"/>
                    </a:cubicBezTo>
                    <a:cubicBezTo>
                      <a:pt x="988" y="493"/>
                      <a:pt x="970" y="503"/>
                      <a:pt x="970" y="508"/>
                    </a:cubicBezTo>
                    <a:cubicBezTo>
                      <a:pt x="971" y="513"/>
                      <a:pt x="965" y="515"/>
                      <a:pt x="957" y="520"/>
                    </a:cubicBezTo>
                    <a:cubicBezTo>
                      <a:pt x="949" y="524"/>
                      <a:pt x="941" y="527"/>
                      <a:pt x="941" y="534"/>
                    </a:cubicBezTo>
                    <a:cubicBezTo>
                      <a:pt x="941" y="540"/>
                      <a:pt x="931" y="537"/>
                      <a:pt x="925" y="534"/>
                    </a:cubicBezTo>
                    <a:cubicBezTo>
                      <a:pt x="920" y="530"/>
                      <a:pt x="913" y="535"/>
                      <a:pt x="905" y="535"/>
                    </a:cubicBezTo>
                    <a:cubicBezTo>
                      <a:pt x="897" y="535"/>
                      <a:pt x="897" y="528"/>
                      <a:pt x="891" y="531"/>
                    </a:cubicBezTo>
                    <a:cubicBezTo>
                      <a:pt x="884" y="533"/>
                      <a:pt x="880" y="528"/>
                      <a:pt x="882" y="523"/>
                    </a:cubicBezTo>
                    <a:cubicBezTo>
                      <a:pt x="884" y="519"/>
                      <a:pt x="891" y="522"/>
                      <a:pt x="891" y="526"/>
                    </a:cubicBezTo>
                    <a:cubicBezTo>
                      <a:pt x="892" y="529"/>
                      <a:pt x="896" y="527"/>
                      <a:pt x="902" y="524"/>
                    </a:cubicBezTo>
                    <a:cubicBezTo>
                      <a:pt x="907" y="522"/>
                      <a:pt x="904" y="528"/>
                      <a:pt x="912" y="529"/>
                    </a:cubicBezTo>
                    <a:cubicBezTo>
                      <a:pt x="919" y="529"/>
                      <a:pt x="915" y="525"/>
                      <a:pt x="921" y="525"/>
                    </a:cubicBezTo>
                    <a:cubicBezTo>
                      <a:pt x="927" y="526"/>
                      <a:pt x="927" y="524"/>
                      <a:pt x="925" y="521"/>
                    </a:cubicBezTo>
                    <a:cubicBezTo>
                      <a:pt x="923" y="518"/>
                      <a:pt x="929" y="516"/>
                      <a:pt x="933" y="515"/>
                    </a:cubicBezTo>
                    <a:cubicBezTo>
                      <a:pt x="937" y="513"/>
                      <a:pt x="935" y="507"/>
                      <a:pt x="938" y="505"/>
                    </a:cubicBezTo>
                    <a:cubicBezTo>
                      <a:pt x="942" y="503"/>
                      <a:pt x="939" y="500"/>
                      <a:pt x="943" y="499"/>
                    </a:cubicBezTo>
                    <a:cubicBezTo>
                      <a:pt x="947" y="499"/>
                      <a:pt x="948" y="494"/>
                      <a:pt x="952" y="494"/>
                    </a:cubicBezTo>
                    <a:cubicBezTo>
                      <a:pt x="955" y="494"/>
                      <a:pt x="957" y="488"/>
                      <a:pt x="955" y="485"/>
                    </a:cubicBezTo>
                    <a:cubicBezTo>
                      <a:pt x="953" y="483"/>
                      <a:pt x="956" y="475"/>
                      <a:pt x="960" y="474"/>
                    </a:cubicBezTo>
                    <a:cubicBezTo>
                      <a:pt x="963" y="473"/>
                      <a:pt x="963" y="469"/>
                      <a:pt x="960" y="467"/>
                    </a:cubicBezTo>
                    <a:cubicBezTo>
                      <a:pt x="957" y="465"/>
                      <a:pt x="945" y="457"/>
                      <a:pt x="946" y="452"/>
                    </a:cubicBezTo>
                    <a:cubicBezTo>
                      <a:pt x="947" y="447"/>
                      <a:pt x="944" y="438"/>
                      <a:pt x="946" y="434"/>
                    </a:cubicBezTo>
                    <a:cubicBezTo>
                      <a:pt x="947" y="430"/>
                      <a:pt x="946" y="422"/>
                      <a:pt x="945" y="417"/>
                    </a:cubicBezTo>
                    <a:cubicBezTo>
                      <a:pt x="945" y="413"/>
                      <a:pt x="948" y="407"/>
                      <a:pt x="950" y="399"/>
                    </a:cubicBezTo>
                    <a:cubicBezTo>
                      <a:pt x="951" y="390"/>
                      <a:pt x="941" y="381"/>
                      <a:pt x="936" y="379"/>
                    </a:cubicBezTo>
                    <a:cubicBezTo>
                      <a:pt x="930" y="376"/>
                      <a:pt x="934" y="372"/>
                      <a:pt x="941" y="365"/>
                    </a:cubicBezTo>
                    <a:cubicBezTo>
                      <a:pt x="949" y="359"/>
                      <a:pt x="949" y="340"/>
                      <a:pt x="949" y="335"/>
                    </a:cubicBezTo>
                    <a:cubicBezTo>
                      <a:pt x="948" y="331"/>
                      <a:pt x="933" y="328"/>
                      <a:pt x="927" y="328"/>
                    </a:cubicBezTo>
                    <a:cubicBezTo>
                      <a:pt x="921" y="329"/>
                      <a:pt x="899" y="328"/>
                      <a:pt x="893" y="327"/>
                    </a:cubicBezTo>
                    <a:cubicBezTo>
                      <a:pt x="888" y="326"/>
                      <a:pt x="886" y="331"/>
                      <a:pt x="883" y="336"/>
                    </a:cubicBezTo>
                    <a:cubicBezTo>
                      <a:pt x="881" y="342"/>
                      <a:pt x="875" y="350"/>
                      <a:pt x="872" y="362"/>
                    </a:cubicBezTo>
                    <a:cubicBezTo>
                      <a:pt x="868" y="373"/>
                      <a:pt x="854" y="377"/>
                      <a:pt x="848" y="380"/>
                    </a:cubicBezTo>
                    <a:cubicBezTo>
                      <a:pt x="842" y="382"/>
                      <a:pt x="838" y="391"/>
                      <a:pt x="841" y="395"/>
                    </a:cubicBezTo>
                    <a:cubicBezTo>
                      <a:pt x="844" y="399"/>
                      <a:pt x="848" y="396"/>
                      <a:pt x="851" y="397"/>
                    </a:cubicBezTo>
                    <a:cubicBezTo>
                      <a:pt x="854" y="399"/>
                      <a:pt x="851" y="410"/>
                      <a:pt x="849" y="411"/>
                    </a:cubicBezTo>
                    <a:cubicBezTo>
                      <a:pt x="847" y="413"/>
                      <a:pt x="852" y="417"/>
                      <a:pt x="848" y="420"/>
                    </a:cubicBezTo>
                    <a:cubicBezTo>
                      <a:pt x="843" y="423"/>
                      <a:pt x="839" y="429"/>
                      <a:pt x="842" y="432"/>
                    </a:cubicBezTo>
                    <a:cubicBezTo>
                      <a:pt x="844" y="435"/>
                      <a:pt x="857" y="436"/>
                      <a:pt x="863" y="439"/>
                    </a:cubicBezTo>
                    <a:cubicBezTo>
                      <a:pt x="868" y="443"/>
                      <a:pt x="866" y="448"/>
                      <a:pt x="870" y="454"/>
                    </a:cubicBezTo>
                    <a:cubicBezTo>
                      <a:pt x="874" y="459"/>
                      <a:pt x="879" y="456"/>
                      <a:pt x="881" y="459"/>
                    </a:cubicBezTo>
                    <a:cubicBezTo>
                      <a:pt x="883" y="463"/>
                      <a:pt x="873" y="476"/>
                      <a:pt x="870" y="477"/>
                    </a:cubicBezTo>
                    <a:cubicBezTo>
                      <a:pt x="866" y="477"/>
                      <a:pt x="853" y="463"/>
                      <a:pt x="848" y="460"/>
                    </a:cubicBezTo>
                    <a:cubicBezTo>
                      <a:pt x="844" y="457"/>
                      <a:pt x="828" y="452"/>
                      <a:pt x="820" y="448"/>
                    </a:cubicBezTo>
                    <a:cubicBezTo>
                      <a:pt x="812" y="443"/>
                      <a:pt x="805" y="444"/>
                      <a:pt x="797" y="438"/>
                    </a:cubicBezTo>
                    <a:cubicBezTo>
                      <a:pt x="788" y="432"/>
                      <a:pt x="780" y="429"/>
                      <a:pt x="764" y="429"/>
                    </a:cubicBezTo>
                    <a:cubicBezTo>
                      <a:pt x="748" y="430"/>
                      <a:pt x="737" y="426"/>
                      <a:pt x="732" y="426"/>
                    </a:cubicBezTo>
                    <a:cubicBezTo>
                      <a:pt x="726" y="427"/>
                      <a:pt x="728" y="421"/>
                      <a:pt x="719" y="417"/>
                    </a:cubicBezTo>
                    <a:cubicBezTo>
                      <a:pt x="709" y="413"/>
                      <a:pt x="703" y="407"/>
                      <a:pt x="697" y="410"/>
                    </a:cubicBezTo>
                    <a:cubicBezTo>
                      <a:pt x="692" y="413"/>
                      <a:pt x="694" y="423"/>
                      <a:pt x="702" y="424"/>
                    </a:cubicBezTo>
                    <a:cubicBezTo>
                      <a:pt x="711" y="426"/>
                      <a:pt x="707" y="430"/>
                      <a:pt x="715" y="430"/>
                    </a:cubicBezTo>
                    <a:cubicBezTo>
                      <a:pt x="724" y="429"/>
                      <a:pt x="727" y="432"/>
                      <a:pt x="727" y="438"/>
                    </a:cubicBezTo>
                    <a:cubicBezTo>
                      <a:pt x="726" y="443"/>
                      <a:pt x="731" y="449"/>
                      <a:pt x="735" y="452"/>
                    </a:cubicBezTo>
                    <a:cubicBezTo>
                      <a:pt x="739" y="456"/>
                      <a:pt x="736" y="462"/>
                      <a:pt x="729" y="462"/>
                    </a:cubicBezTo>
                    <a:cubicBezTo>
                      <a:pt x="722" y="462"/>
                      <a:pt x="714" y="463"/>
                      <a:pt x="717" y="468"/>
                    </a:cubicBezTo>
                    <a:cubicBezTo>
                      <a:pt x="720" y="473"/>
                      <a:pt x="715" y="474"/>
                      <a:pt x="708" y="472"/>
                    </a:cubicBezTo>
                    <a:cubicBezTo>
                      <a:pt x="701" y="469"/>
                      <a:pt x="705" y="464"/>
                      <a:pt x="708" y="461"/>
                    </a:cubicBezTo>
                    <a:cubicBezTo>
                      <a:pt x="711" y="458"/>
                      <a:pt x="702" y="455"/>
                      <a:pt x="697" y="453"/>
                    </a:cubicBezTo>
                    <a:cubicBezTo>
                      <a:pt x="693" y="451"/>
                      <a:pt x="675" y="465"/>
                      <a:pt x="670" y="467"/>
                    </a:cubicBezTo>
                    <a:cubicBezTo>
                      <a:pt x="665" y="469"/>
                      <a:pt x="653" y="463"/>
                      <a:pt x="641" y="467"/>
                    </a:cubicBezTo>
                    <a:cubicBezTo>
                      <a:pt x="628" y="470"/>
                      <a:pt x="629" y="480"/>
                      <a:pt x="624" y="479"/>
                    </a:cubicBezTo>
                    <a:cubicBezTo>
                      <a:pt x="619" y="478"/>
                      <a:pt x="606" y="480"/>
                      <a:pt x="600" y="477"/>
                    </a:cubicBezTo>
                    <a:cubicBezTo>
                      <a:pt x="595" y="474"/>
                      <a:pt x="599" y="472"/>
                      <a:pt x="605" y="472"/>
                    </a:cubicBezTo>
                    <a:cubicBezTo>
                      <a:pt x="610" y="472"/>
                      <a:pt x="612" y="471"/>
                      <a:pt x="609" y="467"/>
                    </a:cubicBezTo>
                    <a:cubicBezTo>
                      <a:pt x="606" y="463"/>
                      <a:pt x="613" y="457"/>
                      <a:pt x="613" y="455"/>
                    </a:cubicBezTo>
                    <a:cubicBezTo>
                      <a:pt x="613" y="452"/>
                      <a:pt x="592" y="459"/>
                      <a:pt x="589" y="462"/>
                    </a:cubicBezTo>
                    <a:cubicBezTo>
                      <a:pt x="586" y="465"/>
                      <a:pt x="589" y="470"/>
                      <a:pt x="586" y="472"/>
                    </a:cubicBezTo>
                    <a:cubicBezTo>
                      <a:pt x="582" y="474"/>
                      <a:pt x="582" y="469"/>
                      <a:pt x="578" y="467"/>
                    </a:cubicBezTo>
                    <a:cubicBezTo>
                      <a:pt x="574" y="466"/>
                      <a:pt x="543" y="473"/>
                      <a:pt x="537" y="479"/>
                    </a:cubicBezTo>
                    <a:cubicBezTo>
                      <a:pt x="532" y="486"/>
                      <a:pt x="520" y="486"/>
                      <a:pt x="520" y="490"/>
                    </a:cubicBezTo>
                    <a:cubicBezTo>
                      <a:pt x="520" y="493"/>
                      <a:pt x="507" y="493"/>
                      <a:pt x="501" y="496"/>
                    </a:cubicBezTo>
                    <a:cubicBezTo>
                      <a:pt x="496" y="498"/>
                      <a:pt x="499" y="509"/>
                      <a:pt x="497" y="514"/>
                    </a:cubicBezTo>
                    <a:cubicBezTo>
                      <a:pt x="495" y="519"/>
                      <a:pt x="474" y="518"/>
                      <a:pt x="467" y="518"/>
                    </a:cubicBezTo>
                    <a:cubicBezTo>
                      <a:pt x="461" y="518"/>
                      <a:pt x="458" y="505"/>
                      <a:pt x="453" y="505"/>
                    </a:cubicBezTo>
                    <a:cubicBezTo>
                      <a:pt x="448" y="504"/>
                      <a:pt x="451" y="497"/>
                      <a:pt x="453" y="493"/>
                    </a:cubicBezTo>
                    <a:cubicBezTo>
                      <a:pt x="454" y="490"/>
                      <a:pt x="458" y="493"/>
                      <a:pt x="465" y="489"/>
                    </a:cubicBezTo>
                    <a:cubicBezTo>
                      <a:pt x="471" y="485"/>
                      <a:pt x="478" y="491"/>
                      <a:pt x="480" y="488"/>
                    </a:cubicBezTo>
                    <a:cubicBezTo>
                      <a:pt x="483" y="485"/>
                      <a:pt x="471" y="478"/>
                      <a:pt x="470" y="471"/>
                    </a:cubicBezTo>
                    <a:cubicBezTo>
                      <a:pt x="469" y="465"/>
                      <a:pt x="455" y="463"/>
                      <a:pt x="447" y="465"/>
                    </a:cubicBezTo>
                    <a:cubicBezTo>
                      <a:pt x="440" y="467"/>
                      <a:pt x="431" y="465"/>
                      <a:pt x="425" y="462"/>
                    </a:cubicBezTo>
                    <a:cubicBezTo>
                      <a:pt x="420" y="460"/>
                      <a:pt x="421" y="467"/>
                      <a:pt x="429" y="469"/>
                    </a:cubicBezTo>
                    <a:cubicBezTo>
                      <a:pt x="437" y="471"/>
                      <a:pt x="433" y="478"/>
                      <a:pt x="434" y="481"/>
                    </a:cubicBezTo>
                    <a:cubicBezTo>
                      <a:pt x="435" y="485"/>
                      <a:pt x="432" y="494"/>
                      <a:pt x="427" y="501"/>
                    </a:cubicBezTo>
                    <a:cubicBezTo>
                      <a:pt x="422" y="508"/>
                      <a:pt x="426" y="508"/>
                      <a:pt x="433" y="507"/>
                    </a:cubicBezTo>
                    <a:cubicBezTo>
                      <a:pt x="440" y="507"/>
                      <a:pt x="439" y="516"/>
                      <a:pt x="439" y="523"/>
                    </a:cubicBezTo>
                    <a:cubicBezTo>
                      <a:pt x="439" y="530"/>
                      <a:pt x="434" y="532"/>
                      <a:pt x="434" y="536"/>
                    </a:cubicBezTo>
                    <a:cubicBezTo>
                      <a:pt x="434" y="541"/>
                      <a:pt x="428" y="534"/>
                      <a:pt x="426" y="536"/>
                    </a:cubicBezTo>
                    <a:cubicBezTo>
                      <a:pt x="424" y="538"/>
                      <a:pt x="422" y="535"/>
                      <a:pt x="421" y="531"/>
                    </a:cubicBezTo>
                    <a:cubicBezTo>
                      <a:pt x="420" y="527"/>
                      <a:pt x="409" y="529"/>
                      <a:pt x="403" y="528"/>
                    </a:cubicBezTo>
                    <a:cubicBezTo>
                      <a:pt x="397" y="526"/>
                      <a:pt x="395" y="529"/>
                      <a:pt x="392" y="533"/>
                    </a:cubicBezTo>
                    <a:cubicBezTo>
                      <a:pt x="389" y="538"/>
                      <a:pt x="381" y="539"/>
                      <a:pt x="376" y="540"/>
                    </a:cubicBezTo>
                    <a:cubicBezTo>
                      <a:pt x="372" y="540"/>
                      <a:pt x="364" y="549"/>
                      <a:pt x="360" y="552"/>
                    </a:cubicBezTo>
                    <a:cubicBezTo>
                      <a:pt x="355" y="555"/>
                      <a:pt x="354" y="561"/>
                      <a:pt x="361" y="568"/>
                    </a:cubicBezTo>
                    <a:cubicBezTo>
                      <a:pt x="367" y="574"/>
                      <a:pt x="368" y="578"/>
                      <a:pt x="368" y="581"/>
                    </a:cubicBezTo>
                    <a:cubicBezTo>
                      <a:pt x="367" y="585"/>
                      <a:pt x="350" y="584"/>
                      <a:pt x="347" y="580"/>
                    </a:cubicBezTo>
                    <a:cubicBezTo>
                      <a:pt x="344" y="576"/>
                      <a:pt x="332" y="575"/>
                      <a:pt x="328" y="576"/>
                    </a:cubicBezTo>
                    <a:cubicBezTo>
                      <a:pt x="325" y="577"/>
                      <a:pt x="314" y="564"/>
                      <a:pt x="308" y="564"/>
                    </a:cubicBezTo>
                    <a:cubicBezTo>
                      <a:pt x="303" y="564"/>
                      <a:pt x="300" y="570"/>
                      <a:pt x="298" y="574"/>
                    </a:cubicBezTo>
                    <a:cubicBezTo>
                      <a:pt x="296" y="577"/>
                      <a:pt x="300" y="578"/>
                      <a:pt x="303" y="584"/>
                    </a:cubicBezTo>
                    <a:cubicBezTo>
                      <a:pt x="306" y="590"/>
                      <a:pt x="315" y="590"/>
                      <a:pt x="320" y="590"/>
                    </a:cubicBezTo>
                    <a:cubicBezTo>
                      <a:pt x="325" y="590"/>
                      <a:pt x="323" y="598"/>
                      <a:pt x="322" y="601"/>
                    </a:cubicBezTo>
                    <a:cubicBezTo>
                      <a:pt x="320" y="604"/>
                      <a:pt x="311" y="606"/>
                      <a:pt x="308" y="603"/>
                    </a:cubicBezTo>
                    <a:cubicBezTo>
                      <a:pt x="306" y="599"/>
                      <a:pt x="295" y="603"/>
                      <a:pt x="295" y="599"/>
                    </a:cubicBezTo>
                    <a:cubicBezTo>
                      <a:pt x="294" y="594"/>
                      <a:pt x="287" y="588"/>
                      <a:pt x="278" y="589"/>
                    </a:cubicBezTo>
                    <a:cubicBezTo>
                      <a:pt x="270" y="591"/>
                      <a:pt x="269" y="586"/>
                      <a:pt x="269" y="579"/>
                    </a:cubicBezTo>
                    <a:cubicBezTo>
                      <a:pt x="270" y="573"/>
                      <a:pt x="265" y="569"/>
                      <a:pt x="265" y="566"/>
                    </a:cubicBezTo>
                    <a:cubicBezTo>
                      <a:pt x="265" y="564"/>
                      <a:pt x="261" y="558"/>
                      <a:pt x="266" y="555"/>
                    </a:cubicBezTo>
                    <a:cubicBezTo>
                      <a:pt x="270" y="552"/>
                      <a:pt x="267" y="548"/>
                      <a:pt x="267" y="544"/>
                    </a:cubicBezTo>
                    <a:cubicBezTo>
                      <a:pt x="267" y="540"/>
                      <a:pt x="260" y="534"/>
                      <a:pt x="253" y="534"/>
                    </a:cubicBezTo>
                    <a:cubicBezTo>
                      <a:pt x="247" y="534"/>
                      <a:pt x="248" y="527"/>
                      <a:pt x="243" y="526"/>
                    </a:cubicBezTo>
                    <a:cubicBezTo>
                      <a:pt x="237" y="525"/>
                      <a:pt x="226" y="516"/>
                      <a:pt x="225" y="512"/>
                    </a:cubicBezTo>
                    <a:cubicBezTo>
                      <a:pt x="225" y="508"/>
                      <a:pt x="216" y="507"/>
                      <a:pt x="219" y="506"/>
                    </a:cubicBezTo>
                    <a:cubicBezTo>
                      <a:pt x="222" y="505"/>
                      <a:pt x="229" y="507"/>
                      <a:pt x="233" y="511"/>
                    </a:cubicBezTo>
                    <a:cubicBezTo>
                      <a:pt x="238" y="516"/>
                      <a:pt x="246" y="520"/>
                      <a:pt x="258" y="522"/>
                    </a:cubicBezTo>
                    <a:cubicBezTo>
                      <a:pt x="270" y="523"/>
                      <a:pt x="275" y="529"/>
                      <a:pt x="289" y="531"/>
                    </a:cubicBezTo>
                    <a:cubicBezTo>
                      <a:pt x="302" y="534"/>
                      <a:pt x="310" y="535"/>
                      <a:pt x="330" y="538"/>
                    </a:cubicBezTo>
                    <a:cubicBezTo>
                      <a:pt x="349" y="541"/>
                      <a:pt x="375" y="521"/>
                      <a:pt x="381" y="516"/>
                    </a:cubicBezTo>
                    <a:cubicBezTo>
                      <a:pt x="386" y="510"/>
                      <a:pt x="379" y="499"/>
                      <a:pt x="379" y="495"/>
                    </a:cubicBezTo>
                    <a:cubicBezTo>
                      <a:pt x="379" y="491"/>
                      <a:pt x="370" y="490"/>
                      <a:pt x="369" y="487"/>
                    </a:cubicBezTo>
                    <a:cubicBezTo>
                      <a:pt x="368" y="484"/>
                      <a:pt x="362" y="478"/>
                      <a:pt x="355" y="478"/>
                    </a:cubicBezTo>
                    <a:cubicBezTo>
                      <a:pt x="347" y="478"/>
                      <a:pt x="346" y="469"/>
                      <a:pt x="340" y="470"/>
                    </a:cubicBezTo>
                    <a:cubicBezTo>
                      <a:pt x="334" y="471"/>
                      <a:pt x="330" y="467"/>
                      <a:pt x="314" y="457"/>
                    </a:cubicBezTo>
                    <a:cubicBezTo>
                      <a:pt x="298" y="447"/>
                      <a:pt x="277" y="439"/>
                      <a:pt x="273" y="441"/>
                    </a:cubicBezTo>
                    <a:cubicBezTo>
                      <a:pt x="269" y="443"/>
                      <a:pt x="266" y="444"/>
                      <a:pt x="264" y="440"/>
                    </a:cubicBezTo>
                    <a:cubicBezTo>
                      <a:pt x="261" y="436"/>
                      <a:pt x="255" y="436"/>
                      <a:pt x="251" y="439"/>
                    </a:cubicBezTo>
                    <a:cubicBezTo>
                      <a:pt x="247" y="443"/>
                      <a:pt x="243" y="437"/>
                      <a:pt x="235" y="438"/>
                    </a:cubicBezTo>
                    <a:cubicBezTo>
                      <a:pt x="227" y="440"/>
                      <a:pt x="223" y="435"/>
                      <a:pt x="225" y="433"/>
                    </a:cubicBezTo>
                    <a:cubicBezTo>
                      <a:pt x="227" y="430"/>
                      <a:pt x="239" y="432"/>
                      <a:pt x="238" y="429"/>
                    </a:cubicBezTo>
                    <a:cubicBezTo>
                      <a:pt x="237" y="425"/>
                      <a:pt x="233" y="429"/>
                      <a:pt x="226" y="424"/>
                    </a:cubicBezTo>
                    <a:cubicBezTo>
                      <a:pt x="219" y="419"/>
                      <a:pt x="215" y="422"/>
                      <a:pt x="214" y="426"/>
                    </a:cubicBezTo>
                    <a:cubicBezTo>
                      <a:pt x="212" y="430"/>
                      <a:pt x="207" y="429"/>
                      <a:pt x="203" y="426"/>
                    </a:cubicBezTo>
                    <a:cubicBezTo>
                      <a:pt x="203" y="425"/>
                      <a:pt x="202" y="425"/>
                      <a:pt x="202" y="425"/>
                    </a:cubicBezTo>
                    <a:cubicBezTo>
                      <a:pt x="201" y="431"/>
                      <a:pt x="197" y="432"/>
                      <a:pt x="193" y="431"/>
                    </a:cubicBezTo>
                    <a:cubicBezTo>
                      <a:pt x="188" y="430"/>
                      <a:pt x="184" y="438"/>
                      <a:pt x="178" y="438"/>
                    </a:cubicBezTo>
                    <a:cubicBezTo>
                      <a:pt x="173" y="438"/>
                      <a:pt x="167" y="444"/>
                      <a:pt x="166" y="448"/>
                    </a:cubicBezTo>
                    <a:cubicBezTo>
                      <a:pt x="165" y="453"/>
                      <a:pt x="160" y="450"/>
                      <a:pt x="160" y="454"/>
                    </a:cubicBezTo>
                    <a:cubicBezTo>
                      <a:pt x="160" y="457"/>
                      <a:pt x="160" y="460"/>
                      <a:pt x="157" y="463"/>
                    </a:cubicBezTo>
                    <a:cubicBezTo>
                      <a:pt x="154" y="466"/>
                      <a:pt x="157" y="468"/>
                      <a:pt x="160" y="473"/>
                    </a:cubicBezTo>
                    <a:cubicBezTo>
                      <a:pt x="162" y="478"/>
                      <a:pt x="168" y="478"/>
                      <a:pt x="170" y="479"/>
                    </a:cubicBezTo>
                    <a:cubicBezTo>
                      <a:pt x="173" y="481"/>
                      <a:pt x="183" y="489"/>
                      <a:pt x="183" y="492"/>
                    </a:cubicBezTo>
                    <a:cubicBezTo>
                      <a:pt x="183" y="495"/>
                      <a:pt x="175" y="503"/>
                      <a:pt x="172" y="505"/>
                    </a:cubicBezTo>
                    <a:cubicBezTo>
                      <a:pt x="169" y="507"/>
                      <a:pt x="165" y="513"/>
                      <a:pt x="167" y="516"/>
                    </a:cubicBezTo>
                    <a:cubicBezTo>
                      <a:pt x="169" y="519"/>
                      <a:pt x="178" y="532"/>
                      <a:pt x="184" y="542"/>
                    </a:cubicBezTo>
                    <a:cubicBezTo>
                      <a:pt x="189" y="553"/>
                      <a:pt x="181" y="548"/>
                      <a:pt x="178" y="553"/>
                    </a:cubicBezTo>
                    <a:cubicBezTo>
                      <a:pt x="174" y="557"/>
                      <a:pt x="179" y="563"/>
                      <a:pt x="180" y="566"/>
                    </a:cubicBezTo>
                    <a:cubicBezTo>
                      <a:pt x="181" y="569"/>
                      <a:pt x="176" y="569"/>
                      <a:pt x="176" y="571"/>
                    </a:cubicBezTo>
                    <a:cubicBezTo>
                      <a:pt x="177" y="574"/>
                      <a:pt x="185" y="575"/>
                      <a:pt x="185" y="577"/>
                    </a:cubicBezTo>
                    <a:cubicBezTo>
                      <a:pt x="186" y="579"/>
                      <a:pt x="180" y="582"/>
                      <a:pt x="182" y="586"/>
                    </a:cubicBezTo>
                    <a:cubicBezTo>
                      <a:pt x="185" y="590"/>
                      <a:pt x="191" y="590"/>
                      <a:pt x="192" y="595"/>
                    </a:cubicBezTo>
                    <a:cubicBezTo>
                      <a:pt x="192" y="601"/>
                      <a:pt x="180" y="601"/>
                      <a:pt x="181" y="605"/>
                    </a:cubicBezTo>
                    <a:cubicBezTo>
                      <a:pt x="181" y="609"/>
                      <a:pt x="197" y="615"/>
                      <a:pt x="203" y="623"/>
                    </a:cubicBezTo>
                    <a:cubicBezTo>
                      <a:pt x="210" y="630"/>
                      <a:pt x="210" y="632"/>
                      <a:pt x="208" y="637"/>
                    </a:cubicBezTo>
                    <a:cubicBezTo>
                      <a:pt x="205" y="645"/>
                      <a:pt x="186" y="652"/>
                      <a:pt x="182" y="662"/>
                    </a:cubicBezTo>
                    <a:cubicBezTo>
                      <a:pt x="178" y="671"/>
                      <a:pt x="162" y="676"/>
                      <a:pt x="155" y="684"/>
                    </a:cubicBezTo>
                    <a:cubicBezTo>
                      <a:pt x="152" y="687"/>
                      <a:pt x="149" y="691"/>
                      <a:pt x="146" y="694"/>
                    </a:cubicBezTo>
                    <a:cubicBezTo>
                      <a:pt x="150" y="693"/>
                      <a:pt x="152" y="693"/>
                      <a:pt x="154" y="692"/>
                    </a:cubicBezTo>
                    <a:cubicBezTo>
                      <a:pt x="158" y="690"/>
                      <a:pt x="161" y="700"/>
                      <a:pt x="165" y="703"/>
                    </a:cubicBezTo>
                    <a:cubicBezTo>
                      <a:pt x="169" y="707"/>
                      <a:pt x="178" y="703"/>
                      <a:pt x="180" y="707"/>
                    </a:cubicBezTo>
                    <a:cubicBezTo>
                      <a:pt x="183" y="710"/>
                      <a:pt x="178" y="710"/>
                      <a:pt x="172" y="709"/>
                    </a:cubicBezTo>
                    <a:cubicBezTo>
                      <a:pt x="166" y="708"/>
                      <a:pt x="164" y="711"/>
                      <a:pt x="155" y="715"/>
                    </a:cubicBezTo>
                    <a:cubicBezTo>
                      <a:pt x="148" y="717"/>
                      <a:pt x="149" y="719"/>
                      <a:pt x="146" y="721"/>
                    </a:cubicBezTo>
                    <a:cubicBezTo>
                      <a:pt x="151" y="728"/>
                      <a:pt x="145" y="728"/>
                      <a:pt x="143" y="733"/>
                    </a:cubicBezTo>
                    <a:cubicBezTo>
                      <a:pt x="140" y="738"/>
                      <a:pt x="137" y="739"/>
                      <a:pt x="137" y="742"/>
                    </a:cubicBezTo>
                    <a:cubicBezTo>
                      <a:pt x="137" y="745"/>
                      <a:pt x="138" y="747"/>
                      <a:pt x="138" y="752"/>
                    </a:cubicBezTo>
                    <a:cubicBezTo>
                      <a:pt x="139" y="757"/>
                      <a:pt x="139" y="758"/>
                      <a:pt x="142" y="762"/>
                    </a:cubicBezTo>
                    <a:cubicBezTo>
                      <a:pt x="145" y="765"/>
                      <a:pt x="140" y="765"/>
                      <a:pt x="137" y="767"/>
                    </a:cubicBezTo>
                    <a:cubicBezTo>
                      <a:pt x="135" y="769"/>
                      <a:pt x="137" y="774"/>
                      <a:pt x="140" y="777"/>
                    </a:cubicBezTo>
                    <a:cubicBezTo>
                      <a:pt x="143" y="780"/>
                      <a:pt x="143" y="784"/>
                      <a:pt x="142" y="787"/>
                    </a:cubicBezTo>
                    <a:cubicBezTo>
                      <a:pt x="140" y="789"/>
                      <a:pt x="144" y="794"/>
                      <a:pt x="147" y="797"/>
                    </a:cubicBezTo>
                    <a:cubicBezTo>
                      <a:pt x="150" y="799"/>
                      <a:pt x="149" y="807"/>
                      <a:pt x="152" y="809"/>
                    </a:cubicBezTo>
                    <a:cubicBezTo>
                      <a:pt x="154" y="811"/>
                      <a:pt x="157" y="813"/>
                      <a:pt x="161" y="812"/>
                    </a:cubicBezTo>
                    <a:cubicBezTo>
                      <a:pt x="166" y="810"/>
                      <a:pt x="168" y="812"/>
                      <a:pt x="170" y="816"/>
                    </a:cubicBezTo>
                    <a:cubicBezTo>
                      <a:pt x="172" y="819"/>
                      <a:pt x="175" y="818"/>
                      <a:pt x="180" y="816"/>
                    </a:cubicBezTo>
                    <a:cubicBezTo>
                      <a:pt x="184" y="814"/>
                      <a:pt x="194" y="819"/>
                      <a:pt x="196" y="821"/>
                    </a:cubicBezTo>
                    <a:cubicBezTo>
                      <a:pt x="198" y="822"/>
                      <a:pt x="197" y="828"/>
                      <a:pt x="198" y="833"/>
                    </a:cubicBezTo>
                    <a:cubicBezTo>
                      <a:pt x="198" y="837"/>
                      <a:pt x="195" y="842"/>
                      <a:pt x="200" y="845"/>
                    </a:cubicBezTo>
                    <a:cubicBezTo>
                      <a:pt x="204" y="848"/>
                      <a:pt x="203" y="854"/>
                      <a:pt x="208" y="856"/>
                    </a:cubicBezTo>
                    <a:cubicBezTo>
                      <a:pt x="213" y="858"/>
                      <a:pt x="215" y="865"/>
                      <a:pt x="218" y="866"/>
                    </a:cubicBezTo>
                    <a:cubicBezTo>
                      <a:pt x="221" y="867"/>
                      <a:pt x="227" y="871"/>
                      <a:pt x="228" y="875"/>
                    </a:cubicBezTo>
                    <a:cubicBezTo>
                      <a:pt x="228" y="878"/>
                      <a:pt x="222" y="882"/>
                      <a:pt x="219" y="883"/>
                    </a:cubicBezTo>
                    <a:cubicBezTo>
                      <a:pt x="215" y="885"/>
                      <a:pt x="209" y="878"/>
                      <a:pt x="206" y="881"/>
                    </a:cubicBezTo>
                    <a:cubicBezTo>
                      <a:pt x="204" y="884"/>
                      <a:pt x="207" y="889"/>
                      <a:pt x="209" y="898"/>
                    </a:cubicBezTo>
                    <a:cubicBezTo>
                      <a:pt x="211" y="906"/>
                      <a:pt x="212" y="907"/>
                      <a:pt x="216" y="907"/>
                    </a:cubicBezTo>
                    <a:cubicBezTo>
                      <a:pt x="220" y="907"/>
                      <a:pt x="222" y="904"/>
                      <a:pt x="225" y="903"/>
                    </a:cubicBezTo>
                    <a:cubicBezTo>
                      <a:pt x="227" y="901"/>
                      <a:pt x="234" y="903"/>
                      <a:pt x="236" y="902"/>
                    </a:cubicBezTo>
                    <a:cubicBezTo>
                      <a:pt x="239" y="901"/>
                      <a:pt x="249" y="901"/>
                      <a:pt x="251" y="904"/>
                    </a:cubicBezTo>
                    <a:cubicBezTo>
                      <a:pt x="253" y="907"/>
                      <a:pt x="255" y="914"/>
                      <a:pt x="253" y="917"/>
                    </a:cubicBezTo>
                    <a:cubicBezTo>
                      <a:pt x="252" y="920"/>
                      <a:pt x="255" y="923"/>
                      <a:pt x="257" y="927"/>
                    </a:cubicBezTo>
                    <a:cubicBezTo>
                      <a:pt x="259" y="931"/>
                      <a:pt x="267" y="929"/>
                      <a:pt x="270" y="930"/>
                    </a:cubicBezTo>
                    <a:cubicBezTo>
                      <a:pt x="273" y="931"/>
                      <a:pt x="279" y="940"/>
                      <a:pt x="278" y="944"/>
                    </a:cubicBezTo>
                    <a:cubicBezTo>
                      <a:pt x="277" y="948"/>
                      <a:pt x="282" y="948"/>
                      <a:pt x="284" y="947"/>
                    </a:cubicBezTo>
                    <a:cubicBezTo>
                      <a:pt x="287" y="946"/>
                      <a:pt x="290" y="949"/>
                      <a:pt x="293" y="951"/>
                    </a:cubicBezTo>
                    <a:cubicBezTo>
                      <a:pt x="296" y="953"/>
                      <a:pt x="299" y="952"/>
                      <a:pt x="302" y="950"/>
                    </a:cubicBezTo>
                    <a:cubicBezTo>
                      <a:pt x="305" y="948"/>
                      <a:pt x="310" y="947"/>
                      <a:pt x="312" y="950"/>
                    </a:cubicBezTo>
                    <a:cubicBezTo>
                      <a:pt x="313" y="952"/>
                      <a:pt x="320" y="957"/>
                      <a:pt x="320" y="959"/>
                    </a:cubicBezTo>
                    <a:cubicBezTo>
                      <a:pt x="320" y="961"/>
                      <a:pt x="329" y="959"/>
                      <a:pt x="334" y="961"/>
                    </a:cubicBezTo>
                    <a:cubicBezTo>
                      <a:pt x="339" y="964"/>
                      <a:pt x="344" y="963"/>
                      <a:pt x="349" y="965"/>
                    </a:cubicBezTo>
                    <a:cubicBezTo>
                      <a:pt x="354" y="968"/>
                      <a:pt x="359" y="968"/>
                      <a:pt x="359" y="972"/>
                    </a:cubicBezTo>
                    <a:cubicBezTo>
                      <a:pt x="360" y="975"/>
                      <a:pt x="354" y="977"/>
                      <a:pt x="354" y="979"/>
                    </a:cubicBezTo>
                    <a:cubicBezTo>
                      <a:pt x="354" y="981"/>
                      <a:pt x="358" y="982"/>
                      <a:pt x="358" y="984"/>
                    </a:cubicBezTo>
                    <a:cubicBezTo>
                      <a:pt x="358" y="986"/>
                      <a:pt x="353" y="986"/>
                      <a:pt x="352" y="988"/>
                    </a:cubicBezTo>
                    <a:cubicBezTo>
                      <a:pt x="351" y="990"/>
                      <a:pt x="355" y="993"/>
                      <a:pt x="356" y="995"/>
                    </a:cubicBezTo>
                    <a:cubicBezTo>
                      <a:pt x="357" y="997"/>
                      <a:pt x="353" y="1004"/>
                      <a:pt x="353" y="1006"/>
                    </a:cubicBezTo>
                    <a:cubicBezTo>
                      <a:pt x="353" y="1008"/>
                      <a:pt x="341" y="1005"/>
                      <a:pt x="338" y="1005"/>
                    </a:cubicBezTo>
                    <a:cubicBezTo>
                      <a:pt x="336" y="1005"/>
                      <a:pt x="327" y="1014"/>
                      <a:pt x="325" y="1015"/>
                    </a:cubicBezTo>
                    <a:cubicBezTo>
                      <a:pt x="322" y="1015"/>
                      <a:pt x="323" y="1019"/>
                      <a:pt x="324" y="1023"/>
                    </a:cubicBezTo>
                    <a:cubicBezTo>
                      <a:pt x="333" y="1021"/>
                      <a:pt x="341" y="1021"/>
                      <a:pt x="342" y="1023"/>
                    </a:cubicBezTo>
                    <a:cubicBezTo>
                      <a:pt x="344" y="1026"/>
                      <a:pt x="324" y="1034"/>
                      <a:pt x="320" y="1035"/>
                    </a:cubicBezTo>
                    <a:cubicBezTo>
                      <a:pt x="317" y="1037"/>
                      <a:pt x="327" y="1042"/>
                      <a:pt x="327" y="1045"/>
                    </a:cubicBezTo>
                    <a:cubicBezTo>
                      <a:pt x="327" y="1048"/>
                      <a:pt x="316" y="1049"/>
                      <a:pt x="317" y="1055"/>
                    </a:cubicBezTo>
                    <a:cubicBezTo>
                      <a:pt x="318" y="1062"/>
                      <a:pt x="313" y="1063"/>
                      <a:pt x="307" y="1063"/>
                    </a:cubicBezTo>
                    <a:cubicBezTo>
                      <a:pt x="301" y="1063"/>
                      <a:pt x="300" y="1067"/>
                      <a:pt x="302" y="1067"/>
                    </a:cubicBezTo>
                    <a:cubicBezTo>
                      <a:pt x="305" y="1068"/>
                      <a:pt x="305" y="1075"/>
                      <a:pt x="316" y="1078"/>
                    </a:cubicBezTo>
                    <a:cubicBezTo>
                      <a:pt x="327" y="1081"/>
                      <a:pt x="339" y="1092"/>
                      <a:pt x="349" y="1102"/>
                    </a:cubicBezTo>
                    <a:cubicBezTo>
                      <a:pt x="350" y="1104"/>
                      <a:pt x="352" y="1105"/>
                      <a:pt x="354" y="1106"/>
                    </a:cubicBezTo>
                    <a:cubicBezTo>
                      <a:pt x="356" y="1104"/>
                      <a:pt x="359" y="1103"/>
                      <a:pt x="360" y="1103"/>
                    </a:cubicBezTo>
                    <a:cubicBezTo>
                      <a:pt x="366" y="1102"/>
                      <a:pt x="376" y="1105"/>
                      <a:pt x="381" y="1109"/>
                    </a:cubicBezTo>
                    <a:cubicBezTo>
                      <a:pt x="387" y="1113"/>
                      <a:pt x="406" y="1108"/>
                      <a:pt x="409" y="1111"/>
                    </a:cubicBezTo>
                    <a:cubicBezTo>
                      <a:pt x="411" y="1114"/>
                      <a:pt x="416" y="1118"/>
                      <a:pt x="420" y="1118"/>
                    </a:cubicBezTo>
                    <a:cubicBezTo>
                      <a:pt x="424" y="1118"/>
                      <a:pt x="428" y="1126"/>
                      <a:pt x="431" y="1124"/>
                    </a:cubicBezTo>
                    <a:cubicBezTo>
                      <a:pt x="434" y="1121"/>
                      <a:pt x="446" y="1121"/>
                      <a:pt x="449" y="1121"/>
                    </a:cubicBezTo>
                    <a:cubicBezTo>
                      <a:pt x="452" y="1121"/>
                      <a:pt x="452" y="1124"/>
                      <a:pt x="455" y="1124"/>
                    </a:cubicBezTo>
                    <a:cubicBezTo>
                      <a:pt x="458" y="1124"/>
                      <a:pt x="458" y="1135"/>
                      <a:pt x="460" y="1135"/>
                    </a:cubicBezTo>
                    <a:cubicBezTo>
                      <a:pt x="463" y="1134"/>
                      <a:pt x="471" y="1142"/>
                      <a:pt x="477" y="1142"/>
                    </a:cubicBezTo>
                    <a:cubicBezTo>
                      <a:pt x="482" y="1143"/>
                      <a:pt x="488" y="1153"/>
                      <a:pt x="490" y="1152"/>
                    </a:cubicBezTo>
                    <a:cubicBezTo>
                      <a:pt x="492" y="1151"/>
                      <a:pt x="496" y="1156"/>
                      <a:pt x="498" y="1152"/>
                    </a:cubicBezTo>
                    <a:cubicBezTo>
                      <a:pt x="499" y="1148"/>
                      <a:pt x="507" y="1150"/>
                      <a:pt x="509" y="1144"/>
                    </a:cubicBezTo>
                    <a:cubicBezTo>
                      <a:pt x="499" y="1131"/>
                      <a:pt x="489" y="1118"/>
                      <a:pt x="489" y="1113"/>
                    </a:cubicBezTo>
                    <a:cubicBezTo>
                      <a:pt x="490" y="1104"/>
                      <a:pt x="493" y="1098"/>
                      <a:pt x="482" y="1089"/>
                    </a:cubicBezTo>
                    <a:cubicBezTo>
                      <a:pt x="471" y="1079"/>
                      <a:pt x="483" y="1073"/>
                      <a:pt x="491" y="1063"/>
                    </a:cubicBezTo>
                    <a:cubicBezTo>
                      <a:pt x="498" y="1054"/>
                      <a:pt x="513" y="1050"/>
                      <a:pt x="522" y="1044"/>
                    </a:cubicBezTo>
                    <a:cubicBezTo>
                      <a:pt x="521" y="1043"/>
                      <a:pt x="519" y="1042"/>
                      <a:pt x="517" y="1041"/>
                    </a:cubicBezTo>
                    <a:cubicBezTo>
                      <a:pt x="510" y="1038"/>
                      <a:pt x="507" y="1035"/>
                      <a:pt x="513" y="1033"/>
                    </a:cubicBezTo>
                    <a:cubicBezTo>
                      <a:pt x="518" y="1031"/>
                      <a:pt x="516" y="1028"/>
                      <a:pt x="510" y="1022"/>
                    </a:cubicBezTo>
                    <a:cubicBezTo>
                      <a:pt x="505" y="1016"/>
                      <a:pt x="503" y="1009"/>
                      <a:pt x="500" y="1009"/>
                    </a:cubicBezTo>
                    <a:cubicBezTo>
                      <a:pt x="496" y="1009"/>
                      <a:pt x="492" y="1009"/>
                      <a:pt x="487" y="1010"/>
                    </a:cubicBezTo>
                    <a:cubicBezTo>
                      <a:pt x="482" y="1012"/>
                      <a:pt x="483" y="1006"/>
                      <a:pt x="484" y="1001"/>
                    </a:cubicBezTo>
                    <a:cubicBezTo>
                      <a:pt x="485" y="995"/>
                      <a:pt x="475" y="996"/>
                      <a:pt x="474" y="994"/>
                    </a:cubicBezTo>
                    <a:cubicBezTo>
                      <a:pt x="472" y="992"/>
                      <a:pt x="476" y="984"/>
                      <a:pt x="478" y="983"/>
                    </a:cubicBezTo>
                    <a:cubicBezTo>
                      <a:pt x="479" y="982"/>
                      <a:pt x="484" y="980"/>
                      <a:pt x="484" y="977"/>
                    </a:cubicBezTo>
                    <a:cubicBezTo>
                      <a:pt x="484" y="975"/>
                      <a:pt x="475" y="974"/>
                      <a:pt x="478" y="969"/>
                    </a:cubicBezTo>
                    <a:cubicBezTo>
                      <a:pt x="482" y="963"/>
                      <a:pt x="488" y="963"/>
                      <a:pt x="488" y="958"/>
                    </a:cubicBezTo>
                    <a:cubicBezTo>
                      <a:pt x="488" y="952"/>
                      <a:pt x="492" y="948"/>
                      <a:pt x="498" y="952"/>
                    </a:cubicBezTo>
                    <a:cubicBezTo>
                      <a:pt x="503" y="956"/>
                      <a:pt x="506" y="966"/>
                      <a:pt x="512" y="963"/>
                    </a:cubicBezTo>
                    <a:cubicBezTo>
                      <a:pt x="518" y="961"/>
                      <a:pt x="514" y="956"/>
                      <a:pt x="514" y="952"/>
                    </a:cubicBezTo>
                    <a:cubicBezTo>
                      <a:pt x="513" y="949"/>
                      <a:pt x="511" y="945"/>
                      <a:pt x="518" y="943"/>
                    </a:cubicBezTo>
                    <a:cubicBezTo>
                      <a:pt x="525" y="941"/>
                      <a:pt x="522" y="934"/>
                      <a:pt x="528" y="934"/>
                    </a:cubicBezTo>
                    <a:cubicBezTo>
                      <a:pt x="533" y="934"/>
                      <a:pt x="543" y="927"/>
                      <a:pt x="546" y="926"/>
                    </a:cubicBezTo>
                    <a:cubicBezTo>
                      <a:pt x="550" y="924"/>
                      <a:pt x="557" y="920"/>
                      <a:pt x="560" y="922"/>
                    </a:cubicBezTo>
                    <a:cubicBezTo>
                      <a:pt x="563" y="923"/>
                      <a:pt x="567" y="927"/>
                      <a:pt x="569" y="922"/>
                    </a:cubicBezTo>
                    <a:cubicBezTo>
                      <a:pt x="572" y="916"/>
                      <a:pt x="581" y="919"/>
                      <a:pt x="582" y="922"/>
                    </a:cubicBezTo>
                    <a:cubicBezTo>
                      <a:pt x="582" y="925"/>
                      <a:pt x="597" y="925"/>
                      <a:pt x="602" y="928"/>
                    </a:cubicBezTo>
                    <a:cubicBezTo>
                      <a:pt x="607" y="931"/>
                      <a:pt x="617" y="938"/>
                      <a:pt x="617" y="941"/>
                    </a:cubicBezTo>
                    <a:cubicBezTo>
                      <a:pt x="617" y="944"/>
                      <a:pt x="622" y="948"/>
                      <a:pt x="622" y="943"/>
                    </a:cubicBezTo>
                    <a:cubicBezTo>
                      <a:pt x="622" y="938"/>
                      <a:pt x="625" y="939"/>
                      <a:pt x="632" y="943"/>
                    </a:cubicBezTo>
                    <a:cubicBezTo>
                      <a:pt x="638" y="947"/>
                      <a:pt x="647" y="945"/>
                      <a:pt x="648" y="941"/>
                    </a:cubicBezTo>
                    <a:cubicBezTo>
                      <a:pt x="650" y="938"/>
                      <a:pt x="661" y="933"/>
                      <a:pt x="665" y="936"/>
                    </a:cubicBezTo>
                    <a:cubicBezTo>
                      <a:pt x="669" y="939"/>
                      <a:pt x="671" y="941"/>
                      <a:pt x="676" y="937"/>
                    </a:cubicBezTo>
                    <a:cubicBezTo>
                      <a:pt x="680" y="932"/>
                      <a:pt x="691" y="933"/>
                      <a:pt x="693" y="938"/>
                    </a:cubicBezTo>
                    <a:cubicBezTo>
                      <a:pt x="694" y="942"/>
                      <a:pt x="700" y="943"/>
                      <a:pt x="704" y="943"/>
                    </a:cubicBezTo>
                    <a:cubicBezTo>
                      <a:pt x="709" y="943"/>
                      <a:pt x="710" y="950"/>
                      <a:pt x="713" y="948"/>
                    </a:cubicBezTo>
                    <a:cubicBezTo>
                      <a:pt x="716" y="947"/>
                      <a:pt x="715" y="939"/>
                      <a:pt x="719" y="940"/>
                    </a:cubicBezTo>
                    <a:cubicBezTo>
                      <a:pt x="723" y="941"/>
                      <a:pt x="726" y="945"/>
                      <a:pt x="733" y="945"/>
                    </a:cubicBezTo>
                    <a:cubicBezTo>
                      <a:pt x="739" y="945"/>
                      <a:pt x="744" y="944"/>
                      <a:pt x="744" y="939"/>
                    </a:cubicBezTo>
                    <a:cubicBezTo>
                      <a:pt x="744" y="934"/>
                      <a:pt x="743" y="927"/>
                      <a:pt x="739" y="927"/>
                    </a:cubicBezTo>
                    <a:cubicBezTo>
                      <a:pt x="735" y="927"/>
                      <a:pt x="731" y="923"/>
                      <a:pt x="726" y="923"/>
                    </a:cubicBezTo>
                    <a:cubicBezTo>
                      <a:pt x="722" y="923"/>
                      <a:pt x="717" y="915"/>
                      <a:pt x="722" y="913"/>
                    </a:cubicBezTo>
                    <a:cubicBezTo>
                      <a:pt x="726" y="912"/>
                      <a:pt x="734" y="908"/>
                      <a:pt x="733" y="904"/>
                    </a:cubicBezTo>
                    <a:cubicBezTo>
                      <a:pt x="731" y="900"/>
                      <a:pt x="730" y="892"/>
                      <a:pt x="736" y="891"/>
                    </a:cubicBezTo>
                    <a:cubicBezTo>
                      <a:pt x="742" y="891"/>
                      <a:pt x="755" y="891"/>
                      <a:pt x="755" y="888"/>
                    </a:cubicBezTo>
                    <a:cubicBezTo>
                      <a:pt x="754" y="886"/>
                      <a:pt x="741" y="884"/>
                      <a:pt x="739" y="880"/>
                    </a:cubicBezTo>
                    <a:cubicBezTo>
                      <a:pt x="737" y="877"/>
                      <a:pt x="736" y="867"/>
                      <a:pt x="738" y="866"/>
                    </a:cubicBezTo>
                    <a:cubicBezTo>
                      <a:pt x="740" y="864"/>
                      <a:pt x="748" y="866"/>
                      <a:pt x="753" y="865"/>
                    </a:cubicBezTo>
                    <a:cubicBezTo>
                      <a:pt x="758" y="863"/>
                      <a:pt x="768" y="867"/>
                      <a:pt x="774" y="862"/>
                    </a:cubicBezTo>
                    <a:cubicBezTo>
                      <a:pt x="780" y="858"/>
                      <a:pt x="794" y="857"/>
                      <a:pt x="801" y="857"/>
                    </a:cubicBezTo>
                    <a:cubicBezTo>
                      <a:pt x="808" y="857"/>
                      <a:pt x="813" y="852"/>
                      <a:pt x="819" y="851"/>
                    </a:cubicBezTo>
                    <a:cubicBezTo>
                      <a:pt x="824" y="851"/>
                      <a:pt x="840" y="848"/>
                      <a:pt x="844" y="847"/>
                    </a:cubicBezTo>
                    <a:cubicBezTo>
                      <a:pt x="848" y="845"/>
                      <a:pt x="869" y="842"/>
                      <a:pt x="870" y="838"/>
                    </a:cubicBezTo>
                    <a:cubicBezTo>
                      <a:pt x="870" y="834"/>
                      <a:pt x="887" y="831"/>
                      <a:pt x="891" y="833"/>
                    </a:cubicBezTo>
                    <a:cubicBezTo>
                      <a:pt x="896" y="835"/>
                      <a:pt x="901" y="837"/>
                      <a:pt x="905" y="835"/>
                    </a:cubicBezTo>
                    <a:cubicBezTo>
                      <a:pt x="909" y="833"/>
                      <a:pt x="917" y="838"/>
                      <a:pt x="916" y="842"/>
                    </a:cubicBezTo>
                    <a:cubicBezTo>
                      <a:pt x="916" y="846"/>
                      <a:pt x="920" y="851"/>
                      <a:pt x="920" y="855"/>
                    </a:cubicBezTo>
                    <a:cubicBezTo>
                      <a:pt x="919" y="858"/>
                      <a:pt x="915" y="859"/>
                      <a:pt x="918" y="862"/>
                    </a:cubicBezTo>
                    <a:cubicBezTo>
                      <a:pt x="920" y="865"/>
                      <a:pt x="931" y="863"/>
                      <a:pt x="934" y="859"/>
                    </a:cubicBezTo>
                    <a:cubicBezTo>
                      <a:pt x="937" y="856"/>
                      <a:pt x="940" y="861"/>
                      <a:pt x="940" y="864"/>
                    </a:cubicBezTo>
                    <a:cubicBezTo>
                      <a:pt x="940" y="866"/>
                      <a:pt x="945" y="868"/>
                      <a:pt x="945" y="865"/>
                    </a:cubicBezTo>
                    <a:cubicBezTo>
                      <a:pt x="945" y="861"/>
                      <a:pt x="952" y="864"/>
                      <a:pt x="954" y="866"/>
                    </a:cubicBezTo>
                    <a:cubicBezTo>
                      <a:pt x="956" y="868"/>
                      <a:pt x="963" y="863"/>
                      <a:pt x="963" y="867"/>
                    </a:cubicBezTo>
                    <a:cubicBezTo>
                      <a:pt x="963" y="871"/>
                      <a:pt x="952" y="874"/>
                      <a:pt x="957" y="878"/>
                    </a:cubicBezTo>
                    <a:cubicBezTo>
                      <a:pt x="961" y="883"/>
                      <a:pt x="964" y="873"/>
                      <a:pt x="970" y="875"/>
                    </a:cubicBezTo>
                    <a:cubicBezTo>
                      <a:pt x="976" y="877"/>
                      <a:pt x="984" y="869"/>
                      <a:pt x="989" y="868"/>
                    </a:cubicBezTo>
                    <a:cubicBezTo>
                      <a:pt x="995" y="866"/>
                      <a:pt x="1001" y="861"/>
                      <a:pt x="1005" y="859"/>
                    </a:cubicBezTo>
                    <a:cubicBezTo>
                      <a:pt x="1010" y="856"/>
                      <a:pt x="1020" y="857"/>
                      <a:pt x="1017" y="860"/>
                    </a:cubicBezTo>
                    <a:cubicBezTo>
                      <a:pt x="1014" y="863"/>
                      <a:pt x="1010" y="869"/>
                      <a:pt x="1022" y="873"/>
                    </a:cubicBezTo>
                    <a:cubicBezTo>
                      <a:pt x="1034" y="877"/>
                      <a:pt x="1047" y="900"/>
                      <a:pt x="1055" y="911"/>
                    </a:cubicBezTo>
                    <a:cubicBezTo>
                      <a:pt x="1062" y="923"/>
                      <a:pt x="1069" y="943"/>
                      <a:pt x="1073" y="943"/>
                    </a:cubicBezTo>
                    <a:cubicBezTo>
                      <a:pt x="1077" y="943"/>
                      <a:pt x="1078" y="933"/>
                      <a:pt x="1083" y="932"/>
                    </a:cubicBezTo>
                    <a:cubicBezTo>
                      <a:pt x="1088" y="930"/>
                      <a:pt x="1091" y="940"/>
                      <a:pt x="1097" y="941"/>
                    </a:cubicBezTo>
                    <a:cubicBezTo>
                      <a:pt x="1102" y="943"/>
                      <a:pt x="1110" y="946"/>
                      <a:pt x="1114" y="944"/>
                    </a:cubicBezTo>
                    <a:cubicBezTo>
                      <a:pt x="1118" y="943"/>
                      <a:pt x="1128" y="937"/>
                      <a:pt x="1132" y="939"/>
                    </a:cubicBezTo>
                    <a:cubicBezTo>
                      <a:pt x="1135" y="941"/>
                      <a:pt x="1140" y="941"/>
                      <a:pt x="1143" y="948"/>
                    </a:cubicBezTo>
                    <a:cubicBezTo>
                      <a:pt x="1146" y="956"/>
                      <a:pt x="1151" y="957"/>
                      <a:pt x="1154" y="957"/>
                    </a:cubicBezTo>
                    <a:cubicBezTo>
                      <a:pt x="1157" y="957"/>
                      <a:pt x="1158" y="961"/>
                      <a:pt x="1158" y="964"/>
                    </a:cubicBezTo>
                    <a:cubicBezTo>
                      <a:pt x="1158" y="967"/>
                      <a:pt x="1163" y="971"/>
                      <a:pt x="1167" y="971"/>
                    </a:cubicBezTo>
                    <a:cubicBezTo>
                      <a:pt x="1170" y="971"/>
                      <a:pt x="1178" y="970"/>
                      <a:pt x="1181" y="969"/>
                    </a:cubicBezTo>
                    <a:cubicBezTo>
                      <a:pt x="1183" y="967"/>
                      <a:pt x="1186" y="966"/>
                      <a:pt x="1187" y="969"/>
                    </a:cubicBezTo>
                    <a:cubicBezTo>
                      <a:pt x="1187" y="973"/>
                      <a:pt x="1192" y="979"/>
                      <a:pt x="1195" y="979"/>
                    </a:cubicBezTo>
                    <a:cubicBezTo>
                      <a:pt x="1198" y="979"/>
                      <a:pt x="1205" y="981"/>
                      <a:pt x="1205" y="979"/>
                    </a:cubicBezTo>
                    <a:cubicBezTo>
                      <a:pt x="1206" y="976"/>
                      <a:pt x="1214" y="975"/>
                      <a:pt x="1217" y="974"/>
                    </a:cubicBezTo>
                    <a:cubicBezTo>
                      <a:pt x="1220" y="974"/>
                      <a:pt x="1231" y="971"/>
                      <a:pt x="1233" y="967"/>
                    </a:cubicBezTo>
                    <a:cubicBezTo>
                      <a:pt x="1235" y="962"/>
                      <a:pt x="1244" y="962"/>
                      <a:pt x="1247" y="959"/>
                    </a:cubicBezTo>
                    <a:cubicBezTo>
                      <a:pt x="1249" y="956"/>
                      <a:pt x="1257" y="954"/>
                      <a:pt x="1258" y="951"/>
                    </a:cubicBezTo>
                    <a:cubicBezTo>
                      <a:pt x="1260" y="948"/>
                      <a:pt x="1269" y="948"/>
                      <a:pt x="1270" y="946"/>
                    </a:cubicBezTo>
                    <a:cubicBezTo>
                      <a:pt x="1271" y="943"/>
                      <a:pt x="1279" y="943"/>
                      <a:pt x="1283" y="944"/>
                    </a:cubicBezTo>
                    <a:cubicBezTo>
                      <a:pt x="1286" y="945"/>
                      <a:pt x="1305" y="948"/>
                      <a:pt x="1307" y="948"/>
                    </a:cubicBezTo>
                    <a:cubicBezTo>
                      <a:pt x="1310" y="947"/>
                      <a:pt x="1310" y="957"/>
                      <a:pt x="1313" y="958"/>
                    </a:cubicBezTo>
                    <a:cubicBezTo>
                      <a:pt x="1316" y="958"/>
                      <a:pt x="1325" y="966"/>
                      <a:pt x="1328" y="964"/>
                    </a:cubicBezTo>
                    <a:cubicBezTo>
                      <a:pt x="1330" y="962"/>
                      <a:pt x="1337" y="959"/>
                      <a:pt x="1342" y="963"/>
                    </a:cubicBezTo>
                    <a:cubicBezTo>
                      <a:pt x="1347" y="966"/>
                      <a:pt x="1352" y="970"/>
                      <a:pt x="1354" y="966"/>
                    </a:cubicBezTo>
                    <a:cubicBezTo>
                      <a:pt x="1356" y="963"/>
                      <a:pt x="1367" y="961"/>
                      <a:pt x="1369" y="959"/>
                    </a:cubicBezTo>
                    <a:cubicBezTo>
                      <a:pt x="1370" y="957"/>
                      <a:pt x="1372" y="951"/>
                      <a:pt x="1369" y="948"/>
                    </a:cubicBezTo>
                    <a:cubicBezTo>
                      <a:pt x="1367" y="946"/>
                      <a:pt x="1364" y="938"/>
                      <a:pt x="1363" y="934"/>
                    </a:cubicBezTo>
                    <a:cubicBezTo>
                      <a:pt x="1362" y="930"/>
                      <a:pt x="1369" y="929"/>
                      <a:pt x="1370" y="925"/>
                    </a:cubicBezTo>
                    <a:cubicBezTo>
                      <a:pt x="1371" y="921"/>
                      <a:pt x="1378" y="921"/>
                      <a:pt x="1380" y="919"/>
                    </a:cubicBezTo>
                    <a:cubicBezTo>
                      <a:pt x="1382" y="917"/>
                      <a:pt x="1382" y="912"/>
                      <a:pt x="1386" y="913"/>
                    </a:cubicBezTo>
                    <a:cubicBezTo>
                      <a:pt x="1390" y="914"/>
                      <a:pt x="1398" y="917"/>
                      <a:pt x="1399" y="918"/>
                    </a:cubicBezTo>
                    <a:cubicBezTo>
                      <a:pt x="1401" y="920"/>
                      <a:pt x="1406" y="921"/>
                      <a:pt x="1410" y="921"/>
                    </a:cubicBezTo>
                    <a:cubicBezTo>
                      <a:pt x="1414" y="921"/>
                      <a:pt x="1419" y="924"/>
                      <a:pt x="1423" y="926"/>
                    </a:cubicBezTo>
                    <a:cubicBezTo>
                      <a:pt x="1427" y="928"/>
                      <a:pt x="1438" y="928"/>
                      <a:pt x="1440" y="931"/>
                    </a:cubicBezTo>
                    <a:cubicBezTo>
                      <a:pt x="1442" y="934"/>
                      <a:pt x="1440" y="943"/>
                      <a:pt x="1442" y="946"/>
                    </a:cubicBezTo>
                    <a:cubicBezTo>
                      <a:pt x="1445" y="950"/>
                      <a:pt x="1451" y="956"/>
                      <a:pt x="1453" y="955"/>
                    </a:cubicBezTo>
                    <a:cubicBezTo>
                      <a:pt x="1455" y="953"/>
                      <a:pt x="1465" y="960"/>
                      <a:pt x="1469" y="959"/>
                    </a:cubicBezTo>
                    <a:cubicBezTo>
                      <a:pt x="1473" y="959"/>
                      <a:pt x="1478" y="953"/>
                      <a:pt x="1482" y="953"/>
                    </a:cubicBezTo>
                    <a:cubicBezTo>
                      <a:pt x="1485" y="953"/>
                      <a:pt x="1495" y="951"/>
                      <a:pt x="1498" y="951"/>
                    </a:cubicBezTo>
                    <a:cubicBezTo>
                      <a:pt x="1501" y="952"/>
                      <a:pt x="1512" y="956"/>
                      <a:pt x="1514" y="955"/>
                    </a:cubicBezTo>
                    <a:cubicBezTo>
                      <a:pt x="1515" y="954"/>
                      <a:pt x="1526" y="955"/>
                      <a:pt x="1527" y="958"/>
                    </a:cubicBezTo>
                    <a:cubicBezTo>
                      <a:pt x="1529" y="962"/>
                      <a:pt x="1542" y="962"/>
                      <a:pt x="1542" y="965"/>
                    </a:cubicBezTo>
                    <a:cubicBezTo>
                      <a:pt x="1542" y="969"/>
                      <a:pt x="1549" y="971"/>
                      <a:pt x="1551" y="975"/>
                    </a:cubicBezTo>
                    <a:cubicBezTo>
                      <a:pt x="1553" y="979"/>
                      <a:pt x="1571" y="977"/>
                      <a:pt x="1574" y="979"/>
                    </a:cubicBezTo>
                    <a:cubicBezTo>
                      <a:pt x="1577" y="982"/>
                      <a:pt x="1597" y="981"/>
                      <a:pt x="1597" y="979"/>
                    </a:cubicBezTo>
                    <a:cubicBezTo>
                      <a:pt x="1598" y="977"/>
                      <a:pt x="1617" y="976"/>
                      <a:pt x="1620" y="974"/>
                    </a:cubicBezTo>
                    <a:cubicBezTo>
                      <a:pt x="1624" y="971"/>
                      <a:pt x="1634" y="972"/>
                      <a:pt x="1634" y="968"/>
                    </a:cubicBezTo>
                    <a:cubicBezTo>
                      <a:pt x="1635" y="965"/>
                      <a:pt x="1644" y="962"/>
                      <a:pt x="1648" y="959"/>
                    </a:cubicBezTo>
                    <a:cubicBezTo>
                      <a:pt x="1653" y="956"/>
                      <a:pt x="1669" y="956"/>
                      <a:pt x="1670" y="960"/>
                    </a:cubicBezTo>
                    <a:cubicBezTo>
                      <a:pt x="1671" y="964"/>
                      <a:pt x="1681" y="965"/>
                      <a:pt x="1685" y="963"/>
                    </a:cubicBezTo>
                    <a:cubicBezTo>
                      <a:pt x="1690" y="962"/>
                      <a:pt x="1701" y="964"/>
                      <a:pt x="1702" y="967"/>
                    </a:cubicBezTo>
                    <a:cubicBezTo>
                      <a:pt x="1704" y="971"/>
                      <a:pt x="1716" y="973"/>
                      <a:pt x="1719" y="972"/>
                    </a:cubicBezTo>
                    <a:cubicBezTo>
                      <a:pt x="1722" y="971"/>
                      <a:pt x="1732" y="964"/>
                      <a:pt x="1736" y="963"/>
                    </a:cubicBezTo>
                    <a:cubicBezTo>
                      <a:pt x="1740" y="963"/>
                      <a:pt x="1745" y="959"/>
                      <a:pt x="1744" y="955"/>
                    </a:cubicBezTo>
                    <a:cubicBezTo>
                      <a:pt x="1743" y="952"/>
                      <a:pt x="1751" y="941"/>
                      <a:pt x="1752" y="937"/>
                    </a:cubicBezTo>
                    <a:cubicBezTo>
                      <a:pt x="1753" y="933"/>
                      <a:pt x="1761" y="921"/>
                      <a:pt x="1763" y="920"/>
                    </a:cubicBezTo>
                    <a:cubicBezTo>
                      <a:pt x="1766" y="919"/>
                      <a:pt x="1772" y="915"/>
                      <a:pt x="1771" y="911"/>
                    </a:cubicBezTo>
                    <a:cubicBezTo>
                      <a:pt x="1770" y="908"/>
                      <a:pt x="1769" y="899"/>
                      <a:pt x="1766" y="899"/>
                    </a:cubicBezTo>
                    <a:cubicBezTo>
                      <a:pt x="1763" y="899"/>
                      <a:pt x="1757" y="899"/>
                      <a:pt x="1764" y="890"/>
                    </a:cubicBezTo>
                    <a:cubicBezTo>
                      <a:pt x="1771" y="880"/>
                      <a:pt x="1785" y="882"/>
                      <a:pt x="1787" y="882"/>
                    </a:cubicBezTo>
                    <a:cubicBezTo>
                      <a:pt x="1789" y="882"/>
                      <a:pt x="1805" y="878"/>
                      <a:pt x="1813" y="880"/>
                    </a:cubicBezTo>
                    <a:cubicBezTo>
                      <a:pt x="1820" y="882"/>
                      <a:pt x="1825" y="879"/>
                      <a:pt x="1833" y="883"/>
                    </a:cubicBezTo>
                    <a:cubicBezTo>
                      <a:pt x="1840" y="887"/>
                      <a:pt x="1851" y="886"/>
                      <a:pt x="1854" y="890"/>
                    </a:cubicBezTo>
                    <a:cubicBezTo>
                      <a:pt x="1856" y="893"/>
                      <a:pt x="1867" y="896"/>
                      <a:pt x="1865" y="903"/>
                    </a:cubicBezTo>
                    <a:cubicBezTo>
                      <a:pt x="1864" y="909"/>
                      <a:pt x="1871" y="905"/>
                      <a:pt x="1874" y="919"/>
                    </a:cubicBezTo>
                    <a:cubicBezTo>
                      <a:pt x="1876" y="932"/>
                      <a:pt x="1883" y="933"/>
                      <a:pt x="1884" y="940"/>
                    </a:cubicBezTo>
                    <a:cubicBezTo>
                      <a:pt x="1886" y="946"/>
                      <a:pt x="1894" y="957"/>
                      <a:pt x="1893" y="961"/>
                    </a:cubicBezTo>
                    <a:cubicBezTo>
                      <a:pt x="1892" y="965"/>
                      <a:pt x="1891" y="970"/>
                      <a:pt x="1900" y="971"/>
                    </a:cubicBezTo>
                    <a:cubicBezTo>
                      <a:pt x="1909" y="971"/>
                      <a:pt x="1915" y="978"/>
                      <a:pt x="1917" y="977"/>
                    </a:cubicBezTo>
                    <a:cubicBezTo>
                      <a:pt x="1919" y="976"/>
                      <a:pt x="1930" y="980"/>
                      <a:pt x="1935" y="985"/>
                    </a:cubicBezTo>
                    <a:cubicBezTo>
                      <a:pt x="1940" y="990"/>
                      <a:pt x="1948" y="988"/>
                      <a:pt x="1947" y="993"/>
                    </a:cubicBezTo>
                    <a:cubicBezTo>
                      <a:pt x="1947" y="999"/>
                      <a:pt x="1951" y="1004"/>
                      <a:pt x="1951" y="1008"/>
                    </a:cubicBezTo>
                    <a:cubicBezTo>
                      <a:pt x="1950" y="1013"/>
                      <a:pt x="1961" y="1016"/>
                      <a:pt x="1968" y="1015"/>
                    </a:cubicBezTo>
                    <a:cubicBezTo>
                      <a:pt x="1975" y="1014"/>
                      <a:pt x="1981" y="1018"/>
                      <a:pt x="1984" y="1012"/>
                    </a:cubicBezTo>
                    <a:cubicBezTo>
                      <a:pt x="1987" y="1005"/>
                      <a:pt x="1997" y="1008"/>
                      <a:pt x="2001" y="1005"/>
                    </a:cubicBezTo>
                    <a:cubicBezTo>
                      <a:pt x="2005" y="1003"/>
                      <a:pt x="2016" y="1000"/>
                      <a:pt x="2015" y="1009"/>
                    </a:cubicBezTo>
                    <a:cubicBezTo>
                      <a:pt x="2015" y="1018"/>
                      <a:pt x="2021" y="1020"/>
                      <a:pt x="2016" y="1024"/>
                    </a:cubicBezTo>
                    <a:cubicBezTo>
                      <a:pt x="2010" y="1027"/>
                      <a:pt x="2008" y="1040"/>
                      <a:pt x="2006" y="1046"/>
                    </a:cubicBezTo>
                    <a:cubicBezTo>
                      <a:pt x="2005" y="1052"/>
                      <a:pt x="1997" y="1053"/>
                      <a:pt x="1996" y="1060"/>
                    </a:cubicBezTo>
                    <a:cubicBezTo>
                      <a:pt x="1995" y="1066"/>
                      <a:pt x="1987" y="1066"/>
                      <a:pt x="1987" y="1071"/>
                    </a:cubicBezTo>
                    <a:cubicBezTo>
                      <a:pt x="1987" y="1076"/>
                      <a:pt x="1977" y="1075"/>
                      <a:pt x="1972" y="1071"/>
                    </a:cubicBezTo>
                    <a:cubicBezTo>
                      <a:pt x="1967" y="1067"/>
                      <a:pt x="1961" y="1078"/>
                      <a:pt x="1957" y="1078"/>
                    </a:cubicBezTo>
                    <a:cubicBezTo>
                      <a:pt x="1953" y="1078"/>
                      <a:pt x="1954" y="1087"/>
                      <a:pt x="1955" y="1090"/>
                    </a:cubicBezTo>
                    <a:cubicBezTo>
                      <a:pt x="1956" y="1094"/>
                      <a:pt x="1953" y="1099"/>
                      <a:pt x="1956" y="1105"/>
                    </a:cubicBezTo>
                    <a:cubicBezTo>
                      <a:pt x="1957" y="1108"/>
                      <a:pt x="1956" y="1115"/>
                      <a:pt x="1957" y="1122"/>
                    </a:cubicBezTo>
                    <a:cubicBezTo>
                      <a:pt x="1963" y="1117"/>
                      <a:pt x="1969" y="1114"/>
                      <a:pt x="1971" y="1114"/>
                    </a:cubicBezTo>
                    <a:cubicBezTo>
                      <a:pt x="1978" y="1114"/>
                      <a:pt x="1985" y="1125"/>
                      <a:pt x="1992" y="1125"/>
                    </a:cubicBezTo>
                    <a:cubicBezTo>
                      <a:pt x="1999" y="1126"/>
                      <a:pt x="2032" y="1103"/>
                      <a:pt x="2033" y="1100"/>
                    </a:cubicBezTo>
                    <a:cubicBezTo>
                      <a:pt x="2033" y="1096"/>
                      <a:pt x="2052" y="1078"/>
                      <a:pt x="2061" y="1068"/>
                    </a:cubicBezTo>
                    <a:cubicBezTo>
                      <a:pt x="2070" y="1058"/>
                      <a:pt x="2082" y="1044"/>
                      <a:pt x="2087" y="1033"/>
                    </a:cubicBezTo>
                    <a:cubicBezTo>
                      <a:pt x="2090" y="1026"/>
                      <a:pt x="2103" y="1013"/>
                      <a:pt x="2106" y="1008"/>
                    </a:cubicBezTo>
                    <a:cubicBezTo>
                      <a:pt x="2109" y="1003"/>
                      <a:pt x="2111" y="1002"/>
                      <a:pt x="2117" y="990"/>
                    </a:cubicBezTo>
                    <a:cubicBezTo>
                      <a:pt x="2122" y="978"/>
                      <a:pt x="2122" y="946"/>
                      <a:pt x="2124" y="944"/>
                    </a:cubicBezTo>
                    <a:cubicBezTo>
                      <a:pt x="2126" y="942"/>
                      <a:pt x="2125" y="936"/>
                      <a:pt x="2128" y="933"/>
                    </a:cubicBezTo>
                    <a:cubicBezTo>
                      <a:pt x="2130" y="929"/>
                      <a:pt x="2129" y="925"/>
                      <a:pt x="2134" y="920"/>
                    </a:cubicBezTo>
                    <a:cubicBezTo>
                      <a:pt x="2139" y="916"/>
                      <a:pt x="2138" y="912"/>
                      <a:pt x="2137" y="909"/>
                    </a:cubicBezTo>
                    <a:cubicBezTo>
                      <a:pt x="2136" y="905"/>
                      <a:pt x="2137" y="898"/>
                      <a:pt x="2136" y="895"/>
                    </a:cubicBezTo>
                    <a:cubicBezTo>
                      <a:pt x="2135" y="893"/>
                      <a:pt x="2135" y="892"/>
                      <a:pt x="2138" y="890"/>
                    </a:cubicBezTo>
                    <a:cubicBezTo>
                      <a:pt x="2141" y="888"/>
                      <a:pt x="2136" y="884"/>
                      <a:pt x="2132" y="881"/>
                    </a:cubicBezTo>
                    <a:cubicBezTo>
                      <a:pt x="2127" y="879"/>
                      <a:pt x="2121" y="878"/>
                      <a:pt x="2121" y="873"/>
                    </a:cubicBezTo>
                    <a:cubicBezTo>
                      <a:pt x="2120" y="868"/>
                      <a:pt x="2113" y="862"/>
                      <a:pt x="2107" y="862"/>
                    </a:cubicBezTo>
                    <a:cubicBezTo>
                      <a:pt x="2101" y="863"/>
                      <a:pt x="2091" y="859"/>
                      <a:pt x="2092" y="863"/>
                    </a:cubicBezTo>
                    <a:cubicBezTo>
                      <a:pt x="2093" y="866"/>
                      <a:pt x="2091" y="869"/>
                      <a:pt x="2089" y="869"/>
                    </a:cubicBezTo>
                    <a:cubicBezTo>
                      <a:pt x="2086" y="868"/>
                      <a:pt x="2084" y="870"/>
                      <a:pt x="2081" y="875"/>
                    </a:cubicBezTo>
                    <a:cubicBezTo>
                      <a:pt x="2078" y="881"/>
                      <a:pt x="2066" y="881"/>
                      <a:pt x="2071" y="876"/>
                    </a:cubicBezTo>
                    <a:cubicBezTo>
                      <a:pt x="2077" y="871"/>
                      <a:pt x="2069" y="871"/>
                      <a:pt x="2070" y="866"/>
                    </a:cubicBezTo>
                    <a:cubicBezTo>
                      <a:pt x="2071" y="861"/>
                      <a:pt x="2076" y="855"/>
                      <a:pt x="2070" y="859"/>
                    </a:cubicBezTo>
                    <a:cubicBezTo>
                      <a:pt x="2064" y="862"/>
                      <a:pt x="2064" y="870"/>
                      <a:pt x="2059" y="871"/>
                    </a:cubicBezTo>
                    <a:cubicBezTo>
                      <a:pt x="2054" y="872"/>
                      <a:pt x="2055" y="857"/>
                      <a:pt x="2057" y="853"/>
                    </a:cubicBezTo>
                    <a:cubicBezTo>
                      <a:pt x="2058" y="849"/>
                      <a:pt x="2048" y="854"/>
                      <a:pt x="2037" y="853"/>
                    </a:cubicBezTo>
                    <a:cubicBezTo>
                      <a:pt x="2026" y="852"/>
                      <a:pt x="2029" y="844"/>
                      <a:pt x="2037" y="840"/>
                    </a:cubicBezTo>
                    <a:cubicBezTo>
                      <a:pt x="2046" y="835"/>
                      <a:pt x="2045" y="831"/>
                      <a:pt x="2049" y="829"/>
                    </a:cubicBezTo>
                    <a:cubicBezTo>
                      <a:pt x="2054" y="827"/>
                      <a:pt x="2065" y="819"/>
                      <a:pt x="2072" y="815"/>
                    </a:cubicBezTo>
                    <a:cubicBezTo>
                      <a:pt x="2079" y="812"/>
                      <a:pt x="2080" y="807"/>
                      <a:pt x="2082" y="803"/>
                    </a:cubicBezTo>
                    <a:cubicBezTo>
                      <a:pt x="2083" y="798"/>
                      <a:pt x="2096" y="793"/>
                      <a:pt x="2107" y="784"/>
                    </a:cubicBezTo>
                    <a:cubicBezTo>
                      <a:pt x="2118" y="775"/>
                      <a:pt x="2124" y="769"/>
                      <a:pt x="2126" y="764"/>
                    </a:cubicBezTo>
                    <a:cubicBezTo>
                      <a:pt x="2129" y="758"/>
                      <a:pt x="2145" y="752"/>
                      <a:pt x="2146" y="747"/>
                    </a:cubicBezTo>
                    <a:cubicBezTo>
                      <a:pt x="2146" y="743"/>
                      <a:pt x="2165" y="733"/>
                      <a:pt x="2179" y="730"/>
                    </a:cubicBezTo>
                    <a:cubicBezTo>
                      <a:pt x="2192" y="728"/>
                      <a:pt x="2213" y="731"/>
                      <a:pt x="2217" y="735"/>
                    </a:cubicBezTo>
                    <a:cubicBezTo>
                      <a:pt x="2221" y="739"/>
                      <a:pt x="2224" y="737"/>
                      <a:pt x="2226" y="735"/>
                    </a:cubicBezTo>
                    <a:cubicBezTo>
                      <a:pt x="2229" y="732"/>
                      <a:pt x="2234" y="733"/>
                      <a:pt x="2243" y="734"/>
                    </a:cubicBezTo>
                    <a:cubicBezTo>
                      <a:pt x="2252" y="735"/>
                      <a:pt x="2254" y="730"/>
                      <a:pt x="2260" y="732"/>
                    </a:cubicBezTo>
                    <a:cubicBezTo>
                      <a:pt x="2266" y="734"/>
                      <a:pt x="2271" y="735"/>
                      <a:pt x="2274" y="728"/>
                    </a:cubicBezTo>
                    <a:cubicBezTo>
                      <a:pt x="2278" y="721"/>
                      <a:pt x="2295" y="722"/>
                      <a:pt x="2299" y="725"/>
                    </a:cubicBezTo>
                    <a:cubicBezTo>
                      <a:pt x="2303" y="728"/>
                      <a:pt x="2306" y="732"/>
                      <a:pt x="2312" y="728"/>
                    </a:cubicBezTo>
                    <a:cubicBezTo>
                      <a:pt x="2319" y="723"/>
                      <a:pt x="2319" y="733"/>
                      <a:pt x="2325" y="734"/>
                    </a:cubicBezTo>
                    <a:cubicBezTo>
                      <a:pt x="2331" y="735"/>
                      <a:pt x="2327" y="740"/>
                      <a:pt x="2321" y="739"/>
                    </a:cubicBezTo>
                    <a:cubicBezTo>
                      <a:pt x="2316" y="739"/>
                      <a:pt x="2310" y="742"/>
                      <a:pt x="2316" y="745"/>
                    </a:cubicBezTo>
                    <a:cubicBezTo>
                      <a:pt x="2322" y="749"/>
                      <a:pt x="2329" y="742"/>
                      <a:pt x="2333" y="743"/>
                    </a:cubicBezTo>
                    <a:cubicBezTo>
                      <a:pt x="2338" y="743"/>
                      <a:pt x="2345" y="744"/>
                      <a:pt x="2352" y="740"/>
                    </a:cubicBezTo>
                    <a:cubicBezTo>
                      <a:pt x="2358" y="735"/>
                      <a:pt x="2360" y="743"/>
                      <a:pt x="2364" y="739"/>
                    </a:cubicBezTo>
                    <a:cubicBezTo>
                      <a:pt x="2369" y="736"/>
                      <a:pt x="2378" y="735"/>
                      <a:pt x="2383" y="735"/>
                    </a:cubicBezTo>
                    <a:cubicBezTo>
                      <a:pt x="2387" y="735"/>
                      <a:pt x="2383" y="729"/>
                      <a:pt x="2376" y="729"/>
                    </a:cubicBezTo>
                    <a:cubicBezTo>
                      <a:pt x="2368" y="729"/>
                      <a:pt x="2368" y="725"/>
                      <a:pt x="2374" y="715"/>
                    </a:cubicBezTo>
                    <a:cubicBezTo>
                      <a:pt x="2381" y="704"/>
                      <a:pt x="2393" y="698"/>
                      <a:pt x="2400" y="692"/>
                    </a:cubicBezTo>
                    <a:cubicBezTo>
                      <a:pt x="2408" y="685"/>
                      <a:pt x="2413" y="688"/>
                      <a:pt x="2413" y="684"/>
                    </a:cubicBezTo>
                    <a:cubicBezTo>
                      <a:pt x="2413" y="680"/>
                      <a:pt x="2417" y="668"/>
                      <a:pt x="2423" y="668"/>
                    </a:cubicBezTo>
                    <a:cubicBezTo>
                      <a:pt x="2428" y="668"/>
                      <a:pt x="2443" y="670"/>
                      <a:pt x="2452" y="665"/>
                    </a:cubicBezTo>
                    <a:cubicBezTo>
                      <a:pt x="2460" y="660"/>
                      <a:pt x="2460" y="669"/>
                      <a:pt x="2463" y="670"/>
                    </a:cubicBezTo>
                    <a:cubicBezTo>
                      <a:pt x="2467" y="672"/>
                      <a:pt x="2472" y="663"/>
                      <a:pt x="2476" y="665"/>
                    </a:cubicBezTo>
                    <a:cubicBezTo>
                      <a:pt x="2480" y="668"/>
                      <a:pt x="2470" y="674"/>
                      <a:pt x="2467" y="682"/>
                    </a:cubicBezTo>
                    <a:cubicBezTo>
                      <a:pt x="2465" y="689"/>
                      <a:pt x="2473" y="686"/>
                      <a:pt x="2477" y="689"/>
                    </a:cubicBezTo>
                    <a:cubicBezTo>
                      <a:pt x="2482" y="691"/>
                      <a:pt x="2472" y="694"/>
                      <a:pt x="2473" y="696"/>
                    </a:cubicBezTo>
                    <a:cubicBezTo>
                      <a:pt x="2474" y="698"/>
                      <a:pt x="2483" y="698"/>
                      <a:pt x="2494" y="686"/>
                    </a:cubicBezTo>
                    <a:cubicBezTo>
                      <a:pt x="2506" y="675"/>
                      <a:pt x="2516" y="672"/>
                      <a:pt x="2523" y="673"/>
                    </a:cubicBezTo>
                    <a:cubicBezTo>
                      <a:pt x="2531" y="673"/>
                      <a:pt x="2526" y="666"/>
                      <a:pt x="2527" y="655"/>
                    </a:cubicBezTo>
                    <a:cubicBezTo>
                      <a:pt x="2527" y="645"/>
                      <a:pt x="2550" y="642"/>
                      <a:pt x="2557" y="645"/>
                    </a:cubicBezTo>
                    <a:cubicBezTo>
                      <a:pt x="2564" y="648"/>
                      <a:pt x="2564" y="651"/>
                      <a:pt x="2557" y="649"/>
                    </a:cubicBezTo>
                    <a:cubicBezTo>
                      <a:pt x="2550" y="647"/>
                      <a:pt x="2543" y="653"/>
                      <a:pt x="2544" y="662"/>
                    </a:cubicBezTo>
                    <a:cubicBezTo>
                      <a:pt x="2544" y="671"/>
                      <a:pt x="2537" y="674"/>
                      <a:pt x="2541" y="677"/>
                    </a:cubicBezTo>
                    <a:cubicBezTo>
                      <a:pt x="2544" y="681"/>
                      <a:pt x="2536" y="681"/>
                      <a:pt x="2535" y="685"/>
                    </a:cubicBezTo>
                    <a:cubicBezTo>
                      <a:pt x="2535" y="689"/>
                      <a:pt x="2535" y="692"/>
                      <a:pt x="2530" y="693"/>
                    </a:cubicBezTo>
                    <a:cubicBezTo>
                      <a:pt x="2525" y="695"/>
                      <a:pt x="2508" y="697"/>
                      <a:pt x="2507" y="703"/>
                    </a:cubicBezTo>
                    <a:cubicBezTo>
                      <a:pt x="2507" y="710"/>
                      <a:pt x="2497" y="711"/>
                      <a:pt x="2493" y="719"/>
                    </a:cubicBezTo>
                    <a:cubicBezTo>
                      <a:pt x="2488" y="728"/>
                      <a:pt x="2471" y="733"/>
                      <a:pt x="2460" y="749"/>
                    </a:cubicBezTo>
                    <a:cubicBezTo>
                      <a:pt x="2449" y="766"/>
                      <a:pt x="2431" y="766"/>
                      <a:pt x="2431" y="769"/>
                    </a:cubicBezTo>
                    <a:cubicBezTo>
                      <a:pt x="2431" y="772"/>
                      <a:pt x="2419" y="772"/>
                      <a:pt x="2415" y="772"/>
                    </a:cubicBezTo>
                    <a:cubicBezTo>
                      <a:pt x="2411" y="773"/>
                      <a:pt x="2419" y="783"/>
                      <a:pt x="2409" y="794"/>
                    </a:cubicBezTo>
                    <a:cubicBezTo>
                      <a:pt x="2399" y="805"/>
                      <a:pt x="2392" y="819"/>
                      <a:pt x="2393" y="834"/>
                    </a:cubicBezTo>
                    <a:cubicBezTo>
                      <a:pt x="2393" y="849"/>
                      <a:pt x="2398" y="892"/>
                      <a:pt x="2402" y="899"/>
                    </a:cubicBezTo>
                    <a:cubicBezTo>
                      <a:pt x="2407" y="907"/>
                      <a:pt x="2404" y="926"/>
                      <a:pt x="2408" y="929"/>
                    </a:cubicBezTo>
                    <a:cubicBezTo>
                      <a:pt x="2411" y="933"/>
                      <a:pt x="2410" y="940"/>
                      <a:pt x="2412" y="942"/>
                    </a:cubicBezTo>
                    <a:cubicBezTo>
                      <a:pt x="2415" y="945"/>
                      <a:pt x="2424" y="932"/>
                      <a:pt x="2431" y="926"/>
                    </a:cubicBezTo>
                    <a:cubicBezTo>
                      <a:pt x="2437" y="921"/>
                      <a:pt x="2435" y="919"/>
                      <a:pt x="2440" y="916"/>
                    </a:cubicBezTo>
                    <a:cubicBezTo>
                      <a:pt x="2444" y="913"/>
                      <a:pt x="2442" y="901"/>
                      <a:pt x="2444" y="898"/>
                    </a:cubicBezTo>
                    <a:cubicBezTo>
                      <a:pt x="2445" y="895"/>
                      <a:pt x="2453" y="893"/>
                      <a:pt x="2456" y="890"/>
                    </a:cubicBezTo>
                    <a:cubicBezTo>
                      <a:pt x="2458" y="887"/>
                      <a:pt x="2465" y="889"/>
                      <a:pt x="2469" y="887"/>
                    </a:cubicBezTo>
                    <a:cubicBezTo>
                      <a:pt x="2472" y="886"/>
                      <a:pt x="2468" y="878"/>
                      <a:pt x="2467" y="873"/>
                    </a:cubicBezTo>
                    <a:cubicBezTo>
                      <a:pt x="2466" y="868"/>
                      <a:pt x="2478" y="861"/>
                      <a:pt x="2484" y="856"/>
                    </a:cubicBezTo>
                    <a:cubicBezTo>
                      <a:pt x="2490" y="852"/>
                      <a:pt x="2498" y="859"/>
                      <a:pt x="2505" y="853"/>
                    </a:cubicBezTo>
                    <a:cubicBezTo>
                      <a:pt x="2512" y="846"/>
                      <a:pt x="2505" y="839"/>
                      <a:pt x="2502" y="835"/>
                    </a:cubicBezTo>
                    <a:cubicBezTo>
                      <a:pt x="2500" y="832"/>
                      <a:pt x="2509" y="815"/>
                      <a:pt x="2515" y="814"/>
                    </a:cubicBezTo>
                    <a:cubicBezTo>
                      <a:pt x="2520" y="812"/>
                      <a:pt x="2523" y="818"/>
                      <a:pt x="2528" y="813"/>
                    </a:cubicBezTo>
                    <a:cubicBezTo>
                      <a:pt x="2533" y="808"/>
                      <a:pt x="2524" y="801"/>
                      <a:pt x="2520" y="801"/>
                    </a:cubicBezTo>
                    <a:cubicBezTo>
                      <a:pt x="2516" y="802"/>
                      <a:pt x="2515" y="788"/>
                      <a:pt x="2524" y="782"/>
                    </a:cubicBezTo>
                    <a:cubicBezTo>
                      <a:pt x="2532" y="775"/>
                      <a:pt x="2529" y="774"/>
                      <a:pt x="2523" y="772"/>
                    </a:cubicBezTo>
                    <a:cubicBezTo>
                      <a:pt x="2517" y="771"/>
                      <a:pt x="2516" y="773"/>
                      <a:pt x="2512" y="773"/>
                    </a:cubicBezTo>
                    <a:cubicBezTo>
                      <a:pt x="2507" y="773"/>
                      <a:pt x="2503" y="764"/>
                      <a:pt x="2510" y="755"/>
                    </a:cubicBezTo>
                    <a:cubicBezTo>
                      <a:pt x="2516" y="746"/>
                      <a:pt x="2523" y="747"/>
                      <a:pt x="2525" y="739"/>
                    </a:cubicBezTo>
                    <a:cubicBezTo>
                      <a:pt x="2526" y="732"/>
                      <a:pt x="2535" y="721"/>
                      <a:pt x="2538" y="717"/>
                    </a:cubicBezTo>
                    <a:cubicBezTo>
                      <a:pt x="2540" y="713"/>
                      <a:pt x="2550" y="717"/>
                      <a:pt x="2553" y="716"/>
                    </a:cubicBezTo>
                    <a:cubicBezTo>
                      <a:pt x="2557" y="715"/>
                      <a:pt x="2556" y="723"/>
                      <a:pt x="2560" y="719"/>
                    </a:cubicBezTo>
                    <a:cubicBezTo>
                      <a:pt x="2564" y="715"/>
                      <a:pt x="2572" y="702"/>
                      <a:pt x="2578" y="702"/>
                    </a:cubicBezTo>
                    <a:cubicBezTo>
                      <a:pt x="2584" y="702"/>
                      <a:pt x="2580" y="712"/>
                      <a:pt x="2581" y="718"/>
                    </a:cubicBezTo>
                    <a:cubicBezTo>
                      <a:pt x="2583" y="723"/>
                      <a:pt x="2586" y="716"/>
                      <a:pt x="2598" y="708"/>
                    </a:cubicBezTo>
                    <a:cubicBezTo>
                      <a:pt x="2609" y="700"/>
                      <a:pt x="2634" y="701"/>
                      <a:pt x="2642" y="705"/>
                    </a:cubicBezTo>
                    <a:cubicBezTo>
                      <a:pt x="2649" y="709"/>
                      <a:pt x="2651" y="717"/>
                      <a:pt x="2655" y="716"/>
                    </a:cubicBezTo>
                    <a:cubicBezTo>
                      <a:pt x="2661" y="715"/>
                      <a:pt x="2656" y="708"/>
                      <a:pt x="2662" y="706"/>
                    </a:cubicBezTo>
                    <a:cubicBezTo>
                      <a:pt x="2668" y="704"/>
                      <a:pt x="2679" y="697"/>
                      <a:pt x="2688" y="691"/>
                    </a:cubicBezTo>
                    <a:cubicBezTo>
                      <a:pt x="2696" y="685"/>
                      <a:pt x="2694" y="690"/>
                      <a:pt x="2698" y="684"/>
                    </a:cubicBezTo>
                    <a:cubicBezTo>
                      <a:pt x="2703" y="679"/>
                      <a:pt x="2707" y="681"/>
                      <a:pt x="2708" y="678"/>
                    </a:cubicBezTo>
                    <a:cubicBezTo>
                      <a:pt x="2710" y="674"/>
                      <a:pt x="2722" y="668"/>
                      <a:pt x="2738" y="664"/>
                    </a:cubicBezTo>
                    <a:cubicBezTo>
                      <a:pt x="2755" y="661"/>
                      <a:pt x="2776" y="650"/>
                      <a:pt x="2775" y="646"/>
                    </a:cubicBezTo>
                    <a:cubicBezTo>
                      <a:pt x="2774" y="643"/>
                      <a:pt x="2781" y="641"/>
                      <a:pt x="2782" y="645"/>
                    </a:cubicBezTo>
                    <a:cubicBezTo>
                      <a:pt x="2783" y="648"/>
                      <a:pt x="2789" y="647"/>
                      <a:pt x="2798" y="649"/>
                    </a:cubicBezTo>
                    <a:cubicBezTo>
                      <a:pt x="2806" y="650"/>
                      <a:pt x="2810" y="654"/>
                      <a:pt x="2817" y="647"/>
                    </a:cubicBezTo>
                    <a:cubicBezTo>
                      <a:pt x="2824" y="640"/>
                      <a:pt x="2816" y="638"/>
                      <a:pt x="2816" y="633"/>
                    </a:cubicBezTo>
                    <a:cubicBezTo>
                      <a:pt x="2817" y="628"/>
                      <a:pt x="2805" y="622"/>
                      <a:pt x="2806" y="617"/>
                    </a:cubicBezTo>
                    <a:cubicBezTo>
                      <a:pt x="2808" y="611"/>
                      <a:pt x="2797" y="596"/>
                      <a:pt x="2794" y="599"/>
                    </a:cubicBezTo>
                    <a:cubicBezTo>
                      <a:pt x="2791" y="602"/>
                      <a:pt x="2784" y="597"/>
                      <a:pt x="2784" y="593"/>
                    </a:cubicBezTo>
                    <a:cubicBezTo>
                      <a:pt x="2784" y="589"/>
                      <a:pt x="2783" y="584"/>
                      <a:pt x="2778" y="587"/>
                    </a:cubicBezTo>
                    <a:cubicBezTo>
                      <a:pt x="2773" y="590"/>
                      <a:pt x="2765" y="588"/>
                      <a:pt x="2763" y="584"/>
                    </a:cubicBezTo>
                    <a:cubicBezTo>
                      <a:pt x="2762" y="579"/>
                      <a:pt x="2773" y="576"/>
                      <a:pt x="2781" y="579"/>
                    </a:cubicBezTo>
                    <a:cubicBezTo>
                      <a:pt x="2789" y="582"/>
                      <a:pt x="2786" y="585"/>
                      <a:pt x="2790" y="587"/>
                    </a:cubicBezTo>
                    <a:cubicBezTo>
                      <a:pt x="2794" y="590"/>
                      <a:pt x="2805" y="589"/>
                      <a:pt x="2810" y="586"/>
                    </a:cubicBezTo>
                    <a:cubicBezTo>
                      <a:pt x="2816" y="583"/>
                      <a:pt x="2831" y="578"/>
                      <a:pt x="2834" y="574"/>
                    </a:cubicBezTo>
                    <a:cubicBezTo>
                      <a:pt x="2836" y="570"/>
                      <a:pt x="2834" y="568"/>
                      <a:pt x="2839" y="565"/>
                    </a:cubicBezTo>
                    <a:cubicBezTo>
                      <a:pt x="2844" y="562"/>
                      <a:pt x="2840" y="557"/>
                      <a:pt x="2836" y="554"/>
                    </a:cubicBezTo>
                    <a:cubicBezTo>
                      <a:pt x="2831" y="552"/>
                      <a:pt x="2832" y="546"/>
                      <a:pt x="2837" y="546"/>
                    </a:cubicBezTo>
                    <a:cubicBezTo>
                      <a:pt x="2842" y="546"/>
                      <a:pt x="2840" y="540"/>
                      <a:pt x="2843" y="540"/>
                    </a:cubicBezTo>
                    <a:cubicBezTo>
                      <a:pt x="2847" y="540"/>
                      <a:pt x="2847" y="542"/>
                      <a:pt x="2853" y="540"/>
                    </a:cubicBezTo>
                    <a:cubicBezTo>
                      <a:pt x="2859" y="537"/>
                      <a:pt x="2853" y="544"/>
                      <a:pt x="2850" y="549"/>
                    </a:cubicBezTo>
                    <a:cubicBezTo>
                      <a:pt x="2848" y="554"/>
                      <a:pt x="2856" y="558"/>
                      <a:pt x="2857" y="561"/>
                    </a:cubicBezTo>
                    <a:cubicBezTo>
                      <a:pt x="2858" y="564"/>
                      <a:pt x="2869" y="565"/>
                      <a:pt x="2875" y="562"/>
                    </a:cubicBezTo>
                    <a:cubicBezTo>
                      <a:pt x="2881" y="558"/>
                      <a:pt x="2901" y="566"/>
                      <a:pt x="2903" y="571"/>
                    </a:cubicBezTo>
                    <a:cubicBezTo>
                      <a:pt x="2904" y="576"/>
                      <a:pt x="2907" y="582"/>
                      <a:pt x="2915" y="586"/>
                    </a:cubicBezTo>
                    <a:cubicBezTo>
                      <a:pt x="2924" y="590"/>
                      <a:pt x="2931" y="588"/>
                      <a:pt x="2933" y="592"/>
                    </a:cubicBezTo>
                    <a:cubicBezTo>
                      <a:pt x="2934" y="596"/>
                      <a:pt x="2937" y="598"/>
                      <a:pt x="2942" y="597"/>
                    </a:cubicBezTo>
                    <a:cubicBezTo>
                      <a:pt x="2947" y="596"/>
                      <a:pt x="2949" y="601"/>
                      <a:pt x="2953" y="598"/>
                    </a:cubicBezTo>
                    <a:cubicBezTo>
                      <a:pt x="2956" y="595"/>
                      <a:pt x="2958" y="600"/>
                      <a:pt x="2962" y="596"/>
                    </a:cubicBezTo>
                    <a:cubicBezTo>
                      <a:pt x="2967" y="592"/>
                      <a:pt x="2953" y="589"/>
                      <a:pt x="2955" y="586"/>
                    </a:cubicBezTo>
                    <a:cubicBezTo>
                      <a:pt x="2956" y="583"/>
                      <a:pt x="2959" y="589"/>
                      <a:pt x="2963" y="588"/>
                    </a:cubicBezTo>
                    <a:cubicBezTo>
                      <a:pt x="2967" y="588"/>
                      <a:pt x="2962" y="581"/>
                      <a:pt x="2965" y="580"/>
                    </a:cubicBezTo>
                    <a:cubicBezTo>
                      <a:pt x="2968" y="579"/>
                      <a:pt x="2965" y="563"/>
                      <a:pt x="2962" y="562"/>
                    </a:cubicBezTo>
                    <a:cubicBezTo>
                      <a:pt x="2959" y="561"/>
                      <a:pt x="2962" y="556"/>
                      <a:pt x="2968" y="560"/>
                    </a:cubicBezTo>
                    <a:cubicBezTo>
                      <a:pt x="2974" y="565"/>
                      <a:pt x="2983" y="564"/>
                      <a:pt x="2988" y="564"/>
                    </a:cubicBezTo>
                    <a:cubicBezTo>
                      <a:pt x="2992" y="564"/>
                      <a:pt x="2988" y="560"/>
                      <a:pt x="2983" y="559"/>
                    </a:cubicBezTo>
                    <a:cubicBezTo>
                      <a:pt x="2979" y="559"/>
                      <a:pt x="2984" y="555"/>
                      <a:pt x="2987" y="558"/>
                    </a:cubicBezTo>
                    <a:cubicBezTo>
                      <a:pt x="2991" y="561"/>
                      <a:pt x="2997" y="562"/>
                      <a:pt x="2997" y="559"/>
                    </a:cubicBezTo>
                    <a:cubicBezTo>
                      <a:pt x="2998" y="556"/>
                      <a:pt x="3001" y="549"/>
                      <a:pt x="3006" y="549"/>
                    </a:cubicBezTo>
                    <a:cubicBezTo>
                      <a:pt x="3012" y="550"/>
                      <a:pt x="3013" y="546"/>
                      <a:pt x="3008" y="545"/>
                    </a:cubicBezTo>
                    <a:close/>
                    <a:moveTo>
                      <a:pt x="1554" y="887"/>
                    </a:moveTo>
                    <a:cubicBezTo>
                      <a:pt x="1539" y="900"/>
                      <a:pt x="1509" y="903"/>
                      <a:pt x="1509" y="914"/>
                    </a:cubicBezTo>
                    <a:cubicBezTo>
                      <a:pt x="1509" y="925"/>
                      <a:pt x="1473" y="930"/>
                      <a:pt x="1470" y="926"/>
                    </a:cubicBezTo>
                    <a:cubicBezTo>
                      <a:pt x="1468" y="922"/>
                      <a:pt x="1497" y="920"/>
                      <a:pt x="1504" y="905"/>
                    </a:cubicBezTo>
                    <a:cubicBezTo>
                      <a:pt x="1511" y="889"/>
                      <a:pt x="1538" y="881"/>
                      <a:pt x="1551" y="860"/>
                    </a:cubicBezTo>
                    <a:cubicBezTo>
                      <a:pt x="1560" y="845"/>
                      <a:pt x="1568" y="823"/>
                      <a:pt x="1574" y="824"/>
                    </a:cubicBezTo>
                    <a:cubicBezTo>
                      <a:pt x="1579" y="826"/>
                      <a:pt x="1569" y="873"/>
                      <a:pt x="1554" y="887"/>
                    </a:cubicBezTo>
                    <a:close/>
                    <a:moveTo>
                      <a:pt x="602" y="316"/>
                    </a:moveTo>
                    <a:cubicBezTo>
                      <a:pt x="602" y="321"/>
                      <a:pt x="599" y="325"/>
                      <a:pt x="589" y="325"/>
                    </a:cubicBezTo>
                    <a:cubicBezTo>
                      <a:pt x="579" y="325"/>
                      <a:pt x="594" y="331"/>
                      <a:pt x="595" y="337"/>
                    </a:cubicBezTo>
                    <a:cubicBezTo>
                      <a:pt x="596" y="342"/>
                      <a:pt x="585" y="338"/>
                      <a:pt x="585" y="347"/>
                    </a:cubicBezTo>
                    <a:cubicBezTo>
                      <a:pt x="584" y="356"/>
                      <a:pt x="565" y="347"/>
                      <a:pt x="563" y="359"/>
                    </a:cubicBezTo>
                    <a:cubicBezTo>
                      <a:pt x="560" y="370"/>
                      <a:pt x="572" y="369"/>
                      <a:pt x="580" y="369"/>
                    </a:cubicBezTo>
                    <a:cubicBezTo>
                      <a:pt x="589" y="370"/>
                      <a:pt x="577" y="377"/>
                      <a:pt x="583" y="382"/>
                    </a:cubicBezTo>
                    <a:cubicBezTo>
                      <a:pt x="590" y="387"/>
                      <a:pt x="594" y="385"/>
                      <a:pt x="590" y="376"/>
                    </a:cubicBezTo>
                    <a:cubicBezTo>
                      <a:pt x="586" y="368"/>
                      <a:pt x="612" y="380"/>
                      <a:pt x="604" y="386"/>
                    </a:cubicBezTo>
                    <a:cubicBezTo>
                      <a:pt x="597" y="393"/>
                      <a:pt x="617" y="398"/>
                      <a:pt x="627" y="399"/>
                    </a:cubicBezTo>
                    <a:cubicBezTo>
                      <a:pt x="637" y="399"/>
                      <a:pt x="672" y="407"/>
                      <a:pt x="673" y="399"/>
                    </a:cubicBezTo>
                    <a:cubicBezTo>
                      <a:pt x="673" y="394"/>
                      <a:pt x="660" y="389"/>
                      <a:pt x="649" y="377"/>
                    </a:cubicBezTo>
                    <a:cubicBezTo>
                      <a:pt x="638" y="366"/>
                      <a:pt x="630" y="347"/>
                      <a:pt x="642" y="339"/>
                    </a:cubicBezTo>
                    <a:cubicBezTo>
                      <a:pt x="655" y="332"/>
                      <a:pt x="644" y="328"/>
                      <a:pt x="657" y="319"/>
                    </a:cubicBezTo>
                    <a:cubicBezTo>
                      <a:pt x="669" y="310"/>
                      <a:pt x="662" y="302"/>
                      <a:pt x="672" y="301"/>
                    </a:cubicBezTo>
                    <a:cubicBezTo>
                      <a:pt x="683" y="300"/>
                      <a:pt x="671" y="290"/>
                      <a:pt x="682" y="289"/>
                    </a:cubicBezTo>
                    <a:cubicBezTo>
                      <a:pt x="692" y="287"/>
                      <a:pt x="694" y="276"/>
                      <a:pt x="692" y="272"/>
                    </a:cubicBezTo>
                    <a:cubicBezTo>
                      <a:pt x="691" y="267"/>
                      <a:pt x="703" y="272"/>
                      <a:pt x="709" y="266"/>
                    </a:cubicBezTo>
                    <a:cubicBezTo>
                      <a:pt x="715" y="260"/>
                      <a:pt x="728" y="264"/>
                      <a:pt x="733" y="255"/>
                    </a:cubicBezTo>
                    <a:cubicBezTo>
                      <a:pt x="737" y="246"/>
                      <a:pt x="797" y="226"/>
                      <a:pt x="831" y="218"/>
                    </a:cubicBezTo>
                    <a:cubicBezTo>
                      <a:pt x="865" y="210"/>
                      <a:pt x="888" y="196"/>
                      <a:pt x="876" y="187"/>
                    </a:cubicBezTo>
                    <a:cubicBezTo>
                      <a:pt x="864" y="177"/>
                      <a:pt x="830" y="190"/>
                      <a:pt x="822" y="197"/>
                    </a:cubicBezTo>
                    <a:cubicBezTo>
                      <a:pt x="813" y="204"/>
                      <a:pt x="801" y="199"/>
                      <a:pt x="793" y="204"/>
                    </a:cubicBezTo>
                    <a:cubicBezTo>
                      <a:pt x="785" y="208"/>
                      <a:pt x="767" y="213"/>
                      <a:pt x="758" y="207"/>
                    </a:cubicBezTo>
                    <a:cubicBezTo>
                      <a:pt x="749" y="201"/>
                      <a:pt x="739" y="214"/>
                      <a:pt x="732" y="213"/>
                    </a:cubicBezTo>
                    <a:cubicBezTo>
                      <a:pt x="725" y="213"/>
                      <a:pt x="718" y="220"/>
                      <a:pt x="710" y="219"/>
                    </a:cubicBezTo>
                    <a:cubicBezTo>
                      <a:pt x="703" y="219"/>
                      <a:pt x="688" y="225"/>
                      <a:pt x="687" y="229"/>
                    </a:cubicBezTo>
                    <a:cubicBezTo>
                      <a:pt x="686" y="233"/>
                      <a:pt x="674" y="232"/>
                      <a:pt x="674" y="238"/>
                    </a:cubicBezTo>
                    <a:cubicBezTo>
                      <a:pt x="674" y="243"/>
                      <a:pt x="664" y="248"/>
                      <a:pt x="659" y="243"/>
                    </a:cubicBezTo>
                    <a:cubicBezTo>
                      <a:pt x="653" y="238"/>
                      <a:pt x="647" y="248"/>
                      <a:pt x="654" y="255"/>
                    </a:cubicBezTo>
                    <a:cubicBezTo>
                      <a:pt x="662" y="262"/>
                      <a:pt x="641" y="262"/>
                      <a:pt x="645" y="266"/>
                    </a:cubicBezTo>
                    <a:cubicBezTo>
                      <a:pt x="648" y="271"/>
                      <a:pt x="637" y="273"/>
                      <a:pt x="639" y="278"/>
                    </a:cubicBezTo>
                    <a:cubicBezTo>
                      <a:pt x="642" y="283"/>
                      <a:pt x="632" y="284"/>
                      <a:pt x="624" y="286"/>
                    </a:cubicBezTo>
                    <a:cubicBezTo>
                      <a:pt x="616" y="287"/>
                      <a:pt x="612" y="298"/>
                      <a:pt x="622" y="298"/>
                    </a:cubicBezTo>
                    <a:cubicBezTo>
                      <a:pt x="632" y="299"/>
                      <a:pt x="616" y="300"/>
                      <a:pt x="617" y="308"/>
                    </a:cubicBezTo>
                    <a:cubicBezTo>
                      <a:pt x="618" y="316"/>
                      <a:pt x="601" y="311"/>
                      <a:pt x="602" y="316"/>
                    </a:cubicBezTo>
                    <a:close/>
                    <a:moveTo>
                      <a:pt x="673" y="45"/>
                    </a:moveTo>
                    <a:cubicBezTo>
                      <a:pt x="675" y="49"/>
                      <a:pt x="671" y="49"/>
                      <a:pt x="660" y="49"/>
                    </a:cubicBezTo>
                    <a:cubicBezTo>
                      <a:pt x="650" y="49"/>
                      <a:pt x="644" y="55"/>
                      <a:pt x="650" y="60"/>
                    </a:cubicBezTo>
                    <a:cubicBezTo>
                      <a:pt x="656" y="65"/>
                      <a:pt x="684" y="63"/>
                      <a:pt x="688" y="57"/>
                    </a:cubicBezTo>
                    <a:cubicBezTo>
                      <a:pt x="693" y="50"/>
                      <a:pt x="705" y="56"/>
                      <a:pt x="707" y="49"/>
                    </a:cubicBezTo>
                    <a:cubicBezTo>
                      <a:pt x="709" y="43"/>
                      <a:pt x="672" y="41"/>
                      <a:pt x="673" y="45"/>
                    </a:cubicBezTo>
                    <a:close/>
                    <a:moveTo>
                      <a:pt x="606" y="51"/>
                    </a:moveTo>
                    <a:cubicBezTo>
                      <a:pt x="606" y="43"/>
                      <a:pt x="579" y="52"/>
                      <a:pt x="584" y="54"/>
                    </a:cubicBezTo>
                    <a:cubicBezTo>
                      <a:pt x="589" y="56"/>
                      <a:pt x="606" y="60"/>
                      <a:pt x="606" y="51"/>
                    </a:cubicBezTo>
                    <a:close/>
                    <a:moveTo>
                      <a:pt x="671" y="17"/>
                    </a:moveTo>
                    <a:cubicBezTo>
                      <a:pt x="683" y="17"/>
                      <a:pt x="679" y="9"/>
                      <a:pt x="688" y="10"/>
                    </a:cubicBezTo>
                    <a:cubicBezTo>
                      <a:pt x="696" y="11"/>
                      <a:pt x="707" y="10"/>
                      <a:pt x="703" y="5"/>
                    </a:cubicBezTo>
                    <a:cubicBezTo>
                      <a:pt x="699" y="0"/>
                      <a:pt x="669" y="2"/>
                      <a:pt x="672" y="6"/>
                    </a:cubicBezTo>
                    <a:cubicBezTo>
                      <a:pt x="675" y="10"/>
                      <a:pt x="647" y="9"/>
                      <a:pt x="648" y="10"/>
                    </a:cubicBezTo>
                    <a:cubicBezTo>
                      <a:pt x="649" y="13"/>
                      <a:pt x="658" y="17"/>
                      <a:pt x="671" y="17"/>
                    </a:cubicBezTo>
                    <a:close/>
                    <a:moveTo>
                      <a:pt x="762" y="35"/>
                    </a:moveTo>
                    <a:cubicBezTo>
                      <a:pt x="766" y="30"/>
                      <a:pt x="756" y="30"/>
                      <a:pt x="755" y="25"/>
                    </a:cubicBezTo>
                    <a:cubicBezTo>
                      <a:pt x="754" y="21"/>
                      <a:pt x="724" y="20"/>
                      <a:pt x="726" y="25"/>
                    </a:cubicBezTo>
                    <a:cubicBezTo>
                      <a:pt x="727" y="30"/>
                      <a:pt x="706" y="36"/>
                      <a:pt x="712" y="41"/>
                    </a:cubicBezTo>
                    <a:cubicBezTo>
                      <a:pt x="725" y="51"/>
                      <a:pt x="759" y="39"/>
                      <a:pt x="762" y="35"/>
                    </a:cubicBezTo>
                    <a:close/>
                    <a:moveTo>
                      <a:pt x="679" y="26"/>
                    </a:moveTo>
                    <a:cubicBezTo>
                      <a:pt x="681" y="16"/>
                      <a:pt x="663" y="24"/>
                      <a:pt x="649" y="19"/>
                    </a:cubicBezTo>
                    <a:cubicBezTo>
                      <a:pt x="636" y="13"/>
                      <a:pt x="628" y="13"/>
                      <a:pt x="637" y="21"/>
                    </a:cubicBezTo>
                    <a:cubicBezTo>
                      <a:pt x="641" y="25"/>
                      <a:pt x="613" y="28"/>
                      <a:pt x="618" y="32"/>
                    </a:cubicBezTo>
                    <a:cubicBezTo>
                      <a:pt x="628" y="42"/>
                      <a:pt x="678" y="37"/>
                      <a:pt x="679" y="2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7" name="Freeform 1727">
                <a:extLst>
                  <a:ext uri="{FF2B5EF4-FFF2-40B4-BE49-F238E27FC236}">
                    <a16:creationId xmlns:a16="http://schemas.microsoft.com/office/drawing/2014/main" id="{73F271F0-915E-2D24-0C1F-8A50795C9A0D}"/>
                  </a:ext>
                </a:extLst>
              </p:cNvPr>
              <p:cNvSpPr>
                <a:spLocks/>
              </p:cNvSpPr>
              <p:nvPr/>
            </p:nvSpPr>
            <p:spPr bwMode="auto">
              <a:xfrm>
                <a:off x="5713615" y="2313064"/>
                <a:ext cx="76203" cy="63502"/>
              </a:xfrm>
              <a:custGeom>
                <a:avLst/>
                <a:gdLst>
                  <a:gd name="T0" fmla="*/ 56 w 59"/>
                  <a:gd name="T1" fmla="*/ 40 h 51"/>
                  <a:gd name="T2" fmla="*/ 45 w 59"/>
                  <a:gd name="T3" fmla="*/ 27 h 51"/>
                  <a:gd name="T4" fmla="*/ 39 w 59"/>
                  <a:gd name="T5" fmla="*/ 13 h 51"/>
                  <a:gd name="T6" fmla="*/ 34 w 59"/>
                  <a:gd name="T7" fmla="*/ 3 h 51"/>
                  <a:gd name="T8" fmla="*/ 18 w 59"/>
                  <a:gd name="T9" fmla="*/ 1 h 51"/>
                  <a:gd name="T10" fmla="*/ 0 w 59"/>
                  <a:gd name="T11" fmla="*/ 5 h 51"/>
                  <a:gd name="T12" fmla="*/ 4 w 59"/>
                  <a:gd name="T13" fmla="*/ 19 h 51"/>
                  <a:gd name="T14" fmla="*/ 18 w 59"/>
                  <a:gd name="T15" fmla="*/ 24 h 51"/>
                  <a:gd name="T16" fmla="*/ 21 w 59"/>
                  <a:gd name="T17" fmla="*/ 31 h 51"/>
                  <a:gd name="T18" fmla="*/ 23 w 59"/>
                  <a:gd name="T19" fmla="*/ 31 h 51"/>
                  <a:gd name="T20" fmla="*/ 27 w 59"/>
                  <a:gd name="T21" fmla="*/ 35 h 51"/>
                  <a:gd name="T22" fmla="*/ 36 w 59"/>
                  <a:gd name="T23" fmla="*/ 39 h 51"/>
                  <a:gd name="T24" fmla="*/ 44 w 59"/>
                  <a:gd name="T25" fmla="*/ 42 h 51"/>
                  <a:gd name="T26" fmla="*/ 48 w 59"/>
                  <a:gd name="T27" fmla="*/ 51 h 51"/>
                  <a:gd name="T28" fmla="*/ 59 w 59"/>
                  <a:gd name="T29" fmla="*/ 49 h 51"/>
                  <a:gd name="T30" fmla="*/ 56 w 59"/>
                  <a:gd name="T3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51">
                    <a:moveTo>
                      <a:pt x="56" y="40"/>
                    </a:moveTo>
                    <a:cubicBezTo>
                      <a:pt x="56" y="36"/>
                      <a:pt x="45" y="32"/>
                      <a:pt x="45" y="27"/>
                    </a:cubicBezTo>
                    <a:cubicBezTo>
                      <a:pt x="45" y="22"/>
                      <a:pt x="38" y="17"/>
                      <a:pt x="39" y="13"/>
                    </a:cubicBezTo>
                    <a:cubicBezTo>
                      <a:pt x="39" y="10"/>
                      <a:pt x="36" y="6"/>
                      <a:pt x="34" y="3"/>
                    </a:cubicBezTo>
                    <a:cubicBezTo>
                      <a:pt x="29" y="2"/>
                      <a:pt x="23" y="0"/>
                      <a:pt x="18" y="1"/>
                    </a:cubicBezTo>
                    <a:cubicBezTo>
                      <a:pt x="12" y="2"/>
                      <a:pt x="7" y="4"/>
                      <a:pt x="0" y="5"/>
                    </a:cubicBezTo>
                    <a:cubicBezTo>
                      <a:pt x="4" y="10"/>
                      <a:pt x="1" y="11"/>
                      <a:pt x="4" y="19"/>
                    </a:cubicBezTo>
                    <a:cubicBezTo>
                      <a:pt x="7" y="26"/>
                      <a:pt x="15" y="22"/>
                      <a:pt x="18" y="24"/>
                    </a:cubicBezTo>
                    <a:cubicBezTo>
                      <a:pt x="19" y="25"/>
                      <a:pt x="20" y="28"/>
                      <a:pt x="21" y="31"/>
                    </a:cubicBezTo>
                    <a:cubicBezTo>
                      <a:pt x="22" y="31"/>
                      <a:pt x="22" y="31"/>
                      <a:pt x="23" y="31"/>
                    </a:cubicBezTo>
                    <a:cubicBezTo>
                      <a:pt x="26" y="31"/>
                      <a:pt x="27" y="33"/>
                      <a:pt x="27" y="35"/>
                    </a:cubicBezTo>
                    <a:cubicBezTo>
                      <a:pt x="31" y="36"/>
                      <a:pt x="34" y="38"/>
                      <a:pt x="36" y="39"/>
                    </a:cubicBezTo>
                    <a:cubicBezTo>
                      <a:pt x="38" y="40"/>
                      <a:pt x="40" y="37"/>
                      <a:pt x="44" y="42"/>
                    </a:cubicBezTo>
                    <a:cubicBezTo>
                      <a:pt x="48" y="46"/>
                      <a:pt x="48" y="47"/>
                      <a:pt x="48" y="51"/>
                    </a:cubicBezTo>
                    <a:cubicBezTo>
                      <a:pt x="52" y="51"/>
                      <a:pt x="56" y="50"/>
                      <a:pt x="59" y="49"/>
                    </a:cubicBezTo>
                    <a:cubicBezTo>
                      <a:pt x="58" y="46"/>
                      <a:pt x="56" y="42"/>
                      <a:pt x="56" y="4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8" name="Freeform 1728">
                <a:extLst>
                  <a:ext uri="{FF2B5EF4-FFF2-40B4-BE49-F238E27FC236}">
                    <a16:creationId xmlns:a16="http://schemas.microsoft.com/office/drawing/2014/main" id="{B7A63F9C-ADA6-61F2-7F8A-FCF8B60BB6F4}"/>
                  </a:ext>
                </a:extLst>
              </p:cNvPr>
              <p:cNvSpPr>
                <a:spLocks noEditPoints="1"/>
              </p:cNvSpPr>
              <p:nvPr/>
            </p:nvSpPr>
            <p:spPr bwMode="auto">
              <a:xfrm>
                <a:off x="5748541" y="2298776"/>
                <a:ext cx="112717" cy="90491"/>
              </a:xfrm>
              <a:custGeom>
                <a:avLst/>
                <a:gdLst>
                  <a:gd name="T0" fmla="*/ 83 w 88"/>
                  <a:gd name="T1" fmla="*/ 24 h 72"/>
                  <a:gd name="T2" fmla="*/ 67 w 88"/>
                  <a:gd name="T3" fmla="*/ 4 h 72"/>
                  <a:gd name="T4" fmla="*/ 56 w 88"/>
                  <a:gd name="T5" fmla="*/ 12 h 72"/>
                  <a:gd name="T6" fmla="*/ 48 w 88"/>
                  <a:gd name="T7" fmla="*/ 12 h 72"/>
                  <a:gd name="T8" fmla="*/ 35 w 88"/>
                  <a:gd name="T9" fmla="*/ 2 h 72"/>
                  <a:gd name="T10" fmla="*/ 29 w 88"/>
                  <a:gd name="T11" fmla="*/ 0 h 72"/>
                  <a:gd name="T12" fmla="*/ 26 w 88"/>
                  <a:gd name="T13" fmla="*/ 7 h 72"/>
                  <a:gd name="T14" fmla="*/ 31 w 88"/>
                  <a:gd name="T15" fmla="*/ 14 h 72"/>
                  <a:gd name="T16" fmla="*/ 18 w 88"/>
                  <a:gd name="T17" fmla="*/ 13 h 72"/>
                  <a:gd name="T18" fmla="*/ 6 w 88"/>
                  <a:gd name="T19" fmla="*/ 10 h 72"/>
                  <a:gd name="T20" fmla="*/ 12 w 88"/>
                  <a:gd name="T21" fmla="*/ 24 h 72"/>
                  <a:gd name="T22" fmla="*/ 18 w 88"/>
                  <a:gd name="T23" fmla="*/ 38 h 72"/>
                  <a:gd name="T24" fmla="*/ 29 w 88"/>
                  <a:gd name="T25" fmla="*/ 51 h 72"/>
                  <a:gd name="T26" fmla="*/ 32 w 88"/>
                  <a:gd name="T27" fmla="*/ 60 h 72"/>
                  <a:gd name="T28" fmla="*/ 53 w 88"/>
                  <a:gd name="T29" fmla="*/ 47 h 72"/>
                  <a:gd name="T30" fmla="*/ 57 w 88"/>
                  <a:gd name="T31" fmla="*/ 63 h 72"/>
                  <a:gd name="T32" fmla="*/ 70 w 88"/>
                  <a:gd name="T33" fmla="*/ 72 h 72"/>
                  <a:gd name="T34" fmla="*/ 73 w 88"/>
                  <a:gd name="T35" fmla="*/ 61 h 72"/>
                  <a:gd name="T36" fmla="*/ 83 w 88"/>
                  <a:gd name="T37" fmla="*/ 24 h 72"/>
                  <a:gd name="T38" fmla="*/ 9 w 88"/>
                  <a:gd name="T39" fmla="*/ 50 h 72"/>
                  <a:gd name="T40" fmla="*/ 0 w 88"/>
                  <a:gd name="T41" fmla="*/ 46 h 72"/>
                  <a:gd name="T42" fmla="*/ 6 w 88"/>
                  <a:gd name="T43" fmla="*/ 55 h 72"/>
                  <a:gd name="T44" fmla="*/ 18 w 88"/>
                  <a:gd name="T45" fmla="*/ 62 h 72"/>
                  <a:gd name="T46" fmla="*/ 21 w 88"/>
                  <a:gd name="T47" fmla="*/ 62 h 72"/>
                  <a:gd name="T48" fmla="*/ 17 w 88"/>
                  <a:gd name="T49" fmla="*/ 53 h 72"/>
                  <a:gd name="T50" fmla="*/ 9 w 88"/>
                  <a:gd name="T5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72">
                    <a:moveTo>
                      <a:pt x="83" y="24"/>
                    </a:moveTo>
                    <a:cubicBezTo>
                      <a:pt x="81" y="20"/>
                      <a:pt x="74" y="12"/>
                      <a:pt x="67" y="4"/>
                    </a:cubicBezTo>
                    <a:cubicBezTo>
                      <a:pt x="65" y="10"/>
                      <a:pt x="57" y="8"/>
                      <a:pt x="56" y="12"/>
                    </a:cubicBezTo>
                    <a:cubicBezTo>
                      <a:pt x="54" y="16"/>
                      <a:pt x="50" y="11"/>
                      <a:pt x="48" y="12"/>
                    </a:cubicBezTo>
                    <a:cubicBezTo>
                      <a:pt x="46" y="13"/>
                      <a:pt x="40" y="3"/>
                      <a:pt x="35" y="2"/>
                    </a:cubicBezTo>
                    <a:cubicBezTo>
                      <a:pt x="33" y="2"/>
                      <a:pt x="31" y="1"/>
                      <a:pt x="29" y="0"/>
                    </a:cubicBezTo>
                    <a:cubicBezTo>
                      <a:pt x="27" y="3"/>
                      <a:pt x="25" y="5"/>
                      <a:pt x="26" y="7"/>
                    </a:cubicBezTo>
                    <a:cubicBezTo>
                      <a:pt x="27" y="9"/>
                      <a:pt x="34" y="12"/>
                      <a:pt x="31" y="14"/>
                    </a:cubicBezTo>
                    <a:cubicBezTo>
                      <a:pt x="29" y="17"/>
                      <a:pt x="21" y="16"/>
                      <a:pt x="18" y="13"/>
                    </a:cubicBezTo>
                    <a:cubicBezTo>
                      <a:pt x="15" y="11"/>
                      <a:pt x="7" y="7"/>
                      <a:pt x="6" y="10"/>
                    </a:cubicBezTo>
                    <a:cubicBezTo>
                      <a:pt x="4" y="13"/>
                      <a:pt x="13" y="20"/>
                      <a:pt x="12" y="24"/>
                    </a:cubicBezTo>
                    <a:cubicBezTo>
                      <a:pt x="11" y="28"/>
                      <a:pt x="18" y="33"/>
                      <a:pt x="18" y="38"/>
                    </a:cubicBezTo>
                    <a:cubicBezTo>
                      <a:pt x="18" y="43"/>
                      <a:pt x="29" y="47"/>
                      <a:pt x="29" y="51"/>
                    </a:cubicBezTo>
                    <a:cubicBezTo>
                      <a:pt x="29" y="53"/>
                      <a:pt x="31" y="57"/>
                      <a:pt x="32" y="60"/>
                    </a:cubicBezTo>
                    <a:cubicBezTo>
                      <a:pt x="41" y="56"/>
                      <a:pt x="48" y="49"/>
                      <a:pt x="53" y="47"/>
                    </a:cubicBezTo>
                    <a:cubicBezTo>
                      <a:pt x="62" y="43"/>
                      <a:pt x="58" y="60"/>
                      <a:pt x="57" y="63"/>
                    </a:cubicBezTo>
                    <a:cubicBezTo>
                      <a:pt x="56" y="65"/>
                      <a:pt x="63" y="69"/>
                      <a:pt x="70" y="72"/>
                    </a:cubicBezTo>
                    <a:cubicBezTo>
                      <a:pt x="69" y="68"/>
                      <a:pt x="70" y="64"/>
                      <a:pt x="73" y="61"/>
                    </a:cubicBezTo>
                    <a:cubicBezTo>
                      <a:pt x="82" y="50"/>
                      <a:pt x="88" y="33"/>
                      <a:pt x="83" y="24"/>
                    </a:cubicBezTo>
                    <a:close/>
                    <a:moveTo>
                      <a:pt x="9" y="50"/>
                    </a:moveTo>
                    <a:cubicBezTo>
                      <a:pt x="7" y="49"/>
                      <a:pt x="4" y="47"/>
                      <a:pt x="0" y="46"/>
                    </a:cubicBezTo>
                    <a:cubicBezTo>
                      <a:pt x="1" y="49"/>
                      <a:pt x="1" y="53"/>
                      <a:pt x="6" y="55"/>
                    </a:cubicBezTo>
                    <a:cubicBezTo>
                      <a:pt x="14" y="59"/>
                      <a:pt x="3" y="60"/>
                      <a:pt x="18" y="62"/>
                    </a:cubicBezTo>
                    <a:cubicBezTo>
                      <a:pt x="19" y="62"/>
                      <a:pt x="20" y="62"/>
                      <a:pt x="21" y="62"/>
                    </a:cubicBezTo>
                    <a:cubicBezTo>
                      <a:pt x="21" y="58"/>
                      <a:pt x="21" y="57"/>
                      <a:pt x="17" y="53"/>
                    </a:cubicBezTo>
                    <a:cubicBezTo>
                      <a:pt x="13" y="48"/>
                      <a:pt x="11" y="51"/>
                      <a:pt x="9" y="50"/>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39" name="Freeform 1730">
                <a:extLst>
                  <a:ext uri="{FF2B5EF4-FFF2-40B4-BE49-F238E27FC236}">
                    <a16:creationId xmlns:a16="http://schemas.microsoft.com/office/drawing/2014/main" id="{A7ECC0D6-57D1-ECEB-A164-9D090B1B5F75}"/>
                  </a:ext>
                </a:extLst>
              </p:cNvPr>
              <p:cNvSpPr>
                <a:spLocks noEditPoints="1"/>
              </p:cNvSpPr>
              <p:nvPr/>
            </p:nvSpPr>
            <p:spPr bwMode="auto">
              <a:xfrm>
                <a:off x="6867768" y="3162405"/>
                <a:ext cx="1041437" cy="368312"/>
              </a:xfrm>
              <a:custGeom>
                <a:avLst/>
                <a:gdLst>
                  <a:gd name="T0" fmla="*/ 60 w 812"/>
                  <a:gd name="T1" fmla="*/ 125 h 295"/>
                  <a:gd name="T2" fmla="*/ 231 w 812"/>
                  <a:gd name="T3" fmla="*/ 157 h 295"/>
                  <a:gd name="T4" fmla="*/ 35 w 812"/>
                  <a:gd name="T5" fmla="*/ 80 h 295"/>
                  <a:gd name="T6" fmla="*/ 436 w 812"/>
                  <a:gd name="T7" fmla="*/ 208 h 295"/>
                  <a:gd name="T8" fmla="*/ 454 w 812"/>
                  <a:gd name="T9" fmla="*/ 166 h 295"/>
                  <a:gd name="T10" fmla="*/ 480 w 812"/>
                  <a:gd name="T11" fmla="*/ 172 h 295"/>
                  <a:gd name="T12" fmla="*/ 497 w 812"/>
                  <a:gd name="T13" fmla="*/ 118 h 295"/>
                  <a:gd name="T14" fmla="*/ 498 w 812"/>
                  <a:gd name="T15" fmla="*/ 98 h 295"/>
                  <a:gd name="T16" fmla="*/ 465 w 812"/>
                  <a:gd name="T17" fmla="*/ 83 h 295"/>
                  <a:gd name="T18" fmla="*/ 417 w 812"/>
                  <a:gd name="T19" fmla="*/ 152 h 295"/>
                  <a:gd name="T20" fmla="*/ 193 w 812"/>
                  <a:gd name="T21" fmla="*/ 165 h 295"/>
                  <a:gd name="T22" fmla="*/ 186 w 812"/>
                  <a:gd name="T23" fmla="*/ 135 h 295"/>
                  <a:gd name="T24" fmla="*/ 180 w 812"/>
                  <a:gd name="T25" fmla="*/ 148 h 295"/>
                  <a:gd name="T26" fmla="*/ 149 w 812"/>
                  <a:gd name="T27" fmla="*/ 111 h 295"/>
                  <a:gd name="T28" fmla="*/ 122 w 812"/>
                  <a:gd name="T29" fmla="*/ 78 h 295"/>
                  <a:gd name="T30" fmla="*/ 83 w 812"/>
                  <a:gd name="T31" fmla="*/ 52 h 295"/>
                  <a:gd name="T32" fmla="*/ 4 w 812"/>
                  <a:gd name="T33" fmla="*/ 7 h 295"/>
                  <a:gd name="T34" fmla="*/ 72 w 812"/>
                  <a:gd name="T35" fmla="*/ 101 h 295"/>
                  <a:gd name="T36" fmla="*/ 156 w 812"/>
                  <a:gd name="T37" fmla="*/ 200 h 295"/>
                  <a:gd name="T38" fmla="*/ 190 w 812"/>
                  <a:gd name="T39" fmla="*/ 183 h 295"/>
                  <a:gd name="T40" fmla="*/ 584 w 812"/>
                  <a:gd name="T41" fmla="*/ 82 h 295"/>
                  <a:gd name="T42" fmla="*/ 588 w 812"/>
                  <a:gd name="T43" fmla="*/ 99 h 295"/>
                  <a:gd name="T44" fmla="*/ 546 w 812"/>
                  <a:gd name="T45" fmla="*/ 165 h 295"/>
                  <a:gd name="T46" fmla="*/ 434 w 812"/>
                  <a:gd name="T47" fmla="*/ 261 h 295"/>
                  <a:gd name="T48" fmla="*/ 504 w 812"/>
                  <a:gd name="T49" fmla="*/ 253 h 295"/>
                  <a:gd name="T50" fmla="*/ 606 w 812"/>
                  <a:gd name="T51" fmla="*/ 167 h 295"/>
                  <a:gd name="T52" fmla="*/ 341 w 812"/>
                  <a:gd name="T53" fmla="*/ 247 h 295"/>
                  <a:gd name="T54" fmla="*/ 307 w 812"/>
                  <a:gd name="T55" fmla="*/ 230 h 295"/>
                  <a:gd name="T56" fmla="*/ 192 w 812"/>
                  <a:gd name="T57" fmla="*/ 215 h 295"/>
                  <a:gd name="T58" fmla="*/ 206 w 812"/>
                  <a:gd name="T59" fmla="*/ 238 h 295"/>
                  <a:gd name="T60" fmla="*/ 315 w 812"/>
                  <a:gd name="T61" fmla="*/ 256 h 295"/>
                  <a:gd name="T62" fmla="*/ 341 w 812"/>
                  <a:gd name="T63" fmla="*/ 247 h 295"/>
                  <a:gd name="T64" fmla="*/ 707 w 812"/>
                  <a:gd name="T65" fmla="*/ 166 h 295"/>
                  <a:gd name="T66" fmla="*/ 633 w 812"/>
                  <a:gd name="T67" fmla="*/ 128 h 295"/>
                  <a:gd name="T68" fmla="*/ 681 w 812"/>
                  <a:gd name="T69" fmla="*/ 146 h 295"/>
                  <a:gd name="T70" fmla="*/ 654 w 812"/>
                  <a:gd name="T71" fmla="*/ 157 h 295"/>
                  <a:gd name="T72" fmla="*/ 695 w 812"/>
                  <a:gd name="T73" fmla="*/ 178 h 295"/>
                  <a:gd name="T74" fmla="*/ 770 w 812"/>
                  <a:gd name="T75" fmla="*/ 224 h 295"/>
                  <a:gd name="T76" fmla="*/ 793 w 812"/>
                  <a:gd name="T77" fmla="*/ 251 h 295"/>
                  <a:gd name="T78" fmla="*/ 752 w 812"/>
                  <a:gd name="T79" fmla="*/ 133 h 295"/>
                  <a:gd name="T80" fmla="*/ 518 w 812"/>
                  <a:gd name="T81" fmla="*/ 273 h 295"/>
                  <a:gd name="T82" fmla="*/ 526 w 812"/>
                  <a:gd name="T83" fmla="*/ 277 h 295"/>
                  <a:gd name="T84" fmla="*/ 531 w 812"/>
                  <a:gd name="T85" fmla="*/ 271 h 295"/>
                  <a:gd name="T86" fmla="*/ 391 w 812"/>
                  <a:gd name="T87" fmla="*/ 104 h 295"/>
                  <a:gd name="T88" fmla="*/ 400 w 812"/>
                  <a:gd name="T89" fmla="*/ 61 h 295"/>
                  <a:gd name="T90" fmla="*/ 398 w 812"/>
                  <a:gd name="T91" fmla="*/ 31 h 295"/>
                  <a:gd name="T92" fmla="*/ 352 w 812"/>
                  <a:gd name="T93" fmla="*/ 55 h 295"/>
                  <a:gd name="T94" fmla="*/ 315 w 812"/>
                  <a:gd name="T95" fmla="*/ 79 h 295"/>
                  <a:gd name="T96" fmla="*/ 259 w 812"/>
                  <a:gd name="T97" fmla="*/ 81 h 295"/>
                  <a:gd name="T98" fmla="*/ 241 w 812"/>
                  <a:gd name="T99" fmla="*/ 94 h 295"/>
                  <a:gd name="T100" fmla="*/ 282 w 812"/>
                  <a:gd name="T101" fmla="*/ 160 h 295"/>
                  <a:gd name="T102" fmla="*/ 342 w 812"/>
                  <a:gd name="T103" fmla="*/ 174 h 295"/>
                  <a:gd name="T104" fmla="*/ 420 w 812"/>
                  <a:gd name="T105" fmla="*/ 277 h 295"/>
                  <a:gd name="T106" fmla="*/ 420 w 812"/>
                  <a:gd name="T107" fmla="*/ 277 h 295"/>
                  <a:gd name="T108" fmla="*/ 369 w 812"/>
                  <a:gd name="T109" fmla="*/ 263 h 295"/>
                  <a:gd name="T110" fmla="*/ 394 w 812"/>
                  <a:gd name="T111" fmla="*/ 25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2" h="295">
                    <a:moveTo>
                      <a:pt x="60" y="125"/>
                    </a:moveTo>
                    <a:cubicBezTo>
                      <a:pt x="59" y="128"/>
                      <a:pt x="65" y="138"/>
                      <a:pt x="68" y="135"/>
                    </a:cubicBezTo>
                    <a:cubicBezTo>
                      <a:pt x="72" y="132"/>
                      <a:pt x="63" y="117"/>
                      <a:pt x="60" y="125"/>
                    </a:cubicBezTo>
                    <a:close/>
                    <a:moveTo>
                      <a:pt x="231" y="157"/>
                    </a:moveTo>
                    <a:cubicBezTo>
                      <a:pt x="231" y="152"/>
                      <a:pt x="217" y="154"/>
                      <a:pt x="221" y="161"/>
                    </a:cubicBezTo>
                    <a:cubicBezTo>
                      <a:pt x="225" y="168"/>
                      <a:pt x="231" y="161"/>
                      <a:pt x="231" y="157"/>
                    </a:cubicBezTo>
                    <a:close/>
                    <a:moveTo>
                      <a:pt x="35" y="80"/>
                    </a:moveTo>
                    <a:cubicBezTo>
                      <a:pt x="34" y="85"/>
                      <a:pt x="39" y="100"/>
                      <a:pt x="46" y="94"/>
                    </a:cubicBezTo>
                    <a:cubicBezTo>
                      <a:pt x="52" y="88"/>
                      <a:pt x="36" y="75"/>
                      <a:pt x="35" y="80"/>
                    </a:cubicBezTo>
                    <a:close/>
                    <a:moveTo>
                      <a:pt x="428" y="169"/>
                    </a:moveTo>
                    <a:cubicBezTo>
                      <a:pt x="436" y="170"/>
                      <a:pt x="435" y="181"/>
                      <a:pt x="434" y="188"/>
                    </a:cubicBezTo>
                    <a:cubicBezTo>
                      <a:pt x="432" y="195"/>
                      <a:pt x="429" y="211"/>
                      <a:pt x="436" y="208"/>
                    </a:cubicBezTo>
                    <a:cubicBezTo>
                      <a:pt x="444" y="205"/>
                      <a:pt x="449" y="195"/>
                      <a:pt x="444" y="191"/>
                    </a:cubicBezTo>
                    <a:cubicBezTo>
                      <a:pt x="440" y="188"/>
                      <a:pt x="440" y="165"/>
                      <a:pt x="442" y="159"/>
                    </a:cubicBezTo>
                    <a:cubicBezTo>
                      <a:pt x="444" y="153"/>
                      <a:pt x="459" y="157"/>
                      <a:pt x="454" y="166"/>
                    </a:cubicBezTo>
                    <a:cubicBezTo>
                      <a:pt x="449" y="175"/>
                      <a:pt x="463" y="174"/>
                      <a:pt x="463" y="184"/>
                    </a:cubicBezTo>
                    <a:cubicBezTo>
                      <a:pt x="463" y="194"/>
                      <a:pt x="471" y="189"/>
                      <a:pt x="479" y="186"/>
                    </a:cubicBezTo>
                    <a:cubicBezTo>
                      <a:pt x="487" y="183"/>
                      <a:pt x="486" y="179"/>
                      <a:pt x="480" y="172"/>
                    </a:cubicBezTo>
                    <a:cubicBezTo>
                      <a:pt x="474" y="166"/>
                      <a:pt x="484" y="157"/>
                      <a:pt x="476" y="152"/>
                    </a:cubicBezTo>
                    <a:cubicBezTo>
                      <a:pt x="468" y="147"/>
                      <a:pt x="463" y="139"/>
                      <a:pt x="471" y="137"/>
                    </a:cubicBezTo>
                    <a:cubicBezTo>
                      <a:pt x="478" y="136"/>
                      <a:pt x="500" y="123"/>
                      <a:pt x="497" y="118"/>
                    </a:cubicBezTo>
                    <a:cubicBezTo>
                      <a:pt x="495" y="113"/>
                      <a:pt x="464" y="119"/>
                      <a:pt x="461" y="129"/>
                    </a:cubicBezTo>
                    <a:cubicBezTo>
                      <a:pt x="459" y="138"/>
                      <a:pt x="437" y="128"/>
                      <a:pt x="439" y="111"/>
                    </a:cubicBezTo>
                    <a:cubicBezTo>
                      <a:pt x="442" y="95"/>
                      <a:pt x="485" y="93"/>
                      <a:pt x="498" y="98"/>
                    </a:cubicBezTo>
                    <a:cubicBezTo>
                      <a:pt x="510" y="104"/>
                      <a:pt x="524" y="89"/>
                      <a:pt x="528" y="80"/>
                    </a:cubicBezTo>
                    <a:cubicBezTo>
                      <a:pt x="533" y="71"/>
                      <a:pt x="519" y="82"/>
                      <a:pt x="510" y="87"/>
                    </a:cubicBezTo>
                    <a:cubicBezTo>
                      <a:pt x="501" y="93"/>
                      <a:pt x="477" y="87"/>
                      <a:pt x="465" y="83"/>
                    </a:cubicBezTo>
                    <a:cubicBezTo>
                      <a:pt x="453" y="79"/>
                      <a:pt x="454" y="90"/>
                      <a:pt x="444" y="92"/>
                    </a:cubicBezTo>
                    <a:cubicBezTo>
                      <a:pt x="434" y="93"/>
                      <a:pt x="436" y="115"/>
                      <a:pt x="431" y="118"/>
                    </a:cubicBezTo>
                    <a:cubicBezTo>
                      <a:pt x="427" y="120"/>
                      <a:pt x="427" y="136"/>
                      <a:pt x="417" y="152"/>
                    </a:cubicBezTo>
                    <a:cubicBezTo>
                      <a:pt x="408" y="167"/>
                      <a:pt x="421" y="169"/>
                      <a:pt x="428" y="169"/>
                    </a:cubicBezTo>
                    <a:close/>
                    <a:moveTo>
                      <a:pt x="190" y="183"/>
                    </a:moveTo>
                    <a:cubicBezTo>
                      <a:pt x="189" y="176"/>
                      <a:pt x="193" y="168"/>
                      <a:pt x="193" y="165"/>
                    </a:cubicBezTo>
                    <a:cubicBezTo>
                      <a:pt x="193" y="161"/>
                      <a:pt x="195" y="159"/>
                      <a:pt x="200" y="160"/>
                    </a:cubicBezTo>
                    <a:cubicBezTo>
                      <a:pt x="205" y="161"/>
                      <a:pt x="204" y="151"/>
                      <a:pt x="200" y="149"/>
                    </a:cubicBezTo>
                    <a:cubicBezTo>
                      <a:pt x="197" y="148"/>
                      <a:pt x="195" y="135"/>
                      <a:pt x="186" y="135"/>
                    </a:cubicBezTo>
                    <a:cubicBezTo>
                      <a:pt x="177" y="135"/>
                      <a:pt x="179" y="143"/>
                      <a:pt x="184" y="143"/>
                    </a:cubicBezTo>
                    <a:cubicBezTo>
                      <a:pt x="189" y="144"/>
                      <a:pt x="192" y="148"/>
                      <a:pt x="191" y="152"/>
                    </a:cubicBezTo>
                    <a:cubicBezTo>
                      <a:pt x="189" y="155"/>
                      <a:pt x="187" y="148"/>
                      <a:pt x="180" y="148"/>
                    </a:cubicBezTo>
                    <a:cubicBezTo>
                      <a:pt x="172" y="149"/>
                      <a:pt x="177" y="140"/>
                      <a:pt x="169" y="139"/>
                    </a:cubicBezTo>
                    <a:cubicBezTo>
                      <a:pt x="160" y="139"/>
                      <a:pt x="162" y="123"/>
                      <a:pt x="153" y="123"/>
                    </a:cubicBezTo>
                    <a:cubicBezTo>
                      <a:pt x="144" y="123"/>
                      <a:pt x="144" y="116"/>
                      <a:pt x="149" y="111"/>
                    </a:cubicBezTo>
                    <a:cubicBezTo>
                      <a:pt x="155" y="106"/>
                      <a:pt x="140" y="101"/>
                      <a:pt x="140" y="95"/>
                    </a:cubicBezTo>
                    <a:cubicBezTo>
                      <a:pt x="140" y="88"/>
                      <a:pt x="131" y="92"/>
                      <a:pt x="131" y="87"/>
                    </a:cubicBezTo>
                    <a:cubicBezTo>
                      <a:pt x="131" y="82"/>
                      <a:pt x="127" y="84"/>
                      <a:pt x="122" y="78"/>
                    </a:cubicBezTo>
                    <a:cubicBezTo>
                      <a:pt x="118" y="72"/>
                      <a:pt x="115" y="78"/>
                      <a:pt x="111" y="73"/>
                    </a:cubicBezTo>
                    <a:cubicBezTo>
                      <a:pt x="107" y="68"/>
                      <a:pt x="101" y="65"/>
                      <a:pt x="98" y="67"/>
                    </a:cubicBezTo>
                    <a:cubicBezTo>
                      <a:pt x="94" y="69"/>
                      <a:pt x="86" y="60"/>
                      <a:pt x="83" y="52"/>
                    </a:cubicBezTo>
                    <a:cubicBezTo>
                      <a:pt x="80" y="45"/>
                      <a:pt x="56" y="34"/>
                      <a:pt x="53" y="25"/>
                    </a:cubicBezTo>
                    <a:cubicBezTo>
                      <a:pt x="50" y="16"/>
                      <a:pt x="41" y="13"/>
                      <a:pt x="27" y="13"/>
                    </a:cubicBezTo>
                    <a:cubicBezTo>
                      <a:pt x="13" y="14"/>
                      <a:pt x="8" y="0"/>
                      <a:pt x="4" y="7"/>
                    </a:cubicBezTo>
                    <a:cubicBezTo>
                      <a:pt x="0" y="15"/>
                      <a:pt x="19" y="35"/>
                      <a:pt x="28" y="40"/>
                    </a:cubicBezTo>
                    <a:cubicBezTo>
                      <a:pt x="37" y="46"/>
                      <a:pt x="42" y="64"/>
                      <a:pt x="52" y="65"/>
                    </a:cubicBezTo>
                    <a:cubicBezTo>
                      <a:pt x="63" y="67"/>
                      <a:pt x="64" y="99"/>
                      <a:pt x="72" y="101"/>
                    </a:cubicBezTo>
                    <a:cubicBezTo>
                      <a:pt x="79" y="103"/>
                      <a:pt x="96" y="128"/>
                      <a:pt x="99" y="142"/>
                    </a:cubicBezTo>
                    <a:cubicBezTo>
                      <a:pt x="101" y="155"/>
                      <a:pt x="119" y="162"/>
                      <a:pt x="124" y="172"/>
                    </a:cubicBezTo>
                    <a:cubicBezTo>
                      <a:pt x="130" y="182"/>
                      <a:pt x="153" y="195"/>
                      <a:pt x="156" y="200"/>
                    </a:cubicBezTo>
                    <a:cubicBezTo>
                      <a:pt x="159" y="204"/>
                      <a:pt x="162" y="213"/>
                      <a:pt x="165" y="208"/>
                    </a:cubicBezTo>
                    <a:cubicBezTo>
                      <a:pt x="168" y="204"/>
                      <a:pt x="179" y="208"/>
                      <a:pt x="184" y="209"/>
                    </a:cubicBezTo>
                    <a:cubicBezTo>
                      <a:pt x="189" y="209"/>
                      <a:pt x="191" y="190"/>
                      <a:pt x="190" y="183"/>
                    </a:cubicBezTo>
                    <a:close/>
                    <a:moveTo>
                      <a:pt x="588" y="99"/>
                    </a:moveTo>
                    <a:cubicBezTo>
                      <a:pt x="600" y="100"/>
                      <a:pt x="595" y="94"/>
                      <a:pt x="595" y="86"/>
                    </a:cubicBezTo>
                    <a:cubicBezTo>
                      <a:pt x="595" y="79"/>
                      <a:pt x="584" y="85"/>
                      <a:pt x="584" y="82"/>
                    </a:cubicBezTo>
                    <a:cubicBezTo>
                      <a:pt x="584" y="78"/>
                      <a:pt x="581" y="63"/>
                      <a:pt x="572" y="75"/>
                    </a:cubicBezTo>
                    <a:cubicBezTo>
                      <a:pt x="564" y="86"/>
                      <a:pt x="575" y="115"/>
                      <a:pt x="582" y="113"/>
                    </a:cubicBezTo>
                    <a:cubicBezTo>
                      <a:pt x="587" y="112"/>
                      <a:pt x="577" y="98"/>
                      <a:pt x="588" y="99"/>
                    </a:cubicBezTo>
                    <a:close/>
                    <a:moveTo>
                      <a:pt x="546" y="165"/>
                    </a:moveTo>
                    <a:cubicBezTo>
                      <a:pt x="548" y="173"/>
                      <a:pt x="563" y="178"/>
                      <a:pt x="567" y="170"/>
                    </a:cubicBezTo>
                    <a:cubicBezTo>
                      <a:pt x="571" y="163"/>
                      <a:pt x="543" y="155"/>
                      <a:pt x="546" y="165"/>
                    </a:cubicBezTo>
                    <a:close/>
                    <a:moveTo>
                      <a:pt x="504" y="253"/>
                    </a:moveTo>
                    <a:cubicBezTo>
                      <a:pt x="490" y="251"/>
                      <a:pt x="481" y="261"/>
                      <a:pt x="467" y="256"/>
                    </a:cubicBezTo>
                    <a:cubicBezTo>
                      <a:pt x="453" y="251"/>
                      <a:pt x="432" y="256"/>
                      <a:pt x="434" y="261"/>
                    </a:cubicBezTo>
                    <a:cubicBezTo>
                      <a:pt x="436" y="265"/>
                      <a:pt x="449" y="265"/>
                      <a:pt x="463" y="266"/>
                    </a:cubicBezTo>
                    <a:cubicBezTo>
                      <a:pt x="477" y="266"/>
                      <a:pt x="489" y="258"/>
                      <a:pt x="499" y="258"/>
                    </a:cubicBezTo>
                    <a:cubicBezTo>
                      <a:pt x="508" y="257"/>
                      <a:pt x="519" y="255"/>
                      <a:pt x="504" y="253"/>
                    </a:cubicBezTo>
                    <a:close/>
                    <a:moveTo>
                      <a:pt x="616" y="157"/>
                    </a:moveTo>
                    <a:cubicBezTo>
                      <a:pt x="603" y="153"/>
                      <a:pt x="579" y="157"/>
                      <a:pt x="582" y="164"/>
                    </a:cubicBezTo>
                    <a:cubicBezTo>
                      <a:pt x="584" y="170"/>
                      <a:pt x="595" y="167"/>
                      <a:pt x="606" y="167"/>
                    </a:cubicBezTo>
                    <a:cubicBezTo>
                      <a:pt x="617" y="167"/>
                      <a:pt x="622" y="175"/>
                      <a:pt x="628" y="175"/>
                    </a:cubicBezTo>
                    <a:cubicBezTo>
                      <a:pt x="634" y="175"/>
                      <a:pt x="630" y="161"/>
                      <a:pt x="616" y="157"/>
                    </a:cubicBezTo>
                    <a:close/>
                    <a:moveTo>
                      <a:pt x="341" y="247"/>
                    </a:moveTo>
                    <a:cubicBezTo>
                      <a:pt x="341" y="241"/>
                      <a:pt x="320" y="246"/>
                      <a:pt x="310" y="242"/>
                    </a:cubicBezTo>
                    <a:cubicBezTo>
                      <a:pt x="301" y="238"/>
                      <a:pt x="321" y="234"/>
                      <a:pt x="328" y="230"/>
                    </a:cubicBezTo>
                    <a:cubicBezTo>
                      <a:pt x="335" y="226"/>
                      <a:pt x="324" y="225"/>
                      <a:pt x="307" y="230"/>
                    </a:cubicBezTo>
                    <a:cubicBezTo>
                      <a:pt x="291" y="235"/>
                      <a:pt x="271" y="218"/>
                      <a:pt x="271" y="226"/>
                    </a:cubicBezTo>
                    <a:cubicBezTo>
                      <a:pt x="270" y="233"/>
                      <a:pt x="241" y="222"/>
                      <a:pt x="233" y="217"/>
                    </a:cubicBezTo>
                    <a:cubicBezTo>
                      <a:pt x="226" y="212"/>
                      <a:pt x="198" y="205"/>
                      <a:pt x="192" y="215"/>
                    </a:cubicBezTo>
                    <a:cubicBezTo>
                      <a:pt x="186" y="225"/>
                      <a:pt x="181" y="216"/>
                      <a:pt x="184" y="226"/>
                    </a:cubicBezTo>
                    <a:cubicBezTo>
                      <a:pt x="185" y="232"/>
                      <a:pt x="192" y="228"/>
                      <a:pt x="197" y="228"/>
                    </a:cubicBezTo>
                    <a:cubicBezTo>
                      <a:pt x="201" y="228"/>
                      <a:pt x="199" y="237"/>
                      <a:pt x="206" y="238"/>
                    </a:cubicBezTo>
                    <a:cubicBezTo>
                      <a:pt x="213" y="239"/>
                      <a:pt x="235" y="245"/>
                      <a:pt x="237" y="241"/>
                    </a:cubicBezTo>
                    <a:cubicBezTo>
                      <a:pt x="240" y="236"/>
                      <a:pt x="260" y="241"/>
                      <a:pt x="271" y="249"/>
                    </a:cubicBezTo>
                    <a:cubicBezTo>
                      <a:pt x="281" y="257"/>
                      <a:pt x="305" y="258"/>
                      <a:pt x="315" y="256"/>
                    </a:cubicBezTo>
                    <a:cubicBezTo>
                      <a:pt x="324" y="255"/>
                      <a:pt x="334" y="263"/>
                      <a:pt x="338" y="257"/>
                    </a:cubicBezTo>
                    <a:cubicBezTo>
                      <a:pt x="342" y="252"/>
                      <a:pt x="349" y="266"/>
                      <a:pt x="359" y="258"/>
                    </a:cubicBezTo>
                    <a:cubicBezTo>
                      <a:pt x="369" y="250"/>
                      <a:pt x="342" y="253"/>
                      <a:pt x="341" y="247"/>
                    </a:cubicBezTo>
                    <a:close/>
                    <a:moveTo>
                      <a:pt x="752" y="133"/>
                    </a:moveTo>
                    <a:cubicBezTo>
                      <a:pt x="744" y="134"/>
                      <a:pt x="743" y="147"/>
                      <a:pt x="736" y="147"/>
                    </a:cubicBezTo>
                    <a:cubicBezTo>
                      <a:pt x="729" y="147"/>
                      <a:pt x="720" y="161"/>
                      <a:pt x="707" y="166"/>
                    </a:cubicBezTo>
                    <a:cubicBezTo>
                      <a:pt x="695" y="170"/>
                      <a:pt x="694" y="130"/>
                      <a:pt x="689" y="122"/>
                    </a:cubicBezTo>
                    <a:cubicBezTo>
                      <a:pt x="683" y="114"/>
                      <a:pt x="652" y="108"/>
                      <a:pt x="648" y="117"/>
                    </a:cubicBezTo>
                    <a:cubicBezTo>
                      <a:pt x="645" y="125"/>
                      <a:pt x="634" y="121"/>
                      <a:pt x="633" y="128"/>
                    </a:cubicBezTo>
                    <a:cubicBezTo>
                      <a:pt x="632" y="135"/>
                      <a:pt x="636" y="133"/>
                      <a:pt x="643" y="133"/>
                    </a:cubicBezTo>
                    <a:cubicBezTo>
                      <a:pt x="649" y="133"/>
                      <a:pt x="649" y="138"/>
                      <a:pt x="653" y="145"/>
                    </a:cubicBezTo>
                    <a:cubicBezTo>
                      <a:pt x="656" y="152"/>
                      <a:pt x="674" y="147"/>
                      <a:pt x="681" y="146"/>
                    </a:cubicBezTo>
                    <a:cubicBezTo>
                      <a:pt x="687" y="146"/>
                      <a:pt x="688" y="155"/>
                      <a:pt x="679" y="152"/>
                    </a:cubicBezTo>
                    <a:cubicBezTo>
                      <a:pt x="670" y="148"/>
                      <a:pt x="670" y="156"/>
                      <a:pt x="664" y="154"/>
                    </a:cubicBezTo>
                    <a:cubicBezTo>
                      <a:pt x="658" y="153"/>
                      <a:pt x="649" y="153"/>
                      <a:pt x="654" y="157"/>
                    </a:cubicBezTo>
                    <a:cubicBezTo>
                      <a:pt x="658" y="160"/>
                      <a:pt x="665" y="164"/>
                      <a:pt x="665" y="172"/>
                    </a:cubicBezTo>
                    <a:cubicBezTo>
                      <a:pt x="665" y="181"/>
                      <a:pt x="677" y="179"/>
                      <a:pt x="677" y="172"/>
                    </a:cubicBezTo>
                    <a:cubicBezTo>
                      <a:pt x="677" y="166"/>
                      <a:pt x="683" y="174"/>
                      <a:pt x="695" y="178"/>
                    </a:cubicBezTo>
                    <a:cubicBezTo>
                      <a:pt x="707" y="181"/>
                      <a:pt x="698" y="185"/>
                      <a:pt x="710" y="186"/>
                    </a:cubicBezTo>
                    <a:cubicBezTo>
                      <a:pt x="722" y="186"/>
                      <a:pt x="750" y="195"/>
                      <a:pt x="760" y="203"/>
                    </a:cubicBezTo>
                    <a:cubicBezTo>
                      <a:pt x="770" y="211"/>
                      <a:pt x="763" y="216"/>
                      <a:pt x="770" y="224"/>
                    </a:cubicBezTo>
                    <a:cubicBezTo>
                      <a:pt x="777" y="231"/>
                      <a:pt x="779" y="239"/>
                      <a:pt x="769" y="239"/>
                    </a:cubicBezTo>
                    <a:cubicBezTo>
                      <a:pt x="760" y="239"/>
                      <a:pt x="750" y="249"/>
                      <a:pt x="753" y="253"/>
                    </a:cubicBezTo>
                    <a:cubicBezTo>
                      <a:pt x="755" y="258"/>
                      <a:pt x="786" y="251"/>
                      <a:pt x="793" y="251"/>
                    </a:cubicBezTo>
                    <a:cubicBezTo>
                      <a:pt x="798" y="251"/>
                      <a:pt x="803" y="260"/>
                      <a:pt x="812" y="266"/>
                    </a:cubicBezTo>
                    <a:cubicBezTo>
                      <a:pt x="812" y="154"/>
                      <a:pt x="812" y="154"/>
                      <a:pt x="812" y="154"/>
                    </a:cubicBezTo>
                    <a:cubicBezTo>
                      <a:pt x="790" y="147"/>
                      <a:pt x="758" y="133"/>
                      <a:pt x="752" y="133"/>
                    </a:cubicBezTo>
                    <a:close/>
                    <a:moveTo>
                      <a:pt x="526" y="265"/>
                    </a:moveTo>
                    <a:cubicBezTo>
                      <a:pt x="524" y="267"/>
                      <a:pt x="522" y="267"/>
                      <a:pt x="520" y="268"/>
                    </a:cubicBezTo>
                    <a:cubicBezTo>
                      <a:pt x="519" y="270"/>
                      <a:pt x="519" y="272"/>
                      <a:pt x="518" y="273"/>
                    </a:cubicBezTo>
                    <a:cubicBezTo>
                      <a:pt x="516" y="274"/>
                      <a:pt x="514" y="272"/>
                      <a:pt x="512" y="270"/>
                    </a:cubicBezTo>
                    <a:cubicBezTo>
                      <a:pt x="502" y="274"/>
                      <a:pt x="496" y="286"/>
                      <a:pt x="503" y="290"/>
                    </a:cubicBezTo>
                    <a:cubicBezTo>
                      <a:pt x="510" y="293"/>
                      <a:pt x="520" y="284"/>
                      <a:pt x="526" y="277"/>
                    </a:cubicBezTo>
                    <a:cubicBezTo>
                      <a:pt x="526" y="276"/>
                      <a:pt x="527" y="275"/>
                      <a:pt x="528" y="274"/>
                    </a:cubicBezTo>
                    <a:cubicBezTo>
                      <a:pt x="528" y="274"/>
                      <a:pt x="529" y="273"/>
                      <a:pt x="530" y="273"/>
                    </a:cubicBezTo>
                    <a:cubicBezTo>
                      <a:pt x="530" y="272"/>
                      <a:pt x="531" y="272"/>
                      <a:pt x="531" y="271"/>
                    </a:cubicBezTo>
                    <a:cubicBezTo>
                      <a:pt x="530" y="269"/>
                      <a:pt x="528" y="267"/>
                      <a:pt x="526" y="265"/>
                    </a:cubicBezTo>
                    <a:close/>
                    <a:moveTo>
                      <a:pt x="381" y="131"/>
                    </a:moveTo>
                    <a:cubicBezTo>
                      <a:pt x="390" y="125"/>
                      <a:pt x="392" y="115"/>
                      <a:pt x="391" y="104"/>
                    </a:cubicBezTo>
                    <a:cubicBezTo>
                      <a:pt x="390" y="94"/>
                      <a:pt x="414" y="93"/>
                      <a:pt x="418" y="89"/>
                    </a:cubicBezTo>
                    <a:cubicBezTo>
                      <a:pt x="422" y="85"/>
                      <a:pt x="413" y="78"/>
                      <a:pt x="406" y="75"/>
                    </a:cubicBezTo>
                    <a:cubicBezTo>
                      <a:pt x="399" y="72"/>
                      <a:pt x="405" y="65"/>
                      <a:pt x="400" y="61"/>
                    </a:cubicBezTo>
                    <a:cubicBezTo>
                      <a:pt x="395" y="57"/>
                      <a:pt x="388" y="46"/>
                      <a:pt x="394" y="45"/>
                    </a:cubicBezTo>
                    <a:cubicBezTo>
                      <a:pt x="401" y="45"/>
                      <a:pt x="390" y="35"/>
                      <a:pt x="395" y="32"/>
                    </a:cubicBezTo>
                    <a:cubicBezTo>
                      <a:pt x="396" y="32"/>
                      <a:pt x="397" y="31"/>
                      <a:pt x="398" y="31"/>
                    </a:cubicBezTo>
                    <a:cubicBezTo>
                      <a:pt x="395" y="29"/>
                      <a:pt x="392" y="28"/>
                      <a:pt x="390" y="28"/>
                    </a:cubicBezTo>
                    <a:cubicBezTo>
                      <a:pt x="381" y="28"/>
                      <a:pt x="362" y="26"/>
                      <a:pt x="363" y="39"/>
                    </a:cubicBezTo>
                    <a:cubicBezTo>
                      <a:pt x="364" y="53"/>
                      <a:pt x="351" y="48"/>
                      <a:pt x="352" y="55"/>
                    </a:cubicBezTo>
                    <a:cubicBezTo>
                      <a:pt x="353" y="62"/>
                      <a:pt x="346" y="62"/>
                      <a:pt x="347" y="72"/>
                    </a:cubicBezTo>
                    <a:cubicBezTo>
                      <a:pt x="348" y="81"/>
                      <a:pt x="342" y="77"/>
                      <a:pt x="331" y="82"/>
                    </a:cubicBezTo>
                    <a:cubicBezTo>
                      <a:pt x="321" y="87"/>
                      <a:pt x="325" y="79"/>
                      <a:pt x="315" y="79"/>
                    </a:cubicBezTo>
                    <a:cubicBezTo>
                      <a:pt x="304" y="79"/>
                      <a:pt x="303" y="84"/>
                      <a:pt x="297" y="86"/>
                    </a:cubicBezTo>
                    <a:cubicBezTo>
                      <a:pt x="291" y="88"/>
                      <a:pt x="278" y="85"/>
                      <a:pt x="274" y="88"/>
                    </a:cubicBezTo>
                    <a:cubicBezTo>
                      <a:pt x="270" y="92"/>
                      <a:pt x="264" y="81"/>
                      <a:pt x="259" y="81"/>
                    </a:cubicBezTo>
                    <a:cubicBezTo>
                      <a:pt x="257" y="81"/>
                      <a:pt x="255" y="75"/>
                      <a:pt x="254" y="70"/>
                    </a:cubicBezTo>
                    <a:cubicBezTo>
                      <a:pt x="253" y="70"/>
                      <a:pt x="253" y="70"/>
                      <a:pt x="252" y="70"/>
                    </a:cubicBezTo>
                    <a:cubicBezTo>
                      <a:pt x="245" y="70"/>
                      <a:pt x="234" y="88"/>
                      <a:pt x="241" y="94"/>
                    </a:cubicBezTo>
                    <a:cubicBezTo>
                      <a:pt x="248" y="101"/>
                      <a:pt x="246" y="113"/>
                      <a:pt x="250" y="119"/>
                    </a:cubicBezTo>
                    <a:cubicBezTo>
                      <a:pt x="254" y="124"/>
                      <a:pt x="265" y="125"/>
                      <a:pt x="265" y="136"/>
                    </a:cubicBezTo>
                    <a:cubicBezTo>
                      <a:pt x="265" y="147"/>
                      <a:pt x="275" y="165"/>
                      <a:pt x="282" y="160"/>
                    </a:cubicBezTo>
                    <a:cubicBezTo>
                      <a:pt x="289" y="155"/>
                      <a:pt x="294" y="162"/>
                      <a:pt x="296" y="167"/>
                    </a:cubicBezTo>
                    <a:cubicBezTo>
                      <a:pt x="298" y="171"/>
                      <a:pt x="314" y="163"/>
                      <a:pt x="319" y="164"/>
                    </a:cubicBezTo>
                    <a:cubicBezTo>
                      <a:pt x="325" y="165"/>
                      <a:pt x="341" y="168"/>
                      <a:pt x="342" y="174"/>
                    </a:cubicBezTo>
                    <a:cubicBezTo>
                      <a:pt x="343" y="181"/>
                      <a:pt x="357" y="174"/>
                      <a:pt x="367" y="170"/>
                    </a:cubicBezTo>
                    <a:cubicBezTo>
                      <a:pt x="377" y="167"/>
                      <a:pt x="371" y="137"/>
                      <a:pt x="381" y="131"/>
                    </a:cubicBezTo>
                    <a:close/>
                    <a:moveTo>
                      <a:pt x="420" y="277"/>
                    </a:moveTo>
                    <a:cubicBezTo>
                      <a:pt x="423" y="282"/>
                      <a:pt x="432" y="282"/>
                      <a:pt x="436" y="285"/>
                    </a:cubicBezTo>
                    <a:cubicBezTo>
                      <a:pt x="439" y="288"/>
                      <a:pt x="452" y="295"/>
                      <a:pt x="452" y="286"/>
                    </a:cubicBezTo>
                    <a:cubicBezTo>
                      <a:pt x="452" y="277"/>
                      <a:pt x="417" y="272"/>
                      <a:pt x="420" y="277"/>
                    </a:cubicBezTo>
                    <a:close/>
                    <a:moveTo>
                      <a:pt x="394" y="252"/>
                    </a:moveTo>
                    <a:cubicBezTo>
                      <a:pt x="392" y="256"/>
                      <a:pt x="383" y="257"/>
                      <a:pt x="378" y="254"/>
                    </a:cubicBezTo>
                    <a:cubicBezTo>
                      <a:pt x="373" y="250"/>
                      <a:pt x="366" y="259"/>
                      <a:pt x="369" y="263"/>
                    </a:cubicBezTo>
                    <a:cubicBezTo>
                      <a:pt x="371" y="265"/>
                      <a:pt x="382" y="274"/>
                      <a:pt x="395" y="267"/>
                    </a:cubicBezTo>
                    <a:cubicBezTo>
                      <a:pt x="408" y="261"/>
                      <a:pt x="417" y="267"/>
                      <a:pt x="420" y="260"/>
                    </a:cubicBezTo>
                    <a:cubicBezTo>
                      <a:pt x="423" y="253"/>
                      <a:pt x="396" y="247"/>
                      <a:pt x="394" y="25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0" name="Freeform 1731">
                <a:extLst>
                  <a:ext uri="{FF2B5EF4-FFF2-40B4-BE49-F238E27FC236}">
                    <a16:creationId xmlns:a16="http://schemas.microsoft.com/office/drawing/2014/main" id="{FDC6C543-F8B0-77FF-0F63-CBAE554210DC}"/>
                  </a:ext>
                </a:extLst>
              </p:cNvPr>
              <p:cNvSpPr>
                <a:spLocks/>
              </p:cNvSpPr>
              <p:nvPr/>
            </p:nvSpPr>
            <p:spPr bwMode="auto">
              <a:xfrm>
                <a:off x="7440876" y="2752817"/>
                <a:ext cx="4763" cy="4763"/>
              </a:xfrm>
              <a:custGeom>
                <a:avLst/>
                <a:gdLst>
                  <a:gd name="T0" fmla="*/ 3 w 3"/>
                  <a:gd name="T1" fmla="*/ 0 h 3"/>
                  <a:gd name="T2" fmla="*/ 2 w 3"/>
                  <a:gd name="T3" fmla="*/ 0 h 3"/>
                  <a:gd name="T4" fmla="*/ 2 w 3"/>
                  <a:gd name="T5" fmla="*/ 3 h 3"/>
                  <a:gd name="T6" fmla="*/ 1 w 3"/>
                  <a:gd name="T7" fmla="*/ 3 h 3"/>
                  <a:gd name="T8" fmla="*/ 1 w 3"/>
                  <a:gd name="T9" fmla="*/ 0 h 3"/>
                  <a:gd name="T10" fmla="*/ 0 w 3"/>
                  <a:gd name="T11" fmla="*/ 0 h 3"/>
                  <a:gd name="T12" fmla="*/ 0 w 3"/>
                  <a:gd name="T13" fmla="*/ 0 h 3"/>
                  <a:gd name="T14" fmla="*/ 3 w 3"/>
                  <a:gd name="T15" fmla="*/ 0 h 3"/>
                  <a:gd name="T16" fmla="*/ 3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0"/>
                    </a:moveTo>
                    <a:lnTo>
                      <a:pt x="2" y="0"/>
                    </a:lnTo>
                    <a:lnTo>
                      <a:pt x="2" y="3"/>
                    </a:lnTo>
                    <a:lnTo>
                      <a:pt x="1" y="3"/>
                    </a:lnTo>
                    <a:lnTo>
                      <a:pt x="1" y="0"/>
                    </a:lnTo>
                    <a:lnTo>
                      <a:pt x="0" y="0"/>
                    </a:lnTo>
                    <a:lnTo>
                      <a:pt x="0" y="0"/>
                    </a:lnTo>
                    <a:lnTo>
                      <a:pt x="3" y="0"/>
                    </a:lnTo>
                    <a:lnTo>
                      <a:pt x="3"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1" name="Freeform 1732">
                <a:extLst>
                  <a:ext uri="{FF2B5EF4-FFF2-40B4-BE49-F238E27FC236}">
                    <a16:creationId xmlns:a16="http://schemas.microsoft.com/office/drawing/2014/main" id="{1E164986-844A-8836-C2C3-47614D3D2658}"/>
                  </a:ext>
                </a:extLst>
              </p:cNvPr>
              <p:cNvSpPr>
                <a:spLocks noEditPoints="1"/>
              </p:cNvSpPr>
              <p:nvPr/>
            </p:nvSpPr>
            <p:spPr bwMode="auto">
              <a:xfrm>
                <a:off x="7445639" y="2752817"/>
                <a:ext cx="3175" cy="4763"/>
              </a:xfrm>
              <a:custGeom>
                <a:avLst/>
                <a:gdLst>
                  <a:gd name="T0" fmla="*/ 0 w 3"/>
                  <a:gd name="T1" fmla="*/ 0 h 3"/>
                  <a:gd name="T2" fmla="*/ 1 w 3"/>
                  <a:gd name="T3" fmla="*/ 0 h 3"/>
                  <a:gd name="T4" fmla="*/ 2 w 3"/>
                  <a:gd name="T5" fmla="*/ 0 h 3"/>
                  <a:gd name="T6" fmla="*/ 2 w 3"/>
                  <a:gd name="T7" fmla="*/ 0 h 3"/>
                  <a:gd name="T8" fmla="*/ 3 w 3"/>
                  <a:gd name="T9" fmla="*/ 0 h 3"/>
                  <a:gd name="T10" fmla="*/ 3 w 3"/>
                  <a:gd name="T11" fmla="*/ 1 h 3"/>
                  <a:gd name="T12" fmla="*/ 3 w 3"/>
                  <a:gd name="T13" fmla="*/ 1 h 3"/>
                  <a:gd name="T14" fmla="*/ 3 w 3"/>
                  <a:gd name="T15" fmla="*/ 2 h 3"/>
                  <a:gd name="T16" fmla="*/ 3 w 3"/>
                  <a:gd name="T17" fmla="*/ 3 h 3"/>
                  <a:gd name="T18" fmla="*/ 3 w 3"/>
                  <a:gd name="T19" fmla="*/ 3 h 3"/>
                  <a:gd name="T20" fmla="*/ 3 w 3"/>
                  <a:gd name="T21" fmla="*/ 3 h 3"/>
                  <a:gd name="T22" fmla="*/ 2 w 3"/>
                  <a:gd name="T23" fmla="*/ 3 h 3"/>
                  <a:gd name="T24" fmla="*/ 2 w 3"/>
                  <a:gd name="T25" fmla="*/ 3 h 3"/>
                  <a:gd name="T26" fmla="*/ 2 w 3"/>
                  <a:gd name="T27" fmla="*/ 3 h 3"/>
                  <a:gd name="T28" fmla="*/ 2 w 3"/>
                  <a:gd name="T29" fmla="*/ 3 h 3"/>
                  <a:gd name="T30" fmla="*/ 2 w 3"/>
                  <a:gd name="T31" fmla="*/ 3 h 3"/>
                  <a:gd name="T32" fmla="*/ 2 w 3"/>
                  <a:gd name="T33" fmla="*/ 3 h 3"/>
                  <a:gd name="T34" fmla="*/ 1 w 3"/>
                  <a:gd name="T35" fmla="*/ 3 h 3"/>
                  <a:gd name="T36" fmla="*/ 1 w 3"/>
                  <a:gd name="T37" fmla="*/ 3 h 3"/>
                  <a:gd name="T38" fmla="*/ 0 w 3"/>
                  <a:gd name="T39" fmla="*/ 3 h 3"/>
                  <a:gd name="T40" fmla="*/ 0 w 3"/>
                  <a:gd name="T41" fmla="*/ 3 h 3"/>
                  <a:gd name="T42" fmla="*/ 0 w 3"/>
                  <a:gd name="T43" fmla="*/ 2 h 3"/>
                  <a:gd name="T44" fmla="*/ 0 w 3"/>
                  <a:gd name="T45" fmla="*/ 2 h 3"/>
                  <a:gd name="T46" fmla="*/ 1 w 3"/>
                  <a:gd name="T47" fmla="*/ 2 h 3"/>
                  <a:gd name="T48" fmla="*/ 1 w 3"/>
                  <a:gd name="T49" fmla="*/ 1 h 3"/>
                  <a:gd name="T50" fmla="*/ 2 w 3"/>
                  <a:gd name="T51" fmla="*/ 1 h 3"/>
                  <a:gd name="T52" fmla="*/ 2 w 3"/>
                  <a:gd name="T53" fmla="*/ 1 h 3"/>
                  <a:gd name="T54" fmla="*/ 2 w 3"/>
                  <a:gd name="T55" fmla="*/ 1 h 3"/>
                  <a:gd name="T56" fmla="*/ 2 w 3"/>
                  <a:gd name="T57" fmla="*/ 1 h 3"/>
                  <a:gd name="T58" fmla="*/ 2 w 3"/>
                  <a:gd name="T59" fmla="*/ 1 h 3"/>
                  <a:gd name="T60" fmla="*/ 2 w 3"/>
                  <a:gd name="T61" fmla="*/ 0 h 3"/>
                  <a:gd name="T62" fmla="*/ 1 w 3"/>
                  <a:gd name="T63" fmla="*/ 0 h 3"/>
                  <a:gd name="T64" fmla="*/ 1 w 3"/>
                  <a:gd name="T65" fmla="*/ 1 h 3"/>
                  <a:gd name="T66" fmla="*/ 1 w 3"/>
                  <a:gd name="T67" fmla="*/ 1 h 3"/>
                  <a:gd name="T68" fmla="*/ 1 w 3"/>
                  <a:gd name="T69" fmla="*/ 1 h 3"/>
                  <a:gd name="T70" fmla="*/ 0 w 3"/>
                  <a:gd name="T71" fmla="*/ 0 h 3"/>
                  <a:gd name="T72" fmla="*/ 1 w 3"/>
                  <a:gd name="T73" fmla="*/ 3 h 3"/>
                  <a:gd name="T74" fmla="*/ 2 w 3"/>
                  <a:gd name="T75" fmla="*/ 3 h 3"/>
                  <a:gd name="T76" fmla="*/ 2 w 3"/>
                  <a:gd name="T77" fmla="*/ 3 h 3"/>
                  <a:gd name="T78" fmla="*/ 2 w 3"/>
                  <a:gd name="T79" fmla="*/ 3 h 3"/>
                  <a:gd name="T80" fmla="*/ 2 w 3"/>
                  <a:gd name="T81" fmla="*/ 2 h 3"/>
                  <a:gd name="T82" fmla="*/ 2 w 3"/>
                  <a:gd name="T83" fmla="*/ 2 h 3"/>
                  <a:gd name="T84" fmla="*/ 2 w 3"/>
                  <a:gd name="T85" fmla="*/ 2 h 3"/>
                  <a:gd name="T86" fmla="*/ 2 w 3"/>
                  <a:gd name="T87" fmla="*/ 2 h 3"/>
                  <a:gd name="T88" fmla="*/ 1 w 3"/>
                  <a:gd name="T89" fmla="*/ 2 h 3"/>
                  <a:gd name="T90" fmla="*/ 1 w 3"/>
                  <a:gd name="T91" fmla="*/ 2 h 3"/>
                  <a:gd name="T92" fmla="*/ 1 w 3"/>
                  <a:gd name="T93" fmla="*/ 2 h 3"/>
                  <a:gd name="T94" fmla="*/ 1 w 3"/>
                  <a:gd name="T95" fmla="*/ 2 h 3"/>
                  <a:gd name="T96" fmla="*/ 1 w 3"/>
                  <a:gd name="T97" fmla="*/ 3 h 3"/>
                  <a:gd name="T98" fmla="*/ 1 w 3"/>
                  <a:gd name="T9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3">
                    <a:moveTo>
                      <a:pt x="0" y="0"/>
                    </a:moveTo>
                    <a:cubicBezTo>
                      <a:pt x="1" y="0"/>
                      <a:pt x="1" y="0"/>
                      <a:pt x="1" y="0"/>
                    </a:cubicBezTo>
                    <a:cubicBezTo>
                      <a:pt x="1" y="0"/>
                      <a:pt x="1" y="0"/>
                      <a:pt x="2" y="0"/>
                    </a:cubicBezTo>
                    <a:cubicBezTo>
                      <a:pt x="2" y="0"/>
                      <a:pt x="2" y="0"/>
                      <a:pt x="2" y="0"/>
                    </a:cubicBezTo>
                    <a:cubicBezTo>
                      <a:pt x="2" y="0"/>
                      <a:pt x="2"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0" y="3"/>
                    </a:cubicBezTo>
                    <a:cubicBezTo>
                      <a:pt x="0" y="3"/>
                      <a:pt x="0" y="3"/>
                      <a:pt x="0" y="3"/>
                    </a:cubicBezTo>
                    <a:cubicBezTo>
                      <a:pt x="0" y="3"/>
                      <a:pt x="0" y="3"/>
                      <a:pt x="0" y="2"/>
                    </a:cubicBezTo>
                    <a:cubicBezTo>
                      <a:pt x="0" y="2"/>
                      <a:pt x="0" y="2"/>
                      <a:pt x="0" y="2"/>
                    </a:cubicBezTo>
                    <a:cubicBezTo>
                      <a:pt x="0" y="2"/>
                      <a:pt x="0"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1"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2" name="Freeform 1733">
                <a:extLst>
                  <a:ext uri="{FF2B5EF4-FFF2-40B4-BE49-F238E27FC236}">
                    <a16:creationId xmlns:a16="http://schemas.microsoft.com/office/drawing/2014/main" id="{18C5E567-0615-F91D-536E-45AA2471F32F}"/>
                  </a:ext>
                </a:extLst>
              </p:cNvPr>
              <p:cNvSpPr>
                <a:spLocks noEditPoints="1"/>
              </p:cNvSpPr>
              <p:nvPr/>
            </p:nvSpPr>
            <p:spPr bwMode="auto">
              <a:xfrm>
                <a:off x="7450402" y="2752817"/>
                <a:ext cx="1588" cy="4763"/>
              </a:xfrm>
              <a:custGeom>
                <a:avLst/>
                <a:gdLst>
                  <a:gd name="T0" fmla="*/ 0 w 1"/>
                  <a:gd name="T1" fmla="*/ 0 h 4"/>
                  <a:gd name="T2" fmla="*/ 0 w 1"/>
                  <a:gd name="T3" fmla="*/ 0 h 4"/>
                  <a:gd name="T4" fmla="*/ 0 w 1"/>
                  <a:gd name="T5" fmla="*/ 0 h 4"/>
                  <a:gd name="T6" fmla="*/ 0 w 1"/>
                  <a:gd name="T7" fmla="*/ 0 h 4"/>
                  <a:gd name="T8" fmla="*/ 1 w 1"/>
                  <a:gd name="T9" fmla="*/ 0 h 4"/>
                  <a:gd name="T10" fmla="*/ 0 w 1"/>
                  <a:gd name="T11" fmla="*/ 0 h 4"/>
                  <a:gd name="T12" fmla="*/ 0 w 1"/>
                  <a:gd name="T13" fmla="*/ 0 h 4"/>
                  <a:gd name="T14" fmla="*/ 0 w 1"/>
                  <a:gd name="T15" fmla="*/ 0 h 4"/>
                  <a:gd name="T16" fmla="*/ 0 w 1"/>
                  <a:gd name="T17" fmla="*/ 0 h 4"/>
                  <a:gd name="T18" fmla="*/ 0 w 1"/>
                  <a:gd name="T19" fmla="*/ 1 h 4"/>
                  <a:gd name="T20" fmla="*/ 0 w 1"/>
                  <a:gd name="T21" fmla="*/ 1 h 4"/>
                  <a:gd name="T22" fmla="*/ 0 w 1"/>
                  <a:gd name="T23" fmla="*/ 4 h 4"/>
                  <a:gd name="T24" fmla="*/ 0 w 1"/>
                  <a:gd name="T25" fmla="*/ 4 h 4"/>
                  <a:gd name="T26" fmla="*/ 0 w 1"/>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0" y="0"/>
                    </a:moveTo>
                    <a:cubicBezTo>
                      <a:pt x="0" y="0"/>
                      <a:pt x="0" y="0"/>
                      <a:pt x="0" y="0"/>
                    </a:cubicBezTo>
                    <a:cubicBezTo>
                      <a:pt x="0" y="0"/>
                      <a:pt x="0" y="0"/>
                      <a:pt x="0" y="0"/>
                    </a:cubicBezTo>
                    <a:cubicBezTo>
                      <a:pt x="0" y="0"/>
                      <a:pt x="0" y="0"/>
                      <a:pt x="0" y="0"/>
                    </a:cubicBezTo>
                    <a:cubicBezTo>
                      <a:pt x="0" y="0"/>
                      <a:pt x="1" y="0"/>
                      <a:pt x="1" y="0"/>
                    </a:cubicBezTo>
                    <a:cubicBezTo>
                      <a:pt x="1" y="0"/>
                      <a:pt x="0" y="0"/>
                      <a:pt x="0" y="0"/>
                    </a:cubicBezTo>
                    <a:cubicBezTo>
                      <a:pt x="0" y="0"/>
                      <a:pt x="0" y="0"/>
                      <a:pt x="0" y="0"/>
                    </a:cubicBezTo>
                    <a:cubicBezTo>
                      <a:pt x="0" y="0"/>
                      <a:pt x="0" y="0"/>
                      <a:pt x="0" y="0"/>
                    </a:cubicBezTo>
                    <a:cubicBezTo>
                      <a:pt x="0" y="0"/>
                      <a:pt x="0" y="0"/>
                      <a:pt x="0" y="0"/>
                    </a:cubicBezTo>
                    <a:close/>
                    <a:moveTo>
                      <a:pt x="0" y="1"/>
                    </a:moveTo>
                    <a:cubicBezTo>
                      <a:pt x="0" y="1"/>
                      <a:pt x="0" y="1"/>
                      <a:pt x="0" y="1"/>
                    </a:cubicBezTo>
                    <a:cubicBezTo>
                      <a:pt x="0" y="4"/>
                      <a:pt x="0" y="4"/>
                      <a:pt x="0" y="4"/>
                    </a:cubicBezTo>
                    <a:cubicBezTo>
                      <a:pt x="0" y="4"/>
                      <a:pt x="0" y="4"/>
                      <a:pt x="0" y="4"/>
                    </a:cubicBezTo>
                    <a:lnTo>
                      <a:pt x="0" y="1"/>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3" name="Freeform 1734">
                <a:extLst>
                  <a:ext uri="{FF2B5EF4-FFF2-40B4-BE49-F238E27FC236}">
                    <a16:creationId xmlns:a16="http://schemas.microsoft.com/office/drawing/2014/main" id="{EC877B46-5633-9E33-01B0-FE45DFAAF7BD}"/>
                  </a:ext>
                </a:extLst>
              </p:cNvPr>
              <p:cNvSpPr>
                <a:spLocks/>
              </p:cNvSpPr>
              <p:nvPr/>
            </p:nvSpPr>
            <p:spPr bwMode="auto">
              <a:xfrm>
                <a:off x="7451989" y="2752817"/>
                <a:ext cx="6350" cy="4763"/>
              </a:xfrm>
              <a:custGeom>
                <a:avLst/>
                <a:gdLst>
                  <a:gd name="T0" fmla="*/ 2 w 4"/>
                  <a:gd name="T1" fmla="*/ 0 h 3"/>
                  <a:gd name="T2" fmla="*/ 2 w 4"/>
                  <a:gd name="T3" fmla="*/ 2 h 3"/>
                  <a:gd name="T4" fmla="*/ 3 w 4"/>
                  <a:gd name="T5" fmla="*/ 3 h 3"/>
                  <a:gd name="T6" fmla="*/ 3 w 4"/>
                  <a:gd name="T7" fmla="*/ 3 h 3"/>
                  <a:gd name="T8" fmla="*/ 3 w 4"/>
                  <a:gd name="T9" fmla="*/ 2 h 3"/>
                  <a:gd name="T10" fmla="*/ 3 w 4"/>
                  <a:gd name="T11" fmla="*/ 0 h 3"/>
                  <a:gd name="T12" fmla="*/ 4 w 4"/>
                  <a:gd name="T13" fmla="*/ 0 h 3"/>
                  <a:gd name="T14" fmla="*/ 3 w 4"/>
                  <a:gd name="T15" fmla="*/ 3 h 3"/>
                  <a:gd name="T16" fmla="*/ 3 w 4"/>
                  <a:gd name="T17" fmla="*/ 3 h 3"/>
                  <a:gd name="T18" fmla="*/ 2 w 4"/>
                  <a:gd name="T19" fmla="*/ 1 h 3"/>
                  <a:gd name="T20" fmla="*/ 2 w 4"/>
                  <a:gd name="T21" fmla="*/ 1 h 3"/>
                  <a:gd name="T22" fmla="*/ 1 w 4"/>
                  <a:gd name="T23" fmla="*/ 1 h 3"/>
                  <a:gd name="T24" fmla="*/ 1 w 4"/>
                  <a:gd name="T25" fmla="*/ 1 h 3"/>
                  <a:gd name="T26" fmla="*/ 1 w 4"/>
                  <a:gd name="T27" fmla="*/ 3 h 3"/>
                  <a:gd name="T28" fmla="*/ 1 w 4"/>
                  <a:gd name="T29" fmla="*/ 3 h 3"/>
                  <a:gd name="T30" fmla="*/ 0 w 4"/>
                  <a:gd name="T31" fmla="*/ 0 h 3"/>
                  <a:gd name="T32" fmla="*/ 1 w 4"/>
                  <a:gd name="T33" fmla="*/ 0 h 3"/>
                  <a:gd name="T34" fmla="*/ 1 w 4"/>
                  <a:gd name="T35" fmla="*/ 2 h 3"/>
                  <a:gd name="T36" fmla="*/ 1 w 4"/>
                  <a:gd name="T37" fmla="*/ 3 h 3"/>
                  <a:gd name="T38" fmla="*/ 1 w 4"/>
                  <a:gd name="T39" fmla="*/ 3 h 3"/>
                  <a:gd name="T40" fmla="*/ 1 w 4"/>
                  <a:gd name="T41" fmla="*/ 2 h 3"/>
                  <a:gd name="T42" fmla="*/ 1 w 4"/>
                  <a:gd name="T43" fmla="*/ 0 h 3"/>
                  <a:gd name="T44" fmla="*/ 2 w 4"/>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3">
                    <a:moveTo>
                      <a:pt x="2" y="0"/>
                    </a:moveTo>
                    <a:lnTo>
                      <a:pt x="2" y="2"/>
                    </a:lnTo>
                    <a:lnTo>
                      <a:pt x="3" y="3"/>
                    </a:lnTo>
                    <a:lnTo>
                      <a:pt x="3" y="3"/>
                    </a:lnTo>
                    <a:lnTo>
                      <a:pt x="3" y="2"/>
                    </a:lnTo>
                    <a:lnTo>
                      <a:pt x="3" y="0"/>
                    </a:lnTo>
                    <a:lnTo>
                      <a:pt x="4" y="0"/>
                    </a:lnTo>
                    <a:lnTo>
                      <a:pt x="3" y="3"/>
                    </a:lnTo>
                    <a:lnTo>
                      <a:pt x="3" y="3"/>
                    </a:lnTo>
                    <a:lnTo>
                      <a:pt x="2" y="1"/>
                    </a:lnTo>
                    <a:lnTo>
                      <a:pt x="2" y="1"/>
                    </a:lnTo>
                    <a:lnTo>
                      <a:pt x="1" y="1"/>
                    </a:lnTo>
                    <a:lnTo>
                      <a:pt x="1" y="1"/>
                    </a:lnTo>
                    <a:lnTo>
                      <a:pt x="1" y="3"/>
                    </a:lnTo>
                    <a:lnTo>
                      <a:pt x="1" y="3"/>
                    </a:lnTo>
                    <a:lnTo>
                      <a:pt x="0" y="0"/>
                    </a:lnTo>
                    <a:lnTo>
                      <a:pt x="1" y="0"/>
                    </a:lnTo>
                    <a:lnTo>
                      <a:pt x="1" y="2"/>
                    </a:lnTo>
                    <a:lnTo>
                      <a:pt x="1" y="3"/>
                    </a:lnTo>
                    <a:lnTo>
                      <a:pt x="1" y="3"/>
                    </a:lnTo>
                    <a:lnTo>
                      <a:pt x="1" y="2"/>
                    </a:lnTo>
                    <a:lnTo>
                      <a:pt x="1" y="0"/>
                    </a:lnTo>
                    <a:lnTo>
                      <a:pt x="2" y="0"/>
                    </a:ln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4" name="Freeform 1735">
                <a:extLst>
                  <a:ext uri="{FF2B5EF4-FFF2-40B4-BE49-F238E27FC236}">
                    <a16:creationId xmlns:a16="http://schemas.microsoft.com/office/drawing/2014/main" id="{AE28D550-FACA-8907-5F94-8CFBD7DE4DFD}"/>
                  </a:ext>
                </a:extLst>
              </p:cNvPr>
              <p:cNvSpPr>
                <a:spLocks noEditPoints="1"/>
              </p:cNvSpPr>
              <p:nvPr/>
            </p:nvSpPr>
            <p:spPr bwMode="auto">
              <a:xfrm>
                <a:off x="7458340" y="2752817"/>
                <a:ext cx="3175" cy="4763"/>
              </a:xfrm>
              <a:custGeom>
                <a:avLst/>
                <a:gdLst>
                  <a:gd name="T0" fmla="*/ 0 w 3"/>
                  <a:gd name="T1" fmla="*/ 0 h 3"/>
                  <a:gd name="T2" fmla="*/ 1 w 3"/>
                  <a:gd name="T3" fmla="*/ 0 h 3"/>
                  <a:gd name="T4" fmla="*/ 2 w 3"/>
                  <a:gd name="T5" fmla="*/ 0 h 3"/>
                  <a:gd name="T6" fmla="*/ 2 w 3"/>
                  <a:gd name="T7" fmla="*/ 0 h 3"/>
                  <a:gd name="T8" fmla="*/ 3 w 3"/>
                  <a:gd name="T9" fmla="*/ 0 h 3"/>
                  <a:gd name="T10" fmla="*/ 3 w 3"/>
                  <a:gd name="T11" fmla="*/ 1 h 3"/>
                  <a:gd name="T12" fmla="*/ 3 w 3"/>
                  <a:gd name="T13" fmla="*/ 1 h 3"/>
                  <a:gd name="T14" fmla="*/ 3 w 3"/>
                  <a:gd name="T15" fmla="*/ 2 h 3"/>
                  <a:gd name="T16" fmla="*/ 3 w 3"/>
                  <a:gd name="T17" fmla="*/ 3 h 3"/>
                  <a:gd name="T18" fmla="*/ 3 w 3"/>
                  <a:gd name="T19" fmla="*/ 3 h 3"/>
                  <a:gd name="T20" fmla="*/ 3 w 3"/>
                  <a:gd name="T21" fmla="*/ 3 h 3"/>
                  <a:gd name="T22" fmla="*/ 2 w 3"/>
                  <a:gd name="T23" fmla="*/ 3 h 3"/>
                  <a:gd name="T24" fmla="*/ 2 w 3"/>
                  <a:gd name="T25" fmla="*/ 3 h 3"/>
                  <a:gd name="T26" fmla="*/ 2 w 3"/>
                  <a:gd name="T27" fmla="*/ 3 h 3"/>
                  <a:gd name="T28" fmla="*/ 2 w 3"/>
                  <a:gd name="T29" fmla="*/ 3 h 3"/>
                  <a:gd name="T30" fmla="*/ 2 w 3"/>
                  <a:gd name="T31" fmla="*/ 3 h 3"/>
                  <a:gd name="T32" fmla="*/ 2 w 3"/>
                  <a:gd name="T33" fmla="*/ 3 h 3"/>
                  <a:gd name="T34" fmla="*/ 1 w 3"/>
                  <a:gd name="T35" fmla="*/ 3 h 3"/>
                  <a:gd name="T36" fmla="*/ 1 w 3"/>
                  <a:gd name="T37" fmla="*/ 3 h 3"/>
                  <a:gd name="T38" fmla="*/ 1 w 3"/>
                  <a:gd name="T39" fmla="*/ 3 h 3"/>
                  <a:gd name="T40" fmla="*/ 0 w 3"/>
                  <a:gd name="T41" fmla="*/ 3 h 3"/>
                  <a:gd name="T42" fmla="*/ 0 w 3"/>
                  <a:gd name="T43" fmla="*/ 2 h 3"/>
                  <a:gd name="T44" fmla="*/ 0 w 3"/>
                  <a:gd name="T45" fmla="*/ 2 h 3"/>
                  <a:gd name="T46" fmla="*/ 1 w 3"/>
                  <a:gd name="T47" fmla="*/ 2 h 3"/>
                  <a:gd name="T48" fmla="*/ 1 w 3"/>
                  <a:gd name="T49" fmla="*/ 1 h 3"/>
                  <a:gd name="T50" fmla="*/ 2 w 3"/>
                  <a:gd name="T51" fmla="*/ 1 h 3"/>
                  <a:gd name="T52" fmla="*/ 2 w 3"/>
                  <a:gd name="T53" fmla="*/ 1 h 3"/>
                  <a:gd name="T54" fmla="*/ 2 w 3"/>
                  <a:gd name="T55" fmla="*/ 1 h 3"/>
                  <a:gd name="T56" fmla="*/ 2 w 3"/>
                  <a:gd name="T57" fmla="*/ 1 h 3"/>
                  <a:gd name="T58" fmla="*/ 2 w 3"/>
                  <a:gd name="T59" fmla="*/ 1 h 3"/>
                  <a:gd name="T60" fmla="*/ 2 w 3"/>
                  <a:gd name="T61" fmla="*/ 0 h 3"/>
                  <a:gd name="T62" fmla="*/ 1 w 3"/>
                  <a:gd name="T63" fmla="*/ 0 h 3"/>
                  <a:gd name="T64" fmla="*/ 1 w 3"/>
                  <a:gd name="T65" fmla="*/ 1 h 3"/>
                  <a:gd name="T66" fmla="*/ 1 w 3"/>
                  <a:gd name="T67" fmla="*/ 1 h 3"/>
                  <a:gd name="T68" fmla="*/ 1 w 3"/>
                  <a:gd name="T69" fmla="*/ 1 h 3"/>
                  <a:gd name="T70" fmla="*/ 0 w 3"/>
                  <a:gd name="T71" fmla="*/ 0 h 3"/>
                  <a:gd name="T72" fmla="*/ 1 w 3"/>
                  <a:gd name="T73" fmla="*/ 3 h 3"/>
                  <a:gd name="T74" fmla="*/ 2 w 3"/>
                  <a:gd name="T75" fmla="*/ 3 h 3"/>
                  <a:gd name="T76" fmla="*/ 2 w 3"/>
                  <a:gd name="T77" fmla="*/ 3 h 3"/>
                  <a:gd name="T78" fmla="*/ 2 w 3"/>
                  <a:gd name="T79" fmla="*/ 3 h 3"/>
                  <a:gd name="T80" fmla="*/ 2 w 3"/>
                  <a:gd name="T81" fmla="*/ 2 h 3"/>
                  <a:gd name="T82" fmla="*/ 2 w 3"/>
                  <a:gd name="T83" fmla="*/ 2 h 3"/>
                  <a:gd name="T84" fmla="*/ 2 w 3"/>
                  <a:gd name="T85" fmla="*/ 2 h 3"/>
                  <a:gd name="T86" fmla="*/ 2 w 3"/>
                  <a:gd name="T87" fmla="*/ 2 h 3"/>
                  <a:gd name="T88" fmla="*/ 1 w 3"/>
                  <a:gd name="T89" fmla="*/ 2 h 3"/>
                  <a:gd name="T90" fmla="*/ 1 w 3"/>
                  <a:gd name="T91" fmla="*/ 2 h 3"/>
                  <a:gd name="T92" fmla="*/ 1 w 3"/>
                  <a:gd name="T93" fmla="*/ 2 h 3"/>
                  <a:gd name="T94" fmla="*/ 1 w 3"/>
                  <a:gd name="T95" fmla="*/ 2 h 3"/>
                  <a:gd name="T96" fmla="*/ 1 w 3"/>
                  <a:gd name="T97" fmla="*/ 3 h 3"/>
                  <a:gd name="T98" fmla="*/ 1 w 3"/>
                  <a:gd name="T9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3">
                    <a:moveTo>
                      <a:pt x="0" y="0"/>
                    </a:moveTo>
                    <a:cubicBezTo>
                      <a:pt x="1" y="0"/>
                      <a:pt x="1" y="0"/>
                      <a:pt x="1" y="0"/>
                    </a:cubicBezTo>
                    <a:cubicBezTo>
                      <a:pt x="1" y="0"/>
                      <a:pt x="1" y="0"/>
                      <a:pt x="2" y="0"/>
                    </a:cubicBezTo>
                    <a:cubicBezTo>
                      <a:pt x="2" y="0"/>
                      <a:pt x="2" y="0"/>
                      <a:pt x="2" y="0"/>
                    </a:cubicBezTo>
                    <a:cubicBezTo>
                      <a:pt x="2" y="0"/>
                      <a:pt x="3"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0" y="3"/>
                      <a:pt x="0" y="3"/>
                      <a:pt x="0" y="3"/>
                    </a:cubicBezTo>
                    <a:cubicBezTo>
                      <a:pt x="0" y="3"/>
                      <a:pt x="0" y="3"/>
                      <a:pt x="0" y="2"/>
                    </a:cubicBezTo>
                    <a:cubicBezTo>
                      <a:pt x="0" y="2"/>
                      <a:pt x="0" y="2"/>
                      <a:pt x="0" y="2"/>
                    </a:cubicBezTo>
                    <a:cubicBezTo>
                      <a:pt x="0" y="2"/>
                      <a:pt x="1"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5" name="Freeform 1736">
                <a:extLst>
                  <a:ext uri="{FF2B5EF4-FFF2-40B4-BE49-F238E27FC236}">
                    <a16:creationId xmlns:a16="http://schemas.microsoft.com/office/drawing/2014/main" id="{7B9783BD-42AF-56B8-4A79-BB4D04C16BE7}"/>
                  </a:ext>
                </a:extLst>
              </p:cNvPr>
              <p:cNvSpPr>
                <a:spLocks/>
              </p:cNvSpPr>
              <p:nvPr/>
            </p:nvSpPr>
            <p:spPr bwMode="auto">
              <a:xfrm>
                <a:off x="7463102" y="2752817"/>
                <a:ext cx="3175" cy="4763"/>
              </a:xfrm>
              <a:custGeom>
                <a:avLst/>
                <a:gdLst>
                  <a:gd name="T0" fmla="*/ 2 w 2"/>
                  <a:gd name="T1" fmla="*/ 3 h 3"/>
                  <a:gd name="T2" fmla="*/ 2 w 2"/>
                  <a:gd name="T3" fmla="*/ 1 h 3"/>
                  <a:gd name="T4" fmla="*/ 2 w 2"/>
                  <a:gd name="T5" fmla="*/ 1 h 3"/>
                  <a:gd name="T6" fmla="*/ 1 w 2"/>
                  <a:gd name="T7" fmla="*/ 0 h 3"/>
                  <a:gd name="T8" fmla="*/ 1 w 2"/>
                  <a:gd name="T9" fmla="*/ 1 h 3"/>
                  <a:gd name="T10" fmla="*/ 0 w 2"/>
                  <a:gd name="T11" fmla="*/ 1 h 3"/>
                  <a:gd name="T12" fmla="*/ 0 w 2"/>
                  <a:gd name="T13" fmla="*/ 3 h 3"/>
                  <a:gd name="T14" fmla="*/ 0 w 2"/>
                  <a:gd name="T15" fmla="*/ 3 h 3"/>
                  <a:gd name="T16" fmla="*/ 0 w 2"/>
                  <a:gd name="T17" fmla="*/ 0 h 3"/>
                  <a:gd name="T18" fmla="*/ 0 w 2"/>
                  <a:gd name="T19" fmla="*/ 0 h 3"/>
                  <a:gd name="T20" fmla="*/ 0 w 2"/>
                  <a:gd name="T21" fmla="*/ 0 h 3"/>
                  <a:gd name="T22" fmla="*/ 0 w 2"/>
                  <a:gd name="T23" fmla="*/ 0 h 3"/>
                  <a:gd name="T24" fmla="*/ 1 w 2"/>
                  <a:gd name="T25" fmla="*/ 0 h 3"/>
                  <a:gd name="T26" fmla="*/ 1 w 2"/>
                  <a:gd name="T27" fmla="*/ 0 h 3"/>
                  <a:gd name="T28" fmla="*/ 2 w 2"/>
                  <a:gd name="T29" fmla="*/ 0 h 3"/>
                  <a:gd name="T30" fmla="*/ 2 w 2"/>
                  <a:gd name="T31" fmla="*/ 0 h 3"/>
                  <a:gd name="T32" fmla="*/ 2 w 2"/>
                  <a:gd name="T33" fmla="*/ 1 h 3"/>
                  <a:gd name="T34" fmla="*/ 2 w 2"/>
                  <a:gd name="T35" fmla="*/ 1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2" y="1"/>
                      <a:pt x="2" y="1"/>
                      <a:pt x="2" y="1"/>
                    </a:cubicBezTo>
                    <a:cubicBezTo>
                      <a:pt x="2" y="1"/>
                      <a:pt x="2" y="1"/>
                      <a:pt x="2" y="1"/>
                    </a:cubicBezTo>
                    <a:cubicBezTo>
                      <a:pt x="2" y="0"/>
                      <a:pt x="2" y="0"/>
                      <a:pt x="1" y="0"/>
                    </a:cubicBezTo>
                    <a:cubicBezTo>
                      <a:pt x="1" y="0"/>
                      <a:pt x="1" y="0"/>
                      <a:pt x="1" y="1"/>
                    </a:cubicBezTo>
                    <a:cubicBezTo>
                      <a:pt x="1" y="1"/>
                      <a:pt x="0" y="1"/>
                      <a:pt x="0" y="1"/>
                    </a:cubicBezTo>
                    <a:cubicBezTo>
                      <a:pt x="0" y="3"/>
                      <a:pt x="0" y="3"/>
                      <a:pt x="0" y="3"/>
                    </a:cubicBezTo>
                    <a:cubicBezTo>
                      <a:pt x="0" y="3"/>
                      <a:pt x="0" y="3"/>
                      <a:pt x="0" y="3"/>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2" y="0"/>
                      <a:pt x="2" y="0"/>
                      <a:pt x="2" y="0"/>
                    </a:cubicBezTo>
                    <a:cubicBezTo>
                      <a:pt x="2" y="0"/>
                      <a:pt x="2" y="0"/>
                      <a:pt x="2" y="0"/>
                    </a:cubicBezTo>
                    <a:cubicBezTo>
                      <a:pt x="2" y="0"/>
                      <a:pt x="2" y="0"/>
                      <a:pt x="2" y="1"/>
                    </a:cubicBezTo>
                    <a:cubicBezTo>
                      <a:pt x="2" y="1"/>
                      <a:pt x="2" y="1"/>
                      <a:pt x="2" y="1"/>
                    </a:cubicBezTo>
                    <a:cubicBezTo>
                      <a:pt x="2" y="3"/>
                      <a:pt x="2" y="3"/>
                      <a:pt x="2" y="3"/>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6" name="Freeform 1737">
                <a:extLst>
                  <a:ext uri="{FF2B5EF4-FFF2-40B4-BE49-F238E27FC236}">
                    <a16:creationId xmlns:a16="http://schemas.microsoft.com/office/drawing/2014/main" id="{96F1BFF1-E8CF-3943-9E70-0695F174BC56}"/>
                  </a:ext>
                </a:extLst>
              </p:cNvPr>
              <p:cNvSpPr>
                <a:spLocks/>
              </p:cNvSpPr>
              <p:nvPr/>
            </p:nvSpPr>
            <p:spPr bwMode="auto">
              <a:xfrm>
                <a:off x="8991919" y="1643117"/>
                <a:ext cx="76203" cy="26988"/>
              </a:xfrm>
              <a:custGeom>
                <a:avLst/>
                <a:gdLst>
                  <a:gd name="T0" fmla="*/ 27 w 59"/>
                  <a:gd name="T1" fmla="*/ 2 h 22"/>
                  <a:gd name="T2" fmla="*/ 5 w 59"/>
                  <a:gd name="T3" fmla="*/ 9 h 22"/>
                  <a:gd name="T4" fmla="*/ 38 w 59"/>
                  <a:gd name="T5" fmla="*/ 16 h 22"/>
                  <a:gd name="T6" fmla="*/ 59 w 59"/>
                  <a:gd name="T7" fmla="*/ 13 h 22"/>
                  <a:gd name="T8" fmla="*/ 27 w 59"/>
                  <a:gd name="T9" fmla="*/ 2 h 22"/>
                </a:gdLst>
                <a:ahLst/>
                <a:cxnLst>
                  <a:cxn ang="0">
                    <a:pos x="T0" y="T1"/>
                  </a:cxn>
                  <a:cxn ang="0">
                    <a:pos x="T2" y="T3"/>
                  </a:cxn>
                  <a:cxn ang="0">
                    <a:pos x="T4" y="T5"/>
                  </a:cxn>
                  <a:cxn ang="0">
                    <a:pos x="T6" y="T7"/>
                  </a:cxn>
                  <a:cxn ang="0">
                    <a:pos x="T8" y="T9"/>
                  </a:cxn>
                </a:cxnLst>
                <a:rect l="0" t="0" r="r" b="b"/>
                <a:pathLst>
                  <a:path w="59" h="22">
                    <a:moveTo>
                      <a:pt x="27" y="2"/>
                    </a:moveTo>
                    <a:cubicBezTo>
                      <a:pt x="23" y="5"/>
                      <a:pt x="0" y="4"/>
                      <a:pt x="5" y="9"/>
                    </a:cubicBezTo>
                    <a:cubicBezTo>
                      <a:pt x="9" y="14"/>
                      <a:pt x="29" y="11"/>
                      <a:pt x="38" y="16"/>
                    </a:cubicBezTo>
                    <a:cubicBezTo>
                      <a:pt x="46" y="22"/>
                      <a:pt x="59" y="17"/>
                      <a:pt x="59" y="13"/>
                    </a:cubicBezTo>
                    <a:cubicBezTo>
                      <a:pt x="59" y="9"/>
                      <a:pt x="30" y="0"/>
                      <a:pt x="27" y="2"/>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7" name="Freeform 1738">
                <a:extLst>
                  <a:ext uri="{FF2B5EF4-FFF2-40B4-BE49-F238E27FC236}">
                    <a16:creationId xmlns:a16="http://schemas.microsoft.com/office/drawing/2014/main" id="{A236FB9F-593E-ABF2-006D-283FB907B270}"/>
                  </a:ext>
                </a:extLst>
              </p:cNvPr>
              <p:cNvSpPr>
                <a:spLocks noEditPoints="1"/>
              </p:cNvSpPr>
              <p:nvPr/>
            </p:nvSpPr>
            <p:spPr bwMode="auto">
              <a:xfrm>
                <a:off x="7269420" y="3530718"/>
                <a:ext cx="930308" cy="806477"/>
              </a:xfrm>
              <a:custGeom>
                <a:avLst/>
                <a:gdLst>
                  <a:gd name="T0" fmla="*/ 715 w 725"/>
                  <a:gd name="T1" fmla="*/ 281 h 644"/>
                  <a:gd name="T2" fmla="*/ 686 w 725"/>
                  <a:gd name="T3" fmla="*/ 251 h 644"/>
                  <a:gd name="T4" fmla="*/ 664 w 725"/>
                  <a:gd name="T5" fmla="*/ 218 h 644"/>
                  <a:gd name="T6" fmla="*/ 643 w 725"/>
                  <a:gd name="T7" fmla="*/ 194 h 644"/>
                  <a:gd name="T8" fmla="*/ 592 w 725"/>
                  <a:gd name="T9" fmla="*/ 145 h 644"/>
                  <a:gd name="T10" fmla="*/ 575 w 725"/>
                  <a:gd name="T11" fmla="*/ 84 h 644"/>
                  <a:gd name="T12" fmla="*/ 544 w 725"/>
                  <a:gd name="T13" fmla="*/ 52 h 644"/>
                  <a:gd name="T14" fmla="*/ 515 w 725"/>
                  <a:gd name="T15" fmla="*/ 15 h 644"/>
                  <a:gd name="T16" fmla="*/ 507 w 725"/>
                  <a:gd name="T17" fmla="*/ 80 h 644"/>
                  <a:gd name="T18" fmla="*/ 465 w 725"/>
                  <a:gd name="T19" fmla="*/ 119 h 644"/>
                  <a:gd name="T20" fmla="*/ 415 w 725"/>
                  <a:gd name="T21" fmla="*/ 92 h 644"/>
                  <a:gd name="T22" fmla="*/ 406 w 725"/>
                  <a:gd name="T23" fmla="*/ 55 h 644"/>
                  <a:gd name="T24" fmla="*/ 419 w 725"/>
                  <a:gd name="T25" fmla="*/ 26 h 644"/>
                  <a:gd name="T26" fmla="*/ 393 w 725"/>
                  <a:gd name="T27" fmla="*/ 30 h 644"/>
                  <a:gd name="T28" fmla="*/ 348 w 725"/>
                  <a:gd name="T29" fmla="*/ 21 h 644"/>
                  <a:gd name="T30" fmla="*/ 304 w 725"/>
                  <a:gd name="T31" fmla="*/ 50 h 644"/>
                  <a:gd name="T32" fmla="*/ 289 w 725"/>
                  <a:gd name="T33" fmla="*/ 80 h 644"/>
                  <a:gd name="T34" fmla="*/ 262 w 725"/>
                  <a:gd name="T35" fmla="*/ 68 h 644"/>
                  <a:gd name="T36" fmla="*/ 231 w 725"/>
                  <a:gd name="T37" fmla="*/ 71 h 644"/>
                  <a:gd name="T38" fmla="*/ 206 w 725"/>
                  <a:gd name="T39" fmla="*/ 85 h 644"/>
                  <a:gd name="T40" fmla="*/ 192 w 725"/>
                  <a:gd name="T41" fmla="*/ 115 h 644"/>
                  <a:gd name="T42" fmla="*/ 166 w 725"/>
                  <a:gd name="T43" fmla="*/ 118 h 644"/>
                  <a:gd name="T44" fmla="*/ 109 w 725"/>
                  <a:gd name="T45" fmla="*/ 172 h 644"/>
                  <a:gd name="T46" fmla="*/ 54 w 725"/>
                  <a:gd name="T47" fmla="*/ 190 h 644"/>
                  <a:gd name="T48" fmla="*/ 21 w 725"/>
                  <a:gd name="T49" fmla="*/ 204 h 644"/>
                  <a:gd name="T50" fmla="*/ 9 w 725"/>
                  <a:gd name="T51" fmla="*/ 265 h 644"/>
                  <a:gd name="T52" fmla="*/ 14 w 725"/>
                  <a:gd name="T53" fmla="*/ 292 h 644"/>
                  <a:gd name="T54" fmla="*/ 34 w 725"/>
                  <a:gd name="T55" fmla="*/ 356 h 644"/>
                  <a:gd name="T56" fmla="*/ 36 w 725"/>
                  <a:gd name="T57" fmla="*/ 434 h 644"/>
                  <a:gd name="T58" fmla="*/ 88 w 725"/>
                  <a:gd name="T59" fmla="*/ 461 h 644"/>
                  <a:gd name="T60" fmla="*/ 163 w 725"/>
                  <a:gd name="T61" fmla="*/ 439 h 644"/>
                  <a:gd name="T62" fmla="*/ 246 w 725"/>
                  <a:gd name="T63" fmla="*/ 407 h 644"/>
                  <a:gd name="T64" fmla="*/ 344 w 725"/>
                  <a:gd name="T65" fmla="*/ 401 h 644"/>
                  <a:gd name="T66" fmla="*/ 376 w 725"/>
                  <a:gd name="T67" fmla="*/ 420 h 644"/>
                  <a:gd name="T68" fmla="*/ 410 w 725"/>
                  <a:gd name="T69" fmla="*/ 449 h 644"/>
                  <a:gd name="T70" fmla="*/ 435 w 725"/>
                  <a:gd name="T71" fmla="*/ 445 h 644"/>
                  <a:gd name="T72" fmla="*/ 451 w 725"/>
                  <a:gd name="T73" fmla="*/ 452 h 644"/>
                  <a:gd name="T74" fmla="*/ 476 w 725"/>
                  <a:gd name="T75" fmla="*/ 495 h 644"/>
                  <a:gd name="T76" fmla="*/ 539 w 725"/>
                  <a:gd name="T77" fmla="*/ 538 h 644"/>
                  <a:gd name="T78" fmla="*/ 572 w 725"/>
                  <a:gd name="T79" fmla="*/ 534 h 644"/>
                  <a:gd name="T80" fmla="*/ 594 w 725"/>
                  <a:gd name="T81" fmla="*/ 545 h 644"/>
                  <a:gd name="T82" fmla="*/ 655 w 725"/>
                  <a:gd name="T83" fmla="*/ 516 h 644"/>
                  <a:gd name="T84" fmla="*/ 693 w 725"/>
                  <a:gd name="T85" fmla="*/ 416 h 644"/>
                  <a:gd name="T86" fmla="*/ 718 w 725"/>
                  <a:gd name="T87" fmla="*/ 357 h 644"/>
                  <a:gd name="T88" fmla="*/ 328 w 725"/>
                  <a:gd name="T89" fmla="*/ 17 h 644"/>
                  <a:gd name="T90" fmla="*/ 416 w 725"/>
                  <a:gd name="T91" fmla="*/ 480 h 644"/>
                  <a:gd name="T92" fmla="*/ 593 w 725"/>
                  <a:gd name="T93" fmla="*/ 589 h 644"/>
                  <a:gd name="T94" fmla="*/ 595 w 725"/>
                  <a:gd name="T95" fmla="*/ 643 h 644"/>
                  <a:gd name="T96" fmla="*/ 619 w 725"/>
                  <a:gd name="T97" fmla="*/ 629 h 644"/>
                  <a:gd name="T98" fmla="*/ 593 w 725"/>
                  <a:gd name="T99" fmla="*/ 589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5" h="644">
                    <a:moveTo>
                      <a:pt x="720" y="323"/>
                    </a:moveTo>
                    <a:cubicBezTo>
                      <a:pt x="724" y="321"/>
                      <a:pt x="719" y="308"/>
                      <a:pt x="716" y="310"/>
                    </a:cubicBezTo>
                    <a:cubicBezTo>
                      <a:pt x="713" y="312"/>
                      <a:pt x="713" y="291"/>
                      <a:pt x="715" y="281"/>
                    </a:cubicBezTo>
                    <a:cubicBezTo>
                      <a:pt x="717" y="271"/>
                      <a:pt x="716" y="272"/>
                      <a:pt x="711" y="278"/>
                    </a:cubicBezTo>
                    <a:cubicBezTo>
                      <a:pt x="706" y="283"/>
                      <a:pt x="700" y="268"/>
                      <a:pt x="699" y="264"/>
                    </a:cubicBezTo>
                    <a:cubicBezTo>
                      <a:pt x="698" y="260"/>
                      <a:pt x="692" y="249"/>
                      <a:pt x="686" y="251"/>
                    </a:cubicBezTo>
                    <a:cubicBezTo>
                      <a:pt x="679" y="252"/>
                      <a:pt x="683" y="241"/>
                      <a:pt x="677" y="242"/>
                    </a:cubicBezTo>
                    <a:cubicBezTo>
                      <a:pt x="671" y="243"/>
                      <a:pt x="670" y="233"/>
                      <a:pt x="671" y="224"/>
                    </a:cubicBezTo>
                    <a:cubicBezTo>
                      <a:pt x="672" y="215"/>
                      <a:pt x="666" y="222"/>
                      <a:pt x="664" y="218"/>
                    </a:cubicBezTo>
                    <a:cubicBezTo>
                      <a:pt x="661" y="214"/>
                      <a:pt x="658" y="217"/>
                      <a:pt x="654" y="219"/>
                    </a:cubicBezTo>
                    <a:cubicBezTo>
                      <a:pt x="649" y="220"/>
                      <a:pt x="648" y="211"/>
                      <a:pt x="649" y="207"/>
                    </a:cubicBezTo>
                    <a:cubicBezTo>
                      <a:pt x="650" y="203"/>
                      <a:pt x="648" y="198"/>
                      <a:pt x="643" y="194"/>
                    </a:cubicBezTo>
                    <a:cubicBezTo>
                      <a:pt x="637" y="190"/>
                      <a:pt x="636" y="186"/>
                      <a:pt x="637" y="181"/>
                    </a:cubicBezTo>
                    <a:cubicBezTo>
                      <a:pt x="637" y="176"/>
                      <a:pt x="603" y="159"/>
                      <a:pt x="596" y="157"/>
                    </a:cubicBezTo>
                    <a:cubicBezTo>
                      <a:pt x="589" y="155"/>
                      <a:pt x="595" y="148"/>
                      <a:pt x="592" y="145"/>
                    </a:cubicBezTo>
                    <a:cubicBezTo>
                      <a:pt x="589" y="142"/>
                      <a:pt x="587" y="132"/>
                      <a:pt x="587" y="123"/>
                    </a:cubicBezTo>
                    <a:cubicBezTo>
                      <a:pt x="587" y="115"/>
                      <a:pt x="576" y="112"/>
                      <a:pt x="577" y="105"/>
                    </a:cubicBezTo>
                    <a:cubicBezTo>
                      <a:pt x="577" y="98"/>
                      <a:pt x="574" y="91"/>
                      <a:pt x="575" y="84"/>
                    </a:cubicBezTo>
                    <a:cubicBezTo>
                      <a:pt x="575" y="76"/>
                      <a:pt x="563" y="74"/>
                      <a:pt x="563" y="69"/>
                    </a:cubicBezTo>
                    <a:cubicBezTo>
                      <a:pt x="562" y="65"/>
                      <a:pt x="556" y="69"/>
                      <a:pt x="549" y="70"/>
                    </a:cubicBezTo>
                    <a:cubicBezTo>
                      <a:pt x="542" y="71"/>
                      <a:pt x="543" y="61"/>
                      <a:pt x="544" y="52"/>
                    </a:cubicBezTo>
                    <a:cubicBezTo>
                      <a:pt x="544" y="43"/>
                      <a:pt x="541" y="28"/>
                      <a:pt x="535" y="24"/>
                    </a:cubicBezTo>
                    <a:cubicBezTo>
                      <a:pt x="530" y="20"/>
                      <a:pt x="530" y="5"/>
                      <a:pt x="527" y="3"/>
                    </a:cubicBezTo>
                    <a:cubicBezTo>
                      <a:pt x="524" y="0"/>
                      <a:pt x="515" y="10"/>
                      <a:pt x="515" y="15"/>
                    </a:cubicBezTo>
                    <a:cubicBezTo>
                      <a:pt x="516" y="21"/>
                      <a:pt x="515" y="26"/>
                      <a:pt x="511" y="30"/>
                    </a:cubicBezTo>
                    <a:cubicBezTo>
                      <a:pt x="508" y="33"/>
                      <a:pt x="514" y="45"/>
                      <a:pt x="509" y="49"/>
                    </a:cubicBezTo>
                    <a:cubicBezTo>
                      <a:pt x="504" y="53"/>
                      <a:pt x="508" y="71"/>
                      <a:pt x="507" y="80"/>
                    </a:cubicBezTo>
                    <a:cubicBezTo>
                      <a:pt x="506" y="90"/>
                      <a:pt x="506" y="101"/>
                      <a:pt x="502" y="107"/>
                    </a:cubicBezTo>
                    <a:cubicBezTo>
                      <a:pt x="497" y="114"/>
                      <a:pt x="496" y="125"/>
                      <a:pt x="487" y="128"/>
                    </a:cubicBezTo>
                    <a:cubicBezTo>
                      <a:pt x="478" y="132"/>
                      <a:pt x="465" y="124"/>
                      <a:pt x="465" y="119"/>
                    </a:cubicBezTo>
                    <a:cubicBezTo>
                      <a:pt x="466" y="114"/>
                      <a:pt x="455" y="111"/>
                      <a:pt x="450" y="112"/>
                    </a:cubicBezTo>
                    <a:cubicBezTo>
                      <a:pt x="444" y="112"/>
                      <a:pt x="441" y="105"/>
                      <a:pt x="433" y="98"/>
                    </a:cubicBezTo>
                    <a:cubicBezTo>
                      <a:pt x="424" y="91"/>
                      <a:pt x="417" y="100"/>
                      <a:pt x="415" y="92"/>
                    </a:cubicBezTo>
                    <a:cubicBezTo>
                      <a:pt x="412" y="84"/>
                      <a:pt x="409" y="83"/>
                      <a:pt x="403" y="78"/>
                    </a:cubicBezTo>
                    <a:cubicBezTo>
                      <a:pt x="397" y="74"/>
                      <a:pt x="399" y="74"/>
                      <a:pt x="404" y="70"/>
                    </a:cubicBezTo>
                    <a:cubicBezTo>
                      <a:pt x="410" y="66"/>
                      <a:pt x="409" y="60"/>
                      <a:pt x="406" y="55"/>
                    </a:cubicBezTo>
                    <a:cubicBezTo>
                      <a:pt x="403" y="50"/>
                      <a:pt x="409" y="51"/>
                      <a:pt x="417" y="47"/>
                    </a:cubicBezTo>
                    <a:cubicBezTo>
                      <a:pt x="425" y="42"/>
                      <a:pt x="417" y="37"/>
                      <a:pt x="423" y="35"/>
                    </a:cubicBezTo>
                    <a:cubicBezTo>
                      <a:pt x="429" y="33"/>
                      <a:pt x="425" y="28"/>
                      <a:pt x="419" y="26"/>
                    </a:cubicBezTo>
                    <a:cubicBezTo>
                      <a:pt x="413" y="25"/>
                      <a:pt x="415" y="33"/>
                      <a:pt x="413" y="33"/>
                    </a:cubicBezTo>
                    <a:cubicBezTo>
                      <a:pt x="410" y="34"/>
                      <a:pt x="408" y="24"/>
                      <a:pt x="406" y="24"/>
                    </a:cubicBezTo>
                    <a:cubicBezTo>
                      <a:pt x="404" y="24"/>
                      <a:pt x="397" y="35"/>
                      <a:pt x="393" y="30"/>
                    </a:cubicBezTo>
                    <a:cubicBezTo>
                      <a:pt x="389" y="24"/>
                      <a:pt x="367" y="20"/>
                      <a:pt x="358" y="19"/>
                    </a:cubicBezTo>
                    <a:cubicBezTo>
                      <a:pt x="350" y="18"/>
                      <a:pt x="347" y="7"/>
                      <a:pt x="342" y="9"/>
                    </a:cubicBezTo>
                    <a:cubicBezTo>
                      <a:pt x="337" y="11"/>
                      <a:pt x="343" y="14"/>
                      <a:pt x="348" y="21"/>
                    </a:cubicBezTo>
                    <a:cubicBezTo>
                      <a:pt x="354" y="27"/>
                      <a:pt x="329" y="31"/>
                      <a:pt x="321" y="29"/>
                    </a:cubicBezTo>
                    <a:cubicBezTo>
                      <a:pt x="314" y="26"/>
                      <a:pt x="323" y="34"/>
                      <a:pt x="316" y="34"/>
                    </a:cubicBezTo>
                    <a:cubicBezTo>
                      <a:pt x="310" y="33"/>
                      <a:pt x="309" y="44"/>
                      <a:pt x="304" y="50"/>
                    </a:cubicBezTo>
                    <a:cubicBezTo>
                      <a:pt x="299" y="55"/>
                      <a:pt x="302" y="59"/>
                      <a:pt x="297" y="63"/>
                    </a:cubicBezTo>
                    <a:cubicBezTo>
                      <a:pt x="291" y="66"/>
                      <a:pt x="291" y="70"/>
                      <a:pt x="298" y="78"/>
                    </a:cubicBezTo>
                    <a:cubicBezTo>
                      <a:pt x="304" y="85"/>
                      <a:pt x="294" y="85"/>
                      <a:pt x="289" y="80"/>
                    </a:cubicBezTo>
                    <a:cubicBezTo>
                      <a:pt x="283" y="74"/>
                      <a:pt x="277" y="74"/>
                      <a:pt x="277" y="80"/>
                    </a:cubicBezTo>
                    <a:cubicBezTo>
                      <a:pt x="278" y="87"/>
                      <a:pt x="270" y="84"/>
                      <a:pt x="271" y="76"/>
                    </a:cubicBezTo>
                    <a:cubicBezTo>
                      <a:pt x="273" y="69"/>
                      <a:pt x="263" y="73"/>
                      <a:pt x="262" y="68"/>
                    </a:cubicBezTo>
                    <a:cubicBezTo>
                      <a:pt x="260" y="64"/>
                      <a:pt x="252" y="57"/>
                      <a:pt x="247" y="57"/>
                    </a:cubicBezTo>
                    <a:cubicBezTo>
                      <a:pt x="242" y="58"/>
                      <a:pt x="242" y="63"/>
                      <a:pt x="237" y="63"/>
                    </a:cubicBezTo>
                    <a:cubicBezTo>
                      <a:pt x="231" y="63"/>
                      <a:pt x="230" y="66"/>
                      <a:pt x="231" y="71"/>
                    </a:cubicBezTo>
                    <a:cubicBezTo>
                      <a:pt x="232" y="77"/>
                      <a:pt x="223" y="71"/>
                      <a:pt x="217" y="72"/>
                    </a:cubicBezTo>
                    <a:cubicBezTo>
                      <a:pt x="212" y="73"/>
                      <a:pt x="217" y="79"/>
                      <a:pt x="214" y="80"/>
                    </a:cubicBezTo>
                    <a:cubicBezTo>
                      <a:pt x="211" y="80"/>
                      <a:pt x="211" y="85"/>
                      <a:pt x="206" y="85"/>
                    </a:cubicBezTo>
                    <a:cubicBezTo>
                      <a:pt x="201" y="85"/>
                      <a:pt x="202" y="97"/>
                      <a:pt x="203" y="103"/>
                    </a:cubicBezTo>
                    <a:cubicBezTo>
                      <a:pt x="203" y="109"/>
                      <a:pt x="195" y="100"/>
                      <a:pt x="190" y="102"/>
                    </a:cubicBezTo>
                    <a:cubicBezTo>
                      <a:pt x="185" y="103"/>
                      <a:pt x="191" y="108"/>
                      <a:pt x="192" y="115"/>
                    </a:cubicBezTo>
                    <a:cubicBezTo>
                      <a:pt x="194" y="121"/>
                      <a:pt x="190" y="121"/>
                      <a:pt x="187" y="124"/>
                    </a:cubicBezTo>
                    <a:cubicBezTo>
                      <a:pt x="184" y="127"/>
                      <a:pt x="180" y="116"/>
                      <a:pt x="180" y="111"/>
                    </a:cubicBezTo>
                    <a:cubicBezTo>
                      <a:pt x="180" y="105"/>
                      <a:pt x="173" y="110"/>
                      <a:pt x="166" y="118"/>
                    </a:cubicBezTo>
                    <a:cubicBezTo>
                      <a:pt x="159" y="125"/>
                      <a:pt x="169" y="136"/>
                      <a:pt x="165" y="138"/>
                    </a:cubicBezTo>
                    <a:cubicBezTo>
                      <a:pt x="162" y="140"/>
                      <a:pt x="148" y="154"/>
                      <a:pt x="140" y="163"/>
                    </a:cubicBezTo>
                    <a:cubicBezTo>
                      <a:pt x="132" y="173"/>
                      <a:pt x="114" y="167"/>
                      <a:pt x="109" y="172"/>
                    </a:cubicBezTo>
                    <a:cubicBezTo>
                      <a:pt x="103" y="177"/>
                      <a:pt x="97" y="173"/>
                      <a:pt x="92" y="177"/>
                    </a:cubicBezTo>
                    <a:cubicBezTo>
                      <a:pt x="86" y="182"/>
                      <a:pt x="76" y="190"/>
                      <a:pt x="75" y="185"/>
                    </a:cubicBezTo>
                    <a:cubicBezTo>
                      <a:pt x="74" y="180"/>
                      <a:pt x="60" y="184"/>
                      <a:pt x="54" y="190"/>
                    </a:cubicBezTo>
                    <a:cubicBezTo>
                      <a:pt x="48" y="196"/>
                      <a:pt x="39" y="202"/>
                      <a:pt x="32" y="202"/>
                    </a:cubicBezTo>
                    <a:cubicBezTo>
                      <a:pt x="25" y="202"/>
                      <a:pt x="25" y="213"/>
                      <a:pt x="23" y="215"/>
                    </a:cubicBezTo>
                    <a:cubicBezTo>
                      <a:pt x="20" y="217"/>
                      <a:pt x="21" y="207"/>
                      <a:pt x="21" y="204"/>
                    </a:cubicBezTo>
                    <a:cubicBezTo>
                      <a:pt x="21" y="201"/>
                      <a:pt x="14" y="209"/>
                      <a:pt x="12" y="217"/>
                    </a:cubicBezTo>
                    <a:cubicBezTo>
                      <a:pt x="9" y="225"/>
                      <a:pt x="18" y="228"/>
                      <a:pt x="12" y="237"/>
                    </a:cubicBezTo>
                    <a:cubicBezTo>
                      <a:pt x="7" y="245"/>
                      <a:pt x="1" y="254"/>
                      <a:pt x="9" y="265"/>
                    </a:cubicBezTo>
                    <a:cubicBezTo>
                      <a:pt x="18" y="276"/>
                      <a:pt x="22" y="283"/>
                      <a:pt x="20" y="288"/>
                    </a:cubicBezTo>
                    <a:cubicBezTo>
                      <a:pt x="17" y="294"/>
                      <a:pt x="11" y="278"/>
                      <a:pt x="9" y="279"/>
                    </a:cubicBezTo>
                    <a:cubicBezTo>
                      <a:pt x="7" y="281"/>
                      <a:pt x="16" y="288"/>
                      <a:pt x="14" y="292"/>
                    </a:cubicBezTo>
                    <a:cubicBezTo>
                      <a:pt x="12" y="296"/>
                      <a:pt x="3" y="279"/>
                      <a:pt x="2" y="283"/>
                    </a:cubicBezTo>
                    <a:cubicBezTo>
                      <a:pt x="0" y="286"/>
                      <a:pt x="19" y="313"/>
                      <a:pt x="20" y="323"/>
                    </a:cubicBezTo>
                    <a:cubicBezTo>
                      <a:pt x="20" y="332"/>
                      <a:pt x="35" y="342"/>
                      <a:pt x="34" y="356"/>
                    </a:cubicBezTo>
                    <a:cubicBezTo>
                      <a:pt x="34" y="370"/>
                      <a:pt x="48" y="393"/>
                      <a:pt x="50" y="396"/>
                    </a:cubicBezTo>
                    <a:cubicBezTo>
                      <a:pt x="52" y="400"/>
                      <a:pt x="45" y="409"/>
                      <a:pt x="46" y="419"/>
                    </a:cubicBezTo>
                    <a:cubicBezTo>
                      <a:pt x="48" y="430"/>
                      <a:pt x="43" y="434"/>
                      <a:pt x="36" y="434"/>
                    </a:cubicBezTo>
                    <a:cubicBezTo>
                      <a:pt x="29" y="434"/>
                      <a:pt x="33" y="445"/>
                      <a:pt x="41" y="446"/>
                    </a:cubicBezTo>
                    <a:cubicBezTo>
                      <a:pt x="48" y="446"/>
                      <a:pt x="45" y="452"/>
                      <a:pt x="54" y="457"/>
                    </a:cubicBezTo>
                    <a:cubicBezTo>
                      <a:pt x="62" y="463"/>
                      <a:pt x="81" y="461"/>
                      <a:pt x="88" y="461"/>
                    </a:cubicBezTo>
                    <a:cubicBezTo>
                      <a:pt x="95" y="461"/>
                      <a:pt x="97" y="450"/>
                      <a:pt x="106" y="450"/>
                    </a:cubicBezTo>
                    <a:cubicBezTo>
                      <a:pt x="115" y="450"/>
                      <a:pt x="114" y="447"/>
                      <a:pt x="118" y="441"/>
                    </a:cubicBezTo>
                    <a:cubicBezTo>
                      <a:pt x="122" y="436"/>
                      <a:pt x="143" y="437"/>
                      <a:pt x="163" y="439"/>
                    </a:cubicBezTo>
                    <a:cubicBezTo>
                      <a:pt x="184" y="440"/>
                      <a:pt x="193" y="434"/>
                      <a:pt x="196" y="425"/>
                    </a:cubicBezTo>
                    <a:cubicBezTo>
                      <a:pt x="199" y="418"/>
                      <a:pt x="214" y="417"/>
                      <a:pt x="220" y="412"/>
                    </a:cubicBezTo>
                    <a:cubicBezTo>
                      <a:pt x="226" y="406"/>
                      <a:pt x="231" y="406"/>
                      <a:pt x="246" y="407"/>
                    </a:cubicBezTo>
                    <a:cubicBezTo>
                      <a:pt x="261" y="407"/>
                      <a:pt x="275" y="399"/>
                      <a:pt x="285" y="395"/>
                    </a:cubicBezTo>
                    <a:cubicBezTo>
                      <a:pt x="295" y="391"/>
                      <a:pt x="313" y="393"/>
                      <a:pt x="322" y="391"/>
                    </a:cubicBezTo>
                    <a:cubicBezTo>
                      <a:pt x="332" y="388"/>
                      <a:pt x="333" y="402"/>
                      <a:pt x="344" y="401"/>
                    </a:cubicBezTo>
                    <a:cubicBezTo>
                      <a:pt x="354" y="400"/>
                      <a:pt x="359" y="404"/>
                      <a:pt x="364" y="404"/>
                    </a:cubicBezTo>
                    <a:cubicBezTo>
                      <a:pt x="370" y="403"/>
                      <a:pt x="369" y="408"/>
                      <a:pt x="375" y="409"/>
                    </a:cubicBezTo>
                    <a:cubicBezTo>
                      <a:pt x="380" y="410"/>
                      <a:pt x="379" y="415"/>
                      <a:pt x="376" y="420"/>
                    </a:cubicBezTo>
                    <a:cubicBezTo>
                      <a:pt x="372" y="425"/>
                      <a:pt x="384" y="425"/>
                      <a:pt x="391" y="435"/>
                    </a:cubicBezTo>
                    <a:cubicBezTo>
                      <a:pt x="399" y="445"/>
                      <a:pt x="392" y="446"/>
                      <a:pt x="396" y="454"/>
                    </a:cubicBezTo>
                    <a:cubicBezTo>
                      <a:pt x="400" y="462"/>
                      <a:pt x="402" y="460"/>
                      <a:pt x="410" y="449"/>
                    </a:cubicBezTo>
                    <a:cubicBezTo>
                      <a:pt x="418" y="438"/>
                      <a:pt x="427" y="445"/>
                      <a:pt x="428" y="436"/>
                    </a:cubicBezTo>
                    <a:cubicBezTo>
                      <a:pt x="429" y="427"/>
                      <a:pt x="437" y="416"/>
                      <a:pt x="443" y="420"/>
                    </a:cubicBezTo>
                    <a:cubicBezTo>
                      <a:pt x="448" y="425"/>
                      <a:pt x="439" y="427"/>
                      <a:pt x="435" y="445"/>
                    </a:cubicBezTo>
                    <a:cubicBezTo>
                      <a:pt x="432" y="463"/>
                      <a:pt x="425" y="454"/>
                      <a:pt x="424" y="459"/>
                    </a:cubicBezTo>
                    <a:cubicBezTo>
                      <a:pt x="423" y="464"/>
                      <a:pt x="441" y="467"/>
                      <a:pt x="441" y="457"/>
                    </a:cubicBezTo>
                    <a:cubicBezTo>
                      <a:pt x="441" y="448"/>
                      <a:pt x="444" y="444"/>
                      <a:pt x="451" y="452"/>
                    </a:cubicBezTo>
                    <a:cubicBezTo>
                      <a:pt x="457" y="461"/>
                      <a:pt x="447" y="468"/>
                      <a:pt x="448" y="472"/>
                    </a:cubicBezTo>
                    <a:cubicBezTo>
                      <a:pt x="450" y="476"/>
                      <a:pt x="457" y="471"/>
                      <a:pt x="461" y="471"/>
                    </a:cubicBezTo>
                    <a:cubicBezTo>
                      <a:pt x="468" y="472"/>
                      <a:pt x="478" y="487"/>
                      <a:pt x="476" y="495"/>
                    </a:cubicBezTo>
                    <a:cubicBezTo>
                      <a:pt x="474" y="504"/>
                      <a:pt x="472" y="511"/>
                      <a:pt x="485" y="518"/>
                    </a:cubicBezTo>
                    <a:cubicBezTo>
                      <a:pt x="499" y="525"/>
                      <a:pt x="494" y="526"/>
                      <a:pt x="503" y="526"/>
                    </a:cubicBezTo>
                    <a:cubicBezTo>
                      <a:pt x="513" y="526"/>
                      <a:pt x="533" y="534"/>
                      <a:pt x="539" y="538"/>
                    </a:cubicBezTo>
                    <a:cubicBezTo>
                      <a:pt x="544" y="543"/>
                      <a:pt x="558" y="535"/>
                      <a:pt x="561" y="526"/>
                    </a:cubicBezTo>
                    <a:cubicBezTo>
                      <a:pt x="564" y="516"/>
                      <a:pt x="574" y="525"/>
                      <a:pt x="569" y="528"/>
                    </a:cubicBezTo>
                    <a:cubicBezTo>
                      <a:pt x="563" y="531"/>
                      <a:pt x="571" y="539"/>
                      <a:pt x="572" y="534"/>
                    </a:cubicBezTo>
                    <a:cubicBezTo>
                      <a:pt x="572" y="529"/>
                      <a:pt x="575" y="524"/>
                      <a:pt x="576" y="530"/>
                    </a:cubicBezTo>
                    <a:cubicBezTo>
                      <a:pt x="578" y="536"/>
                      <a:pt x="585" y="536"/>
                      <a:pt x="588" y="541"/>
                    </a:cubicBezTo>
                    <a:cubicBezTo>
                      <a:pt x="591" y="545"/>
                      <a:pt x="594" y="549"/>
                      <a:pt x="594" y="545"/>
                    </a:cubicBezTo>
                    <a:cubicBezTo>
                      <a:pt x="594" y="541"/>
                      <a:pt x="596" y="538"/>
                      <a:pt x="602" y="535"/>
                    </a:cubicBezTo>
                    <a:cubicBezTo>
                      <a:pt x="608" y="533"/>
                      <a:pt x="612" y="529"/>
                      <a:pt x="619" y="523"/>
                    </a:cubicBezTo>
                    <a:cubicBezTo>
                      <a:pt x="625" y="518"/>
                      <a:pt x="653" y="516"/>
                      <a:pt x="655" y="516"/>
                    </a:cubicBezTo>
                    <a:cubicBezTo>
                      <a:pt x="658" y="516"/>
                      <a:pt x="660" y="493"/>
                      <a:pt x="661" y="481"/>
                    </a:cubicBezTo>
                    <a:cubicBezTo>
                      <a:pt x="663" y="469"/>
                      <a:pt x="673" y="467"/>
                      <a:pt x="675" y="454"/>
                    </a:cubicBezTo>
                    <a:cubicBezTo>
                      <a:pt x="676" y="441"/>
                      <a:pt x="690" y="417"/>
                      <a:pt x="693" y="416"/>
                    </a:cubicBezTo>
                    <a:cubicBezTo>
                      <a:pt x="697" y="415"/>
                      <a:pt x="704" y="411"/>
                      <a:pt x="704" y="404"/>
                    </a:cubicBezTo>
                    <a:cubicBezTo>
                      <a:pt x="704" y="396"/>
                      <a:pt x="713" y="388"/>
                      <a:pt x="713" y="379"/>
                    </a:cubicBezTo>
                    <a:cubicBezTo>
                      <a:pt x="713" y="370"/>
                      <a:pt x="718" y="360"/>
                      <a:pt x="718" y="357"/>
                    </a:cubicBezTo>
                    <a:cubicBezTo>
                      <a:pt x="717" y="354"/>
                      <a:pt x="714" y="346"/>
                      <a:pt x="720" y="339"/>
                    </a:cubicBezTo>
                    <a:cubicBezTo>
                      <a:pt x="725" y="333"/>
                      <a:pt x="717" y="326"/>
                      <a:pt x="720" y="323"/>
                    </a:cubicBezTo>
                    <a:close/>
                    <a:moveTo>
                      <a:pt x="328" y="17"/>
                    </a:moveTo>
                    <a:cubicBezTo>
                      <a:pt x="328" y="12"/>
                      <a:pt x="300" y="18"/>
                      <a:pt x="306" y="22"/>
                    </a:cubicBezTo>
                    <a:cubicBezTo>
                      <a:pt x="310" y="26"/>
                      <a:pt x="329" y="22"/>
                      <a:pt x="328" y="17"/>
                    </a:cubicBezTo>
                    <a:close/>
                    <a:moveTo>
                      <a:pt x="416" y="480"/>
                    </a:moveTo>
                    <a:cubicBezTo>
                      <a:pt x="421" y="484"/>
                      <a:pt x="435" y="483"/>
                      <a:pt x="438" y="477"/>
                    </a:cubicBezTo>
                    <a:cubicBezTo>
                      <a:pt x="440" y="472"/>
                      <a:pt x="413" y="477"/>
                      <a:pt x="416" y="480"/>
                    </a:cubicBezTo>
                    <a:close/>
                    <a:moveTo>
                      <a:pt x="593" y="589"/>
                    </a:moveTo>
                    <a:cubicBezTo>
                      <a:pt x="583" y="590"/>
                      <a:pt x="567" y="579"/>
                      <a:pt x="563" y="580"/>
                    </a:cubicBezTo>
                    <a:cubicBezTo>
                      <a:pt x="559" y="581"/>
                      <a:pt x="577" y="608"/>
                      <a:pt x="571" y="615"/>
                    </a:cubicBezTo>
                    <a:cubicBezTo>
                      <a:pt x="566" y="623"/>
                      <a:pt x="587" y="642"/>
                      <a:pt x="595" y="643"/>
                    </a:cubicBezTo>
                    <a:cubicBezTo>
                      <a:pt x="602" y="644"/>
                      <a:pt x="600" y="635"/>
                      <a:pt x="605" y="636"/>
                    </a:cubicBezTo>
                    <a:cubicBezTo>
                      <a:pt x="610" y="636"/>
                      <a:pt x="608" y="631"/>
                      <a:pt x="609" y="627"/>
                    </a:cubicBezTo>
                    <a:cubicBezTo>
                      <a:pt x="609" y="623"/>
                      <a:pt x="614" y="631"/>
                      <a:pt x="619" y="629"/>
                    </a:cubicBezTo>
                    <a:cubicBezTo>
                      <a:pt x="623" y="626"/>
                      <a:pt x="618" y="610"/>
                      <a:pt x="624" y="610"/>
                    </a:cubicBezTo>
                    <a:cubicBezTo>
                      <a:pt x="630" y="610"/>
                      <a:pt x="625" y="589"/>
                      <a:pt x="623" y="583"/>
                    </a:cubicBezTo>
                    <a:cubicBezTo>
                      <a:pt x="621" y="576"/>
                      <a:pt x="604" y="588"/>
                      <a:pt x="593" y="589"/>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8" name="Freeform 1739">
                <a:extLst>
                  <a:ext uri="{FF2B5EF4-FFF2-40B4-BE49-F238E27FC236}">
                    <a16:creationId xmlns:a16="http://schemas.microsoft.com/office/drawing/2014/main" id="{901A9496-4D32-5F25-F97D-72583C668EDB}"/>
                  </a:ext>
                </a:extLst>
              </p:cNvPr>
              <p:cNvSpPr>
                <a:spLocks noEditPoints="1"/>
              </p:cNvSpPr>
              <p:nvPr/>
            </p:nvSpPr>
            <p:spPr bwMode="auto">
              <a:xfrm>
                <a:off x="8487076" y="4105412"/>
                <a:ext cx="282585" cy="328624"/>
              </a:xfrm>
              <a:custGeom>
                <a:avLst/>
                <a:gdLst>
                  <a:gd name="T0" fmla="*/ 136 w 220"/>
                  <a:gd name="T1" fmla="*/ 127 h 263"/>
                  <a:gd name="T2" fmla="*/ 122 w 220"/>
                  <a:gd name="T3" fmla="*/ 132 h 263"/>
                  <a:gd name="T4" fmla="*/ 105 w 220"/>
                  <a:gd name="T5" fmla="*/ 125 h 263"/>
                  <a:gd name="T6" fmla="*/ 96 w 220"/>
                  <a:gd name="T7" fmla="*/ 140 h 263"/>
                  <a:gd name="T8" fmla="*/ 81 w 220"/>
                  <a:gd name="T9" fmla="*/ 165 h 263"/>
                  <a:gd name="T10" fmla="*/ 33 w 220"/>
                  <a:gd name="T11" fmla="*/ 197 h 263"/>
                  <a:gd name="T12" fmla="*/ 10 w 220"/>
                  <a:gd name="T13" fmla="*/ 218 h 263"/>
                  <a:gd name="T14" fmla="*/ 6 w 220"/>
                  <a:gd name="T15" fmla="*/ 237 h 263"/>
                  <a:gd name="T16" fmla="*/ 22 w 220"/>
                  <a:gd name="T17" fmla="*/ 244 h 263"/>
                  <a:gd name="T18" fmla="*/ 34 w 220"/>
                  <a:gd name="T19" fmla="*/ 249 h 263"/>
                  <a:gd name="T20" fmla="*/ 67 w 220"/>
                  <a:gd name="T21" fmla="*/ 242 h 263"/>
                  <a:gd name="T22" fmla="*/ 78 w 220"/>
                  <a:gd name="T23" fmla="*/ 221 h 263"/>
                  <a:gd name="T24" fmla="*/ 87 w 220"/>
                  <a:gd name="T25" fmla="*/ 203 h 263"/>
                  <a:gd name="T26" fmla="*/ 107 w 220"/>
                  <a:gd name="T27" fmla="*/ 191 h 263"/>
                  <a:gd name="T28" fmla="*/ 113 w 220"/>
                  <a:gd name="T29" fmla="*/ 181 h 263"/>
                  <a:gd name="T30" fmla="*/ 125 w 220"/>
                  <a:gd name="T31" fmla="*/ 165 h 263"/>
                  <a:gd name="T32" fmla="*/ 138 w 220"/>
                  <a:gd name="T33" fmla="*/ 142 h 263"/>
                  <a:gd name="T34" fmla="*/ 136 w 220"/>
                  <a:gd name="T35" fmla="*/ 127 h 263"/>
                  <a:gd name="T36" fmla="*/ 23 w 220"/>
                  <a:gd name="T37" fmla="*/ 262 h 263"/>
                  <a:gd name="T38" fmla="*/ 30 w 220"/>
                  <a:gd name="T39" fmla="*/ 254 h 263"/>
                  <a:gd name="T40" fmla="*/ 23 w 220"/>
                  <a:gd name="T41" fmla="*/ 262 h 263"/>
                  <a:gd name="T42" fmla="*/ 200 w 220"/>
                  <a:gd name="T43" fmla="*/ 64 h 263"/>
                  <a:gd name="T44" fmla="*/ 182 w 220"/>
                  <a:gd name="T45" fmla="*/ 63 h 263"/>
                  <a:gd name="T46" fmla="*/ 172 w 220"/>
                  <a:gd name="T47" fmla="*/ 52 h 263"/>
                  <a:gd name="T48" fmla="*/ 164 w 220"/>
                  <a:gd name="T49" fmla="*/ 38 h 263"/>
                  <a:gd name="T50" fmla="*/ 164 w 220"/>
                  <a:gd name="T51" fmla="*/ 48 h 263"/>
                  <a:gd name="T52" fmla="*/ 157 w 220"/>
                  <a:gd name="T53" fmla="*/ 44 h 263"/>
                  <a:gd name="T54" fmla="*/ 150 w 220"/>
                  <a:gd name="T55" fmla="*/ 32 h 263"/>
                  <a:gd name="T56" fmla="*/ 143 w 220"/>
                  <a:gd name="T57" fmla="*/ 16 h 263"/>
                  <a:gd name="T58" fmla="*/ 121 w 220"/>
                  <a:gd name="T59" fmla="*/ 0 h 263"/>
                  <a:gd name="T60" fmla="*/ 127 w 220"/>
                  <a:gd name="T61" fmla="*/ 19 h 263"/>
                  <a:gd name="T62" fmla="*/ 139 w 220"/>
                  <a:gd name="T63" fmla="*/ 32 h 263"/>
                  <a:gd name="T64" fmla="*/ 150 w 220"/>
                  <a:gd name="T65" fmla="*/ 46 h 263"/>
                  <a:gd name="T66" fmla="*/ 147 w 220"/>
                  <a:gd name="T67" fmla="*/ 72 h 263"/>
                  <a:gd name="T68" fmla="*/ 132 w 220"/>
                  <a:gd name="T69" fmla="*/ 88 h 263"/>
                  <a:gd name="T70" fmla="*/ 156 w 220"/>
                  <a:gd name="T71" fmla="*/ 109 h 263"/>
                  <a:gd name="T72" fmla="*/ 151 w 220"/>
                  <a:gd name="T73" fmla="*/ 137 h 263"/>
                  <a:gd name="T74" fmla="*/ 167 w 220"/>
                  <a:gd name="T75" fmla="*/ 139 h 263"/>
                  <a:gd name="T76" fmla="*/ 186 w 220"/>
                  <a:gd name="T77" fmla="*/ 112 h 263"/>
                  <a:gd name="T78" fmla="*/ 192 w 220"/>
                  <a:gd name="T79" fmla="*/ 94 h 263"/>
                  <a:gd name="T80" fmla="*/ 204 w 220"/>
                  <a:gd name="T81" fmla="*/ 90 h 263"/>
                  <a:gd name="T82" fmla="*/ 211 w 220"/>
                  <a:gd name="T83" fmla="*/ 79 h 263"/>
                  <a:gd name="T84" fmla="*/ 217 w 220"/>
                  <a:gd name="T85" fmla="*/ 64 h 263"/>
                  <a:gd name="T86" fmla="*/ 200 w 220"/>
                  <a:gd name="T87"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63">
                    <a:moveTo>
                      <a:pt x="136" y="127"/>
                    </a:moveTo>
                    <a:cubicBezTo>
                      <a:pt x="130" y="123"/>
                      <a:pt x="128" y="129"/>
                      <a:pt x="122" y="132"/>
                    </a:cubicBezTo>
                    <a:cubicBezTo>
                      <a:pt x="116" y="134"/>
                      <a:pt x="112" y="119"/>
                      <a:pt x="105" y="125"/>
                    </a:cubicBezTo>
                    <a:cubicBezTo>
                      <a:pt x="97" y="130"/>
                      <a:pt x="104" y="133"/>
                      <a:pt x="96" y="140"/>
                    </a:cubicBezTo>
                    <a:cubicBezTo>
                      <a:pt x="87" y="147"/>
                      <a:pt x="91" y="149"/>
                      <a:pt x="81" y="165"/>
                    </a:cubicBezTo>
                    <a:cubicBezTo>
                      <a:pt x="71" y="180"/>
                      <a:pt x="38" y="188"/>
                      <a:pt x="33" y="197"/>
                    </a:cubicBezTo>
                    <a:cubicBezTo>
                      <a:pt x="28" y="205"/>
                      <a:pt x="11" y="211"/>
                      <a:pt x="10" y="218"/>
                    </a:cubicBezTo>
                    <a:cubicBezTo>
                      <a:pt x="10" y="224"/>
                      <a:pt x="0" y="228"/>
                      <a:pt x="6" y="237"/>
                    </a:cubicBezTo>
                    <a:cubicBezTo>
                      <a:pt x="10" y="244"/>
                      <a:pt x="17" y="239"/>
                      <a:pt x="22" y="244"/>
                    </a:cubicBezTo>
                    <a:cubicBezTo>
                      <a:pt x="27" y="249"/>
                      <a:pt x="32" y="245"/>
                      <a:pt x="34" y="249"/>
                    </a:cubicBezTo>
                    <a:cubicBezTo>
                      <a:pt x="37" y="253"/>
                      <a:pt x="54" y="253"/>
                      <a:pt x="67" y="242"/>
                    </a:cubicBezTo>
                    <a:cubicBezTo>
                      <a:pt x="80" y="230"/>
                      <a:pt x="73" y="224"/>
                      <a:pt x="78" y="221"/>
                    </a:cubicBezTo>
                    <a:cubicBezTo>
                      <a:pt x="84" y="218"/>
                      <a:pt x="84" y="209"/>
                      <a:pt x="87" y="203"/>
                    </a:cubicBezTo>
                    <a:cubicBezTo>
                      <a:pt x="91" y="197"/>
                      <a:pt x="93" y="191"/>
                      <a:pt x="107" y="191"/>
                    </a:cubicBezTo>
                    <a:cubicBezTo>
                      <a:pt x="121" y="191"/>
                      <a:pt x="114" y="188"/>
                      <a:pt x="113" y="181"/>
                    </a:cubicBezTo>
                    <a:cubicBezTo>
                      <a:pt x="112" y="175"/>
                      <a:pt x="125" y="174"/>
                      <a:pt x="125" y="165"/>
                    </a:cubicBezTo>
                    <a:cubicBezTo>
                      <a:pt x="125" y="156"/>
                      <a:pt x="142" y="148"/>
                      <a:pt x="138" y="142"/>
                    </a:cubicBezTo>
                    <a:cubicBezTo>
                      <a:pt x="135" y="135"/>
                      <a:pt x="141" y="131"/>
                      <a:pt x="136" y="127"/>
                    </a:cubicBezTo>
                    <a:close/>
                    <a:moveTo>
                      <a:pt x="23" y="262"/>
                    </a:moveTo>
                    <a:cubicBezTo>
                      <a:pt x="26" y="263"/>
                      <a:pt x="35" y="261"/>
                      <a:pt x="30" y="254"/>
                    </a:cubicBezTo>
                    <a:cubicBezTo>
                      <a:pt x="24" y="248"/>
                      <a:pt x="16" y="260"/>
                      <a:pt x="23" y="262"/>
                    </a:cubicBezTo>
                    <a:close/>
                    <a:moveTo>
                      <a:pt x="200" y="64"/>
                    </a:moveTo>
                    <a:cubicBezTo>
                      <a:pt x="196" y="70"/>
                      <a:pt x="189" y="63"/>
                      <a:pt x="182" y="63"/>
                    </a:cubicBezTo>
                    <a:cubicBezTo>
                      <a:pt x="176" y="63"/>
                      <a:pt x="172" y="58"/>
                      <a:pt x="172" y="52"/>
                    </a:cubicBezTo>
                    <a:cubicBezTo>
                      <a:pt x="172" y="46"/>
                      <a:pt x="170" y="38"/>
                      <a:pt x="164" y="38"/>
                    </a:cubicBezTo>
                    <a:cubicBezTo>
                      <a:pt x="158" y="39"/>
                      <a:pt x="166" y="45"/>
                      <a:pt x="164" y="48"/>
                    </a:cubicBezTo>
                    <a:cubicBezTo>
                      <a:pt x="161" y="51"/>
                      <a:pt x="160" y="44"/>
                      <a:pt x="157" y="44"/>
                    </a:cubicBezTo>
                    <a:cubicBezTo>
                      <a:pt x="154" y="44"/>
                      <a:pt x="150" y="40"/>
                      <a:pt x="150" y="32"/>
                    </a:cubicBezTo>
                    <a:cubicBezTo>
                      <a:pt x="150" y="24"/>
                      <a:pt x="143" y="25"/>
                      <a:pt x="143" y="16"/>
                    </a:cubicBezTo>
                    <a:cubicBezTo>
                      <a:pt x="143" y="7"/>
                      <a:pt x="129" y="0"/>
                      <a:pt x="121" y="0"/>
                    </a:cubicBezTo>
                    <a:cubicBezTo>
                      <a:pt x="114" y="0"/>
                      <a:pt x="123" y="14"/>
                      <a:pt x="127" y="19"/>
                    </a:cubicBezTo>
                    <a:cubicBezTo>
                      <a:pt x="131" y="24"/>
                      <a:pt x="139" y="28"/>
                      <a:pt x="139" y="32"/>
                    </a:cubicBezTo>
                    <a:cubicBezTo>
                      <a:pt x="139" y="35"/>
                      <a:pt x="145" y="44"/>
                      <a:pt x="150" y="46"/>
                    </a:cubicBezTo>
                    <a:cubicBezTo>
                      <a:pt x="154" y="47"/>
                      <a:pt x="147" y="61"/>
                      <a:pt x="147" y="72"/>
                    </a:cubicBezTo>
                    <a:cubicBezTo>
                      <a:pt x="147" y="83"/>
                      <a:pt x="138" y="81"/>
                      <a:pt x="132" y="88"/>
                    </a:cubicBezTo>
                    <a:cubicBezTo>
                      <a:pt x="127" y="95"/>
                      <a:pt x="147" y="102"/>
                      <a:pt x="156" y="109"/>
                    </a:cubicBezTo>
                    <a:cubicBezTo>
                      <a:pt x="164" y="116"/>
                      <a:pt x="149" y="133"/>
                      <a:pt x="151" y="137"/>
                    </a:cubicBezTo>
                    <a:cubicBezTo>
                      <a:pt x="152" y="139"/>
                      <a:pt x="158" y="142"/>
                      <a:pt x="167" y="139"/>
                    </a:cubicBezTo>
                    <a:cubicBezTo>
                      <a:pt x="176" y="137"/>
                      <a:pt x="180" y="118"/>
                      <a:pt x="186" y="112"/>
                    </a:cubicBezTo>
                    <a:cubicBezTo>
                      <a:pt x="193" y="107"/>
                      <a:pt x="189" y="98"/>
                      <a:pt x="192" y="94"/>
                    </a:cubicBezTo>
                    <a:cubicBezTo>
                      <a:pt x="195" y="89"/>
                      <a:pt x="199" y="90"/>
                      <a:pt x="204" y="90"/>
                    </a:cubicBezTo>
                    <a:cubicBezTo>
                      <a:pt x="208" y="90"/>
                      <a:pt x="206" y="79"/>
                      <a:pt x="211" y="79"/>
                    </a:cubicBezTo>
                    <a:cubicBezTo>
                      <a:pt x="217" y="79"/>
                      <a:pt x="214" y="72"/>
                      <a:pt x="217" y="64"/>
                    </a:cubicBezTo>
                    <a:cubicBezTo>
                      <a:pt x="220" y="55"/>
                      <a:pt x="203" y="58"/>
                      <a:pt x="200" y="6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49" name="Freeform 1740">
                <a:extLst>
                  <a:ext uri="{FF2B5EF4-FFF2-40B4-BE49-F238E27FC236}">
                    <a16:creationId xmlns:a16="http://schemas.microsoft.com/office/drawing/2014/main" id="{97ACD768-DBD7-F377-BDAF-73E2EBA4685A}"/>
                  </a:ext>
                </a:extLst>
              </p:cNvPr>
              <p:cNvSpPr>
                <a:spLocks noEditPoints="1"/>
              </p:cNvSpPr>
              <p:nvPr/>
            </p:nvSpPr>
            <p:spPr bwMode="auto">
              <a:xfrm>
                <a:off x="8734735" y="3659310"/>
                <a:ext cx="61915" cy="53977"/>
              </a:xfrm>
              <a:custGeom>
                <a:avLst/>
                <a:gdLst>
                  <a:gd name="T0" fmla="*/ 6 w 48"/>
                  <a:gd name="T1" fmla="*/ 37 h 43"/>
                  <a:gd name="T2" fmla="*/ 26 w 48"/>
                  <a:gd name="T3" fmla="*/ 31 h 43"/>
                  <a:gd name="T4" fmla="*/ 6 w 48"/>
                  <a:gd name="T5" fmla="*/ 37 h 43"/>
                  <a:gd name="T6" fmla="*/ 30 w 48"/>
                  <a:gd name="T7" fmla="*/ 16 h 43"/>
                  <a:gd name="T8" fmla="*/ 48 w 48"/>
                  <a:gd name="T9" fmla="*/ 6 h 43"/>
                  <a:gd name="T10" fmla="*/ 30 w 48"/>
                  <a:gd name="T11" fmla="*/ 16 h 43"/>
                </a:gdLst>
                <a:ahLst/>
                <a:cxnLst>
                  <a:cxn ang="0">
                    <a:pos x="T0" y="T1"/>
                  </a:cxn>
                  <a:cxn ang="0">
                    <a:pos x="T2" y="T3"/>
                  </a:cxn>
                  <a:cxn ang="0">
                    <a:pos x="T4" y="T5"/>
                  </a:cxn>
                  <a:cxn ang="0">
                    <a:pos x="T6" y="T7"/>
                  </a:cxn>
                  <a:cxn ang="0">
                    <a:pos x="T8" y="T9"/>
                  </a:cxn>
                  <a:cxn ang="0">
                    <a:pos x="T10" y="T11"/>
                  </a:cxn>
                </a:cxnLst>
                <a:rect l="0" t="0" r="r" b="b"/>
                <a:pathLst>
                  <a:path w="48" h="43">
                    <a:moveTo>
                      <a:pt x="6" y="37"/>
                    </a:moveTo>
                    <a:cubicBezTo>
                      <a:pt x="12" y="43"/>
                      <a:pt x="25" y="43"/>
                      <a:pt x="26" y="31"/>
                    </a:cubicBezTo>
                    <a:cubicBezTo>
                      <a:pt x="26" y="20"/>
                      <a:pt x="0" y="31"/>
                      <a:pt x="6" y="37"/>
                    </a:cubicBezTo>
                    <a:close/>
                    <a:moveTo>
                      <a:pt x="30" y="16"/>
                    </a:moveTo>
                    <a:cubicBezTo>
                      <a:pt x="34" y="18"/>
                      <a:pt x="48" y="13"/>
                      <a:pt x="48" y="6"/>
                    </a:cubicBezTo>
                    <a:cubicBezTo>
                      <a:pt x="48" y="0"/>
                      <a:pt x="23" y="14"/>
                      <a:pt x="30"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0" name="Freeform 1741">
                <a:extLst>
                  <a:ext uri="{FF2B5EF4-FFF2-40B4-BE49-F238E27FC236}">
                    <a16:creationId xmlns:a16="http://schemas.microsoft.com/office/drawing/2014/main" id="{3666B6F0-AF6E-F5A8-05FB-7F53C77F2473}"/>
                  </a:ext>
                </a:extLst>
              </p:cNvPr>
              <p:cNvSpPr>
                <a:spLocks/>
              </p:cNvSpPr>
              <p:nvPr/>
            </p:nvSpPr>
            <p:spPr bwMode="auto">
              <a:xfrm>
                <a:off x="8436274" y="3749800"/>
                <a:ext cx="76203" cy="58739"/>
              </a:xfrm>
              <a:custGeom>
                <a:avLst/>
                <a:gdLst>
                  <a:gd name="T0" fmla="*/ 1 w 59"/>
                  <a:gd name="T1" fmla="*/ 6 h 46"/>
                  <a:gd name="T2" fmla="*/ 52 w 59"/>
                  <a:gd name="T3" fmla="*/ 42 h 46"/>
                  <a:gd name="T4" fmla="*/ 1 w 59"/>
                  <a:gd name="T5" fmla="*/ 6 h 46"/>
                </a:gdLst>
                <a:ahLst/>
                <a:cxnLst>
                  <a:cxn ang="0">
                    <a:pos x="T0" y="T1"/>
                  </a:cxn>
                  <a:cxn ang="0">
                    <a:pos x="T2" y="T3"/>
                  </a:cxn>
                  <a:cxn ang="0">
                    <a:pos x="T4" y="T5"/>
                  </a:cxn>
                </a:cxnLst>
                <a:rect l="0" t="0" r="r" b="b"/>
                <a:pathLst>
                  <a:path w="59" h="46">
                    <a:moveTo>
                      <a:pt x="1" y="6"/>
                    </a:moveTo>
                    <a:cubicBezTo>
                      <a:pt x="0" y="0"/>
                      <a:pt x="59" y="37"/>
                      <a:pt x="52" y="42"/>
                    </a:cubicBezTo>
                    <a:cubicBezTo>
                      <a:pt x="46" y="46"/>
                      <a:pt x="2" y="12"/>
                      <a:pt x="1" y="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1" name="Freeform 1742">
                <a:extLst>
                  <a:ext uri="{FF2B5EF4-FFF2-40B4-BE49-F238E27FC236}">
                    <a16:creationId xmlns:a16="http://schemas.microsoft.com/office/drawing/2014/main" id="{D3C324FD-EB6B-A48C-2DF6-BFA8DEABA2D2}"/>
                  </a:ext>
                </a:extLst>
              </p:cNvPr>
              <p:cNvSpPr>
                <a:spLocks noEditPoints="1"/>
              </p:cNvSpPr>
              <p:nvPr/>
            </p:nvSpPr>
            <p:spPr bwMode="auto">
              <a:xfrm>
                <a:off x="7525017" y="3475153"/>
                <a:ext cx="74615" cy="30164"/>
              </a:xfrm>
              <a:custGeom>
                <a:avLst/>
                <a:gdLst>
                  <a:gd name="T0" fmla="*/ 6 w 58"/>
                  <a:gd name="T1" fmla="*/ 18 h 24"/>
                  <a:gd name="T2" fmla="*/ 0 w 58"/>
                  <a:gd name="T3" fmla="*/ 20 h 24"/>
                  <a:gd name="T4" fmla="*/ 6 w 58"/>
                  <a:gd name="T5" fmla="*/ 23 h 24"/>
                  <a:gd name="T6" fmla="*/ 8 w 58"/>
                  <a:gd name="T7" fmla="*/ 18 h 24"/>
                  <a:gd name="T8" fmla="*/ 6 w 58"/>
                  <a:gd name="T9" fmla="*/ 18 h 24"/>
                  <a:gd name="T10" fmla="*/ 6 w 58"/>
                  <a:gd name="T11" fmla="*/ 18 h 24"/>
                  <a:gd name="T12" fmla="*/ 31 w 58"/>
                  <a:gd name="T13" fmla="*/ 5 h 24"/>
                  <a:gd name="T14" fmla="*/ 15 w 58"/>
                  <a:gd name="T15" fmla="*/ 14 h 24"/>
                  <a:gd name="T16" fmla="*/ 14 w 58"/>
                  <a:gd name="T17" fmla="*/ 15 h 24"/>
                  <a:gd name="T18" fmla="*/ 19 w 58"/>
                  <a:gd name="T19" fmla="*/ 21 h 24"/>
                  <a:gd name="T20" fmla="*/ 57 w 58"/>
                  <a:gd name="T21" fmla="*/ 4 h 24"/>
                  <a:gd name="T22" fmla="*/ 31 w 58"/>
                  <a:gd name="T2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6" y="18"/>
                    </a:moveTo>
                    <a:cubicBezTo>
                      <a:pt x="3" y="19"/>
                      <a:pt x="2" y="19"/>
                      <a:pt x="0" y="20"/>
                    </a:cubicBezTo>
                    <a:cubicBezTo>
                      <a:pt x="2" y="22"/>
                      <a:pt x="4" y="24"/>
                      <a:pt x="6" y="23"/>
                    </a:cubicBezTo>
                    <a:cubicBezTo>
                      <a:pt x="7" y="22"/>
                      <a:pt x="7" y="20"/>
                      <a:pt x="8" y="18"/>
                    </a:cubicBezTo>
                    <a:cubicBezTo>
                      <a:pt x="7" y="18"/>
                      <a:pt x="7" y="18"/>
                      <a:pt x="6" y="18"/>
                    </a:cubicBezTo>
                    <a:cubicBezTo>
                      <a:pt x="6" y="18"/>
                      <a:pt x="6" y="18"/>
                      <a:pt x="6" y="18"/>
                    </a:cubicBezTo>
                    <a:close/>
                    <a:moveTo>
                      <a:pt x="31" y="5"/>
                    </a:moveTo>
                    <a:cubicBezTo>
                      <a:pt x="23" y="4"/>
                      <a:pt x="21" y="10"/>
                      <a:pt x="15" y="14"/>
                    </a:cubicBezTo>
                    <a:cubicBezTo>
                      <a:pt x="15" y="15"/>
                      <a:pt x="14" y="15"/>
                      <a:pt x="14" y="15"/>
                    </a:cubicBezTo>
                    <a:cubicBezTo>
                      <a:pt x="16" y="17"/>
                      <a:pt x="18" y="19"/>
                      <a:pt x="19" y="21"/>
                    </a:cubicBezTo>
                    <a:cubicBezTo>
                      <a:pt x="30" y="15"/>
                      <a:pt x="55" y="8"/>
                      <a:pt x="57" y="4"/>
                    </a:cubicBezTo>
                    <a:cubicBezTo>
                      <a:pt x="58" y="0"/>
                      <a:pt x="41" y="5"/>
                      <a:pt x="31" y="5"/>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grpSp>
            <p:nvGrpSpPr>
              <p:cNvPr id="752" name="Group 751">
                <a:extLst>
                  <a:ext uri="{FF2B5EF4-FFF2-40B4-BE49-F238E27FC236}">
                    <a16:creationId xmlns:a16="http://schemas.microsoft.com/office/drawing/2014/main" id="{3EA794C2-67A2-2A14-E9EB-379A1EA09DAD}"/>
                  </a:ext>
                </a:extLst>
              </p:cNvPr>
              <p:cNvGrpSpPr/>
              <p:nvPr/>
            </p:nvGrpSpPr>
            <p:grpSpPr>
              <a:xfrm>
                <a:off x="6391501" y="2432131"/>
                <a:ext cx="82554" cy="120654"/>
                <a:chOff x="6391501" y="2432131"/>
                <a:chExt cx="82554" cy="120654"/>
              </a:xfrm>
              <a:grpFill/>
            </p:grpSpPr>
            <p:grpSp>
              <p:nvGrpSpPr>
                <p:cNvPr id="780" name="Group 779">
                  <a:extLst>
                    <a:ext uri="{FF2B5EF4-FFF2-40B4-BE49-F238E27FC236}">
                      <a16:creationId xmlns:a16="http://schemas.microsoft.com/office/drawing/2014/main" id="{42B69D02-C534-6401-14D7-96743B0611AE}"/>
                    </a:ext>
                  </a:extLst>
                </p:cNvPr>
                <p:cNvGrpSpPr/>
                <p:nvPr/>
              </p:nvGrpSpPr>
              <p:grpSpPr>
                <a:xfrm>
                  <a:off x="6391501" y="2432131"/>
                  <a:ext cx="57152" cy="112716"/>
                  <a:chOff x="6391501" y="2432131"/>
                  <a:chExt cx="57152" cy="112716"/>
                </a:xfrm>
                <a:grpFill/>
              </p:grpSpPr>
              <p:sp>
                <p:nvSpPr>
                  <p:cNvPr id="785" name="Freeform 1743">
                    <a:extLst>
                      <a:ext uri="{FF2B5EF4-FFF2-40B4-BE49-F238E27FC236}">
                        <a16:creationId xmlns:a16="http://schemas.microsoft.com/office/drawing/2014/main" id="{DC765EF3-F125-5251-39F7-054C70E3AA26}"/>
                      </a:ext>
                    </a:extLst>
                  </p:cNvPr>
                  <p:cNvSpPr>
                    <a:spLocks/>
                  </p:cNvSpPr>
                  <p:nvPr/>
                </p:nvSpPr>
                <p:spPr bwMode="auto">
                  <a:xfrm>
                    <a:off x="6410552" y="2432131"/>
                    <a:ext cx="4763" cy="6350"/>
                  </a:xfrm>
                  <a:custGeom>
                    <a:avLst/>
                    <a:gdLst>
                      <a:gd name="T0" fmla="*/ 3 w 3"/>
                      <a:gd name="T1" fmla="*/ 3 h 4"/>
                      <a:gd name="T2" fmla="*/ 0 w 3"/>
                      <a:gd name="T3" fmla="*/ 0 h 4"/>
                      <a:gd name="T4" fmla="*/ 0 w 3"/>
                      <a:gd name="T5" fmla="*/ 1 h 4"/>
                      <a:gd name="T6" fmla="*/ 1 w 3"/>
                      <a:gd name="T7" fmla="*/ 4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lnTo>
                          <a:pt x="0" y="0"/>
                        </a:lnTo>
                        <a:lnTo>
                          <a:pt x="0" y="1"/>
                        </a:lnTo>
                        <a:lnTo>
                          <a:pt x="1" y="4"/>
                        </a:lnTo>
                        <a:lnTo>
                          <a:pt x="3"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6" name="Freeform 1744">
                    <a:extLst>
                      <a:ext uri="{FF2B5EF4-FFF2-40B4-BE49-F238E27FC236}">
                        <a16:creationId xmlns:a16="http://schemas.microsoft.com/office/drawing/2014/main" id="{C599E1C4-39A6-1EFD-4F2A-6D32C290B694}"/>
                      </a:ext>
                    </a:extLst>
                  </p:cNvPr>
                  <p:cNvSpPr>
                    <a:spLocks/>
                  </p:cNvSpPr>
                  <p:nvPr/>
                </p:nvSpPr>
                <p:spPr bwMode="auto">
                  <a:xfrm>
                    <a:off x="6397852" y="2438481"/>
                    <a:ext cx="9525" cy="6350"/>
                  </a:xfrm>
                  <a:custGeom>
                    <a:avLst/>
                    <a:gdLst>
                      <a:gd name="T0" fmla="*/ 6 w 6"/>
                      <a:gd name="T1" fmla="*/ 2 h 4"/>
                      <a:gd name="T2" fmla="*/ 4 w 6"/>
                      <a:gd name="T3" fmla="*/ 0 h 4"/>
                      <a:gd name="T4" fmla="*/ 0 w 6"/>
                      <a:gd name="T5" fmla="*/ 1 h 4"/>
                      <a:gd name="T6" fmla="*/ 2 w 6"/>
                      <a:gd name="T7" fmla="*/ 4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lnTo>
                          <a:pt x="4" y="0"/>
                        </a:lnTo>
                        <a:lnTo>
                          <a:pt x="0" y="1"/>
                        </a:lnTo>
                        <a:lnTo>
                          <a:pt x="2" y="4"/>
                        </a:lnTo>
                        <a:lnTo>
                          <a:pt x="6"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7" name="Freeform 1745">
                    <a:extLst>
                      <a:ext uri="{FF2B5EF4-FFF2-40B4-BE49-F238E27FC236}">
                        <a16:creationId xmlns:a16="http://schemas.microsoft.com/office/drawing/2014/main" id="{C4245AAE-6F94-D253-CC0C-B5E797340447}"/>
                      </a:ext>
                    </a:extLst>
                  </p:cNvPr>
                  <p:cNvSpPr>
                    <a:spLocks/>
                  </p:cNvSpPr>
                  <p:nvPr/>
                </p:nvSpPr>
                <p:spPr bwMode="auto">
                  <a:xfrm>
                    <a:off x="6391501" y="2444831"/>
                    <a:ext cx="4763" cy="6350"/>
                  </a:xfrm>
                  <a:custGeom>
                    <a:avLst/>
                    <a:gdLst>
                      <a:gd name="T0" fmla="*/ 0 w 3"/>
                      <a:gd name="T1" fmla="*/ 1 h 4"/>
                      <a:gd name="T2" fmla="*/ 0 w 3"/>
                      <a:gd name="T3" fmla="*/ 4 h 4"/>
                      <a:gd name="T4" fmla="*/ 3 w 3"/>
                      <a:gd name="T5" fmla="*/ 4 h 4"/>
                      <a:gd name="T6" fmla="*/ 3 w 3"/>
                      <a:gd name="T7" fmla="*/ 3 h 4"/>
                      <a:gd name="T8" fmla="*/ 3 w 3"/>
                      <a:gd name="T9" fmla="*/ 3 h 4"/>
                      <a:gd name="T10" fmla="*/ 1 w 3"/>
                      <a:gd name="T11" fmla="*/ 0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0" y="4"/>
                        </a:lnTo>
                        <a:lnTo>
                          <a:pt x="3" y="4"/>
                        </a:lnTo>
                        <a:lnTo>
                          <a:pt x="3" y="3"/>
                        </a:lnTo>
                        <a:lnTo>
                          <a:pt x="3" y="3"/>
                        </a:lnTo>
                        <a:lnTo>
                          <a:pt x="1"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8" name="Freeform 1746">
                    <a:extLst>
                      <a:ext uri="{FF2B5EF4-FFF2-40B4-BE49-F238E27FC236}">
                        <a16:creationId xmlns:a16="http://schemas.microsoft.com/office/drawing/2014/main" id="{4FF29389-F134-2A09-DA23-2CA9C181C276}"/>
                      </a:ext>
                    </a:extLst>
                  </p:cNvPr>
                  <p:cNvSpPr>
                    <a:spLocks/>
                  </p:cNvSpPr>
                  <p:nvPr/>
                </p:nvSpPr>
                <p:spPr bwMode="auto">
                  <a:xfrm>
                    <a:off x="6391501" y="2451182"/>
                    <a:ext cx="4763" cy="6350"/>
                  </a:xfrm>
                  <a:custGeom>
                    <a:avLst/>
                    <a:gdLst>
                      <a:gd name="T0" fmla="*/ 3 w 3"/>
                      <a:gd name="T1" fmla="*/ 0 h 4"/>
                      <a:gd name="T2" fmla="*/ 0 w 3"/>
                      <a:gd name="T3" fmla="*/ 0 h 4"/>
                      <a:gd name="T4" fmla="*/ 0 w 3"/>
                      <a:gd name="T5" fmla="*/ 3 h 4"/>
                      <a:gd name="T6" fmla="*/ 2 w 3"/>
                      <a:gd name="T7" fmla="*/ 4 h 4"/>
                      <a:gd name="T8" fmla="*/ 3 w 3"/>
                      <a:gd name="T9" fmla="*/ 1 h 4"/>
                      <a:gd name="T10" fmla="*/ 3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lnTo>
                          <a:pt x="0" y="0"/>
                        </a:lnTo>
                        <a:lnTo>
                          <a:pt x="0" y="3"/>
                        </a:lnTo>
                        <a:lnTo>
                          <a:pt x="2" y="4"/>
                        </a:lnTo>
                        <a:lnTo>
                          <a:pt x="3" y="1"/>
                        </a:lnTo>
                        <a:lnTo>
                          <a:pt x="3" y="1"/>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9" name="Freeform 1747">
                    <a:extLst>
                      <a:ext uri="{FF2B5EF4-FFF2-40B4-BE49-F238E27FC236}">
                        <a16:creationId xmlns:a16="http://schemas.microsoft.com/office/drawing/2014/main" id="{6B42F9B4-E4D4-9446-C43E-1274686ACD3E}"/>
                      </a:ext>
                    </a:extLst>
                  </p:cNvPr>
                  <p:cNvSpPr>
                    <a:spLocks/>
                  </p:cNvSpPr>
                  <p:nvPr/>
                </p:nvSpPr>
                <p:spPr bwMode="auto">
                  <a:xfrm>
                    <a:off x="6397852" y="2452769"/>
                    <a:ext cx="6350" cy="6350"/>
                  </a:xfrm>
                  <a:custGeom>
                    <a:avLst/>
                    <a:gdLst>
                      <a:gd name="T0" fmla="*/ 2 w 4"/>
                      <a:gd name="T1" fmla="*/ 1 h 4"/>
                      <a:gd name="T2" fmla="*/ 0 w 4"/>
                      <a:gd name="T3" fmla="*/ 0 h 4"/>
                      <a:gd name="T4" fmla="*/ 0 w 4"/>
                      <a:gd name="T5" fmla="*/ 3 h 4"/>
                      <a:gd name="T6" fmla="*/ 0 w 4"/>
                      <a:gd name="T7" fmla="*/ 3 h 4"/>
                      <a:gd name="T8" fmla="*/ 1 w 4"/>
                      <a:gd name="T9" fmla="*/ 4 h 4"/>
                      <a:gd name="T10" fmla="*/ 4 w 4"/>
                      <a:gd name="T11" fmla="*/ 2 h 4"/>
                      <a:gd name="T12" fmla="*/ 2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1"/>
                        </a:moveTo>
                        <a:lnTo>
                          <a:pt x="0" y="0"/>
                        </a:lnTo>
                        <a:lnTo>
                          <a:pt x="0" y="3"/>
                        </a:lnTo>
                        <a:lnTo>
                          <a:pt x="0" y="3"/>
                        </a:lnTo>
                        <a:lnTo>
                          <a:pt x="1" y="4"/>
                        </a:lnTo>
                        <a:lnTo>
                          <a:pt x="4" y="2"/>
                        </a:lnTo>
                        <a:lnTo>
                          <a:pt x="2"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0" name="Freeform 1748">
                    <a:extLst>
                      <a:ext uri="{FF2B5EF4-FFF2-40B4-BE49-F238E27FC236}">
                        <a16:creationId xmlns:a16="http://schemas.microsoft.com/office/drawing/2014/main" id="{DCAE023B-A2E9-CABC-868A-815AD40E9685}"/>
                      </a:ext>
                    </a:extLst>
                  </p:cNvPr>
                  <p:cNvSpPr>
                    <a:spLocks/>
                  </p:cNvSpPr>
                  <p:nvPr/>
                </p:nvSpPr>
                <p:spPr bwMode="auto">
                  <a:xfrm>
                    <a:off x="6402614" y="2462294"/>
                    <a:ext cx="7938" cy="7938"/>
                  </a:xfrm>
                  <a:custGeom>
                    <a:avLst/>
                    <a:gdLst>
                      <a:gd name="T0" fmla="*/ 3 w 5"/>
                      <a:gd name="T1" fmla="*/ 0 h 5"/>
                      <a:gd name="T2" fmla="*/ 0 w 5"/>
                      <a:gd name="T3" fmla="*/ 2 h 5"/>
                      <a:gd name="T4" fmla="*/ 2 w 5"/>
                      <a:gd name="T5" fmla="*/ 5 h 5"/>
                      <a:gd name="T6" fmla="*/ 5 w 5"/>
                      <a:gd name="T7" fmla="*/ 4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lnTo>
                          <a:pt x="0" y="2"/>
                        </a:lnTo>
                        <a:lnTo>
                          <a:pt x="2" y="5"/>
                        </a:lnTo>
                        <a:lnTo>
                          <a:pt x="5" y="4"/>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1" name="Freeform 1749">
                    <a:extLst>
                      <a:ext uri="{FF2B5EF4-FFF2-40B4-BE49-F238E27FC236}">
                        <a16:creationId xmlns:a16="http://schemas.microsoft.com/office/drawing/2014/main" id="{D260EB34-2986-A9C9-5599-92A20FECA8C6}"/>
                      </a:ext>
                    </a:extLst>
                  </p:cNvPr>
                  <p:cNvSpPr>
                    <a:spLocks/>
                  </p:cNvSpPr>
                  <p:nvPr/>
                </p:nvSpPr>
                <p:spPr bwMode="auto">
                  <a:xfrm>
                    <a:off x="6408965" y="2473407"/>
                    <a:ext cx="7938" cy="6350"/>
                  </a:xfrm>
                  <a:custGeom>
                    <a:avLst/>
                    <a:gdLst>
                      <a:gd name="T0" fmla="*/ 1 w 5"/>
                      <a:gd name="T1" fmla="*/ 1 h 4"/>
                      <a:gd name="T2" fmla="*/ 1 w 5"/>
                      <a:gd name="T3" fmla="*/ 1 h 4"/>
                      <a:gd name="T4" fmla="*/ 0 w 5"/>
                      <a:gd name="T5" fmla="*/ 1 h 4"/>
                      <a:gd name="T6" fmla="*/ 1 w 5"/>
                      <a:gd name="T7" fmla="*/ 4 h 4"/>
                      <a:gd name="T8" fmla="*/ 5 w 5"/>
                      <a:gd name="T9" fmla="*/ 2 h 4"/>
                      <a:gd name="T10" fmla="*/ 3 w 5"/>
                      <a:gd name="T11" fmla="*/ 0 h 4"/>
                      <a:gd name="T12" fmla="*/ 1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1"/>
                        </a:moveTo>
                        <a:lnTo>
                          <a:pt x="1" y="1"/>
                        </a:lnTo>
                        <a:lnTo>
                          <a:pt x="0" y="1"/>
                        </a:lnTo>
                        <a:lnTo>
                          <a:pt x="1" y="4"/>
                        </a:lnTo>
                        <a:lnTo>
                          <a:pt x="5" y="2"/>
                        </a:lnTo>
                        <a:lnTo>
                          <a:pt x="3" y="0"/>
                        </a:lnTo>
                        <a:lnTo>
                          <a:pt x="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2" name="Freeform 1750">
                    <a:extLst>
                      <a:ext uri="{FF2B5EF4-FFF2-40B4-BE49-F238E27FC236}">
                        <a16:creationId xmlns:a16="http://schemas.microsoft.com/office/drawing/2014/main" id="{EE7DE236-63F3-215A-5C73-9264E2233D15}"/>
                      </a:ext>
                    </a:extLst>
                  </p:cNvPr>
                  <p:cNvSpPr>
                    <a:spLocks/>
                  </p:cNvSpPr>
                  <p:nvPr/>
                </p:nvSpPr>
                <p:spPr bwMode="auto">
                  <a:xfrm>
                    <a:off x="6402614" y="2478170"/>
                    <a:ext cx="4763" cy="4763"/>
                  </a:xfrm>
                  <a:custGeom>
                    <a:avLst/>
                    <a:gdLst>
                      <a:gd name="T0" fmla="*/ 0 w 3"/>
                      <a:gd name="T1" fmla="*/ 1 h 3"/>
                      <a:gd name="T2" fmla="*/ 0 w 3"/>
                      <a:gd name="T3" fmla="*/ 3 h 3"/>
                      <a:gd name="T4" fmla="*/ 3 w 3"/>
                      <a:gd name="T5" fmla="*/ 3 h 3"/>
                      <a:gd name="T6" fmla="*/ 3 w 3"/>
                      <a:gd name="T7" fmla="*/ 3 h 3"/>
                      <a:gd name="T8" fmla="*/ 3 w 3"/>
                      <a:gd name="T9" fmla="*/ 2 h 3"/>
                      <a:gd name="T10" fmla="*/ 1 w 3"/>
                      <a:gd name="T11" fmla="*/ 0 h 3"/>
                      <a:gd name="T12" fmla="*/ 0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1"/>
                        </a:moveTo>
                        <a:lnTo>
                          <a:pt x="0" y="3"/>
                        </a:lnTo>
                        <a:lnTo>
                          <a:pt x="3" y="3"/>
                        </a:lnTo>
                        <a:lnTo>
                          <a:pt x="3" y="3"/>
                        </a:lnTo>
                        <a:lnTo>
                          <a:pt x="3" y="2"/>
                        </a:lnTo>
                        <a:lnTo>
                          <a:pt x="1"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3" name="Freeform 1751">
                    <a:extLst>
                      <a:ext uri="{FF2B5EF4-FFF2-40B4-BE49-F238E27FC236}">
                        <a16:creationId xmlns:a16="http://schemas.microsoft.com/office/drawing/2014/main" id="{62593463-6B55-2FA7-8159-72164F68B417}"/>
                      </a:ext>
                    </a:extLst>
                  </p:cNvPr>
                  <p:cNvSpPr>
                    <a:spLocks/>
                  </p:cNvSpPr>
                  <p:nvPr/>
                </p:nvSpPr>
                <p:spPr bwMode="auto">
                  <a:xfrm>
                    <a:off x="6407377" y="2516271"/>
                    <a:ext cx="6350" cy="6350"/>
                  </a:xfrm>
                  <a:custGeom>
                    <a:avLst/>
                    <a:gdLst>
                      <a:gd name="T0" fmla="*/ 3 w 4"/>
                      <a:gd name="T1" fmla="*/ 2 h 4"/>
                      <a:gd name="T2" fmla="*/ 3 w 4"/>
                      <a:gd name="T3" fmla="*/ 0 h 4"/>
                      <a:gd name="T4" fmla="*/ 0 w 4"/>
                      <a:gd name="T5" fmla="*/ 1 h 4"/>
                      <a:gd name="T6" fmla="*/ 0 w 4"/>
                      <a:gd name="T7" fmla="*/ 3 h 4"/>
                      <a:gd name="T8" fmla="*/ 2 w 4"/>
                      <a:gd name="T9" fmla="*/ 4 h 4"/>
                      <a:gd name="T10" fmla="*/ 4 w 4"/>
                      <a:gd name="T11" fmla="*/ 3 h 4"/>
                      <a:gd name="T12" fmla="*/ 3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3" y="2"/>
                        </a:moveTo>
                        <a:lnTo>
                          <a:pt x="3" y="0"/>
                        </a:lnTo>
                        <a:lnTo>
                          <a:pt x="0" y="1"/>
                        </a:lnTo>
                        <a:lnTo>
                          <a:pt x="0" y="3"/>
                        </a:lnTo>
                        <a:lnTo>
                          <a:pt x="2" y="4"/>
                        </a:lnTo>
                        <a:lnTo>
                          <a:pt x="4" y="3"/>
                        </a:lnTo>
                        <a:lnTo>
                          <a:pt x="3"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4" name="Rectangle 1752">
                    <a:extLst>
                      <a:ext uri="{FF2B5EF4-FFF2-40B4-BE49-F238E27FC236}">
                        <a16:creationId xmlns:a16="http://schemas.microsoft.com/office/drawing/2014/main" id="{61C83A61-812D-D45B-16DE-689D13AC311F}"/>
                      </a:ext>
                    </a:extLst>
                  </p:cNvPr>
                  <p:cNvSpPr>
                    <a:spLocks noChangeArrowheads="1"/>
                  </p:cNvSpPr>
                  <p:nvPr/>
                </p:nvSpPr>
                <p:spPr bwMode="auto">
                  <a:xfrm>
                    <a:off x="6402614" y="2487695"/>
                    <a:ext cx="4763" cy="4763"/>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5" name="Freeform 1753">
                    <a:extLst>
                      <a:ext uri="{FF2B5EF4-FFF2-40B4-BE49-F238E27FC236}">
                        <a16:creationId xmlns:a16="http://schemas.microsoft.com/office/drawing/2014/main" id="{191CCFCC-1169-2E67-FB24-1079EDCCA4A4}"/>
                      </a:ext>
                    </a:extLst>
                  </p:cNvPr>
                  <p:cNvSpPr>
                    <a:spLocks/>
                  </p:cNvSpPr>
                  <p:nvPr/>
                </p:nvSpPr>
                <p:spPr bwMode="auto">
                  <a:xfrm>
                    <a:off x="6404202" y="2508333"/>
                    <a:ext cx="6350" cy="4763"/>
                  </a:xfrm>
                  <a:custGeom>
                    <a:avLst/>
                    <a:gdLst>
                      <a:gd name="T0" fmla="*/ 4 w 4"/>
                      <a:gd name="T1" fmla="*/ 0 h 3"/>
                      <a:gd name="T2" fmla="*/ 0 w 4"/>
                      <a:gd name="T3" fmla="*/ 1 h 3"/>
                      <a:gd name="T4" fmla="*/ 1 w 4"/>
                      <a:gd name="T5" fmla="*/ 3 h 3"/>
                      <a:gd name="T6" fmla="*/ 4 w 4"/>
                      <a:gd name="T7" fmla="*/ 2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0" y="1"/>
                        </a:lnTo>
                        <a:lnTo>
                          <a:pt x="1" y="3"/>
                        </a:lnTo>
                        <a:lnTo>
                          <a:pt x="4" y="2"/>
                        </a:lnTo>
                        <a:lnTo>
                          <a:pt x="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6" name="Freeform 1754">
                    <a:extLst>
                      <a:ext uri="{FF2B5EF4-FFF2-40B4-BE49-F238E27FC236}">
                        <a16:creationId xmlns:a16="http://schemas.microsoft.com/office/drawing/2014/main" id="{59C414E4-4D27-9F50-59AB-E542931F1554}"/>
                      </a:ext>
                    </a:extLst>
                  </p:cNvPr>
                  <p:cNvSpPr>
                    <a:spLocks/>
                  </p:cNvSpPr>
                  <p:nvPr/>
                </p:nvSpPr>
                <p:spPr bwMode="auto">
                  <a:xfrm>
                    <a:off x="6412140" y="2524209"/>
                    <a:ext cx="7938" cy="7938"/>
                  </a:xfrm>
                  <a:custGeom>
                    <a:avLst/>
                    <a:gdLst>
                      <a:gd name="T0" fmla="*/ 0 w 5"/>
                      <a:gd name="T1" fmla="*/ 2 h 5"/>
                      <a:gd name="T2" fmla="*/ 3 w 5"/>
                      <a:gd name="T3" fmla="*/ 5 h 5"/>
                      <a:gd name="T4" fmla="*/ 5 w 5"/>
                      <a:gd name="T5" fmla="*/ 2 h 5"/>
                      <a:gd name="T6" fmla="*/ 3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lnTo>
                          <a:pt x="3" y="5"/>
                        </a:lnTo>
                        <a:lnTo>
                          <a:pt x="5" y="2"/>
                        </a:lnTo>
                        <a:lnTo>
                          <a:pt x="3" y="0"/>
                        </a:lnTo>
                        <a:lnTo>
                          <a:pt x="0"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7" name="Freeform 1755">
                    <a:extLst>
                      <a:ext uri="{FF2B5EF4-FFF2-40B4-BE49-F238E27FC236}">
                        <a16:creationId xmlns:a16="http://schemas.microsoft.com/office/drawing/2014/main" id="{1681E95B-CCD5-BF26-5E88-48E5658E70F7}"/>
                      </a:ext>
                    </a:extLst>
                  </p:cNvPr>
                  <p:cNvSpPr>
                    <a:spLocks/>
                  </p:cNvSpPr>
                  <p:nvPr/>
                </p:nvSpPr>
                <p:spPr bwMode="auto">
                  <a:xfrm>
                    <a:off x="6402614" y="2498808"/>
                    <a:ext cx="6350" cy="4763"/>
                  </a:xfrm>
                  <a:custGeom>
                    <a:avLst/>
                    <a:gdLst>
                      <a:gd name="T0" fmla="*/ 3 w 4"/>
                      <a:gd name="T1" fmla="*/ 0 h 3"/>
                      <a:gd name="T2" fmla="*/ 0 w 4"/>
                      <a:gd name="T3" fmla="*/ 0 h 3"/>
                      <a:gd name="T4" fmla="*/ 1 w 4"/>
                      <a:gd name="T5" fmla="*/ 3 h 3"/>
                      <a:gd name="T6" fmla="*/ 4 w 4"/>
                      <a:gd name="T7" fmla="*/ 3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lnTo>
                          <a:pt x="0" y="0"/>
                        </a:lnTo>
                        <a:lnTo>
                          <a:pt x="1" y="3"/>
                        </a:lnTo>
                        <a:lnTo>
                          <a:pt x="4" y="3"/>
                        </a:lnTo>
                        <a:lnTo>
                          <a:pt x="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98" name="Freeform 1756">
                    <a:extLst>
                      <a:ext uri="{FF2B5EF4-FFF2-40B4-BE49-F238E27FC236}">
                        <a16:creationId xmlns:a16="http://schemas.microsoft.com/office/drawing/2014/main" id="{8A054B2C-9CC6-8D12-6649-C3FC049D347D}"/>
                      </a:ext>
                    </a:extLst>
                  </p:cNvPr>
                  <p:cNvSpPr>
                    <a:spLocks/>
                  </p:cNvSpPr>
                  <p:nvPr/>
                </p:nvSpPr>
                <p:spPr bwMode="auto">
                  <a:xfrm>
                    <a:off x="6439128" y="2536909"/>
                    <a:ext cx="9525" cy="7938"/>
                  </a:xfrm>
                  <a:custGeom>
                    <a:avLst/>
                    <a:gdLst>
                      <a:gd name="T0" fmla="*/ 1 w 7"/>
                      <a:gd name="T1" fmla="*/ 0 h 7"/>
                      <a:gd name="T2" fmla="*/ 0 w 7"/>
                      <a:gd name="T3" fmla="*/ 4 h 7"/>
                      <a:gd name="T4" fmla="*/ 2 w 7"/>
                      <a:gd name="T5" fmla="*/ 5 h 7"/>
                      <a:gd name="T6" fmla="*/ 2 w 7"/>
                      <a:gd name="T7" fmla="*/ 5 h 7"/>
                      <a:gd name="T8" fmla="*/ 4 w 7"/>
                      <a:gd name="T9" fmla="*/ 7 h 7"/>
                      <a:gd name="T10" fmla="*/ 7 w 7"/>
                      <a:gd name="T11" fmla="*/ 4 h 7"/>
                      <a:gd name="T12" fmla="*/ 5 w 7"/>
                      <a:gd name="T13" fmla="*/ 2 h 7"/>
                      <a:gd name="T14" fmla="*/ 5 w 7"/>
                      <a:gd name="T15" fmla="*/ 2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0" y="4"/>
                          <a:pt x="0" y="4"/>
                          <a:pt x="0" y="4"/>
                        </a:cubicBezTo>
                        <a:cubicBezTo>
                          <a:pt x="1" y="4"/>
                          <a:pt x="1" y="4"/>
                          <a:pt x="2" y="5"/>
                        </a:cubicBezTo>
                        <a:cubicBezTo>
                          <a:pt x="2" y="5"/>
                          <a:pt x="2" y="5"/>
                          <a:pt x="2" y="5"/>
                        </a:cubicBezTo>
                        <a:cubicBezTo>
                          <a:pt x="3" y="6"/>
                          <a:pt x="3" y="6"/>
                          <a:pt x="4" y="7"/>
                        </a:cubicBezTo>
                        <a:cubicBezTo>
                          <a:pt x="7" y="4"/>
                          <a:pt x="7" y="4"/>
                          <a:pt x="7" y="4"/>
                        </a:cubicBezTo>
                        <a:cubicBezTo>
                          <a:pt x="7" y="4"/>
                          <a:pt x="6" y="3"/>
                          <a:pt x="5" y="2"/>
                        </a:cubicBezTo>
                        <a:cubicBezTo>
                          <a:pt x="5" y="2"/>
                          <a:pt x="5" y="2"/>
                          <a:pt x="5" y="2"/>
                        </a:cubicBezTo>
                        <a:cubicBezTo>
                          <a:pt x="4" y="1"/>
                          <a:pt x="2" y="0"/>
                          <a:pt x="1"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grpSp>
            <p:sp>
              <p:nvSpPr>
                <p:cNvPr id="781" name="Freeform 1757">
                  <a:extLst>
                    <a:ext uri="{FF2B5EF4-FFF2-40B4-BE49-F238E27FC236}">
                      <a16:creationId xmlns:a16="http://schemas.microsoft.com/office/drawing/2014/main" id="{90619B67-A8B9-B962-9D1C-69DED9EAD159}"/>
                    </a:ext>
                  </a:extLst>
                </p:cNvPr>
                <p:cNvSpPr>
                  <a:spLocks/>
                </p:cNvSpPr>
                <p:nvPr/>
              </p:nvSpPr>
              <p:spPr bwMode="auto">
                <a:xfrm>
                  <a:off x="6440716" y="2544847"/>
                  <a:ext cx="11113" cy="7938"/>
                </a:xfrm>
                <a:custGeom>
                  <a:avLst/>
                  <a:gdLst>
                    <a:gd name="T0" fmla="*/ 7 w 8"/>
                    <a:gd name="T1" fmla="*/ 3 h 7"/>
                    <a:gd name="T2" fmla="*/ 7 w 8"/>
                    <a:gd name="T3" fmla="*/ 0 h 7"/>
                    <a:gd name="T4" fmla="*/ 7 w 8"/>
                    <a:gd name="T5" fmla="*/ 0 h 7"/>
                    <a:gd name="T6" fmla="*/ 7 w 8"/>
                    <a:gd name="T7" fmla="*/ 0 h 7"/>
                    <a:gd name="T8" fmla="*/ 5 w 8"/>
                    <a:gd name="T9" fmla="*/ 1 h 7"/>
                    <a:gd name="T10" fmla="*/ 5 w 8"/>
                    <a:gd name="T11" fmla="*/ 1 h 7"/>
                    <a:gd name="T12" fmla="*/ 4 w 8"/>
                    <a:gd name="T13" fmla="*/ 2 h 7"/>
                    <a:gd name="T14" fmla="*/ 4 w 8"/>
                    <a:gd name="T15" fmla="*/ 2 h 7"/>
                    <a:gd name="T16" fmla="*/ 3 w 8"/>
                    <a:gd name="T17" fmla="*/ 2 h 7"/>
                    <a:gd name="T18" fmla="*/ 0 w 8"/>
                    <a:gd name="T19" fmla="*/ 3 h 7"/>
                    <a:gd name="T20" fmla="*/ 2 w 8"/>
                    <a:gd name="T21" fmla="*/ 6 h 7"/>
                    <a:gd name="T22" fmla="*/ 2 w 8"/>
                    <a:gd name="T23" fmla="*/ 6 h 7"/>
                    <a:gd name="T24" fmla="*/ 2 w 8"/>
                    <a:gd name="T25" fmla="*/ 6 h 7"/>
                    <a:gd name="T26" fmla="*/ 2 w 8"/>
                    <a:gd name="T27" fmla="*/ 7 h 7"/>
                    <a:gd name="T28" fmla="*/ 4 w 8"/>
                    <a:gd name="T29" fmla="*/ 6 h 7"/>
                    <a:gd name="T30" fmla="*/ 6 w 8"/>
                    <a:gd name="T31" fmla="*/ 5 h 7"/>
                    <a:gd name="T32" fmla="*/ 6 w 8"/>
                    <a:gd name="T33" fmla="*/ 5 h 7"/>
                    <a:gd name="T34" fmla="*/ 8 w 8"/>
                    <a:gd name="T35" fmla="*/ 4 h 7"/>
                    <a:gd name="T36" fmla="*/ 7 w 8"/>
                    <a:gd name="T3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7" y="3"/>
                      </a:moveTo>
                      <a:cubicBezTo>
                        <a:pt x="8" y="2"/>
                        <a:pt x="8" y="1"/>
                        <a:pt x="7" y="0"/>
                      </a:cubicBezTo>
                      <a:cubicBezTo>
                        <a:pt x="7" y="0"/>
                        <a:pt x="7" y="0"/>
                        <a:pt x="7" y="0"/>
                      </a:cubicBezTo>
                      <a:cubicBezTo>
                        <a:pt x="7" y="0"/>
                        <a:pt x="7" y="0"/>
                        <a:pt x="7" y="0"/>
                      </a:cubicBezTo>
                      <a:cubicBezTo>
                        <a:pt x="5" y="1"/>
                        <a:pt x="5" y="1"/>
                        <a:pt x="5" y="1"/>
                      </a:cubicBezTo>
                      <a:cubicBezTo>
                        <a:pt x="5" y="1"/>
                        <a:pt x="5" y="1"/>
                        <a:pt x="5" y="1"/>
                      </a:cubicBezTo>
                      <a:cubicBezTo>
                        <a:pt x="4" y="2"/>
                        <a:pt x="4" y="2"/>
                        <a:pt x="4" y="2"/>
                      </a:cubicBezTo>
                      <a:cubicBezTo>
                        <a:pt x="4" y="2"/>
                        <a:pt x="4" y="2"/>
                        <a:pt x="4" y="2"/>
                      </a:cubicBezTo>
                      <a:cubicBezTo>
                        <a:pt x="4" y="2"/>
                        <a:pt x="4" y="2"/>
                        <a:pt x="3" y="2"/>
                      </a:cubicBezTo>
                      <a:cubicBezTo>
                        <a:pt x="2" y="2"/>
                        <a:pt x="1" y="3"/>
                        <a:pt x="0" y="3"/>
                      </a:cubicBezTo>
                      <a:cubicBezTo>
                        <a:pt x="2" y="6"/>
                        <a:pt x="2" y="6"/>
                        <a:pt x="2" y="6"/>
                      </a:cubicBezTo>
                      <a:cubicBezTo>
                        <a:pt x="2" y="6"/>
                        <a:pt x="2" y="6"/>
                        <a:pt x="2" y="6"/>
                      </a:cubicBezTo>
                      <a:cubicBezTo>
                        <a:pt x="2" y="6"/>
                        <a:pt x="2" y="6"/>
                        <a:pt x="2" y="6"/>
                      </a:cubicBezTo>
                      <a:cubicBezTo>
                        <a:pt x="2" y="7"/>
                        <a:pt x="2" y="7"/>
                        <a:pt x="2" y="7"/>
                      </a:cubicBezTo>
                      <a:cubicBezTo>
                        <a:pt x="3" y="6"/>
                        <a:pt x="4" y="6"/>
                        <a:pt x="4" y="6"/>
                      </a:cubicBezTo>
                      <a:cubicBezTo>
                        <a:pt x="5" y="6"/>
                        <a:pt x="6" y="5"/>
                        <a:pt x="6" y="5"/>
                      </a:cubicBezTo>
                      <a:cubicBezTo>
                        <a:pt x="6" y="5"/>
                        <a:pt x="6" y="5"/>
                        <a:pt x="6" y="5"/>
                      </a:cubicBezTo>
                      <a:cubicBezTo>
                        <a:pt x="8" y="4"/>
                        <a:pt x="8" y="4"/>
                        <a:pt x="8" y="4"/>
                      </a:cubicBezTo>
                      <a:lnTo>
                        <a:pt x="7"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2" name="Freeform 1758">
                  <a:extLst>
                    <a:ext uri="{FF2B5EF4-FFF2-40B4-BE49-F238E27FC236}">
                      <a16:creationId xmlns:a16="http://schemas.microsoft.com/office/drawing/2014/main" id="{0D50E622-734A-48AC-210D-A600F4C44F79}"/>
                    </a:ext>
                  </a:extLst>
                </p:cNvPr>
                <p:cNvSpPr>
                  <a:spLocks/>
                </p:cNvSpPr>
                <p:nvPr/>
              </p:nvSpPr>
              <p:spPr bwMode="auto">
                <a:xfrm>
                  <a:off x="6453416" y="2541672"/>
                  <a:ext cx="6350" cy="6350"/>
                </a:xfrm>
                <a:custGeom>
                  <a:avLst/>
                  <a:gdLst>
                    <a:gd name="T0" fmla="*/ 0 w 4"/>
                    <a:gd name="T1" fmla="*/ 1 h 4"/>
                    <a:gd name="T2" fmla="*/ 1 w 4"/>
                    <a:gd name="T3" fmla="*/ 4 h 4"/>
                    <a:gd name="T4" fmla="*/ 4 w 4"/>
                    <a:gd name="T5" fmla="*/ 3 h 4"/>
                    <a:gd name="T6" fmla="*/ 3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lnTo>
                        <a:pt x="1" y="4"/>
                      </a:lnTo>
                      <a:lnTo>
                        <a:pt x="4" y="3"/>
                      </a:lnTo>
                      <a:lnTo>
                        <a:pt x="3" y="0"/>
                      </a:lnTo>
                      <a:lnTo>
                        <a:pt x="0"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3" name="Freeform 1759">
                  <a:extLst>
                    <a:ext uri="{FF2B5EF4-FFF2-40B4-BE49-F238E27FC236}">
                      <a16:creationId xmlns:a16="http://schemas.microsoft.com/office/drawing/2014/main" id="{BDBF7F18-F37C-18AE-B1ED-E4609DF38BFF}"/>
                    </a:ext>
                  </a:extLst>
                </p:cNvPr>
                <p:cNvSpPr>
                  <a:spLocks/>
                </p:cNvSpPr>
                <p:nvPr/>
              </p:nvSpPr>
              <p:spPr bwMode="auto">
                <a:xfrm>
                  <a:off x="6462942" y="2538497"/>
                  <a:ext cx="6350" cy="6350"/>
                </a:xfrm>
                <a:custGeom>
                  <a:avLst/>
                  <a:gdLst>
                    <a:gd name="T0" fmla="*/ 1 w 4"/>
                    <a:gd name="T1" fmla="*/ 1 h 4"/>
                    <a:gd name="T2" fmla="*/ 0 w 4"/>
                    <a:gd name="T3" fmla="*/ 1 h 4"/>
                    <a:gd name="T4" fmla="*/ 1 w 4"/>
                    <a:gd name="T5" fmla="*/ 4 h 4"/>
                    <a:gd name="T6" fmla="*/ 3 w 4"/>
                    <a:gd name="T7" fmla="*/ 3 h 4"/>
                    <a:gd name="T8" fmla="*/ 4 w 4"/>
                    <a:gd name="T9" fmla="*/ 1 h 4"/>
                    <a:gd name="T10" fmla="*/ 1 w 4"/>
                    <a:gd name="T11" fmla="*/ 0 h 4"/>
                    <a:gd name="T12" fmla="*/ 1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1"/>
                      </a:moveTo>
                      <a:lnTo>
                        <a:pt x="0" y="1"/>
                      </a:lnTo>
                      <a:lnTo>
                        <a:pt x="1" y="4"/>
                      </a:lnTo>
                      <a:lnTo>
                        <a:pt x="3" y="3"/>
                      </a:lnTo>
                      <a:lnTo>
                        <a:pt x="4" y="1"/>
                      </a:lnTo>
                      <a:lnTo>
                        <a:pt x="1" y="0"/>
                      </a:lnTo>
                      <a:lnTo>
                        <a:pt x="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84" name="Freeform 1760">
                  <a:extLst>
                    <a:ext uri="{FF2B5EF4-FFF2-40B4-BE49-F238E27FC236}">
                      <a16:creationId xmlns:a16="http://schemas.microsoft.com/office/drawing/2014/main" id="{56C8B512-02C2-12E7-0D82-3FE7A6E5DCE7}"/>
                    </a:ext>
                  </a:extLst>
                </p:cNvPr>
                <p:cNvSpPr>
                  <a:spLocks/>
                </p:cNvSpPr>
                <p:nvPr/>
              </p:nvSpPr>
              <p:spPr bwMode="auto">
                <a:xfrm>
                  <a:off x="6466117" y="2527384"/>
                  <a:ext cx="7938" cy="6350"/>
                </a:xfrm>
                <a:custGeom>
                  <a:avLst/>
                  <a:gdLst>
                    <a:gd name="T0" fmla="*/ 0 w 5"/>
                    <a:gd name="T1" fmla="*/ 2 h 4"/>
                    <a:gd name="T2" fmla="*/ 0 w 5"/>
                    <a:gd name="T3" fmla="*/ 4 h 4"/>
                    <a:gd name="T4" fmla="*/ 3 w 5"/>
                    <a:gd name="T5" fmla="*/ 4 h 4"/>
                    <a:gd name="T6" fmla="*/ 3 w 5"/>
                    <a:gd name="T7" fmla="*/ 4 h 4"/>
                    <a:gd name="T8" fmla="*/ 3 w 5"/>
                    <a:gd name="T9" fmla="*/ 4 h 4"/>
                    <a:gd name="T10" fmla="*/ 3 w 5"/>
                    <a:gd name="T11" fmla="*/ 4 h 4"/>
                    <a:gd name="T12" fmla="*/ 5 w 5"/>
                    <a:gd name="T13" fmla="*/ 3 h 4"/>
                    <a:gd name="T14" fmla="*/ 3 w 5"/>
                    <a:gd name="T15" fmla="*/ 0 h 4"/>
                    <a:gd name="T16" fmla="*/ 0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2"/>
                      </a:moveTo>
                      <a:lnTo>
                        <a:pt x="0" y="4"/>
                      </a:lnTo>
                      <a:lnTo>
                        <a:pt x="3" y="4"/>
                      </a:lnTo>
                      <a:lnTo>
                        <a:pt x="3" y="4"/>
                      </a:lnTo>
                      <a:lnTo>
                        <a:pt x="3" y="4"/>
                      </a:lnTo>
                      <a:lnTo>
                        <a:pt x="3" y="4"/>
                      </a:lnTo>
                      <a:lnTo>
                        <a:pt x="5" y="3"/>
                      </a:lnTo>
                      <a:lnTo>
                        <a:pt x="3" y="0"/>
                      </a:lnTo>
                      <a:lnTo>
                        <a:pt x="0"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grpSp>
          <p:grpSp>
            <p:nvGrpSpPr>
              <p:cNvPr id="753" name="Group 752">
                <a:extLst>
                  <a:ext uri="{FF2B5EF4-FFF2-40B4-BE49-F238E27FC236}">
                    <a16:creationId xmlns:a16="http://schemas.microsoft.com/office/drawing/2014/main" id="{BE79B07B-186A-ADC6-3E33-0CD7CB366165}"/>
                  </a:ext>
                </a:extLst>
              </p:cNvPr>
              <p:cNvGrpSpPr/>
              <p:nvPr/>
            </p:nvGrpSpPr>
            <p:grpSpPr>
              <a:xfrm>
                <a:off x="6413501" y="2457451"/>
                <a:ext cx="106363" cy="107950"/>
                <a:chOff x="6413501" y="2457451"/>
                <a:chExt cx="106363" cy="107950"/>
              </a:xfrm>
              <a:grpFill/>
            </p:grpSpPr>
            <p:sp>
              <p:nvSpPr>
                <p:cNvPr id="757" name="Freeform 1762">
                  <a:extLst>
                    <a:ext uri="{FF2B5EF4-FFF2-40B4-BE49-F238E27FC236}">
                      <a16:creationId xmlns:a16="http://schemas.microsoft.com/office/drawing/2014/main" id="{29215206-CB31-A7AC-0FBF-E6E637625D79}"/>
                    </a:ext>
                  </a:extLst>
                </p:cNvPr>
                <p:cNvSpPr>
                  <a:spLocks/>
                </p:cNvSpPr>
                <p:nvPr/>
              </p:nvSpPr>
              <p:spPr bwMode="auto">
                <a:xfrm>
                  <a:off x="6477001" y="2522538"/>
                  <a:ext cx="7938" cy="6350"/>
                </a:xfrm>
                <a:custGeom>
                  <a:avLst/>
                  <a:gdLst>
                    <a:gd name="T0" fmla="*/ 0 w 5"/>
                    <a:gd name="T1" fmla="*/ 2 h 4"/>
                    <a:gd name="T2" fmla="*/ 1 w 5"/>
                    <a:gd name="T3" fmla="*/ 4 h 4"/>
                    <a:gd name="T4" fmla="*/ 2 w 5"/>
                    <a:gd name="T5" fmla="*/ 4 h 4"/>
                    <a:gd name="T6" fmla="*/ 3 w 5"/>
                    <a:gd name="T7" fmla="*/ 4 h 4"/>
                    <a:gd name="T8" fmla="*/ 5 w 5"/>
                    <a:gd name="T9" fmla="*/ 1 h 4"/>
                    <a:gd name="T10" fmla="*/ 2 w 5"/>
                    <a:gd name="T11" fmla="*/ 0 h 4"/>
                    <a:gd name="T12" fmla="*/ 0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2"/>
                      </a:moveTo>
                      <a:lnTo>
                        <a:pt x="1" y="4"/>
                      </a:lnTo>
                      <a:lnTo>
                        <a:pt x="2" y="4"/>
                      </a:lnTo>
                      <a:lnTo>
                        <a:pt x="3" y="4"/>
                      </a:lnTo>
                      <a:lnTo>
                        <a:pt x="5" y="1"/>
                      </a:lnTo>
                      <a:lnTo>
                        <a:pt x="2" y="0"/>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8" name="Freeform 1763">
                  <a:extLst>
                    <a:ext uri="{FF2B5EF4-FFF2-40B4-BE49-F238E27FC236}">
                      <a16:creationId xmlns:a16="http://schemas.microsoft.com/office/drawing/2014/main" id="{5CA2B70C-72D2-B549-608E-A7C66448FB58}"/>
                    </a:ext>
                  </a:extLst>
                </p:cNvPr>
                <p:cNvSpPr>
                  <a:spLocks/>
                </p:cNvSpPr>
                <p:nvPr/>
              </p:nvSpPr>
              <p:spPr bwMode="auto">
                <a:xfrm>
                  <a:off x="6486526" y="2527301"/>
                  <a:ext cx="6350" cy="6350"/>
                </a:xfrm>
                <a:custGeom>
                  <a:avLst/>
                  <a:gdLst>
                    <a:gd name="T0" fmla="*/ 0 w 4"/>
                    <a:gd name="T1" fmla="*/ 3 h 4"/>
                    <a:gd name="T2" fmla="*/ 3 w 4"/>
                    <a:gd name="T3" fmla="*/ 4 h 4"/>
                    <a:gd name="T4" fmla="*/ 4 w 4"/>
                    <a:gd name="T5" fmla="*/ 1 h 4"/>
                    <a:gd name="T6" fmla="*/ 1 w 4"/>
                    <a:gd name="T7" fmla="*/ 0 h 4"/>
                    <a:gd name="T8" fmla="*/ 0 w 4"/>
                    <a:gd name="T9" fmla="*/ 3 h 4"/>
                  </a:gdLst>
                  <a:ahLst/>
                  <a:cxnLst>
                    <a:cxn ang="0">
                      <a:pos x="T0" y="T1"/>
                    </a:cxn>
                    <a:cxn ang="0">
                      <a:pos x="T2" y="T3"/>
                    </a:cxn>
                    <a:cxn ang="0">
                      <a:pos x="T4" y="T5"/>
                    </a:cxn>
                    <a:cxn ang="0">
                      <a:pos x="T6" y="T7"/>
                    </a:cxn>
                    <a:cxn ang="0">
                      <a:pos x="T8" y="T9"/>
                    </a:cxn>
                  </a:cxnLst>
                  <a:rect l="0" t="0" r="r" b="b"/>
                  <a:pathLst>
                    <a:path w="4" h="4">
                      <a:moveTo>
                        <a:pt x="0" y="3"/>
                      </a:moveTo>
                      <a:lnTo>
                        <a:pt x="3" y="4"/>
                      </a:lnTo>
                      <a:lnTo>
                        <a:pt x="4" y="1"/>
                      </a:lnTo>
                      <a:lnTo>
                        <a:pt x="1" y="0"/>
                      </a:lnTo>
                      <a:lnTo>
                        <a:pt x="0"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9" name="Rectangle 1764">
                  <a:extLst>
                    <a:ext uri="{FF2B5EF4-FFF2-40B4-BE49-F238E27FC236}">
                      <a16:creationId xmlns:a16="http://schemas.microsoft.com/office/drawing/2014/main" id="{FAD7462C-06CB-A7E1-BA99-5BC9C84DFE27}"/>
                    </a:ext>
                  </a:extLst>
                </p:cNvPr>
                <p:cNvSpPr>
                  <a:spLocks noChangeArrowheads="1"/>
                </p:cNvSpPr>
                <p:nvPr/>
              </p:nvSpPr>
              <p:spPr bwMode="auto">
                <a:xfrm>
                  <a:off x="6497639" y="2528888"/>
                  <a:ext cx="6350" cy="47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0" name="Freeform 1765">
                  <a:extLst>
                    <a:ext uri="{FF2B5EF4-FFF2-40B4-BE49-F238E27FC236}">
                      <a16:creationId xmlns:a16="http://schemas.microsoft.com/office/drawing/2014/main" id="{9C06621A-C3B8-FBFA-CF39-516DE77D7D76}"/>
                    </a:ext>
                  </a:extLst>
                </p:cNvPr>
                <p:cNvSpPr>
                  <a:spLocks/>
                </p:cNvSpPr>
                <p:nvPr/>
              </p:nvSpPr>
              <p:spPr bwMode="auto">
                <a:xfrm>
                  <a:off x="6507164" y="2530476"/>
                  <a:ext cx="6350" cy="7938"/>
                </a:xfrm>
                <a:custGeom>
                  <a:avLst/>
                  <a:gdLst>
                    <a:gd name="T0" fmla="*/ 0 w 4"/>
                    <a:gd name="T1" fmla="*/ 2 h 5"/>
                    <a:gd name="T2" fmla="*/ 2 w 4"/>
                    <a:gd name="T3" fmla="*/ 5 h 5"/>
                    <a:gd name="T4" fmla="*/ 4 w 4"/>
                    <a:gd name="T5" fmla="*/ 2 h 5"/>
                    <a:gd name="T6" fmla="*/ 2 w 4"/>
                    <a:gd name="T7" fmla="*/ 0 h 5"/>
                    <a:gd name="T8" fmla="*/ 0 w 4"/>
                    <a:gd name="T9" fmla="*/ 2 h 5"/>
                  </a:gdLst>
                  <a:ahLst/>
                  <a:cxnLst>
                    <a:cxn ang="0">
                      <a:pos x="T0" y="T1"/>
                    </a:cxn>
                    <a:cxn ang="0">
                      <a:pos x="T2" y="T3"/>
                    </a:cxn>
                    <a:cxn ang="0">
                      <a:pos x="T4" y="T5"/>
                    </a:cxn>
                    <a:cxn ang="0">
                      <a:pos x="T6" y="T7"/>
                    </a:cxn>
                    <a:cxn ang="0">
                      <a:pos x="T8" y="T9"/>
                    </a:cxn>
                  </a:cxnLst>
                  <a:rect l="0" t="0" r="r" b="b"/>
                  <a:pathLst>
                    <a:path w="4" h="5">
                      <a:moveTo>
                        <a:pt x="0" y="2"/>
                      </a:moveTo>
                      <a:lnTo>
                        <a:pt x="2" y="5"/>
                      </a:lnTo>
                      <a:lnTo>
                        <a:pt x="4" y="2"/>
                      </a:lnTo>
                      <a:lnTo>
                        <a:pt x="2" y="0"/>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1" name="Freeform 1766">
                  <a:extLst>
                    <a:ext uri="{FF2B5EF4-FFF2-40B4-BE49-F238E27FC236}">
                      <a16:creationId xmlns:a16="http://schemas.microsoft.com/office/drawing/2014/main" id="{A55A1215-7A89-1150-A688-371A99116C6D}"/>
                    </a:ext>
                  </a:extLst>
                </p:cNvPr>
                <p:cNvSpPr>
                  <a:spLocks/>
                </p:cNvSpPr>
                <p:nvPr/>
              </p:nvSpPr>
              <p:spPr bwMode="auto">
                <a:xfrm>
                  <a:off x="6515101" y="2538413"/>
                  <a:ext cx="4763" cy="4763"/>
                </a:xfrm>
                <a:custGeom>
                  <a:avLst/>
                  <a:gdLst>
                    <a:gd name="T0" fmla="*/ 2 w 3"/>
                    <a:gd name="T1" fmla="*/ 0 h 3"/>
                    <a:gd name="T2" fmla="*/ 0 w 3"/>
                    <a:gd name="T3" fmla="*/ 2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lnTo>
                        <a:pt x="0" y="2"/>
                      </a:lnTo>
                      <a:lnTo>
                        <a:pt x="2" y="3"/>
                      </a:lnTo>
                      <a:lnTo>
                        <a:pt x="3"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2" name="Freeform 1767">
                  <a:extLst>
                    <a:ext uri="{FF2B5EF4-FFF2-40B4-BE49-F238E27FC236}">
                      <a16:creationId xmlns:a16="http://schemas.microsoft.com/office/drawing/2014/main" id="{5F4B2DC9-4F00-B663-E510-5B27E6AF45A7}"/>
                    </a:ext>
                  </a:extLst>
                </p:cNvPr>
                <p:cNvSpPr>
                  <a:spLocks/>
                </p:cNvSpPr>
                <p:nvPr/>
              </p:nvSpPr>
              <p:spPr bwMode="auto">
                <a:xfrm>
                  <a:off x="6475414" y="2457451"/>
                  <a:ext cx="3175" cy="4763"/>
                </a:xfrm>
                <a:custGeom>
                  <a:avLst/>
                  <a:gdLst>
                    <a:gd name="T0" fmla="*/ 2 w 2"/>
                    <a:gd name="T1" fmla="*/ 1 h 3"/>
                    <a:gd name="T2" fmla="*/ 1 w 2"/>
                    <a:gd name="T3" fmla="*/ 0 h 3"/>
                    <a:gd name="T4" fmla="*/ 0 w 2"/>
                    <a:gd name="T5" fmla="*/ 3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3"/>
                      </a:lnTo>
                      <a:lnTo>
                        <a:pt x="1" y="3"/>
                      </a:lnTo>
                      <a:lnTo>
                        <a:pt x="2"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3" name="Freeform 1768">
                  <a:extLst>
                    <a:ext uri="{FF2B5EF4-FFF2-40B4-BE49-F238E27FC236}">
                      <a16:creationId xmlns:a16="http://schemas.microsoft.com/office/drawing/2014/main" id="{178EEB4C-76FC-880F-6F77-08B8EB8F77C9}"/>
                    </a:ext>
                  </a:extLst>
                </p:cNvPr>
                <p:cNvSpPr>
                  <a:spLocks/>
                </p:cNvSpPr>
                <p:nvPr/>
              </p:nvSpPr>
              <p:spPr bwMode="auto">
                <a:xfrm>
                  <a:off x="6481764" y="2462213"/>
                  <a:ext cx="6350" cy="6350"/>
                </a:xfrm>
                <a:custGeom>
                  <a:avLst/>
                  <a:gdLst>
                    <a:gd name="T0" fmla="*/ 5 w 5"/>
                    <a:gd name="T1" fmla="*/ 1 h 5"/>
                    <a:gd name="T2" fmla="*/ 2 w 5"/>
                    <a:gd name="T3" fmla="*/ 0 h 5"/>
                    <a:gd name="T4" fmla="*/ 0 w 5"/>
                    <a:gd name="T5" fmla="*/ 3 h 5"/>
                    <a:gd name="T6" fmla="*/ 3 w 5"/>
                    <a:gd name="T7" fmla="*/ 5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4" y="1"/>
                        <a:pt x="3" y="0"/>
                        <a:pt x="2" y="0"/>
                      </a:cubicBezTo>
                      <a:cubicBezTo>
                        <a:pt x="0" y="3"/>
                        <a:pt x="0" y="3"/>
                        <a:pt x="0" y="3"/>
                      </a:cubicBezTo>
                      <a:cubicBezTo>
                        <a:pt x="1" y="4"/>
                        <a:pt x="2" y="4"/>
                        <a:pt x="3" y="5"/>
                      </a:cubicBezTo>
                      <a:lnTo>
                        <a:pt x="5"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4" name="Freeform 1769">
                  <a:extLst>
                    <a:ext uri="{FF2B5EF4-FFF2-40B4-BE49-F238E27FC236}">
                      <a16:creationId xmlns:a16="http://schemas.microsoft.com/office/drawing/2014/main" id="{35A036A3-B881-EC85-956C-0D528747400D}"/>
                    </a:ext>
                  </a:extLst>
                </p:cNvPr>
                <p:cNvSpPr>
                  <a:spLocks/>
                </p:cNvSpPr>
                <p:nvPr/>
              </p:nvSpPr>
              <p:spPr bwMode="auto">
                <a:xfrm>
                  <a:off x="6491289" y="2465388"/>
                  <a:ext cx="6350" cy="7938"/>
                </a:xfrm>
                <a:custGeom>
                  <a:avLst/>
                  <a:gdLst>
                    <a:gd name="T0" fmla="*/ 2 w 5"/>
                    <a:gd name="T1" fmla="*/ 0 h 6"/>
                    <a:gd name="T2" fmla="*/ 0 w 5"/>
                    <a:gd name="T3" fmla="*/ 4 h 6"/>
                    <a:gd name="T4" fmla="*/ 0 w 5"/>
                    <a:gd name="T5" fmla="*/ 4 h 6"/>
                    <a:gd name="T6" fmla="*/ 0 w 5"/>
                    <a:gd name="T7" fmla="*/ 4 h 6"/>
                    <a:gd name="T8" fmla="*/ 3 w 5"/>
                    <a:gd name="T9" fmla="*/ 6 h 6"/>
                    <a:gd name="T10" fmla="*/ 5 w 5"/>
                    <a:gd name="T11" fmla="*/ 2 h 6"/>
                    <a:gd name="T12" fmla="*/ 3 w 5"/>
                    <a:gd name="T13" fmla="*/ 1 h 6"/>
                    <a:gd name="T14" fmla="*/ 2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2" y="0"/>
                      </a:moveTo>
                      <a:cubicBezTo>
                        <a:pt x="0" y="4"/>
                        <a:pt x="0" y="4"/>
                        <a:pt x="0" y="4"/>
                      </a:cubicBezTo>
                      <a:cubicBezTo>
                        <a:pt x="0" y="4"/>
                        <a:pt x="0" y="4"/>
                        <a:pt x="0" y="4"/>
                      </a:cubicBezTo>
                      <a:cubicBezTo>
                        <a:pt x="0" y="4"/>
                        <a:pt x="0" y="4"/>
                        <a:pt x="0" y="4"/>
                      </a:cubicBezTo>
                      <a:cubicBezTo>
                        <a:pt x="3" y="6"/>
                        <a:pt x="3" y="6"/>
                        <a:pt x="3" y="6"/>
                      </a:cubicBezTo>
                      <a:cubicBezTo>
                        <a:pt x="5" y="2"/>
                        <a:pt x="5" y="2"/>
                        <a:pt x="5" y="2"/>
                      </a:cubicBezTo>
                      <a:cubicBezTo>
                        <a:pt x="3" y="1"/>
                        <a:pt x="3" y="1"/>
                        <a:pt x="3" y="1"/>
                      </a:cubicBezTo>
                      <a:cubicBezTo>
                        <a:pt x="3"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5" name="Freeform 1770">
                  <a:extLst>
                    <a:ext uri="{FF2B5EF4-FFF2-40B4-BE49-F238E27FC236}">
                      <a16:creationId xmlns:a16="http://schemas.microsoft.com/office/drawing/2014/main" id="{979E5AA9-D47D-D182-F17B-5BA7D8F7D145}"/>
                    </a:ext>
                  </a:extLst>
                </p:cNvPr>
                <p:cNvSpPr>
                  <a:spLocks/>
                </p:cNvSpPr>
                <p:nvPr/>
              </p:nvSpPr>
              <p:spPr bwMode="auto">
                <a:xfrm>
                  <a:off x="6418264" y="2501901"/>
                  <a:ext cx="6350" cy="4763"/>
                </a:xfrm>
                <a:custGeom>
                  <a:avLst/>
                  <a:gdLst>
                    <a:gd name="T0" fmla="*/ 5 w 5"/>
                    <a:gd name="T1" fmla="*/ 4 h 4"/>
                    <a:gd name="T2" fmla="*/ 4 w 5"/>
                    <a:gd name="T3" fmla="*/ 0 h 4"/>
                    <a:gd name="T4" fmla="*/ 0 w 5"/>
                    <a:gd name="T5" fmla="*/ 1 h 4"/>
                    <a:gd name="T6" fmla="*/ 1 w 5"/>
                    <a:gd name="T7" fmla="*/ 4 h 4"/>
                    <a:gd name="T8" fmla="*/ 5 w 5"/>
                    <a:gd name="T9" fmla="*/ 4 h 4"/>
                  </a:gdLst>
                  <a:ahLst/>
                  <a:cxnLst>
                    <a:cxn ang="0">
                      <a:pos x="T0" y="T1"/>
                    </a:cxn>
                    <a:cxn ang="0">
                      <a:pos x="T2" y="T3"/>
                    </a:cxn>
                    <a:cxn ang="0">
                      <a:pos x="T4" y="T5"/>
                    </a:cxn>
                    <a:cxn ang="0">
                      <a:pos x="T6" y="T7"/>
                    </a:cxn>
                    <a:cxn ang="0">
                      <a:pos x="T8" y="T9"/>
                    </a:cxn>
                  </a:cxnLst>
                  <a:rect l="0" t="0" r="r" b="b"/>
                  <a:pathLst>
                    <a:path w="5" h="4">
                      <a:moveTo>
                        <a:pt x="5" y="4"/>
                      </a:moveTo>
                      <a:cubicBezTo>
                        <a:pt x="4" y="2"/>
                        <a:pt x="4" y="1"/>
                        <a:pt x="4" y="0"/>
                      </a:cubicBezTo>
                      <a:cubicBezTo>
                        <a:pt x="0" y="1"/>
                        <a:pt x="0" y="1"/>
                        <a:pt x="0" y="1"/>
                      </a:cubicBezTo>
                      <a:cubicBezTo>
                        <a:pt x="0" y="2"/>
                        <a:pt x="1" y="3"/>
                        <a:pt x="1" y="4"/>
                      </a:cubicBezTo>
                      <a:lnTo>
                        <a:pt x="5"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6" name="Freeform 1771">
                  <a:extLst>
                    <a:ext uri="{FF2B5EF4-FFF2-40B4-BE49-F238E27FC236}">
                      <a16:creationId xmlns:a16="http://schemas.microsoft.com/office/drawing/2014/main" id="{8A487589-CE40-1CFF-175D-BFA416190834}"/>
                    </a:ext>
                  </a:extLst>
                </p:cNvPr>
                <p:cNvSpPr>
                  <a:spLocks/>
                </p:cNvSpPr>
                <p:nvPr/>
              </p:nvSpPr>
              <p:spPr bwMode="auto">
                <a:xfrm>
                  <a:off x="6418264" y="2511426"/>
                  <a:ext cx="6350" cy="4763"/>
                </a:xfrm>
                <a:custGeom>
                  <a:avLst/>
                  <a:gdLst>
                    <a:gd name="T0" fmla="*/ 4 w 4"/>
                    <a:gd name="T1" fmla="*/ 4 h 4"/>
                    <a:gd name="T2" fmla="*/ 4 w 4"/>
                    <a:gd name="T3" fmla="*/ 3 h 4"/>
                    <a:gd name="T4" fmla="*/ 4 w 4"/>
                    <a:gd name="T5" fmla="*/ 0 h 4"/>
                    <a:gd name="T6" fmla="*/ 0 w 4"/>
                    <a:gd name="T7" fmla="*/ 0 h 4"/>
                    <a:gd name="T8" fmla="*/ 0 w 4"/>
                    <a:gd name="T9" fmla="*/ 3 h 4"/>
                    <a:gd name="T10" fmla="*/ 0 w 4"/>
                    <a:gd name="T11" fmla="*/ 4 h 4"/>
                    <a:gd name="T12" fmla="*/ 4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4"/>
                      </a:moveTo>
                      <a:cubicBezTo>
                        <a:pt x="4" y="4"/>
                        <a:pt x="4" y="3"/>
                        <a:pt x="4" y="3"/>
                      </a:cubicBezTo>
                      <a:cubicBezTo>
                        <a:pt x="4" y="2"/>
                        <a:pt x="4" y="1"/>
                        <a:pt x="4" y="0"/>
                      </a:cubicBezTo>
                      <a:cubicBezTo>
                        <a:pt x="0" y="0"/>
                        <a:pt x="0" y="0"/>
                        <a:pt x="0" y="0"/>
                      </a:cubicBezTo>
                      <a:cubicBezTo>
                        <a:pt x="0" y="1"/>
                        <a:pt x="0" y="2"/>
                        <a:pt x="0" y="3"/>
                      </a:cubicBezTo>
                      <a:cubicBezTo>
                        <a:pt x="0" y="3"/>
                        <a:pt x="0" y="4"/>
                        <a:pt x="0" y="4"/>
                      </a:cubicBezTo>
                      <a:lnTo>
                        <a:pt x="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7" name="Freeform 1772">
                  <a:extLst>
                    <a:ext uri="{FF2B5EF4-FFF2-40B4-BE49-F238E27FC236}">
                      <a16:creationId xmlns:a16="http://schemas.microsoft.com/office/drawing/2014/main" id="{2AF2449E-E2A0-6970-CC00-EE4FCAA902B3}"/>
                    </a:ext>
                  </a:extLst>
                </p:cNvPr>
                <p:cNvSpPr>
                  <a:spLocks/>
                </p:cNvSpPr>
                <p:nvPr/>
              </p:nvSpPr>
              <p:spPr bwMode="auto">
                <a:xfrm>
                  <a:off x="6413501" y="2492376"/>
                  <a:ext cx="4763" cy="6350"/>
                </a:xfrm>
                <a:custGeom>
                  <a:avLst/>
                  <a:gdLst>
                    <a:gd name="T0" fmla="*/ 0 w 4"/>
                    <a:gd name="T1" fmla="*/ 0 h 6"/>
                    <a:gd name="T2" fmla="*/ 0 w 4"/>
                    <a:gd name="T3" fmla="*/ 3 h 6"/>
                    <a:gd name="T4" fmla="*/ 2 w 4"/>
                    <a:gd name="T5" fmla="*/ 6 h 6"/>
                    <a:gd name="T6" fmla="*/ 4 w 4"/>
                    <a:gd name="T7" fmla="*/ 3 h 6"/>
                    <a:gd name="T8" fmla="*/ 4 w 4"/>
                    <a:gd name="T9" fmla="*/ 3 h 6"/>
                    <a:gd name="T10" fmla="*/ 4 w 4"/>
                    <a:gd name="T11" fmla="*/ 2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cubicBezTo>
                        <a:pt x="0" y="1"/>
                        <a:pt x="0" y="2"/>
                        <a:pt x="0" y="3"/>
                      </a:cubicBezTo>
                      <a:cubicBezTo>
                        <a:pt x="0" y="4"/>
                        <a:pt x="1" y="6"/>
                        <a:pt x="2" y="6"/>
                      </a:cubicBezTo>
                      <a:cubicBezTo>
                        <a:pt x="4" y="3"/>
                        <a:pt x="4" y="3"/>
                        <a:pt x="4" y="3"/>
                      </a:cubicBezTo>
                      <a:cubicBezTo>
                        <a:pt x="4" y="3"/>
                        <a:pt x="4" y="3"/>
                        <a:pt x="4" y="3"/>
                      </a:cubicBezTo>
                      <a:cubicBezTo>
                        <a:pt x="4" y="3"/>
                        <a:pt x="4" y="2"/>
                        <a:pt x="4" y="2"/>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8" name="Freeform 1773">
                  <a:extLst>
                    <a:ext uri="{FF2B5EF4-FFF2-40B4-BE49-F238E27FC236}">
                      <a16:creationId xmlns:a16="http://schemas.microsoft.com/office/drawing/2014/main" id="{4381565C-2C4E-F7A9-BA03-384F6F996ACB}"/>
                    </a:ext>
                  </a:extLst>
                </p:cNvPr>
                <p:cNvSpPr>
                  <a:spLocks/>
                </p:cNvSpPr>
                <p:nvPr/>
              </p:nvSpPr>
              <p:spPr bwMode="auto">
                <a:xfrm>
                  <a:off x="6448426" y="2487613"/>
                  <a:ext cx="6350" cy="6350"/>
                </a:xfrm>
                <a:custGeom>
                  <a:avLst/>
                  <a:gdLst>
                    <a:gd name="T0" fmla="*/ 5 w 5"/>
                    <a:gd name="T1" fmla="*/ 1 h 5"/>
                    <a:gd name="T2" fmla="*/ 1 w 5"/>
                    <a:gd name="T3" fmla="*/ 0 h 5"/>
                    <a:gd name="T4" fmla="*/ 0 w 5"/>
                    <a:gd name="T5" fmla="*/ 4 h 5"/>
                    <a:gd name="T6" fmla="*/ 4 w 5"/>
                    <a:gd name="T7" fmla="*/ 5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4" y="1"/>
                        <a:pt x="3" y="1"/>
                        <a:pt x="1" y="0"/>
                      </a:cubicBezTo>
                      <a:cubicBezTo>
                        <a:pt x="0" y="4"/>
                        <a:pt x="0" y="4"/>
                        <a:pt x="0" y="4"/>
                      </a:cubicBezTo>
                      <a:cubicBezTo>
                        <a:pt x="2" y="5"/>
                        <a:pt x="3" y="5"/>
                        <a:pt x="4" y="5"/>
                      </a:cubicBezTo>
                      <a:lnTo>
                        <a:pt x="5"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69" name="Freeform 1774">
                  <a:extLst>
                    <a:ext uri="{FF2B5EF4-FFF2-40B4-BE49-F238E27FC236}">
                      <a16:creationId xmlns:a16="http://schemas.microsoft.com/office/drawing/2014/main" id="{DEFF904A-953E-6254-7992-D3180CE14AC6}"/>
                    </a:ext>
                  </a:extLst>
                </p:cNvPr>
                <p:cNvSpPr>
                  <a:spLocks/>
                </p:cNvSpPr>
                <p:nvPr/>
              </p:nvSpPr>
              <p:spPr bwMode="auto">
                <a:xfrm>
                  <a:off x="6459539" y="2489201"/>
                  <a:ext cx="6350" cy="6350"/>
                </a:xfrm>
                <a:custGeom>
                  <a:avLst/>
                  <a:gdLst>
                    <a:gd name="T0" fmla="*/ 4 w 5"/>
                    <a:gd name="T1" fmla="*/ 4 h 5"/>
                    <a:gd name="T2" fmla="*/ 5 w 5"/>
                    <a:gd name="T3" fmla="*/ 3 h 5"/>
                    <a:gd name="T4" fmla="*/ 2 w 5"/>
                    <a:gd name="T5" fmla="*/ 0 h 5"/>
                    <a:gd name="T6" fmla="*/ 1 w 5"/>
                    <a:gd name="T7" fmla="*/ 0 h 5"/>
                    <a:gd name="T8" fmla="*/ 0 w 5"/>
                    <a:gd name="T9" fmla="*/ 1 h 5"/>
                    <a:gd name="T10" fmla="*/ 0 w 5"/>
                    <a:gd name="T11" fmla="*/ 5 h 5"/>
                    <a:gd name="T12" fmla="*/ 4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4"/>
                      </a:moveTo>
                      <a:cubicBezTo>
                        <a:pt x="4" y="3"/>
                        <a:pt x="4" y="3"/>
                        <a:pt x="5" y="3"/>
                      </a:cubicBezTo>
                      <a:cubicBezTo>
                        <a:pt x="2" y="0"/>
                        <a:pt x="2" y="0"/>
                        <a:pt x="2" y="0"/>
                      </a:cubicBezTo>
                      <a:cubicBezTo>
                        <a:pt x="2" y="0"/>
                        <a:pt x="2" y="0"/>
                        <a:pt x="1" y="0"/>
                      </a:cubicBezTo>
                      <a:cubicBezTo>
                        <a:pt x="1" y="1"/>
                        <a:pt x="0" y="1"/>
                        <a:pt x="0" y="1"/>
                      </a:cubicBezTo>
                      <a:cubicBezTo>
                        <a:pt x="0" y="5"/>
                        <a:pt x="0" y="5"/>
                        <a:pt x="0" y="5"/>
                      </a:cubicBezTo>
                      <a:cubicBezTo>
                        <a:pt x="1" y="5"/>
                        <a:pt x="3" y="4"/>
                        <a:pt x="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0" name="Freeform 1776">
                  <a:extLst>
                    <a:ext uri="{FF2B5EF4-FFF2-40B4-BE49-F238E27FC236}">
                      <a16:creationId xmlns:a16="http://schemas.microsoft.com/office/drawing/2014/main" id="{7B12040A-0C34-32AF-2CF1-B51EB3F01493}"/>
                    </a:ext>
                  </a:extLst>
                </p:cNvPr>
                <p:cNvSpPr>
                  <a:spLocks/>
                </p:cNvSpPr>
                <p:nvPr/>
              </p:nvSpPr>
              <p:spPr bwMode="auto">
                <a:xfrm>
                  <a:off x="6429376" y="2482851"/>
                  <a:ext cx="6350" cy="6350"/>
                </a:xfrm>
                <a:custGeom>
                  <a:avLst/>
                  <a:gdLst>
                    <a:gd name="T0" fmla="*/ 4 w 5"/>
                    <a:gd name="T1" fmla="*/ 5 h 5"/>
                    <a:gd name="T2" fmla="*/ 5 w 5"/>
                    <a:gd name="T3" fmla="*/ 1 h 5"/>
                    <a:gd name="T4" fmla="*/ 0 w 5"/>
                    <a:gd name="T5" fmla="*/ 0 h 5"/>
                    <a:gd name="T6" fmla="*/ 0 w 5"/>
                    <a:gd name="T7" fmla="*/ 4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5" y="1"/>
                        <a:pt x="5" y="1"/>
                        <a:pt x="5" y="1"/>
                      </a:cubicBezTo>
                      <a:cubicBezTo>
                        <a:pt x="3" y="0"/>
                        <a:pt x="1" y="0"/>
                        <a:pt x="0" y="0"/>
                      </a:cubicBezTo>
                      <a:cubicBezTo>
                        <a:pt x="0" y="4"/>
                        <a:pt x="0" y="4"/>
                        <a:pt x="0" y="4"/>
                      </a:cubicBezTo>
                      <a:cubicBezTo>
                        <a:pt x="1" y="4"/>
                        <a:pt x="2" y="4"/>
                        <a:pt x="4"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1" name="Freeform 1777">
                  <a:extLst>
                    <a:ext uri="{FF2B5EF4-FFF2-40B4-BE49-F238E27FC236}">
                      <a16:creationId xmlns:a16="http://schemas.microsoft.com/office/drawing/2014/main" id="{D075F9A4-827D-73C2-5DDB-2DF650330743}"/>
                    </a:ext>
                  </a:extLst>
                </p:cNvPr>
                <p:cNvSpPr>
                  <a:spLocks/>
                </p:cNvSpPr>
                <p:nvPr/>
              </p:nvSpPr>
              <p:spPr bwMode="auto">
                <a:xfrm>
                  <a:off x="6438901" y="2486026"/>
                  <a:ext cx="6350" cy="6350"/>
                </a:xfrm>
                <a:custGeom>
                  <a:avLst/>
                  <a:gdLst>
                    <a:gd name="T0" fmla="*/ 3 w 5"/>
                    <a:gd name="T1" fmla="*/ 5 h 5"/>
                    <a:gd name="T2" fmla="*/ 5 w 5"/>
                    <a:gd name="T3" fmla="*/ 1 h 5"/>
                    <a:gd name="T4" fmla="*/ 4 w 5"/>
                    <a:gd name="T5" fmla="*/ 1 h 5"/>
                    <a:gd name="T6" fmla="*/ 1 w 5"/>
                    <a:gd name="T7" fmla="*/ 0 h 5"/>
                    <a:gd name="T8" fmla="*/ 0 w 5"/>
                    <a:gd name="T9" fmla="*/ 4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3" y="5"/>
                      </a:moveTo>
                      <a:cubicBezTo>
                        <a:pt x="5" y="1"/>
                        <a:pt x="5" y="1"/>
                        <a:pt x="5" y="1"/>
                      </a:cubicBezTo>
                      <a:cubicBezTo>
                        <a:pt x="4" y="1"/>
                        <a:pt x="4" y="1"/>
                        <a:pt x="4" y="1"/>
                      </a:cubicBezTo>
                      <a:cubicBezTo>
                        <a:pt x="3" y="1"/>
                        <a:pt x="2" y="0"/>
                        <a:pt x="1" y="0"/>
                      </a:cubicBezTo>
                      <a:cubicBezTo>
                        <a:pt x="0" y="4"/>
                        <a:pt x="0" y="4"/>
                        <a:pt x="0" y="4"/>
                      </a:cubicBezTo>
                      <a:cubicBezTo>
                        <a:pt x="1" y="4"/>
                        <a:pt x="2" y="4"/>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2" name="Freeform 1778">
                  <a:extLst>
                    <a:ext uri="{FF2B5EF4-FFF2-40B4-BE49-F238E27FC236}">
                      <a16:creationId xmlns:a16="http://schemas.microsoft.com/office/drawing/2014/main" id="{3034B884-96A7-0F46-FF9B-CD3DD766EA86}"/>
                    </a:ext>
                  </a:extLst>
                </p:cNvPr>
                <p:cNvSpPr>
                  <a:spLocks/>
                </p:cNvSpPr>
                <p:nvPr/>
              </p:nvSpPr>
              <p:spPr bwMode="auto">
                <a:xfrm>
                  <a:off x="6432551" y="2551113"/>
                  <a:ext cx="7938" cy="7938"/>
                </a:xfrm>
                <a:custGeom>
                  <a:avLst/>
                  <a:gdLst>
                    <a:gd name="T0" fmla="*/ 0 w 6"/>
                    <a:gd name="T1" fmla="*/ 4 h 6"/>
                    <a:gd name="T2" fmla="*/ 4 w 6"/>
                    <a:gd name="T3" fmla="*/ 6 h 6"/>
                    <a:gd name="T4" fmla="*/ 6 w 6"/>
                    <a:gd name="T5" fmla="*/ 3 h 6"/>
                    <a:gd name="T6" fmla="*/ 3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cubicBezTo>
                        <a:pt x="4" y="6"/>
                        <a:pt x="4" y="6"/>
                        <a:pt x="4" y="6"/>
                      </a:cubicBezTo>
                      <a:cubicBezTo>
                        <a:pt x="5" y="5"/>
                        <a:pt x="5" y="4"/>
                        <a:pt x="6" y="3"/>
                      </a:cubicBezTo>
                      <a:cubicBezTo>
                        <a:pt x="3" y="0"/>
                        <a:pt x="3" y="0"/>
                        <a:pt x="3" y="0"/>
                      </a:cubicBezTo>
                      <a:cubicBezTo>
                        <a:pt x="2" y="2"/>
                        <a:pt x="1" y="3"/>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3" name="Freeform 1779">
                  <a:extLst>
                    <a:ext uri="{FF2B5EF4-FFF2-40B4-BE49-F238E27FC236}">
                      <a16:creationId xmlns:a16="http://schemas.microsoft.com/office/drawing/2014/main" id="{5645CB1A-A2C6-CEBB-0F55-CC62FC8D230F}"/>
                    </a:ext>
                  </a:extLst>
                </p:cNvPr>
                <p:cNvSpPr>
                  <a:spLocks/>
                </p:cNvSpPr>
                <p:nvPr/>
              </p:nvSpPr>
              <p:spPr bwMode="auto">
                <a:xfrm>
                  <a:off x="6419851" y="2520951"/>
                  <a:ext cx="6350" cy="6350"/>
                </a:xfrm>
                <a:custGeom>
                  <a:avLst/>
                  <a:gdLst>
                    <a:gd name="T0" fmla="*/ 5 w 5"/>
                    <a:gd name="T1" fmla="*/ 4 h 5"/>
                    <a:gd name="T2" fmla="*/ 4 w 5"/>
                    <a:gd name="T3" fmla="*/ 0 h 5"/>
                    <a:gd name="T4" fmla="*/ 0 w 5"/>
                    <a:gd name="T5" fmla="*/ 1 h 5"/>
                    <a:gd name="T6" fmla="*/ 1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4" y="2"/>
                        <a:pt x="4" y="1"/>
                        <a:pt x="4" y="0"/>
                      </a:cubicBezTo>
                      <a:cubicBezTo>
                        <a:pt x="0" y="1"/>
                        <a:pt x="0" y="1"/>
                        <a:pt x="0" y="1"/>
                      </a:cubicBezTo>
                      <a:cubicBezTo>
                        <a:pt x="0" y="2"/>
                        <a:pt x="1" y="3"/>
                        <a:pt x="1" y="5"/>
                      </a:cubicBezTo>
                      <a:lnTo>
                        <a:pt x="5"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4" name="Freeform 1780">
                  <a:extLst>
                    <a:ext uri="{FF2B5EF4-FFF2-40B4-BE49-F238E27FC236}">
                      <a16:creationId xmlns:a16="http://schemas.microsoft.com/office/drawing/2014/main" id="{BC99F001-64FC-D36B-7035-4336C1A2A7FA}"/>
                    </a:ext>
                  </a:extLst>
                </p:cNvPr>
                <p:cNvSpPr>
                  <a:spLocks/>
                </p:cNvSpPr>
                <p:nvPr/>
              </p:nvSpPr>
              <p:spPr bwMode="auto">
                <a:xfrm>
                  <a:off x="6467476" y="2484438"/>
                  <a:ext cx="7938" cy="6350"/>
                </a:xfrm>
                <a:custGeom>
                  <a:avLst/>
                  <a:gdLst>
                    <a:gd name="T0" fmla="*/ 0 w 6"/>
                    <a:gd name="T1" fmla="*/ 2 h 5"/>
                    <a:gd name="T2" fmla="*/ 2 w 6"/>
                    <a:gd name="T3" fmla="*/ 5 h 5"/>
                    <a:gd name="T4" fmla="*/ 6 w 6"/>
                    <a:gd name="T5" fmla="*/ 4 h 5"/>
                    <a:gd name="T6" fmla="*/ 4 w 6"/>
                    <a:gd name="T7" fmla="*/ 0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5"/>
                        <a:pt x="2" y="5"/>
                        <a:pt x="2" y="5"/>
                      </a:cubicBezTo>
                      <a:cubicBezTo>
                        <a:pt x="3" y="5"/>
                        <a:pt x="4" y="4"/>
                        <a:pt x="6" y="4"/>
                      </a:cubicBezTo>
                      <a:cubicBezTo>
                        <a:pt x="4" y="0"/>
                        <a:pt x="4" y="0"/>
                        <a:pt x="4" y="0"/>
                      </a:cubicBezTo>
                      <a:cubicBezTo>
                        <a:pt x="3" y="1"/>
                        <a:pt x="2"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5" name="Freeform 1781">
                  <a:extLst>
                    <a:ext uri="{FF2B5EF4-FFF2-40B4-BE49-F238E27FC236}">
                      <a16:creationId xmlns:a16="http://schemas.microsoft.com/office/drawing/2014/main" id="{4C486EBF-5653-C306-3D8B-884EE19B4D7D}"/>
                    </a:ext>
                  </a:extLst>
                </p:cNvPr>
                <p:cNvSpPr>
                  <a:spLocks/>
                </p:cNvSpPr>
                <p:nvPr/>
              </p:nvSpPr>
              <p:spPr bwMode="auto">
                <a:xfrm>
                  <a:off x="6427789" y="2535238"/>
                  <a:ext cx="9525" cy="6350"/>
                </a:xfrm>
                <a:custGeom>
                  <a:avLst/>
                  <a:gdLst>
                    <a:gd name="T0" fmla="*/ 3 w 8"/>
                    <a:gd name="T1" fmla="*/ 5 h 5"/>
                    <a:gd name="T2" fmla="*/ 5 w 8"/>
                    <a:gd name="T3" fmla="*/ 5 h 5"/>
                    <a:gd name="T4" fmla="*/ 6 w 8"/>
                    <a:gd name="T5" fmla="*/ 5 h 5"/>
                    <a:gd name="T6" fmla="*/ 7 w 8"/>
                    <a:gd name="T7" fmla="*/ 5 h 5"/>
                    <a:gd name="T8" fmla="*/ 8 w 8"/>
                    <a:gd name="T9" fmla="*/ 1 h 5"/>
                    <a:gd name="T10" fmla="*/ 5 w 8"/>
                    <a:gd name="T11" fmla="*/ 1 h 5"/>
                    <a:gd name="T12" fmla="*/ 5 w 8"/>
                    <a:gd name="T13" fmla="*/ 1 h 5"/>
                    <a:gd name="T14" fmla="*/ 3 w 8"/>
                    <a:gd name="T15" fmla="*/ 0 h 5"/>
                    <a:gd name="T16" fmla="*/ 2 w 8"/>
                    <a:gd name="T17" fmla="*/ 2 h 5"/>
                    <a:gd name="T18" fmla="*/ 0 w 8"/>
                    <a:gd name="T19" fmla="*/ 3 h 5"/>
                    <a:gd name="T20" fmla="*/ 3 w 8"/>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3" y="5"/>
                      </a:moveTo>
                      <a:cubicBezTo>
                        <a:pt x="3" y="5"/>
                        <a:pt x="4" y="5"/>
                        <a:pt x="5" y="5"/>
                      </a:cubicBezTo>
                      <a:cubicBezTo>
                        <a:pt x="5" y="5"/>
                        <a:pt x="5" y="5"/>
                        <a:pt x="6" y="5"/>
                      </a:cubicBezTo>
                      <a:cubicBezTo>
                        <a:pt x="6" y="5"/>
                        <a:pt x="7" y="5"/>
                        <a:pt x="7" y="5"/>
                      </a:cubicBezTo>
                      <a:cubicBezTo>
                        <a:pt x="8" y="1"/>
                        <a:pt x="8" y="1"/>
                        <a:pt x="8" y="1"/>
                      </a:cubicBezTo>
                      <a:cubicBezTo>
                        <a:pt x="7" y="1"/>
                        <a:pt x="6" y="1"/>
                        <a:pt x="5" y="1"/>
                      </a:cubicBezTo>
                      <a:cubicBezTo>
                        <a:pt x="5" y="1"/>
                        <a:pt x="5" y="1"/>
                        <a:pt x="5" y="1"/>
                      </a:cubicBezTo>
                      <a:cubicBezTo>
                        <a:pt x="4" y="1"/>
                        <a:pt x="3" y="1"/>
                        <a:pt x="3" y="0"/>
                      </a:cubicBezTo>
                      <a:cubicBezTo>
                        <a:pt x="2" y="2"/>
                        <a:pt x="2" y="2"/>
                        <a:pt x="2" y="2"/>
                      </a:cubicBezTo>
                      <a:cubicBezTo>
                        <a:pt x="0" y="3"/>
                        <a:pt x="0" y="3"/>
                        <a:pt x="0" y="3"/>
                      </a:cubicBezTo>
                      <a:cubicBezTo>
                        <a:pt x="1" y="4"/>
                        <a:pt x="2" y="4"/>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6" name="Freeform 1782">
                  <a:extLst>
                    <a:ext uri="{FF2B5EF4-FFF2-40B4-BE49-F238E27FC236}">
                      <a16:creationId xmlns:a16="http://schemas.microsoft.com/office/drawing/2014/main" id="{A99F0D5C-EDC0-23E3-F87C-D9FC2F253F3D}"/>
                    </a:ext>
                  </a:extLst>
                </p:cNvPr>
                <p:cNvSpPr>
                  <a:spLocks/>
                </p:cNvSpPr>
                <p:nvPr/>
              </p:nvSpPr>
              <p:spPr bwMode="auto">
                <a:xfrm>
                  <a:off x="6477001" y="2481263"/>
                  <a:ext cx="7938" cy="6350"/>
                </a:xfrm>
                <a:custGeom>
                  <a:avLst/>
                  <a:gdLst>
                    <a:gd name="T0" fmla="*/ 0 w 5"/>
                    <a:gd name="T1" fmla="*/ 1 h 5"/>
                    <a:gd name="T2" fmla="*/ 2 w 5"/>
                    <a:gd name="T3" fmla="*/ 5 h 5"/>
                    <a:gd name="T4" fmla="*/ 5 w 5"/>
                    <a:gd name="T5" fmla="*/ 3 h 5"/>
                    <a:gd name="T6" fmla="*/ 4 w 5"/>
                    <a:gd name="T7" fmla="*/ 0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2" y="5"/>
                        <a:pt x="2" y="5"/>
                        <a:pt x="2" y="5"/>
                      </a:cubicBezTo>
                      <a:cubicBezTo>
                        <a:pt x="3" y="4"/>
                        <a:pt x="4" y="4"/>
                        <a:pt x="5" y="3"/>
                      </a:cubicBezTo>
                      <a:cubicBezTo>
                        <a:pt x="4" y="0"/>
                        <a:pt x="4" y="0"/>
                        <a:pt x="4" y="0"/>
                      </a:cubicBezTo>
                      <a:cubicBezTo>
                        <a:pt x="3" y="0"/>
                        <a:pt x="2"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7" name="Freeform 1783">
                  <a:extLst>
                    <a:ext uri="{FF2B5EF4-FFF2-40B4-BE49-F238E27FC236}">
                      <a16:creationId xmlns:a16="http://schemas.microsoft.com/office/drawing/2014/main" id="{B64FE451-29ED-9D34-782D-0F57506724C4}"/>
                    </a:ext>
                  </a:extLst>
                </p:cNvPr>
                <p:cNvSpPr>
                  <a:spLocks/>
                </p:cNvSpPr>
                <p:nvPr/>
              </p:nvSpPr>
              <p:spPr bwMode="auto">
                <a:xfrm>
                  <a:off x="6418264" y="2484438"/>
                  <a:ext cx="6350" cy="6350"/>
                </a:xfrm>
                <a:custGeom>
                  <a:avLst/>
                  <a:gdLst>
                    <a:gd name="T0" fmla="*/ 6 w 6"/>
                    <a:gd name="T1" fmla="*/ 4 h 5"/>
                    <a:gd name="T2" fmla="*/ 4 w 6"/>
                    <a:gd name="T3" fmla="*/ 0 h 5"/>
                    <a:gd name="T4" fmla="*/ 0 w 6"/>
                    <a:gd name="T5" fmla="*/ 2 h 5"/>
                    <a:gd name="T6" fmla="*/ 3 w 6"/>
                    <a:gd name="T7" fmla="*/ 5 h 5"/>
                    <a:gd name="T8" fmla="*/ 6 w 6"/>
                    <a:gd name="T9" fmla="*/ 4 h 5"/>
                  </a:gdLst>
                  <a:ahLst/>
                  <a:cxnLst>
                    <a:cxn ang="0">
                      <a:pos x="T0" y="T1"/>
                    </a:cxn>
                    <a:cxn ang="0">
                      <a:pos x="T2" y="T3"/>
                    </a:cxn>
                    <a:cxn ang="0">
                      <a:pos x="T4" y="T5"/>
                    </a:cxn>
                    <a:cxn ang="0">
                      <a:pos x="T6" y="T7"/>
                    </a:cxn>
                    <a:cxn ang="0">
                      <a:pos x="T8" y="T9"/>
                    </a:cxn>
                  </a:cxnLst>
                  <a:rect l="0" t="0" r="r" b="b"/>
                  <a:pathLst>
                    <a:path w="6" h="5">
                      <a:moveTo>
                        <a:pt x="6" y="4"/>
                      </a:moveTo>
                      <a:cubicBezTo>
                        <a:pt x="4" y="0"/>
                        <a:pt x="4" y="0"/>
                        <a:pt x="4" y="0"/>
                      </a:cubicBezTo>
                      <a:cubicBezTo>
                        <a:pt x="3" y="1"/>
                        <a:pt x="2" y="1"/>
                        <a:pt x="0" y="2"/>
                      </a:cubicBezTo>
                      <a:cubicBezTo>
                        <a:pt x="3" y="5"/>
                        <a:pt x="3" y="5"/>
                        <a:pt x="3" y="5"/>
                      </a:cubicBezTo>
                      <a:cubicBezTo>
                        <a:pt x="4" y="5"/>
                        <a:pt x="5" y="4"/>
                        <a:pt x="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8" name="Freeform 1784">
                  <a:extLst>
                    <a:ext uri="{FF2B5EF4-FFF2-40B4-BE49-F238E27FC236}">
                      <a16:creationId xmlns:a16="http://schemas.microsoft.com/office/drawing/2014/main" id="{50361B04-1376-D90F-A94A-D826E9851EBC}"/>
                    </a:ext>
                  </a:extLst>
                </p:cNvPr>
                <p:cNvSpPr>
                  <a:spLocks/>
                </p:cNvSpPr>
                <p:nvPr/>
              </p:nvSpPr>
              <p:spPr bwMode="auto">
                <a:xfrm>
                  <a:off x="6484939" y="2474913"/>
                  <a:ext cx="7938" cy="6350"/>
                </a:xfrm>
                <a:custGeom>
                  <a:avLst/>
                  <a:gdLst>
                    <a:gd name="T0" fmla="*/ 6 w 6"/>
                    <a:gd name="T1" fmla="*/ 2 h 5"/>
                    <a:gd name="T2" fmla="*/ 2 w 6"/>
                    <a:gd name="T3" fmla="*/ 0 h 5"/>
                    <a:gd name="T4" fmla="*/ 0 w 6"/>
                    <a:gd name="T5" fmla="*/ 3 h 5"/>
                    <a:gd name="T6" fmla="*/ 3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2" y="0"/>
                        <a:pt x="2" y="0"/>
                        <a:pt x="2" y="0"/>
                      </a:cubicBezTo>
                      <a:cubicBezTo>
                        <a:pt x="1" y="1"/>
                        <a:pt x="1" y="2"/>
                        <a:pt x="0" y="3"/>
                      </a:cubicBezTo>
                      <a:cubicBezTo>
                        <a:pt x="3" y="5"/>
                        <a:pt x="3" y="5"/>
                        <a:pt x="3" y="5"/>
                      </a:cubicBezTo>
                      <a:cubicBezTo>
                        <a:pt x="4" y="4"/>
                        <a:pt x="5" y="3"/>
                        <a:pt x="6"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79" name="Freeform 1785">
                  <a:extLst>
                    <a:ext uri="{FF2B5EF4-FFF2-40B4-BE49-F238E27FC236}">
                      <a16:creationId xmlns:a16="http://schemas.microsoft.com/office/drawing/2014/main" id="{469855D9-74C5-9771-EDE4-7CAD874073AA}"/>
                    </a:ext>
                  </a:extLst>
                </p:cNvPr>
                <p:cNvSpPr>
                  <a:spLocks/>
                </p:cNvSpPr>
                <p:nvPr/>
              </p:nvSpPr>
              <p:spPr bwMode="auto">
                <a:xfrm>
                  <a:off x="6430964" y="2563813"/>
                  <a:ext cx="6350" cy="1588"/>
                </a:xfrm>
                <a:custGeom>
                  <a:avLst/>
                  <a:gdLst>
                    <a:gd name="T0" fmla="*/ 0 w 4"/>
                    <a:gd name="T1" fmla="*/ 2 h 2"/>
                    <a:gd name="T2" fmla="*/ 4 w 4"/>
                    <a:gd name="T3" fmla="*/ 2 h 2"/>
                    <a:gd name="T4" fmla="*/ 4 w 4"/>
                    <a:gd name="T5" fmla="*/ 1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4" y="2"/>
                        <a:pt x="4" y="2"/>
                        <a:pt x="4" y="2"/>
                      </a:cubicBezTo>
                      <a:cubicBezTo>
                        <a:pt x="4" y="2"/>
                        <a:pt x="4" y="1"/>
                        <a:pt x="4" y="1"/>
                      </a:cubicBezTo>
                      <a:cubicBezTo>
                        <a:pt x="0" y="0"/>
                        <a:pt x="0" y="0"/>
                        <a:pt x="0" y="0"/>
                      </a:cubicBezTo>
                      <a:cubicBezTo>
                        <a:pt x="0" y="0"/>
                        <a:pt x="0" y="1"/>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grpSp>
          <p:sp>
            <p:nvSpPr>
              <p:cNvPr id="754" name="Freeform 1695">
                <a:extLst>
                  <a:ext uri="{FF2B5EF4-FFF2-40B4-BE49-F238E27FC236}">
                    <a16:creationId xmlns:a16="http://schemas.microsoft.com/office/drawing/2014/main" id="{AB635494-E26A-0702-3F34-8F95F0753B22}"/>
                  </a:ext>
                </a:extLst>
              </p:cNvPr>
              <p:cNvSpPr>
                <a:spLocks/>
              </p:cNvSpPr>
              <p:nvPr/>
            </p:nvSpPr>
            <p:spPr bwMode="auto">
              <a:xfrm>
                <a:off x="6312124" y="2263850"/>
                <a:ext cx="247659" cy="104779"/>
              </a:xfrm>
              <a:custGeom>
                <a:avLst/>
                <a:gdLst>
                  <a:gd name="T0" fmla="*/ 178 w 193"/>
                  <a:gd name="T1" fmla="*/ 16 h 84"/>
                  <a:gd name="T2" fmla="*/ 161 w 193"/>
                  <a:gd name="T3" fmla="*/ 11 h 84"/>
                  <a:gd name="T4" fmla="*/ 116 w 193"/>
                  <a:gd name="T5" fmla="*/ 9 h 84"/>
                  <a:gd name="T6" fmla="*/ 93 w 193"/>
                  <a:gd name="T7" fmla="*/ 2 h 84"/>
                  <a:gd name="T8" fmla="*/ 74 w 193"/>
                  <a:gd name="T9" fmla="*/ 9 h 84"/>
                  <a:gd name="T10" fmla="*/ 59 w 193"/>
                  <a:gd name="T11" fmla="*/ 12 h 84"/>
                  <a:gd name="T12" fmla="*/ 35 w 193"/>
                  <a:gd name="T13" fmla="*/ 12 h 84"/>
                  <a:gd name="T14" fmla="*/ 24 w 193"/>
                  <a:gd name="T15" fmla="*/ 24 h 84"/>
                  <a:gd name="T16" fmla="*/ 18 w 193"/>
                  <a:gd name="T17" fmla="*/ 34 h 84"/>
                  <a:gd name="T18" fmla="*/ 25 w 193"/>
                  <a:gd name="T19" fmla="*/ 40 h 84"/>
                  <a:gd name="T20" fmla="*/ 39 w 193"/>
                  <a:gd name="T21" fmla="*/ 39 h 84"/>
                  <a:gd name="T22" fmla="*/ 63 w 193"/>
                  <a:gd name="T23" fmla="*/ 50 h 84"/>
                  <a:gd name="T24" fmla="*/ 56 w 193"/>
                  <a:gd name="T25" fmla="*/ 59 h 84"/>
                  <a:gd name="T26" fmla="*/ 39 w 193"/>
                  <a:gd name="T27" fmla="*/ 62 h 84"/>
                  <a:gd name="T28" fmla="*/ 13 w 193"/>
                  <a:gd name="T29" fmla="*/ 66 h 84"/>
                  <a:gd name="T30" fmla="*/ 1 w 193"/>
                  <a:gd name="T31" fmla="*/ 76 h 84"/>
                  <a:gd name="T32" fmla="*/ 26 w 193"/>
                  <a:gd name="T33" fmla="*/ 78 h 84"/>
                  <a:gd name="T34" fmla="*/ 42 w 193"/>
                  <a:gd name="T35" fmla="*/ 79 h 84"/>
                  <a:gd name="T36" fmla="*/ 56 w 193"/>
                  <a:gd name="T37" fmla="*/ 82 h 84"/>
                  <a:gd name="T38" fmla="*/ 79 w 193"/>
                  <a:gd name="T39" fmla="*/ 80 h 84"/>
                  <a:gd name="T40" fmla="*/ 82 w 193"/>
                  <a:gd name="T41" fmla="*/ 72 h 84"/>
                  <a:gd name="T42" fmla="*/ 90 w 193"/>
                  <a:gd name="T43" fmla="*/ 67 h 84"/>
                  <a:gd name="T44" fmla="*/ 100 w 193"/>
                  <a:gd name="T45" fmla="*/ 61 h 84"/>
                  <a:gd name="T46" fmla="*/ 110 w 193"/>
                  <a:gd name="T47" fmla="*/ 57 h 84"/>
                  <a:gd name="T48" fmla="*/ 121 w 193"/>
                  <a:gd name="T49" fmla="*/ 61 h 84"/>
                  <a:gd name="T50" fmla="*/ 132 w 193"/>
                  <a:gd name="T51" fmla="*/ 54 h 84"/>
                  <a:gd name="T52" fmla="*/ 148 w 193"/>
                  <a:gd name="T53" fmla="*/ 49 h 84"/>
                  <a:gd name="T54" fmla="*/ 162 w 193"/>
                  <a:gd name="T55" fmla="*/ 41 h 84"/>
                  <a:gd name="T56" fmla="*/ 176 w 193"/>
                  <a:gd name="T57" fmla="*/ 33 h 84"/>
                  <a:gd name="T58" fmla="*/ 191 w 193"/>
                  <a:gd name="T59" fmla="*/ 25 h 84"/>
                  <a:gd name="T60" fmla="*/ 193 w 193"/>
                  <a:gd name="T61" fmla="*/ 22 h 84"/>
                  <a:gd name="T62" fmla="*/ 178 w 193"/>
                  <a:gd name="T63"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3" h="84">
                    <a:moveTo>
                      <a:pt x="178" y="16"/>
                    </a:moveTo>
                    <a:cubicBezTo>
                      <a:pt x="171" y="8"/>
                      <a:pt x="169" y="13"/>
                      <a:pt x="161" y="11"/>
                    </a:cubicBezTo>
                    <a:cubicBezTo>
                      <a:pt x="154" y="9"/>
                      <a:pt x="122" y="6"/>
                      <a:pt x="116" y="9"/>
                    </a:cubicBezTo>
                    <a:cubicBezTo>
                      <a:pt x="110" y="11"/>
                      <a:pt x="97" y="4"/>
                      <a:pt x="93" y="2"/>
                    </a:cubicBezTo>
                    <a:cubicBezTo>
                      <a:pt x="88" y="0"/>
                      <a:pt x="75" y="2"/>
                      <a:pt x="74" y="9"/>
                    </a:cubicBezTo>
                    <a:cubicBezTo>
                      <a:pt x="74" y="16"/>
                      <a:pt x="68" y="16"/>
                      <a:pt x="59" y="12"/>
                    </a:cubicBezTo>
                    <a:cubicBezTo>
                      <a:pt x="49" y="7"/>
                      <a:pt x="35" y="7"/>
                      <a:pt x="35" y="12"/>
                    </a:cubicBezTo>
                    <a:cubicBezTo>
                      <a:pt x="34" y="17"/>
                      <a:pt x="27" y="23"/>
                      <a:pt x="24" y="24"/>
                    </a:cubicBezTo>
                    <a:cubicBezTo>
                      <a:pt x="22" y="25"/>
                      <a:pt x="20" y="29"/>
                      <a:pt x="18" y="34"/>
                    </a:cubicBezTo>
                    <a:cubicBezTo>
                      <a:pt x="21" y="35"/>
                      <a:pt x="23" y="38"/>
                      <a:pt x="25" y="40"/>
                    </a:cubicBezTo>
                    <a:cubicBezTo>
                      <a:pt x="28" y="44"/>
                      <a:pt x="38" y="43"/>
                      <a:pt x="39" y="39"/>
                    </a:cubicBezTo>
                    <a:cubicBezTo>
                      <a:pt x="40" y="35"/>
                      <a:pt x="55" y="43"/>
                      <a:pt x="63" y="50"/>
                    </a:cubicBezTo>
                    <a:cubicBezTo>
                      <a:pt x="72" y="57"/>
                      <a:pt x="59" y="52"/>
                      <a:pt x="56" y="59"/>
                    </a:cubicBezTo>
                    <a:cubicBezTo>
                      <a:pt x="52" y="66"/>
                      <a:pt x="42" y="59"/>
                      <a:pt x="39" y="62"/>
                    </a:cubicBezTo>
                    <a:cubicBezTo>
                      <a:pt x="36" y="65"/>
                      <a:pt x="18" y="66"/>
                      <a:pt x="13" y="66"/>
                    </a:cubicBezTo>
                    <a:cubicBezTo>
                      <a:pt x="8" y="65"/>
                      <a:pt x="0" y="73"/>
                      <a:pt x="1" y="76"/>
                    </a:cubicBezTo>
                    <a:cubicBezTo>
                      <a:pt x="1" y="80"/>
                      <a:pt x="19" y="74"/>
                      <a:pt x="26" y="78"/>
                    </a:cubicBezTo>
                    <a:cubicBezTo>
                      <a:pt x="32" y="82"/>
                      <a:pt x="38" y="74"/>
                      <a:pt x="42" y="79"/>
                    </a:cubicBezTo>
                    <a:cubicBezTo>
                      <a:pt x="45" y="84"/>
                      <a:pt x="53" y="80"/>
                      <a:pt x="56" y="82"/>
                    </a:cubicBezTo>
                    <a:cubicBezTo>
                      <a:pt x="60" y="83"/>
                      <a:pt x="79" y="80"/>
                      <a:pt x="79" y="80"/>
                    </a:cubicBezTo>
                    <a:cubicBezTo>
                      <a:pt x="81" y="78"/>
                      <a:pt x="82" y="74"/>
                      <a:pt x="82" y="72"/>
                    </a:cubicBezTo>
                    <a:cubicBezTo>
                      <a:pt x="82" y="67"/>
                      <a:pt x="86" y="68"/>
                      <a:pt x="90" y="67"/>
                    </a:cubicBezTo>
                    <a:cubicBezTo>
                      <a:pt x="94" y="66"/>
                      <a:pt x="97" y="61"/>
                      <a:pt x="100" y="61"/>
                    </a:cubicBezTo>
                    <a:cubicBezTo>
                      <a:pt x="103" y="61"/>
                      <a:pt x="107" y="56"/>
                      <a:pt x="110" y="57"/>
                    </a:cubicBezTo>
                    <a:cubicBezTo>
                      <a:pt x="113" y="58"/>
                      <a:pt x="117" y="64"/>
                      <a:pt x="121" y="61"/>
                    </a:cubicBezTo>
                    <a:cubicBezTo>
                      <a:pt x="125" y="57"/>
                      <a:pt x="126" y="60"/>
                      <a:pt x="132" y="54"/>
                    </a:cubicBezTo>
                    <a:cubicBezTo>
                      <a:pt x="137" y="47"/>
                      <a:pt x="141" y="48"/>
                      <a:pt x="148" y="49"/>
                    </a:cubicBezTo>
                    <a:cubicBezTo>
                      <a:pt x="156" y="50"/>
                      <a:pt x="160" y="46"/>
                      <a:pt x="162" y="41"/>
                    </a:cubicBezTo>
                    <a:cubicBezTo>
                      <a:pt x="164" y="36"/>
                      <a:pt x="171" y="36"/>
                      <a:pt x="176" y="33"/>
                    </a:cubicBezTo>
                    <a:cubicBezTo>
                      <a:pt x="180" y="30"/>
                      <a:pt x="189" y="27"/>
                      <a:pt x="191" y="25"/>
                    </a:cubicBezTo>
                    <a:cubicBezTo>
                      <a:pt x="193" y="25"/>
                      <a:pt x="193" y="23"/>
                      <a:pt x="193" y="22"/>
                    </a:cubicBezTo>
                    <a:cubicBezTo>
                      <a:pt x="187" y="17"/>
                      <a:pt x="184" y="22"/>
                      <a:pt x="178" y="1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5" name="Freeform 1726">
                <a:extLst>
                  <a:ext uri="{FF2B5EF4-FFF2-40B4-BE49-F238E27FC236}">
                    <a16:creationId xmlns:a16="http://schemas.microsoft.com/office/drawing/2014/main" id="{6C2730BA-72AD-54A6-6786-019112A72E3C}"/>
                  </a:ext>
                </a:extLst>
              </p:cNvPr>
              <p:cNvSpPr>
                <a:spLocks/>
              </p:cNvSpPr>
              <p:nvPr/>
            </p:nvSpPr>
            <p:spPr bwMode="auto">
              <a:xfrm>
                <a:off x="6270847" y="2325765"/>
                <a:ext cx="173044" cy="112716"/>
              </a:xfrm>
              <a:custGeom>
                <a:avLst/>
                <a:gdLst>
                  <a:gd name="T0" fmla="*/ 111 w 136"/>
                  <a:gd name="T1" fmla="*/ 74 h 91"/>
                  <a:gd name="T2" fmla="*/ 118 w 136"/>
                  <a:gd name="T3" fmla="*/ 79 h 91"/>
                  <a:gd name="T4" fmla="*/ 130 w 136"/>
                  <a:gd name="T5" fmla="*/ 83 h 91"/>
                  <a:gd name="T6" fmla="*/ 136 w 136"/>
                  <a:gd name="T7" fmla="*/ 81 h 91"/>
                  <a:gd name="T8" fmla="*/ 133 w 136"/>
                  <a:gd name="T9" fmla="*/ 58 h 91"/>
                  <a:gd name="T10" fmla="*/ 115 w 136"/>
                  <a:gd name="T11" fmla="*/ 47 h 91"/>
                  <a:gd name="T12" fmla="*/ 112 w 136"/>
                  <a:gd name="T13" fmla="*/ 31 h 91"/>
                  <a:gd name="T14" fmla="*/ 89 w 136"/>
                  <a:gd name="T15" fmla="*/ 33 h 91"/>
                  <a:gd name="T16" fmla="*/ 75 w 136"/>
                  <a:gd name="T17" fmla="*/ 30 h 91"/>
                  <a:gd name="T18" fmla="*/ 59 w 136"/>
                  <a:gd name="T19" fmla="*/ 29 h 91"/>
                  <a:gd name="T20" fmla="*/ 34 w 136"/>
                  <a:gd name="T21" fmla="*/ 27 h 91"/>
                  <a:gd name="T22" fmla="*/ 46 w 136"/>
                  <a:gd name="T23" fmla="*/ 17 h 91"/>
                  <a:gd name="T24" fmla="*/ 52 w 136"/>
                  <a:gd name="T25" fmla="*/ 17 h 91"/>
                  <a:gd name="T26" fmla="*/ 58 w 136"/>
                  <a:gd name="T27" fmla="*/ 2 h 91"/>
                  <a:gd name="T28" fmla="*/ 46 w 136"/>
                  <a:gd name="T29" fmla="*/ 5 h 91"/>
                  <a:gd name="T30" fmla="*/ 32 w 136"/>
                  <a:gd name="T31" fmla="*/ 8 h 91"/>
                  <a:gd name="T32" fmla="*/ 24 w 136"/>
                  <a:gd name="T33" fmla="*/ 17 h 91"/>
                  <a:gd name="T34" fmla="*/ 18 w 136"/>
                  <a:gd name="T35" fmla="*/ 27 h 91"/>
                  <a:gd name="T36" fmla="*/ 2 w 136"/>
                  <a:gd name="T37" fmla="*/ 34 h 91"/>
                  <a:gd name="T38" fmla="*/ 12 w 136"/>
                  <a:gd name="T39" fmla="*/ 47 h 91"/>
                  <a:gd name="T40" fmla="*/ 15 w 136"/>
                  <a:gd name="T41" fmla="*/ 63 h 91"/>
                  <a:gd name="T42" fmla="*/ 7 w 136"/>
                  <a:gd name="T43" fmla="*/ 81 h 91"/>
                  <a:gd name="T44" fmla="*/ 16 w 136"/>
                  <a:gd name="T45" fmla="*/ 82 h 91"/>
                  <a:gd name="T46" fmla="*/ 34 w 136"/>
                  <a:gd name="T47" fmla="*/ 77 h 91"/>
                  <a:gd name="T48" fmla="*/ 50 w 136"/>
                  <a:gd name="T49" fmla="*/ 69 h 91"/>
                  <a:gd name="T50" fmla="*/ 66 w 136"/>
                  <a:gd name="T51" fmla="*/ 54 h 91"/>
                  <a:gd name="T52" fmla="*/ 73 w 136"/>
                  <a:gd name="T53" fmla="*/ 68 h 91"/>
                  <a:gd name="T54" fmla="*/ 74 w 136"/>
                  <a:gd name="T55" fmla="*/ 89 h 91"/>
                  <a:gd name="T56" fmla="*/ 82 w 136"/>
                  <a:gd name="T57" fmla="*/ 90 h 91"/>
                  <a:gd name="T58" fmla="*/ 92 w 136"/>
                  <a:gd name="T59" fmla="*/ 86 h 91"/>
                  <a:gd name="T60" fmla="*/ 111 w 136"/>
                  <a:gd name="T61" fmla="*/ 7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91">
                    <a:moveTo>
                      <a:pt x="111" y="74"/>
                    </a:moveTo>
                    <a:cubicBezTo>
                      <a:pt x="115" y="76"/>
                      <a:pt x="114" y="79"/>
                      <a:pt x="118" y="79"/>
                    </a:cubicBezTo>
                    <a:cubicBezTo>
                      <a:pt x="121" y="78"/>
                      <a:pt x="127" y="80"/>
                      <a:pt x="130" y="83"/>
                    </a:cubicBezTo>
                    <a:cubicBezTo>
                      <a:pt x="133" y="82"/>
                      <a:pt x="136" y="81"/>
                      <a:pt x="136" y="81"/>
                    </a:cubicBezTo>
                    <a:cubicBezTo>
                      <a:pt x="136" y="81"/>
                      <a:pt x="133" y="63"/>
                      <a:pt x="133" y="58"/>
                    </a:cubicBezTo>
                    <a:cubicBezTo>
                      <a:pt x="132" y="52"/>
                      <a:pt x="115" y="47"/>
                      <a:pt x="115" y="47"/>
                    </a:cubicBezTo>
                    <a:cubicBezTo>
                      <a:pt x="112" y="31"/>
                      <a:pt x="112" y="31"/>
                      <a:pt x="112" y="31"/>
                    </a:cubicBezTo>
                    <a:cubicBezTo>
                      <a:pt x="112" y="31"/>
                      <a:pt x="93" y="34"/>
                      <a:pt x="89" y="33"/>
                    </a:cubicBezTo>
                    <a:cubicBezTo>
                      <a:pt x="86" y="31"/>
                      <a:pt x="78" y="35"/>
                      <a:pt x="75" y="30"/>
                    </a:cubicBezTo>
                    <a:cubicBezTo>
                      <a:pt x="71" y="25"/>
                      <a:pt x="65" y="33"/>
                      <a:pt x="59" y="29"/>
                    </a:cubicBezTo>
                    <a:cubicBezTo>
                      <a:pt x="52" y="25"/>
                      <a:pt x="34" y="31"/>
                      <a:pt x="34" y="27"/>
                    </a:cubicBezTo>
                    <a:cubicBezTo>
                      <a:pt x="33" y="24"/>
                      <a:pt x="41" y="16"/>
                      <a:pt x="46" y="17"/>
                    </a:cubicBezTo>
                    <a:cubicBezTo>
                      <a:pt x="47" y="17"/>
                      <a:pt x="49" y="17"/>
                      <a:pt x="52" y="17"/>
                    </a:cubicBezTo>
                    <a:cubicBezTo>
                      <a:pt x="54" y="13"/>
                      <a:pt x="59" y="4"/>
                      <a:pt x="58" y="2"/>
                    </a:cubicBezTo>
                    <a:cubicBezTo>
                      <a:pt x="56" y="0"/>
                      <a:pt x="50" y="2"/>
                      <a:pt x="46" y="5"/>
                    </a:cubicBezTo>
                    <a:cubicBezTo>
                      <a:pt x="42" y="8"/>
                      <a:pt x="34" y="3"/>
                      <a:pt x="32" y="8"/>
                    </a:cubicBezTo>
                    <a:cubicBezTo>
                      <a:pt x="31" y="13"/>
                      <a:pt x="29" y="17"/>
                      <a:pt x="24" y="17"/>
                    </a:cubicBezTo>
                    <a:cubicBezTo>
                      <a:pt x="19" y="17"/>
                      <a:pt x="23" y="25"/>
                      <a:pt x="18" y="27"/>
                    </a:cubicBezTo>
                    <a:cubicBezTo>
                      <a:pt x="14" y="29"/>
                      <a:pt x="3" y="29"/>
                      <a:pt x="2" y="34"/>
                    </a:cubicBezTo>
                    <a:cubicBezTo>
                      <a:pt x="0" y="38"/>
                      <a:pt x="14" y="41"/>
                      <a:pt x="12" y="47"/>
                    </a:cubicBezTo>
                    <a:cubicBezTo>
                      <a:pt x="11" y="53"/>
                      <a:pt x="19" y="59"/>
                      <a:pt x="15" y="63"/>
                    </a:cubicBezTo>
                    <a:cubicBezTo>
                      <a:pt x="11" y="66"/>
                      <a:pt x="7" y="71"/>
                      <a:pt x="7" y="81"/>
                    </a:cubicBezTo>
                    <a:cubicBezTo>
                      <a:pt x="11" y="83"/>
                      <a:pt x="14" y="85"/>
                      <a:pt x="16" y="82"/>
                    </a:cubicBezTo>
                    <a:cubicBezTo>
                      <a:pt x="18" y="77"/>
                      <a:pt x="34" y="82"/>
                      <a:pt x="34" y="77"/>
                    </a:cubicBezTo>
                    <a:cubicBezTo>
                      <a:pt x="34" y="72"/>
                      <a:pt x="50" y="74"/>
                      <a:pt x="50" y="69"/>
                    </a:cubicBezTo>
                    <a:cubicBezTo>
                      <a:pt x="50" y="64"/>
                      <a:pt x="60" y="53"/>
                      <a:pt x="66" y="54"/>
                    </a:cubicBezTo>
                    <a:cubicBezTo>
                      <a:pt x="73" y="54"/>
                      <a:pt x="66" y="65"/>
                      <a:pt x="73" y="68"/>
                    </a:cubicBezTo>
                    <a:cubicBezTo>
                      <a:pt x="81" y="72"/>
                      <a:pt x="70" y="84"/>
                      <a:pt x="74" y="89"/>
                    </a:cubicBezTo>
                    <a:cubicBezTo>
                      <a:pt x="76" y="91"/>
                      <a:pt x="79" y="91"/>
                      <a:pt x="82" y="90"/>
                    </a:cubicBezTo>
                    <a:cubicBezTo>
                      <a:pt x="85" y="89"/>
                      <a:pt x="88" y="87"/>
                      <a:pt x="92" y="86"/>
                    </a:cubicBezTo>
                    <a:cubicBezTo>
                      <a:pt x="99" y="80"/>
                      <a:pt x="108" y="72"/>
                      <a:pt x="111" y="74"/>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sp>
            <p:nvSpPr>
              <p:cNvPr id="756" name="Freeform 1729">
                <a:extLst>
                  <a:ext uri="{FF2B5EF4-FFF2-40B4-BE49-F238E27FC236}">
                    <a16:creationId xmlns:a16="http://schemas.microsoft.com/office/drawing/2014/main" id="{819EE85B-E7A1-C62A-B8B3-269632DE5A6E}"/>
                  </a:ext>
                </a:extLst>
              </p:cNvPr>
              <p:cNvSpPr>
                <a:spLocks/>
              </p:cNvSpPr>
              <p:nvPr/>
            </p:nvSpPr>
            <p:spPr bwMode="auto">
              <a:xfrm>
                <a:off x="6107329" y="2390855"/>
                <a:ext cx="325449" cy="227020"/>
              </a:xfrm>
              <a:custGeom>
                <a:avLst/>
                <a:gdLst>
                  <a:gd name="T0" fmla="*/ 245 w 254"/>
                  <a:gd name="T1" fmla="*/ 26 h 181"/>
                  <a:gd name="T2" fmla="*/ 238 w 254"/>
                  <a:gd name="T3" fmla="*/ 21 h 181"/>
                  <a:gd name="T4" fmla="*/ 219 w 254"/>
                  <a:gd name="T5" fmla="*/ 33 h 181"/>
                  <a:gd name="T6" fmla="*/ 210 w 254"/>
                  <a:gd name="T7" fmla="*/ 36 h 181"/>
                  <a:gd name="T8" fmla="*/ 201 w 254"/>
                  <a:gd name="T9" fmla="*/ 36 h 181"/>
                  <a:gd name="T10" fmla="*/ 200 w 254"/>
                  <a:gd name="T11" fmla="*/ 15 h 181"/>
                  <a:gd name="T12" fmla="*/ 193 w 254"/>
                  <a:gd name="T13" fmla="*/ 1 h 181"/>
                  <a:gd name="T14" fmla="*/ 177 w 254"/>
                  <a:gd name="T15" fmla="*/ 16 h 181"/>
                  <a:gd name="T16" fmla="*/ 161 w 254"/>
                  <a:gd name="T17" fmla="*/ 24 h 181"/>
                  <a:gd name="T18" fmla="*/ 143 w 254"/>
                  <a:gd name="T19" fmla="*/ 29 h 181"/>
                  <a:gd name="T20" fmla="*/ 127 w 254"/>
                  <a:gd name="T21" fmla="*/ 25 h 181"/>
                  <a:gd name="T22" fmla="*/ 113 w 254"/>
                  <a:gd name="T23" fmla="*/ 20 h 181"/>
                  <a:gd name="T24" fmla="*/ 98 w 254"/>
                  <a:gd name="T25" fmla="*/ 17 h 181"/>
                  <a:gd name="T26" fmla="*/ 84 w 254"/>
                  <a:gd name="T27" fmla="*/ 26 h 181"/>
                  <a:gd name="T28" fmla="*/ 74 w 254"/>
                  <a:gd name="T29" fmla="*/ 43 h 181"/>
                  <a:gd name="T30" fmla="*/ 49 w 254"/>
                  <a:gd name="T31" fmla="*/ 58 h 181"/>
                  <a:gd name="T32" fmla="*/ 33 w 254"/>
                  <a:gd name="T33" fmla="*/ 63 h 181"/>
                  <a:gd name="T34" fmla="*/ 21 w 254"/>
                  <a:gd name="T35" fmla="*/ 60 h 181"/>
                  <a:gd name="T36" fmla="*/ 13 w 254"/>
                  <a:gd name="T37" fmla="*/ 68 h 181"/>
                  <a:gd name="T38" fmla="*/ 6 w 254"/>
                  <a:gd name="T39" fmla="*/ 82 h 181"/>
                  <a:gd name="T40" fmla="*/ 4 w 254"/>
                  <a:gd name="T41" fmla="*/ 97 h 181"/>
                  <a:gd name="T42" fmla="*/ 4 w 254"/>
                  <a:gd name="T43" fmla="*/ 116 h 181"/>
                  <a:gd name="T44" fmla="*/ 7 w 254"/>
                  <a:gd name="T45" fmla="*/ 136 h 181"/>
                  <a:gd name="T46" fmla="*/ 24 w 254"/>
                  <a:gd name="T47" fmla="*/ 145 h 181"/>
                  <a:gd name="T48" fmla="*/ 6 w 254"/>
                  <a:gd name="T49" fmla="*/ 170 h 181"/>
                  <a:gd name="T50" fmla="*/ 10 w 254"/>
                  <a:gd name="T51" fmla="*/ 176 h 181"/>
                  <a:gd name="T52" fmla="*/ 37 w 254"/>
                  <a:gd name="T53" fmla="*/ 179 h 181"/>
                  <a:gd name="T54" fmla="*/ 108 w 254"/>
                  <a:gd name="T55" fmla="*/ 170 h 181"/>
                  <a:gd name="T56" fmla="*/ 106 w 254"/>
                  <a:gd name="T57" fmla="*/ 153 h 181"/>
                  <a:gd name="T58" fmla="*/ 120 w 254"/>
                  <a:gd name="T59" fmla="*/ 144 h 181"/>
                  <a:gd name="T60" fmla="*/ 132 w 254"/>
                  <a:gd name="T61" fmla="*/ 141 h 181"/>
                  <a:gd name="T62" fmla="*/ 151 w 254"/>
                  <a:gd name="T63" fmla="*/ 135 h 181"/>
                  <a:gd name="T64" fmla="*/ 159 w 254"/>
                  <a:gd name="T65" fmla="*/ 127 h 181"/>
                  <a:gd name="T66" fmla="*/ 165 w 254"/>
                  <a:gd name="T67" fmla="*/ 108 h 181"/>
                  <a:gd name="T68" fmla="*/ 177 w 254"/>
                  <a:gd name="T69" fmla="*/ 101 h 181"/>
                  <a:gd name="T70" fmla="*/ 171 w 254"/>
                  <a:gd name="T71" fmla="*/ 90 h 181"/>
                  <a:gd name="T72" fmla="*/ 191 w 254"/>
                  <a:gd name="T73" fmla="*/ 90 h 181"/>
                  <a:gd name="T74" fmla="*/ 193 w 254"/>
                  <a:gd name="T75" fmla="*/ 76 h 181"/>
                  <a:gd name="T76" fmla="*/ 201 w 254"/>
                  <a:gd name="T77" fmla="*/ 64 h 181"/>
                  <a:gd name="T78" fmla="*/ 198 w 254"/>
                  <a:gd name="T79" fmla="*/ 53 h 181"/>
                  <a:gd name="T80" fmla="*/ 200 w 254"/>
                  <a:gd name="T81" fmla="*/ 44 h 181"/>
                  <a:gd name="T82" fmla="*/ 203 w 254"/>
                  <a:gd name="T83" fmla="*/ 43 h 181"/>
                  <a:gd name="T84" fmla="*/ 212 w 254"/>
                  <a:gd name="T85" fmla="*/ 40 h 181"/>
                  <a:gd name="T86" fmla="*/ 236 w 254"/>
                  <a:gd name="T87" fmla="*/ 33 h 181"/>
                  <a:gd name="T88" fmla="*/ 254 w 254"/>
                  <a:gd name="T89" fmla="*/ 27 h 181"/>
                  <a:gd name="T90" fmla="*/ 245 w 254"/>
                  <a:gd name="T91" fmla="*/ 2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4" h="181">
                    <a:moveTo>
                      <a:pt x="245" y="26"/>
                    </a:moveTo>
                    <a:cubicBezTo>
                      <a:pt x="241" y="26"/>
                      <a:pt x="242" y="23"/>
                      <a:pt x="238" y="21"/>
                    </a:cubicBezTo>
                    <a:cubicBezTo>
                      <a:pt x="235" y="19"/>
                      <a:pt x="226" y="27"/>
                      <a:pt x="219" y="33"/>
                    </a:cubicBezTo>
                    <a:cubicBezTo>
                      <a:pt x="216" y="34"/>
                      <a:pt x="212" y="36"/>
                      <a:pt x="210" y="36"/>
                    </a:cubicBezTo>
                    <a:cubicBezTo>
                      <a:pt x="206" y="38"/>
                      <a:pt x="203" y="38"/>
                      <a:pt x="201" y="36"/>
                    </a:cubicBezTo>
                    <a:cubicBezTo>
                      <a:pt x="197" y="31"/>
                      <a:pt x="208" y="19"/>
                      <a:pt x="200" y="15"/>
                    </a:cubicBezTo>
                    <a:cubicBezTo>
                      <a:pt x="193" y="12"/>
                      <a:pt x="200" y="1"/>
                      <a:pt x="193" y="1"/>
                    </a:cubicBezTo>
                    <a:cubicBezTo>
                      <a:pt x="187" y="0"/>
                      <a:pt x="177" y="11"/>
                      <a:pt x="177" y="16"/>
                    </a:cubicBezTo>
                    <a:cubicBezTo>
                      <a:pt x="177" y="21"/>
                      <a:pt x="161" y="19"/>
                      <a:pt x="161" y="24"/>
                    </a:cubicBezTo>
                    <a:cubicBezTo>
                      <a:pt x="161" y="29"/>
                      <a:pt x="145" y="24"/>
                      <a:pt x="143" y="29"/>
                    </a:cubicBezTo>
                    <a:cubicBezTo>
                      <a:pt x="140" y="35"/>
                      <a:pt x="132" y="25"/>
                      <a:pt x="127" y="25"/>
                    </a:cubicBezTo>
                    <a:cubicBezTo>
                      <a:pt x="122" y="25"/>
                      <a:pt x="119" y="18"/>
                      <a:pt x="113" y="20"/>
                    </a:cubicBezTo>
                    <a:cubicBezTo>
                      <a:pt x="106" y="22"/>
                      <a:pt x="103" y="18"/>
                      <a:pt x="98" y="17"/>
                    </a:cubicBezTo>
                    <a:cubicBezTo>
                      <a:pt x="93" y="17"/>
                      <a:pt x="90" y="28"/>
                      <a:pt x="84" y="26"/>
                    </a:cubicBezTo>
                    <a:cubicBezTo>
                      <a:pt x="78" y="24"/>
                      <a:pt x="76" y="36"/>
                      <a:pt x="74" y="43"/>
                    </a:cubicBezTo>
                    <a:cubicBezTo>
                      <a:pt x="72" y="50"/>
                      <a:pt x="48" y="50"/>
                      <a:pt x="49" y="58"/>
                    </a:cubicBezTo>
                    <a:cubicBezTo>
                      <a:pt x="49" y="65"/>
                      <a:pt x="35" y="68"/>
                      <a:pt x="33" y="63"/>
                    </a:cubicBezTo>
                    <a:cubicBezTo>
                      <a:pt x="32" y="58"/>
                      <a:pt x="23" y="61"/>
                      <a:pt x="21" y="60"/>
                    </a:cubicBezTo>
                    <a:cubicBezTo>
                      <a:pt x="19" y="58"/>
                      <a:pt x="12" y="61"/>
                      <a:pt x="13" y="68"/>
                    </a:cubicBezTo>
                    <a:cubicBezTo>
                      <a:pt x="14" y="75"/>
                      <a:pt x="7" y="79"/>
                      <a:pt x="6" y="82"/>
                    </a:cubicBezTo>
                    <a:cubicBezTo>
                      <a:pt x="5" y="85"/>
                      <a:pt x="1" y="93"/>
                      <a:pt x="4" y="97"/>
                    </a:cubicBezTo>
                    <a:cubicBezTo>
                      <a:pt x="7" y="102"/>
                      <a:pt x="0" y="109"/>
                      <a:pt x="4" y="116"/>
                    </a:cubicBezTo>
                    <a:cubicBezTo>
                      <a:pt x="7" y="124"/>
                      <a:pt x="5" y="134"/>
                      <a:pt x="7" y="136"/>
                    </a:cubicBezTo>
                    <a:cubicBezTo>
                      <a:pt x="8" y="139"/>
                      <a:pt x="21" y="138"/>
                      <a:pt x="24" y="145"/>
                    </a:cubicBezTo>
                    <a:cubicBezTo>
                      <a:pt x="27" y="153"/>
                      <a:pt x="7" y="166"/>
                      <a:pt x="6" y="170"/>
                    </a:cubicBezTo>
                    <a:cubicBezTo>
                      <a:pt x="6" y="172"/>
                      <a:pt x="7" y="174"/>
                      <a:pt x="10" y="176"/>
                    </a:cubicBezTo>
                    <a:cubicBezTo>
                      <a:pt x="18" y="177"/>
                      <a:pt x="28" y="178"/>
                      <a:pt x="37" y="179"/>
                    </a:cubicBezTo>
                    <a:cubicBezTo>
                      <a:pt x="48" y="181"/>
                      <a:pt x="107" y="173"/>
                      <a:pt x="108" y="170"/>
                    </a:cubicBezTo>
                    <a:cubicBezTo>
                      <a:pt x="109" y="168"/>
                      <a:pt x="106" y="155"/>
                      <a:pt x="106" y="153"/>
                    </a:cubicBezTo>
                    <a:cubicBezTo>
                      <a:pt x="107" y="150"/>
                      <a:pt x="114" y="144"/>
                      <a:pt x="120" y="144"/>
                    </a:cubicBezTo>
                    <a:cubicBezTo>
                      <a:pt x="126" y="145"/>
                      <a:pt x="132" y="146"/>
                      <a:pt x="132" y="141"/>
                    </a:cubicBezTo>
                    <a:cubicBezTo>
                      <a:pt x="132" y="137"/>
                      <a:pt x="149" y="131"/>
                      <a:pt x="151" y="135"/>
                    </a:cubicBezTo>
                    <a:cubicBezTo>
                      <a:pt x="153" y="139"/>
                      <a:pt x="159" y="138"/>
                      <a:pt x="159" y="127"/>
                    </a:cubicBezTo>
                    <a:cubicBezTo>
                      <a:pt x="160" y="117"/>
                      <a:pt x="159" y="109"/>
                      <a:pt x="165" y="108"/>
                    </a:cubicBezTo>
                    <a:cubicBezTo>
                      <a:pt x="171" y="108"/>
                      <a:pt x="178" y="104"/>
                      <a:pt x="177" y="101"/>
                    </a:cubicBezTo>
                    <a:cubicBezTo>
                      <a:pt x="176" y="98"/>
                      <a:pt x="169" y="92"/>
                      <a:pt x="171" y="90"/>
                    </a:cubicBezTo>
                    <a:cubicBezTo>
                      <a:pt x="173" y="88"/>
                      <a:pt x="189" y="95"/>
                      <a:pt x="191" y="90"/>
                    </a:cubicBezTo>
                    <a:cubicBezTo>
                      <a:pt x="193" y="85"/>
                      <a:pt x="190" y="80"/>
                      <a:pt x="193" y="76"/>
                    </a:cubicBezTo>
                    <a:cubicBezTo>
                      <a:pt x="195" y="72"/>
                      <a:pt x="202" y="68"/>
                      <a:pt x="201" y="64"/>
                    </a:cubicBezTo>
                    <a:cubicBezTo>
                      <a:pt x="200" y="59"/>
                      <a:pt x="202" y="57"/>
                      <a:pt x="198" y="53"/>
                    </a:cubicBezTo>
                    <a:cubicBezTo>
                      <a:pt x="194" y="49"/>
                      <a:pt x="196" y="45"/>
                      <a:pt x="200" y="44"/>
                    </a:cubicBezTo>
                    <a:cubicBezTo>
                      <a:pt x="201" y="44"/>
                      <a:pt x="202" y="44"/>
                      <a:pt x="203" y="43"/>
                    </a:cubicBezTo>
                    <a:cubicBezTo>
                      <a:pt x="207" y="42"/>
                      <a:pt x="210" y="42"/>
                      <a:pt x="212" y="40"/>
                    </a:cubicBezTo>
                    <a:cubicBezTo>
                      <a:pt x="219" y="35"/>
                      <a:pt x="231" y="31"/>
                      <a:pt x="236" y="33"/>
                    </a:cubicBezTo>
                    <a:cubicBezTo>
                      <a:pt x="240" y="34"/>
                      <a:pt x="249" y="33"/>
                      <a:pt x="254" y="27"/>
                    </a:cubicBezTo>
                    <a:cubicBezTo>
                      <a:pt x="251" y="26"/>
                      <a:pt x="247" y="25"/>
                      <a:pt x="245" y="26"/>
                    </a:cubicBezTo>
                    <a:close/>
                  </a:path>
                </a:pathLst>
              </a:custGeom>
              <a:grpFill/>
              <a:ln w="3175">
                <a:solidFill>
                  <a:schemeClr val="bg2"/>
                </a:solidFill>
                <a:round/>
                <a:headEnd/>
                <a:tailEnd/>
              </a:ln>
            </p:spPr>
            <p:txBody>
              <a:bodyPr vert="horz" wrap="square" lIns="91440" tIns="45720" rIns="91440" bIns="45720" numCol="1" anchor="t" anchorCtr="0" compatLnSpc="1">
                <a:prstTxWarp prst="textNoShape">
                  <a:avLst/>
                </a:prstTxWarp>
              </a:bodyPr>
              <a:lstStyle/>
              <a:p>
                <a:pPr defTabSz="457189"/>
                <a:endParaRPr lang="en-US">
                  <a:solidFill>
                    <a:srgbClr val="0D274D"/>
                  </a:solidFill>
                  <a:cs typeface="+mn-cs"/>
                </a:endParaRPr>
              </a:p>
            </p:txBody>
          </p:sp>
        </p:grpSp>
        <p:sp>
          <p:nvSpPr>
            <p:cNvPr id="574" name="TextBox 573">
              <a:extLst>
                <a:ext uri="{FF2B5EF4-FFF2-40B4-BE49-F238E27FC236}">
                  <a16:creationId xmlns:a16="http://schemas.microsoft.com/office/drawing/2014/main" id="{E93389C9-161F-F045-97FF-5CE231B78BC2}"/>
                </a:ext>
              </a:extLst>
            </p:cNvPr>
            <p:cNvSpPr txBox="1"/>
            <p:nvPr/>
          </p:nvSpPr>
          <p:spPr>
            <a:xfrm>
              <a:off x="2902024" y="2240923"/>
              <a:ext cx="1063895" cy="230832"/>
            </a:xfrm>
            <a:prstGeom prst="rect">
              <a:avLst/>
            </a:prstGeom>
            <a:noFill/>
          </p:spPr>
          <p:txBody>
            <a:bodyPr wrap="square" lIns="91440" tIns="45720" rIns="91440" bIns="45720" rtlCol="0" anchor="t">
              <a:spAutoFit/>
            </a:bodyPr>
            <a:lstStyle/>
            <a:p>
              <a:pPr defTabSz="457189">
                <a:defRPr/>
              </a:pPr>
              <a:r>
                <a:rPr lang="en-US" sz="900">
                  <a:solidFill>
                    <a:srgbClr val="0D274D"/>
                  </a:solidFill>
                  <a:latin typeface="CiscoSansTT Light"/>
                  <a:ea typeface="ＭＳ Ｐゴシック"/>
                  <a:cs typeface="CiscoSansTT Light"/>
                </a:rPr>
                <a:t>North America</a:t>
              </a:r>
            </a:p>
          </p:txBody>
        </p:sp>
        <p:sp>
          <p:nvSpPr>
            <p:cNvPr id="583" name="TextBox 582">
              <a:extLst>
                <a:ext uri="{FF2B5EF4-FFF2-40B4-BE49-F238E27FC236}">
                  <a16:creationId xmlns:a16="http://schemas.microsoft.com/office/drawing/2014/main" id="{85753799-3972-8D49-ADF8-7A405CD84629}"/>
                </a:ext>
              </a:extLst>
            </p:cNvPr>
            <p:cNvSpPr txBox="1"/>
            <p:nvPr/>
          </p:nvSpPr>
          <p:spPr>
            <a:xfrm>
              <a:off x="4392093" y="2126830"/>
              <a:ext cx="521297" cy="230832"/>
            </a:xfrm>
            <a:prstGeom prst="rect">
              <a:avLst/>
            </a:prstGeom>
            <a:noFill/>
          </p:spPr>
          <p:txBody>
            <a:bodyPr wrap="none" rtlCol="0">
              <a:spAutoFit/>
            </a:bodyPr>
            <a:lstStyle/>
            <a:p>
              <a:pPr defTabSz="457189">
                <a:defRPr/>
              </a:pPr>
              <a:r>
                <a:rPr lang="en-US" sz="900">
                  <a:solidFill>
                    <a:srgbClr val="0D274D"/>
                  </a:solidFill>
                  <a:latin typeface="CiscoSansTT Light" panose="020B0503020201020303" pitchFamily="34" charset="0"/>
                  <a:cs typeface="CiscoSansTT Light" panose="020B0503020201020303" pitchFamily="34" charset="0"/>
                </a:rPr>
                <a:t>Europe</a:t>
              </a:r>
            </a:p>
          </p:txBody>
        </p:sp>
        <p:grpSp>
          <p:nvGrpSpPr>
            <p:cNvPr id="571" name="Group 570">
              <a:extLst>
                <a:ext uri="{FF2B5EF4-FFF2-40B4-BE49-F238E27FC236}">
                  <a16:creationId xmlns:a16="http://schemas.microsoft.com/office/drawing/2014/main" id="{825FAB95-F235-5949-B025-203DD147D278}"/>
                </a:ext>
              </a:extLst>
            </p:cNvPr>
            <p:cNvGrpSpPr>
              <a:grpSpLocks noChangeAspect="1"/>
            </p:cNvGrpSpPr>
            <p:nvPr/>
          </p:nvGrpSpPr>
          <p:grpSpPr>
            <a:xfrm>
              <a:off x="2796365" y="2269030"/>
              <a:ext cx="135848" cy="135848"/>
              <a:chOff x="1699776" y="3342251"/>
              <a:chExt cx="164592" cy="164592"/>
            </a:xfrm>
          </p:grpSpPr>
          <p:sp>
            <p:nvSpPr>
              <p:cNvPr id="572" name="Teardrop 571">
                <a:extLst>
                  <a:ext uri="{FF2B5EF4-FFF2-40B4-BE49-F238E27FC236}">
                    <a16:creationId xmlns:a16="http://schemas.microsoft.com/office/drawing/2014/main" id="{64FBAFED-06C9-3F4E-841E-9F53A2594F74}"/>
                  </a:ext>
                </a:extLst>
              </p:cNvPr>
              <p:cNvSpPr/>
              <p:nvPr/>
            </p:nvSpPr>
            <p:spPr>
              <a:xfrm rot="8185305">
                <a:off x="1699776" y="3342251"/>
                <a:ext cx="164592" cy="164592"/>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2000" b="1">
                  <a:solidFill>
                    <a:srgbClr val="0D274D"/>
                  </a:solidFill>
                  <a:latin typeface="CiscoSansTT ExtraLight"/>
                </a:endParaRPr>
              </a:p>
            </p:txBody>
          </p:sp>
          <p:sp>
            <p:nvSpPr>
              <p:cNvPr id="573" name="Oval 572">
                <a:extLst>
                  <a:ext uri="{FF2B5EF4-FFF2-40B4-BE49-F238E27FC236}">
                    <a16:creationId xmlns:a16="http://schemas.microsoft.com/office/drawing/2014/main" id="{D116B9F7-C844-8C44-9DFD-7D593F9266D1}"/>
                  </a:ext>
                </a:extLst>
              </p:cNvPr>
              <p:cNvSpPr/>
              <p:nvPr/>
            </p:nvSpPr>
            <p:spPr>
              <a:xfrm>
                <a:off x="1736352" y="3378827"/>
                <a:ext cx="91440" cy="9144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2000" b="1">
                  <a:solidFill>
                    <a:srgbClr val="0D274D"/>
                  </a:solidFill>
                  <a:latin typeface="CiscoSansTT ExtraLight"/>
                </a:endParaRPr>
              </a:p>
            </p:txBody>
          </p:sp>
        </p:grpSp>
        <p:grpSp>
          <p:nvGrpSpPr>
            <p:cNvPr id="584" name="Group 583">
              <a:extLst>
                <a:ext uri="{FF2B5EF4-FFF2-40B4-BE49-F238E27FC236}">
                  <a16:creationId xmlns:a16="http://schemas.microsoft.com/office/drawing/2014/main" id="{53013F53-C5BB-D943-AC0C-77F4AAC3D256}"/>
                </a:ext>
              </a:extLst>
            </p:cNvPr>
            <p:cNvGrpSpPr/>
            <p:nvPr/>
          </p:nvGrpSpPr>
          <p:grpSpPr>
            <a:xfrm rot="10800000">
              <a:off x="4860272" y="2192215"/>
              <a:ext cx="135848" cy="135848"/>
              <a:chOff x="4716928" y="4522505"/>
              <a:chExt cx="135848" cy="135848"/>
            </a:xfrm>
          </p:grpSpPr>
          <p:sp>
            <p:nvSpPr>
              <p:cNvPr id="585" name="Teardrop 584">
                <a:extLst>
                  <a:ext uri="{FF2B5EF4-FFF2-40B4-BE49-F238E27FC236}">
                    <a16:creationId xmlns:a16="http://schemas.microsoft.com/office/drawing/2014/main" id="{867174C5-E58D-7548-88E0-915DE70D8E8F}"/>
                  </a:ext>
                </a:extLst>
              </p:cNvPr>
              <p:cNvSpPr/>
              <p:nvPr/>
            </p:nvSpPr>
            <p:spPr>
              <a:xfrm rot="8185305">
                <a:off x="4716928" y="4522505"/>
                <a:ext cx="135848" cy="135848"/>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sp>
            <p:nvSpPr>
              <p:cNvPr id="586" name="Oval 585">
                <a:extLst>
                  <a:ext uri="{FF2B5EF4-FFF2-40B4-BE49-F238E27FC236}">
                    <a16:creationId xmlns:a16="http://schemas.microsoft.com/office/drawing/2014/main" id="{D91814DF-EBE9-6845-B417-FC6D84310576}"/>
                  </a:ext>
                </a:extLst>
              </p:cNvPr>
              <p:cNvSpPr/>
              <p:nvPr/>
            </p:nvSpPr>
            <p:spPr>
              <a:xfrm>
                <a:off x="4747116" y="4552693"/>
                <a:ext cx="75471" cy="7547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grpSp>
      </p:grpSp>
      <p:sp>
        <p:nvSpPr>
          <p:cNvPr id="2" name="Title 1">
            <a:extLst>
              <a:ext uri="{FF2B5EF4-FFF2-40B4-BE49-F238E27FC236}">
                <a16:creationId xmlns:a16="http://schemas.microsoft.com/office/drawing/2014/main" id="{A01DB504-3324-224D-A2F4-B633D7764E4F}"/>
              </a:ext>
            </a:extLst>
          </p:cNvPr>
          <p:cNvSpPr>
            <a:spLocks noGrp="1"/>
          </p:cNvSpPr>
          <p:nvPr>
            <p:ph type="title"/>
          </p:nvPr>
        </p:nvSpPr>
        <p:spPr>
          <a:xfrm>
            <a:off x="517401" y="125958"/>
            <a:ext cx="8345488" cy="731837"/>
          </a:xfrm>
        </p:spPr>
        <p:txBody>
          <a:bodyPr/>
          <a:lstStyle/>
          <a:p>
            <a:r>
              <a:rPr lang="en-US"/>
              <a:t>Cisco Secure Email Threat Defense Regions</a:t>
            </a:r>
          </a:p>
        </p:txBody>
      </p:sp>
      <p:sp>
        <p:nvSpPr>
          <p:cNvPr id="4" name="Teardrop 3">
            <a:extLst>
              <a:ext uri="{FF2B5EF4-FFF2-40B4-BE49-F238E27FC236}">
                <a16:creationId xmlns:a16="http://schemas.microsoft.com/office/drawing/2014/main" id="{C904D189-CA1E-A6A3-2BF8-5B4B01C70D03}"/>
              </a:ext>
            </a:extLst>
          </p:cNvPr>
          <p:cNvSpPr/>
          <p:nvPr/>
        </p:nvSpPr>
        <p:spPr>
          <a:xfrm rot="7933591">
            <a:off x="7495990" y="4006089"/>
            <a:ext cx="135848" cy="135848"/>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sp>
        <p:nvSpPr>
          <p:cNvPr id="5" name="Oval 4">
            <a:extLst>
              <a:ext uri="{FF2B5EF4-FFF2-40B4-BE49-F238E27FC236}">
                <a16:creationId xmlns:a16="http://schemas.microsoft.com/office/drawing/2014/main" id="{5D8C5975-53C9-B9A0-A64B-EC0BC7A06435}"/>
              </a:ext>
            </a:extLst>
          </p:cNvPr>
          <p:cNvSpPr/>
          <p:nvPr/>
        </p:nvSpPr>
        <p:spPr>
          <a:xfrm rot="10800000">
            <a:off x="7526180" y="4030014"/>
            <a:ext cx="75471" cy="7547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ExtraLight"/>
            </a:endParaRPr>
          </a:p>
        </p:txBody>
      </p:sp>
      <p:sp>
        <p:nvSpPr>
          <p:cNvPr id="6" name="Teardrop 5">
            <a:extLst>
              <a:ext uri="{FF2B5EF4-FFF2-40B4-BE49-F238E27FC236}">
                <a16:creationId xmlns:a16="http://schemas.microsoft.com/office/drawing/2014/main" id="{808F510B-E2A5-24B1-B8C1-0DEA1D3407A3}"/>
              </a:ext>
            </a:extLst>
          </p:cNvPr>
          <p:cNvSpPr/>
          <p:nvPr/>
        </p:nvSpPr>
        <p:spPr>
          <a:xfrm rot="8185305">
            <a:off x="5794499" y="2860803"/>
            <a:ext cx="135848" cy="135848"/>
          </a:xfrm>
          <a:prstGeom prst="teardrop">
            <a:avLst>
              <a:gd name="adj" fmla="val 11822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2000" b="1">
              <a:solidFill>
                <a:srgbClr val="0D274D"/>
              </a:solidFill>
              <a:latin typeface="CiscoSansTT ExtraLight"/>
            </a:endParaRPr>
          </a:p>
        </p:txBody>
      </p:sp>
      <p:sp>
        <p:nvSpPr>
          <p:cNvPr id="7" name="Oval 6">
            <a:extLst>
              <a:ext uri="{FF2B5EF4-FFF2-40B4-BE49-F238E27FC236}">
                <a16:creationId xmlns:a16="http://schemas.microsoft.com/office/drawing/2014/main" id="{B12AC516-56A2-8D99-3B77-2B1B7541C918}"/>
              </a:ext>
            </a:extLst>
          </p:cNvPr>
          <p:cNvSpPr/>
          <p:nvPr/>
        </p:nvSpPr>
        <p:spPr>
          <a:xfrm>
            <a:off x="5824687" y="2890991"/>
            <a:ext cx="75471" cy="7547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2000" b="1">
              <a:solidFill>
                <a:srgbClr val="0D274D"/>
              </a:solidFill>
              <a:latin typeface="CiscoSansTT ExtraLight"/>
            </a:endParaRPr>
          </a:p>
        </p:txBody>
      </p:sp>
      <p:sp>
        <p:nvSpPr>
          <p:cNvPr id="8" name="TextBox 7">
            <a:extLst>
              <a:ext uri="{FF2B5EF4-FFF2-40B4-BE49-F238E27FC236}">
                <a16:creationId xmlns:a16="http://schemas.microsoft.com/office/drawing/2014/main" id="{29E187E2-32EE-DB65-2772-3CE3F982BF27}"/>
              </a:ext>
            </a:extLst>
          </p:cNvPr>
          <p:cNvSpPr txBox="1"/>
          <p:nvPr/>
        </p:nvSpPr>
        <p:spPr>
          <a:xfrm>
            <a:off x="7601651" y="3956567"/>
            <a:ext cx="1063895" cy="230832"/>
          </a:xfrm>
          <a:prstGeom prst="rect">
            <a:avLst/>
          </a:prstGeom>
          <a:noFill/>
        </p:spPr>
        <p:txBody>
          <a:bodyPr wrap="square" lIns="91440" tIns="45720" rIns="91440" bIns="45720" rtlCol="0" anchor="t">
            <a:spAutoFit/>
          </a:bodyPr>
          <a:lstStyle/>
          <a:p>
            <a:pPr defTabSz="457189">
              <a:defRPr/>
            </a:pPr>
            <a:r>
              <a:rPr lang="en-US" sz="900">
                <a:solidFill>
                  <a:srgbClr val="0D274D"/>
                </a:solidFill>
                <a:latin typeface="CiscoSansTT Light"/>
                <a:ea typeface="ＭＳ Ｐゴシック"/>
                <a:cs typeface="CiscoSansTT Light"/>
              </a:rPr>
              <a:t>Australia</a:t>
            </a:r>
          </a:p>
        </p:txBody>
      </p:sp>
      <p:sp>
        <p:nvSpPr>
          <p:cNvPr id="9" name="TextBox 8">
            <a:extLst>
              <a:ext uri="{FF2B5EF4-FFF2-40B4-BE49-F238E27FC236}">
                <a16:creationId xmlns:a16="http://schemas.microsoft.com/office/drawing/2014/main" id="{EA4C5D87-89D3-6C84-2A4E-848CFC38A139}"/>
              </a:ext>
            </a:extLst>
          </p:cNvPr>
          <p:cNvSpPr txBox="1"/>
          <p:nvPr/>
        </p:nvSpPr>
        <p:spPr>
          <a:xfrm>
            <a:off x="5896498" y="2803381"/>
            <a:ext cx="1063895" cy="230832"/>
          </a:xfrm>
          <a:prstGeom prst="rect">
            <a:avLst/>
          </a:prstGeom>
          <a:noFill/>
        </p:spPr>
        <p:txBody>
          <a:bodyPr wrap="square" lIns="91440" tIns="45720" rIns="91440" bIns="45720" rtlCol="0" anchor="t">
            <a:spAutoFit/>
          </a:bodyPr>
          <a:lstStyle/>
          <a:p>
            <a:pPr defTabSz="457189">
              <a:defRPr/>
            </a:pPr>
            <a:r>
              <a:rPr lang="en-US" sz="900">
                <a:solidFill>
                  <a:srgbClr val="0D274D"/>
                </a:solidFill>
                <a:latin typeface="CiscoSansTT Light"/>
                <a:ea typeface="ＭＳ Ｐゴシック"/>
                <a:cs typeface="CiscoSansTT Light"/>
              </a:rPr>
              <a:t>India</a:t>
            </a:r>
          </a:p>
        </p:txBody>
      </p:sp>
    </p:spTree>
    <p:extLst>
      <p:ext uri="{BB962C8B-B14F-4D97-AF65-F5344CB8AC3E}">
        <p14:creationId xmlns:p14="http://schemas.microsoft.com/office/powerpoint/2010/main" val="377647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F8DEFF1F-6AA1-574F-A93A-75348D8E533D}"/>
              </a:ext>
            </a:extLst>
          </p:cNvPr>
          <p:cNvGrpSpPr/>
          <p:nvPr/>
        </p:nvGrpSpPr>
        <p:grpSpPr>
          <a:xfrm>
            <a:off x="160868" y="1159934"/>
            <a:ext cx="8839200" cy="3234266"/>
            <a:chOff x="160868" y="1159934"/>
            <a:chExt cx="8839200" cy="3234266"/>
          </a:xfrm>
        </p:grpSpPr>
        <p:sp>
          <p:nvSpPr>
            <p:cNvPr id="49" name="Triangle 48">
              <a:extLst>
                <a:ext uri="{FF2B5EF4-FFF2-40B4-BE49-F238E27FC236}">
                  <a16:creationId xmlns:a16="http://schemas.microsoft.com/office/drawing/2014/main" id="{68491812-DB75-314E-9790-A3B8BE6597DA}"/>
                </a:ext>
              </a:extLst>
            </p:cNvPr>
            <p:cNvSpPr/>
            <p:nvPr/>
          </p:nvSpPr>
          <p:spPr>
            <a:xfrm>
              <a:off x="516467" y="1202267"/>
              <a:ext cx="8128000" cy="1701800"/>
            </a:xfrm>
            <a:prstGeom prst="triangl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a:extLst>
                <a:ext uri="{FF2B5EF4-FFF2-40B4-BE49-F238E27FC236}">
                  <a16:creationId xmlns:a16="http://schemas.microsoft.com/office/drawing/2014/main" id="{CDC93F4F-4DB7-6940-A82F-670E7260C185}"/>
                </a:ext>
              </a:extLst>
            </p:cNvPr>
            <p:cNvSpPr/>
            <p:nvPr/>
          </p:nvSpPr>
          <p:spPr>
            <a:xfrm>
              <a:off x="160868" y="1159934"/>
              <a:ext cx="8839200" cy="3234266"/>
            </a:xfrm>
            <a:prstGeom prst="triangl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B5F19CC-AAFA-4742-A5E6-FCBA0199A720}"/>
                </a:ext>
              </a:extLst>
            </p:cNvPr>
            <p:cNvSpPr/>
            <p:nvPr/>
          </p:nvSpPr>
          <p:spPr>
            <a:xfrm rot="2700000">
              <a:off x="3372259" y="1708329"/>
              <a:ext cx="2471227" cy="2431687"/>
            </a:xfrm>
            <a:prstGeom prst="rect">
              <a:avLst/>
            </a:prstGeom>
            <a:noFill/>
            <a:ln w="6350">
              <a:solidFill>
                <a:srgbClr val="57C23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DABD92BC-89D0-924C-938F-9A39D4C8A176}"/>
              </a:ext>
            </a:extLst>
          </p:cNvPr>
          <p:cNvSpPr/>
          <p:nvPr/>
        </p:nvSpPr>
        <p:spPr>
          <a:xfrm>
            <a:off x="2252135" y="2235201"/>
            <a:ext cx="1075267" cy="107526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690F235-B68C-0242-9BA0-7EB7929B1287}"/>
              </a:ext>
            </a:extLst>
          </p:cNvPr>
          <p:cNvSpPr/>
          <p:nvPr/>
        </p:nvSpPr>
        <p:spPr>
          <a:xfrm>
            <a:off x="3945466" y="2235201"/>
            <a:ext cx="1075267" cy="107526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EC74894-DBF2-4E4F-AB6F-6C1CFC88DF7A}"/>
              </a:ext>
            </a:extLst>
          </p:cNvPr>
          <p:cNvSpPr/>
          <p:nvPr/>
        </p:nvSpPr>
        <p:spPr>
          <a:xfrm>
            <a:off x="5710936" y="2235201"/>
            <a:ext cx="1075267" cy="107526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650ACFE-0A20-2942-A209-BB4F584382F5}"/>
              </a:ext>
            </a:extLst>
          </p:cNvPr>
          <p:cNvSpPr/>
          <p:nvPr/>
        </p:nvSpPr>
        <p:spPr>
          <a:xfrm>
            <a:off x="7399528" y="2235201"/>
            <a:ext cx="1075267" cy="107526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FD0218D-3663-9A48-9B78-EEA3BAAEF7B7}"/>
              </a:ext>
            </a:extLst>
          </p:cNvPr>
          <p:cNvSpPr/>
          <p:nvPr/>
        </p:nvSpPr>
        <p:spPr>
          <a:xfrm>
            <a:off x="558800" y="2235201"/>
            <a:ext cx="1075267" cy="107526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C461238-9E43-CF48-A803-D6CB46DD5BFF}"/>
              </a:ext>
            </a:extLst>
          </p:cNvPr>
          <p:cNvSpPr/>
          <p:nvPr/>
        </p:nvSpPr>
        <p:spPr>
          <a:xfrm>
            <a:off x="406400" y="2912533"/>
            <a:ext cx="8229600" cy="14816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58FA1-BC97-4342-AE42-EF0C4AD206D1}"/>
              </a:ext>
            </a:extLst>
          </p:cNvPr>
          <p:cNvSpPr>
            <a:spLocks noGrp="1"/>
          </p:cNvSpPr>
          <p:nvPr>
            <p:ph type="title"/>
          </p:nvPr>
        </p:nvSpPr>
        <p:spPr/>
        <p:txBody>
          <a:bodyPr/>
          <a:lstStyle/>
          <a:p>
            <a:r>
              <a:rPr lang="en-US"/>
              <a:t>Providing layers of defense</a:t>
            </a:r>
          </a:p>
        </p:txBody>
      </p:sp>
      <p:pic>
        <p:nvPicPr>
          <p:cNvPr id="3" name="Picture 11" descr="A picture containing clock&#10;&#10;Description generated with very high confidence">
            <a:extLst>
              <a:ext uri="{FF2B5EF4-FFF2-40B4-BE49-F238E27FC236}">
                <a16:creationId xmlns:a16="http://schemas.microsoft.com/office/drawing/2014/main" id="{BB332708-E814-7F42-B40F-E8E43FCA9E9F}"/>
              </a:ext>
            </a:extLst>
          </p:cNvPr>
          <p:cNvPicPr>
            <a:picLocks noChangeAspect="1"/>
          </p:cNvPicPr>
          <p:nvPr/>
        </p:nvPicPr>
        <p:blipFill>
          <a:blip r:embed="rId3"/>
          <a:stretch>
            <a:fillRect/>
          </a:stretch>
        </p:blipFill>
        <p:spPr>
          <a:xfrm>
            <a:off x="4076911" y="849967"/>
            <a:ext cx="1022644" cy="1021922"/>
          </a:xfrm>
          <a:prstGeom prst="rect">
            <a:avLst/>
          </a:prstGeom>
        </p:spPr>
      </p:pic>
      <p:grpSp>
        <p:nvGrpSpPr>
          <p:cNvPr id="54" name="Group 53">
            <a:extLst>
              <a:ext uri="{FF2B5EF4-FFF2-40B4-BE49-F238E27FC236}">
                <a16:creationId xmlns:a16="http://schemas.microsoft.com/office/drawing/2014/main" id="{D11C1E23-655F-0E43-8C16-FC513737CD5C}"/>
              </a:ext>
            </a:extLst>
          </p:cNvPr>
          <p:cNvGrpSpPr/>
          <p:nvPr/>
        </p:nvGrpSpPr>
        <p:grpSpPr>
          <a:xfrm>
            <a:off x="389467" y="2258693"/>
            <a:ext cx="8417359" cy="2066857"/>
            <a:chOff x="389467" y="2258693"/>
            <a:chExt cx="8417359" cy="2066857"/>
          </a:xfrm>
        </p:grpSpPr>
        <p:grpSp>
          <p:nvGrpSpPr>
            <p:cNvPr id="32" name="Group 31">
              <a:extLst>
                <a:ext uri="{FF2B5EF4-FFF2-40B4-BE49-F238E27FC236}">
                  <a16:creationId xmlns:a16="http://schemas.microsoft.com/office/drawing/2014/main" id="{1DEE4F6E-BB20-8449-B098-F9061438A788}"/>
                </a:ext>
              </a:extLst>
            </p:cNvPr>
            <p:cNvGrpSpPr/>
            <p:nvPr/>
          </p:nvGrpSpPr>
          <p:grpSpPr>
            <a:xfrm>
              <a:off x="389467" y="2258693"/>
              <a:ext cx="1549400" cy="1886996"/>
              <a:chOff x="567269" y="2360296"/>
              <a:chExt cx="1549400" cy="1886996"/>
            </a:xfrm>
          </p:grpSpPr>
          <p:pic>
            <p:nvPicPr>
              <p:cNvPr id="4" name="Picture 3" descr="A close up of a sign&#10;&#10;Description generated with high confidence">
                <a:extLst>
                  <a:ext uri="{FF2B5EF4-FFF2-40B4-BE49-F238E27FC236}">
                    <a16:creationId xmlns:a16="http://schemas.microsoft.com/office/drawing/2014/main" id="{0EC56A50-EDE0-394A-93D6-BBBBDF36D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3165" y="2360296"/>
                <a:ext cx="1051771" cy="1051771"/>
              </a:xfrm>
              <a:prstGeom prst="rect">
                <a:avLst/>
              </a:prstGeom>
            </p:spPr>
          </p:pic>
          <p:sp>
            <p:nvSpPr>
              <p:cNvPr id="13" name="TextBox 12">
                <a:extLst>
                  <a:ext uri="{FF2B5EF4-FFF2-40B4-BE49-F238E27FC236}">
                    <a16:creationId xmlns:a16="http://schemas.microsoft.com/office/drawing/2014/main" id="{1F010B42-5B94-5F46-B03E-1D48EBDA8B01}"/>
                  </a:ext>
                </a:extLst>
              </p:cNvPr>
              <p:cNvSpPr txBox="1"/>
              <p:nvPr/>
            </p:nvSpPr>
            <p:spPr>
              <a:xfrm>
                <a:off x="567269" y="3454399"/>
                <a:ext cx="1549400" cy="461665"/>
              </a:xfrm>
              <a:prstGeom prst="rect">
                <a:avLst/>
              </a:prstGeom>
              <a:noFill/>
            </p:spPr>
            <p:txBody>
              <a:bodyPr wrap="square" rtlCol="0">
                <a:spAutoFit/>
              </a:bodyPr>
              <a:lstStyle/>
              <a:p>
                <a:pPr lvl="0" defTabSz="685891" fontAlgn="auto">
                  <a:spcBef>
                    <a:spcPts val="0"/>
                  </a:spcBef>
                  <a:spcAft>
                    <a:spcPts val="0"/>
                  </a:spcAft>
                  <a:defRPr/>
                </a:pPr>
                <a:r>
                  <a:rPr lang="en-US" sz="1200">
                    <a:solidFill>
                      <a:schemeClr val="accent2"/>
                    </a:solidFill>
                    <a:latin typeface="+mn-lt"/>
                    <a:cs typeface="CiscoSansTT ExtraLight" panose="020B0303020201020303" pitchFamily="34" charset="0"/>
                  </a:rPr>
                  <a:t>Sender Reputation</a:t>
                </a:r>
              </a:p>
              <a:p>
                <a:pPr lvl="0" defTabSz="685891" fontAlgn="auto">
                  <a:spcBef>
                    <a:spcPts val="0"/>
                  </a:spcBef>
                  <a:spcAft>
                    <a:spcPts val="0"/>
                  </a:spcAft>
                  <a:defRPr/>
                </a:pPr>
                <a:r>
                  <a:rPr lang="en-US" sz="1200">
                    <a:solidFill>
                      <a:schemeClr val="accent2"/>
                    </a:solidFill>
                    <a:latin typeface="+mn-lt"/>
                    <a:cs typeface="CiscoSansTT ExtraLight" panose="020B0303020201020303" pitchFamily="34" charset="0"/>
                  </a:rPr>
                  <a:t>geolocation</a:t>
                </a:r>
              </a:p>
            </p:txBody>
          </p:sp>
          <p:sp>
            <p:nvSpPr>
              <p:cNvPr id="14" name="TextBox 13">
                <a:extLst>
                  <a:ext uri="{FF2B5EF4-FFF2-40B4-BE49-F238E27FC236}">
                    <a16:creationId xmlns:a16="http://schemas.microsoft.com/office/drawing/2014/main" id="{2C626375-AC11-2548-A909-185ACE0AC62E}"/>
                  </a:ext>
                </a:extLst>
              </p:cNvPr>
              <p:cNvSpPr txBox="1"/>
              <p:nvPr/>
            </p:nvSpPr>
            <p:spPr>
              <a:xfrm>
                <a:off x="567269" y="3985682"/>
                <a:ext cx="1549400" cy="261610"/>
              </a:xfrm>
              <a:prstGeom prst="rect">
                <a:avLst/>
              </a:prstGeom>
              <a:noFill/>
            </p:spPr>
            <p:txBody>
              <a:bodyPr wrap="square" rtlCol="0">
                <a:spAutoFit/>
              </a:bodyPr>
              <a:lstStyle/>
              <a:p>
                <a:pPr lvl="0" defTabSz="685891" fontAlgn="auto">
                  <a:spcBef>
                    <a:spcPts val="0"/>
                  </a:spcBef>
                  <a:spcAft>
                    <a:spcPts val="0"/>
                  </a:spcAft>
                  <a:defRPr/>
                </a:pPr>
                <a:r>
                  <a:rPr lang="en-US" sz="1100">
                    <a:latin typeface="+mn-lt"/>
                    <a:cs typeface="CiscoSansTT ExtraLight" panose="020B0303020201020303" pitchFamily="34" charset="0"/>
                  </a:rPr>
                  <a:t>Acceptance Controls</a:t>
                </a:r>
              </a:p>
            </p:txBody>
          </p:sp>
        </p:grpSp>
        <p:grpSp>
          <p:nvGrpSpPr>
            <p:cNvPr id="33" name="Group 32">
              <a:extLst>
                <a:ext uri="{FF2B5EF4-FFF2-40B4-BE49-F238E27FC236}">
                  <a16:creationId xmlns:a16="http://schemas.microsoft.com/office/drawing/2014/main" id="{23ECF4C3-574F-614F-8659-125A442000A8}"/>
                </a:ext>
              </a:extLst>
            </p:cNvPr>
            <p:cNvGrpSpPr/>
            <p:nvPr/>
          </p:nvGrpSpPr>
          <p:grpSpPr>
            <a:xfrm>
              <a:off x="2083858" y="3350680"/>
              <a:ext cx="1549400" cy="792893"/>
              <a:chOff x="567269" y="3454399"/>
              <a:chExt cx="1549400" cy="792893"/>
            </a:xfrm>
          </p:grpSpPr>
          <p:sp>
            <p:nvSpPr>
              <p:cNvPr id="35" name="TextBox 34">
                <a:extLst>
                  <a:ext uri="{FF2B5EF4-FFF2-40B4-BE49-F238E27FC236}">
                    <a16:creationId xmlns:a16="http://schemas.microsoft.com/office/drawing/2014/main" id="{9262C363-D2B3-9A47-8E3F-ACA73CFE6E24}"/>
                  </a:ext>
                </a:extLst>
              </p:cNvPr>
              <p:cNvSpPr txBox="1"/>
              <p:nvPr/>
            </p:nvSpPr>
            <p:spPr>
              <a:xfrm>
                <a:off x="567269" y="3454399"/>
                <a:ext cx="1549400" cy="523220"/>
              </a:xfrm>
              <a:prstGeom prst="rect">
                <a:avLst/>
              </a:prstGeom>
              <a:noFill/>
            </p:spPr>
            <p:txBody>
              <a:bodyPr wrap="square" rtlCol="0">
                <a:spAutoFit/>
              </a:bodyPr>
              <a:lstStyle/>
              <a:p>
                <a:pPr lvl="0" defTabSz="685891" fontAlgn="auto">
                  <a:spcBef>
                    <a:spcPts val="0"/>
                  </a:spcBef>
                  <a:spcAft>
                    <a:spcPts val="0"/>
                  </a:spcAft>
                  <a:defRPr/>
                </a:pPr>
                <a:r>
                  <a:rPr lang="en-US" sz="1400">
                    <a:solidFill>
                      <a:schemeClr val="accent2"/>
                    </a:solidFill>
                    <a:latin typeface="+mn-lt"/>
                    <a:cs typeface="CiscoSansTT ExtraLight" panose="020B0303020201020303" pitchFamily="34" charset="0"/>
                  </a:rPr>
                  <a:t>Who? What? Where? How?</a:t>
                </a:r>
              </a:p>
            </p:txBody>
          </p:sp>
          <p:sp>
            <p:nvSpPr>
              <p:cNvPr id="36" name="TextBox 35">
                <a:extLst>
                  <a:ext uri="{FF2B5EF4-FFF2-40B4-BE49-F238E27FC236}">
                    <a16:creationId xmlns:a16="http://schemas.microsoft.com/office/drawing/2014/main" id="{99378B48-97C6-BC46-BAB5-1FD51D3ACA08}"/>
                  </a:ext>
                </a:extLst>
              </p:cNvPr>
              <p:cNvSpPr txBox="1"/>
              <p:nvPr/>
            </p:nvSpPr>
            <p:spPr>
              <a:xfrm>
                <a:off x="567269" y="3985682"/>
                <a:ext cx="1549400" cy="261610"/>
              </a:xfrm>
              <a:prstGeom prst="rect">
                <a:avLst/>
              </a:prstGeom>
              <a:noFill/>
            </p:spPr>
            <p:txBody>
              <a:bodyPr wrap="square" rtlCol="0">
                <a:spAutoFit/>
              </a:bodyPr>
              <a:lstStyle/>
              <a:p>
                <a:pPr lvl="0" defTabSz="685891" fontAlgn="auto">
                  <a:spcBef>
                    <a:spcPts val="0"/>
                  </a:spcBef>
                  <a:spcAft>
                    <a:spcPts val="0"/>
                  </a:spcAft>
                  <a:defRPr/>
                </a:pPr>
                <a:r>
                  <a:rPr lang="en-US" sz="1100">
                    <a:latin typeface="+mn-lt"/>
                    <a:cs typeface="CiscoSansTT ExtraLight" panose="020B0303020201020303" pitchFamily="34" charset="0"/>
                  </a:rPr>
                  <a:t>Anti-spam</a:t>
                </a:r>
              </a:p>
            </p:txBody>
          </p:sp>
        </p:grpSp>
        <p:grpSp>
          <p:nvGrpSpPr>
            <p:cNvPr id="37" name="Group 36">
              <a:extLst>
                <a:ext uri="{FF2B5EF4-FFF2-40B4-BE49-F238E27FC236}">
                  <a16:creationId xmlns:a16="http://schemas.microsoft.com/office/drawing/2014/main" id="{A0596EA4-DC6B-3748-A895-96FC3F857616}"/>
                </a:ext>
              </a:extLst>
            </p:cNvPr>
            <p:cNvGrpSpPr/>
            <p:nvPr/>
          </p:nvGrpSpPr>
          <p:grpSpPr>
            <a:xfrm>
              <a:off x="3778249" y="3348564"/>
              <a:ext cx="1612901" cy="962170"/>
              <a:chOff x="567268" y="3454399"/>
              <a:chExt cx="1612901" cy="962170"/>
            </a:xfrm>
          </p:grpSpPr>
          <p:sp>
            <p:nvSpPr>
              <p:cNvPr id="39" name="TextBox 38">
                <a:extLst>
                  <a:ext uri="{FF2B5EF4-FFF2-40B4-BE49-F238E27FC236}">
                    <a16:creationId xmlns:a16="http://schemas.microsoft.com/office/drawing/2014/main" id="{55D6691E-7AC5-5A4C-94A6-9F26A8F6F3DB}"/>
                  </a:ext>
                </a:extLst>
              </p:cNvPr>
              <p:cNvSpPr txBox="1"/>
              <p:nvPr/>
            </p:nvSpPr>
            <p:spPr>
              <a:xfrm>
                <a:off x="567268" y="3454399"/>
                <a:ext cx="1612901" cy="523220"/>
              </a:xfrm>
              <a:prstGeom prst="rect">
                <a:avLst/>
              </a:prstGeom>
              <a:noFill/>
            </p:spPr>
            <p:txBody>
              <a:bodyPr wrap="square" rtlCol="0">
                <a:spAutoFit/>
              </a:bodyPr>
              <a:lstStyle/>
              <a:p>
                <a:pPr lvl="0" defTabSz="685891" fontAlgn="auto">
                  <a:spcBef>
                    <a:spcPts val="0"/>
                  </a:spcBef>
                  <a:spcAft>
                    <a:spcPts val="0"/>
                  </a:spcAft>
                  <a:defRPr/>
                </a:pPr>
                <a:r>
                  <a:rPr lang="en-US" sz="1400">
                    <a:solidFill>
                      <a:schemeClr val="accent2"/>
                    </a:solidFill>
                    <a:latin typeface="+mn-lt"/>
                    <a:cs typeface="CiscoSansTT ExtraLight" panose="020B0303020201020303" pitchFamily="34" charset="0"/>
                  </a:rPr>
                  <a:t>Right IP? Signed? Aligned?</a:t>
                </a:r>
              </a:p>
            </p:txBody>
          </p:sp>
          <p:sp>
            <p:nvSpPr>
              <p:cNvPr id="40" name="TextBox 39">
                <a:extLst>
                  <a:ext uri="{FF2B5EF4-FFF2-40B4-BE49-F238E27FC236}">
                    <a16:creationId xmlns:a16="http://schemas.microsoft.com/office/drawing/2014/main" id="{62368A78-E55B-6C41-BCA9-651DBFBC7BCF}"/>
                  </a:ext>
                </a:extLst>
              </p:cNvPr>
              <p:cNvSpPr txBox="1"/>
              <p:nvPr/>
            </p:nvSpPr>
            <p:spPr>
              <a:xfrm>
                <a:off x="567269" y="3985682"/>
                <a:ext cx="1549400" cy="430887"/>
              </a:xfrm>
              <a:prstGeom prst="rect">
                <a:avLst/>
              </a:prstGeom>
              <a:noFill/>
            </p:spPr>
            <p:txBody>
              <a:bodyPr wrap="square" rtlCol="0">
                <a:spAutoFit/>
              </a:bodyPr>
              <a:lstStyle/>
              <a:p>
                <a:pPr lvl="0" defTabSz="685891" fontAlgn="auto">
                  <a:spcBef>
                    <a:spcPts val="0"/>
                  </a:spcBef>
                  <a:spcAft>
                    <a:spcPts val="0"/>
                  </a:spcAft>
                  <a:defRPr/>
                </a:pPr>
                <a:r>
                  <a:rPr lang="en-US" sz="1100">
                    <a:latin typeface="+mn-lt"/>
                    <a:cs typeface="CiscoSansTT ExtraLight" panose="020B0303020201020303" pitchFamily="34" charset="0"/>
                  </a:rPr>
                  <a:t>DMARC, DKIM </a:t>
                </a:r>
                <a:br>
                  <a:rPr lang="en-US" sz="1100">
                    <a:latin typeface="+mn-lt"/>
                    <a:cs typeface="CiscoSansTT ExtraLight" panose="020B0303020201020303" pitchFamily="34" charset="0"/>
                  </a:rPr>
                </a:br>
                <a:r>
                  <a:rPr lang="en-US" sz="1100">
                    <a:latin typeface="+mn-lt"/>
                    <a:cs typeface="CiscoSansTT ExtraLight" panose="020B0303020201020303" pitchFamily="34" charset="0"/>
                  </a:rPr>
                  <a:t>and SPF</a:t>
                </a:r>
              </a:p>
            </p:txBody>
          </p:sp>
        </p:grpSp>
        <p:grpSp>
          <p:nvGrpSpPr>
            <p:cNvPr id="41" name="Group 40">
              <a:extLst>
                <a:ext uri="{FF2B5EF4-FFF2-40B4-BE49-F238E27FC236}">
                  <a16:creationId xmlns:a16="http://schemas.microsoft.com/office/drawing/2014/main" id="{ADE384C3-7CB9-D54E-A8F4-8AFB24C3B17C}"/>
                </a:ext>
              </a:extLst>
            </p:cNvPr>
            <p:cNvGrpSpPr/>
            <p:nvPr/>
          </p:nvGrpSpPr>
          <p:grpSpPr>
            <a:xfrm>
              <a:off x="5563036" y="3363380"/>
              <a:ext cx="1549400" cy="962170"/>
              <a:chOff x="594164" y="3454399"/>
              <a:chExt cx="1549400" cy="962170"/>
            </a:xfrm>
          </p:grpSpPr>
          <p:sp>
            <p:nvSpPr>
              <p:cNvPr id="43" name="TextBox 42">
                <a:extLst>
                  <a:ext uri="{FF2B5EF4-FFF2-40B4-BE49-F238E27FC236}">
                    <a16:creationId xmlns:a16="http://schemas.microsoft.com/office/drawing/2014/main" id="{F1015970-E8B0-8749-8A19-544598B225DA}"/>
                  </a:ext>
                </a:extLst>
              </p:cNvPr>
              <p:cNvSpPr txBox="1"/>
              <p:nvPr/>
            </p:nvSpPr>
            <p:spPr>
              <a:xfrm>
                <a:off x="594164" y="3454399"/>
                <a:ext cx="1549400" cy="307777"/>
              </a:xfrm>
              <a:prstGeom prst="rect">
                <a:avLst/>
              </a:prstGeom>
              <a:noFill/>
            </p:spPr>
            <p:txBody>
              <a:bodyPr wrap="square" rtlCol="0">
                <a:spAutoFit/>
              </a:bodyPr>
              <a:lstStyle/>
              <a:p>
                <a:pPr lvl="0" defTabSz="685891" fontAlgn="auto">
                  <a:spcBef>
                    <a:spcPts val="0"/>
                  </a:spcBef>
                  <a:spcAft>
                    <a:spcPts val="0"/>
                  </a:spcAft>
                  <a:defRPr/>
                </a:pPr>
                <a:r>
                  <a:rPr lang="en-US" sz="1400">
                    <a:solidFill>
                      <a:schemeClr val="accent2"/>
                    </a:solidFill>
                    <a:latin typeface="+mn-lt"/>
                    <a:cs typeface="CiscoSansTT ExtraLight" panose="020B0303020201020303" pitchFamily="34" charset="0"/>
                  </a:rPr>
                  <a:t>Sender spoof</a:t>
                </a:r>
              </a:p>
            </p:txBody>
          </p:sp>
          <p:sp>
            <p:nvSpPr>
              <p:cNvPr id="44" name="TextBox 43">
                <a:extLst>
                  <a:ext uri="{FF2B5EF4-FFF2-40B4-BE49-F238E27FC236}">
                    <a16:creationId xmlns:a16="http://schemas.microsoft.com/office/drawing/2014/main" id="{C5DA9BC5-EEE3-7F45-B523-A1A1A10C5018}"/>
                  </a:ext>
                </a:extLst>
              </p:cNvPr>
              <p:cNvSpPr txBox="1"/>
              <p:nvPr/>
            </p:nvSpPr>
            <p:spPr>
              <a:xfrm>
                <a:off x="594164" y="3985682"/>
                <a:ext cx="1549400" cy="430887"/>
              </a:xfrm>
              <a:prstGeom prst="rect">
                <a:avLst/>
              </a:prstGeom>
              <a:noFill/>
            </p:spPr>
            <p:txBody>
              <a:bodyPr wrap="square" rtlCol="0">
                <a:spAutoFit/>
              </a:bodyPr>
              <a:lstStyle/>
              <a:p>
                <a:pPr lvl="0" defTabSz="685891" fontAlgn="auto">
                  <a:spcBef>
                    <a:spcPts val="0"/>
                  </a:spcBef>
                  <a:spcAft>
                    <a:spcPts val="0"/>
                  </a:spcAft>
                  <a:defRPr/>
                </a:pPr>
                <a:r>
                  <a:rPr lang="en-US" sz="1100">
                    <a:latin typeface="+mn-lt"/>
                    <a:cs typeface="CiscoSansTT ExtraLight" panose="020B0303020201020303" pitchFamily="34" charset="0"/>
                  </a:rPr>
                  <a:t>Forged Email Detection</a:t>
                </a:r>
              </a:p>
            </p:txBody>
          </p:sp>
        </p:grpSp>
        <p:grpSp>
          <p:nvGrpSpPr>
            <p:cNvPr id="45" name="Group 44">
              <a:extLst>
                <a:ext uri="{FF2B5EF4-FFF2-40B4-BE49-F238E27FC236}">
                  <a16:creationId xmlns:a16="http://schemas.microsoft.com/office/drawing/2014/main" id="{49AF4022-7D49-5E40-9A13-7100805C786E}"/>
                </a:ext>
              </a:extLst>
            </p:cNvPr>
            <p:cNvGrpSpPr/>
            <p:nvPr/>
          </p:nvGrpSpPr>
          <p:grpSpPr>
            <a:xfrm>
              <a:off x="7257426" y="3352799"/>
              <a:ext cx="1549400" cy="962170"/>
              <a:chOff x="594164" y="3454399"/>
              <a:chExt cx="1549400" cy="962170"/>
            </a:xfrm>
          </p:grpSpPr>
          <p:sp>
            <p:nvSpPr>
              <p:cNvPr id="47" name="TextBox 46">
                <a:extLst>
                  <a:ext uri="{FF2B5EF4-FFF2-40B4-BE49-F238E27FC236}">
                    <a16:creationId xmlns:a16="http://schemas.microsoft.com/office/drawing/2014/main" id="{B863D5CF-B938-2A45-A9A2-33640C55C4BA}"/>
                  </a:ext>
                </a:extLst>
              </p:cNvPr>
              <p:cNvSpPr txBox="1"/>
              <p:nvPr/>
            </p:nvSpPr>
            <p:spPr>
              <a:xfrm>
                <a:off x="594164" y="3454399"/>
                <a:ext cx="1549400" cy="523220"/>
              </a:xfrm>
              <a:prstGeom prst="rect">
                <a:avLst/>
              </a:prstGeom>
              <a:noFill/>
            </p:spPr>
            <p:txBody>
              <a:bodyPr wrap="square" rtlCol="0">
                <a:spAutoFit/>
              </a:bodyPr>
              <a:lstStyle/>
              <a:p>
                <a:pPr lvl="0" defTabSz="685891" fontAlgn="auto">
                  <a:spcBef>
                    <a:spcPts val="0"/>
                  </a:spcBef>
                  <a:spcAft>
                    <a:spcPts val="0"/>
                  </a:spcAft>
                  <a:defRPr/>
                </a:pPr>
                <a:r>
                  <a:rPr lang="en-US" sz="1400">
                    <a:solidFill>
                      <a:schemeClr val="accent2"/>
                    </a:solidFill>
                    <a:latin typeface="+mn-lt"/>
                    <a:cs typeface="CiscoSansTT ExtraLight" panose="020B0303020201020303" pitchFamily="34" charset="0"/>
                  </a:rPr>
                  <a:t>Local intel identity trust</a:t>
                </a:r>
              </a:p>
            </p:txBody>
          </p:sp>
          <p:sp>
            <p:nvSpPr>
              <p:cNvPr id="48" name="TextBox 47">
                <a:extLst>
                  <a:ext uri="{FF2B5EF4-FFF2-40B4-BE49-F238E27FC236}">
                    <a16:creationId xmlns:a16="http://schemas.microsoft.com/office/drawing/2014/main" id="{648FE019-97BA-F849-A93A-160E060948AC}"/>
                  </a:ext>
                </a:extLst>
              </p:cNvPr>
              <p:cNvSpPr txBox="1"/>
              <p:nvPr/>
            </p:nvSpPr>
            <p:spPr>
              <a:xfrm>
                <a:off x="594164" y="3985682"/>
                <a:ext cx="1549400" cy="430887"/>
              </a:xfrm>
              <a:prstGeom prst="rect">
                <a:avLst/>
              </a:prstGeom>
              <a:noFill/>
            </p:spPr>
            <p:txBody>
              <a:bodyPr wrap="square" rtlCol="0">
                <a:spAutoFit/>
              </a:bodyPr>
              <a:lstStyle/>
              <a:p>
                <a:pPr lvl="0" defTabSz="685891" fontAlgn="auto">
                  <a:spcBef>
                    <a:spcPts val="0"/>
                  </a:spcBef>
                  <a:spcAft>
                    <a:spcPts val="0"/>
                  </a:spcAft>
                  <a:defRPr/>
                </a:pPr>
                <a:r>
                  <a:rPr lang="en-US" sz="1100">
                    <a:latin typeface="+mn-lt"/>
                    <a:cs typeface="CiscoSansTT ExtraLight" panose="020B0303020201020303" pitchFamily="34" charset="0"/>
                  </a:rPr>
                  <a:t>Advanced Threat Detection</a:t>
                </a:r>
              </a:p>
            </p:txBody>
          </p:sp>
        </p:grpSp>
      </p:grpSp>
      <p:pic>
        <p:nvPicPr>
          <p:cNvPr id="63" name="Picture 13" descr="A picture containing sport&#10;&#10;Description generated with very high confidence">
            <a:extLst>
              <a:ext uri="{FF2B5EF4-FFF2-40B4-BE49-F238E27FC236}">
                <a16:creationId xmlns:a16="http://schemas.microsoft.com/office/drawing/2014/main" id="{B71113A8-279C-9147-8D63-26EE9DF32C24}"/>
              </a:ext>
            </a:extLst>
          </p:cNvPr>
          <p:cNvPicPr>
            <a:picLocks noChangeAspect="1"/>
          </p:cNvPicPr>
          <p:nvPr/>
        </p:nvPicPr>
        <p:blipFill>
          <a:blip r:embed="rId5"/>
          <a:stretch>
            <a:fillRect/>
          </a:stretch>
        </p:blipFill>
        <p:spPr>
          <a:xfrm>
            <a:off x="2287716" y="2131619"/>
            <a:ext cx="1164074" cy="1164074"/>
          </a:xfrm>
          <a:prstGeom prst="rect">
            <a:avLst/>
          </a:prstGeom>
        </p:spPr>
      </p:pic>
      <p:pic>
        <p:nvPicPr>
          <p:cNvPr id="64" name="Picture 13" descr="A picture containing green, sitting, white&#10;&#10;Description generated with very high confidence">
            <a:extLst>
              <a:ext uri="{FF2B5EF4-FFF2-40B4-BE49-F238E27FC236}">
                <a16:creationId xmlns:a16="http://schemas.microsoft.com/office/drawing/2014/main" id="{8F15AE2F-1B0A-2B43-9BEF-F873FEE9579F}"/>
              </a:ext>
            </a:extLst>
          </p:cNvPr>
          <p:cNvPicPr>
            <a:picLocks noChangeAspect="1"/>
          </p:cNvPicPr>
          <p:nvPr/>
        </p:nvPicPr>
        <p:blipFill>
          <a:blip r:embed="rId6"/>
          <a:stretch>
            <a:fillRect/>
          </a:stretch>
        </p:blipFill>
        <p:spPr>
          <a:xfrm>
            <a:off x="3967802" y="2288442"/>
            <a:ext cx="1129871" cy="1129871"/>
          </a:xfrm>
          <a:prstGeom prst="rect">
            <a:avLst/>
          </a:prstGeom>
        </p:spPr>
      </p:pic>
      <p:grpSp>
        <p:nvGrpSpPr>
          <p:cNvPr id="19" name="Group 18">
            <a:extLst>
              <a:ext uri="{FF2B5EF4-FFF2-40B4-BE49-F238E27FC236}">
                <a16:creationId xmlns:a16="http://schemas.microsoft.com/office/drawing/2014/main" id="{613ACC88-90CD-9840-89C5-AFFA6C3757C0}"/>
              </a:ext>
            </a:extLst>
          </p:cNvPr>
          <p:cNvGrpSpPr/>
          <p:nvPr/>
        </p:nvGrpSpPr>
        <p:grpSpPr>
          <a:xfrm>
            <a:off x="5664272" y="2185630"/>
            <a:ext cx="1178378" cy="1182594"/>
            <a:chOff x="5628412" y="2203560"/>
            <a:chExt cx="1178378" cy="1182594"/>
          </a:xfrm>
        </p:grpSpPr>
        <p:sp>
          <p:nvSpPr>
            <p:cNvPr id="6" name="Oval 5">
              <a:extLst>
                <a:ext uri="{FF2B5EF4-FFF2-40B4-BE49-F238E27FC236}">
                  <a16:creationId xmlns:a16="http://schemas.microsoft.com/office/drawing/2014/main" id="{B453E1F6-CD8D-0A4C-9BD4-97660BB25764}"/>
                </a:ext>
              </a:extLst>
            </p:cNvPr>
            <p:cNvSpPr/>
            <p:nvPr/>
          </p:nvSpPr>
          <p:spPr>
            <a:xfrm>
              <a:off x="5832985" y="2414689"/>
              <a:ext cx="739778" cy="7397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9" descr="A picture containing chain&#10;&#10;Description generated with very high confidence">
              <a:extLst>
                <a:ext uri="{FF2B5EF4-FFF2-40B4-BE49-F238E27FC236}">
                  <a16:creationId xmlns:a16="http://schemas.microsoft.com/office/drawing/2014/main" id="{E874AFF4-4730-A648-9AB1-8EBA46A0229E}"/>
                </a:ext>
              </a:extLst>
            </p:cNvPr>
            <p:cNvPicPr>
              <a:picLocks noChangeAspect="1"/>
            </p:cNvPicPr>
            <p:nvPr/>
          </p:nvPicPr>
          <p:blipFill>
            <a:blip r:embed="rId7"/>
            <a:stretch>
              <a:fillRect/>
            </a:stretch>
          </p:blipFill>
          <p:spPr>
            <a:xfrm>
              <a:off x="5628412" y="2203560"/>
              <a:ext cx="1178378" cy="1182594"/>
            </a:xfrm>
            <a:prstGeom prst="rect">
              <a:avLst/>
            </a:prstGeom>
          </p:spPr>
        </p:pic>
      </p:grpSp>
      <p:grpSp>
        <p:nvGrpSpPr>
          <p:cNvPr id="17" name="Group 16">
            <a:extLst>
              <a:ext uri="{FF2B5EF4-FFF2-40B4-BE49-F238E27FC236}">
                <a16:creationId xmlns:a16="http://schemas.microsoft.com/office/drawing/2014/main" id="{5E623453-BE6D-3C4B-AD69-108A97DE708A}"/>
              </a:ext>
            </a:extLst>
          </p:cNvPr>
          <p:cNvGrpSpPr/>
          <p:nvPr/>
        </p:nvGrpSpPr>
        <p:grpSpPr>
          <a:xfrm>
            <a:off x="7536827" y="2379020"/>
            <a:ext cx="1102103" cy="1106193"/>
            <a:chOff x="7536827" y="2379020"/>
            <a:chExt cx="1102103" cy="1106193"/>
          </a:xfrm>
        </p:grpSpPr>
        <p:grpSp>
          <p:nvGrpSpPr>
            <p:cNvPr id="12" name="Group 11">
              <a:extLst>
                <a:ext uri="{FF2B5EF4-FFF2-40B4-BE49-F238E27FC236}">
                  <a16:creationId xmlns:a16="http://schemas.microsoft.com/office/drawing/2014/main" id="{732506B0-FF8F-CD45-93BE-88F821C99AA2}"/>
                </a:ext>
              </a:extLst>
            </p:cNvPr>
            <p:cNvGrpSpPr/>
            <p:nvPr/>
          </p:nvGrpSpPr>
          <p:grpSpPr>
            <a:xfrm>
              <a:off x="7538183" y="2384466"/>
              <a:ext cx="1100747" cy="1100747"/>
              <a:chOff x="7538183" y="2384466"/>
              <a:chExt cx="1100747" cy="1100747"/>
            </a:xfrm>
          </p:grpSpPr>
          <p:grpSp>
            <p:nvGrpSpPr>
              <p:cNvPr id="10" name="Group 9">
                <a:extLst>
                  <a:ext uri="{FF2B5EF4-FFF2-40B4-BE49-F238E27FC236}">
                    <a16:creationId xmlns:a16="http://schemas.microsoft.com/office/drawing/2014/main" id="{43D4D296-88FA-774A-BF1D-9A2499E43B55}"/>
                  </a:ext>
                </a:extLst>
              </p:cNvPr>
              <p:cNvGrpSpPr/>
              <p:nvPr/>
            </p:nvGrpSpPr>
            <p:grpSpPr>
              <a:xfrm>
                <a:off x="7538183" y="2384466"/>
                <a:ext cx="1100747" cy="1100747"/>
                <a:chOff x="7522002" y="2891802"/>
                <a:chExt cx="1100747" cy="1100747"/>
              </a:xfrm>
            </p:grpSpPr>
            <p:sp>
              <p:nvSpPr>
                <p:cNvPr id="9" name="Rectangle 8">
                  <a:extLst>
                    <a:ext uri="{FF2B5EF4-FFF2-40B4-BE49-F238E27FC236}">
                      <a16:creationId xmlns:a16="http://schemas.microsoft.com/office/drawing/2014/main" id="{6066E4BB-053E-C848-A4D1-9C1068B7D2F8}"/>
                    </a:ext>
                  </a:extLst>
                </p:cNvPr>
                <p:cNvSpPr/>
                <p:nvPr/>
              </p:nvSpPr>
              <p:spPr>
                <a:xfrm>
                  <a:off x="7637929" y="2994212"/>
                  <a:ext cx="600636" cy="61596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7" descr="A picture containing game&#10;&#10;Description generated with very high confidence">
                  <a:extLst>
                    <a:ext uri="{FF2B5EF4-FFF2-40B4-BE49-F238E27FC236}">
                      <a16:creationId xmlns:a16="http://schemas.microsoft.com/office/drawing/2014/main" id="{EA7C2B15-14BA-9242-87D3-74BCFB26467A}"/>
                    </a:ext>
                  </a:extLst>
                </p:cNvPr>
                <p:cNvPicPr>
                  <a:picLocks noChangeAspect="1"/>
                </p:cNvPicPr>
                <p:nvPr/>
              </p:nvPicPr>
              <p:blipFill>
                <a:blip r:embed="rId8"/>
                <a:stretch>
                  <a:fillRect/>
                </a:stretch>
              </p:blipFill>
              <p:spPr>
                <a:xfrm>
                  <a:off x="7522002" y="2891802"/>
                  <a:ext cx="1100747" cy="1100747"/>
                </a:xfrm>
                <a:prstGeom prst="rect">
                  <a:avLst/>
                </a:prstGeom>
              </p:spPr>
            </p:pic>
          </p:grpSp>
          <p:sp>
            <p:nvSpPr>
              <p:cNvPr id="11" name="Oval 10">
                <a:extLst>
                  <a:ext uri="{FF2B5EF4-FFF2-40B4-BE49-F238E27FC236}">
                    <a16:creationId xmlns:a16="http://schemas.microsoft.com/office/drawing/2014/main" id="{1FBAC445-70C8-8B40-9DC0-9667F33CEFFE}"/>
                  </a:ext>
                </a:extLst>
              </p:cNvPr>
              <p:cNvSpPr/>
              <p:nvPr/>
            </p:nvSpPr>
            <p:spPr>
              <a:xfrm>
                <a:off x="7538183" y="2384466"/>
                <a:ext cx="416245" cy="41624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96EFE019-94DF-8E42-8240-4CA6B2216D05}"/>
                </a:ext>
              </a:extLst>
            </p:cNvPr>
            <p:cNvPicPr>
              <a:picLocks noChangeAspect="1"/>
            </p:cNvPicPr>
            <p:nvPr/>
          </p:nvPicPr>
          <p:blipFill>
            <a:blip r:embed="rId9"/>
            <a:stretch>
              <a:fillRect/>
            </a:stretch>
          </p:blipFill>
          <p:spPr>
            <a:xfrm>
              <a:off x="7536827" y="2379020"/>
              <a:ext cx="408636" cy="408636"/>
            </a:xfrm>
            <a:prstGeom prst="rect">
              <a:avLst/>
            </a:prstGeom>
          </p:spPr>
        </p:pic>
      </p:grpSp>
    </p:spTree>
    <p:extLst>
      <p:ext uri="{BB962C8B-B14F-4D97-AF65-F5344CB8AC3E}">
        <p14:creationId xmlns:p14="http://schemas.microsoft.com/office/powerpoint/2010/main" val="160135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pic>
        <p:nvPicPr>
          <p:cNvPr id="58" name="Picture 57" descr="A picture containing smoke, train, coming, air&#10;&#10;Description automatically generated">
            <a:extLst>
              <a:ext uri="{FF2B5EF4-FFF2-40B4-BE49-F238E27FC236}">
                <a16:creationId xmlns:a16="http://schemas.microsoft.com/office/drawing/2014/main" id="{1F72F776-415E-3342-A40F-22F3F2D07E3E}"/>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rot="489307">
            <a:off x="2821790" y="1730962"/>
            <a:ext cx="2351513" cy="1322727"/>
          </a:xfrm>
          <a:prstGeom prst="rect">
            <a:avLst/>
          </a:prstGeom>
        </p:spPr>
      </p:pic>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Built with industry-leading threat protection</a:t>
            </a:r>
            <a:br>
              <a:rPr lang="en-US"/>
            </a:br>
            <a:r>
              <a:rPr lang="en-US" sz="1800">
                <a:solidFill>
                  <a:schemeClr val="accent2"/>
                </a:solidFill>
                <a:latin typeface="CiscoSansTT ExtraLight" panose="020B0303020201020303" pitchFamily="34" charset="0"/>
                <a:cs typeface="CiscoSansTT ExtraLight" panose="020B0303020201020303" pitchFamily="34" charset="0"/>
              </a:rPr>
              <a:t>Acceptance controls, anti-spam / Context Adaptive Scanning Engine (CASE)</a:t>
            </a:r>
            <a:endParaRPr lang="en-US" sz="2000"/>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CiscoSansTT" panose="020B0503020201020303" pitchFamily="34" charset="0"/>
                <a:cs typeface="CiscoSansTT" panose="020B0503020201020303" pitchFamily="34" charset="0"/>
              </a:rPr>
              <a:t>Industry Leading Threat Protection</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1147" y="1789298"/>
            <a:ext cx="568750" cy="646308"/>
          </a:xfrm>
          <a:prstGeom prst="rect">
            <a:avLst/>
          </a:prstGeom>
        </p:spPr>
      </p:pic>
      <p:sp>
        <p:nvSpPr>
          <p:cNvPr id="53" name="Rectangle 52">
            <a:extLst>
              <a:ext uri="{FF2B5EF4-FFF2-40B4-BE49-F238E27FC236}">
                <a16:creationId xmlns:a16="http://schemas.microsoft.com/office/drawing/2014/main" id="{A505A02B-41E7-9E41-BC90-2C088E274CE2}"/>
              </a:ext>
            </a:extLst>
          </p:cNvPr>
          <p:cNvSpPr/>
          <p:nvPr/>
        </p:nvSpPr>
        <p:spPr>
          <a:xfrm>
            <a:off x="715622" y="2820277"/>
            <a:ext cx="1718256"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Review sender reputation, </a:t>
            </a:r>
            <a:r>
              <a:rPr kumimoji="0" lang="en-US" sz="900" b="0" i="0" u="none" strike="noStrike" kern="0" cap="none" spc="0" normalizeH="0" baseline="0" noProof="0" err="1">
                <a:ln>
                  <a:noFill/>
                </a:ln>
                <a:effectLst/>
                <a:uLnTx/>
                <a:uFillTx/>
                <a:latin typeface="CiscoSansTT" panose="020B0503020201020303" pitchFamily="34" charset="0"/>
                <a:ea typeface="ＭＳ Ｐゴシック" charset="0"/>
                <a:cs typeface="CiscoSansTT" panose="020B0503020201020303" pitchFamily="34" charset="0"/>
              </a:rPr>
              <a:t>auth</a:t>
            </a: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 and GEO Awareness</a:t>
            </a:r>
          </a:p>
        </p:txBody>
      </p:sp>
      <p:sp>
        <p:nvSpPr>
          <p:cNvPr id="54" name="Rectangle 53">
            <a:extLst>
              <a:ext uri="{FF2B5EF4-FFF2-40B4-BE49-F238E27FC236}">
                <a16:creationId xmlns:a16="http://schemas.microsoft.com/office/drawing/2014/main" id="{4322B688-748A-9549-8266-B29285B0BEE4}"/>
              </a:ext>
            </a:extLst>
          </p:cNvPr>
          <p:cNvSpPr/>
          <p:nvPr/>
        </p:nvSpPr>
        <p:spPr>
          <a:xfrm>
            <a:off x="715621" y="3182557"/>
            <a:ext cx="1802773"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Block spam with 99% accuracy with fewer than 1:1M false positives</a:t>
            </a:r>
          </a:p>
        </p:txBody>
      </p:sp>
      <p:sp>
        <p:nvSpPr>
          <p:cNvPr id="55" name="Rectangle 54">
            <a:extLst>
              <a:ext uri="{FF2B5EF4-FFF2-40B4-BE49-F238E27FC236}">
                <a16:creationId xmlns:a16="http://schemas.microsoft.com/office/drawing/2014/main" id="{20BD8088-37FE-0F45-9D3F-A3B12723A812}"/>
              </a:ext>
            </a:extLst>
          </p:cNvPr>
          <p:cNvSpPr/>
          <p:nvPr/>
        </p:nvSpPr>
        <p:spPr>
          <a:xfrm>
            <a:off x="705682" y="3678564"/>
            <a:ext cx="1872270"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Quarantine suspicious messages for additional review</a:t>
            </a:r>
          </a:p>
        </p:txBody>
      </p:sp>
      <p:pic>
        <p:nvPicPr>
          <p:cNvPr id="105" name="Picture 104">
            <a:extLst>
              <a:ext uri="{FF2B5EF4-FFF2-40B4-BE49-F238E27FC236}">
                <a16:creationId xmlns:a16="http://schemas.microsoft.com/office/drawing/2014/main" id="{232B025E-E5B8-AA4B-82D9-40579BF60871}"/>
              </a:ext>
            </a:extLst>
          </p:cNvPr>
          <p:cNvPicPr>
            <a:picLocks noChangeAspect="1"/>
          </p:cNvPicPr>
          <p:nvPr/>
        </p:nvPicPr>
        <p:blipFill>
          <a:blip r:embed="rId5"/>
          <a:stretch>
            <a:fillRect/>
          </a:stretch>
        </p:blipFill>
        <p:spPr>
          <a:xfrm>
            <a:off x="2849581" y="3026413"/>
            <a:ext cx="2714361" cy="1512583"/>
          </a:xfrm>
          <a:prstGeom prst="rect">
            <a:avLst/>
          </a:prstGeom>
        </p:spPr>
      </p:pic>
      <p:sp>
        <p:nvSpPr>
          <p:cNvPr id="106" name="Rectangle 105">
            <a:extLst>
              <a:ext uri="{FF2B5EF4-FFF2-40B4-BE49-F238E27FC236}">
                <a16:creationId xmlns:a16="http://schemas.microsoft.com/office/drawing/2014/main" id="{30DC1DC1-1E77-7B40-82A3-F002645AC177}"/>
              </a:ext>
            </a:extLst>
          </p:cNvPr>
          <p:cNvSpPr/>
          <p:nvPr/>
        </p:nvSpPr>
        <p:spPr>
          <a:xfrm>
            <a:off x="2830933" y="1490086"/>
            <a:ext cx="104784" cy="31802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07" name="Rectangle 106">
            <a:extLst>
              <a:ext uri="{FF2B5EF4-FFF2-40B4-BE49-F238E27FC236}">
                <a16:creationId xmlns:a16="http://schemas.microsoft.com/office/drawing/2014/main" id="{98BB1183-2C2E-2E48-AC41-9522F7EFB8E4}"/>
              </a:ext>
            </a:extLst>
          </p:cNvPr>
          <p:cNvSpPr/>
          <p:nvPr/>
        </p:nvSpPr>
        <p:spPr>
          <a:xfrm>
            <a:off x="4848578" y="1559761"/>
            <a:ext cx="1625600" cy="29246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10" name="Rectangle 109">
            <a:extLst>
              <a:ext uri="{FF2B5EF4-FFF2-40B4-BE49-F238E27FC236}">
                <a16:creationId xmlns:a16="http://schemas.microsoft.com/office/drawing/2014/main" id="{7A7A5D8A-C764-1B44-81F2-F63C4B41F7CB}"/>
              </a:ext>
            </a:extLst>
          </p:cNvPr>
          <p:cNvSpPr/>
          <p:nvPr/>
        </p:nvSpPr>
        <p:spPr>
          <a:xfrm>
            <a:off x="5236108" y="2046690"/>
            <a:ext cx="1076462" cy="475100"/>
          </a:xfrm>
          <a:prstGeom prst="rect">
            <a:avLst/>
          </a:prstGeom>
          <a:noFill/>
          <a:ln w="25400" cap="flat" cmpd="sng" algn="ctr">
            <a:noFill/>
            <a:prstDash val="solid"/>
          </a:ln>
          <a:effectLst/>
        </p:spPr>
        <p:txBody>
          <a:bodyPr lIns="182880" tIns="91440" rIns="27432"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accent2"/>
                </a:solidFill>
                <a:effectLst/>
                <a:uLnTx/>
                <a:uFillTx/>
                <a:latin typeface="CiscoSansTT Medium" panose="020B0503020201020303" pitchFamily="34" charset="0"/>
                <a:ea typeface="+mn-ea"/>
                <a:cs typeface="CiscoSansTT Medium" panose="020B0503020201020303" pitchFamily="34" charset="0"/>
              </a:rPr>
              <a:t>Who</a:t>
            </a:r>
            <a:r>
              <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rPr>
              <a:t> </a:t>
            </a:r>
            <a:r>
              <a:rPr kumimoji="0" lang="en-US" sz="900" b="0" i="0" u="none" strike="noStrike" kern="0" cap="none" spc="0" normalizeH="0" baseline="0" noProof="0">
                <a:ln>
                  <a:noFill/>
                </a:ln>
                <a:effectLst/>
                <a:uLnTx/>
                <a:uFillTx/>
                <a:latin typeface="CiscoSansTT ExtraLight" panose="020B0303020201020303" pitchFamily="34" charset="0"/>
                <a:ea typeface="+mn-ea"/>
                <a:cs typeface="CiscoSansTT ExtraLight" panose="020B0303020201020303" pitchFamily="34" charset="0"/>
              </a:rPr>
              <a:t>sent the message?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endParaRPr>
          </a:p>
        </p:txBody>
      </p:sp>
      <p:sp>
        <p:nvSpPr>
          <p:cNvPr id="112" name="Rectangle 111">
            <a:extLst>
              <a:ext uri="{FF2B5EF4-FFF2-40B4-BE49-F238E27FC236}">
                <a16:creationId xmlns:a16="http://schemas.microsoft.com/office/drawing/2014/main" id="{E0C278E6-8A4A-2349-A7D5-DE22DACEF742}"/>
              </a:ext>
            </a:extLst>
          </p:cNvPr>
          <p:cNvSpPr/>
          <p:nvPr/>
        </p:nvSpPr>
        <p:spPr>
          <a:xfrm>
            <a:off x="5007849" y="1699665"/>
            <a:ext cx="1206965"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CiscoSans Light" panose="020B0503020201020303" pitchFamily="34" charset="0"/>
                <a:ea typeface="ＭＳ Ｐゴシック" charset="0"/>
                <a:cs typeface="+mn-cs"/>
              </a:rPr>
              <a:t>Cisco anti-spam</a:t>
            </a:r>
          </a:p>
        </p:txBody>
      </p:sp>
      <p:cxnSp>
        <p:nvCxnSpPr>
          <p:cNvPr id="115" name="Straight Connector 114">
            <a:extLst>
              <a:ext uri="{FF2B5EF4-FFF2-40B4-BE49-F238E27FC236}">
                <a16:creationId xmlns:a16="http://schemas.microsoft.com/office/drawing/2014/main" id="{78713DF2-BAC2-2249-9C8C-57F400FD7A25}"/>
              </a:ext>
            </a:extLst>
          </p:cNvPr>
          <p:cNvCxnSpPr>
            <a:cxnSpLocks/>
          </p:cNvCxnSpPr>
          <p:nvPr/>
        </p:nvCxnSpPr>
        <p:spPr>
          <a:xfrm flipH="1">
            <a:off x="5050229" y="2604453"/>
            <a:ext cx="1212719" cy="0"/>
          </a:xfrm>
          <a:prstGeom prst="line">
            <a:avLst/>
          </a:prstGeom>
          <a:ln w="3175">
            <a:solidFill>
              <a:schemeClr val="bg2">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BBE4C831-479E-AF4A-B0F7-EC577766B689}"/>
              </a:ext>
            </a:extLst>
          </p:cNvPr>
          <p:cNvSpPr/>
          <p:nvPr/>
        </p:nvSpPr>
        <p:spPr>
          <a:xfrm>
            <a:off x="5236108" y="2633099"/>
            <a:ext cx="1076462" cy="475100"/>
          </a:xfrm>
          <a:prstGeom prst="rect">
            <a:avLst/>
          </a:prstGeom>
          <a:noFill/>
          <a:ln w="25400" cap="flat" cmpd="sng" algn="ctr">
            <a:noFill/>
            <a:prstDash val="solid"/>
          </a:ln>
          <a:effectLst/>
        </p:spPr>
        <p:txBody>
          <a:bodyPr lIns="182880" tIns="91440" rIns="27432"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accent2"/>
                </a:solidFill>
                <a:effectLst/>
                <a:uLnTx/>
                <a:uFillTx/>
                <a:latin typeface="CiscoSansTT Medium" panose="020B0503020201020303" pitchFamily="34" charset="0"/>
                <a:ea typeface="+mn-ea"/>
                <a:cs typeface="CiscoSansTT Medium" panose="020B0503020201020303" pitchFamily="34" charset="0"/>
              </a:rPr>
              <a:t>What</a:t>
            </a:r>
            <a:r>
              <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rPr>
              <a:t> </a:t>
            </a:r>
            <a:r>
              <a:rPr kumimoji="0" lang="en-US" sz="900" b="0" i="0" u="none" strike="noStrike" kern="0" cap="none" spc="0" normalizeH="0" baseline="0" noProof="0">
                <a:ln>
                  <a:noFill/>
                </a:ln>
                <a:effectLst/>
                <a:uLnTx/>
                <a:uFillTx/>
                <a:latin typeface="CiscoSansTT ExtraLight" panose="020B0303020201020303" pitchFamily="34" charset="0"/>
                <a:ea typeface="+mn-ea"/>
                <a:cs typeface="CiscoSansTT ExtraLight" panose="020B0303020201020303" pitchFamily="34" charset="0"/>
              </a:rPr>
              <a:t>is the content?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endParaRPr>
          </a:p>
        </p:txBody>
      </p:sp>
      <p:cxnSp>
        <p:nvCxnSpPr>
          <p:cNvPr id="122" name="Straight Connector 121">
            <a:extLst>
              <a:ext uri="{FF2B5EF4-FFF2-40B4-BE49-F238E27FC236}">
                <a16:creationId xmlns:a16="http://schemas.microsoft.com/office/drawing/2014/main" id="{27A99330-B7BB-1143-A0E3-F6141400A01F}"/>
              </a:ext>
            </a:extLst>
          </p:cNvPr>
          <p:cNvCxnSpPr>
            <a:cxnSpLocks/>
          </p:cNvCxnSpPr>
          <p:nvPr/>
        </p:nvCxnSpPr>
        <p:spPr>
          <a:xfrm flipH="1">
            <a:off x="5050229" y="3190862"/>
            <a:ext cx="1212719" cy="0"/>
          </a:xfrm>
          <a:prstGeom prst="line">
            <a:avLst/>
          </a:prstGeom>
          <a:ln w="3175">
            <a:solidFill>
              <a:schemeClr val="bg2">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148BF0CF-861C-344B-81D0-72AD92AC1B23}"/>
              </a:ext>
            </a:extLst>
          </p:cNvPr>
          <p:cNvSpPr/>
          <p:nvPr/>
        </p:nvSpPr>
        <p:spPr>
          <a:xfrm>
            <a:off x="5236108" y="3199629"/>
            <a:ext cx="1076462" cy="607251"/>
          </a:xfrm>
          <a:prstGeom prst="rect">
            <a:avLst/>
          </a:prstGeom>
          <a:noFill/>
          <a:ln w="25400" cap="flat" cmpd="sng" algn="ctr">
            <a:noFill/>
            <a:prstDash val="solid"/>
          </a:ln>
          <a:effectLst/>
        </p:spPr>
        <p:txBody>
          <a:bodyPr lIns="182880" tIns="91440" rIns="27432"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accent2"/>
                </a:solidFill>
                <a:effectLst/>
                <a:uLnTx/>
                <a:uFillTx/>
                <a:latin typeface="CiscoSansTT Medium" panose="020B0503020201020303" pitchFamily="34" charset="0"/>
                <a:ea typeface="+mn-ea"/>
                <a:cs typeface="CiscoSansTT Medium" panose="020B0503020201020303" pitchFamily="34" charset="0"/>
              </a:rPr>
              <a:t>How</a:t>
            </a:r>
            <a:r>
              <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rPr>
              <a:t> </a:t>
            </a:r>
            <a:r>
              <a:rPr kumimoji="0" lang="en-US" sz="900" b="0" i="0" u="none" strike="noStrike" kern="0" cap="none" spc="0" normalizeH="0" baseline="0" noProof="0">
                <a:ln>
                  <a:noFill/>
                </a:ln>
                <a:effectLst/>
                <a:uLnTx/>
                <a:uFillTx/>
                <a:latin typeface="CiscoSansTT ExtraLight" panose="020B0303020201020303" pitchFamily="34" charset="0"/>
                <a:ea typeface="+mn-ea"/>
                <a:cs typeface="CiscoSansTT ExtraLight" panose="020B0303020201020303" pitchFamily="34" charset="0"/>
              </a:rPr>
              <a:t>was the message constructed?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endParaRPr>
          </a:p>
        </p:txBody>
      </p:sp>
      <p:grpSp>
        <p:nvGrpSpPr>
          <p:cNvPr id="133" name="Group 132">
            <a:extLst>
              <a:ext uri="{FF2B5EF4-FFF2-40B4-BE49-F238E27FC236}">
                <a16:creationId xmlns:a16="http://schemas.microsoft.com/office/drawing/2014/main" id="{0F0BA4B1-CEAD-0C4C-92CF-95B786F79591}"/>
              </a:ext>
            </a:extLst>
          </p:cNvPr>
          <p:cNvGrpSpPr/>
          <p:nvPr/>
        </p:nvGrpSpPr>
        <p:grpSpPr>
          <a:xfrm>
            <a:off x="5050229" y="3866722"/>
            <a:ext cx="1262341" cy="716099"/>
            <a:chOff x="5050229" y="3966112"/>
            <a:chExt cx="1262341" cy="716099"/>
          </a:xfrm>
        </p:grpSpPr>
        <p:cxnSp>
          <p:nvCxnSpPr>
            <p:cNvPr id="134" name="Straight Connector 133">
              <a:extLst>
                <a:ext uri="{FF2B5EF4-FFF2-40B4-BE49-F238E27FC236}">
                  <a16:creationId xmlns:a16="http://schemas.microsoft.com/office/drawing/2014/main" id="{F316FCE2-06B5-244D-B839-9B27F1D7D742}"/>
                </a:ext>
              </a:extLst>
            </p:cNvPr>
            <p:cNvCxnSpPr>
              <a:cxnSpLocks/>
            </p:cNvCxnSpPr>
            <p:nvPr/>
          </p:nvCxnSpPr>
          <p:spPr>
            <a:xfrm flipH="1">
              <a:off x="5050229" y="3966112"/>
              <a:ext cx="1212719" cy="0"/>
            </a:xfrm>
            <a:prstGeom prst="line">
              <a:avLst/>
            </a:prstGeom>
            <a:ln w="3175">
              <a:solidFill>
                <a:schemeClr val="bg2">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CAFC596-5A62-6248-A419-04080E2CCFA6}"/>
                </a:ext>
              </a:extLst>
            </p:cNvPr>
            <p:cNvSpPr/>
            <p:nvPr/>
          </p:nvSpPr>
          <p:spPr>
            <a:xfrm>
              <a:off x="5236108" y="3974878"/>
              <a:ext cx="1076462" cy="707333"/>
            </a:xfrm>
            <a:prstGeom prst="rect">
              <a:avLst/>
            </a:prstGeom>
            <a:noFill/>
            <a:ln w="25400" cap="flat" cmpd="sng" algn="ctr">
              <a:noFill/>
              <a:prstDash val="solid"/>
            </a:ln>
            <a:effectLst/>
          </p:spPr>
          <p:txBody>
            <a:bodyPr lIns="182880" tIns="91440" rIns="27432"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accent2"/>
                  </a:solidFill>
                  <a:effectLst/>
                  <a:uLnTx/>
                  <a:uFillTx/>
                  <a:latin typeface="CiscoSansTT Medium" panose="020B0503020201020303" pitchFamily="34" charset="0"/>
                  <a:ea typeface="+mn-ea"/>
                  <a:cs typeface="CiscoSansTT Medium" panose="020B0503020201020303" pitchFamily="34" charset="0"/>
                </a:rPr>
                <a:t>Where</a:t>
              </a:r>
              <a:r>
                <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rPr>
                <a:t> </a:t>
              </a:r>
              <a:r>
                <a:rPr kumimoji="0" lang="en-US" sz="900" b="0" i="0" u="none" strike="noStrike" kern="0" cap="none" spc="0" normalizeH="0" baseline="0" noProof="0">
                  <a:ln>
                    <a:noFill/>
                  </a:ln>
                  <a:effectLst/>
                  <a:uLnTx/>
                  <a:uFillTx/>
                  <a:latin typeface="CiscoSansTT ExtraLight" panose="020B0303020201020303" pitchFamily="34" charset="0"/>
                  <a:ea typeface="+mn-ea"/>
                  <a:cs typeface="CiscoSansTT ExtraLight" panose="020B0303020201020303" pitchFamily="34" charset="0"/>
                </a:rPr>
                <a:t>does the call to action take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676767"/>
                </a:solidFill>
                <a:effectLst/>
                <a:uLnTx/>
                <a:uFillTx/>
                <a:latin typeface="CiscoSansTT ExtraLight" panose="020B0303020201020303" pitchFamily="34" charset="0"/>
                <a:ea typeface="+mn-ea"/>
                <a:cs typeface="CiscoSansTT ExtraLight" panose="020B0303020201020303" pitchFamily="34" charset="0"/>
              </a:endParaRPr>
            </a:p>
          </p:txBody>
        </p:sp>
      </p:grpSp>
      <p:sp>
        <p:nvSpPr>
          <p:cNvPr id="138" name="TextBox 137">
            <a:extLst>
              <a:ext uri="{FF2B5EF4-FFF2-40B4-BE49-F238E27FC236}">
                <a16:creationId xmlns:a16="http://schemas.microsoft.com/office/drawing/2014/main" id="{35D8F612-18EA-7245-839F-0FC8B3A24F42}"/>
              </a:ext>
            </a:extLst>
          </p:cNvPr>
          <p:cNvSpPr txBox="1"/>
          <p:nvPr/>
        </p:nvSpPr>
        <p:spPr>
          <a:xfrm>
            <a:off x="6757374" y="4237269"/>
            <a:ext cx="729527" cy="215444"/>
          </a:xfrm>
          <a:prstGeom prst="rect">
            <a:avLst/>
          </a:prstGeom>
          <a:noFill/>
        </p:spPr>
        <p:txBody>
          <a:bodyPr wrap="square" rtlCol="0">
            <a:spAutoFit/>
          </a:body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CiscoSansTT ExtraLight"/>
                <a:ea typeface="+mn-ea"/>
                <a:cs typeface="+mn-cs"/>
              </a:rPr>
              <a:t>Quarantine</a:t>
            </a:r>
          </a:p>
        </p:txBody>
      </p:sp>
      <p:sp>
        <p:nvSpPr>
          <p:cNvPr id="192" name="Oval 191">
            <a:extLst>
              <a:ext uri="{FF2B5EF4-FFF2-40B4-BE49-F238E27FC236}">
                <a16:creationId xmlns:a16="http://schemas.microsoft.com/office/drawing/2014/main" id="{2F2239D8-DDA3-F74A-8B60-A990B091DBEC}"/>
              </a:ext>
            </a:extLst>
          </p:cNvPr>
          <p:cNvSpPr/>
          <p:nvPr/>
        </p:nvSpPr>
        <p:spPr>
          <a:xfrm>
            <a:off x="6661546" y="2618618"/>
            <a:ext cx="862739" cy="862739"/>
          </a:xfrm>
          <a:prstGeom prst="ellipse">
            <a:avLst/>
          </a:prstGeom>
          <a:solidFill>
            <a:schemeClr val="bg2"/>
          </a:solidFill>
          <a:ln>
            <a:solidFill>
              <a:srgbClr val="57C23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94" name="TextBox 193">
            <a:extLst>
              <a:ext uri="{FF2B5EF4-FFF2-40B4-BE49-F238E27FC236}">
                <a16:creationId xmlns:a16="http://schemas.microsoft.com/office/drawing/2014/main" id="{71CC3034-89D8-3241-93FE-87FC1B7AFDDD}"/>
              </a:ext>
            </a:extLst>
          </p:cNvPr>
          <p:cNvSpPr txBox="1"/>
          <p:nvPr/>
        </p:nvSpPr>
        <p:spPr>
          <a:xfrm>
            <a:off x="6757374" y="3213871"/>
            <a:ext cx="729527" cy="215444"/>
          </a:xfrm>
          <a:prstGeom prst="rect">
            <a:avLst/>
          </a:prstGeom>
          <a:noFill/>
        </p:spPr>
        <p:txBody>
          <a:bodyPr wrap="square" rtlCol="0">
            <a:spAutoFit/>
          </a:body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CiscoSansTT ExtraLight"/>
                <a:ea typeface="+mn-ea"/>
                <a:cs typeface="+mn-cs"/>
              </a:rPr>
              <a:t>Forward</a:t>
            </a:r>
          </a:p>
        </p:txBody>
      </p:sp>
      <p:cxnSp>
        <p:nvCxnSpPr>
          <p:cNvPr id="191" name="Straight Connector 190">
            <a:extLst>
              <a:ext uri="{FF2B5EF4-FFF2-40B4-BE49-F238E27FC236}">
                <a16:creationId xmlns:a16="http://schemas.microsoft.com/office/drawing/2014/main" id="{3E502E03-1B60-3647-9D1E-DC6242766EDC}"/>
              </a:ext>
            </a:extLst>
          </p:cNvPr>
          <p:cNvCxnSpPr>
            <a:cxnSpLocks/>
          </p:cNvCxnSpPr>
          <p:nvPr/>
        </p:nvCxnSpPr>
        <p:spPr>
          <a:xfrm>
            <a:off x="6661546" y="3647397"/>
            <a:ext cx="8253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8229EE9-1F56-3F49-A095-0B99BD3F8085}"/>
              </a:ext>
            </a:extLst>
          </p:cNvPr>
          <p:cNvGrpSpPr/>
          <p:nvPr/>
        </p:nvGrpSpPr>
        <p:grpSpPr>
          <a:xfrm>
            <a:off x="6661546" y="1692126"/>
            <a:ext cx="825355" cy="759858"/>
            <a:chOff x="6661546" y="1785114"/>
            <a:chExt cx="825355" cy="759858"/>
          </a:xfrm>
        </p:grpSpPr>
        <p:sp>
          <p:nvSpPr>
            <p:cNvPr id="162" name="TextBox 161">
              <a:extLst>
                <a:ext uri="{FF2B5EF4-FFF2-40B4-BE49-F238E27FC236}">
                  <a16:creationId xmlns:a16="http://schemas.microsoft.com/office/drawing/2014/main" id="{5C340E33-D3FB-1D40-ADD0-E760E0ADB115}"/>
                </a:ext>
              </a:extLst>
            </p:cNvPr>
            <p:cNvSpPr txBox="1"/>
            <p:nvPr/>
          </p:nvSpPr>
          <p:spPr>
            <a:xfrm>
              <a:off x="6757374" y="2292411"/>
              <a:ext cx="729527" cy="215444"/>
            </a:xfrm>
            <a:prstGeom prst="rect">
              <a:avLst/>
            </a:prstGeom>
            <a:noFill/>
          </p:spPr>
          <p:txBody>
            <a:bodyPr wrap="square" rtlCol="0">
              <a:spAutoFit/>
            </a:body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CiscoSansTT ExtraLight"/>
                  <a:ea typeface="+mn-ea"/>
                  <a:cs typeface="+mn-cs"/>
                </a:rPr>
                <a:t>Block</a:t>
              </a:r>
            </a:p>
          </p:txBody>
        </p:sp>
        <p:cxnSp>
          <p:nvCxnSpPr>
            <p:cNvPr id="161" name="Straight Connector 160">
              <a:extLst>
                <a:ext uri="{FF2B5EF4-FFF2-40B4-BE49-F238E27FC236}">
                  <a16:creationId xmlns:a16="http://schemas.microsoft.com/office/drawing/2014/main" id="{9F78D63F-B312-A447-8D7B-6E1D1B0CD052}"/>
                </a:ext>
              </a:extLst>
            </p:cNvPr>
            <p:cNvCxnSpPr>
              <a:cxnSpLocks/>
            </p:cNvCxnSpPr>
            <p:nvPr/>
          </p:nvCxnSpPr>
          <p:spPr>
            <a:xfrm>
              <a:off x="6661546" y="2544972"/>
              <a:ext cx="8253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84606EF-D785-DC41-A458-F211E2148484}"/>
                </a:ext>
              </a:extLst>
            </p:cNvPr>
            <p:cNvPicPr>
              <a:picLocks noChangeAspect="1"/>
            </p:cNvPicPr>
            <p:nvPr/>
          </p:nvPicPr>
          <p:blipFill>
            <a:blip r:embed="rId6"/>
            <a:stretch>
              <a:fillRect/>
            </a:stretch>
          </p:blipFill>
          <p:spPr>
            <a:xfrm>
              <a:off x="6794723" y="1785114"/>
              <a:ext cx="667365" cy="611232"/>
            </a:xfrm>
            <a:prstGeom prst="rect">
              <a:avLst/>
            </a:prstGeom>
          </p:spPr>
        </p:pic>
        <p:grpSp>
          <p:nvGrpSpPr>
            <p:cNvPr id="185" name="Group 184">
              <a:extLst>
                <a:ext uri="{FF2B5EF4-FFF2-40B4-BE49-F238E27FC236}">
                  <a16:creationId xmlns:a16="http://schemas.microsoft.com/office/drawing/2014/main" id="{241998C7-6554-854A-9D13-BAFD0A085853}"/>
                </a:ext>
              </a:extLst>
            </p:cNvPr>
            <p:cNvGrpSpPr/>
            <p:nvPr/>
          </p:nvGrpSpPr>
          <p:grpSpPr>
            <a:xfrm>
              <a:off x="6789819" y="1839283"/>
              <a:ext cx="249216" cy="249216"/>
              <a:chOff x="7634692" y="1632703"/>
              <a:chExt cx="249216" cy="249216"/>
            </a:xfrm>
          </p:grpSpPr>
          <p:sp>
            <p:nvSpPr>
              <p:cNvPr id="186" name="Oval 185">
                <a:extLst>
                  <a:ext uri="{FF2B5EF4-FFF2-40B4-BE49-F238E27FC236}">
                    <a16:creationId xmlns:a16="http://schemas.microsoft.com/office/drawing/2014/main" id="{E09B2372-C3FF-AB4D-8DB4-3367A493647E}"/>
                  </a:ext>
                </a:extLst>
              </p:cNvPr>
              <p:cNvSpPr/>
              <p:nvPr/>
            </p:nvSpPr>
            <p:spPr>
              <a:xfrm>
                <a:off x="7634692" y="1632703"/>
                <a:ext cx="249216" cy="249216"/>
              </a:xfrm>
              <a:prstGeom prst="ellipse">
                <a:avLst/>
              </a:prstGeom>
              <a:solidFill>
                <a:schemeClr val="tx1"/>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CiscoSansTT ExtraLight"/>
                  <a:ea typeface="+mn-ea"/>
                  <a:cs typeface="+mn-cs"/>
                </a:endParaRPr>
              </a:p>
            </p:txBody>
          </p:sp>
          <p:pic>
            <p:nvPicPr>
              <p:cNvPr id="187" name="Graphic 186">
                <a:extLst>
                  <a:ext uri="{FF2B5EF4-FFF2-40B4-BE49-F238E27FC236}">
                    <a16:creationId xmlns:a16="http://schemas.microsoft.com/office/drawing/2014/main" id="{B2B602D4-B920-DD4B-ABFA-E58AEA7A95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3402" y="1681413"/>
                <a:ext cx="151796" cy="151796"/>
              </a:xfrm>
              <a:prstGeom prst="rect">
                <a:avLst/>
              </a:prstGeom>
            </p:spPr>
          </p:pic>
        </p:grpSp>
      </p:grpSp>
      <p:grpSp>
        <p:nvGrpSpPr>
          <p:cNvPr id="22" name="Group 21">
            <a:extLst>
              <a:ext uri="{FF2B5EF4-FFF2-40B4-BE49-F238E27FC236}">
                <a16:creationId xmlns:a16="http://schemas.microsoft.com/office/drawing/2014/main" id="{E6F28859-3DC1-CB4B-BC91-49A6D802707D}"/>
              </a:ext>
            </a:extLst>
          </p:cNvPr>
          <p:cNvGrpSpPr/>
          <p:nvPr/>
        </p:nvGrpSpPr>
        <p:grpSpPr>
          <a:xfrm>
            <a:off x="6789819" y="2722761"/>
            <a:ext cx="672269" cy="611232"/>
            <a:chOff x="6789819" y="2722761"/>
            <a:chExt cx="672269" cy="611232"/>
          </a:xfrm>
        </p:grpSpPr>
        <p:pic>
          <p:nvPicPr>
            <p:cNvPr id="203" name="Picture 202">
              <a:extLst>
                <a:ext uri="{FF2B5EF4-FFF2-40B4-BE49-F238E27FC236}">
                  <a16:creationId xmlns:a16="http://schemas.microsoft.com/office/drawing/2014/main" id="{50518F3B-2978-F746-B318-028C617586E6}"/>
                </a:ext>
              </a:extLst>
            </p:cNvPr>
            <p:cNvPicPr>
              <a:picLocks noChangeAspect="1"/>
            </p:cNvPicPr>
            <p:nvPr/>
          </p:nvPicPr>
          <p:blipFill>
            <a:blip r:embed="rId6"/>
            <a:stretch>
              <a:fillRect/>
            </a:stretch>
          </p:blipFill>
          <p:spPr>
            <a:xfrm>
              <a:off x="6794723" y="2722761"/>
              <a:ext cx="667365" cy="611232"/>
            </a:xfrm>
            <a:prstGeom prst="rect">
              <a:avLst/>
            </a:prstGeom>
          </p:spPr>
        </p:pic>
        <p:grpSp>
          <p:nvGrpSpPr>
            <p:cNvPr id="12" name="Group 11">
              <a:extLst>
                <a:ext uri="{FF2B5EF4-FFF2-40B4-BE49-F238E27FC236}">
                  <a16:creationId xmlns:a16="http://schemas.microsoft.com/office/drawing/2014/main" id="{15A9ED9F-BFE9-B74C-BEA7-F815DF3AF466}"/>
                </a:ext>
              </a:extLst>
            </p:cNvPr>
            <p:cNvGrpSpPr/>
            <p:nvPr/>
          </p:nvGrpSpPr>
          <p:grpSpPr>
            <a:xfrm>
              <a:off x="6789819" y="2847467"/>
              <a:ext cx="258387" cy="258387"/>
              <a:chOff x="6900253" y="2708941"/>
              <a:chExt cx="258387" cy="258387"/>
            </a:xfrm>
          </p:grpSpPr>
          <p:sp>
            <p:nvSpPr>
              <p:cNvPr id="190" name="Oval 189">
                <a:extLst>
                  <a:ext uri="{FF2B5EF4-FFF2-40B4-BE49-F238E27FC236}">
                    <a16:creationId xmlns:a16="http://schemas.microsoft.com/office/drawing/2014/main" id="{C3AA5388-E9A6-6E42-AC4A-B00899AAA020}"/>
                  </a:ext>
                </a:extLst>
              </p:cNvPr>
              <p:cNvSpPr/>
              <p:nvPr/>
            </p:nvSpPr>
            <p:spPr>
              <a:xfrm>
                <a:off x="6900253" y="2708941"/>
                <a:ext cx="258387" cy="258387"/>
              </a:xfrm>
              <a:prstGeom prst="ellipse">
                <a:avLst/>
              </a:prstGeom>
              <a:solidFill>
                <a:schemeClr val="tx2"/>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CiscoSansTT ExtraLight"/>
                  <a:ea typeface="+mn-ea"/>
                  <a:cs typeface="+mn-cs"/>
                </a:endParaRPr>
              </a:p>
            </p:txBody>
          </p:sp>
          <p:pic>
            <p:nvPicPr>
              <p:cNvPr id="11" name="Picture 10">
                <a:extLst>
                  <a:ext uri="{FF2B5EF4-FFF2-40B4-BE49-F238E27FC236}">
                    <a16:creationId xmlns:a16="http://schemas.microsoft.com/office/drawing/2014/main" id="{4EFE46CF-B0E3-1545-BF42-6F6BC690D348}"/>
                  </a:ext>
                </a:extLst>
              </p:cNvPr>
              <p:cNvPicPr>
                <a:picLocks noChangeAspect="1"/>
              </p:cNvPicPr>
              <p:nvPr/>
            </p:nvPicPr>
            <p:blipFill>
              <a:blip r:embed="rId9"/>
              <a:stretch>
                <a:fillRect/>
              </a:stretch>
            </p:blipFill>
            <p:spPr>
              <a:xfrm>
                <a:off x="6955031" y="2789125"/>
                <a:ext cx="144203" cy="98806"/>
              </a:xfrm>
              <a:prstGeom prst="rect">
                <a:avLst/>
              </a:prstGeom>
            </p:spPr>
          </p:pic>
        </p:grpSp>
      </p:grpSp>
      <p:grpSp>
        <p:nvGrpSpPr>
          <p:cNvPr id="23" name="Group 22">
            <a:extLst>
              <a:ext uri="{FF2B5EF4-FFF2-40B4-BE49-F238E27FC236}">
                <a16:creationId xmlns:a16="http://schemas.microsoft.com/office/drawing/2014/main" id="{28EC181C-2BA3-6240-8363-AE1BB6787E8A}"/>
              </a:ext>
            </a:extLst>
          </p:cNvPr>
          <p:cNvGrpSpPr/>
          <p:nvPr/>
        </p:nvGrpSpPr>
        <p:grpSpPr>
          <a:xfrm>
            <a:off x="6773704" y="3722399"/>
            <a:ext cx="688384" cy="611232"/>
            <a:chOff x="6773704" y="3722399"/>
            <a:chExt cx="688384" cy="611232"/>
          </a:xfrm>
        </p:grpSpPr>
        <p:pic>
          <p:nvPicPr>
            <p:cNvPr id="204" name="Picture 203">
              <a:extLst>
                <a:ext uri="{FF2B5EF4-FFF2-40B4-BE49-F238E27FC236}">
                  <a16:creationId xmlns:a16="http://schemas.microsoft.com/office/drawing/2014/main" id="{FC7B0A4B-86E3-BB48-A2DE-9CAEC19EE07C}"/>
                </a:ext>
              </a:extLst>
            </p:cNvPr>
            <p:cNvPicPr>
              <a:picLocks noChangeAspect="1"/>
            </p:cNvPicPr>
            <p:nvPr/>
          </p:nvPicPr>
          <p:blipFill>
            <a:blip r:embed="rId6"/>
            <a:stretch>
              <a:fillRect/>
            </a:stretch>
          </p:blipFill>
          <p:spPr>
            <a:xfrm>
              <a:off x="6794723" y="3722399"/>
              <a:ext cx="667365" cy="611232"/>
            </a:xfrm>
            <a:prstGeom prst="rect">
              <a:avLst/>
            </a:prstGeom>
          </p:spPr>
        </p:pic>
        <p:pic>
          <p:nvPicPr>
            <p:cNvPr id="52" name="Graphic 51">
              <a:extLst>
                <a:ext uri="{FF2B5EF4-FFF2-40B4-BE49-F238E27FC236}">
                  <a16:creationId xmlns:a16="http://schemas.microsoft.com/office/drawing/2014/main" id="{281A159A-4A6A-E649-B0FB-17BC1D3FCD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73704" y="3781195"/>
              <a:ext cx="253692" cy="253692"/>
            </a:xfrm>
            <a:prstGeom prst="rect">
              <a:avLst/>
            </a:prstGeom>
          </p:spPr>
        </p:pic>
      </p:grpSp>
      <p:pic>
        <p:nvPicPr>
          <p:cNvPr id="206" name="Graphic 205">
            <a:extLst>
              <a:ext uri="{FF2B5EF4-FFF2-40B4-BE49-F238E27FC236}">
                <a16:creationId xmlns:a16="http://schemas.microsoft.com/office/drawing/2014/main" id="{B0BC3192-9815-0148-B758-6D250C58A1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36956" y="2932653"/>
            <a:ext cx="283871" cy="234667"/>
          </a:xfrm>
          <a:prstGeom prst="rect">
            <a:avLst/>
          </a:prstGeom>
        </p:spPr>
      </p:pic>
      <p:grpSp>
        <p:nvGrpSpPr>
          <p:cNvPr id="14" name="Group 13">
            <a:extLst>
              <a:ext uri="{FF2B5EF4-FFF2-40B4-BE49-F238E27FC236}">
                <a16:creationId xmlns:a16="http://schemas.microsoft.com/office/drawing/2014/main" id="{7C8A04E6-F073-CC4F-B5AA-09431FDF63A4}"/>
              </a:ext>
            </a:extLst>
          </p:cNvPr>
          <p:cNvGrpSpPr/>
          <p:nvPr/>
        </p:nvGrpSpPr>
        <p:grpSpPr>
          <a:xfrm>
            <a:off x="7909493" y="2722761"/>
            <a:ext cx="729527" cy="839479"/>
            <a:chOff x="7979234" y="2722761"/>
            <a:chExt cx="729527" cy="839479"/>
          </a:xfrm>
        </p:grpSpPr>
        <p:pic>
          <p:nvPicPr>
            <p:cNvPr id="205" name="Graphic 204">
              <a:extLst>
                <a:ext uri="{FF2B5EF4-FFF2-40B4-BE49-F238E27FC236}">
                  <a16:creationId xmlns:a16="http://schemas.microsoft.com/office/drawing/2014/main" id="{2F23DC54-7CB3-3B4C-AC7B-7084A9BC05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07274" y="2814062"/>
              <a:ext cx="489743" cy="489743"/>
            </a:xfrm>
            <a:prstGeom prst="rect">
              <a:avLst/>
            </a:prstGeom>
          </p:spPr>
        </p:pic>
        <p:pic>
          <p:nvPicPr>
            <p:cNvPr id="10" name="Picture 9">
              <a:extLst>
                <a:ext uri="{FF2B5EF4-FFF2-40B4-BE49-F238E27FC236}">
                  <a16:creationId xmlns:a16="http://schemas.microsoft.com/office/drawing/2014/main" id="{C212B156-6940-F04F-A618-C730D6058D74}"/>
                </a:ext>
              </a:extLst>
            </p:cNvPr>
            <p:cNvPicPr>
              <a:picLocks noChangeAspect="1"/>
            </p:cNvPicPr>
            <p:nvPr/>
          </p:nvPicPr>
          <p:blipFill>
            <a:blip r:embed="rId16"/>
            <a:stretch>
              <a:fillRect/>
            </a:stretch>
          </p:blipFill>
          <p:spPr>
            <a:xfrm>
              <a:off x="8043590" y="2722761"/>
              <a:ext cx="193072" cy="226488"/>
            </a:xfrm>
            <a:prstGeom prst="rect">
              <a:avLst/>
            </a:prstGeom>
          </p:spPr>
        </p:pic>
        <p:sp>
          <p:nvSpPr>
            <p:cNvPr id="207" name="TextBox 206">
              <a:extLst>
                <a:ext uri="{FF2B5EF4-FFF2-40B4-BE49-F238E27FC236}">
                  <a16:creationId xmlns:a16="http://schemas.microsoft.com/office/drawing/2014/main" id="{513C902F-ABF1-3843-B173-56B450F7A46A}"/>
                </a:ext>
              </a:extLst>
            </p:cNvPr>
            <p:cNvSpPr txBox="1"/>
            <p:nvPr/>
          </p:nvSpPr>
          <p:spPr>
            <a:xfrm>
              <a:off x="7979234" y="3346796"/>
              <a:ext cx="729527" cy="215444"/>
            </a:xfrm>
            <a:prstGeom prst="rect">
              <a:avLst/>
            </a:prstGeom>
            <a:noFill/>
          </p:spPr>
          <p:txBody>
            <a:bodyPr wrap="square" rtlCol="0">
              <a:spAutoFit/>
            </a:body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CiscoSansTT ExtraLight"/>
                  <a:ea typeface="+mn-ea"/>
                  <a:cs typeface="+mn-cs"/>
                </a:rPr>
                <a:t>Mail Server</a:t>
              </a:r>
            </a:p>
          </p:txBody>
        </p:sp>
      </p:grpSp>
      <p:pic>
        <p:nvPicPr>
          <p:cNvPr id="208" name="Picture 207">
            <a:extLst>
              <a:ext uri="{FF2B5EF4-FFF2-40B4-BE49-F238E27FC236}">
                <a16:creationId xmlns:a16="http://schemas.microsoft.com/office/drawing/2014/main" id="{69125F14-C35C-0A4A-B8CA-E5E8262FDF4E}"/>
              </a:ext>
            </a:extLst>
          </p:cNvPr>
          <p:cNvPicPr>
            <a:picLocks noChangeAspect="1"/>
          </p:cNvPicPr>
          <p:nvPr/>
        </p:nvPicPr>
        <p:blipFill>
          <a:blip r:embed="rId17"/>
          <a:stretch>
            <a:fillRect/>
          </a:stretch>
        </p:blipFill>
        <p:spPr>
          <a:xfrm>
            <a:off x="3618700" y="2857620"/>
            <a:ext cx="281428" cy="187619"/>
          </a:xfrm>
          <a:prstGeom prst="rect">
            <a:avLst/>
          </a:prstGeom>
        </p:spPr>
      </p:pic>
      <p:pic>
        <p:nvPicPr>
          <p:cNvPr id="15" name="Picture 14">
            <a:extLst>
              <a:ext uri="{FF2B5EF4-FFF2-40B4-BE49-F238E27FC236}">
                <a16:creationId xmlns:a16="http://schemas.microsoft.com/office/drawing/2014/main" id="{8553853C-A834-244D-8E1C-883078887F51}"/>
              </a:ext>
            </a:extLst>
          </p:cNvPr>
          <p:cNvPicPr>
            <a:picLocks noChangeAspect="1"/>
          </p:cNvPicPr>
          <p:nvPr/>
        </p:nvPicPr>
        <p:blipFill>
          <a:blip r:embed="rId18"/>
          <a:stretch>
            <a:fillRect/>
          </a:stretch>
        </p:blipFill>
        <p:spPr>
          <a:xfrm>
            <a:off x="3985226" y="2876150"/>
            <a:ext cx="319952" cy="219226"/>
          </a:xfrm>
          <a:prstGeom prst="rect">
            <a:avLst/>
          </a:prstGeom>
        </p:spPr>
      </p:pic>
      <p:pic>
        <p:nvPicPr>
          <p:cNvPr id="16" name="Picture 15">
            <a:extLst>
              <a:ext uri="{FF2B5EF4-FFF2-40B4-BE49-F238E27FC236}">
                <a16:creationId xmlns:a16="http://schemas.microsoft.com/office/drawing/2014/main" id="{509772CE-51FC-584C-902E-23369A8C49AC}"/>
              </a:ext>
            </a:extLst>
          </p:cNvPr>
          <p:cNvPicPr>
            <a:picLocks noChangeAspect="1"/>
          </p:cNvPicPr>
          <p:nvPr/>
        </p:nvPicPr>
        <p:blipFill>
          <a:blip r:embed="rId19"/>
          <a:stretch>
            <a:fillRect/>
          </a:stretch>
        </p:blipFill>
        <p:spPr>
          <a:xfrm>
            <a:off x="3697702" y="3088504"/>
            <a:ext cx="420108" cy="108028"/>
          </a:xfrm>
          <a:prstGeom prst="rect">
            <a:avLst/>
          </a:prstGeom>
        </p:spPr>
      </p:pic>
      <p:pic>
        <p:nvPicPr>
          <p:cNvPr id="210" name="Picture 209">
            <a:extLst>
              <a:ext uri="{FF2B5EF4-FFF2-40B4-BE49-F238E27FC236}">
                <a16:creationId xmlns:a16="http://schemas.microsoft.com/office/drawing/2014/main" id="{84BDD75C-59B1-6140-B590-AC204A8EBBD2}"/>
              </a:ext>
            </a:extLst>
          </p:cNvPr>
          <p:cNvPicPr>
            <a:picLocks noChangeAspect="1"/>
          </p:cNvPicPr>
          <p:nvPr/>
        </p:nvPicPr>
        <p:blipFill>
          <a:blip r:embed="rId19"/>
          <a:stretch>
            <a:fillRect/>
          </a:stretch>
        </p:blipFill>
        <p:spPr>
          <a:xfrm>
            <a:off x="3132014" y="2879277"/>
            <a:ext cx="420108" cy="108028"/>
          </a:xfrm>
          <a:prstGeom prst="rect">
            <a:avLst/>
          </a:prstGeom>
        </p:spPr>
      </p:pic>
      <p:pic>
        <p:nvPicPr>
          <p:cNvPr id="18" name="Picture 17">
            <a:extLst>
              <a:ext uri="{FF2B5EF4-FFF2-40B4-BE49-F238E27FC236}">
                <a16:creationId xmlns:a16="http://schemas.microsoft.com/office/drawing/2014/main" id="{EFC2B513-895D-7A44-8D48-56BDA84442C8}"/>
              </a:ext>
            </a:extLst>
          </p:cNvPr>
          <p:cNvPicPr>
            <a:picLocks noChangeAspect="1"/>
          </p:cNvPicPr>
          <p:nvPr/>
        </p:nvPicPr>
        <p:blipFill>
          <a:blip r:embed="rId20"/>
          <a:stretch>
            <a:fillRect/>
          </a:stretch>
        </p:blipFill>
        <p:spPr>
          <a:xfrm>
            <a:off x="5070547" y="2697132"/>
            <a:ext cx="281248" cy="281248"/>
          </a:xfrm>
          <a:prstGeom prst="rect">
            <a:avLst/>
          </a:prstGeom>
        </p:spPr>
      </p:pic>
      <p:pic>
        <p:nvPicPr>
          <p:cNvPr id="19" name="Picture 18">
            <a:extLst>
              <a:ext uri="{FF2B5EF4-FFF2-40B4-BE49-F238E27FC236}">
                <a16:creationId xmlns:a16="http://schemas.microsoft.com/office/drawing/2014/main" id="{2C752462-5883-DD49-9B6A-A98292B917E9}"/>
              </a:ext>
            </a:extLst>
          </p:cNvPr>
          <p:cNvPicPr>
            <a:picLocks noChangeAspect="1"/>
          </p:cNvPicPr>
          <p:nvPr/>
        </p:nvPicPr>
        <p:blipFill>
          <a:blip r:embed="rId21"/>
          <a:stretch>
            <a:fillRect/>
          </a:stretch>
        </p:blipFill>
        <p:spPr>
          <a:xfrm>
            <a:off x="5085089" y="3927842"/>
            <a:ext cx="245740" cy="261099"/>
          </a:xfrm>
          <a:prstGeom prst="rect">
            <a:avLst/>
          </a:prstGeom>
        </p:spPr>
      </p:pic>
      <p:pic>
        <p:nvPicPr>
          <p:cNvPr id="20" name="Picture 19">
            <a:extLst>
              <a:ext uri="{FF2B5EF4-FFF2-40B4-BE49-F238E27FC236}">
                <a16:creationId xmlns:a16="http://schemas.microsoft.com/office/drawing/2014/main" id="{A03E7E27-6F4D-2242-B724-86EB7C278C03}"/>
              </a:ext>
            </a:extLst>
          </p:cNvPr>
          <p:cNvPicPr>
            <a:picLocks noChangeAspect="1"/>
          </p:cNvPicPr>
          <p:nvPr/>
        </p:nvPicPr>
        <p:blipFill>
          <a:blip r:embed="rId22"/>
          <a:stretch>
            <a:fillRect/>
          </a:stretch>
        </p:blipFill>
        <p:spPr>
          <a:xfrm>
            <a:off x="5113355" y="2172376"/>
            <a:ext cx="186974" cy="220969"/>
          </a:xfrm>
          <a:prstGeom prst="rect">
            <a:avLst/>
          </a:prstGeom>
        </p:spPr>
      </p:pic>
      <p:pic>
        <p:nvPicPr>
          <p:cNvPr id="21" name="Picture 20">
            <a:extLst>
              <a:ext uri="{FF2B5EF4-FFF2-40B4-BE49-F238E27FC236}">
                <a16:creationId xmlns:a16="http://schemas.microsoft.com/office/drawing/2014/main" id="{51E055CF-E97C-2547-8618-D2847E380752}"/>
              </a:ext>
            </a:extLst>
          </p:cNvPr>
          <p:cNvPicPr>
            <a:picLocks noChangeAspect="1"/>
          </p:cNvPicPr>
          <p:nvPr/>
        </p:nvPicPr>
        <p:blipFill>
          <a:blip r:embed="rId23"/>
          <a:stretch>
            <a:fillRect/>
          </a:stretch>
        </p:blipFill>
        <p:spPr>
          <a:xfrm>
            <a:off x="5116045" y="3309622"/>
            <a:ext cx="214784" cy="214784"/>
          </a:xfrm>
          <a:prstGeom prst="rect">
            <a:avLst/>
          </a:prstGeom>
        </p:spPr>
      </p:pic>
      <p:sp>
        <p:nvSpPr>
          <p:cNvPr id="59" name="TextBox 58">
            <a:extLst>
              <a:ext uri="{FF2B5EF4-FFF2-40B4-BE49-F238E27FC236}">
                <a16:creationId xmlns:a16="http://schemas.microsoft.com/office/drawing/2014/main" id="{DB624D27-5E26-7441-B2CB-95EC867F071C}"/>
              </a:ext>
            </a:extLst>
          </p:cNvPr>
          <p:cNvSpPr txBox="1"/>
          <p:nvPr/>
        </p:nvSpPr>
        <p:spPr>
          <a:xfrm>
            <a:off x="3140755" y="3487491"/>
            <a:ext cx="1424627" cy="822770"/>
          </a:xfrm>
          <a:prstGeom prst="roundRect">
            <a:avLst>
              <a:gd name="adj" fmla="val 28898"/>
            </a:avLst>
          </a:prstGeom>
          <a:solidFill>
            <a:schemeClr val="bg2"/>
          </a:solidFill>
        </p:spPr>
        <p:txBody>
          <a:bodyPr wrap="square" tIns="27432" bIns="27432" rtlCol="0" anchor="ctr" anchorCtr="1">
            <a:spAutoFit/>
          </a:bodyPr>
          <a:lstStyle/>
          <a:p>
            <a:pPr marL="0" marR="0" lvl="0" indent="0" defTabSz="68589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iscoSansTT ExtraLight" panose="020B0303020201020303" pitchFamily="34" charset="0"/>
                <a:ea typeface="+mn-ea"/>
                <a:cs typeface="CiscoSansTT ExtraLight" panose="020B0303020201020303" pitchFamily="34" charset="0"/>
              </a:rPr>
              <a:t>Reputation, Authentication / Authorization, GEO Awareness</a:t>
            </a:r>
          </a:p>
        </p:txBody>
      </p:sp>
      <p:sp>
        <p:nvSpPr>
          <p:cNvPr id="60" name="Rectangle 59">
            <a:extLst>
              <a:ext uri="{FF2B5EF4-FFF2-40B4-BE49-F238E27FC236}">
                <a16:creationId xmlns:a16="http://schemas.microsoft.com/office/drawing/2014/main" id="{FDFC5266-E57B-8345-BA90-3C0AD5870F99}"/>
              </a:ext>
            </a:extLst>
          </p:cNvPr>
          <p:cNvSpPr/>
          <p:nvPr/>
        </p:nvSpPr>
        <p:spPr>
          <a:xfrm>
            <a:off x="2901026" y="1699665"/>
            <a:ext cx="1947552"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CiscoSans Light" panose="020B0503020201020303" pitchFamily="34" charset="0"/>
                <a:ea typeface="ＭＳ Ｐゴシック" charset="0"/>
                <a:cs typeface="+mn-cs"/>
              </a:rPr>
              <a:t>Acceptance controls</a:t>
            </a:r>
          </a:p>
        </p:txBody>
      </p:sp>
    </p:spTree>
    <p:extLst>
      <p:ext uri="{BB962C8B-B14F-4D97-AF65-F5344CB8AC3E}">
        <p14:creationId xmlns:p14="http://schemas.microsoft.com/office/powerpoint/2010/main" val="232139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327;p186">
            <a:extLst>
              <a:ext uri="{FF2B5EF4-FFF2-40B4-BE49-F238E27FC236}">
                <a16:creationId xmlns:a16="http://schemas.microsoft.com/office/drawing/2014/main" id="{AF73365B-5C35-BE45-A71B-F7C0AD218933}"/>
              </a:ext>
            </a:extLst>
          </p:cNvPr>
          <p:cNvSpPr/>
          <p:nvPr/>
        </p:nvSpPr>
        <p:spPr>
          <a:xfrm>
            <a:off x="4731446" y="2895613"/>
            <a:ext cx="3465051" cy="415111"/>
          </a:xfrm>
          <a:custGeom>
            <a:avLst/>
            <a:gdLst/>
            <a:ahLst/>
            <a:cxnLst/>
            <a:rect l="l" t="t" r="r" b="b"/>
            <a:pathLst>
              <a:path w="2942" h="352" extrusionOk="0">
                <a:moveTo>
                  <a:pt x="2766" y="352"/>
                </a:moveTo>
                <a:cubicBezTo>
                  <a:pt x="176" y="352"/>
                  <a:pt x="176" y="352"/>
                  <a:pt x="176" y="352"/>
                </a:cubicBezTo>
                <a:cubicBezTo>
                  <a:pt x="79" y="352"/>
                  <a:pt x="0" y="272"/>
                  <a:pt x="0" y="176"/>
                </a:cubicBezTo>
                <a:cubicBezTo>
                  <a:pt x="0" y="176"/>
                  <a:pt x="0" y="176"/>
                  <a:pt x="0" y="176"/>
                </a:cubicBezTo>
                <a:cubicBezTo>
                  <a:pt x="0" y="79"/>
                  <a:pt x="79" y="0"/>
                  <a:pt x="176" y="0"/>
                </a:cubicBezTo>
                <a:cubicBezTo>
                  <a:pt x="2766" y="0"/>
                  <a:pt x="2766" y="0"/>
                  <a:pt x="2766" y="0"/>
                </a:cubicBezTo>
                <a:cubicBezTo>
                  <a:pt x="2863" y="0"/>
                  <a:pt x="2942" y="79"/>
                  <a:pt x="2942" y="176"/>
                </a:cubicBezTo>
                <a:cubicBezTo>
                  <a:pt x="2942" y="176"/>
                  <a:pt x="2942" y="176"/>
                  <a:pt x="2942" y="176"/>
                </a:cubicBezTo>
                <a:cubicBezTo>
                  <a:pt x="2942" y="272"/>
                  <a:pt x="2863" y="352"/>
                  <a:pt x="2766" y="352"/>
                </a:cubicBezTo>
                <a:close/>
              </a:path>
            </a:pathLst>
          </a:custGeom>
          <a:solidFill>
            <a:schemeClr val="accent2"/>
          </a:solidFill>
          <a:ln>
            <a:noFill/>
          </a:ln>
        </p:spPr>
        <p:txBody>
          <a:bodyPr spcFirstLastPara="1" wrap="square" lIns="320040" tIns="45700" rIns="91425" bIns="45700" anchor="ctr" anchorCtr="0">
            <a:noAutofit/>
          </a:bodyPr>
          <a:lstStyle/>
          <a:p>
            <a:pPr lvl="0">
              <a:spcBef>
                <a:spcPts val="0"/>
              </a:spcBef>
              <a:spcAft>
                <a:spcPts val="0"/>
              </a:spcAft>
            </a:pPr>
            <a:r>
              <a:rPr lang="en-US">
                <a:solidFill>
                  <a:schemeClr val="lt1"/>
                </a:solidFill>
                <a:latin typeface="+mn-lt"/>
                <a:ea typeface="Arial"/>
                <a:cs typeface="Arial"/>
                <a:sym typeface="Arial"/>
              </a:rPr>
              <a:t>URL’s</a:t>
            </a:r>
            <a:endParaRPr lang="en-US">
              <a:latin typeface="+mn-lt"/>
            </a:endParaRPr>
          </a:p>
        </p:txBody>
      </p:sp>
      <p:sp>
        <p:nvSpPr>
          <p:cNvPr id="23" name="Google Shape;6327;p186">
            <a:extLst>
              <a:ext uri="{FF2B5EF4-FFF2-40B4-BE49-F238E27FC236}">
                <a16:creationId xmlns:a16="http://schemas.microsoft.com/office/drawing/2014/main" id="{109F8CA2-02DA-DB46-A235-D3C527745B53}"/>
              </a:ext>
            </a:extLst>
          </p:cNvPr>
          <p:cNvSpPr/>
          <p:nvPr/>
        </p:nvSpPr>
        <p:spPr>
          <a:xfrm>
            <a:off x="4731446" y="2343989"/>
            <a:ext cx="3465051" cy="415111"/>
          </a:xfrm>
          <a:custGeom>
            <a:avLst/>
            <a:gdLst/>
            <a:ahLst/>
            <a:cxnLst/>
            <a:rect l="l" t="t" r="r" b="b"/>
            <a:pathLst>
              <a:path w="2942" h="352" extrusionOk="0">
                <a:moveTo>
                  <a:pt x="2766" y="352"/>
                </a:moveTo>
                <a:cubicBezTo>
                  <a:pt x="176" y="352"/>
                  <a:pt x="176" y="352"/>
                  <a:pt x="176" y="352"/>
                </a:cubicBezTo>
                <a:cubicBezTo>
                  <a:pt x="79" y="352"/>
                  <a:pt x="0" y="272"/>
                  <a:pt x="0" y="176"/>
                </a:cubicBezTo>
                <a:cubicBezTo>
                  <a:pt x="0" y="176"/>
                  <a:pt x="0" y="176"/>
                  <a:pt x="0" y="176"/>
                </a:cubicBezTo>
                <a:cubicBezTo>
                  <a:pt x="0" y="79"/>
                  <a:pt x="79" y="0"/>
                  <a:pt x="176" y="0"/>
                </a:cubicBezTo>
                <a:cubicBezTo>
                  <a:pt x="2766" y="0"/>
                  <a:pt x="2766" y="0"/>
                  <a:pt x="2766" y="0"/>
                </a:cubicBezTo>
                <a:cubicBezTo>
                  <a:pt x="2863" y="0"/>
                  <a:pt x="2942" y="79"/>
                  <a:pt x="2942" y="176"/>
                </a:cubicBezTo>
                <a:cubicBezTo>
                  <a:pt x="2942" y="176"/>
                  <a:pt x="2942" y="176"/>
                  <a:pt x="2942" y="176"/>
                </a:cubicBezTo>
                <a:cubicBezTo>
                  <a:pt x="2942" y="272"/>
                  <a:pt x="2863" y="352"/>
                  <a:pt x="2766" y="352"/>
                </a:cubicBezTo>
                <a:close/>
              </a:path>
            </a:pathLst>
          </a:custGeom>
          <a:solidFill>
            <a:schemeClr val="accent2"/>
          </a:solidFill>
          <a:ln>
            <a:noFill/>
          </a:ln>
        </p:spPr>
        <p:txBody>
          <a:bodyPr spcFirstLastPara="1" wrap="square" lIns="320040" tIns="45700" rIns="91425" bIns="45700" anchor="ctr" anchorCtr="0">
            <a:noAutofit/>
          </a:bodyPr>
          <a:lstStyle/>
          <a:p>
            <a:pPr lvl="0">
              <a:spcBef>
                <a:spcPts val="0"/>
              </a:spcBef>
              <a:spcAft>
                <a:spcPts val="0"/>
              </a:spcAft>
            </a:pPr>
            <a:r>
              <a:rPr lang="en-US">
                <a:solidFill>
                  <a:schemeClr val="lt1"/>
                </a:solidFill>
                <a:latin typeface="+mn-lt"/>
                <a:ea typeface="Arial"/>
                <a:cs typeface="Arial"/>
                <a:sym typeface="Arial"/>
              </a:rPr>
              <a:t>Attachments</a:t>
            </a:r>
            <a:endParaRPr lang="en-US">
              <a:latin typeface="+mn-lt"/>
            </a:endParaRPr>
          </a:p>
        </p:txBody>
      </p:sp>
      <p:sp>
        <p:nvSpPr>
          <p:cNvPr id="24" name="Google Shape;6327;p186">
            <a:extLst>
              <a:ext uri="{FF2B5EF4-FFF2-40B4-BE49-F238E27FC236}">
                <a16:creationId xmlns:a16="http://schemas.microsoft.com/office/drawing/2014/main" id="{F91C977D-C99C-A945-8EF9-111C9170EA8F}"/>
              </a:ext>
            </a:extLst>
          </p:cNvPr>
          <p:cNvSpPr/>
          <p:nvPr/>
        </p:nvSpPr>
        <p:spPr>
          <a:xfrm>
            <a:off x="4731446" y="3447237"/>
            <a:ext cx="3465051" cy="415111"/>
          </a:xfrm>
          <a:custGeom>
            <a:avLst/>
            <a:gdLst/>
            <a:ahLst/>
            <a:cxnLst/>
            <a:rect l="l" t="t" r="r" b="b"/>
            <a:pathLst>
              <a:path w="2942" h="352" extrusionOk="0">
                <a:moveTo>
                  <a:pt x="2766" y="352"/>
                </a:moveTo>
                <a:cubicBezTo>
                  <a:pt x="176" y="352"/>
                  <a:pt x="176" y="352"/>
                  <a:pt x="176" y="352"/>
                </a:cubicBezTo>
                <a:cubicBezTo>
                  <a:pt x="79" y="352"/>
                  <a:pt x="0" y="272"/>
                  <a:pt x="0" y="176"/>
                </a:cubicBezTo>
                <a:cubicBezTo>
                  <a:pt x="0" y="176"/>
                  <a:pt x="0" y="176"/>
                  <a:pt x="0" y="176"/>
                </a:cubicBezTo>
                <a:cubicBezTo>
                  <a:pt x="0" y="79"/>
                  <a:pt x="79" y="0"/>
                  <a:pt x="176" y="0"/>
                </a:cubicBezTo>
                <a:cubicBezTo>
                  <a:pt x="2766" y="0"/>
                  <a:pt x="2766" y="0"/>
                  <a:pt x="2766" y="0"/>
                </a:cubicBezTo>
                <a:cubicBezTo>
                  <a:pt x="2863" y="0"/>
                  <a:pt x="2942" y="79"/>
                  <a:pt x="2942" y="176"/>
                </a:cubicBezTo>
                <a:cubicBezTo>
                  <a:pt x="2942" y="176"/>
                  <a:pt x="2942" y="176"/>
                  <a:pt x="2942" y="176"/>
                </a:cubicBezTo>
                <a:cubicBezTo>
                  <a:pt x="2942" y="272"/>
                  <a:pt x="2863" y="352"/>
                  <a:pt x="2766" y="352"/>
                </a:cubicBezTo>
                <a:close/>
              </a:path>
            </a:pathLst>
          </a:custGeom>
          <a:solidFill>
            <a:schemeClr val="accent2"/>
          </a:solidFill>
          <a:ln>
            <a:noFill/>
          </a:ln>
        </p:spPr>
        <p:txBody>
          <a:bodyPr spcFirstLastPara="1" wrap="square" lIns="320040" tIns="45700" rIns="91425" bIns="45700" anchor="ctr" anchorCtr="0">
            <a:noAutofit/>
          </a:bodyPr>
          <a:lstStyle/>
          <a:p>
            <a:pPr lvl="0">
              <a:spcBef>
                <a:spcPts val="0"/>
              </a:spcBef>
              <a:spcAft>
                <a:spcPts val="0"/>
              </a:spcAft>
            </a:pPr>
            <a:r>
              <a:rPr lang="en-US">
                <a:solidFill>
                  <a:schemeClr val="lt1"/>
                </a:solidFill>
                <a:latin typeface="+mn-lt"/>
                <a:ea typeface="Arial"/>
                <a:cs typeface="Arial"/>
                <a:sym typeface="Arial"/>
              </a:rPr>
              <a:t>Email Content</a:t>
            </a:r>
            <a:endParaRPr lang="en-US">
              <a:latin typeface="+mn-lt"/>
            </a:endParaRPr>
          </a:p>
        </p:txBody>
      </p:sp>
      <p:sp>
        <p:nvSpPr>
          <p:cNvPr id="2" name="Title 1">
            <a:extLst>
              <a:ext uri="{FF2B5EF4-FFF2-40B4-BE49-F238E27FC236}">
                <a16:creationId xmlns:a16="http://schemas.microsoft.com/office/drawing/2014/main" id="{E195A7DC-3960-6744-BEA3-C9391473289C}"/>
              </a:ext>
            </a:extLst>
          </p:cNvPr>
          <p:cNvSpPr>
            <a:spLocks noGrp="1"/>
          </p:cNvSpPr>
          <p:nvPr>
            <p:ph type="title"/>
          </p:nvPr>
        </p:nvSpPr>
        <p:spPr/>
        <p:txBody>
          <a:bodyPr/>
          <a:lstStyle/>
          <a:p>
            <a:r>
              <a:rPr lang="en-US"/>
              <a:t>Reduce your exposure to the four main components of an email attack</a:t>
            </a:r>
          </a:p>
        </p:txBody>
      </p:sp>
      <p:grpSp>
        <p:nvGrpSpPr>
          <p:cNvPr id="4" name="Group 3">
            <a:extLst>
              <a:ext uri="{FF2B5EF4-FFF2-40B4-BE49-F238E27FC236}">
                <a16:creationId xmlns:a16="http://schemas.microsoft.com/office/drawing/2014/main" id="{F99DDB93-8CC5-4241-836B-9B5B2C3BF985}"/>
              </a:ext>
            </a:extLst>
          </p:cNvPr>
          <p:cNvGrpSpPr/>
          <p:nvPr/>
        </p:nvGrpSpPr>
        <p:grpSpPr>
          <a:xfrm>
            <a:off x="798853" y="1975878"/>
            <a:ext cx="3338298" cy="1919138"/>
            <a:chOff x="798853" y="1975878"/>
            <a:chExt cx="3338298" cy="1919138"/>
          </a:xfrm>
        </p:grpSpPr>
        <p:grpSp>
          <p:nvGrpSpPr>
            <p:cNvPr id="5" name="Group 4">
              <a:extLst>
                <a:ext uri="{FF2B5EF4-FFF2-40B4-BE49-F238E27FC236}">
                  <a16:creationId xmlns:a16="http://schemas.microsoft.com/office/drawing/2014/main" id="{FCB0C6AB-51A8-4B42-AF6F-B0EEC9C97011}"/>
                </a:ext>
              </a:extLst>
            </p:cNvPr>
            <p:cNvGrpSpPr/>
            <p:nvPr/>
          </p:nvGrpSpPr>
          <p:grpSpPr>
            <a:xfrm>
              <a:off x="798853" y="1975878"/>
              <a:ext cx="3338298" cy="1919138"/>
              <a:chOff x="4758999" y="1677364"/>
              <a:chExt cx="4214194" cy="2422678"/>
            </a:xfrm>
          </p:grpSpPr>
          <p:pic>
            <p:nvPicPr>
              <p:cNvPr id="21" name="Picture 20">
                <a:extLst>
                  <a:ext uri="{FF2B5EF4-FFF2-40B4-BE49-F238E27FC236}">
                    <a16:creationId xmlns:a16="http://schemas.microsoft.com/office/drawing/2014/main" id="{B14E6CE6-4015-F44B-A24E-2CAF0FA459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8999" y="1677364"/>
                <a:ext cx="4214194" cy="2422678"/>
              </a:xfrm>
              <a:prstGeom prst="rect">
                <a:avLst/>
              </a:prstGeom>
            </p:spPr>
          </p:pic>
          <p:sp>
            <p:nvSpPr>
              <p:cNvPr id="22" name="Rectangle 21">
                <a:extLst>
                  <a:ext uri="{FF2B5EF4-FFF2-40B4-BE49-F238E27FC236}">
                    <a16:creationId xmlns:a16="http://schemas.microsoft.com/office/drawing/2014/main" id="{241DA6D3-92AC-5541-BD84-CEE46AF9FE5E}"/>
                  </a:ext>
                </a:extLst>
              </p:cNvPr>
              <p:cNvSpPr/>
              <p:nvPr/>
            </p:nvSpPr>
            <p:spPr>
              <a:xfrm>
                <a:off x="5300506" y="1828800"/>
                <a:ext cx="3120014" cy="199459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80F093-4A45-9345-BCAB-D6A2097E3CCF}"/>
                </a:ext>
              </a:extLst>
            </p:cNvPr>
            <p:cNvGrpSpPr/>
            <p:nvPr/>
          </p:nvGrpSpPr>
          <p:grpSpPr>
            <a:xfrm>
              <a:off x="1227811" y="2095840"/>
              <a:ext cx="2471537" cy="1599774"/>
              <a:chOff x="1227811" y="4203726"/>
              <a:chExt cx="2576037" cy="1474279"/>
            </a:xfrm>
          </p:grpSpPr>
          <p:pic>
            <p:nvPicPr>
              <p:cNvPr id="13" name="Picture 12">
                <a:extLst>
                  <a:ext uri="{FF2B5EF4-FFF2-40B4-BE49-F238E27FC236}">
                    <a16:creationId xmlns:a16="http://schemas.microsoft.com/office/drawing/2014/main" id="{F84222A1-33C6-6B45-B0E0-05339DA4C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11" y="4203726"/>
                <a:ext cx="2576037" cy="1474279"/>
              </a:xfrm>
              <a:prstGeom prst="rect">
                <a:avLst/>
              </a:prstGeom>
              <a:ln w="3175">
                <a:solidFill>
                  <a:schemeClr val="tx1"/>
                </a:solidFill>
              </a:ln>
            </p:spPr>
          </p:pic>
          <p:grpSp>
            <p:nvGrpSpPr>
              <p:cNvPr id="14" name="Group 13">
                <a:extLst>
                  <a:ext uri="{FF2B5EF4-FFF2-40B4-BE49-F238E27FC236}">
                    <a16:creationId xmlns:a16="http://schemas.microsoft.com/office/drawing/2014/main" id="{FF571D49-6CA5-3544-B536-4A3A5FBDAC67}"/>
                  </a:ext>
                </a:extLst>
              </p:cNvPr>
              <p:cNvGrpSpPr/>
              <p:nvPr/>
            </p:nvGrpSpPr>
            <p:grpSpPr>
              <a:xfrm>
                <a:off x="1413792" y="4504537"/>
                <a:ext cx="2127092" cy="925528"/>
                <a:chOff x="1052523" y="2605881"/>
                <a:chExt cx="1400165" cy="744062"/>
              </a:xfrm>
            </p:grpSpPr>
            <p:sp>
              <p:nvSpPr>
                <p:cNvPr id="16" name="Rectangle 15">
                  <a:extLst>
                    <a:ext uri="{FF2B5EF4-FFF2-40B4-BE49-F238E27FC236}">
                      <a16:creationId xmlns:a16="http://schemas.microsoft.com/office/drawing/2014/main" id="{F4444943-00FA-554A-9DD5-1E2E78BCB2B0}"/>
                    </a:ext>
                  </a:extLst>
                </p:cNvPr>
                <p:cNvSpPr/>
                <p:nvPr/>
              </p:nvSpPr>
              <p:spPr>
                <a:xfrm>
                  <a:off x="1057417" y="2605881"/>
                  <a:ext cx="300301" cy="47625"/>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53E07DC2-A706-2445-AA2D-A3D0E38D1A6A}"/>
                    </a:ext>
                  </a:extLst>
                </p:cNvPr>
                <p:cNvSpPr/>
                <p:nvPr/>
              </p:nvSpPr>
              <p:spPr>
                <a:xfrm>
                  <a:off x="1052523" y="2880552"/>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CFC52410-70E1-C246-9042-387733FC32ED}"/>
                    </a:ext>
                  </a:extLst>
                </p:cNvPr>
                <p:cNvSpPr/>
                <p:nvPr/>
              </p:nvSpPr>
              <p:spPr>
                <a:xfrm>
                  <a:off x="1052523" y="3014696"/>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8DFD196A-CAE8-7047-90A8-18A7490A5041}"/>
                    </a:ext>
                  </a:extLst>
                </p:cNvPr>
                <p:cNvSpPr/>
                <p:nvPr/>
              </p:nvSpPr>
              <p:spPr>
                <a:xfrm>
                  <a:off x="1052523" y="3148840"/>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F01713DB-53B0-3D40-9F54-983AF13AF94B}"/>
                    </a:ext>
                  </a:extLst>
                </p:cNvPr>
                <p:cNvSpPr/>
                <p:nvPr/>
              </p:nvSpPr>
              <p:spPr>
                <a:xfrm>
                  <a:off x="1052523" y="3282984"/>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grpSp>
          <p:sp>
            <p:nvSpPr>
              <p:cNvPr id="15" name="Rectangle 14">
                <a:extLst>
                  <a:ext uri="{FF2B5EF4-FFF2-40B4-BE49-F238E27FC236}">
                    <a16:creationId xmlns:a16="http://schemas.microsoft.com/office/drawing/2014/main" id="{FC1F1D27-4530-2A4D-AFC6-0673C5274C7C}"/>
                  </a:ext>
                </a:extLst>
              </p:cNvPr>
              <p:cNvSpPr/>
              <p:nvPr/>
            </p:nvSpPr>
            <p:spPr>
              <a:xfrm>
                <a:off x="1424646" y="5544228"/>
                <a:ext cx="456209" cy="5686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grpSp>
        <p:sp>
          <p:nvSpPr>
            <p:cNvPr id="7" name="TextBox 6">
              <a:extLst>
                <a:ext uri="{FF2B5EF4-FFF2-40B4-BE49-F238E27FC236}">
                  <a16:creationId xmlns:a16="http://schemas.microsoft.com/office/drawing/2014/main" id="{82E3219F-D278-9048-BCD4-5705A50ACABF}"/>
                </a:ext>
              </a:extLst>
            </p:cNvPr>
            <p:cNvSpPr txBox="1"/>
            <p:nvPr/>
          </p:nvSpPr>
          <p:spPr>
            <a:xfrm>
              <a:off x="1770409" y="2954843"/>
              <a:ext cx="1100973" cy="215444"/>
            </a:xfrm>
            <a:prstGeom prst="rect">
              <a:avLst/>
            </a:prstGeom>
            <a:solidFill>
              <a:srgbClr val="F1EDED"/>
            </a:solidFill>
          </p:spPr>
          <p:txBody>
            <a:bodyPr wrap="square" lIns="0" tIns="0" rIns="0" bIns="0" rtlCol="0">
              <a:spAutoFit/>
            </a:bodyPr>
            <a:lstStyle/>
            <a:p>
              <a:pPr algn="ctr"/>
              <a:r>
                <a:rPr lang="en-US" sz="1400" err="1">
                  <a:solidFill>
                    <a:srgbClr val="36A4D7"/>
                  </a:solidFill>
                  <a:latin typeface="Arial"/>
                </a:rPr>
                <a:t>www.url.com</a:t>
              </a:r>
              <a:endParaRPr lang="en-US" sz="1400">
                <a:solidFill>
                  <a:srgbClr val="36A4D7"/>
                </a:solidFill>
                <a:latin typeface="Arial"/>
              </a:endParaRPr>
            </a:p>
          </p:txBody>
        </p:sp>
        <p:grpSp>
          <p:nvGrpSpPr>
            <p:cNvPr id="8" name="Group 7">
              <a:extLst>
                <a:ext uri="{FF2B5EF4-FFF2-40B4-BE49-F238E27FC236}">
                  <a16:creationId xmlns:a16="http://schemas.microsoft.com/office/drawing/2014/main" id="{CFF41890-42DC-B744-B611-29DCA9A5BEA0}"/>
                </a:ext>
              </a:extLst>
            </p:cNvPr>
            <p:cNvGrpSpPr>
              <a:grpSpLocks noChangeAspect="1"/>
            </p:cNvGrpSpPr>
            <p:nvPr/>
          </p:nvGrpSpPr>
          <p:grpSpPr>
            <a:xfrm>
              <a:off x="1431456" y="2430764"/>
              <a:ext cx="383210" cy="426942"/>
              <a:chOff x="6194426" y="2092025"/>
              <a:chExt cx="880301" cy="891618"/>
            </a:xfrm>
            <a:solidFill>
              <a:srgbClr val="36A4D7"/>
            </a:solidFill>
          </p:grpSpPr>
          <p:sp>
            <p:nvSpPr>
              <p:cNvPr id="9" name="Freeform 151">
                <a:extLst>
                  <a:ext uri="{FF2B5EF4-FFF2-40B4-BE49-F238E27FC236}">
                    <a16:creationId xmlns:a16="http://schemas.microsoft.com/office/drawing/2014/main" id="{A6E74244-3897-9E4E-9FD9-2C716607B78C}"/>
                  </a:ext>
                </a:extLst>
              </p:cNvPr>
              <p:cNvSpPr>
                <a:spLocks/>
              </p:cNvSpPr>
              <p:nvPr/>
            </p:nvSpPr>
            <p:spPr bwMode="auto">
              <a:xfrm>
                <a:off x="6328390" y="2669275"/>
                <a:ext cx="77872" cy="141584"/>
              </a:xfrm>
              <a:custGeom>
                <a:avLst/>
                <a:gdLst>
                  <a:gd name="T0" fmla="*/ 30 w 122"/>
                  <a:gd name="T1" fmla="*/ 0 h 223"/>
                  <a:gd name="T2" fmla="*/ 0 w 122"/>
                  <a:gd name="T3" fmla="*/ 0 h 223"/>
                  <a:gd name="T4" fmla="*/ 0 w 122"/>
                  <a:gd name="T5" fmla="*/ 223 h 223"/>
                  <a:gd name="T6" fmla="*/ 30 w 122"/>
                  <a:gd name="T7" fmla="*/ 223 h 223"/>
                  <a:gd name="T8" fmla="*/ 30 w 122"/>
                  <a:gd name="T9" fmla="*/ 223 h 223"/>
                  <a:gd name="T10" fmla="*/ 49 w 122"/>
                  <a:gd name="T11" fmla="*/ 222 h 223"/>
                  <a:gd name="T12" fmla="*/ 64 w 122"/>
                  <a:gd name="T13" fmla="*/ 221 h 223"/>
                  <a:gd name="T14" fmla="*/ 77 w 122"/>
                  <a:gd name="T15" fmla="*/ 218 h 223"/>
                  <a:gd name="T16" fmla="*/ 86 w 122"/>
                  <a:gd name="T17" fmla="*/ 214 h 223"/>
                  <a:gd name="T18" fmla="*/ 86 w 122"/>
                  <a:gd name="T19" fmla="*/ 214 h 223"/>
                  <a:gd name="T20" fmla="*/ 94 w 122"/>
                  <a:gd name="T21" fmla="*/ 209 h 223"/>
                  <a:gd name="T22" fmla="*/ 101 w 122"/>
                  <a:gd name="T23" fmla="*/ 202 h 223"/>
                  <a:gd name="T24" fmla="*/ 107 w 122"/>
                  <a:gd name="T25" fmla="*/ 193 h 223"/>
                  <a:gd name="T26" fmla="*/ 113 w 122"/>
                  <a:gd name="T27" fmla="*/ 184 h 223"/>
                  <a:gd name="T28" fmla="*/ 113 w 122"/>
                  <a:gd name="T29" fmla="*/ 184 h 223"/>
                  <a:gd name="T30" fmla="*/ 117 w 122"/>
                  <a:gd name="T31" fmla="*/ 170 h 223"/>
                  <a:gd name="T32" fmla="*/ 120 w 122"/>
                  <a:gd name="T33" fmla="*/ 155 h 223"/>
                  <a:gd name="T34" fmla="*/ 121 w 122"/>
                  <a:gd name="T35" fmla="*/ 136 h 223"/>
                  <a:gd name="T36" fmla="*/ 122 w 122"/>
                  <a:gd name="T37" fmla="*/ 113 h 223"/>
                  <a:gd name="T38" fmla="*/ 122 w 122"/>
                  <a:gd name="T39" fmla="*/ 113 h 223"/>
                  <a:gd name="T40" fmla="*/ 122 w 122"/>
                  <a:gd name="T41" fmla="*/ 96 h 223"/>
                  <a:gd name="T42" fmla="*/ 121 w 122"/>
                  <a:gd name="T43" fmla="*/ 83 h 223"/>
                  <a:gd name="T44" fmla="*/ 119 w 122"/>
                  <a:gd name="T45" fmla="*/ 70 h 223"/>
                  <a:gd name="T46" fmla="*/ 117 w 122"/>
                  <a:gd name="T47" fmla="*/ 57 h 223"/>
                  <a:gd name="T48" fmla="*/ 114 w 122"/>
                  <a:gd name="T49" fmla="*/ 47 h 223"/>
                  <a:gd name="T50" fmla="*/ 110 w 122"/>
                  <a:gd name="T51" fmla="*/ 38 h 223"/>
                  <a:gd name="T52" fmla="*/ 105 w 122"/>
                  <a:gd name="T53" fmla="*/ 31 h 223"/>
                  <a:gd name="T54" fmla="*/ 100 w 122"/>
                  <a:gd name="T55" fmla="*/ 23 h 223"/>
                  <a:gd name="T56" fmla="*/ 100 w 122"/>
                  <a:gd name="T57" fmla="*/ 23 h 223"/>
                  <a:gd name="T58" fmla="*/ 95 w 122"/>
                  <a:gd name="T59" fmla="*/ 18 h 223"/>
                  <a:gd name="T60" fmla="*/ 89 w 122"/>
                  <a:gd name="T61" fmla="*/ 13 h 223"/>
                  <a:gd name="T62" fmla="*/ 81 w 122"/>
                  <a:gd name="T63" fmla="*/ 9 h 223"/>
                  <a:gd name="T64" fmla="*/ 73 w 122"/>
                  <a:gd name="T65" fmla="*/ 6 h 223"/>
                  <a:gd name="T66" fmla="*/ 63 w 122"/>
                  <a:gd name="T67" fmla="*/ 3 h 223"/>
                  <a:gd name="T68" fmla="*/ 53 w 122"/>
                  <a:gd name="T69" fmla="*/ 1 h 223"/>
                  <a:gd name="T70" fmla="*/ 43 w 122"/>
                  <a:gd name="T71" fmla="*/ 0 h 223"/>
                  <a:gd name="T72" fmla="*/ 30 w 122"/>
                  <a:gd name="T73" fmla="*/ 0 h 223"/>
                  <a:gd name="T74" fmla="*/ 30 w 122"/>
                  <a:gd name="T7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223">
                    <a:moveTo>
                      <a:pt x="30" y="0"/>
                    </a:moveTo>
                    <a:lnTo>
                      <a:pt x="0" y="0"/>
                    </a:lnTo>
                    <a:lnTo>
                      <a:pt x="0" y="223"/>
                    </a:lnTo>
                    <a:lnTo>
                      <a:pt x="30" y="223"/>
                    </a:lnTo>
                    <a:lnTo>
                      <a:pt x="30" y="223"/>
                    </a:lnTo>
                    <a:lnTo>
                      <a:pt x="49" y="222"/>
                    </a:lnTo>
                    <a:lnTo>
                      <a:pt x="64" y="221"/>
                    </a:lnTo>
                    <a:lnTo>
                      <a:pt x="77" y="218"/>
                    </a:lnTo>
                    <a:lnTo>
                      <a:pt x="86" y="214"/>
                    </a:lnTo>
                    <a:lnTo>
                      <a:pt x="86" y="214"/>
                    </a:lnTo>
                    <a:lnTo>
                      <a:pt x="94" y="209"/>
                    </a:lnTo>
                    <a:lnTo>
                      <a:pt x="101" y="202"/>
                    </a:lnTo>
                    <a:lnTo>
                      <a:pt x="107" y="193"/>
                    </a:lnTo>
                    <a:lnTo>
                      <a:pt x="113" y="184"/>
                    </a:lnTo>
                    <a:lnTo>
                      <a:pt x="113" y="184"/>
                    </a:lnTo>
                    <a:lnTo>
                      <a:pt x="117" y="170"/>
                    </a:lnTo>
                    <a:lnTo>
                      <a:pt x="120" y="155"/>
                    </a:lnTo>
                    <a:lnTo>
                      <a:pt x="121" y="136"/>
                    </a:lnTo>
                    <a:lnTo>
                      <a:pt x="122" y="113"/>
                    </a:lnTo>
                    <a:lnTo>
                      <a:pt x="122" y="113"/>
                    </a:lnTo>
                    <a:lnTo>
                      <a:pt x="122" y="96"/>
                    </a:lnTo>
                    <a:lnTo>
                      <a:pt x="121" y="83"/>
                    </a:lnTo>
                    <a:lnTo>
                      <a:pt x="119" y="70"/>
                    </a:lnTo>
                    <a:lnTo>
                      <a:pt x="117" y="57"/>
                    </a:lnTo>
                    <a:lnTo>
                      <a:pt x="114" y="47"/>
                    </a:lnTo>
                    <a:lnTo>
                      <a:pt x="110" y="38"/>
                    </a:lnTo>
                    <a:lnTo>
                      <a:pt x="105" y="31"/>
                    </a:lnTo>
                    <a:lnTo>
                      <a:pt x="100" y="23"/>
                    </a:lnTo>
                    <a:lnTo>
                      <a:pt x="100" y="23"/>
                    </a:lnTo>
                    <a:lnTo>
                      <a:pt x="95" y="18"/>
                    </a:lnTo>
                    <a:lnTo>
                      <a:pt x="89" y="13"/>
                    </a:lnTo>
                    <a:lnTo>
                      <a:pt x="81" y="9"/>
                    </a:lnTo>
                    <a:lnTo>
                      <a:pt x="73" y="6"/>
                    </a:lnTo>
                    <a:lnTo>
                      <a:pt x="63" y="3"/>
                    </a:lnTo>
                    <a:lnTo>
                      <a:pt x="53" y="1"/>
                    </a:lnTo>
                    <a:lnTo>
                      <a:pt x="43" y="0"/>
                    </a:lnTo>
                    <a:lnTo>
                      <a:pt x="30" y="0"/>
                    </a:lnTo>
                    <a:lnTo>
                      <a:pt x="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676767"/>
                  </a:solidFill>
                  <a:latin typeface="Arial"/>
                </a:endParaRPr>
              </a:p>
            </p:txBody>
          </p:sp>
          <p:sp>
            <p:nvSpPr>
              <p:cNvPr id="10" name="Freeform 152">
                <a:extLst>
                  <a:ext uri="{FF2B5EF4-FFF2-40B4-BE49-F238E27FC236}">
                    <a16:creationId xmlns:a16="http://schemas.microsoft.com/office/drawing/2014/main" id="{FD019381-2878-FD41-A3C7-CA7AE3C47D6C}"/>
                  </a:ext>
                </a:extLst>
              </p:cNvPr>
              <p:cNvSpPr>
                <a:spLocks/>
              </p:cNvSpPr>
              <p:nvPr/>
            </p:nvSpPr>
            <p:spPr bwMode="auto">
              <a:xfrm>
                <a:off x="6538808" y="2667688"/>
                <a:ext cx="116808" cy="141584"/>
              </a:xfrm>
              <a:custGeom>
                <a:avLst/>
                <a:gdLst>
                  <a:gd name="T0" fmla="*/ 85 w 171"/>
                  <a:gd name="T1" fmla="*/ 0 h 232"/>
                  <a:gd name="T2" fmla="*/ 66 w 171"/>
                  <a:gd name="T3" fmla="*/ 2 h 232"/>
                  <a:gd name="T4" fmla="*/ 50 w 171"/>
                  <a:gd name="T5" fmla="*/ 7 h 232"/>
                  <a:gd name="T6" fmla="*/ 35 w 171"/>
                  <a:gd name="T7" fmla="*/ 15 h 232"/>
                  <a:gd name="T8" fmla="*/ 23 w 171"/>
                  <a:gd name="T9" fmla="*/ 26 h 232"/>
                  <a:gd name="T10" fmla="*/ 18 w 171"/>
                  <a:gd name="T11" fmla="*/ 35 h 232"/>
                  <a:gd name="T12" fmla="*/ 9 w 171"/>
                  <a:gd name="T13" fmla="*/ 52 h 232"/>
                  <a:gd name="T14" fmla="*/ 3 w 171"/>
                  <a:gd name="T15" fmla="*/ 75 h 232"/>
                  <a:gd name="T16" fmla="*/ 0 w 171"/>
                  <a:gd name="T17" fmla="*/ 101 h 232"/>
                  <a:gd name="T18" fmla="*/ 0 w 171"/>
                  <a:gd name="T19" fmla="*/ 116 h 232"/>
                  <a:gd name="T20" fmla="*/ 1 w 171"/>
                  <a:gd name="T21" fmla="*/ 145 h 232"/>
                  <a:gd name="T22" fmla="*/ 5 w 171"/>
                  <a:gd name="T23" fmla="*/ 169 h 232"/>
                  <a:gd name="T24" fmla="*/ 13 w 171"/>
                  <a:gd name="T25" fmla="*/ 189 h 232"/>
                  <a:gd name="T26" fmla="*/ 23 w 171"/>
                  <a:gd name="T27" fmla="*/ 205 h 232"/>
                  <a:gd name="T28" fmla="*/ 29 w 171"/>
                  <a:gd name="T29" fmla="*/ 211 h 232"/>
                  <a:gd name="T30" fmla="*/ 42 w 171"/>
                  <a:gd name="T31" fmla="*/ 222 h 232"/>
                  <a:gd name="T32" fmla="*/ 58 w 171"/>
                  <a:gd name="T33" fmla="*/ 228 h 232"/>
                  <a:gd name="T34" fmla="*/ 75 w 171"/>
                  <a:gd name="T35" fmla="*/ 232 h 232"/>
                  <a:gd name="T36" fmla="*/ 86 w 171"/>
                  <a:gd name="T37" fmla="*/ 232 h 232"/>
                  <a:gd name="T38" fmla="*/ 104 w 171"/>
                  <a:gd name="T39" fmla="*/ 230 h 232"/>
                  <a:gd name="T40" fmla="*/ 122 w 171"/>
                  <a:gd name="T41" fmla="*/ 225 h 232"/>
                  <a:gd name="T42" fmla="*/ 136 w 171"/>
                  <a:gd name="T43" fmla="*/ 217 h 232"/>
                  <a:gd name="T44" fmla="*/ 148 w 171"/>
                  <a:gd name="T45" fmla="*/ 205 h 232"/>
                  <a:gd name="T46" fmla="*/ 153 w 171"/>
                  <a:gd name="T47" fmla="*/ 198 h 232"/>
                  <a:gd name="T48" fmla="*/ 162 w 171"/>
                  <a:gd name="T49" fmla="*/ 180 h 232"/>
                  <a:gd name="T50" fmla="*/ 168 w 171"/>
                  <a:gd name="T51" fmla="*/ 156 h 232"/>
                  <a:gd name="T52" fmla="*/ 170 w 171"/>
                  <a:gd name="T53" fmla="*/ 127 h 232"/>
                  <a:gd name="T54" fmla="*/ 171 w 171"/>
                  <a:gd name="T55" fmla="*/ 111 h 232"/>
                  <a:gd name="T56" fmla="*/ 169 w 171"/>
                  <a:gd name="T57" fmla="*/ 84 h 232"/>
                  <a:gd name="T58" fmla="*/ 165 w 171"/>
                  <a:gd name="T59" fmla="*/ 60 h 232"/>
                  <a:gd name="T60" fmla="*/ 158 w 171"/>
                  <a:gd name="T61" fmla="*/ 42 h 232"/>
                  <a:gd name="T62" fmla="*/ 147 w 171"/>
                  <a:gd name="T63" fmla="*/ 26 h 232"/>
                  <a:gd name="T64" fmla="*/ 141 w 171"/>
                  <a:gd name="T65" fmla="*/ 20 h 232"/>
                  <a:gd name="T66" fmla="*/ 128 w 171"/>
                  <a:gd name="T67" fmla="*/ 10 h 232"/>
                  <a:gd name="T68" fmla="*/ 112 w 171"/>
                  <a:gd name="T69" fmla="*/ 4 h 232"/>
                  <a:gd name="T70" fmla="*/ 94 w 171"/>
                  <a:gd name="T71" fmla="*/ 0 h 232"/>
                  <a:gd name="T72" fmla="*/ 85 w 171"/>
                  <a:gd name="T7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232">
                    <a:moveTo>
                      <a:pt x="85" y="0"/>
                    </a:moveTo>
                    <a:lnTo>
                      <a:pt x="85" y="0"/>
                    </a:lnTo>
                    <a:lnTo>
                      <a:pt x="75" y="0"/>
                    </a:lnTo>
                    <a:lnTo>
                      <a:pt x="66" y="2"/>
                    </a:lnTo>
                    <a:lnTo>
                      <a:pt x="58" y="4"/>
                    </a:lnTo>
                    <a:lnTo>
                      <a:pt x="50" y="7"/>
                    </a:lnTo>
                    <a:lnTo>
                      <a:pt x="42" y="10"/>
                    </a:lnTo>
                    <a:lnTo>
                      <a:pt x="35" y="15"/>
                    </a:lnTo>
                    <a:lnTo>
                      <a:pt x="29" y="20"/>
                    </a:lnTo>
                    <a:lnTo>
                      <a:pt x="23" y="26"/>
                    </a:lnTo>
                    <a:lnTo>
                      <a:pt x="23" y="26"/>
                    </a:lnTo>
                    <a:lnTo>
                      <a:pt x="18" y="35"/>
                    </a:lnTo>
                    <a:lnTo>
                      <a:pt x="13" y="43"/>
                    </a:lnTo>
                    <a:lnTo>
                      <a:pt x="9" y="52"/>
                    </a:lnTo>
                    <a:lnTo>
                      <a:pt x="5" y="62"/>
                    </a:lnTo>
                    <a:lnTo>
                      <a:pt x="3" y="75"/>
                    </a:lnTo>
                    <a:lnTo>
                      <a:pt x="1" y="87"/>
                    </a:lnTo>
                    <a:lnTo>
                      <a:pt x="0" y="101"/>
                    </a:lnTo>
                    <a:lnTo>
                      <a:pt x="0" y="116"/>
                    </a:lnTo>
                    <a:lnTo>
                      <a:pt x="0" y="116"/>
                    </a:lnTo>
                    <a:lnTo>
                      <a:pt x="0" y="131"/>
                    </a:lnTo>
                    <a:lnTo>
                      <a:pt x="1" y="145"/>
                    </a:lnTo>
                    <a:lnTo>
                      <a:pt x="3" y="158"/>
                    </a:lnTo>
                    <a:lnTo>
                      <a:pt x="5" y="169"/>
                    </a:lnTo>
                    <a:lnTo>
                      <a:pt x="8" y="180"/>
                    </a:lnTo>
                    <a:lnTo>
                      <a:pt x="13" y="189"/>
                    </a:lnTo>
                    <a:lnTo>
                      <a:pt x="18" y="198"/>
                    </a:lnTo>
                    <a:lnTo>
                      <a:pt x="23" y="205"/>
                    </a:lnTo>
                    <a:lnTo>
                      <a:pt x="23" y="205"/>
                    </a:lnTo>
                    <a:lnTo>
                      <a:pt x="29" y="211"/>
                    </a:lnTo>
                    <a:lnTo>
                      <a:pt x="35" y="217"/>
                    </a:lnTo>
                    <a:lnTo>
                      <a:pt x="42" y="222"/>
                    </a:lnTo>
                    <a:lnTo>
                      <a:pt x="50" y="225"/>
                    </a:lnTo>
                    <a:lnTo>
                      <a:pt x="58" y="228"/>
                    </a:lnTo>
                    <a:lnTo>
                      <a:pt x="67" y="230"/>
                    </a:lnTo>
                    <a:lnTo>
                      <a:pt x="75" y="232"/>
                    </a:lnTo>
                    <a:lnTo>
                      <a:pt x="86" y="232"/>
                    </a:lnTo>
                    <a:lnTo>
                      <a:pt x="86" y="232"/>
                    </a:lnTo>
                    <a:lnTo>
                      <a:pt x="95" y="232"/>
                    </a:lnTo>
                    <a:lnTo>
                      <a:pt x="104" y="230"/>
                    </a:lnTo>
                    <a:lnTo>
                      <a:pt x="113" y="228"/>
                    </a:lnTo>
                    <a:lnTo>
                      <a:pt x="122" y="225"/>
                    </a:lnTo>
                    <a:lnTo>
                      <a:pt x="129" y="222"/>
                    </a:lnTo>
                    <a:lnTo>
                      <a:pt x="136" y="217"/>
                    </a:lnTo>
                    <a:lnTo>
                      <a:pt x="142" y="211"/>
                    </a:lnTo>
                    <a:lnTo>
                      <a:pt x="148" y="205"/>
                    </a:lnTo>
                    <a:lnTo>
                      <a:pt x="148" y="205"/>
                    </a:lnTo>
                    <a:lnTo>
                      <a:pt x="153" y="198"/>
                    </a:lnTo>
                    <a:lnTo>
                      <a:pt x="158" y="190"/>
                    </a:lnTo>
                    <a:lnTo>
                      <a:pt x="162" y="180"/>
                    </a:lnTo>
                    <a:lnTo>
                      <a:pt x="165" y="168"/>
                    </a:lnTo>
                    <a:lnTo>
                      <a:pt x="168" y="156"/>
                    </a:lnTo>
                    <a:lnTo>
                      <a:pt x="169" y="143"/>
                    </a:lnTo>
                    <a:lnTo>
                      <a:pt x="170" y="127"/>
                    </a:lnTo>
                    <a:lnTo>
                      <a:pt x="171" y="111"/>
                    </a:lnTo>
                    <a:lnTo>
                      <a:pt x="171" y="111"/>
                    </a:lnTo>
                    <a:lnTo>
                      <a:pt x="170" y="96"/>
                    </a:lnTo>
                    <a:lnTo>
                      <a:pt x="169" y="84"/>
                    </a:lnTo>
                    <a:lnTo>
                      <a:pt x="167" y="72"/>
                    </a:lnTo>
                    <a:lnTo>
                      <a:pt x="165" y="60"/>
                    </a:lnTo>
                    <a:lnTo>
                      <a:pt x="162" y="51"/>
                    </a:lnTo>
                    <a:lnTo>
                      <a:pt x="158" y="42"/>
                    </a:lnTo>
                    <a:lnTo>
                      <a:pt x="152" y="34"/>
                    </a:lnTo>
                    <a:lnTo>
                      <a:pt x="147" y="26"/>
                    </a:lnTo>
                    <a:lnTo>
                      <a:pt x="147" y="26"/>
                    </a:lnTo>
                    <a:lnTo>
                      <a:pt x="141" y="20"/>
                    </a:lnTo>
                    <a:lnTo>
                      <a:pt x="135" y="15"/>
                    </a:lnTo>
                    <a:lnTo>
                      <a:pt x="128" y="10"/>
                    </a:lnTo>
                    <a:lnTo>
                      <a:pt x="120" y="7"/>
                    </a:lnTo>
                    <a:lnTo>
                      <a:pt x="112" y="4"/>
                    </a:lnTo>
                    <a:lnTo>
                      <a:pt x="103" y="2"/>
                    </a:lnTo>
                    <a:lnTo>
                      <a:pt x="94" y="0"/>
                    </a:lnTo>
                    <a:lnTo>
                      <a:pt x="85" y="0"/>
                    </a:lnTo>
                    <a:lnTo>
                      <a:pt x="8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676767"/>
                  </a:solidFill>
                  <a:latin typeface="Arial"/>
                </a:endParaRPr>
              </a:p>
            </p:txBody>
          </p:sp>
          <p:sp>
            <p:nvSpPr>
              <p:cNvPr id="11" name="Freeform 153">
                <a:extLst>
                  <a:ext uri="{FF2B5EF4-FFF2-40B4-BE49-F238E27FC236}">
                    <a16:creationId xmlns:a16="http://schemas.microsoft.com/office/drawing/2014/main" id="{6186384D-2157-8640-ACBC-453A7760FC5B}"/>
                  </a:ext>
                </a:extLst>
              </p:cNvPr>
              <p:cNvSpPr>
                <a:spLocks noEditPoints="1"/>
              </p:cNvSpPr>
              <p:nvPr/>
            </p:nvSpPr>
            <p:spPr bwMode="auto">
              <a:xfrm>
                <a:off x="6194426" y="2569845"/>
                <a:ext cx="778707" cy="315375"/>
              </a:xfrm>
              <a:custGeom>
                <a:avLst/>
                <a:gdLst>
                  <a:gd name="T0" fmla="*/ 1597 w 1602"/>
                  <a:gd name="T1" fmla="*/ 85 h 648"/>
                  <a:gd name="T2" fmla="*/ 1559 w 1602"/>
                  <a:gd name="T3" fmla="*/ 28 h 648"/>
                  <a:gd name="T4" fmla="*/ 1494 w 1602"/>
                  <a:gd name="T5" fmla="*/ 1 h 648"/>
                  <a:gd name="T6" fmla="*/ 84 w 1602"/>
                  <a:gd name="T7" fmla="*/ 6 h 648"/>
                  <a:gd name="T8" fmla="*/ 27 w 1602"/>
                  <a:gd name="T9" fmla="*/ 44 h 648"/>
                  <a:gd name="T10" fmla="*/ 0 w 1602"/>
                  <a:gd name="T11" fmla="*/ 109 h 648"/>
                  <a:gd name="T12" fmla="*/ 5 w 1602"/>
                  <a:gd name="T13" fmla="*/ 562 h 648"/>
                  <a:gd name="T14" fmla="*/ 43 w 1602"/>
                  <a:gd name="T15" fmla="*/ 620 h 648"/>
                  <a:gd name="T16" fmla="*/ 108 w 1602"/>
                  <a:gd name="T17" fmla="*/ 647 h 648"/>
                  <a:gd name="T18" fmla="*/ 1518 w 1602"/>
                  <a:gd name="T19" fmla="*/ 642 h 648"/>
                  <a:gd name="T20" fmla="*/ 1575 w 1602"/>
                  <a:gd name="T21" fmla="*/ 603 h 648"/>
                  <a:gd name="T22" fmla="*/ 1602 w 1602"/>
                  <a:gd name="T23" fmla="*/ 540 h 648"/>
                  <a:gd name="T24" fmla="*/ 530 w 1602"/>
                  <a:gd name="T25" fmla="*/ 463 h 648"/>
                  <a:gd name="T26" fmla="*/ 466 w 1602"/>
                  <a:gd name="T27" fmla="*/ 517 h 648"/>
                  <a:gd name="T28" fmla="*/ 375 w 1602"/>
                  <a:gd name="T29" fmla="*/ 533 h 648"/>
                  <a:gd name="T30" fmla="*/ 426 w 1602"/>
                  <a:gd name="T31" fmla="*/ 129 h 648"/>
                  <a:gd name="T32" fmla="*/ 497 w 1602"/>
                  <a:gd name="T33" fmla="*/ 159 h 648"/>
                  <a:gd name="T34" fmla="*/ 548 w 1602"/>
                  <a:gd name="T35" fmla="*/ 231 h 648"/>
                  <a:gd name="T36" fmla="*/ 563 w 1602"/>
                  <a:gd name="T37" fmla="*/ 328 h 648"/>
                  <a:gd name="T38" fmla="*/ 552 w 1602"/>
                  <a:gd name="T39" fmla="*/ 420 h 648"/>
                  <a:gd name="T40" fmla="*/ 999 w 1602"/>
                  <a:gd name="T41" fmla="*/ 466 h 648"/>
                  <a:gd name="T42" fmla="*/ 943 w 1602"/>
                  <a:gd name="T43" fmla="*/ 515 h 648"/>
                  <a:gd name="T44" fmla="*/ 877 w 1602"/>
                  <a:gd name="T45" fmla="*/ 537 h 648"/>
                  <a:gd name="T46" fmla="*/ 797 w 1602"/>
                  <a:gd name="T47" fmla="*/ 539 h 648"/>
                  <a:gd name="T48" fmla="*/ 716 w 1602"/>
                  <a:gd name="T49" fmla="*/ 518 h 648"/>
                  <a:gd name="T50" fmla="*/ 665 w 1602"/>
                  <a:gd name="T51" fmla="*/ 481 h 648"/>
                  <a:gd name="T52" fmla="*/ 630 w 1602"/>
                  <a:gd name="T53" fmla="*/ 423 h 648"/>
                  <a:gd name="T54" fmla="*/ 614 w 1602"/>
                  <a:gd name="T55" fmla="*/ 330 h 648"/>
                  <a:gd name="T56" fmla="*/ 635 w 1602"/>
                  <a:gd name="T57" fmla="*/ 222 h 648"/>
                  <a:gd name="T58" fmla="*/ 700 w 1602"/>
                  <a:gd name="T59" fmla="*/ 150 h 648"/>
                  <a:gd name="T60" fmla="*/ 825 w 1602"/>
                  <a:gd name="T61" fmla="*/ 118 h 648"/>
                  <a:gd name="T62" fmla="*/ 934 w 1602"/>
                  <a:gd name="T63" fmla="*/ 140 h 648"/>
                  <a:gd name="T64" fmla="*/ 1006 w 1602"/>
                  <a:gd name="T65" fmla="*/ 203 h 648"/>
                  <a:gd name="T66" fmla="*/ 1036 w 1602"/>
                  <a:gd name="T67" fmla="*/ 327 h 648"/>
                  <a:gd name="T68" fmla="*/ 1027 w 1602"/>
                  <a:gd name="T69" fmla="*/ 406 h 648"/>
                  <a:gd name="T70" fmla="*/ 1392 w 1602"/>
                  <a:gd name="T71" fmla="*/ 524 h 648"/>
                  <a:gd name="T72" fmla="*/ 1302 w 1602"/>
                  <a:gd name="T73" fmla="*/ 541 h 648"/>
                  <a:gd name="T74" fmla="*/ 1229 w 1602"/>
                  <a:gd name="T75" fmla="*/ 532 h 648"/>
                  <a:gd name="T76" fmla="*/ 1173 w 1602"/>
                  <a:gd name="T77" fmla="*/ 510 h 648"/>
                  <a:gd name="T78" fmla="*/ 1121 w 1602"/>
                  <a:gd name="T79" fmla="*/ 453 h 648"/>
                  <a:gd name="T80" fmla="*/ 1094 w 1602"/>
                  <a:gd name="T81" fmla="*/ 381 h 648"/>
                  <a:gd name="T82" fmla="*/ 1093 w 1602"/>
                  <a:gd name="T83" fmla="*/ 281 h 648"/>
                  <a:gd name="T84" fmla="*/ 1143 w 1602"/>
                  <a:gd name="T85" fmla="*/ 173 h 648"/>
                  <a:gd name="T86" fmla="*/ 1229 w 1602"/>
                  <a:gd name="T87" fmla="*/ 126 h 648"/>
                  <a:gd name="T88" fmla="*/ 1333 w 1602"/>
                  <a:gd name="T89" fmla="*/ 120 h 648"/>
                  <a:gd name="T90" fmla="*/ 1417 w 1602"/>
                  <a:gd name="T91" fmla="*/ 150 h 648"/>
                  <a:gd name="T92" fmla="*/ 1463 w 1602"/>
                  <a:gd name="T93" fmla="*/ 201 h 648"/>
                  <a:gd name="T94" fmla="*/ 1365 w 1602"/>
                  <a:gd name="T95" fmla="*/ 254 h 648"/>
                  <a:gd name="T96" fmla="*/ 1341 w 1602"/>
                  <a:gd name="T97" fmla="*/ 225 h 648"/>
                  <a:gd name="T98" fmla="*/ 1299 w 1602"/>
                  <a:gd name="T99" fmla="*/ 213 h 648"/>
                  <a:gd name="T100" fmla="*/ 1253 w 1602"/>
                  <a:gd name="T101" fmla="*/ 226 h 648"/>
                  <a:gd name="T102" fmla="*/ 1226 w 1602"/>
                  <a:gd name="T103" fmla="*/ 262 h 648"/>
                  <a:gd name="T104" fmla="*/ 1216 w 1602"/>
                  <a:gd name="T105" fmla="*/ 328 h 648"/>
                  <a:gd name="T106" fmla="*/ 1228 w 1602"/>
                  <a:gd name="T107" fmla="*/ 405 h 648"/>
                  <a:gd name="T108" fmla="*/ 1254 w 1602"/>
                  <a:gd name="T109" fmla="*/ 436 h 648"/>
                  <a:gd name="T110" fmla="*/ 1295 w 1602"/>
                  <a:gd name="T111" fmla="*/ 446 h 648"/>
                  <a:gd name="T112" fmla="*/ 1339 w 1602"/>
                  <a:gd name="T113" fmla="*/ 435 h 648"/>
                  <a:gd name="T114" fmla="*/ 1372 w 1602"/>
                  <a:gd name="T115" fmla="*/ 384 h 648"/>
                  <a:gd name="T116" fmla="*/ 1463 w 1602"/>
                  <a:gd name="T117" fmla="*/ 460 h 648"/>
                  <a:gd name="T118" fmla="*/ 1392 w 1602"/>
                  <a:gd name="T119"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2" h="648">
                    <a:moveTo>
                      <a:pt x="1602" y="527"/>
                    </a:moveTo>
                    <a:lnTo>
                      <a:pt x="1602" y="120"/>
                    </a:lnTo>
                    <a:lnTo>
                      <a:pt x="1602" y="120"/>
                    </a:lnTo>
                    <a:lnTo>
                      <a:pt x="1602" y="109"/>
                    </a:lnTo>
                    <a:lnTo>
                      <a:pt x="1600" y="96"/>
                    </a:lnTo>
                    <a:lnTo>
                      <a:pt x="1597" y="85"/>
                    </a:lnTo>
                    <a:lnTo>
                      <a:pt x="1593" y="74"/>
                    </a:lnTo>
                    <a:lnTo>
                      <a:pt x="1588" y="64"/>
                    </a:lnTo>
                    <a:lnTo>
                      <a:pt x="1581" y="53"/>
                    </a:lnTo>
                    <a:lnTo>
                      <a:pt x="1575" y="44"/>
                    </a:lnTo>
                    <a:lnTo>
                      <a:pt x="1567" y="36"/>
                    </a:lnTo>
                    <a:lnTo>
                      <a:pt x="1559" y="28"/>
                    </a:lnTo>
                    <a:lnTo>
                      <a:pt x="1550" y="20"/>
                    </a:lnTo>
                    <a:lnTo>
                      <a:pt x="1539" y="14"/>
                    </a:lnTo>
                    <a:lnTo>
                      <a:pt x="1529" y="10"/>
                    </a:lnTo>
                    <a:lnTo>
                      <a:pt x="1518" y="6"/>
                    </a:lnTo>
                    <a:lnTo>
                      <a:pt x="1506" y="3"/>
                    </a:lnTo>
                    <a:lnTo>
                      <a:pt x="1494" y="1"/>
                    </a:lnTo>
                    <a:lnTo>
                      <a:pt x="1482" y="0"/>
                    </a:lnTo>
                    <a:lnTo>
                      <a:pt x="120" y="0"/>
                    </a:lnTo>
                    <a:lnTo>
                      <a:pt x="120" y="0"/>
                    </a:lnTo>
                    <a:lnTo>
                      <a:pt x="108" y="1"/>
                    </a:lnTo>
                    <a:lnTo>
                      <a:pt x="95" y="3"/>
                    </a:lnTo>
                    <a:lnTo>
                      <a:pt x="84" y="6"/>
                    </a:lnTo>
                    <a:lnTo>
                      <a:pt x="73" y="10"/>
                    </a:lnTo>
                    <a:lnTo>
                      <a:pt x="63" y="14"/>
                    </a:lnTo>
                    <a:lnTo>
                      <a:pt x="52" y="20"/>
                    </a:lnTo>
                    <a:lnTo>
                      <a:pt x="43" y="28"/>
                    </a:lnTo>
                    <a:lnTo>
                      <a:pt x="35" y="36"/>
                    </a:lnTo>
                    <a:lnTo>
                      <a:pt x="27" y="44"/>
                    </a:lnTo>
                    <a:lnTo>
                      <a:pt x="20" y="53"/>
                    </a:lnTo>
                    <a:lnTo>
                      <a:pt x="14" y="64"/>
                    </a:lnTo>
                    <a:lnTo>
                      <a:pt x="9" y="74"/>
                    </a:lnTo>
                    <a:lnTo>
                      <a:pt x="5" y="85"/>
                    </a:lnTo>
                    <a:lnTo>
                      <a:pt x="2" y="96"/>
                    </a:lnTo>
                    <a:lnTo>
                      <a:pt x="0" y="109"/>
                    </a:lnTo>
                    <a:lnTo>
                      <a:pt x="0" y="120"/>
                    </a:lnTo>
                    <a:lnTo>
                      <a:pt x="0" y="527"/>
                    </a:lnTo>
                    <a:lnTo>
                      <a:pt x="0" y="527"/>
                    </a:lnTo>
                    <a:lnTo>
                      <a:pt x="0" y="540"/>
                    </a:lnTo>
                    <a:lnTo>
                      <a:pt x="2" y="551"/>
                    </a:lnTo>
                    <a:lnTo>
                      <a:pt x="5" y="562"/>
                    </a:lnTo>
                    <a:lnTo>
                      <a:pt x="9" y="574"/>
                    </a:lnTo>
                    <a:lnTo>
                      <a:pt x="14" y="584"/>
                    </a:lnTo>
                    <a:lnTo>
                      <a:pt x="20" y="594"/>
                    </a:lnTo>
                    <a:lnTo>
                      <a:pt x="27" y="603"/>
                    </a:lnTo>
                    <a:lnTo>
                      <a:pt x="35" y="612"/>
                    </a:lnTo>
                    <a:lnTo>
                      <a:pt x="43" y="620"/>
                    </a:lnTo>
                    <a:lnTo>
                      <a:pt x="52" y="627"/>
                    </a:lnTo>
                    <a:lnTo>
                      <a:pt x="63" y="633"/>
                    </a:lnTo>
                    <a:lnTo>
                      <a:pt x="73" y="638"/>
                    </a:lnTo>
                    <a:lnTo>
                      <a:pt x="84" y="642"/>
                    </a:lnTo>
                    <a:lnTo>
                      <a:pt x="95" y="644"/>
                    </a:lnTo>
                    <a:lnTo>
                      <a:pt x="108" y="647"/>
                    </a:lnTo>
                    <a:lnTo>
                      <a:pt x="120" y="648"/>
                    </a:lnTo>
                    <a:lnTo>
                      <a:pt x="1482" y="648"/>
                    </a:lnTo>
                    <a:lnTo>
                      <a:pt x="1482" y="648"/>
                    </a:lnTo>
                    <a:lnTo>
                      <a:pt x="1494" y="647"/>
                    </a:lnTo>
                    <a:lnTo>
                      <a:pt x="1506" y="644"/>
                    </a:lnTo>
                    <a:lnTo>
                      <a:pt x="1518" y="642"/>
                    </a:lnTo>
                    <a:lnTo>
                      <a:pt x="1529" y="638"/>
                    </a:lnTo>
                    <a:lnTo>
                      <a:pt x="1539" y="633"/>
                    </a:lnTo>
                    <a:lnTo>
                      <a:pt x="1550" y="627"/>
                    </a:lnTo>
                    <a:lnTo>
                      <a:pt x="1559" y="620"/>
                    </a:lnTo>
                    <a:lnTo>
                      <a:pt x="1567" y="612"/>
                    </a:lnTo>
                    <a:lnTo>
                      <a:pt x="1575" y="603"/>
                    </a:lnTo>
                    <a:lnTo>
                      <a:pt x="1581" y="594"/>
                    </a:lnTo>
                    <a:lnTo>
                      <a:pt x="1588" y="584"/>
                    </a:lnTo>
                    <a:lnTo>
                      <a:pt x="1593" y="574"/>
                    </a:lnTo>
                    <a:lnTo>
                      <a:pt x="1597" y="562"/>
                    </a:lnTo>
                    <a:lnTo>
                      <a:pt x="1600" y="551"/>
                    </a:lnTo>
                    <a:lnTo>
                      <a:pt x="1602" y="540"/>
                    </a:lnTo>
                    <a:lnTo>
                      <a:pt x="1602" y="527"/>
                    </a:lnTo>
                    <a:lnTo>
                      <a:pt x="1602" y="527"/>
                    </a:lnTo>
                    <a:close/>
                    <a:moveTo>
                      <a:pt x="549" y="430"/>
                    </a:moveTo>
                    <a:lnTo>
                      <a:pt x="549" y="430"/>
                    </a:lnTo>
                    <a:lnTo>
                      <a:pt x="541" y="447"/>
                    </a:lnTo>
                    <a:lnTo>
                      <a:pt x="530" y="463"/>
                    </a:lnTo>
                    <a:lnTo>
                      <a:pt x="520" y="477"/>
                    </a:lnTo>
                    <a:lnTo>
                      <a:pt x="508" y="489"/>
                    </a:lnTo>
                    <a:lnTo>
                      <a:pt x="508" y="489"/>
                    </a:lnTo>
                    <a:lnTo>
                      <a:pt x="493" y="501"/>
                    </a:lnTo>
                    <a:lnTo>
                      <a:pt x="480" y="510"/>
                    </a:lnTo>
                    <a:lnTo>
                      <a:pt x="466" y="517"/>
                    </a:lnTo>
                    <a:lnTo>
                      <a:pt x="450" y="522"/>
                    </a:lnTo>
                    <a:lnTo>
                      <a:pt x="450" y="522"/>
                    </a:lnTo>
                    <a:lnTo>
                      <a:pt x="431" y="527"/>
                    </a:lnTo>
                    <a:lnTo>
                      <a:pt x="411" y="530"/>
                    </a:lnTo>
                    <a:lnTo>
                      <a:pt x="393" y="532"/>
                    </a:lnTo>
                    <a:lnTo>
                      <a:pt x="375" y="533"/>
                    </a:lnTo>
                    <a:lnTo>
                      <a:pt x="188" y="533"/>
                    </a:lnTo>
                    <a:lnTo>
                      <a:pt x="188" y="125"/>
                    </a:lnTo>
                    <a:lnTo>
                      <a:pt x="375" y="125"/>
                    </a:lnTo>
                    <a:lnTo>
                      <a:pt x="375" y="125"/>
                    </a:lnTo>
                    <a:lnTo>
                      <a:pt x="402" y="126"/>
                    </a:lnTo>
                    <a:lnTo>
                      <a:pt x="426" y="129"/>
                    </a:lnTo>
                    <a:lnTo>
                      <a:pt x="446" y="133"/>
                    </a:lnTo>
                    <a:lnTo>
                      <a:pt x="456" y="137"/>
                    </a:lnTo>
                    <a:lnTo>
                      <a:pt x="465" y="141"/>
                    </a:lnTo>
                    <a:lnTo>
                      <a:pt x="465" y="141"/>
                    </a:lnTo>
                    <a:lnTo>
                      <a:pt x="481" y="149"/>
                    </a:lnTo>
                    <a:lnTo>
                      <a:pt x="497" y="159"/>
                    </a:lnTo>
                    <a:lnTo>
                      <a:pt x="509" y="170"/>
                    </a:lnTo>
                    <a:lnTo>
                      <a:pt x="521" y="184"/>
                    </a:lnTo>
                    <a:lnTo>
                      <a:pt x="521" y="184"/>
                    </a:lnTo>
                    <a:lnTo>
                      <a:pt x="531" y="198"/>
                    </a:lnTo>
                    <a:lnTo>
                      <a:pt x="541" y="214"/>
                    </a:lnTo>
                    <a:lnTo>
                      <a:pt x="548" y="231"/>
                    </a:lnTo>
                    <a:lnTo>
                      <a:pt x="553" y="249"/>
                    </a:lnTo>
                    <a:lnTo>
                      <a:pt x="553" y="249"/>
                    </a:lnTo>
                    <a:lnTo>
                      <a:pt x="558" y="268"/>
                    </a:lnTo>
                    <a:lnTo>
                      <a:pt x="561" y="288"/>
                    </a:lnTo>
                    <a:lnTo>
                      <a:pt x="563" y="307"/>
                    </a:lnTo>
                    <a:lnTo>
                      <a:pt x="563" y="328"/>
                    </a:lnTo>
                    <a:lnTo>
                      <a:pt x="563" y="328"/>
                    </a:lnTo>
                    <a:lnTo>
                      <a:pt x="562" y="359"/>
                    </a:lnTo>
                    <a:lnTo>
                      <a:pt x="560" y="386"/>
                    </a:lnTo>
                    <a:lnTo>
                      <a:pt x="558" y="398"/>
                    </a:lnTo>
                    <a:lnTo>
                      <a:pt x="555" y="409"/>
                    </a:lnTo>
                    <a:lnTo>
                      <a:pt x="552" y="420"/>
                    </a:lnTo>
                    <a:lnTo>
                      <a:pt x="549" y="430"/>
                    </a:lnTo>
                    <a:lnTo>
                      <a:pt x="549" y="430"/>
                    </a:lnTo>
                    <a:close/>
                    <a:moveTo>
                      <a:pt x="1013" y="444"/>
                    </a:moveTo>
                    <a:lnTo>
                      <a:pt x="1013" y="444"/>
                    </a:lnTo>
                    <a:lnTo>
                      <a:pt x="1007" y="454"/>
                    </a:lnTo>
                    <a:lnTo>
                      <a:pt x="999" y="466"/>
                    </a:lnTo>
                    <a:lnTo>
                      <a:pt x="991" y="475"/>
                    </a:lnTo>
                    <a:lnTo>
                      <a:pt x="983" y="484"/>
                    </a:lnTo>
                    <a:lnTo>
                      <a:pt x="974" y="492"/>
                    </a:lnTo>
                    <a:lnTo>
                      <a:pt x="964" y="501"/>
                    </a:lnTo>
                    <a:lnTo>
                      <a:pt x="954" y="508"/>
                    </a:lnTo>
                    <a:lnTo>
                      <a:pt x="943" y="515"/>
                    </a:lnTo>
                    <a:lnTo>
                      <a:pt x="943" y="515"/>
                    </a:lnTo>
                    <a:lnTo>
                      <a:pt x="932" y="521"/>
                    </a:lnTo>
                    <a:lnTo>
                      <a:pt x="919" y="526"/>
                    </a:lnTo>
                    <a:lnTo>
                      <a:pt x="906" y="530"/>
                    </a:lnTo>
                    <a:lnTo>
                      <a:pt x="892" y="533"/>
                    </a:lnTo>
                    <a:lnTo>
                      <a:pt x="877" y="537"/>
                    </a:lnTo>
                    <a:lnTo>
                      <a:pt x="863" y="539"/>
                    </a:lnTo>
                    <a:lnTo>
                      <a:pt x="846" y="540"/>
                    </a:lnTo>
                    <a:lnTo>
                      <a:pt x="830" y="541"/>
                    </a:lnTo>
                    <a:lnTo>
                      <a:pt x="830" y="541"/>
                    </a:lnTo>
                    <a:lnTo>
                      <a:pt x="813" y="540"/>
                    </a:lnTo>
                    <a:lnTo>
                      <a:pt x="797" y="539"/>
                    </a:lnTo>
                    <a:lnTo>
                      <a:pt x="781" y="538"/>
                    </a:lnTo>
                    <a:lnTo>
                      <a:pt x="767" y="534"/>
                    </a:lnTo>
                    <a:lnTo>
                      <a:pt x="753" y="531"/>
                    </a:lnTo>
                    <a:lnTo>
                      <a:pt x="739" y="528"/>
                    </a:lnTo>
                    <a:lnTo>
                      <a:pt x="727" y="523"/>
                    </a:lnTo>
                    <a:lnTo>
                      <a:pt x="716" y="518"/>
                    </a:lnTo>
                    <a:lnTo>
                      <a:pt x="716" y="518"/>
                    </a:lnTo>
                    <a:lnTo>
                      <a:pt x="704" y="512"/>
                    </a:lnTo>
                    <a:lnTo>
                      <a:pt x="694" y="506"/>
                    </a:lnTo>
                    <a:lnTo>
                      <a:pt x="684" y="498"/>
                    </a:lnTo>
                    <a:lnTo>
                      <a:pt x="674" y="490"/>
                    </a:lnTo>
                    <a:lnTo>
                      <a:pt x="665" y="481"/>
                    </a:lnTo>
                    <a:lnTo>
                      <a:pt x="657" y="471"/>
                    </a:lnTo>
                    <a:lnTo>
                      <a:pt x="650" y="460"/>
                    </a:lnTo>
                    <a:lnTo>
                      <a:pt x="643" y="449"/>
                    </a:lnTo>
                    <a:lnTo>
                      <a:pt x="643" y="449"/>
                    </a:lnTo>
                    <a:lnTo>
                      <a:pt x="635" y="437"/>
                    </a:lnTo>
                    <a:lnTo>
                      <a:pt x="630" y="423"/>
                    </a:lnTo>
                    <a:lnTo>
                      <a:pt x="625" y="410"/>
                    </a:lnTo>
                    <a:lnTo>
                      <a:pt x="621" y="395"/>
                    </a:lnTo>
                    <a:lnTo>
                      <a:pt x="618" y="380"/>
                    </a:lnTo>
                    <a:lnTo>
                      <a:pt x="616" y="364"/>
                    </a:lnTo>
                    <a:lnTo>
                      <a:pt x="615" y="347"/>
                    </a:lnTo>
                    <a:lnTo>
                      <a:pt x="614" y="330"/>
                    </a:lnTo>
                    <a:lnTo>
                      <a:pt x="614" y="330"/>
                    </a:lnTo>
                    <a:lnTo>
                      <a:pt x="615" y="305"/>
                    </a:lnTo>
                    <a:lnTo>
                      <a:pt x="618" y="283"/>
                    </a:lnTo>
                    <a:lnTo>
                      <a:pt x="622" y="261"/>
                    </a:lnTo>
                    <a:lnTo>
                      <a:pt x="628" y="240"/>
                    </a:lnTo>
                    <a:lnTo>
                      <a:pt x="635" y="222"/>
                    </a:lnTo>
                    <a:lnTo>
                      <a:pt x="646" y="204"/>
                    </a:lnTo>
                    <a:lnTo>
                      <a:pt x="657" y="189"/>
                    </a:lnTo>
                    <a:lnTo>
                      <a:pt x="669" y="174"/>
                    </a:lnTo>
                    <a:lnTo>
                      <a:pt x="669" y="174"/>
                    </a:lnTo>
                    <a:lnTo>
                      <a:pt x="685" y="161"/>
                    </a:lnTo>
                    <a:lnTo>
                      <a:pt x="700" y="150"/>
                    </a:lnTo>
                    <a:lnTo>
                      <a:pt x="718" y="140"/>
                    </a:lnTo>
                    <a:lnTo>
                      <a:pt x="736" y="132"/>
                    </a:lnTo>
                    <a:lnTo>
                      <a:pt x="757" y="126"/>
                    </a:lnTo>
                    <a:lnTo>
                      <a:pt x="777" y="122"/>
                    </a:lnTo>
                    <a:lnTo>
                      <a:pt x="800" y="119"/>
                    </a:lnTo>
                    <a:lnTo>
                      <a:pt x="825" y="118"/>
                    </a:lnTo>
                    <a:lnTo>
                      <a:pt x="825" y="118"/>
                    </a:lnTo>
                    <a:lnTo>
                      <a:pt x="849" y="119"/>
                    </a:lnTo>
                    <a:lnTo>
                      <a:pt x="873" y="122"/>
                    </a:lnTo>
                    <a:lnTo>
                      <a:pt x="894" y="126"/>
                    </a:lnTo>
                    <a:lnTo>
                      <a:pt x="915" y="132"/>
                    </a:lnTo>
                    <a:lnTo>
                      <a:pt x="934" y="140"/>
                    </a:lnTo>
                    <a:lnTo>
                      <a:pt x="951" y="149"/>
                    </a:lnTo>
                    <a:lnTo>
                      <a:pt x="968" y="160"/>
                    </a:lnTo>
                    <a:lnTo>
                      <a:pt x="982" y="173"/>
                    </a:lnTo>
                    <a:lnTo>
                      <a:pt x="982" y="173"/>
                    </a:lnTo>
                    <a:lnTo>
                      <a:pt x="994" y="187"/>
                    </a:lnTo>
                    <a:lnTo>
                      <a:pt x="1006" y="203"/>
                    </a:lnTo>
                    <a:lnTo>
                      <a:pt x="1015" y="220"/>
                    </a:lnTo>
                    <a:lnTo>
                      <a:pt x="1023" y="238"/>
                    </a:lnTo>
                    <a:lnTo>
                      <a:pt x="1029" y="259"/>
                    </a:lnTo>
                    <a:lnTo>
                      <a:pt x="1033" y="279"/>
                    </a:lnTo>
                    <a:lnTo>
                      <a:pt x="1035" y="302"/>
                    </a:lnTo>
                    <a:lnTo>
                      <a:pt x="1036" y="327"/>
                    </a:lnTo>
                    <a:lnTo>
                      <a:pt x="1036" y="327"/>
                    </a:lnTo>
                    <a:lnTo>
                      <a:pt x="1036" y="343"/>
                    </a:lnTo>
                    <a:lnTo>
                      <a:pt x="1035" y="361"/>
                    </a:lnTo>
                    <a:lnTo>
                      <a:pt x="1033" y="376"/>
                    </a:lnTo>
                    <a:lnTo>
                      <a:pt x="1030" y="392"/>
                    </a:lnTo>
                    <a:lnTo>
                      <a:pt x="1027" y="406"/>
                    </a:lnTo>
                    <a:lnTo>
                      <a:pt x="1023" y="419"/>
                    </a:lnTo>
                    <a:lnTo>
                      <a:pt x="1018" y="432"/>
                    </a:lnTo>
                    <a:lnTo>
                      <a:pt x="1013" y="444"/>
                    </a:lnTo>
                    <a:lnTo>
                      <a:pt x="1013" y="444"/>
                    </a:lnTo>
                    <a:close/>
                    <a:moveTo>
                      <a:pt x="1392" y="524"/>
                    </a:moveTo>
                    <a:lnTo>
                      <a:pt x="1392" y="524"/>
                    </a:lnTo>
                    <a:lnTo>
                      <a:pt x="1383" y="528"/>
                    </a:lnTo>
                    <a:lnTo>
                      <a:pt x="1374" y="531"/>
                    </a:lnTo>
                    <a:lnTo>
                      <a:pt x="1363" y="534"/>
                    </a:lnTo>
                    <a:lnTo>
                      <a:pt x="1352" y="537"/>
                    </a:lnTo>
                    <a:lnTo>
                      <a:pt x="1328" y="540"/>
                    </a:lnTo>
                    <a:lnTo>
                      <a:pt x="1302" y="541"/>
                    </a:lnTo>
                    <a:lnTo>
                      <a:pt x="1302" y="541"/>
                    </a:lnTo>
                    <a:lnTo>
                      <a:pt x="1285" y="540"/>
                    </a:lnTo>
                    <a:lnTo>
                      <a:pt x="1270" y="539"/>
                    </a:lnTo>
                    <a:lnTo>
                      <a:pt x="1255" y="538"/>
                    </a:lnTo>
                    <a:lnTo>
                      <a:pt x="1241" y="536"/>
                    </a:lnTo>
                    <a:lnTo>
                      <a:pt x="1229" y="532"/>
                    </a:lnTo>
                    <a:lnTo>
                      <a:pt x="1216" y="529"/>
                    </a:lnTo>
                    <a:lnTo>
                      <a:pt x="1204" y="525"/>
                    </a:lnTo>
                    <a:lnTo>
                      <a:pt x="1193" y="521"/>
                    </a:lnTo>
                    <a:lnTo>
                      <a:pt x="1193" y="521"/>
                    </a:lnTo>
                    <a:lnTo>
                      <a:pt x="1182" y="516"/>
                    </a:lnTo>
                    <a:lnTo>
                      <a:pt x="1173" y="510"/>
                    </a:lnTo>
                    <a:lnTo>
                      <a:pt x="1163" y="503"/>
                    </a:lnTo>
                    <a:lnTo>
                      <a:pt x="1154" y="494"/>
                    </a:lnTo>
                    <a:lnTo>
                      <a:pt x="1145" y="485"/>
                    </a:lnTo>
                    <a:lnTo>
                      <a:pt x="1136" y="476"/>
                    </a:lnTo>
                    <a:lnTo>
                      <a:pt x="1128" y="465"/>
                    </a:lnTo>
                    <a:lnTo>
                      <a:pt x="1121" y="453"/>
                    </a:lnTo>
                    <a:lnTo>
                      <a:pt x="1121" y="453"/>
                    </a:lnTo>
                    <a:lnTo>
                      <a:pt x="1114" y="440"/>
                    </a:lnTo>
                    <a:lnTo>
                      <a:pt x="1107" y="427"/>
                    </a:lnTo>
                    <a:lnTo>
                      <a:pt x="1102" y="412"/>
                    </a:lnTo>
                    <a:lnTo>
                      <a:pt x="1097" y="398"/>
                    </a:lnTo>
                    <a:lnTo>
                      <a:pt x="1094" y="381"/>
                    </a:lnTo>
                    <a:lnTo>
                      <a:pt x="1092" y="365"/>
                    </a:lnTo>
                    <a:lnTo>
                      <a:pt x="1090" y="347"/>
                    </a:lnTo>
                    <a:lnTo>
                      <a:pt x="1090" y="329"/>
                    </a:lnTo>
                    <a:lnTo>
                      <a:pt x="1090" y="329"/>
                    </a:lnTo>
                    <a:lnTo>
                      <a:pt x="1091" y="304"/>
                    </a:lnTo>
                    <a:lnTo>
                      <a:pt x="1093" y="281"/>
                    </a:lnTo>
                    <a:lnTo>
                      <a:pt x="1097" y="259"/>
                    </a:lnTo>
                    <a:lnTo>
                      <a:pt x="1103" y="239"/>
                    </a:lnTo>
                    <a:lnTo>
                      <a:pt x="1110" y="220"/>
                    </a:lnTo>
                    <a:lnTo>
                      <a:pt x="1120" y="203"/>
                    </a:lnTo>
                    <a:lnTo>
                      <a:pt x="1131" y="187"/>
                    </a:lnTo>
                    <a:lnTo>
                      <a:pt x="1143" y="173"/>
                    </a:lnTo>
                    <a:lnTo>
                      <a:pt x="1143" y="173"/>
                    </a:lnTo>
                    <a:lnTo>
                      <a:pt x="1158" y="160"/>
                    </a:lnTo>
                    <a:lnTo>
                      <a:pt x="1173" y="149"/>
                    </a:lnTo>
                    <a:lnTo>
                      <a:pt x="1191" y="140"/>
                    </a:lnTo>
                    <a:lnTo>
                      <a:pt x="1209" y="132"/>
                    </a:lnTo>
                    <a:lnTo>
                      <a:pt x="1229" y="126"/>
                    </a:lnTo>
                    <a:lnTo>
                      <a:pt x="1249" y="122"/>
                    </a:lnTo>
                    <a:lnTo>
                      <a:pt x="1272" y="119"/>
                    </a:lnTo>
                    <a:lnTo>
                      <a:pt x="1297" y="118"/>
                    </a:lnTo>
                    <a:lnTo>
                      <a:pt x="1297" y="118"/>
                    </a:lnTo>
                    <a:lnTo>
                      <a:pt x="1315" y="119"/>
                    </a:lnTo>
                    <a:lnTo>
                      <a:pt x="1333" y="120"/>
                    </a:lnTo>
                    <a:lnTo>
                      <a:pt x="1349" y="123"/>
                    </a:lnTo>
                    <a:lnTo>
                      <a:pt x="1364" y="126"/>
                    </a:lnTo>
                    <a:lnTo>
                      <a:pt x="1380" y="130"/>
                    </a:lnTo>
                    <a:lnTo>
                      <a:pt x="1393" y="136"/>
                    </a:lnTo>
                    <a:lnTo>
                      <a:pt x="1406" y="143"/>
                    </a:lnTo>
                    <a:lnTo>
                      <a:pt x="1417" y="150"/>
                    </a:lnTo>
                    <a:lnTo>
                      <a:pt x="1417" y="150"/>
                    </a:lnTo>
                    <a:lnTo>
                      <a:pt x="1428" y="158"/>
                    </a:lnTo>
                    <a:lnTo>
                      <a:pt x="1437" y="167"/>
                    </a:lnTo>
                    <a:lnTo>
                      <a:pt x="1447" y="178"/>
                    </a:lnTo>
                    <a:lnTo>
                      <a:pt x="1456" y="189"/>
                    </a:lnTo>
                    <a:lnTo>
                      <a:pt x="1463" y="201"/>
                    </a:lnTo>
                    <a:lnTo>
                      <a:pt x="1470" y="215"/>
                    </a:lnTo>
                    <a:lnTo>
                      <a:pt x="1478" y="230"/>
                    </a:lnTo>
                    <a:lnTo>
                      <a:pt x="1483" y="246"/>
                    </a:lnTo>
                    <a:lnTo>
                      <a:pt x="1372" y="270"/>
                    </a:lnTo>
                    <a:lnTo>
                      <a:pt x="1372" y="270"/>
                    </a:lnTo>
                    <a:lnTo>
                      <a:pt x="1365" y="254"/>
                    </a:lnTo>
                    <a:lnTo>
                      <a:pt x="1362" y="248"/>
                    </a:lnTo>
                    <a:lnTo>
                      <a:pt x="1359" y="242"/>
                    </a:lnTo>
                    <a:lnTo>
                      <a:pt x="1359" y="242"/>
                    </a:lnTo>
                    <a:lnTo>
                      <a:pt x="1354" y="236"/>
                    </a:lnTo>
                    <a:lnTo>
                      <a:pt x="1348" y="230"/>
                    </a:lnTo>
                    <a:lnTo>
                      <a:pt x="1341" y="225"/>
                    </a:lnTo>
                    <a:lnTo>
                      <a:pt x="1334" y="221"/>
                    </a:lnTo>
                    <a:lnTo>
                      <a:pt x="1334" y="221"/>
                    </a:lnTo>
                    <a:lnTo>
                      <a:pt x="1325" y="217"/>
                    </a:lnTo>
                    <a:lnTo>
                      <a:pt x="1317" y="215"/>
                    </a:lnTo>
                    <a:lnTo>
                      <a:pt x="1308" y="214"/>
                    </a:lnTo>
                    <a:lnTo>
                      <a:pt x="1299" y="213"/>
                    </a:lnTo>
                    <a:lnTo>
                      <a:pt x="1299" y="213"/>
                    </a:lnTo>
                    <a:lnTo>
                      <a:pt x="1288" y="214"/>
                    </a:lnTo>
                    <a:lnTo>
                      <a:pt x="1279" y="215"/>
                    </a:lnTo>
                    <a:lnTo>
                      <a:pt x="1270" y="218"/>
                    </a:lnTo>
                    <a:lnTo>
                      <a:pt x="1262" y="221"/>
                    </a:lnTo>
                    <a:lnTo>
                      <a:pt x="1253" y="226"/>
                    </a:lnTo>
                    <a:lnTo>
                      <a:pt x="1246" y="232"/>
                    </a:lnTo>
                    <a:lnTo>
                      <a:pt x="1239" y="239"/>
                    </a:lnTo>
                    <a:lnTo>
                      <a:pt x="1234" y="248"/>
                    </a:lnTo>
                    <a:lnTo>
                      <a:pt x="1234" y="248"/>
                    </a:lnTo>
                    <a:lnTo>
                      <a:pt x="1230" y="254"/>
                    </a:lnTo>
                    <a:lnTo>
                      <a:pt x="1226" y="262"/>
                    </a:lnTo>
                    <a:lnTo>
                      <a:pt x="1223" y="270"/>
                    </a:lnTo>
                    <a:lnTo>
                      <a:pt x="1220" y="281"/>
                    </a:lnTo>
                    <a:lnTo>
                      <a:pt x="1218" y="291"/>
                    </a:lnTo>
                    <a:lnTo>
                      <a:pt x="1217" y="302"/>
                    </a:lnTo>
                    <a:lnTo>
                      <a:pt x="1216" y="328"/>
                    </a:lnTo>
                    <a:lnTo>
                      <a:pt x="1216" y="328"/>
                    </a:lnTo>
                    <a:lnTo>
                      <a:pt x="1216" y="344"/>
                    </a:lnTo>
                    <a:lnTo>
                      <a:pt x="1217" y="359"/>
                    </a:lnTo>
                    <a:lnTo>
                      <a:pt x="1219" y="372"/>
                    </a:lnTo>
                    <a:lnTo>
                      <a:pt x="1222" y="384"/>
                    </a:lnTo>
                    <a:lnTo>
                      <a:pt x="1225" y="396"/>
                    </a:lnTo>
                    <a:lnTo>
                      <a:pt x="1228" y="405"/>
                    </a:lnTo>
                    <a:lnTo>
                      <a:pt x="1232" y="413"/>
                    </a:lnTo>
                    <a:lnTo>
                      <a:pt x="1237" y="420"/>
                    </a:lnTo>
                    <a:lnTo>
                      <a:pt x="1237" y="420"/>
                    </a:lnTo>
                    <a:lnTo>
                      <a:pt x="1242" y="427"/>
                    </a:lnTo>
                    <a:lnTo>
                      <a:pt x="1248" y="432"/>
                    </a:lnTo>
                    <a:lnTo>
                      <a:pt x="1254" y="436"/>
                    </a:lnTo>
                    <a:lnTo>
                      <a:pt x="1262" y="439"/>
                    </a:lnTo>
                    <a:lnTo>
                      <a:pt x="1269" y="442"/>
                    </a:lnTo>
                    <a:lnTo>
                      <a:pt x="1277" y="444"/>
                    </a:lnTo>
                    <a:lnTo>
                      <a:pt x="1285" y="445"/>
                    </a:lnTo>
                    <a:lnTo>
                      <a:pt x="1295" y="446"/>
                    </a:lnTo>
                    <a:lnTo>
                      <a:pt x="1295" y="446"/>
                    </a:lnTo>
                    <a:lnTo>
                      <a:pt x="1304" y="445"/>
                    </a:lnTo>
                    <a:lnTo>
                      <a:pt x="1312" y="444"/>
                    </a:lnTo>
                    <a:lnTo>
                      <a:pt x="1319" y="443"/>
                    </a:lnTo>
                    <a:lnTo>
                      <a:pt x="1326" y="441"/>
                    </a:lnTo>
                    <a:lnTo>
                      <a:pt x="1333" y="438"/>
                    </a:lnTo>
                    <a:lnTo>
                      <a:pt x="1339" y="435"/>
                    </a:lnTo>
                    <a:lnTo>
                      <a:pt x="1345" y="431"/>
                    </a:lnTo>
                    <a:lnTo>
                      <a:pt x="1349" y="425"/>
                    </a:lnTo>
                    <a:lnTo>
                      <a:pt x="1349" y="425"/>
                    </a:lnTo>
                    <a:lnTo>
                      <a:pt x="1358" y="414"/>
                    </a:lnTo>
                    <a:lnTo>
                      <a:pt x="1365" y="401"/>
                    </a:lnTo>
                    <a:lnTo>
                      <a:pt x="1372" y="384"/>
                    </a:lnTo>
                    <a:lnTo>
                      <a:pt x="1376" y="366"/>
                    </a:lnTo>
                    <a:lnTo>
                      <a:pt x="1487" y="400"/>
                    </a:lnTo>
                    <a:lnTo>
                      <a:pt x="1487" y="400"/>
                    </a:lnTo>
                    <a:lnTo>
                      <a:pt x="1481" y="422"/>
                    </a:lnTo>
                    <a:lnTo>
                      <a:pt x="1472" y="442"/>
                    </a:lnTo>
                    <a:lnTo>
                      <a:pt x="1463" y="460"/>
                    </a:lnTo>
                    <a:lnTo>
                      <a:pt x="1452" y="478"/>
                    </a:lnTo>
                    <a:lnTo>
                      <a:pt x="1452" y="478"/>
                    </a:lnTo>
                    <a:lnTo>
                      <a:pt x="1438" y="492"/>
                    </a:lnTo>
                    <a:lnTo>
                      <a:pt x="1425" y="505"/>
                    </a:lnTo>
                    <a:lnTo>
                      <a:pt x="1410" y="516"/>
                    </a:lnTo>
                    <a:lnTo>
                      <a:pt x="1392" y="524"/>
                    </a:lnTo>
                    <a:lnTo>
                      <a:pt x="1392" y="5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676767"/>
                  </a:solidFill>
                  <a:latin typeface="Arial"/>
                </a:endParaRPr>
              </a:p>
            </p:txBody>
          </p:sp>
          <p:sp>
            <p:nvSpPr>
              <p:cNvPr id="12" name="Freeform 154">
                <a:extLst>
                  <a:ext uri="{FF2B5EF4-FFF2-40B4-BE49-F238E27FC236}">
                    <a16:creationId xmlns:a16="http://schemas.microsoft.com/office/drawing/2014/main" id="{6D21BF87-FC95-354C-BCC5-D7433B8B890C}"/>
                  </a:ext>
                </a:extLst>
              </p:cNvPr>
              <p:cNvSpPr>
                <a:spLocks noEditPoints="1"/>
              </p:cNvSpPr>
              <p:nvPr/>
            </p:nvSpPr>
            <p:spPr bwMode="auto">
              <a:xfrm>
                <a:off x="6296020" y="2092025"/>
                <a:ext cx="778707" cy="891618"/>
              </a:xfrm>
              <a:custGeom>
                <a:avLst/>
                <a:gdLst>
                  <a:gd name="T0" fmla="*/ 1589 w 1599"/>
                  <a:gd name="T1" fmla="*/ 550 h 1831"/>
                  <a:gd name="T2" fmla="*/ 1055 w 1599"/>
                  <a:gd name="T3" fmla="*/ 18 h 1831"/>
                  <a:gd name="T4" fmla="*/ 1025 w 1599"/>
                  <a:gd name="T5" fmla="*/ 1 h 1831"/>
                  <a:gd name="T6" fmla="*/ 237 w 1599"/>
                  <a:gd name="T7" fmla="*/ 0 h 1831"/>
                  <a:gd name="T8" fmla="*/ 189 w 1599"/>
                  <a:gd name="T9" fmla="*/ 5 h 1831"/>
                  <a:gd name="T10" fmla="*/ 124 w 1599"/>
                  <a:gd name="T11" fmla="*/ 29 h 1831"/>
                  <a:gd name="T12" fmla="*/ 70 w 1599"/>
                  <a:gd name="T13" fmla="*/ 70 h 1831"/>
                  <a:gd name="T14" fmla="*/ 29 w 1599"/>
                  <a:gd name="T15" fmla="*/ 125 h 1831"/>
                  <a:gd name="T16" fmla="*/ 5 w 1599"/>
                  <a:gd name="T17" fmla="*/ 189 h 1831"/>
                  <a:gd name="T18" fmla="*/ 0 w 1599"/>
                  <a:gd name="T19" fmla="*/ 238 h 1831"/>
                  <a:gd name="T20" fmla="*/ 2 w 1599"/>
                  <a:gd name="T21" fmla="*/ 759 h 1831"/>
                  <a:gd name="T22" fmla="*/ 17 w 1599"/>
                  <a:gd name="T23" fmla="*/ 789 h 1831"/>
                  <a:gd name="T24" fmla="*/ 47 w 1599"/>
                  <a:gd name="T25" fmla="*/ 804 h 1831"/>
                  <a:gd name="T26" fmla="*/ 71 w 1599"/>
                  <a:gd name="T27" fmla="*/ 804 h 1831"/>
                  <a:gd name="T28" fmla="*/ 101 w 1599"/>
                  <a:gd name="T29" fmla="*/ 789 h 1831"/>
                  <a:gd name="T30" fmla="*/ 116 w 1599"/>
                  <a:gd name="T31" fmla="*/ 759 h 1831"/>
                  <a:gd name="T32" fmla="*/ 117 w 1599"/>
                  <a:gd name="T33" fmla="*/ 238 h 1831"/>
                  <a:gd name="T34" fmla="*/ 122 w 1599"/>
                  <a:gd name="T35" fmla="*/ 202 h 1831"/>
                  <a:gd name="T36" fmla="*/ 138 w 1599"/>
                  <a:gd name="T37" fmla="*/ 170 h 1831"/>
                  <a:gd name="T38" fmla="*/ 161 w 1599"/>
                  <a:gd name="T39" fmla="*/ 145 h 1831"/>
                  <a:gd name="T40" fmla="*/ 190 w 1599"/>
                  <a:gd name="T41" fmla="*/ 127 h 1831"/>
                  <a:gd name="T42" fmla="*/ 225 w 1599"/>
                  <a:gd name="T43" fmla="*/ 117 h 1831"/>
                  <a:gd name="T44" fmla="*/ 951 w 1599"/>
                  <a:gd name="T45" fmla="*/ 404 h 1831"/>
                  <a:gd name="T46" fmla="*/ 952 w 1599"/>
                  <a:gd name="T47" fmla="*/ 429 h 1831"/>
                  <a:gd name="T48" fmla="*/ 970 w 1599"/>
                  <a:gd name="T49" fmla="*/ 497 h 1831"/>
                  <a:gd name="T50" fmla="*/ 1005 w 1599"/>
                  <a:gd name="T51" fmla="*/ 555 h 1831"/>
                  <a:gd name="T52" fmla="*/ 1055 w 1599"/>
                  <a:gd name="T53" fmla="*/ 602 h 1831"/>
                  <a:gd name="T54" fmla="*/ 1118 w 1599"/>
                  <a:gd name="T55" fmla="*/ 631 h 1831"/>
                  <a:gd name="T56" fmla="*/ 1175 w 1599"/>
                  <a:gd name="T57" fmla="*/ 642 h 1831"/>
                  <a:gd name="T58" fmla="*/ 1482 w 1599"/>
                  <a:gd name="T59" fmla="*/ 1594 h 1831"/>
                  <a:gd name="T60" fmla="*/ 1480 w 1599"/>
                  <a:gd name="T61" fmla="*/ 1618 h 1831"/>
                  <a:gd name="T62" fmla="*/ 1467 w 1599"/>
                  <a:gd name="T63" fmla="*/ 1651 h 1831"/>
                  <a:gd name="T64" fmla="*/ 1447 w 1599"/>
                  <a:gd name="T65" fmla="*/ 1679 h 1831"/>
                  <a:gd name="T66" fmla="*/ 1419 w 1599"/>
                  <a:gd name="T67" fmla="*/ 1700 h 1831"/>
                  <a:gd name="T68" fmla="*/ 1386 w 1599"/>
                  <a:gd name="T69" fmla="*/ 1711 h 1831"/>
                  <a:gd name="T70" fmla="*/ 59 w 1599"/>
                  <a:gd name="T71" fmla="*/ 1714 h 1831"/>
                  <a:gd name="T72" fmla="*/ 36 w 1599"/>
                  <a:gd name="T73" fmla="*/ 1718 h 1831"/>
                  <a:gd name="T74" fmla="*/ 10 w 1599"/>
                  <a:gd name="T75" fmla="*/ 1740 h 1831"/>
                  <a:gd name="T76" fmla="*/ 0 w 1599"/>
                  <a:gd name="T77" fmla="*/ 1773 h 1831"/>
                  <a:gd name="T78" fmla="*/ 5 w 1599"/>
                  <a:gd name="T79" fmla="*/ 1795 h 1831"/>
                  <a:gd name="T80" fmla="*/ 26 w 1599"/>
                  <a:gd name="T81" fmla="*/ 1821 h 1831"/>
                  <a:gd name="T82" fmla="*/ 59 w 1599"/>
                  <a:gd name="T83" fmla="*/ 1831 h 1831"/>
                  <a:gd name="T84" fmla="*/ 1386 w 1599"/>
                  <a:gd name="T85" fmla="*/ 1829 h 1831"/>
                  <a:gd name="T86" fmla="*/ 1454 w 1599"/>
                  <a:gd name="T87" fmla="*/ 1812 h 1831"/>
                  <a:gd name="T88" fmla="*/ 1513 w 1599"/>
                  <a:gd name="T89" fmla="*/ 1777 h 1831"/>
                  <a:gd name="T90" fmla="*/ 1558 w 1599"/>
                  <a:gd name="T91" fmla="*/ 1726 h 1831"/>
                  <a:gd name="T92" fmla="*/ 1588 w 1599"/>
                  <a:gd name="T93" fmla="*/ 1665 h 1831"/>
                  <a:gd name="T94" fmla="*/ 1598 w 1599"/>
                  <a:gd name="T95" fmla="*/ 1606 h 1831"/>
                  <a:gd name="T96" fmla="*/ 1599 w 1599"/>
                  <a:gd name="T97" fmla="*/ 583 h 1831"/>
                  <a:gd name="T98" fmla="*/ 1594 w 1599"/>
                  <a:gd name="T99" fmla="*/ 560 h 1831"/>
                  <a:gd name="T100" fmla="*/ 1067 w 1599"/>
                  <a:gd name="T101" fmla="*/ 404 h 1831"/>
                  <a:gd name="T102" fmla="*/ 1188 w 1599"/>
                  <a:gd name="T103" fmla="*/ 524 h 1831"/>
                  <a:gd name="T104" fmla="*/ 1164 w 1599"/>
                  <a:gd name="T105" fmla="*/ 522 h 1831"/>
                  <a:gd name="T106" fmla="*/ 1131 w 1599"/>
                  <a:gd name="T107" fmla="*/ 510 h 1831"/>
                  <a:gd name="T108" fmla="*/ 1103 w 1599"/>
                  <a:gd name="T109" fmla="*/ 490 h 1831"/>
                  <a:gd name="T110" fmla="*/ 1083 w 1599"/>
                  <a:gd name="T111" fmla="*/ 462 h 1831"/>
                  <a:gd name="T112" fmla="*/ 1070 w 1599"/>
                  <a:gd name="T113" fmla="*/ 429 h 1831"/>
                  <a:gd name="T114" fmla="*/ 1067 w 1599"/>
                  <a:gd name="T115" fmla="*/ 40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9" h="1831">
                    <a:moveTo>
                      <a:pt x="1594" y="560"/>
                    </a:moveTo>
                    <a:lnTo>
                      <a:pt x="1594" y="560"/>
                    </a:lnTo>
                    <a:lnTo>
                      <a:pt x="1589" y="550"/>
                    </a:lnTo>
                    <a:lnTo>
                      <a:pt x="1582" y="542"/>
                    </a:lnTo>
                    <a:lnTo>
                      <a:pt x="1055" y="18"/>
                    </a:lnTo>
                    <a:lnTo>
                      <a:pt x="1055" y="18"/>
                    </a:lnTo>
                    <a:lnTo>
                      <a:pt x="1046" y="10"/>
                    </a:lnTo>
                    <a:lnTo>
                      <a:pt x="1035" y="5"/>
                    </a:lnTo>
                    <a:lnTo>
                      <a:pt x="1025" y="1"/>
                    </a:lnTo>
                    <a:lnTo>
                      <a:pt x="1014" y="0"/>
                    </a:lnTo>
                    <a:lnTo>
                      <a:pt x="237" y="0"/>
                    </a:lnTo>
                    <a:lnTo>
                      <a:pt x="237" y="0"/>
                    </a:lnTo>
                    <a:lnTo>
                      <a:pt x="225" y="1"/>
                    </a:lnTo>
                    <a:lnTo>
                      <a:pt x="213" y="1"/>
                    </a:lnTo>
                    <a:lnTo>
                      <a:pt x="189" y="5"/>
                    </a:lnTo>
                    <a:lnTo>
                      <a:pt x="167" y="11"/>
                    </a:lnTo>
                    <a:lnTo>
                      <a:pt x="145" y="19"/>
                    </a:lnTo>
                    <a:lnTo>
                      <a:pt x="124" y="29"/>
                    </a:lnTo>
                    <a:lnTo>
                      <a:pt x="105" y="41"/>
                    </a:lnTo>
                    <a:lnTo>
                      <a:pt x="86" y="55"/>
                    </a:lnTo>
                    <a:lnTo>
                      <a:pt x="70" y="70"/>
                    </a:lnTo>
                    <a:lnTo>
                      <a:pt x="54" y="86"/>
                    </a:lnTo>
                    <a:lnTo>
                      <a:pt x="41" y="105"/>
                    </a:lnTo>
                    <a:lnTo>
                      <a:pt x="29" y="125"/>
                    </a:lnTo>
                    <a:lnTo>
                      <a:pt x="19" y="145"/>
                    </a:lnTo>
                    <a:lnTo>
                      <a:pt x="11" y="167"/>
                    </a:lnTo>
                    <a:lnTo>
                      <a:pt x="5" y="189"/>
                    </a:lnTo>
                    <a:lnTo>
                      <a:pt x="2" y="213"/>
                    </a:lnTo>
                    <a:lnTo>
                      <a:pt x="1" y="225"/>
                    </a:lnTo>
                    <a:lnTo>
                      <a:pt x="0" y="238"/>
                    </a:lnTo>
                    <a:lnTo>
                      <a:pt x="0" y="747"/>
                    </a:lnTo>
                    <a:lnTo>
                      <a:pt x="0" y="747"/>
                    </a:lnTo>
                    <a:lnTo>
                      <a:pt x="2" y="759"/>
                    </a:lnTo>
                    <a:lnTo>
                      <a:pt x="5" y="770"/>
                    </a:lnTo>
                    <a:lnTo>
                      <a:pt x="10" y="779"/>
                    </a:lnTo>
                    <a:lnTo>
                      <a:pt x="17" y="789"/>
                    </a:lnTo>
                    <a:lnTo>
                      <a:pt x="26" y="796"/>
                    </a:lnTo>
                    <a:lnTo>
                      <a:pt x="36" y="801"/>
                    </a:lnTo>
                    <a:lnTo>
                      <a:pt x="47" y="804"/>
                    </a:lnTo>
                    <a:lnTo>
                      <a:pt x="59" y="805"/>
                    </a:lnTo>
                    <a:lnTo>
                      <a:pt x="59" y="805"/>
                    </a:lnTo>
                    <a:lnTo>
                      <a:pt x="71" y="804"/>
                    </a:lnTo>
                    <a:lnTo>
                      <a:pt x="81" y="801"/>
                    </a:lnTo>
                    <a:lnTo>
                      <a:pt x="91" y="796"/>
                    </a:lnTo>
                    <a:lnTo>
                      <a:pt x="101" y="789"/>
                    </a:lnTo>
                    <a:lnTo>
                      <a:pt x="107" y="779"/>
                    </a:lnTo>
                    <a:lnTo>
                      <a:pt x="113" y="770"/>
                    </a:lnTo>
                    <a:lnTo>
                      <a:pt x="116" y="759"/>
                    </a:lnTo>
                    <a:lnTo>
                      <a:pt x="117" y="747"/>
                    </a:lnTo>
                    <a:lnTo>
                      <a:pt x="117" y="238"/>
                    </a:lnTo>
                    <a:lnTo>
                      <a:pt x="117" y="238"/>
                    </a:lnTo>
                    <a:lnTo>
                      <a:pt x="118" y="225"/>
                    </a:lnTo>
                    <a:lnTo>
                      <a:pt x="120" y="213"/>
                    </a:lnTo>
                    <a:lnTo>
                      <a:pt x="122" y="202"/>
                    </a:lnTo>
                    <a:lnTo>
                      <a:pt x="126" y="190"/>
                    </a:lnTo>
                    <a:lnTo>
                      <a:pt x="132" y="180"/>
                    </a:lnTo>
                    <a:lnTo>
                      <a:pt x="138" y="170"/>
                    </a:lnTo>
                    <a:lnTo>
                      <a:pt x="145" y="161"/>
                    </a:lnTo>
                    <a:lnTo>
                      <a:pt x="152" y="152"/>
                    </a:lnTo>
                    <a:lnTo>
                      <a:pt x="161" y="145"/>
                    </a:lnTo>
                    <a:lnTo>
                      <a:pt x="171" y="138"/>
                    </a:lnTo>
                    <a:lnTo>
                      <a:pt x="180" y="132"/>
                    </a:lnTo>
                    <a:lnTo>
                      <a:pt x="190" y="127"/>
                    </a:lnTo>
                    <a:lnTo>
                      <a:pt x="202" y="122"/>
                    </a:lnTo>
                    <a:lnTo>
                      <a:pt x="213" y="119"/>
                    </a:lnTo>
                    <a:lnTo>
                      <a:pt x="225" y="117"/>
                    </a:lnTo>
                    <a:lnTo>
                      <a:pt x="237" y="117"/>
                    </a:lnTo>
                    <a:lnTo>
                      <a:pt x="951" y="117"/>
                    </a:lnTo>
                    <a:lnTo>
                      <a:pt x="951" y="404"/>
                    </a:lnTo>
                    <a:lnTo>
                      <a:pt x="951" y="404"/>
                    </a:lnTo>
                    <a:lnTo>
                      <a:pt x="951" y="417"/>
                    </a:lnTo>
                    <a:lnTo>
                      <a:pt x="952" y="429"/>
                    </a:lnTo>
                    <a:lnTo>
                      <a:pt x="955" y="453"/>
                    </a:lnTo>
                    <a:lnTo>
                      <a:pt x="961" y="475"/>
                    </a:lnTo>
                    <a:lnTo>
                      <a:pt x="970" y="497"/>
                    </a:lnTo>
                    <a:lnTo>
                      <a:pt x="979" y="517"/>
                    </a:lnTo>
                    <a:lnTo>
                      <a:pt x="991" y="537"/>
                    </a:lnTo>
                    <a:lnTo>
                      <a:pt x="1005" y="555"/>
                    </a:lnTo>
                    <a:lnTo>
                      <a:pt x="1020" y="572"/>
                    </a:lnTo>
                    <a:lnTo>
                      <a:pt x="1037" y="587"/>
                    </a:lnTo>
                    <a:lnTo>
                      <a:pt x="1055" y="602"/>
                    </a:lnTo>
                    <a:lnTo>
                      <a:pt x="1075" y="613"/>
                    </a:lnTo>
                    <a:lnTo>
                      <a:pt x="1095" y="623"/>
                    </a:lnTo>
                    <a:lnTo>
                      <a:pt x="1118" y="631"/>
                    </a:lnTo>
                    <a:lnTo>
                      <a:pt x="1140" y="637"/>
                    </a:lnTo>
                    <a:lnTo>
                      <a:pt x="1164" y="641"/>
                    </a:lnTo>
                    <a:lnTo>
                      <a:pt x="1175" y="642"/>
                    </a:lnTo>
                    <a:lnTo>
                      <a:pt x="1188" y="642"/>
                    </a:lnTo>
                    <a:lnTo>
                      <a:pt x="1482" y="642"/>
                    </a:lnTo>
                    <a:lnTo>
                      <a:pt x="1482" y="1594"/>
                    </a:lnTo>
                    <a:lnTo>
                      <a:pt x="1482" y="1594"/>
                    </a:lnTo>
                    <a:lnTo>
                      <a:pt x="1481" y="1606"/>
                    </a:lnTo>
                    <a:lnTo>
                      <a:pt x="1480" y="1618"/>
                    </a:lnTo>
                    <a:lnTo>
                      <a:pt x="1477" y="1630"/>
                    </a:lnTo>
                    <a:lnTo>
                      <a:pt x="1473" y="1641"/>
                    </a:lnTo>
                    <a:lnTo>
                      <a:pt x="1467" y="1651"/>
                    </a:lnTo>
                    <a:lnTo>
                      <a:pt x="1461" y="1661"/>
                    </a:lnTo>
                    <a:lnTo>
                      <a:pt x="1454" y="1670"/>
                    </a:lnTo>
                    <a:lnTo>
                      <a:pt x="1447" y="1679"/>
                    </a:lnTo>
                    <a:lnTo>
                      <a:pt x="1438" y="1686"/>
                    </a:lnTo>
                    <a:lnTo>
                      <a:pt x="1428" y="1694"/>
                    </a:lnTo>
                    <a:lnTo>
                      <a:pt x="1419" y="1700"/>
                    </a:lnTo>
                    <a:lnTo>
                      <a:pt x="1409" y="1705"/>
                    </a:lnTo>
                    <a:lnTo>
                      <a:pt x="1397" y="1709"/>
                    </a:lnTo>
                    <a:lnTo>
                      <a:pt x="1386" y="1711"/>
                    </a:lnTo>
                    <a:lnTo>
                      <a:pt x="1374" y="1713"/>
                    </a:lnTo>
                    <a:lnTo>
                      <a:pt x="1361" y="1714"/>
                    </a:lnTo>
                    <a:lnTo>
                      <a:pt x="59" y="1714"/>
                    </a:lnTo>
                    <a:lnTo>
                      <a:pt x="59" y="1714"/>
                    </a:lnTo>
                    <a:lnTo>
                      <a:pt x="47" y="1715"/>
                    </a:lnTo>
                    <a:lnTo>
                      <a:pt x="36" y="1718"/>
                    </a:lnTo>
                    <a:lnTo>
                      <a:pt x="26" y="1724"/>
                    </a:lnTo>
                    <a:lnTo>
                      <a:pt x="17" y="1731"/>
                    </a:lnTo>
                    <a:lnTo>
                      <a:pt x="10" y="1740"/>
                    </a:lnTo>
                    <a:lnTo>
                      <a:pt x="5" y="1750"/>
                    </a:lnTo>
                    <a:lnTo>
                      <a:pt x="2" y="1760"/>
                    </a:lnTo>
                    <a:lnTo>
                      <a:pt x="0" y="1773"/>
                    </a:lnTo>
                    <a:lnTo>
                      <a:pt x="0" y="1773"/>
                    </a:lnTo>
                    <a:lnTo>
                      <a:pt x="2" y="1784"/>
                    </a:lnTo>
                    <a:lnTo>
                      <a:pt x="5" y="1795"/>
                    </a:lnTo>
                    <a:lnTo>
                      <a:pt x="10" y="1806"/>
                    </a:lnTo>
                    <a:lnTo>
                      <a:pt x="17" y="1814"/>
                    </a:lnTo>
                    <a:lnTo>
                      <a:pt x="26" y="1821"/>
                    </a:lnTo>
                    <a:lnTo>
                      <a:pt x="36" y="1826"/>
                    </a:lnTo>
                    <a:lnTo>
                      <a:pt x="47" y="1829"/>
                    </a:lnTo>
                    <a:lnTo>
                      <a:pt x="59" y="1831"/>
                    </a:lnTo>
                    <a:lnTo>
                      <a:pt x="1361" y="1830"/>
                    </a:lnTo>
                    <a:lnTo>
                      <a:pt x="1361" y="1830"/>
                    </a:lnTo>
                    <a:lnTo>
                      <a:pt x="1386" y="1829"/>
                    </a:lnTo>
                    <a:lnTo>
                      <a:pt x="1409" y="1826"/>
                    </a:lnTo>
                    <a:lnTo>
                      <a:pt x="1432" y="1820"/>
                    </a:lnTo>
                    <a:lnTo>
                      <a:pt x="1454" y="1812"/>
                    </a:lnTo>
                    <a:lnTo>
                      <a:pt x="1475" y="1803"/>
                    </a:lnTo>
                    <a:lnTo>
                      <a:pt x="1494" y="1790"/>
                    </a:lnTo>
                    <a:lnTo>
                      <a:pt x="1513" y="1777"/>
                    </a:lnTo>
                    <a:lnTo>
                      <a:pt x="1529" y="1761"/>
                    </a:lnTo>
                    <a:lnTo>
                      <a:pt x="1545" y="1745"/>
                    </a:lnTo>
                    <a:lnTo>
                      <a:pt x="1558" y="1726"/>
                    </a:lnTo>
                    <a:lnTo>
                      <a:pt x="1570" y="1707"/>
                    </a:lnTo>
                    <a:lnTo>
                      <a:pt x="1581" y="1686"/>
                    </a:lnTo>
                    <a:lnTo>
                      <a:pt x="1588" y="1665"/>
                    </a:lnTo>
                    <a:lnTo>
                      <a:pt x="1594" y="1642"/>
                    </a:lnTo>
                    <a:lnTo>
                      <a:pt x="1597" y="1618"/>
                    </a:lnTo>
                    <a:lnTo>
                      <a:pt x="1598" y="1606"/>
                    </a:lnTo>
                    <a:lnTo>
                      <a:pt x="1599" y="1594"/>
                    </a:lnTo>
                    <a:lnTo>
                      <a:pt x="1599" y="583"/>
                    </a:lnTo>
                    <a:lnTo>
                      <a:pt x="1599" y="583"/>
                    </a:lnTo>
                    <a:lnTo>
                      <a:pt x="1598" y="572"/>
                    </a:lnTo>
                    <a:lnTo>
                      <a:pt x="1594" y="560"/>
                    </a:lnTo>
                    <a:lnTo>
                      <a:pt x="1594" y="560"/>
                    </a:lnTo>
                    <a:lnTo>
                      <a:pt x="1594" y="560"/>
                    </a:lnTo>
                    <a:lnTo>
                      <a:pt x="1594" y="560"/>
                    </a:lnTo>
                    <a:close/>
                    <a:moveTo>
                      <a:pt x="1067" y="404"/>
                    </a:moveTo>
                    <a:lnTo>
                      <a:pt x="1067" y="195"/>
                    </a:lnTo>
                    <a:lnTo>
                      <a:pt x="1398" y="524"/>
                    </a:lnTo>
                    <a:lnTo>
                      <a:pt x="1188" y="524"/>
                    </a:lnTo>
                    <a:lnTo>
                      <a:pt x="1188" y="524"/>
                    </a:lnTo>
                    <a:lnTo>
                      <a:pt x="1175" y="524"/>
                    </a:lnTo>
                    <a:lnTo>
                      <a:pt x="1164" y="522"/>
                    </a:lnTo>
                    <a:lnTo>
                      <a:pt x="1152" y="519"/>
                    </a:lnTo>
                    <a:lnTo>
                      <a:pt x="1141" y="515"/>
                    </a:lnTo>
                    <a:lnTo>
                      <a:pt x="1131" y="510"/>
                    </a:lnTo>
                    <a:lnTo>
                      <a:pt x="1121" y="504"/>
                    </a:lnTo>
                    <a:lnTo>
                      <a:pt x="1112" y="497"/>
                    </a:lnTo>
                    <a:lnTo>
                      <a:pt x="1103" y="490"/>
                    </a:lnTo>
                    <a:lnTo>
                      <a:pt x="1095" y="481"/>
                    </a:lnTo>
                    <a:lnTo>
                      <a:pt x="1088" y="472"/>
                    </a:lnTo>
                    <a:lnTo>
                      <a:pt x="1083" y="462"/>
                    </a:lnTo>
                    <a:lnTo>
                      <a:pt x="1078" y="451"/>
                    </a:lnTo>
                    <a:lnTo>
                      <a:pt x="1074" y="440"/>
                    </a:lnTo>
                    <a:lnTo>
                      <a:pt x="1070" y="429"/>
                    </a:lnTo>
                    <a:lnTo>
                      <a:pt x="1068" y="417"/>
                    </a:lnTo>
                    <a:lnTo>
                      <a:pt x="1067" y="404"/>
                    </a:lnTo>
                    <a:lnTo>
                      <a:pt x="1067" y="4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rgbClr val="676767"/>
                  </a:solidFill>
                  <a:latin typeface="Arial"/>
                </a:endParaRPr>
              </a:p>
            </p:txBody>
          </p:sp>
        </p:grpSp>
      </p:grpSp>
      <p:cxnSp>
        <p:nvCxnSpPr>
          <p:cNvPr id="25" name="Straight Connector 24">
            <a:extLst>
              <a:ext uri="{FF2B5EF4-FFF2-40B4-BE49-F238E27FC236}">
                <a16:creationId xmlns:a16="http://schemas.microsoft.com/office/drawing/2014/main" id="{2598097C-6BA2-0A48-8033-0B903E2B5A05}"/>
              </a:ext>
            </a:extLst>
          </p:cNvPr>
          <p:cNvCxnSpPr>
            <a:cxnSpLocks/>
          </p:cNvCxnSpPr>
          <p:nvPr/>
        </p:nvCxnSpPr>
        <p:spPr>
          <a:xfrm flipV="1">
            <a:off x="1894667" y="2558002"/>
            <a:ext cx="2769324" cy="111152"/>
          </a:xfrm>
          <a:prstGeom prst="line">
            <a:avLst/>
          </a:prstGeom>
          <a:noFill/>
          <a:ln w="9525" cap="flat" cmpd="sng" algn="ctr">
            <a:solidFill>
              <a:srgbClr val="57C232"/>
            </a:solidFill>
            <a:prstDash val="solid"/>
            <a:headEnd type="oval"/>
            <a:tailEnd type="oval" w="med" len="med"/>
          </a:ln>
          <a:effectLst/>
        </p:spPr>
      </p:cxnSp>
      <p:cxnSp>
        <p:nvCxnSpPr>
          <p:cNvPr id="26" name="Straight Connector 25">
            <a:extLst>
              <a:ext uri="{FF2B5EF4-FFF2-40B4-BE49-F238E27FC236}">
                <a16:creationId xmlns:a16="http://schemas.microsoft.com/office/drawing/2014/main" id="{045C31EF-E991-9E4A-A945-62A83C836BB5}"/>
              </a:ext>
            </a:extLst>
          </p:cNvPr>
          <p:cNvCxnSpPr>
            <a:cxnSpLocks/>
          </p:cNvCxnSpPr>
          <p:nvPr/>
        </p:nvCxnSpPr>
        <p:spPr>
          <a:xfrm>
            <a:off x="2863948" y="3073044"/>
            <a:ext cx="1792609" cy="40957"/>
          </a:xfrm>
          <a:prstGeom prst="line">
            <a:avLst/>
          </a:prstGeom>
          <a:noFill/>
          <a:ln w="9525" cap="flat" cmpd="sng" algn="ctr">
            <a:solidFill>
              <a:srgbClr val="57C232"/>
            </a:solidFill>
            <a:prstDash val="solid"/>
            <a:headEnd type="oval"/>
            <a:tailEnd type="oval" w="med" len="med"/>
          </a:ln>
          <a:effectLst/>
        </p:spPr>
      </p:cxnSp>
      <p:cxnSp>
        <p:nvCxnSpPr>
          <p:cNvPr id="27" name="Straight Connector 26">
            <a:extLst>
              <a:ext uri="{FF2B5EF4-FFF2-40B4-BE49-F238E27FC236}">
                <a16:creationId xmlns:a16="http://schemas.microsoft.com/office/drawing/2014/main" id="{A1E625E3-98AA-6248-B00A-1DA0DC214B14}"/>
              </a:ext>
            </a:extLst>
          </p:cNvPr>
          <p:cNvCxnSpPr>
            <a:cxnSpLocks/>
          </p:cNvCxnSpPr>
          <p:nvPr/>
        </p:nvCxnSpPr>
        <p:spPr>
          <a:xfrm>
            <a:off x="3518191" y="3337089"/>
            <a:ext cx="1152173" cy="275071"/>
          </a:xfrm>
          <a:prstGeom prst="line">
            <a:avLst/>
          </a:prstGeom>
          <a:noFill/>
          <a:ln w="9525" cap="flat" cmpd="sng" algn="ctr">
            <a:solidFill>
              <a:srgbClr val="57C232"/>
            </a:solidFill>
            <a:prstDash val="solid"/>
            <a:headEnd type="oval"/>
            <a:tailEnd type="oval" w="med" len="med"/>
          </a:ln>
          <a:effectLst/>
        </p:spPr>
      </p:cxnSp>
      <p:sp>
        <p:nvSpPr>
          <p:cNvPr id="28" name="Google Shape;6327;p186">
            <a:extLst>
              <a:ext uri="{FF2B5EF4-FFF2-40B4-BE49-F238E27FC236}">
                <a16:creationId xmlns:a16="http://schemas.microsoft.com/office/drawing/2014/main" id="{12357861-34E2-1445-B168-73F628A4F269}"/>
              </a:ext>
            </a:extLst>
          </p:cNvPr>
          <p:cNvSpPr/>
          <p:nvPr/>
        </p:nvSpPr>
        <p:spPr>
          <a:xfrm>
            <a:off x="4710379" y="1830822"/>
            <a:ext cx="3465051" cy="415111"/>
          </a:xfrm>
          <a:custGeom>
            <a:avLst/>
            <a:gdLst/>
            <a:ahLst/>
            <a:cxnLst/>
            <a:rect l="l" t="t" r="r" b="b"/>
            <a:pathLst>
              <a:path w="2942" h="352" extrusionOk="0">
                <a:moveTo>
                  <a:pt x="2766" y="352"/>
                </a:moveTo>
                <a:cubicBezTo>
                  <a:pt x="176" y="352"/>
                  <a:pt x="176" y="352"/>
                  <a:pt x="176" y="352"/>
                </a:cubicBezTo>
                <a:cubicBezTo>
                  <a:pt x="79" y="352"/>
                  <a:pt x="0" y="272"/>
                  <a:pt x="0" y="176"/>
                </a:cubicBezTo>
                <a:cubicBezTo>
                  <a:pt x="0" y="176"/>
                  <a:pt x="0" y="176"/>
                  <a:pt x="0" y="176"/>
                </a:cubicBezTo>
                <a:cubicBezTo>
                  <a:pt x="0" y="79"/>
                  <a:pt x="79" y="0"/>
                  <a:pt x="176" y="0"/>
                </a:cubicBezTo>
                <a:cubicBezTo>
                  <a:pt x="2766" y="0"/>
                  <a:pt x="2766" y="0"/>
                  <a:pt x="2766" y="0"/>
                </a:cubicBezTo>
                <a:cubicBezTo>
                  <a:pt x="2863" y="0"/>
                  <a:pt x="2942" y="79"/>
                  <a:pt x="2942" y="176"/>
                </a:cubicBezTo>
                <a:cubicBezTo>
                  <a:pt x="2942" y="176"/>
                  <a:pt x="2942" y="176"/>
                  <a:pt x="2942" y="176"/>
                </a:cubicBezTo>
                <a:cubicBezTo>
                  <a:pt x="2942" y="272"/>
                  <a:pt x="2863" y="352"/>
                  <a:pt x="2766" y="352"/>
                </a:cubicBezTo>
                <a:close/>
              </a:path>
            </a:pathLst>
          </a:custGeom>
          <a:solidFill>
            <a:schemeClr val="accent2"/>
          </a:solidFill>
          <a:ln>
            <a:noFill/>
          </a:ln>
        </p:spPr>
        <p:txBody>
          <a:bodyPr spcFirstLastPara="1" wrap="square" lIns="320040" tIns="45700" rIns="91425" bIns="45700" anchor="ctr" anchorCtr="0">
            <a:noAutofit/>
          </a:bodyPr>
          <a:lstStyle/>
          <a:p>
            <a:pPr lvl="0">
              <a:spcBef>
                <a:spcPts val="0"/>
              </a:spcBef>
              <a:spcAft>
                <a:spcPts val="0"/>
              </a:spcAft>
            </a:pPr>
            <a:r>
              <a:rPr lang="en-US">
                <a:solidFill>
                  <a:schemeClr val="lt1"/>
                </a:solidFill>
                <a:latin typeface="+mn-lt"/>
                <a:ea typeface="Arial"/>
                <a:cs typeface="Arial"/>
                <a:sym typeface="Arial"/>
              </a:rPr>
              <a:t>Sender</a:t>
            </a:r>
            <a:endParaRPr lang="en-US">
              <a:latin typeface="+mn-lt"/>
            </a:endParaRPr>
          </a:p>
        </p:txBody>
      </p:sp>
      <p:cxnSp>
        <p:nvCxnSpPr>
          <p:cNvPr id="29" name="Straight Connector 28">
            <a:extLst>
              <a:ext uri="{FF2B5EF4-FFF2-40B4-BE49-F238E27FC236}">
                <a16:creationId xmlns:a16="http://schemas.microsoft.com/office/drawing/2014/main" id="{44128883-227A-0047-BA24-80C55818453D}"/>
              </a:ext>
            </a:extLst>
          </p:cNvPr>
          <p:cNvCxnSpPr>
            <a:cxnSpLocks/>
          </p:cNvCxnSpPr>
          <p:nvPr/>
        </p:nvCxnSpPr>
        <p:spPr>
          <a:xfrm flipV="1">
            <a:off x="1489773" y="2095839"/>
            <a:ext cx="3166784" cy="251196"/>
          </a:xfrm>
          <a:prstGeom prst="line">
            <a:avLst/>
          </a:prstGeom>
          <a:noFill/>
          <a:ln w="9525" cap="flat" cmpd="sng" algn="ctr">
            <a:solidFill>
              <a:srgbClr val="57C232"/>
            </a:solidFill>
            <a:prstDash val="solid"/>
            <a:headEnd type="oval"/>
            <a:tailEnd type="oval" w="med" len="med"/>
          </a:ln>
          <a:effectLst/>
        </p:spPr>
      </p:cxnSp>
    </p:spTree>
    <p:extLst>
      <p:ext uri="{BB962C8B-B14F-4D97-AF65-F5344CB8AC3E}">
        <p14:creationId xmlns:p14="http://schemas.microsoft.com/office/powerpoint/2010/main" val="322243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7926-BE25-4E7F-9EB6-6E31204B1C59}"/>
              </a:ext>
            </a:extLst>
          </p:cNvPr>
          <p:cNvSpPr>
            <a:spLocks noGrp="1"/>
          </p:cNvSpPr>
          <p:nvPr>
            <p:ph type="ctrTitle"/>
          </p:nvPr>
        </p:nvSpPr>
        <p:spPr/>
        <p:txBody>
          <a:bodyPr/>
          <a:lstStyle/>
          <a:p>
            <a:r>
              <a:rPr lang="en-US"/>
              <a:t>Block malicious attachments</a:t>
            </a:r>
          </a:p>
        </p:txBody>
      </p:sp>
    </p:spTree>
    <p:extLst>
      <p:ext uri="{BB962C8B-B14F-4D97-AF65-F5344CB8AC3E}">
        <p14:creationId xmlns:p14="http://schemas.microsoft.com/office/powerpoint/2010/main" val="267223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00EC-946F-A84E-8800-C0E365A3BEE0}"/>
              </a:ext>
            </a:extLst>
          </p:cNvPr>
          <p:cNvSpPr>
            <a:spLocks noGrp="1"/>
          </p:cNvSpPr>
          <p:nvPr>
            <p:ph type="title"/>
          </p:nvPr>
        </p:nvSpPr>
        <p:spPr/>
        <p:txBody>
          <a:bodyPr/>
          <a:lstStyle/>
          <a:p>
            <a:r>
              <a:rPr lang="en-US"/>
              <a:t>Stop damage from malicious attachments that seem legitimate</a:t>
            </a:r>
          </a:p>
        </p:txBody>
      </p:sp>
      <p:graphicFrame>
        <p:nvGraphicFramePr>
          <p:cNvPr id="6" name="Diagram 5">
            <a:extLst>
              <a:ext uri="{FF2B5EF4-FFF2-40B4-BE49-F238E27FC236}">
                <a16:creationId xmlns:a16="http://schemas.microsoft.com/office/drawing/2014/main" id="{4A0E15F5-0060-61ED-0C69-D220F33B837B}"/>
              </a:ext>
            </a:extLst>
          </p:cNvPr>
          <p:cNvGraphicFramePr/>
          <p:nvPr>
            <p:extLst>
              <p:ext uri="{D42A27DB-BD31-4B8C-83A1-F6EECF244321}">
                <p14:modId xmlns:p14="http://schemas.microsoft.com/office/powerpoint/2010/main" val="14669193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Graphic 66">
            <a:extLst>
              <a:ext uri="{FF2B5EF4-FFF2-40B4-BE49-F238E27FC236}">
                <a16:creationId xmlns:a16="http://schemas.microsoft.com/office/drawing/2014/main" id="{9EB91303-5607-58EE-4637-DB3E464799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4000" y="3137449"/>
            <a:ext cx="1016000" cy="1016000"/>
          </a:xfrm>
          <a:prstGeom prst="rect">
            <a:avLst/>
          </a:prstGeom>
        </p:spPr>
      </p:pic>
      <p:pic>
        <p:nvPicPr>
          <p:cNvPr id="18" name="Graphic 150">
            <a:extLst>
              <a:ext uri="{FF2B5EF4-FFF2-40B4-BE49-F238E27FC236}">
                <a16:creationId xmlns:a16="http://schemas.microsoft.com/office/drawing/2014/main" id="{EF58347E-6E67-D88A-0CE5-2CCAEC155C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5188" y="3137449"/>
            <a:ext cx="1016000" cy="1016000"/>
          </a:xfrm>
          <a:prstGeom prst="rect">
            <a:avLst/>
          </a:prstGeom>
        </p:spPr>
      </p:pic>
      <p:grpSp>
        <p:nvGrpSpPr>
          <p:cNvPr id="52" name="Group 51">
            <a:extLst>
              <a:ext uri="{FF2B5EF4-FFF2-40B4-BE49-F238E27FC236}">
                <a16:creationId xmlns:a16="http://schemas.microsoft.com/office/drawing/2014/main" id="{AC8D545D-6A91-28CE-E115-8E6EE7E725AF}"/>
              </a:ext>
            </a:extLst>
          </p:cNvPr>
          <p:cNvGrpSpPr/>
          <p:nvPr/>
        </p:nvGrpSpPr>
        <p:grpSpPr>
          <a:xfrm>
            <a:off x="2052812" y="3154795"/>
            <a:ext cx="1016000" cy="1016000"/>
            <a:chOff x="1016000" y="3441614"/>
            <a:chExt cx="1016000" cy="1016000"/>
          </a:xfrm>
        </p:grpSpPr>
        <p:pic>
          <p:nvPicPr>
            <p:cNvPr id="49" name="Graphic 140">
              <a:extLst>
                <a:ext uri="{FF2B5EF4-FFF2-40B4-BE49-F238E27FC236}">
                  <a16:creationId xmlns:a16="http://schemas.microsoft.com/office/drawing/2014/main" id="{3AA1CEBB-40D9-7FBD-D26E-F98B1F1C4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6000" y="3441614"/>
              <a:ext cx="1016000" cy="1016000"/>
            </a:xfrm>
            <a:prstGeom prst="rect">
              <a:avLst/>
            </a:prstGeom>
          </p:spPr>
        </p:pic>
        <p:sp>
          <p:nvSpPr>
            <p:cNvPr id="51" name="Rectangle 50">
              <a:extLst>
                <a:ext uri="{FF2B5EF4-FFF2-40B4-BE49-F238E27FC236}">
                  <a16:creationId xmlns:a16="http://schemas.microsoft.com/office/drawing/2014/main" id="{E7DA7959-2F8C-75CD-22F2-6DC712FD8358}"/>
                </a:ext>
              </a:extLst>
            </p:cNvPr>
            <p:cNvSpPr/>
            <p:nvPr/>
          </p:nvSpPr>
          <p:spPr>
            <a:xfrm>
              <a:off x="1303757" y="3539614"/>
              <a:ext cx="442452" cy="426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66">
              <a:extLst>
                <a:ext uri="{FF2B5EF4-FFF2-40B4-BE49-F238E27FC236}">
                  <a16:creationId xmlns:a16="http://schemas.microsoft.com/office/drawing/2014/main" id="{8F28C304-77A3-FDB9-91EA-367652AEF7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6627" y="3445585"/>
              <a:ext cx="614746" cy="614746"/>
            </a:xfrm>
            <a:prstGeom prst="rect">
              <a:avLst/>
            </a:prstGeom>
          </p:spPr>
        </p:pic>
      </p:grpSp>
      <p:pic>
        <p:nvPicPr>
          <p:cNvPr id="53" name="Graphic 17">
            <a:extLst>
              <a:ext uri="{FF2B5EF4-FFF2-40B4-BE49-F238E27FC236}">
                <a16:creationId xmlns:a16="http://schemas.microsoft.com/office/drawing/2014/main" id="{FC540EEB-970B-4111-896A-DB395B56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69537" y="3073012"/>
            <a:ext cx="393127" cy="393127"/>
          </a:xfrm>
          <a:prstGeom prst="rect">
            <a:avLst/>
          </a:prstGeom>
        </p:spPr>
      </p:pic>
      <p:pic>
        <p:nvPicPr>
          <p:cNvPr id="54" name="Graphic 17">
            <a:extLst>
              <a:ext uri="{FF2B5EF4-FFF2-40B4-BE49-F238E27FC236}">
                <a16:creationId xmlns:a16="http://schemas.microsoft.com/office/drawing/2014/main" id="{90DEC77B-E0DF-D3EB-9B87-10B6F2A3A6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12293" y="3220103"/>
            <a:ext cx="393127" cy="393127"/>
          </a:xfrm>
          <a:prstGeom prst="rect">
            <a:avLst/>
          </a:prstGeom>
        </p:spPr>
      </p:pic>
      <p:pic>
        <p:nvPicPr>
          <p:cNvPr id="55" name="Graphic 17">
            <a:extLst>
              <a:ext uri="{FF2B5EF4-FFF2-40B4-BE49-F238E27FC236}">
                <a16:creationId xmlns:a16="http://schemas.microsoft.com/office/drawing/2014/main" id="{7C202C08-472C-D2D1-EFC4-0F418A5428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64627" y="3354169"/>
            <a:ext cx="393127" cy="393127"/>
          </a:xfrm>
          <a:prstGeom prst="rect">
            <a:avLst/>
          </a:prstGeom>
        </p:spPr>
      </p:pic>
    </p:spTree>
    <p:extLst>
      <p:ext uri="{BB962C8B-B14F-4D97-AF65-F5344CB8AC3E}">
        <p14:creationId xmlns:p14="http://schemas.microsoft.com/office/powerpoint/2010/main" val="3395402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9462-86B9-8148-AE76-04E5CFEAF450}"/>
              </a:ext>
            </a:extLst>
          </p:cNvPr>
          <p:cNvSpPr>
            <a:spLocks noGrp="1"/>
          </p:cNvSpPr>
          <p:nvPr>
            <p:ph type="title"/>
          </p:nvPr>
        </p:nvSpPr>
        <p:spPr/>
        <p:txBody>
          <a:bodyPr/>
          <a:lstStyle/>
          <a:p>
            <a:r>
              <a:rPr lang="en-US"/>
              <a:t>Cisco protects against threats hidden within attachments</a:t>
            </a:r>
          </a:p>
        </p:txBody>
      </p:sp>
      <p:grpSp>
        <p:nvGrpSpPr>
          <p:cNvPr id="6" name="Group 5">
            <a:extLst>
              <a:ext uri="{FF2B5EF4-FFF2-40B4-BE49-F238E27FC236}">
                <a16:creationId xmlns:a16="http://schemas.microsoft.com/office/drawing/2014/main" id="{8902DE1E-099A-034E-9885-BFC07801EF5B}"/>
              </a:ext>
            </a:extLst>
          </p:cNvPr>
          <p:cNvGrpSpPr/>
          <p:nvPr/>
        </p:nvGrpSpPr>
        <p:grpSpPr>
          <a:xfrm>
            <a:off x="3097085" y="890294"/>
            <a:ext cx="3144086" cy="3273932"/>
            <a:chOff x="3393648" y="1063290"/>
            <a:chExt cx="3003435" cy="3127472"/>
          </a:xfrm>
        </p:grpSpPr>
        <p:pic>
          <p:nvPicPr>
            <p:cNvPr id="4" name="Picture 3">
              <a:extLst>
                <a:ext uri="{FF2B5EF4-FFF2-40B4-BE49-F238E27FC236}">
                  <a16:creationId xmlns:a16="http://schemas.microsoft.com/office/drawing/2014/main" id="{9F252E72-024E-F042-BB20-330BB500254E}"/>
                </a:ext>
              </a:extLst>
            </p:cNvPr>
            <p:cNvPicPr>
              <a:picLocks noChangeAspect="1"/>
            </p:cNvPicPr>
            <p:nvPr/>
          </p:nvPicPr>
          <p:blipFill>
            <a:blip r:embed="rId2"/>
            <a:stretch>
              <a:fillRect/>
            </a:stretch>
          </p:blipFill>
          <p:spPr>
            <a:xfrm>
              <a:off x="3393648" y="1063290"/>
              <a:ext cx="2422689" cy="3127472"/>
            </a:xfrm>
            <a:prstGeom prst="rect">
              <a:avLst/>
            </a:prstGeom>
          </p:spPr>
        </p:pic>
        <p:sp>
          <p:nvSpPr>
            <p:cNvPr id="5" name="Rounded Rectangle 4">
              <a:extLst>
                <a:ext uri="{FF2B5EF4-FFF2-40B4-BE49-F238E27FC236}">
                  <a16:creationId xmlns:a16="http://schemas.microsoft.com/office/drawing/2014/main" id="{697133A3-9072-3545-BF3E-A10F06796454}"/>
                </a:ext>
              </a:extLst>
            </p:cNvPr>
            <p:cNvSpPr/>
            <p:nvPr/>
          </p:nvSpPr>
          <p:spPr>
            <a:xfrm rot="2675962">
              <a:off x="5548069" y="1859627"/>
              <a:ext cx="849014" cy="850776"/>
            </a:xfrm>
            <a:prstGeom prst="roundRect">
              <a:avLst>
                <a:gd name="adj" fmla="val 2187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TextBox 6">
            <a:extLst>
              <a:ext uri="{FF2B5EF4-FFF2-40B4-BE49-F238E27FC236}">
                <a16:creationId xmlns:a16="http://schemas.microsoft.com/office/drawing/2014/main" id="{078BC4F0-6FB2-0A41-992E-AC4E398189E9}"/>
              </a:ext>
            </a:extLst>
          </p:cNvPr>
          <p:cNvSpPr txBox="1"/>
          <p:nvPr/>
        </p:nvSpPr>
        <p:spPr>
          <a:xfrm>
            <a:off x="536344" y="1983109"/>
            <a:ext cx="3047115" cy="369332"/>
          </a:xfrm>
          <a:prstGeom prst="rect">
            <a:avLst/>
          </a:prstGeom>
          <a:noFill/>
        </p:spPr>
        <p:txBody>
          <a:bodyPr wrap="square" rtlCol="0">
            <a:spAutoFit/>
          </a:bodyPr>
          <a:lstStyle/>
          <a:p>
            <a:pPr lvl="0" defTabSz="685891" fontAlgn="auto">
              <a:spcBef>
                <a:spcPts val="0"/>
              </a:spcBef>
              <a:spcAft>
                <a:spcPts val="0"/>
              </a:spcAft>
              <a:defRPr/>
            </a:pPr>
            <a:r>
              <a:rPr lang="en-US">
                <a:latin typeface="+mn-lt"/>
                <a:cs typeface="CiscoSansTT Thin" panose="020B0203020201020303" pitchFamily="34" charset="0"/>
              </a:rPr>
              <a:t>Acceptance controls </a:t>
            </a:r>
          </a:p>
        </p:txBody>
      </p:sp>
      <p:sp>
        <p:nvSpPr>
          <p:cNvPr id="8" name="TextBox 7">
            <a:extLst>
              <a:ext uri="{FF2B5EF4-FFF2-40B4-BE49-F238E27FC236}">
                <a16:creationId xmlns:a16="http://schemas.microsoft.com/office/drawing/2014/main" id="{2834BEDA-6351-524D-BBFA-37E032E9DEEB}"/>
              </a:ext>
            </a:extLst>
          </p:cNvPr>
          <p:cNvSpPr txBox="1"/>
          <p:nvPr/>
        </p:nvSpPr>
        <p:spPr>
          <a:xfrm>
            <a:off x="536344" y="2672664"/>
            <a:ext cx="3047115" cy="369332"/>
          </a:xfrm>
          <a:prstGeom prst="rect">
            <a:avLst/>
          </a:prstGeom>
          <a:noFill/>
        </p:spPr>
        <p:txBody>
          <a:bodyPr wrap="square" rtlCol="0">
            <a:spAutoFit/>
          </a:bodyPr>
          <a:lstStyle/>
          <a:p>
            <a:pPr lvl="0" defTabSz="685891" fontAlgn="auto">
              <a:spcBef>
                <a:spcPts val="0"/>
              </a:spcBef>
              <a:spcAft>
                <a:spcPts val="0"/>
              </a:spcAft>
              <a:defRPr/>
            </a:pPr>
            <a:r>
              <a:rPr lang="en-US">
                <a:latin typeface="+mn-lt"/>
                <a:cs typeface="CiscoSansTT Thin" panose="020B0203020201020303" pitchFamily="34" charset="0"/>
              </a:rPr>
              <a:t>Anti-spam &amp; anti-virus</a:t>
            </a:r>
          </a:p>
        </p:txBody>
      </p:sp>
      <p:sp>
        <p:nvSpPr>
          <p:cNvPr id="9" name="TextBox 8">
            <a:extLst>
              <a:ext uri="{FF2B5EF4-FFF2-40B4-BE49-F238E27FC236}">
                <a16:creationId xmlns:a16="http://schemas.microsoft.com/office/drawing/2014/main" id="{78751A64-D3E2-8543-A5A2-EF57303908DA}"/>
              </a:ext>
            </a:extLst>
          </p:cNvPr>
          <p:cNvSpPr txBox="1"/>
          <p:nvPr/>
        </p:nvSpPr>
        <p:spPr>
          <a:xfrm>
            <a:off x="536344" y="3282263"/>
            <a:ext cx="2515775" cy="646331"/>
          </a:xfrm>
          <a:prstGeom prst="rect">
            <a:avLst/>
          </a:prstGeom>
          <a:noFill/>
        </p:spPr>
        <p:txBody>
          <a:bodyPr wrap="square" rtlCol="0">
            <a:spAutoFit/>
          </a:bodyPr>
          <a:lstStyle/>
          <a:p>
            <a:pPr lvl="0" defTabSz="685891" fontAlgn="auto">
              <a:spcBef>
                <a:spcPts val="0"/>
              </a:spcBef>
              <a:spcAft>
                <a:spcPts val="0"/>
              </a:spcAft>
              <a:defRPr/>
            </a:pPr>
            <a:r>
              <a:rPr lang="en-US">
                <a:latin typeface="+mn-lt"/>
                <a:cs typeface="CiscoSansTT Thin" panose="020B0203020201020303" pitchFamily="34" charset="0"/>
              </a:rPr>
              <a:t>Advanced Malware Protection (AMP)</a:t>
            </a:r>
          </a:p>
        </p:txBody>
      </p:sp>
      <p:sp>
        <p:nvSpPr>
          <p:cNvPr id="10" name="TextBox 9">
            <a:extLst>
              <a:ext uri="{FF2B5EF4-FFF2-40B4-BE49-F238E27FC236}">
                <a16:creationId xmlns:a16="http://schemas.microsoft.com/office/drawing/2014/main" id="{42507702-5BF0-1048-B2EA-474002F3C1BC}"/>
              </a:ext>
            </a:extLst>
          </p:cNvPr>
          <p:cNvSpPr txBox="1"/>
          <p:nvPr/>
        </p:nvSpPr>
        <p:spPr>
          <a:xfrm>
            <a:off x="6392563" y="1983109"/>
            <a:ext cx="2356022" cy="369332"/>
          </a:xfrm>
          <a:prstGeom prst="rect">
            <a:avLst/>
          </a:prstGeom>
          <a:noFill/>
        </p:spPr>
        <p:txBody>
          <a:bodyPr wrap="square" rtlCol="0">
            <a:spAutoFit/>
          </a:bodyPr>
          <a:lstStyle/>
          <a:p>
            <a:pPr lvl="0" defTabSz="685891" fontAlgn="auto">
              <a:spcBef>
                <a:spcPts val="0"/>
              </a:spcBef>
              <a:spcAft>
                <a:spcPts val="0"/>
              </a:spcAft>
              <a:defRPr/>
            </a:pPr>
            <a:r>
              <a:rPr lang="en-US">
                <a:latin typeface="+mn-lt"/>
                <a:cs typeface="CiscoSansTT Thin" panose="020B0203020201020303" pitchFamily="34" charset="0"/>
              </a:rPr>
              <a:t>Content filters</a:t>
            </a:r>
          </a:p>
        </p:txBody>
      </p:sp>
      <p:sp>
        <p:nvSpPr>
          <p:cNvPr id="11" name="TextBox 10">
            <a:extLst>
              <a:ext uri="{FF2B5EF4-FFF2-40B4-BE49-F238E27FC236}">
                <a16:creationId xmlns:a16="http://schemas.microsoft.com/office/drawing/2014/main" id="{39EA89CA-FC2D-5D4F-A5C3-416EAEE001CC}"/>
              </a:ext>
            </a:extLst>
          </p:cNvPr>
          <p:cNvSpPr txBox="1"/>
          <p:nvPr/>
        </p:nvSpPr>
        <p:spPr>
          <a:xfrm>
            <a:off x="6392562" y="2672664"/>
            <a:ext cx="2504303" cy="369332"/>
          </a:xfrm>
          <a:prstGeom prst="rect">
            <a:avLst/>
          </a:prstGeom>
          <a:noFill/>
        </p:spPr>
        <p:txBody>
          <a:bodyPr wrap="square" rtlCol="0">
            <a:spAutoFit/>
          </a:bodyPr>
          <a:lstStyle/>
          <a:p>
            <a:pPr lvl="0" defTabSz="685891" fontAlgn="auto">
              <a:spcBef>
                <a:spcPts val="0"/>
              </a:spcBef>
              <a:spcAft>
                <a:spcPts val="0"/>
              </a:spcAft>
              <a:defRPr/>
            </a:pPr>
            <a:r>
              <a:rPr lang="en-US">
                <a:latin typeface="+mn-lt"/>
                <a:cs typeface="CiscoSansTT Thin" panose="020B0203020201020303" pitchFamily="34" charset="0"/>
              </a:rPr>
              <a:t>Virus outbreak filters</a:t>
            </a:r>
          </a:p>
        </p:txBody>
      </p:sp>
    </p:spTree>
    <p:extLst>
      <p:ext uri="{BB962C8B-B14F-4D97-AF65-F5344CB8AC3E}">
        <p14:creationId xmlns:p14="http://schemas.microsoft.com/office/powerpoint/2010/main" val="3008283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p:cNvSpPr txBox="1">
            <a:spLocks/>
          </p:cNvSpPr>
          <p:nvPr/>
        </p:nvSpPr>
        <p:spPr bwMode="auto">
          <a:xfrm>
            <a:off x="0" y="2249058"/>
            <a:ext cx="9144000" cy="53357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12" rIns="0" bIns="45712" numCol="1" anchor="t" anchorCtr="0" compatLnSpc="1">
            <a:prstTxWarp prst="textNoShape">
              <a:avLst/>
            </a:prstTxWarp>
          </a:bodyPr>
          <a:lstStyle>
            <a:lvl1pPr algn="l" defTabSz="684213" rtl="0" eaLnBrk="1" fontAlgn="base" hangingPunct="1">
              <a:lnSpc>
                <a:spcPct val="80000"/>
              </a:lnSpc>
              <a:spcBef>
                <a:spcPct val="0"/>
              </a:spcBef>
              <a:spcAft>
                <a:spcPct val="0"/>
              </a:spcAft>
              <a:defRPr lang="en-US" sz="3000" kern="1200" dirty="0">
                <a:solidFill>
                  <a:srgbClr val="011B4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defTabSz="684196">
              <a:defRPr/>
            </a:pPr>
            <a:r>
              <a:rPr lang="en-US" sz="2800">
                <a:solidFill>
                  <a:srgbClr val="0D274D"/>
                </a:solidFill>
                <a:latin typeface="CiscoSansTT ExtraLight" panose="020B0303020201020303" pitchFamily="34" charset="0"/>
                <a:cs typeface="CiscoSansTT ExtraLight" panose="020B0303020201020303" pitchFamily="34" charset="0"/>
              </a:rPr>
              <a:t>Email is </a:t>
            </a:r>
            <a:r>
              <a:rPr lang="en-US" sz="2800">
                <a:solidFill>
                  <a:srgbClr val="6EBE4A"/>
                </a:solidFill>
                <a:latin typeface="CiscoSansTT ExtraLight" panose="020B0303020201020303" pitchFamily="34" charset="0"/>
                <a:cs typeface="CiscoSansTT ExtraLight" panose="020B0303020201020303" pitchFamily="34" charset="0"/>
              </a:rPr>
              <a:t>still</a:t>
            </a:r>
            <a:r>
              <a:rPr lang="en-US" sz="2800">
                <a:solidFill>
                  <a:srgbClr val="0D274D"/>
                </a:solidFill>
                <a:latin typeface="CiscoSansTT ExtraLight" panose="020B0303020201020303" pitchFamily="34" charset="0"/>
                <a:cs typeface="CiscoSansTT ExtraLight" panose="020B0303020201020303" pitchFamily="34" charset="0"/>
              </a:rPr>
              <a:t> the #1 threat vector</a:t>
            </a:r>
          </a:p>
        </p:txBody>
      </p:sp>
      <p:pic>
        <p:nvPicPr>
          <p:cNvPr id="8" name="Picture 48" descr="A picture containing toy, light, sitting, man&#10;&#10;Description generated with very high confidence">
            <a:extLst>
              <a:ext uri="{FF2B5EF4-FFF2-40B4-BE49-F238E27FC236}">
                <a16:creationId xmlns:a16="http://schemas.microsoft.com/office/drawing/2014/main" id="{69368345-E58B-3B47-9997-1C476AA17C38}"/>
              </a:ext>
            </a:extLst>
          </p:cNvPr>
          <p:cNvPicPr>
            <a:picLocks noChangeAspect="1"/>
          </p:cNvPicPr>
          <p:nvPr/>
        </p:nvPicPr>
        <p:blipFill>
          <a:blip r:embed="rId3"/>
          <a:stretch>
            <a:fillRect/>
          </a:stretch>
        </p:blipFill>
        <p:spPr>
          <a:xfrm>
            <a:off x="3880855" y="700608"/>
            <a:ext cx="1483891" cy="1483891"/>
          </a:xfrm>
          <a:prstGeom prst="rect">
            <a:avLst/>
          </a:prstGeom>
        </p:spPr>
      </p:pic>
      <p:pic>
        <p:nvPicPr>
          <p:cNvPr id="9" name="Picture 44">
            <a:extLst>
              <a:ext uri="{FF2B5EF4-FFF2-40B4-BE49-F238E27FC236}">
                <a16:creationId xmlns:a16="http://schemas.microsoft.com/office/drawing/2014/main" id="{52B019D6-77F6-C444-BFC6-94295EF428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16299" y="2985184"/>
            <a:ext cx="903520" cy="914400"/>
          </a:xfrm>
          <a:prstGeom prst="rect">
            <a:avLst/>
          </a:prstGeom>
        </p:spPr>
      </p:pic>
      <p:pic>
        <p:nvPicPr>
          <p:cNvPr id="10" name="Picture 50">
            <a:extLst>
              <a:ext uri="{FF2B5EF4-FFF2-40B4-BE49-F238E27FC236}">
                <a16:creationId xmlns:a16="http://schemas.microsoft.com/office/drawing/2014/main" id="{8FCC1FF9-4F03-1845-A834-1208FE29F43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522908" y="2985184"/>
            <a:ext cx="1088551" cy="940536"/>
          </a:xfrm>
          <a:prstGeom prst="rect">
            <a:avLst/>
          </a:prstGeom>
        </p:spPr>
      </p:pic>
      <p:pic>
        <p:nvPicPr>
          <p:cNvPr id="11" name="Picture 62">
            <a:extLst>
              <a:ext uri="{FF2B5EF4-FFF2-40B4-BE49-F238E27FC236}">
                <a16:creationId xmlns:a16="http://schemas.microsoft.com/office/drawing/2014/main" id="{5C90BEE0-FF4A-2E41-8948-69F42CBB1F6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58798" y="2757230"/>
            <a:ext cx="651805" cy="1223103"/>
          </a:xfrm>
          <a:prstGeom prst="rect">
            <a:avLst/>
          </a:prstGeom>
        </p:spPr>
      </p:pic>
    </p:spTree>
    <p:extLst>
      <p:ext uri="{BB962C8B-B14F-4D97-AF65-F5344CB8AC3E}">
        <p14:creationId xmlns:p14="http://schemas.microsoft.com/office/powerpoint/2010/main" val="3824867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594"/>
        <p:cNvGrpSpPr/>
        <p:nvPr/>
      </p:nvGrpSpPr>
      <p:grpSpPr>
        <a:xfrm>
          <a:off x="0" y="0"/>
          <a:ext cx="0" cy="0"/>
          <a:chOff x="0" y="0"/>
          <a:chExt cx="0" cy="0"/>
        </a:xfrm>
      </p:grpSpPr>
      <p:grpSp>
        <p:nvGrpSpPr>
          <p:cNvPr id="3" name="Group 2">
            <a:extLst>
              <a:ext uri="{FF2B5EF4-FFF2-40B4-BE49-F238E27FC236}">
                <a16:creationId xmlns:a16="http://schemas.microsoft.com/office/drawing/2014/main" id="{692D7BD4-F068-BE49-984D-FC739DCC81B4}"/>
              </a:ext>
            </a:extLst>
          </p:cNvPr>
          <p:cNvGrpSpPr/>
          <p:nvPr/>
        </p:nvGrpSpPr>
        <p:grpSpPr>
          <a:xfrm>
            <a:off x="654661" y="1918484"/>
            <a:ext cx="2242667" cy="428775"/>
            <a:chOff x="654661" y="2060787"/>
            <a:chExt cx="2242667" cy="428775"/>
          </a:xfrm>
        </p:grpSpPr>
        <p:sp>
          <p:nvSpPr>
            <p:cNvPr id="4604" name="Google Shape;4604;p142"/>
            <p:cNvSpPr txBox="1"/>
            <p:nvPr/>
          </p:nvSpPr>
          <p:spPr>
            <a:xfrm>
              <a:off x="1125550" y="2089101"/>
              <a:ext cx="1771778"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No threat symptoms displayed</a:t>
              </a:r>
            </a:p>
          </p:txBody>
        </p:sp>
        <p:sp>
          <p:nvSpPr>
            <p:cNvPr id="4605" name="Google Shape;4605;p142"/>
            <p:cNvSpPr/>
            <p:nvPr/>
          </p:nvSpPr>
          <p:spPr>
            <a:xfrm>
              <a:off x="654661" y="2060787"/>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algn="ctr">
                <a:spcBef>
                  <a:spcPts val="0"/>
                </a:spcBef>
                <a:spcAft>
                  <a:spcPts val="0"/>
                </a:spcAft>
              </a:pPr>
              <a:r>
                <a:rPr lang="en-US">
                  <a:solidFill>
                    <a:schemeClr val="lt2"/>
                  </a:solidFill>
                  <a:latin typeface="+mn-lt"/>
                  <a:cs typeface="Arial"/>
                  <a:sym typeface="Arial"/>
                </a:rPr>
                <a:t>2</a:t>
              </a:r>
              <a:endParaRPr>
                <a:solidFill>
                  <a:schemeClr val="lt2"/>
                </a:solidFill>
                <a:latin typeface="+mn-lt"/>
                <a:cs typeface="Arial"/>
                <a:sym typeface="Arial"/>
              </a:endParaRPr>
            </a:p>
          </p:txBody>
        </p:sp>
      </p:grpSp>
      <p:grpSp>
        <p:nvGrpSpPr>
          <p:cNvPr id="5" name="Group 4">
            <a:extLst>
              <a:ext uri="{FF2B5EF4-FFF2-40B4-BE49-F238E27FC236}">
                <a16:creationId xmlns:a16="http://schemas.microsoft.com/office/drawing/2014/main" id="{71DA762E-D314-AF4A-BBD8-A60EB7CB24DD}"/>
              </a:ext>
            </a:extLst>
          </p:cNvPr>
          <p:cNvGrpSpPr/>
          <p:nvPr/>
        </p:nvGrpSpPr>
        <p:grpSpPr>
          <a:xfrm>
            <a:off x="654661" y="3178346"/>
            <a:ext cx="2242667" cy="428775"/>
            <a:chOff x="654661" y="3605255"/>
            <a:chExt cx="2242667" cy="428775"/>
          </a:xfrm>
        </p:grpSpPr>
        <p:sp>
          <p:nvSpPr>
            <p:cNvPr id="4610" name="Google Shape;4610;p142"/>
            <p:cNvSpPr txBox="1"/>
            <p:nvPr/>
          </p:nvSpPr>
          <p:spPr>
            <a:xfrm>
              <a:off x="1125550" y="3633568"/>
              <a:ext cx="1771778"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Initial device compromised</a:t>
              </a:r>
            </a:p>
          </p:txBody>
        </p:sp>
        <p:sp>
          <p:nvSpPr>
            <p:cNvPr id="4611" name="Google Shape;4611;p142"/>
            <p:cNvSpPr/>
            <p:nvPr/>
          </p:nvSpPr>
          <p:spPr>
            <a:xfrm>
              <a:off x="654661" y="3605255"/>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algn="ctr">
                <a:spcBef>
                  <a:spcPts val="0"/>
                </a:spcBef>
                <a:spcAft>
                  <a:spcPts val="0"/>
                </a:spcAft>
              </a:pPr>
              <a:r>
                <a:rPr lang="en-US">
                  <a:solidFill>
                    <a:schemeClr val="lt2"/>
                  </a:solidFill>
                  <a:latin typeface="+mn-lt"/>
                  <a:cs typeface="Arial"/>
                  <a:sym typeface="Arial"/>
                </a:rPr>
                <a:t>4</a:t>
              </a:r>
              <a:endParaRPr>
                <a:solidFill>
                  <a:schemeClr val="lt2"/>
                </a:solidFill>
                <a:latin typeface="+mn-lt"/>
                <a:cs typeface="Arial"/>
                <a:sym typeface="Arial"/>
              </a:endParaRPr>
            </a:p>
          </p:txBody>
        </p:sp>
      </p:grpSp>
      <p:grpSp>
        <p:nvGrpSpPr>
          <p:cNvPr id="2" name="Group 1">
            <a:extLst>
              <a:ext uri="{FF2B5EF4-FFF2-40B4-BE49-F238E27FC236}">
                <a16:creationId xmlns:a16="http://schemas.microsoft.com/office/drawing/2014/main" id="{258C5A74-AA55-6741-BBA1-C70E6A646E92}"/>
              </a:ext>
            </a:extLst>
          </p:cNvPr>
          <p:cNvGrpSpPr/>
          <p:nvPr/>
        </p:nvGrpSpPr>
        <p:grpSpPr>
          <a:xfrm>
            <a:off x="654661" y="1288553"/>
            <a:ext cx="2242667" cy="428775"/>
            <a:chOff x="654661" y="1288553"/>
            <a:chExt cx="2242667" cy="428775"/>
          </a:xfrm>
        </p:grpSpPr>
        <p:sp>
          <p:nvSpPr>
            <p:cNvPr id="4613" name="Google Shape;4613;p142"/>
            <p:cNvSpPr txBox="1"/>
            <p:nvPr/>
          </p:nvSpPr>
          <p:spPr>
            <a:xfrm>
              <a:off x="1125550" y="1316866"/>
              <a:ext cx="1771778"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Sent information from internal server</a:t>
              </a:r>
              <a:endParaRPr sz="1200">
                <a:solidFill>
                  <a:srgbClr val="003C56"/>
                </a:solidFill>
                <a:latin typeface="+mn-lt"/>
                <a:ea typeface="Arial"/>
                <a:cs typeface="Arial"/>
                <a:sym typeface="Arial"/>
              </a:endParaRPr>
            </a:p>
          </p:txBody>
        </p:sp>
        <p:sp>
          <p:nvSpPr>
            <p:cNvPr id="4614" name="Google Shape;4614;p142"/>
            <p:cNvSpPr/>
            <p:nvPr/>
          </p:nvSpPr>
          <p:spPr>
            <a:xfrm>
              <a:off x="654661" y="1288553"/>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a:solidFill>
                    <a:schemeClr val="lt2"/>
                  </a:solidFill>
                  <a:latin typeface="+mn-lt"/>
                  <a:ea typeface="Arial"/>
                  <a:cs typeface="Arial"/>
                  <a:sym typeface="Arial"/>
                </a:rPr>
                <a:t>1</a:t>
              </a:r>
              <a:endParaRPr sz="1800">
                <a:solidFill>
                  <a:schemeClr val="accent1"/>
                </a:solidFill>
                <a:latin typeface="+mn-lt"/>
                <a:ea typeface="Arial"/>
                <a:cs typeface="Arial"/>
                <a:sym typeface="Arial"/>
              </a:endParaRPr>
            </a:p>
          </p:txBody>
        </p:sp>
      </p:grpSp>
      <p:sp>
        <p:nvSpPr>
          <p:cNvPr id="4618" name="Google Shape;4618;p142"/>
          <p:cNvSpPr txBox="1">
            <a:spLocks noGrp="1"/>
          </p:cNvSpPr>
          <p:nvPr>
            <p:ph type="title"/>
          </p:nvPr>
        </p:nvSpPr>
        <p:spPr/>
        <p:txBody>
          <a:bodyPr/>
          <a:lstStyle/>
          <a:p>
            <a:pPr lvl="0"/>
            <a:r>
              <a:rPr lang="en-US">
                <a:sym typeface="Arial"/>
              </a:rPr>
              <a:t>Detect and mitigate threats in your network faster</a:t>
            </a:r>
          </a:p>
        </p:txBody>
      </p:sp>
      <p:sp>
        <p:nvSpPr>
          <p:cNvPr id="4659" name="Google Shape;4659;p142"/>
          <p:cNvSpPr txBox="1"/>
          <p:nvPr/>
        </p:nvSpPr>
        <p:spPr>
          <a:xfrm>
            <a:off x="3195830" y="1281338"/>
            <a:ext cx="5289310" cy="1506556"/>
          </a:xfrm>
          <a:prstGeom prst="rect">
            <a:avLst/>
          </a:prstGeom>
          <a:noFill/>
          <a:ln>
            <a:noFill/>
          </a:ln>
          <a:effectLst>
            <a:outerShdw sx="0" sy="0" rotWithShape="0">
              <a:srgbClr val="000000"/>
            </a:outerShdw>
          </a:effectLst>
        </p:spPr>
        <p:txBody>
          <a:bodyPr spcFirstLastPara="1" wrap="square" lIns="68575" tIns="34275" rIns="68575" bIns="34275" anchor="t" anchorCtr="0">
            <a:noAutofit/>
          </a:bodyPr>
          <a:lstStyle/>
          <a:p>
            <a:pPr marL="342900" lvl="0" indent="-342900">
              <a:spcBef>
                <a:spcPts val="0"/>
              </a:spcBef>
              <a:spcAft>
                <a:spcPts val="0"/>
              </a:spcAft>
              <a:buClr>
                <a:schemeClr val="accent2"/>
              </a:buClr>
              <a:buFont typeface="Arial" panose="020B0604020202020204" pitchFamily="34" charset="0"/>
              <a:buChar char="•"/>
            </a:pPr>
            <a:r>
              <a:rPr lang="en-US" sz="2000">
                <a:solidFill>
                  <a:srgbClr val="003C56"/>
                </a:solidFill>
                <a:latin typeface="+mn-lt"/>
                <a:ea typeface="Arial"/>
                <a:cs typeface="Arial"/>
                <a:sym typeface="Arial"/>
              </a:rPr>
              <a:t>In most networks, there’s no way to see threat progression or origin</a:t>
            </a:r>
          </a:p>
          <a:p>
            <a:pPr lvl="0">
              <a:spcBef>
                <a:spcPts val="0"/>
              </a:spcBef>
              <a:spcAft>
                <a:spcPts val="0"/>
              </a:spcAft>
              <a:buClr>
                <a:schemeClr val="accent2"/>
              </a:buClr>
            </a:pPr>
            <a:endParaRPr lang="en-US" sz="800">
              <a:solidFill>
                <a:srgbClr val="003C56"/>
              </a:solidFill>
              <a:latin typeface="+mn-lt"/>
              <a:cs typeface="Arial"/>
              <a:sym typeface="Arial"/>
            </a:endParaRPr>
          </a:p>
          <a:p>
            <a:pPr marL="342900" lvl="0" indent="-342900">
              <a:spcBef>
                <a:spcPts val="0"/>
              </a:spcBef>
              <a:spcAft>
                <a:spcPts val="0"/>
              </a:spcAft>
              <a:buClr>
                <a:schemeClr val="accent2"/>
              </a:buClr>
              <a:buFont typeface="Arial" panose="020B0604020202020204" pitchFamily="34" charset="0"/>
              <a:buChar char="•"/>
            </a:pPr>
            <a:r>
              <a:rPr lang="en-US" sz="2000">
                <a:solidFill>
                  <a:srgbClr val="003C56"/>
                </a:solidFill>
                <a:latin typeface="+mn-lt"/>
                <a:cs typeface="Arial"/>
              </a:rPr>
              <a:t>With AMP, trace back threat activity and remediate incidents quickly</a:t>
            </a:r>
            <a:endParaRPr sz="2000">
              <a:solidFill>
                <a:srgbClr val="003C56"/>
              </a:solidFill>
              <a:latin typeface="+mn-lt"/>
              <a:cs typeface="Arial"/>
            </a:endParaRPr>
          </a:p>
        </p:txBody>
      </p:sp>
      <p:sp>
        <p:nvSpPr>
          <p:cNvPr id="19" name="Google Shape;4619;p142">
            <a:extLst>
              <a:ext uri="{FF2B5EF4-FFF2-40B4-BE49-F238E27FC236}">
                <a16:creationId xmlns:a16="http://schemas.microsoft.com/office/drawing/2014/main" id="{F06FDE6B-3AD3-234D-B116-BAB64B1FB5E7}"/>
              </a:ext>
            </a:extLst>
          </p:cNvPr>
          <p:cNvSpPr txBox="1"/>
          <p:nvPr/>
        </p:nvSpPr>
        <p:spPr>
          <a:xfrm>
            <a:off x="2499590" y="3881977"/>
            <a:ext cx="1746635" cy="315567"/>
          </a:xfrm>
          <a:prstGeom prst="rect">
            <a:avLst/>
          </a:prstGeom>
          <a:noFill/>
          <a:ln>
            <a:noFill/>
          </a:ln>
          <a:effectLst>
            <a:outerShdw sx="0" sy="0" rotWithShape="0">
              <a:srgbClr val="000000"/>
            </a:outerShdw>
          </a:effectLst>
        </p:spPr>
        <p:txBody>
          <a:bodyPr spcFirstLastPara="1" wrap="square" lIns="68575" tIns="34275" rIns="68575" bIns="34275" anchor="t" anchorCtr="0">
            <a:noAutofit/>
          </a:bodyPr>
          <a:lstStyle/>
          <a:p>
            <a:pPr lvl="0" algn="ctr">
              <a:spcBef>
                <a:spcPts val="0"/>
              </a:spcBef>
              <a:spcAft>
                <a:spcPts val="0"/>
              </a:spcAft>
            </a:pPr>
            <a:r>
              <a:rPr lang="en-US" sz="1200">
                <a:solidFill>
                  <a:srgbClr val="003C56"/>
                </a:solidFill>
                <a:latin typeface="+mn-lt"/>
                <a:ea typeface="Arial"/>
                <a:cs typeface="Arial"/>
                <a:sym typeface="Arial"/>
              </a:rPr>
              <a:t>AMP continuously</a:t>
            </a:r>
          </a:p>
          <a:p>
            <a:pPr lvl="0" algn="ctr">
              <a:spcBef>
                <a:spcPts val="0"/>
              </a:spcBef>
              <a:spcAft>
                <a:spcPts val="0"/>
              </a:spcAft>
            </a:pPr>
            <a:r>
              <a:rPr lang="en-US" sz="1200">
                <a:solidFill>
                  <a:srgbClr val="003C56"/>
                </a:solidFill>
                <a:latin typeface="+mn-lt"/>
                <a:ea typeface="Arial"/>
                <a:cs typeface="Arial"/>
                <a:sym typeface="Arial"/>
              </a:rPr>
              <a:t>records all activity</a:t>
            </a:r>
            <a:endParaRPr sz="1200">
              <a:solidFill>
                <a:srgbClr val="003C56"/>
              </a:solidFill>
              <a:latin typeface="+mn-lt"/>
              <a:ea typeface="Arial"/>
              <a:cs typeface="Arial"/>
              <a:sym typeface="Arial"/>
            </a:endParaRPr>
          </a:p>
        </p:txBody>
      </p:sp>
      <p:grpSp>
        <p:nvGrpSpPr>
          <p:cNvPr id="4" name="Group 3">
            <a:extLst>
              <a:ext uri="{FF2B5EF4-FFF2-40B4-BE49-F238E27FC236}">
                <a16:creationId xmlns:a16="http://schemas.microsoft.com/office/drawing/2014/main" id="{6AE3948C-ABE1-5C4D-B47C-141F6B23968C}"/>
              </a:ext>
            </a:extLst>
          </p:cNvPr>
          <p:cNvGrpSpPr/>
          <p:nvPr/>
        </p:nvGrpSpPr>
        <p:grpSpPr>
          <a:xfrm>
            <a:off x="654661" y="2548415"/>
            <a:ext cx="2242667" cy="428775"/>
            <a:chOff x="654661" y="2833021"/>
            <a:chExt cx="2242667" cy="428775"/>
          </a:xfrm>
        </p:grpSpPr>
        <p:sp>
          <p:nvSpPr>
            <p:cNvPr id="4608" name="Google Shape;4608;p142"/>
            <p:cNvSpPr/>
            <p:nvPr/>
          </p:nvSpPr>
          <p:spPr>
            <a:xfrm>
              <a:off x="654661" y="2833021"/>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algn="ctr">
                <a:spcBef>
                  <a:spcPts val="0"/>
                </a:spcBef>
                <a:spcAft>
                  <a:spcPts val="0"/>
                </a:spcAft>
              </a:pPr>
              <a:r>
                <a:rPr lang="en-US">
                  <a:solidFill>
                    <a:schemeClr val="lt2"/>
                  </a:solidFill>
                  <a:latin typeface="+mn-lt"/>
                  <a:cs typeface="Arial"/>
                  <a:sym typeface="Arial"/>
                </a:rPr>
                <a:t>3</a:t>
              </a:r>
              <a:endParaRPr>
                <a:solidFill>
                  <a:schemeClr val="lt2"/>
                </a:solidFill>
                <a:latin typeface="+mn-lt"/>
                <a:cs typeface="Arial"/>
                <a:sym typeface="Arial"/>
              </a:endParaRPr>
            </a:p>
          </p:txBody>
        </p:sp>
        <p:sp>
          <p:nvSpPr>
            <p:cNvPr id="20" name="Google Shape;4604;p142">
              <a:extLst>
                <a:ext uri="{FF2B5EF4-FFF2-40B4-BE49-F238E27FC236}">
                  <a16:creationId xmlns:a16="http://schemas.microsoft.com/office/drawing/2014/main" id="{3800DB0B-637C-D64D-9C45-BC773CD29BF4}"/>
                </a:ext>
              </a:extLst>
            </p:cNvPr>
            <p:cNvSpPr txBox="1"/>
            <p:nvPr/>
          </p:nvSpPr>
          <p:spPr>
            <a:xfrm>
              <a:off x="1125550" y="2886960"/>
              <a:ext cx="1771778"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Launched malicious </a:t>
              </a:r>
              <a:br>
                <a:rPr lang="en-US" sz="1200">
                  <a:solidFill>
                    <a:srgbClr val="003C56"/>
                  </a:solidFill>
                  <a:latin typeface="+mn-lt"/>
                  <a:ea typeface="Arial"/>
                  <a:cs typeface="Arial"/>
                  <a:sym typeface="Arial"/>
                </a:rPr>
              </a:br>
              <a:r>
                <a:rPr lang="en-US" sz="1200">
                  <a:solidFill>
                    <a:srgbClr val="003C56"/>
                  </a:solidFill>
                  <a:latin typeface="+mn-lt"/>
                  <a:ea typeface="Arial"/>
                  <a:cs typeface="Arial"/>
                  <a:sym typeface="Arial"/>
                </a:rPr>
                <a:t>file downloads</a:t>
              </a:r>
            </a:p>
          </p:txBody>
        </p:sp>
      </p:grpSp>
      <p:grpSp>
        <p:nvGrpSpPr>
          <p:cNvPr id="22" name="Group 21">
            <a:extLst>
              <a:ext uri="{FF2B5EF4-FFF2-40B4-BE49-F238E27FC236}">
                <a16:creationId xmlns:a16="http://schemas.microsoft.com/office/drawing/2014/main" id="{7A5E980A-360A-1548-8412-66CE99430E72}"/>
              </a:ext>
            </a:extLst>
          </p:cNvPr>
          <p:cNvGrpSpPr/>
          <p:nvPr/>
        </p:nvGrpSpPr>
        <p:grpSpPr>
          <a:xfrm>
            <a:off x="654661" y="3808276"/>
            <a:ext cx="2242667" cy="428775"/>
            <a:chOff x="654661" y="3605255"/>
            <a:chExt cx="2242667" cy="428775"/>
          </a:xfrm>
        </p:grpSpPr>
        <p:sp>
          <p:nvSpPr>
            <p:cNvPr id="23" name="Google Shape;4610;p142">
              <a:extLst>
                <a:ext uri="{FF2B5EF4-FFF2-40B4-BE49-F238E27FC236}">
                  <a16:creationId xmlns:a16="http://schemas.microsoft.com/office/drawing/2014/main" id="{1D0F7276-B460-4940-98CF-82E7AC24755B}"/>
                </a:ext>
              </a:extLst>
            </p:cNvPr>
            <p:cNvSpPr txBox="1"/>
            <p:nvPr/>
          </p:nvSpPr>
          <p:spPr>
            <a:xfrm>
              <a:off x="1125550" y="3633568"/>
              <a:ext cx="1771778"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Compromised customer data</a:t>
              </a:r>
            </a:p>
          </p:txBody>
        </p:sp>
        <p:sp>
          <p:nvSpPr>
            <p:cNvPr id="24" name="Google Shape;4611;p142">
              <a:extLst>
                <a:ext uri="{FF2B5EF4-FFF2-40B4-BE49-F238E27FC236}">
                  <a16:creationId xmlns:a16="http://schemas.microsoft.com/office/drawing/2014/main" id="{D0C999BC-3ABC-9F47-8718-656CC68A084E}"/>
                </a:ext>
              </a:extLst>
            </p:cNvPr>
            <p:cNvSpPr/>
            <p:nvPr/>
          </p:nvSpPr>
          <p:spPr>
            <a:xfrm>
              <a:off x="654661" y="3605255"/>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algn="ctr">
                <a:spcBef>
                  <a:spcPts val="0"/>
                </a:spcBef>
                <a:spcAft>
                  <a:spcPts val="0"/>
                </a:spcAft>
              </a:pPr>
              <a:r>
                <a:rPr lang="en-US">
                  <a:solidFill>
                    <a:schemeClr val="lt2"/>
                  </a:solidFill>
                  <a:latin typeface="+mn-lt"/>
                  <a:cs typeface="Arial"/>
                  <a:sym typeface="Arial"/>
                </a:rPr>
                <a:t>5</a:t>
              </a:r>
              <a:endParaRPr>
                <a:solidFill>
                  <a:schemeClr val="lt2"/>
                </a:solidFill>
                <a:latin typeface="+mn-lt"/>
                <a:cs typeface="Arial"/>
                <a:sym typeface="Arial"/>
              </a:endParaRPr>
            </a:p>
          </p:txBody>
        </p:sp>
      </p:grpSp>
      <p:sp>
        <p:nvSpPr>
          <p:cNvPr id="39" name="Google Shape;4619;p142">
            <a:extLst>
              <a:ext uri="{FF2B5EF4-FFF2-40B4-BE49-F238E27FC236}">
                <a16:creationId xmlns:a16="http://schemas.microsoft.com/office/drawing/2014/main" id="{425574E0-341E-5D41-8723-9255BE3D90ED}"/>
              </a:ext>
            </a:extLst>
          </p:cNvPr>
          <p:cNvSpPr txBox="1"/>
          <p:nvPr/>
        </p:nvSpPr>
        <p:spPr>
          <a:xfrm>
            <a:off x="4086802" y="3881977"/>
            <a:ext cx="1746635" cy="315567"/>
          </a:xfrm>
          <a:prstGeom prst="rect">
            <a:avLst/>
          </a:prstGeom>
          <a:noFill/>
          <a:ln>
            <a:noFill/>
          </a:ln>
          <a:effectLst>
            <a:outerShdw sx="0" sy="0" rotWithShape="0">
              <a:srgbClr val="000000"/>
            </a:outerShdw>
          </a:effectLst>
        </p:spPr>
        <p:txBody>
          <a:bodyPr spcFirstLastPara="1" wrap="square" lIns="68575" tIns="34275" rIns="68575" bIns="34275" anchor="t" anchorCtr="0">
            <a:noAutofit/>
          </a:bodyPr>
          <a:lstStyle/>
          <a:p>
            <a:pPr lvl="0" algn="ctr">
              <a:spcBef>
                <a:spcPts val="0"/>
              </a:spcBef>
              <a:spcAft>
                <a:spcPts val="0"/>
              </a:spcAft>
            </a:pPr>
            <a:r>
              <a:rPr lang="en-US" sz="1200">
                <a:solidFill>
                  <a:srgbClr val="003C56"/>
                </a:solidFill>
                <a:latin typeface="+mn-lt"/>
                <a:ea typeface="Arial"/>
                <a:cs typeface="Arial"/>
                <a:sym typeface="Arial"/>
              </a:rPr>
              <a:t>Threat origin</a:t>
            </a:r>
            <a:endParaRPr sz="1200">
              <a:solidFill>
                <a:srgbClr val="003C56"/>
              </a:solidFill>
              <a:latin typeface="+mn-lt"/>
              <a:ea typeface="Arial"/>
              <a:cs typeface="Arial"/>
              <a:sym typeface="Arial"/>
            </a:endParaRPr>
          </a:p>
        </p:txBody>
      </p:sp>
      <p:sp>
        <p:nvSpPr>
          <p:cNvPr id="44" name="Google Shape;4619;p142">
            <a:extLst>
              <a:ext uri="{FF2B5EF4-FFF2-40B4-BE49-F238E27FC236}">
                <a16:creationId xmlns:a16="http://schemas.microsoft.com/office/drawing/2014/main" id="{B6535279-B9CC-F647-B88B-D9FE154C6922}"/>
              </a:ext>
            </a:extLst>
          </p:cNvPr>
          <p:cNvSpPr txBox="1"/>
          <p:nvPr/>
        </p:nvSpPr>
        <p:spPr>
          <a:xfrm>
            <a:off x="5674014" y="3881977"/>
            <a:ext cx="1746635" cy="315567"/>
          </a:xfrm>
          <a:prstGeom prst="rect">
            <a:avLst/>
          </a:prstGeom>
          <a:noFill/>
          <a:ln>
            <a:noFill/>
          </a:ln>
          <a:effectLst>
            <a:outerShdw sx="0" sy="0" rotWithShape="0">
              <a:srgbClr val="000000"/>
            </a:outerShdw>
          </a:effectLst>
        </p:spPr>
        <p:txBody>
          <a:bodyPr spcFirstLastPara="1" wrap="square" lIns="68575" tIns="34275" rIns="68575" bIns="34275" anchor="t" anchorCtr="0">
            <a:noAutofit/>
          </a:bodyPr>
          <a:lstStyle/>
          <a:p>
            <a:pPr lvl="0" algn="ctr">
              <a:spcBef>
                <a:spcPts val="0"/>
              </a:spcBef>
              <a:spcAft>
                <a:spcPts val="0"/>
              </a:spcAft>
            </a:pPr>
            <a:r>
              <a:rPr lang="en-US" sz="1200">
                <a:solidFill>
                  <a:srgbClr val="003C56"/>
                </a:solidFill>
                <a:latin typeface="+mn-lt"/>
                <a:ea typeface="Arial"/>
                <a:cs typeface="Arial"/>
                <a:sym typeface="Arial"/>
              </a:rPr>
              <a:t>IOC identified</a:t>
            </a:r>
            <a:endParaRPr sz="1200">
              <a:solidFill>
                <a:srgbClr val="003C56"/>
              </a:solidFill>
              <a:latin typeface="+mn-lt"/>
              <a:ea typeface="Arial"/>
              <a:cs typeface="Arial"/>
              <a:sym typeface="Arial"/>
            </a:endParaRPr>
          </a:p>
        </p:txBody>
      </p:sp>
      <p:sp>
        <p:nvSpPr>
          <p:cNvPr id="46" name="Google Shape;4619;p142">
            <a:extLst>
              <a:ext uri="{FF2B5EF4-FFF2-40B4-BE49-F238E27FC236}">
                <a16:creationId xmlns:a16="http://schemas.microsoft.com/office/drawing/2014/main" id="{87B9D3A7-A381-7F44-90FB-096FADE616F9}"/>
              </a:ext>
            </a:extLst>
          </p:cNvPr>
          <p:cNvSpPr txBox="1"/>
          <p:nvPr/>
        </p:nvSpPr>
        <p:spPr>
          <a:xfrm>
            <a:off x="7261226" y="3881977"/>
            <a:ext cx="1746635" cy="315567"/>
          </a:xfrm>
          <a:prstGeom prst="rect">
            <a:avLst/>
          </a:prstGeom>
          <a:noFill/>
          <a:ln>
            <a:noFill/>
          </a:ln>
          <a:effectLst>
            <a:outerShdw sx="0" sy="0" rotWithShape="0">
              <a:srgbClr val="000000"/>
            </a:outerShdw>
          </a:effectLst>
        </p:spPr>
        <p:txBody>
          <a:bodyPr spcFirstLastPara="1" wrap="square" lIns="68575" tIns="34275" rIns="68575" bIns="34275" anchor="t" anchorCtr="0">
            <a:noAutofit/>
          </a:bodyPr>
          <a:lstStyle/>
          <a:p>
            <a:pPr lvl="0" algn="ctr">
              <a:spcBef>
                <a:spcPts val="0"/>
              </a:spcBef>
              <a:spcAft>
                <a:spcPts val="0"/>
              </a:spcAft>
            </a:pPr>
            <a:r>
              <a:rPr lang="en-US" sz="1200">
                <a:solidFill>
                  <a:srgbClr val="003C56"/>
                </a:solidFill>
                <a:latin typeface="+mn-lt"/>
                <a:ea typeface="Arial"/>
                <a:cs typeface="Arial"/>
                <a:sym typeface="Arial"/>
              </a:rPr>
              <a:t>Threat contained</a:t>
            </a:r>
            <a:endParaRPr sz="1200">
              <a:solidFill>
                <a:srgbClr val="003C56"/>
              </a:solidFill>
              <a:latin typeface="+mn-lt"/>
              <a:ea typeface="Arial"/>
              <a:cs typeface="Arial"/>
              <a:sym typeface="Arial"/>
            </a:endParaRPr>
          </a:p>
        </p:txBody>
      </p:sp>
      <p:pic>
        <p:nvPicPr>
          <p:cNvPr id="49" name="Graphic 48">
            <a:extLst>
              <a:ext uri="{FF2B5EF4-FFF2-40B4-BE49-F238E27FC236}">
                <a16:creationId xmlns:a16="http://schemas.microsoft.com/office/drawing/2014/main" id="{033BCD4A-C2D7-6644-ACC8-C74933B3115A}"/>
              </a:ext>
            </a:extLst>
          </p:cNvPr>
          <p:cNvPicPr>
            <a:picLocks noChangeAspect="1"/>
          </p:cNvPicPr>
          <p:nvPr/>
        </p:nvPicPr>
        <p:blipFill>
          <a:blip r:embed="rId3"/>
          <a:stretch>
            <a:fillRect/>
          </a:stretch>
        </p:blipFill>
        <p:spPr>
          <a:xfrm>
            <a:off x="3028772" y="3182417"/>
            <a:ext cx="688271" cy="688271"/>
          </a:xfrm>
          <a:prstGeom prst="rect">
            <a:avLst/>
          </a:prstGeom>
        </p:spPr>
      </p:pic>
      <p:pic>
        <p:nvPicPr>
          <p:cNvPr id="50" name="Graphic 49">
            <a:extLst>
              <a:ext uri="{FF2B5EF4-FFF2-40B4-BE49-F238E27FC236}">
                <a16:creationId xmlns:a16="http://schemas.microsoft.com/office/drawing/2014/main" id="{A109A3E4-1824-E447-AA47-CF44A78A1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0831" y="3225704"/>
            <a:ext cx="429990" cy="644984"/>
          </a:xfrm>
          <a:prstGeom prst="rect">
            <a:avLst/>
          </a:prstGeom>
        </p:spPr>
      </p:pic>
      <p:pic>
        <p:nvPicPr>
          <p:cNvPr id="12" name="Picture 11">
            <a:extLst>
              <a:ext uri="{FF2B5EF4-FFF2-40B4-BE49-F238E27FC236}">
                <a16:creationId xmlns:a16="http://schemas.microsoft.com/office/drawing/2014/main" id="{E45C20CA-6AB4-5149-BDB4-60435DD24E18}"/>
              </a:ext>
            </a:extLst>
          </p:cNvPr>
          <p:cNvPicPr>
            <a:picLocks noChangeAspect="1"/>
          </p:cNvPicPr>
          <p:nvPr/>
        </p:nvPicPr>
        <p:blipFill>
          <a:blip r:embed="rId6"/>
          <a:stretch>
            <a:fillRect/>
          </a:stretch>
        </p:blipFill>
        <p:spPr>
          <a:xfrm>
            <a:off x="6309827" y="3225703"/>
            <a:ext cx="429990" cy="644985"/>
          </a:xfrm>
          <a:prstGeom prst="rect">
            <a:avLst/>
          </a:prstGeom>
        </p:spPr>
      </p:pic>
      <p:pic>
        <p:nvPicPr>
          <p:cNvPr id="53" name="Picture 52">
            <a:extLst>
              <a:ext uri="{FF2B5EF4-FFF2-40B4-BE49-F238E27FC236}">
                <a16:creationId xmlns:a16="http://schemas.microsoft.com/office/drawing/2014/main" id="{933DE8EC-E5B6-A847-A204-AAB84D58D7D5}"/>
              </a:ext>
            </a:extLst>
          </p:cNvPr>
          <p:cNvPicPr>
            <a:picLocks noChangeAspect="1"/>
          </p:cNvPicPr>
          <p:nvPr/>
        </p:nvPicPr>
        <p:blipFill>
          <a:blip r:embed="rId7"/>
          <a:stretch>
            <a:fillRect/>
          </a:stretch>
        </p:blipFill>
        <p:spPr>
          <a:xfrm>
            <a:off x="7790408" y="3182418"/>
            <a:ext cx="688270" cy="688270"/>
          </a:xfrm>
          <a:prstGeom prst="rect">
            <a:avLst/>
          </a:prstGeom>
        </p:spPr>
      </p:pic>
    </p:spTree>
    <p:extLst>
      <p:ext uri="{BB962C8B-B14F-4D97-AF65-F5344CB8AC3E}">
        <p14:creationId xmlns:p14="http://schemas.microsoft.com/office/powerpoint/2010/main" val="194838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Bi-directional Advanced Malware Protection (AMP)</a:t>
            </a:r>
            <a:br>
              <a:rPr lang="en-US"/>
            </a:br>
            <a:r>
              <a:rPr lang="en-US" sz="2000">
                <a:solidFill>
                  <a:schemeClr val="accent2"/>
                </a:solidFill>
                <a:latin typeface="CiscoSansTT ExtraLight" panose="020B0303020201020303" pitchFamily="34" charset="0"/>
                <a:cs typeface="CiscoSansTT ExtraLight" panose="020B0303020201020303" pitchFamily="34" charset="0"/>
              </a:rPr>
              <a:t>Keep tabs on all emails admitted into the environment after analysis</a:t>
            </a:r>
            <a:endParaRPr lang="en-US"/>
          </a:p>
        </p:txBody>
      </p:sp>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 name="Rectangle 7">
            <a:extLst>
              <a:ext uri="{FF2B5EF4-FFF2-40B4-BE49-F238E27FC236}">
                <a16:creationId xmlns:a16="http://schemas.microsoft.com/office/drawing/2014/main" id="{9F7F2649-1B77-CD43-BB5B-05784F0F70D1}"/>
              </a:ext>
            </a:extLst>
          </p:cNvPr>
          <p:cNvSpPr/>
          <p:nvPr/>
        </p:nvSpPr>
        <p:spPr>
          <a:xfrm>
            <a:off x="715621" y="2752167"/>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b="1" kern="0">
                <a:solidFill>
                  <a:schemeClr val="accent2"/>
                </a:solidFill>
                <a:latin typeface="+mn-lt"/>
                <a:cs typeface="CiscoSansTT" panose="020B0503020201020303" pitchFamily="34" charset="0"/>
              </a:rPr>
              <a:t>Advanced Malware Protection</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871186"/>
            <a:ext cx="568750" cy="646308"/>
          </a:xfrm>
          <a:prstGeom prst="rect">
            <a:avLst/>
          </a:prstGeom>
        </p:spPr>
      </p:pic>
      <p:sp>
        <p:nvSpPr>
          <p:cNvPr id="69" name="Rectangle 68">
            <a:extLst>
              <a:ext uri="{FF2B5EF4-FFF2-40B4-BE49-F238E27FC236}">
                <a16:creationId xmlns:a16="http://schemas.microsoft.com/office/drawing/2014/main" id="{5594479A-67B1-7043-BE7F-E1B72B4A2E21}"/>
              </a:ext>
            </a:extLst>
          </p:cNvPr>
          <p:cNvSpPr/>
          <p:nvPr/>
        </p:nvSpPr>
        <p:spPr>
          <a:xfrm>
            <a:off x="715622" y="2977960"/>
            <a:ext cx="1659832" cy="184666"/>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Block known malware</a:t>
            </a:r>
          </a:p>
        </p:txBody>
      </p:sp>
      <p:sp>
        <p:nvSpPr>
          <p:cNvPr id="72" name="Rectangle 71">
            <a:extLst>
              <a:ext uri="{FF2B5EF4-FFF2-40B4-BE49-F238E27FC236}">
                <a16:creationId xmlns:a16="http://schemas.microsoft.com/office/drawing/2014/main" id="{2F4BEFA8-6808-DB4B-85E6-A2AED028894A}"/>
              </a:ext>
            </a:extLst>
          </p:cNvPr>
          <p:cNvSpPr/>
          <p:nvPr/>
        </p:nvSpPr>
        <p:spPr>
          <a:xfrm>
            <a:off x="715622" y="3171723"/>
            <a:ext cx="1659832"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Examine files with context-driven analysis</a:t>
            </a:r>
          </a:p>
        </p:txBody>
      </p:sp>
      <p:sp>
        <p:nvSpPr>
          <p:cNvPr id="74" name="Rectangle 73">
            <a:extLst>
              <a:ext uri="{FF2B5EF4-FFF2-40B4-BE49-F238E27FC236}">
                <a16:creationId xmlns:a16="http://schemas.microsoft.com/office/drawing/2014/main" id="{5B4707AC-8538-B643-B7E3-84274E201999}"/>
              </a:ext>
            </a:extLst>
          </p:cNvPr>
          <p:cNvSpPr/>
          <p:nvPr/>
        </p:nvSpPr>
        <p:spPr>
          <a:xfrm>
            <a:off x="715622" y="3503985"/>
            <a:ext cx="1536336"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Auto-remediate threats in O365</a:t>
            </a:r>
          </a:p>
        </p:txBody>
      </p:sp>
      <p:sp>
        <p:nvSpPr>
          <p:cNvPr id="75" name="Rectangle 74">
            <a:extLst>
              <a:ext uri="{FF2B5EF4-FFF2-40B4-BE49-F238E27FC236}">
                <a16:creationId xmlns:a16="http://schemas.microsoft.com/office/drawing/2014/main" id="{F3A5C6A7-4671-344E-B50D-C74A7E066BC5}"/>
              </a:ext>
            </a:extLst>
          </p:cNvPr>
          <p:cNvSpPr/>
          <p:nvPr/>
        </p:nvSpPr>
        <p:spPr>
          <a:xfrm>
            <a:off x="705682" y="3836247"/>
            <a:ext cx="1669771"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Gain visibility into messages trying to enter or leave the network</a:t>
            </a:r>
          </a:p>
        </p:txBody>
      </p:sp>
      <p:sp>
        <p:nvSpPr>
          <p:cNvPr id="77" name="Rectangle 76">
            <a:extLst>
              <a:ext uri="{FF2B5EF4-FFF2-40B4-BE49-F238E27FC236}">
                <a16:creationId xmlns:a16="http://schemas.microsoft.com/office/drawing/2014/main" id="{AF953763-4DEF-D544-8218-7C1D2959CDA2}"/>
              </a:ext>
            </a:extLst>
          </p:cNvPr>
          <p:cNvSpPr/>
          <p:nvPr/>
        </p:nvSpPr>
        <p:spPr>
          <a:xfrm>
            <a:off x="2840311" y="1557142"/>
            <a:ext cx="1921225" cy="2931103"/>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78" name="Rectangle 77">
            <a:extLst>
              <a:ext uri="{FF2B5EF4-FFF2-40B4-BE49-F238E27FC236}">
                <a16:creationId xmlns:a16="http://schemas.microsoft.com/office/drawing/2014/main" id="{329EC4A9-6CD9-2343-8F45-3B6678172F83}"/>
              </a:ext>
            </a:extLst>
          </p:cNvPr>
          <p:cNvSpPr/>
          <p:nvPr/>
        </p:nvSpPr>
        <p:spPr>
          <a:xfrm>
            <a:off x="3175206" y="1635523"/>
            <a:ext cx="1206965"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mn-lt"/>
                <a:ea typeface="ＭＳ Ｐゴシック" charset="0"/>
                <a:cs typeface="+mn-cs"/>
              </a:rPr>
              <a:t>File reputation</a:t>
            </a:r>
          </a:p>
        </p:txBody>
      </p:sp>
      <p:cxnSp>
        <p:nvCxnSpPr>
          <p:cNvPr id="83" name="Straight Connector 82">
            <a:extLst>
              <a:ext uri="{FF2B5EF4-FFF2-40B4-BE49-F238E27FC236}">
                <a16:creationId xmlns:a16="http://schemas.microsoft.com/office/drawing/2014/main" id="{6DB7E37A-58A2-C34F-A358-FF359E7B34AA}"/>
              </a:ext>
            </a:extLst>
          </p:cNvPr>
          <p:cNvCxnSpPr>
            <a:cxnSpLocks/>
          </p:cNvCxnSpPr>
          <p:nvPr/>
        </p:nvCxnSpPr>
        <p:spPr>
          <a:xfrm flipH="1">
            <a:off x="3010326" y="2827888"/>
            <a:ext cx="1480931" cy="0"/>
          </a:xfrm>
          <a:prstGeom prst="line">
            <a:avLst/>
          </a:prstGeom>
          <a:ln w="127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7CD42D1-4ED3-A04B-B6CB-497868132473}"/>
              </a:ext>
            </a:extLst>
          </p:cNvPr>
          <p:cNvSpPr txBox="1"/>
          <p:nvPr/>
        </p:nvSpPr>
        <p:spPr>
          <a:xfrm>
            <a:off x="3805055" y="2993647"/>
            <a:ext cx="910320" cy="369332"/>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mn-lt"/>
                <a:ea typeface="+mn-ea"/>
                <a:cs typeface="+mn-cs"/>
              </a:rPr>
              <a:t>Fuzzy fingerprinting</a:t>
            </a:r>
          </a:p>
        </p:txBody>
      </p:sp>
      <p:sp>
        <p:nvSpPr>
          <p:cNvPr id="86" name="TextBox 85">
            <a:extLst>
              <a:ext uri="{FF2B5EF4-FFF2-40B4-BE49-F238E27FC236}">
                <a16:creationId xmlns:a16="http://schemas.microsoft.com/office/drawing/2014/main" id="{34102F3B-E10C-5340-8B70-EFF1FD0157EB}"/>
              </a:ext>
            </a:extLst>
          </p:cNvPr>
          <p:cNvSpPr txBox="1"/>
          <p:nvPr/>
        </p:nvSpPr>
        <p:spPr>
          <a:xfrm>
            <a:off x="3805055" y="3531529"/>
            <a:ext cx="901929" cy="369332"/>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mn-lt"/>
                <a:ea typeface="+mn-ea"/>
                <a:cs typeface="+mn-cs"/>
              </a:rPr>
              <a:t>Indications of compromise</a:t>
            </a:r>
          </a:p>
        </p:txBody>
      </p:sp>
      <p:sp>
        <p:nvSpPr>
          <p:cNvPr id="87" name="TextBox 86">
            <a:extLst>
              <a:ext uri="{FF2B5EF4-FFF2-40B4-BE49-F238E27FC236}">
                <a16:creationId xmlns:a16="http://schemas.microsoft.com/office/drawing/2014/main" id="{3F8F24FF-E907-E943-9BD6-F7B48373BBA7}"/>
              </a:ext>
            </a:extLst>
          </p:cNvPr>
          <p:cNvSpPr txBox="1"/>
          <p:nvPr/>
        </p:nvSpPr>
        <p:spPr>
          <a:xfrm>
            <a:off x="3805055" y="4049241"/>
            <a:ext cx="729527" cy="369332"/>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mn-lt"/>
                <a:ea typeface="+mn-ea"/>
                <a:cs typeface="+mn-cs"/>
              </a:rPr>
              <a:t>Known signatures</a:t>
            </a:r>
          </a:p>
        </p:txBody>
      </p:sp>
      <p:grpSp>
        <p:nvGrpSpPr>
          <p:cNvPr id="118" name="Group 117">
            <a:extLst>
              <a:ext uri="{FF2B5EF4-FFF2-40B4-BE49-F238E27FC236}">
                <a16:creationId xmlns:a16="http://schemas.microsoft.com/office/drawing/2014/main" id="{86C53346-3E21-A540-A195-87CAC415501C}"/>
              </a:ext>
            </a:extLst>
          </p:cNvPr>
          <p:cNvGrpSpPr/>
          <p:nvPr/>
        </p:nvGrpSpPr>
        <p:grpSpPr>
          <a:xfrm>
            <a:off x="4985764" y="1663804"/>
            <a:ext cx="1428089" cy="1884121"/>
            <a:chOff x="4985764" y="1739220"/>
            <a:chExt cx="1428089" cy="1884121"/>
          </a:xfrm>
        </p:grpSpPr>
        <p:sp>
          <p:nvSpPr>
            <p:cNvPr id="119" name="Rectangle 118">
              <a:extLst>
                <a:ext uri="{FF2B5EF4-FFF2-40B4-BE49-F238E27FC236}">
                  <a16:creationId xmlns:a16="http://schemas.microsoft.com/office/drawing/2014/main" id="{050F494C-D6EC-084E-BDC0-90AA361C2D55}"/>
                </a:ext>
              </a:extLst>
            </p:cNvPr>
            <p:cNvSpPr/>
            <p:nvPr/>
          </p:nvSpPr>
          <p:spPr>
            <a:xfrm>
              <a:off x="5055983" y="1739220"/>
              <a:ext cx="1206965" cy="261610"/>
            </a:xfrm>
            <a:prstGeom prst="rect">
              <a:avLst/>
            </a:prstGeom>
            <a:noFill/>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mn-lt"/>
                  <a:ea typeface="ＭＳ Ｐゴシック" charset="0"/>
                  <a:cs typeface="+mn-cs"/>
                </a:rPr>
                <a:t>File sandboxing</a:t>
              </a:r>
            </a:p>
          </p:txBody>
        </p:sp>
        <p:sp>
          <p:nvSpPr>
            <p:cNvPr id="122" name="TextBox 121">
              <a:extLst>
                <a:ext uri="{FF2B5EF4-FFF2-40B4-BE49-F238E27FC236}">
                  <a16:creationId xmlns:a16="http://schemas.microsoft.com/office/drawing/2014/main" id="{77AF43F7-4DB3-A94D-A5B4-6EDE84BEA660}"/>
                </a:ext>
              </a:extLst>
            </p:cNvPr>
            <p:cNvSpPr txBox="1"/>
            <p:nvPr/>
          </p:nvSpPr>
          <p:spPr>
            <a:xfrm>
              <a:off x="4985764" y="3115510"/>
              <a:ext cx="1428089" cy="507831"/>
            </a:xfrm>
            <a:prstGeom prst="rect">
              <a:avLst/>
            </a:prstGeom>
            <a:noFill/>
          </p:spPr>
          <p:txBody>
            <a:bodyPr wrap="square" rtlCol="0">
              <a:spAutoFit/>
            </a:bodyPr>
            <a:lstStyle/>
            <a:p>
              <a:pPr marL="171450" marR="0" lvl="0" indent="-171450" algn="l" defTabSz="685891" rtl="0" eaLnBrk="1" fontAlgn="auto" latinLnBrk="0" hangingPunct="1">
                <a:lnSpc>
                  <a:spcPct val="100000"/>
                </a:lnSpc>
                <a:spcBef>
                  <a:spcPts val="0"/>
                </a:spcBef>
                <a:spcAft>
                  <a:spcPts val="0"/>
                </a:spcAft>
                <a:buClr>
                  <a:schemeClr val="tx1"/>
                </a:buClr>
                <a:buSzPct val="85000"/>
                <a:buFont typeface="Arial" panose="020B0604020202020204" pitchFamily="34" charset="0"/>
                <a:buChar char="•"/>
                <a:tabLst/>
                <a:defRPr/>
              </a:pPr>
              <a:r>
                <a:rPr kumimoji="0" lang="en-US" sz="900" b="0" i="0" u="none" strike="noStrike" kern="1200" cap="none" spc="0" normalizeH="0" baseline="0" noProof="0">
                  <a:ln>
                    <a:noFill/>
                  </a:ln>
                  <a:solidFill>
                    <a:srgbClr val="676767"/>
                  </a:solidFill>
                  <a:effectLst/>
                  <a:uLnTx/>
                  <a:uFillTx/>
                  <a:latin typeface="+mn-lt"/>
                  <a:ea typeface="+mn-ea"/>
                  <a:cs typeface="CiscoSansTT ExtraLight" panose="020B0303020201020303" pitchFamily="34" charset="0"/>
                </a:rPr>
                <a:t>Advanced analytics</a:t>
              </a:r>
            </a:p>
            <a:p>
              <a:pPr marL="171450" marR="0" lvl="0" indent="-171450" algn="l" defTabSz="685891" rtl="0" eaLnBrk="1" fontAlgn="auto" latinLnBrk="0" hangingPunct="1">
                <a:lnSpc>
                  <a:spcPct val="100000"/>
                </a:lnSpc>
                <a:spcBef>
                  <a:spcPts val="0"/>
                </a:spcBef>
                <a:spcAft>
                  <a:spcPts val="0"/>
                </a:spcAft>
                <a:buClr>
                  <a:schemeClr val="tx1"/>
                </a:buClr>
                <a:buSzPct val="85000"/>
                <a:buFont typeface="Arial" panose="020B0604020202020204" pitchFamily="34" charset="0"/>
                <a:buChar char="•"/>
                <a:tabLst/>
                <a:defRPr/>
              </a:pPr>
              <a:r>
                <a:rPr kumimoji="0" lang="en-US" sz="900" b="0" i="0" u="none" strike="noStrike" kern="1200" cap="none" spc="0" normalizeH="0" baseline="0" noProof="0">
                  <a:ln>
                    <a:noFill/>
                  </a:ln>
                  <a:solidFill>
                    <a:srgbClr val="676767"/>
                  </a:solidFill>
                  <a:effectLst/>
                  <a:uLnTx/>
                  <a:uFillTx/>
                  <a:latin typeface="+mn-lt"/>
                  <a:ea typeface="+mn-ea"/>
                  <a:cs typeface="CiscoSansTT ExtraLight" panose="020B0303020201020303" pitchFamily="34" charset="0"/>
                </a:rPr>
                <a:t>Dynamic analysis</a:t>
              </a:r>
            </a:p>
            <a:p>
              <a:pPr marL="171450" marR="0" lvl="0" indent="-171450" algn="l" defTabSz="685891" rtl="0" eaLnBrk="1" fontAlgn="auto" latinLnBrk="0" hangingPunct="1">
                <a:lnSpc>
                  <a:spcPct val="100000"/>
                </a:lnSpc>
                <a:spcBef>
                  <a:spcPts val="0"/>
                </a:spcBef>
                <a:spcAft>
                  <a:spcPts val="0"/>
                </a:spcAft>
                <a:buClr>
                  <a:schemeClr val="tx1"/>
                </a:buClr>
                <a:buSzPct val="85000"/>
                <a:buFont typeface="Arial" panose="020B0604020202020204" pitchFamily="34" charset="0"/>
                <a:buChar char="•"/>
                <a:tabLst/>
                <a:defRPr/>
              </a:pPr>
              <a:r>
                <a:rPr kumimoji="0" lang="en-US" sz="900" b="0" i="0" u="none" strike="noStrike" kern="1200" cap="none" spc="0" normalizeH="0" baseline="0" noProof="0">
                  <a:ln>
                    <a:noFill/>
                  </a:ln>
                  <a:solidFill>
                    <a:srgbClr val="676767"/>
                  </a:solidFill>
                  <a:effectLst/>
                  <a:uLnTx/>
                  <a:uFillTx/>
                  <a:latin typeface="+mn-lt"/>
                  <a:ea typeface="+mn-ea"/>
                  <a:cs typeface="CiscoSansTT ExtraLight" panose="020B0303020201020303" pitchFamily="34" charset="0"/>
                </a:rPr>
                <a:t>846+ indicators</a:t>
              </a:r>
            </a:p>
          </p:txBody>
        </p:sp>
      </p:grpSp>
      <p:sp>
        <p:nvSpPr>
          <p:cNvPr id="138" name="Rectangle 137">
            <a:extLst>
              <a:ext uri="{FF2B5EF4-FFF2-40B4-BE49-F238E27FC236}">
                <a16:creationId xmlns:a16="http://schemas.microsoft.com/office/drawing/2014/main" id="{3E274390-CDD9-2243-9500-6E32CC8FDC51}"/>
              </a:ext>
            </a:extLst>
          </p:cNvPr>
          <p:cNvSpPr/>
          <p:nvPr/>
        </p:nvSpPr>
        <p:spPr>
          <a:xfrm>
            <a:off x="6607829" y="1557142"/>
            <a:ext cx="1921220" cy="2931102"/>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140" name="Rectangle 139">
            <a:extLst>
              <a:ext uri="{FF2B5EF4-FFF2-40B4-BE49-F238E27FC236}">
                <a16:creationId xmlns:a16="http://schemas.microsoft.com/office/drawing/2014/main" id="{6CE52893-1B2D-9147-AB9F-9752B1DED872}"/>
              </a:ext>
            </a:extLst>
          </p:cNvPr>
          <p:cNvSpPr/>
          <p:nvPr/>
        </p:nvSpPr>
        <p:spPr>
          <a:xfrm>
            <a:off x="6799818" y="1663804"/>
            <a:ext cx="1482858"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mn-lt"/>
                <a:ea typeface="ＭＳ Ｐゴシック" charset="0"/>
                <a:cs typeface="+mn-cs"/>
              </a:rPr>
              <a:t>File retrospection</a:t>
            </a:r>
          </a:p>
        </p:txBody>
      </p:sp>
      <p:pic>
        <p:nvPicPr>
          <p:cNvPr id="147" name="Picture 15" descr="A picture containing toy&#10;&#10;Description generated with very high confidence">
            <a:extLst>
              <a:ext uri="{FF2B5EF4-FFF2-40B4-BE49-F238E27FC236}">
                <a16:creationId xmlns:a16="http://schemas.microsoft.com/office/drawing/2014/main" id="{2D40ABAF-6897-B141-B149-E8485E003F57}"/>
              </a:ext>
            </a:extLst>
          </p:cNvPr>
          <p:cNvPicPr>
            <a:picLocks noChangeAspect="1"/>
          </p:cNvPicPr>
          <p:nvPr/>
        </p:nvPicPr>
        <p:blipFill>
          <a:blip r:embed="rId4"/>
          <a:stretch>
            <a:fillRect/>
          </a:stretch>
        </p:blipFill>
        <p:spPr>
          <a:xfrm>
            <a:off x="3338724" y="1866626"/>
            <a:ext cx="840542" cy="840542"/>
          </a:xfrm>
          <a:prstGeom prst="rect">
            <a:avLst/>
          </a:prstGeom>
        </p:spPr>
      </p:pic>
      <p:pic>
        <p:nvPicPr>
          <p:cNvPr id="11" name="Picture 10">
            <a:extLst>
              <a:ext uri="{FF2B5EF4-FFF2-40B4-BE49-F238E27FC236}">
                <a16:creationId xmlns:a16="http://schemas.microsoft.com/office/drawing/2014/main" id="{BB71DA62-DE0B-B548-9F94-041F14E2E5DB}"/>
              </a:ext>
            </a:extLst>
          </p:cNvPr>
          <p:cNvPicPr>
            <a:picLocks noChangeAspect="1"/>
          </p:cNvPicPr>
          <p:nvPr/>
        </p:nvPicPr>
        <p:blipFill>
          <a:blip r:embed="rId5"/>
          <a:stretch>
            <a:fillRect/>
          </a:stretch>
        </p:blipFill>
        <p:spPr>
          <a:xfrm>
            <a:off x="5365705" y="1974399"/>
            <a:ext cx="651764" cy="720774"/>
          </a:xfrm>
          <a:prstGeom prst="rect">
            <a:avLst/>
          </a:prstGeom>
        </p:spPr>
      </p:pic>
      <p:pic>
        <p:nvPicPr>
          <p:cNvPr id="149" name="Picture 148">
            <a:extLst>
              <a:ext uri="{FF2B5EF4-FFF2-40B4-BE49-F238E27FC236}">
                <a16:creationId xmlns:a16="http://schemas.microsoft.com/office/drawing/2014/main" id="{28FEF5ED-3D0C-4D47-8CA1-7AF037079C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81586" y="1857120"/>
            <a:ext cx="1051902" cy="1051902"/>
          </a:xfrm>
          <a:prstGeom prst="rect">
            <a:avLst/>
          </a:prstGeom>
        </p:spPr>
      </p:pic>
      <p:cxnSp>
        <p:nvCxnSpPr>
          <p:cNvPr id="150" name="Straight Arrow Connector 149">
            <a:extLst>
              <a:ext uri="{FF2B5EF4-FFF2-40B4-BE49-F238E27FC236}">
                <a16:creationId xmlns:a16="http://schemas.microsoft.com/office/drawing/2014/main" id="{055DEFAB-0BD2-BE4A-B795-183F4FA53721}"/>
              </a:ext>
            </a:extLst>
          </p:cNvPr>
          <p:cNvCxnSpPr>
            <a:cxnSpLocks/>
          </p:cNvCxnSpPr>
          <p:nvPr/>
        </p:nvCxnSpPr>
        <p:spPr>
          <a:xfrm>
            <a:off x="3157062" y="3141295"/>
            <a:ext cx="624246" cy="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pic>
        <p:nvPicPr>
          <p:cNvPr id="104" name="Picture 103">
            <a:extLst>
              <a:ext uri="{FF2B5EF4-FFF2-40B4-BE49-F238E27FC236}">
                <a16:creationId xmlns:a16="http://schemas.microsoft.com/office/drawing/2014/main" id="{1A340196-CAFD-9D4D-A8AC-89758464721C}"/>
              </a:ext>
            </a:extLst>
          </p:cNvPr>
          <p:cNvPicPr>
            <a:picLocks noChangeAspect="1"/>
          </p:cNvPicPr>
          <p:nvPr/>
        </p:nvPicPr>
        <p:blipFill>
          <a:blip r:embed="rId7"/>
          <a:stretch>
            <a:fillRect/>
          </a:stretch>
        </p:blipFill>
        <p:spPr>
          <a:xfrm>
            <a:off x="3138445" y="2921789"/>
            <a:ext cx="296034" cy="400047"/>
          </a:xfrm>
          <a:prstGeom prst="rect">
            <a:avLst/>
          </a:prstGeom>
        </p:spPr>
      </p:pic>
      <p:cxnSp>
        <p:nvCxnSpPr>
          <p:cNvPr id="151" name="Straight Arrow Connector 150">
            <a:extLst>
              <a:ext uri="{FF2B5EF4-FFF2-40B4-BE49-F238E27FC236}">
                <a16:creationId xmlns:a16="http://schemas.microsoft.com/office/drawing/2014/main" id="{AFDC974F-6073-1A4E-A3A9-F5D203FE086C}"/>
              </a:ext>
            </a:extLst>
          </p:cNvPr>
          <p:cNvCxnSpPr>
            <a:cxnSpLocks/>
          </p:cNvCxnSpPr>
          <p:nvPr/>
        </p:nvCxnSpPr>
        <p:spPr>
          <a:xfrm>
            <a:off x="3157062" y="3695086"/>
            <a:ext cx="624246" cy="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2" name="Straight Arrow Connector 151">
            <a:extLst>
              <a:ext uri="{FF2B5EF4-FFF2-40B4-BE49-F238E27FC236}">
                <a16:creationId xmlns:a16="http://schemas.microsoft.com/office/drawing/2014/main" id="{4B15B50E-1F18-0C40-A29F-EEEF229DB6A8}"/>
              </a:ext>
            </a:extLst>
          </p:cNvPr>
          <p:cNvCxnSpPr>
            <a:cxnSpLocks/>
          </p:cNvCxnSpPr>
          <p:nvPr/>
        </p:nvCxnSpPr>
        <p:spPr>
          <a:xfrm>
            <a:off x="3157062" y="4235999"/>
            <a:ext cx="624246" cy="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pic>
        <p:nvPicPr>
          <p:cNvPr id="113" name="Picture 112">
            <a:extLst>
              <a:ext uri="{FF2B5EF4-FFF2-40B4-BE49-F238E27FC236}">
                <a16:creationId xmlns:a16="http://schemas.microsoft.com/office/drawing/2014/main" id="{DC016BC4-357F-634C-9ECC-B1AF17671FF4}"/>
              </a:ext>
            </a:extLst>
          </p:cNvPr>
          <p:cNvPicPr>
            <a:picLocks noChangeAspect="1"/>
          </p:cNvPicPr>
          <p:nvPr/>
        </p:nvPicPr>
        <p:blipFill>
          <a:blip r:embed="rId8"/>
          <a:stretch>
            <a:fillRect/>
          </a:stretch>
        </p:blipFill>
        <p:spPr>
          <a:xfrm>
            <a:off x="3129752" y="3459152"/>
            <a:ext cx="305016" cy="412184"/>
          </a:xfrm>
          <a:prstGeom prst="rect">
            <a:avLst/>
          </a:prstGeom>
        </p:spPr>
      </p:pic>
      <p:pic>
        <p:nvPicPr>
          <p:cNvPr id="91" name="Picture 90">
            <a:extLst>
              <a:ext uri="{FF2B5EF4-FFF2-40B4-BE49-F238E27FC236}">
                <a16:creationId xmlns:a16="http://schemas.microsoft.com/office/drawing/2014/main" id="{11E2F480-31A2-734C-A956-404E94313C61}"/>
              </a:ext>
            </a:extLst>
          </p:cNvPr>
          <p:cNvPicPr>
            <a:picLocks noChangeAspect="1"/>
          </p:cNvPicPr>
          <p:nvPr/>
        </p:nvPicPr>
        <p:blipFill>
          <a:blip r:embed="rId9"/>
          <a:stretch>
            <a:fillRect/>
          </a:stretch>
        </p:blipFill>
        <p:spPr>
          <a:xfrm>
            <a:off x="3129173" y="3995610"/>
            <a:ext cx="309022" cy="417598"/>
          </a:xfrm>
          <a:prstGeom prst="rect">
            <a:avLst/>
          </a:prstGeom>
        </p:spPr>
      </p:pic>
      <p:pic>
        <p:nvPicPr>
          <p:cNvPr id="153" name="Graphic 152">
            <a:extLst>
              <a:ext uri="{FF2B5EF4-FFF2-40B4-BE49-F238E27FC236}">
                <a16:creationId xmlns:a16="http://schemas.microsoft.com/office/drawing/2014/main" id="{CC2D12A5-B508-7C4A-8D80-841EA7562A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9308" y="3564564"/>
            <a:ext cx="413944" cy="413944"/>
          </a:xfrm>
          <a:prstGeom prst="rect">
            <a:avLst/>
          </a:prstGeom>
        </p:spPr>
      </p:pic>
      <p:pic>
        <p:nvPicPr>
          <p:cNvPr id="16" name="Picture 15">
            <a:extLst>
              <a:ext uri="{FF2B5EF4-FFF2-40B4-BE49-F238E27FC236}">
                <a16:creationId xmlns:a16="http://schemas.microsoft.com/office/drawing/2014/main" id="{2FB69B96-1B61-5345-B27E-F30FEE98095E}"/>
              </a:ext>
            </a:extLst>
          </p:cNvPr>
          <p:cNvPicPr>
            <a:picLocks noChangeAspect="1"/>
          </p:cNvPicPr>
          <p:nvPr/>
        </p:nvPicPr>
        <p:blipFill>
          <a:blip r:embed="rId12"/>
          <a:stretch>
            <a:fillRect/>
          </a:stretch>
        </p:blipFill>
        <p:spPr>
          <a:xfrm>
            <a:off x="5461941" y="3964861"/>
            <a:ext cx="395047" cy="395047"/>
          </a:xfrm>
          <a:prstGeom prst="rect">
            <a:avLst/>
          </a:prstGeom>
        </p:spPr>
      </p:pic>
      <p:pic>
        <p:nvPicPr>
          <p:cNvPr id="18" name="Picture 17">
            <a:extLst>
              <a:ext uri="{FF2B5EF4-FFF2-40B4-BE49-F238E27FC236}">
                <a16:creationId xmlns:a16="http://schemas.microsoft.com/office/drawing/2014/main" id="{91EF0775-0D83-264A-BECD-3D80B4AFC1CE}"/>
              </a:ext>
            </a:extLst>
          </p:cNvPr>
          <p:cNvPicPr>
            <a:picLocks noChangeAspect="1"/>
          </p:cNvPicPr>
          <p:nvPr/>
        </p:nvPicPr>
        <p:blipFill>
          <a:blip r:embed="rId13"/>
          <a:stretch>
            <a:fillRect/>
          </a:stretch>
        </p:blipFill>
        <p:spPr>
          <a:xfrm>
            <a:off x="7547012" y="3415539"/>
            <a:ext cx="552911" cy="552911"/>
          </a:xfrm>
          <a:prstGeom prst="rect">
            <a:avLst/>
          </a:prstGeom>
        </p:spPr>
      </p:pic>
      <p:pic>
        <p:nvPicPr>
          <p:cNvPr id="155" name="Graphic 154">
            <a:extLst>
              <a:ext uri="{FF2B5EF4-FFF2-40B4-BE49-F238E27FC236}">
                <a16:creationId xmlns:a16="http://schemas.microsoft.com/office/drawing/2014/main" id="{2CA82012-1467-3F47-A8C8-78C75D3997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92846" y="3447272"/>
            <a:ext cx="197733" cy="197733"/>
          </a:xfrm>
          <a:prstGeom prst="rect">
            <a:avLst/>
          </a:prstGeom>
        </p:spPr>
      </p:pic>
      <p:pic>
        <p:nvPicPr>
          <p:cNvPr id="156" name="Graphic 155">
            <a:extLst>
              <a:ext uri="{FF2B5EF4-FFF2-40B4-BE49-F238E27FC236}">
                <a16:creationId xmlns:a16="http://schemas.microsoft.com/office/drawing/2014/main" id="{B258C2D3-AC1C-FB4A-95D9-B02F358A65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44451" y="3090162"/>
            <a:ext cx="246128" cy="203466"/>
          </a:xfrm>
          <a:prstGeom prst="rect">
            <a:avLst/>
          </a:prstGeom>
        </p:spPr>
      </p:pic>
      <p:pic>
        <p:nvPicPr>
          <p:cNvPr id="157" name="Graphic 156">
            <a:extLst>
              <a:ext uri="{FF2B5EF4-FFF2-40B4-BE49-F238E27FC236}">
                <a16:creationId xmlns:a16="http://schemas.microsoft.com/office/drawing/2014/main" id="{692F7AE0-C066-1947-9354-E9E9B62DAB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57128" y="3796304"/>
            <a:ext cx="233451" cy="233451"/>
          </a:xfrm>
          <a:prstGeom prst="rect">
            <a:avLst/>
          </a:prstGeom>
        </p:spPr>
      </p:pic>
      <p:cxnSp>
        <p:nvCxnSpPr>
          <p:cNvPr id="158" name="Straight Connector 157">
            <a:extLst>
              <a:ext uri="{FF2B5EF4-FFF2-40B4-BE49-F238E27FC236}">
                <a16:creationId xmlns:a16="http://schemas.microsoft.com/office/drawing/2014/main" id="{20DA433C-649C-244C-9589-3D45021AE564}"/>
              </a:ext>
            </a:extLst>
          </p:cNvPr>
          <p:cNvCxnSpPr>
            <a:cxnSpLocks/>
          </p:cNvCxnSpPr>
          <p:nvPr/>
        </p:nvCxnSpPr>
        <p:spPr>
          <a:xfrm flipH="1">
            <a:off x="4936231" y="2827888"/>
            <a:ext cx="1480931" cy="0"/>
          </a:xfrm>
          <a:prstGeom prst="line">
            <a:avLst/>
          </a:prstGeom>
          <a:ln w="127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41CDE71-CBE6-A448-9E27-2F474C217983}"/>
              </a:ext>
            </a:extLst>
          </p:cNvPr>
          <p:cNvCxnSpPr>
            <a:cxnSpLocks/>
          </p:cNvCxnSpPr>
          <p:nvPr/>
        </p:nvCxnSpPr>
        <p:spPr>
          <a:xfrm flipH="1">
            <a:off x="6797399" y="2827888"/>
            <a:ext cx="1480931" cy="0"/>
          </a:xfrm>
          <a:prstGeom prst="line">
            <a:avLst/>
          </a:prstGeom>
          <a:ln w="127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940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437765" y="341313"/>
            <a:ext cx="8521299" cy="731837"/>
          </a:xfrm>
        </p:spPr>
        <p:txBody>
          <a:bodyPr/>
          <a:lstStyle/>
          <a:p>
            <a:r>
              <a:rPr lang="en-US"/>
              <a:t>Investigate unrecognized attachments safely</a:t>
            </a:r>
          </a:p>
        </p:txBody>
      </p:sp>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8" name="Rectangle 7">
            <a:extLst>
              <a:ext uri="{FF2B5EF4-FFF2-40B4-BE49-F238E27FC236}">
                <a16:creationId xmlns:a16="http://schemas.microsoft.com/office/drawing/2014/main" id="{9F7F2649-1B77-CD43-BB5B-05784F0F70D1}"/>
              </a:ext>
            </a:extLst>
          </p:cNvPr>
          <p:cNvSpPr/>
          <p:nvPr/>
        </p:nvSpPr>
        <p:spPr>
          <a:xfrm>
            <a:off x="715621" y="2752167"/>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b="1" kern="0">
                <a:solidFill>
                  <a:schemeClr val="accent2"/>
                </a:solidFill>
                <a:latin typeface="CiscoSansTT" panose="020B0503020201020303" pitchFamily="34" charset="0"/>
                <a:cs typeface="CiscoSansTT" panose="020B0503020201020303" pitchFamily="34" charset="0"/>
              </a:rPr>
              <a:t>Cisco Threat Grid</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871186"/>
            <a:ext cx="568750" cy="646308"/>
          </a:xfrm>
          <a:prstGeom prst="rect">
            <a:avLst/>
          </a:prstGeom>
        </p:spPr>
      </p:pic>
      <p:sp>
        <p:nvSpPr>
          <p:cNvPr id="39" name="Rectangle 38">
            <a:extLst>
              <a:ext uri="{FF2B5EF4-FFF2-40B4-BE49-F238E27FC236}">
                <a16:creationId xmlns:a16="http://schemas.microsoft.com/office/drawing/2014/main" id="{454FEE2A-0D26-2941-BCC9-CE1A85653C6C}"/>
              </a:ext>
            </a:extLst>
          </p:cNvPr>
          <p:cNvSpPr/>
          <p:nvPr/>
        </p:nvSpPr>
        <p:spPr>
          <a:xfrm>
            <a:off x="715621" y="3021434"/>
            <a:ext cx="19004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CiscoSansTT" panose="020B0503020201020303" pitchFamily="34" charset="0"/>
                <a:ea typeface="ＭＳ Ｐゴシック" charset="0"/>
                <a:cs typeface="CiscoSansTT" panose="020B0503020201020303" pitchFamily="34" charset="0"/>
              </a:rPr>
              <a:t>Ongoing Analysis of files in Threat Grid</a:t>
            </a:r>
          </a:p>
        </p:txBody>
      </p:sp>
      <p:sp>
        <p:nvSpPr>
          <p:cNvPr id="40" name="Rectangle 39">
            <a:extLst>
              <a:ext uri="{FF2B5EF4-FFF2-40B4-BE49-F238E27FC236}">
                <a16:creationId xmlns:a16="http://schemas.microsoft.com/office/drawing/2014/main" id="{2BC1AE00-CD77-8149-8E02-992F4D55324B}"/>
              </a:ext>
            </a:extLst>
          </p:cNvPr>
          <p:cNvSpPr/>
          <p:nvPr/>
        </p:nvSpPr>
        <p:spPr>
          <a:xfrm>
            <a:off x="715621" y="3352498"/>
            <a:ext cx="191272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CiscoSansTT" panose="020B0503020201020303" pitchFamily="34" charset="0"/>
                <a:ea typeface="ＭＳ Ｐゴシック" charset="0"/>
                <a:cs typeface="CiscoSansTT" panose="020B0503020201020303" pitchFamily="34" charset="0"/>
              </a:rPr>
              <a:t>Examine files with context-driven analysis</a:t>
            </a:r>
          </a:p>
        </p:txBody>
      </p:sp>
      <p:sp>
        <p:nvSpPr>
          <p:cNvPr id="41" name="Rectangle 40">
            <a:extLst>
              <a:ext uri="{FF2B5EF4-FFF2-40B4-BE49-F238E27FC236}">
                <a16:creationId xmlns:a16="http://schemas.microsoft.com/office/drawing/2014/main" id="{A6C3C112-6422-554C-B55D-7F10E822C49B}"/>
              </a:ext>
            </a:extLst>
          </p:cNvPr>
          <p:cNvSpPr/>
          <p:nvPr/>
        </p:nvSpPr>
        <p:spPr>
          <a:xfrm>
            <a:off x="715621" y="3683562"/>
            <a:ext cx="19947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CiscoSansTT" panose="020B0503020201020303" pitchFamily="34" charset="0"/>
                <a:ea typeface="ＭＳ Ｐゴシック" charset="0"/>
                <a:cs typeface="CiscoSansTT" panose="020B0503020201020303" pitchFamily="34" charset="0"/>
              </a:rPr>
              <a:t>Receive threat report and score to guide decision making</a:t>
            </a:r>
          </a:p>
        </p:txBody>
      </p:sp>
      <p:sp>
        <p:nvSpPr>
          <p:cNvPr id="42" name="Rectangle 41">
            <a:extLst>
              <a:ext uri="{FF2B5EF4-FFF2-40B4-BE49-F238E27FC236}">
                <a16:creationId xmlns:a16="http://schemas.microsoft.com/office/drawing/2014/main" id="{632C92DC-3B08-BC43-A316-CFF49E832B88}"/>
              </a:ext>
            </a:extLst>
          </p:cNvPr>
          <p:cNvSpPr/>
          <p:nvPr/>
        </p:nvSpPr>
        <p:spPr>
          <a:xfrm>
            <a:off x="705682" y="4014626"/>
            <a:ext cx="166977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CiscoSansTT" panose="020B0503020201020303" pitchFamily="34" charset="0"/>
                <a:ea typeface="ＭＳ Ｐゴシック" charset="0"/>
                <a:cs typeface="CiscoSansTT" panose="020B0503020201020303" pitchFamily="34" charset="0"/>
              </a:rPr>
              <a:t>Automatically remediate malware for O365 users</a:t>
            </a:r>
          </a:p>
        </p:txBody>
      </p:sp>
      <p:sp>
        <p:nvSpPr>
          <p:cNvPr id="43" name="Freeform 120">
            <a:extLst>
              <a:ext uri="{FF2B5EF4-FFF2-40B4-BE49-F238E27FC236}">
                <a16:creationId xmlns:a16="http://schemas.microsoft.com/office/drawing/2014/main" id="{4D1AB5D9-FC64-284C-857B-E8C05D256A33}"/>
              </a:ext>
            </a:extLst>
          </p:cNvPr>
          <p:cNvSpPr>
            <a:spLocks/>
          </p:cNvSpPr>
          <p:nvPr/>
        </p:nvSpPr>
        <p:spPr bwMode="auto">
          <a:xfrm>
            <a:off x="2253574" y="3919163"/>
            <a:ext cx="729930" cy="401378"/>
          </a:xfrm>
          <a:custGeom>
            <a:avLst/>
            <a:gdLst>
              <a:gd name="T0" fmla="*/ 611 w 690"/>
              <a:gd name="T1" fmla="*/ 231 h 460"/>
              <a:gd name="T2" fmla="*/ 613 w 690"/>
              <a:gd name="T3" fmla="*/ 210 h 460"/>
              <a:gd name="T4" fmla="*/ 612 w 690"/>
              <a:gd name="T5" fmla="*/ 198 h 460"/>
              <a:gd name="T6" fmla="*/ 608 w 690"/>
              <a:gd name="T7" fmla="*/ 178 h 460"/>
              <a:gd name="T8" fmla="*/ 600 w 690"/>
              <a:gd name="T9" fmla="*/ 158 h 460"/>
              <a:gd name="T10" fmla="*/ 588 w 690"/>
              <a:gd name="T11" fmla="*/ 140 h 460"/>
              <a:gd name="T12" fmla="*/ 573 w 690"/>
              <a:gd name="T13" fmla="*/ 125 h 460"/>
              <a:gd name="T14" fmla="*/ 555 w 690"/>
              <a:gd name="T15" fmla="*/ 115 h 460"/>
              <a:gd name="T16" fmla="*/ 537 w 690"/>
              <a:gd name="T17" fmla="*/ 107 h 460"/>
              <a:gd name="T18" fmla="*/ 515 w 690"/>
              <a:gd name="T19" fmla="*/ 101 h 460"/>
              <a:gd name="T20" fmla="*/ 504 w 690"/>
              <a:gd name="T21" fmla="*/ 101 h 460"/>
              <a:gd name="T22" fmla="*/ 487 w 690"/>
              <a:gd name="T23" fmla="*/ 103 h 460"/>
              <a:gd name="T24" fmla="*/ 481 w 690"/>
              <a:gd name="T25" fmla="*/ 92 h 460"/>
              <a:gd name="T26" fmla="*/ 466 w 690"/>
              <a:gd name="T27" fmla="*/ 71 h 460"/>
              <a:gd name="T28" fmla="*/ 449 w 690"/>
              <a:gd name="T29" fmla="*/ 53 h 460"/>
              <a:gd name="T30" fmla="*/ 430 w 690"/>
              <a:gd name="T31" fmla="*/ 36 h 460"/>
              <a:gd name="T32" fmla="*/ 408 w 690"/>
              <a:gd name="T33" fmla="*/ 23 h 460"/>
              <a:gd name="T34" fmla="*/ 386 w 690"/>
              <a:gd name="T35" fmla="*/ 12 h 460"/>
              <a:gd name="T36" fmla="*/ 361 w 690"/>
              <a:gd name="T37" fmla="*/ 4 h 460"/>
              <a:gd name="T38" fmla="*/ 334 w 690"/>
              <a:gd name="T39" fmla="*/ 1 h 460"/>
              <a:gd name="T40" fmla="*/ 321 w 690"/>
              <a:gd name="T41" fmla="*/ 0 h 460"/>
              <a:gd name="T42" fmla="*/ 288 w 690"/>
              <a:gd name="T43" fmla="*/ 3 h 460"/>
              <a:gd name="T44" fmla="*/ 257 w 690"/>
              <a:gd name="T45" fmla="*/ 12 h 460"/>
              <a:gd name="T46" fmla="*/ 229 w 690"/>
              <a:gd name="T47" fmla="*/ 26 h 460"/>
              <a:gd name="T48" fmla="*/ 203 w 690"/>
              <a:gd name="T49" fmla="*/ 43 h 460"/>
              <a:gd name="T50" fmla="*/ 181 w 690"/>
              <a:gd name="T51" fmla="*/ 65 h 460"/>
              <a:gd name="T52" fmla="*/ 163 w 690"/>
              <a:gd name="T53" fmla="*/ 90 h 460"/>
              <a:gd name="T54" fmla="*/ 150 w 690"/>
              <a:gd name="T55" fmla="*/ 117 h 460"/>
              <a:gd name="T56" fmla="*/ 140 w 690"/>
              <a:gd name="T57" fmla="*/ 148 h 460"/>
              <a:gd name="T58" fmla="*/ 125 w 690"/>
              <a:gd name="T59" fmla="*/ 151 h 460"/>
              <a:gd name="T60" fmla="*/ 98 w 690"/>
              <a:gd name="T61" fmla="*/ 159 h 460"/>
              <a:gd name="T62" fmla="*/ 73 w 690"/>
              <a:gd name="T63" fmla="*/ 171 h 460"/>
              <a:gd name="T64" fmla="*/ 50 w 690"/>
              <a:gd name="T65" fmla="*/ 189 h 460"/>
              <a:gd name="T66" fmla="*/ 31 w 690"/>
              <a:gd name="T67" fmla="*/ 209 h 460"/>
              <a:gd name="T68" fmla="*/ 16 w 690"/>
              <a:gd name="T69" fmla="*/ 233 h 460"/>
              <a:gd name="T70" fmla="*/ 7 w 690"/>
              <a:gd name="T71" fmla="*/ 260 h 460"/>
              <a:gd name="T72" fmla="*/ 1 w 690"/>
              <a:gd name="T73" fmla="*/ 289 h 460"/>
              <a:gd name="T74" fmla="*/ 0 w 690"/>
              <a:gd name="T75" fmla="*/ 303 h 460"/>
              <a:gd name="T76" fmla="*/ 3 w 690"/>
              <a:gd name="T77" fmla="*/ 336 h 460"/>
              <a:gd name="T78" fmla="*/ 12 w 690"/>
              <a:gd name="T79" fmla="*/ 364 h 460"/>
              <a:gd name="T80" fmla="*/ 27 w 690"/>
              <a:gd name="T81" fmla="*/ 391 h 460"/>
              <a:gd name="T82" fmla="*/ 46 w 690"/>
              <a:gd name="T83" fmla="*/ 414 h 460"/>
              <a:gd name="T84" fmla="*/ 69 w 690"/>
              <a:gd name="T85" fmla="*/ 433 h 460"/>
              <a:gd name="T86" fmla="*/ 96 w 690"/>
              <a:gd name="T87" fmla="*/ 448 h 460"/>
              <a:gd name="T88" fmla="*/ 124 w 690"/>
              <a:gd name="T89" fmla="*/ 457 h 460"/>
              <a:gd name="T90" fmla="*/ 156 w 690"/>
              <a:gd name="T91" fmla="*/ 460 h 460"/>
              <a:gd name="T92" fmla="*/ 248 w 690"/>
              <a:gd name="T93" fmla="*/ 460 h 460"/>
              <a:gd name="T94" fmla="*/ 573 w 690"/>
              <a:gd name="T95" fmla="*/ 460 h 460"/>
              <a:gd name="T96" fmla="*/ 596 w 690"/>
              <a:gd name="T97" fmla="*/ 457 h 460"/>
              <a:gd name="T98" fmla="*/ 619 w 690"/>
              <a:gd name="T99" fmla="*/ 450 h 460"/>
              <a:gd name="T100" fmla="*/ 638 w 690"/>
              <a:gd name="T101" fmla="*/ 440 h 460"/>
              <a:gd name="T102" fmla="*/ 655 w 690"/>
              <a:gd name="T103" fmla="*/ 425 h 460"/>
              <a:gd name="T104" fmla="*/ 670 w 690"/>
              <a:gd name="T105" fmla="*/ 407 h 460"/>
              <a:gd name="T106" fmla="*/ 681 w 690"/>
              <a:gd name="T107" fmla="*/ 387 h 460"/>
              <a:gd name="T108" fmla="*/ 688 w 690"/>
              <a:gd name="T109" fmla="*/ 365 h 460"/>
              <a:gd name="T110" fmla="*/ 690 w 690"/>
              <a:gd name="T111" fmla="*/ 341 h 460"/>
              <a:gd name="T112" fmla="*/ 689 w 690"/>
              <a:gd name="T113" fmla="*/ 322 h 460"/>
              <a:gd name="T114" fmla="*/ 678 w 690"/>
              <a:gd name="T115" fmla="*/ 289 h 460"/>
              <a:gd name="T116" fmla="*/ 657 w 690"/>
              <a:gd name="T117" fmla="*/ 259 h 460"/>
              <a:gd name="T118" fmla="*/ 627 w 690"/>
              <a:gd name="T119" fmla="*/ 237 h 460"/>
              <a:gd name="T120" fmla="*/ 611 w 690"/>
              <a:gd name="T121" fmla="*/ 2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0" h="460">
                <a:moveTo>
                  <a:pt x="611" y="231"/>
                </a:moveTo>
                <a:lnTo>
                  <a:pt x="611" y="231"/>
                </a:lnTo>
                <a:lnTo>
                  <a:pt x="612" y="220"/>
                </a:lnTo>
                <a:lnTo>
                  <a:pt x="613" y="210"/>
                </a:lnTo>
                <a:lnTo>
                  <a:pt x="613" y="210"/>
                </a:lnTo>
                <a:lnTo>
                  <a:pt x="612" y="198"/>
                </a:lnTo>
                <a:lnTo>
                  <a:pt x="611" y="187"/>
                </a:lnTo>
                <a:lnTo>
                  <a:pt x="608" y="178"/>
                </a:lnTo>
                <a:lnTo>
                  <a:pt x="604" y="167"/>
                </a:lnTo>
                <a:lnTo>
                  <a:pt x="600" y="158"/>
                </a:lnTo>
                <a:lnTo>
                  <a:pt x="595" y="150"/>
                </a:lnTo>
                <a:lnTo>
                  <a:pt x="588" y="140"/>
                </a:lnTo>
                <a:lnTo>
                  <a:pt x="581" y="134"/>
                </a:lnTo>
                <a:lnTo>
                  <a:pt x="573" y="125"/>
                </a:lnTo>
                <a:lnTo>
                  <a:pt x="565" y="120"/>
                </a:lnTo>
                <a:lnTo>
                  <a:pt x="555" y="115"/>
                </a:lnTo>
                <a:lnTo>
                  <a:pt x="546" y="109"/>
                </a:lnTo>
                <a:lnTo>
                  <a:pt x="537" y="107"/>
                </a:lnTo>
                <a:lnTo>
                  <a:pt x="526" y="104"/>
                </a:lnTo>
                <a:lnTo>
                  <a:pt x="515" y="101"/>
                </a:lnTo>
                <a:lnTo>
                  <a:pt x="504" y="101"/>
                </a:lnTo>
                <a:lnTo>
                  <a:pt x="504" y="101"/>
                </a:lnTo>
                <a:lnTo>
                  <a:pt x="496" y="101"/>
                </a:lnTo>
                <a:lnTo>
                  <a:pt x="487" y="103"/>
                </a:lnTo>
                <a:lnTo>
                  <a:pt x="487" y="103"/>
                </a:lnTo>
                <a:lnTo>
                  <a:pt x="481" y="92"/>
                </a:lnTo>
                <a:lnTo>
                  <a:pt x="475" y="81"/>
                </a:lnTo>
                <a:lnTo>
                  <a:pt x="466" y="71"/>
                </a:lnTo>
                <a:lnTo>
                  <a:pt x="458" y="61"/>
                </a:lnTo>
                <a:lnTo>
                  <a:pt x="449" y="53"/>
                </a:lnTo>
                <a:lnTo>
                  <a:pt x="441" y="43"/>
                </a:lnTo>
                <a:lnTo>
                  <a:pt x="430" y="36"/>
                </a:lnTo>
                <a:lnTo>
                  <a:pt x="419" y="28"/>
                </a:lnTo>
                <a:lnTo>
                  <a:pt x="408" y="23"/>
                </a:lnTo>
                <a:lnTo>
                  <a:pt x="398" y="16"/>
                </a:lnTo>
                <a:lnTo>
                  <a:pt x="386" y="12"/>
                </a:lnTo>
                <a:lnTo>
                  <a:pt x="373" y="8"/>
                </a:lnTo>
                <a:lnTo>
                  <a:pt x="361" y="4"/>
                </a:lnTo>
                <a:lnTo>
                  <a:pt x="348" y="3"/>
                </a:lnTo>
                <a:lnTo>
                  <a:pt x="334" y="1"/>
                </a:lnTo>
                <a:lnTo>
                  <a:pt x="321" y="0"/>
                </a:lnTo>
                <a:lnTo>
                  <a:pt x="321" y="0"/>
                </a:lnTo>
                <a:lnTo>
                  <a:pt x="305" y="1"/>
                </a:lnTo>
                <a:lnTo>
                  <a:pt x="288" y="3"/>
                </a:lnTo>
                <a:lnTo>
                  <a:pt x="272" y="7"/>
                </a:lnTo>
                <a:lnTo>
                  <a:pt x="257" y="12"/>
                </a:lnTo>
                <a:lnTo>
                  <a:pt x="243" y="18"/>
                </a:lnTo>
                <a:lnTo>
                  <a:pt x="229" y="26"/>
                </a:lnTo>
                <a:lnTo>
                  <a:pt x="216" y="34"/>
                </a:lnTo>
                <a:lnTo>
                  <a:pt x="203" y="43"/>
                </a:lnTo>
                <a:lnTo>
                  <a:pt x="191" y="53"/>
                </a:lnTo>
                <a:lnTo>
                  <a:pt x="181" y="65"/>
                </a:lnTo>
                <a:lnTo>
                  <a:pt x="171" y="77"/>
                </a:lnTo>
                <a:lnTo>
                  <a:pt x="163" y="90"/>
                </a:lnTo>
                <a:lnTo>
                  <a:pt x="155" y="104"/>
                </a:lnTo>
                <a:lnTo>
                  <a:pt x="150" y="117"/>
                </a:lnTo>
                <a:lnTo>
                  <a:pt x="144" y="134"/>
                </a:lnTo>
                <a:lnTo>
                  <a:pt x="140" y="148"/>
                </a:lnTo>
                <a:lnTo>
                  <a:pt x="140" y="148"/>
                </a:lnTo>
                <a:lnTo>
                  <a:pt x="125" y="151"/>
                </a:lnTo>
                <a:lnTo>
                  <a:pt x="112" y="154"/>
                </a:lnTo>
                <a:lnTo>
                  <a:pt x="98" y="159"/>
                </a:lnTo>
                <a:lnTo>
                  <a:pt x="85" y="165"/>
                </a:lnTo>
                <a:lnTo>
                  <a:pt x="73" y="171"/>
                </a:lnTo>
                <a:lnTo>
                  <a:pt x="61" y="179"/>
                </a:lnTo>
                <a:lnTo>
                  <a:pt x="50" y="189"/>
                </a:lnTo>
                <a:lnTo>
                  <a:pt x="40" y="198"/>
                </a:lnTo>
                <a:lnTo>
                  <a:pt x="31" y="209"/>
                </a:lnTo>
                <a:lnTo>
                  <a:pt x="23" y="221"/>
                </a:lnTo>
                <a:lnTo>
                  <a:pt x="16" y="233"/>
                </a:lnTo>
                <a:lnTo>
                  <a:pt x="11" y="247"/>
                </a:lnTo>
                <a:lnTo>
                  <a:pt x="7" y="260"/>
                </a:lnTo>
                <a:lnTo>
                  <a:pt x="3" y="274"/>
                </a:lnTo>
                <a:lnTo>
                  <a:pt x="1" y="289"/>
                </a:lnTo>
                <a:lnTo>
                  <a:pt x="0" y="303"/>
                </a:lnTo>
                <a:lnTo>
                  <a:pt x="0" y="303"/>
                </a:lnTo>
                <a:lnTo>
                  <a:pt x="1" y="320"/>
                </a:lnTo>
                <a:lnTo>
                  <a:pt x="3" y="336"/>
                </a:lnTo>
                <a:lnTo>
                  <a:pt x="7" y="351"/>
                </a:lnTo>
                <a:lnTo>
                  <a:pt x="12" y="364"/>
                </a:lnTo>
                <a:lnTo>
                  <a:pt x="19" y="378"/>
                </a:lnTo>
                <a:lnTo>
                  <a:pt x="27" y="391"/>
                </a:lnTo>
                <a:lnTo>
                  <a:pt x="35" y="403"/>
                </a:lnTo>
                <a:lnTo>
                  <a:pt x="46" y="414"/>
                </a:lnTo>
                <a:lnTo>
                  <a:pt x="57" y="425"/>
                </a:lnTo>
                <a:lnTo>
                  <a:pt x="69" y="433"/>
                </a:lnTo>
                <a:lnTo>
                  <a:pt x="82" y="441"/>
                </a:lnTo>
                <a:lnTo>
                  <a:pt x="96" y="448"/>
                </a:lnTo>
                <a:lnTo>
                  <a:pt x="109" y="453"/>
                </a:lnTo>
                <a:lnTo>
                  <a:pt x="124" y="457"/>
                </a:lnTo>
                <a:lnTo>
                  <a:pt x="140" y="458"/>
                </a:lnTo>
                <a:lnTo>
                  <a:pt x="156" y="460"/>
                </a:lnTo>
                <a:lnTo>
                  <a:pt x="187" y="460"/>
                </a:lnTo>
                <a:lnTo>
                  <a:pt x="248" y="460"/>
                </a:lnTo>
                <a:lnTo>
                  <a:pt x="573" y="460"/>
                </a:lnTo>
                <a:lnTo>
                  <a:pt x="573" y="460"/>
                </a:lnTo>
                <a:lnTo>
                  <a:pt x="585" y="458"/>
                </a:lnTo>
                <a:lnTo>
                  <a:pt x="596" y="457"/>
                </a:lnTo>
                <a:lnTo>
                  <a:pt x="608" y="454"/>
                </a:lnTo>
                <a:lnTo>
                  <a:pt x="619" y="450"/>
                </a:lnTo>
                <a:lnTo>
                  <a:pt x="628" y="445"/>
                </a:lnTo>
                <a:lnTo>
                  <a:pt x="638" y="440"/>
                </a:lnTo>
                <a:lnTo>
                  <a:pt x="647" y="433"/>
                </a:lnTo>
                <a:lnTo>
                  <a:pt x="655" y="425"/>
                </a:lnTo>
                <a:lnTo>
                  <a:pt x="663" y="417"/>
                </a:lnTo>
                <a:lnTo>
                  <a:pt x="670" y="407"/>
                </a:lnTo>
                <a:lnTo>
                  <a:pt x="677" y="398"/>
                </a:lnTo>
                <a:lnTo>
                  <a:pt x="681" y="387"/>
                </a:lnTo>
                <a:lnTo>
                  <a:pt x="685" y="376"/>
                </a:lnTo>
                <a:lnTo>
                  <a:pt x="688" y="365"/>
                </a:lnTo>
                <a:lnTo>
                  <a:pt x="690" y="353"/>
                </a:lnTo>
                <a:lnTo>
                  <a:pt x="690" y="341"/>
                </a:lnTo>
                <a:lnTo>
                  <a:pt x="690" y="341"/>
                </a:lnTo>
                <a:lnTo>
                  <a:pt x="689" y="322"/>
                </a:lnTo>
                <a:lnTo>
                  <a:pt x="685" y="305"/>
                </a:lnTo>
                <a:lnTo>
                  <a:pt x="678" y="289"/>
                </a:lnTo>
                <a:lnTo>
                  <a:pt x="667" y="272"/>
                </a:lnTo>
                <a:lnTo>
                  <a:pt x="657" y="259"/>
                </a:lnTo>
                <a:lnTo>
                  <a:pt x="643" y="247"/>
                </a:lnTo>
                <a:lnTo>
                  <a:pt x="627" y="237"/>
                </a:lnTo>
                <a:lnTo>
                  <a:pt x="611" y="231"/>
                </a:lnTo>
                <a:lnTo>
                  <a:pt x="611" y="231"/>
                </a:lnTo>
                <a:close/>
              </a:path>
            </a:pathLst>
          </a:custGeom>
          <a:solidFill>
            <a:srgbClr val="FFFFFF"/>
          </a:solidFill>
          <a:ln w="28575">
            <a:solidFill>
              <a:srgbClr val="36A4D7"/>
            </a:solidFill>
          </a:ln>
        </p:spPr>
        <p:txBody>
          <a:bodyPr vert="horz" wrap="square" lIns="91440" tIns="11430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676767">
                    <a:lumMod val="75000"/>
                  </a:srgbClr>
                </a:solidFill>
                <a:effectLst/>
                <a:uLnTx/>
                <a:uFillTx/>
                <a:latin typeface="CiscoSansTT ExtraLight"/>
                <a:ea typeface="+mn-ea"/>
                <a:cs typeface="+mn-cs"/>
              </a:rPr>
              <a:t>Microsoft 365</a:t>
            </a:r>
          </a:p>
        </p:txBody>
      </p:sp>
      <p:sp>
        <p:nvSpPr>
          <p:cNvPr id="63" name="Rectangle 62">
            <a:extLst>
              <a:ext uri="{FF2B5EF4-FFF2-40B4-BE49-F238E27FC236}">
                <a16:creationId xmlns:a16="http://schemas.microsoft.com/office/drawing/2014/main" id="{9AEDBD43-CB98-C14B-822B-FEA716F0D20A}"/>
              </a:ext>
            </a:extLst>
          </p:cNvPr>
          <p:cNvSpPr/>
          <p:nvPr/>
        </p:nvSpPr>
        <p:spPr>
          <a:xfrm>
            <a:off x="3071661" y="1545666"/>
            <a:ext cx="5356717" cy="2966336"/>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cxnSp>
        <p:nvCxnSpPr>
          <p:cNvPr id="73" name="Straight Connector 72">
            <a:extLst>
              <a:ext uri="{FF2B5EF4-FFF2-40B4-BE49-F238E27FC236}">
                <a16:creationId xmlns:a16="http://schemas.microsoft.com/office/drawing/2014/main" id="{8E2D1571-B6DA-5243-92FA-62817FC55E79}"/>
              </a:ext>
            </a:extLst>
          </p:cNvPr>
          <p:cNvCxnSpPr>
            <a:cxnSpLocks/>
          </p:cNvCxnSpPr>
          <p:nvPr/>
        </p:nvCxnSpPr>
        <p:spPr>
          <a:xfrm rot="1890925" flipH="1" flipV="1">
            <a:off x="3624424" y="2219202"/>
            <a:ext cx="1870560" cy="1795553"/>
          </a:xfrm>
          <a:prstGeom prst="line">
            <a:avLst/>
          </a:prstGeom>
          <a:ln w="635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72F09C7-7B78-A341-8C16-13581A683870}"/>
              </a:ext>
            </a:extLst>
          </p:cNvPr>
          <p:cNvSpPr/>
          <p:nvPr/>
        </p:nvSpPr>
        <p:spPr>
          <a:xfrm>
            <a:off x="3848086" y="1664239"/>
            <a:ext cx="761153" cy="230832"/>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tx2"/>
                </a:solidFill>
                <a:effectLst/>
                <a:uLnTx/>
                <a:uFillTx/>
                <a:latin typeface="CiscoSansTT ExtraLight"/>
                <a:ea typeface="ＭＳ Ｐゴシック" charset="0"/>
                <a:cs typeface="+mn-cs"/>
              </a:rPr>
              <a:t>Threat Grid</a:t>
            </a:r>
          </a:p>
        </p:txBody>
      </p:sp>
      <p:grpSp>
        <p:nvGrpSpPr>
          <p:cNvPr id="13" name="Group 12">
            <a:extLst>
              <a:ext uri="{FF2B5EF4-FFF2-40B4-BE49-F238E27FC236}">
                <a16:creationId xmlns:a16="http://schemas.microsoft.com/office/drawing/2014/main" id="{92E0F49E-126C-1845-AB83-191EBB215353}"/>
              </a:ext>
            </a:extLst>
          </p:cNvPr>
          <p:cNvGrpSpPr/>
          <p:nvPr/>
        </p:nvGrpSpPr>
        <p:grpSpPr>
          <a:xfrm>
            <a:off x="3422163" y="1944744"/>
            <a:ext cx="386990" cy="522958"/>
            <a:chOff x="6206822" y="2048813"/>
            <a:chExt cx="386990" cy="522958"/>
          </a:xfrm>
        </p:grpSpPr>
        <p:pic>
          <p:nvPicPr>
            <p:cNvPr id="12" name="Picture 11">
              <a:extLst>
                <a:ext uri="{FF2B5EF4-FFF2-40B4-BE49-F238E27FC236}">
                  <a16:creationId xmlns:a16="http://schemas.microsoft.com/office/drawing/2014/main" id="{EDA4F1A3-DB23-3C47-B569-241203732715}"/>
                </a:ext>
              </a:extLst>
            </p:cNvPr>
            <p:cNvPicPr>
              <a:picLocks noChangeAspect="1"/>
            </p:cNvPicPr>
            <p:nvPr/>
          </p:nvPicPr>
          <p:blipFill>
            <a:blip r:embed="rId4"/>
            <a:stretch>
              <a:fillRect/>
            </a:stretch>
          </p:blipFill>
          <p:spPr>
            <a:xfrm>
              <a:off x="6206823" y="2048813"/>
              <a:ext cx="386989" cy="522958"/>
            </a:xfrm>
            <a:prstGeom prst="rect">
              <a:avLst/>
            </a:prstGeom>
          </p:spPr>
        </p:pic>
        <p:sp>
          <p:nvSpPr>
            <p:cNvPr id="93" name="Rectangle 92">
              <a:extLst>
                <a:ext uri="{FF2B5EF4-FFF2-40B4-BE49-F238E27FC236}">
                  <a16:creationId xmlns:a16="http://schemas.microsoft.com/office/drawing/2014/main" id="{52BD55D4-8EEC-AF4B-AD7A-59A93938FE0A}"/>
                </a:ext>
              </a:extLst>
            </p:cNvPr>
            <p:cNvSpPr/>
            <p:nvPr/>
          </p:nvSpPr>
          <p:spPr>
            <a:xfrm>
              <a:off x="6206822" y="2143495"/>
              <a:ext cx="386989" cy="246221"/>
            </a:xfrm>
            <a:prstGeom prst="rect">
              <a:avLst/>
            </a:prstGeom>
          </p:spPr>
          <p:txBody>
            <a:bodyPr wrap="square" lIns="0" rIns="0">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2"/>
                  </a:solidFill>
                  <a:effectLst/>
                  <a:uLnTx/>
                  <a:uFillTx/>
                  <a:latin typeface="CiscoSans Light" panose="020B0503020201020303" pitchFamily="34" charset="0"/>
                  <a:ea typeface="ＭＳ Ｐゴシック" charset="0"/>
                  <a:cs typeface="+mn-cs"/>
                </a:rPr>
                <a:t>HTML</a:t>
              </a:r>
            </a:p>
          </p:txBody>
        </p:sp>
      </p:grpSp>
      <p:grpSp>
        <p:nvGrpSpPr>
          <p:cNvPr id="96" name="Group 95">
            <a:extLst>
              <a:ext uri="{FF2B5EF4-FFF2-40B4-BE49-F238E27FC236}">
                <a16:creationId xmlns:a16="http://schemas.microsoft.com/office/drawing/2014/main" id="{B8DF50A0-2A39-6A41-A1F7-9BB7924E175D}"/>
              </a:ext>
            </a:extLst>
          </p:cNvPr>
          <p:cNvGrpSpPr/>
          <p:nvPr/>
        </p:nvGrpSpPr>
        <p:grpSpPr>
          <a:xfrm>
            <a:off x="3785501" y="2610864"/>
            <a:ext cx="386990" cy="522958"/>
            <a:chOff x="6206822" y="2048813"/>
            <a:chExt cx="386990" cy="522958"/>
          </a:xfrm>
        </p:grpSpPr>
        <p:pic>
          <p:nvPicPr>
            <p:cNvPr id="97" name="Picture 96">
              <a:extLst>
                <a:ext uri="{FF2B5EF4-FFF2-40B4-BE49-F238E27FC236}">
                  <a16:creationId xmlns:a16="http://schemas.microsoft.com/office/drawing/2014/main" id="{95E371E6-A500-DE4B-B86F-5B95E10A3754}"/>
                </a:ext>
              </a:extLst>
            </p:cNvPr>
            <p:cNvPicPr>
              <a:picLocks noChangeAspect="1"/>
            </p:cNvPicPr>
            <p:nvPr/>
          </p:nvPicPr>
          <p:blipFill>
            <a:blip r:embed="rId4"/>
            <a:stretch>
              <a:fillRect/>
            </a:stretch>
          </p:blipFill>
          <p:spPr>
            <a:xfrm>
              <a:off x="6206823" y="2048813"/>
              <a:ext cx="386989" cy="522958"/>
            </a:xfrm>
            <a:prstGeom prst="rect">
              <a:avLst/>
            </a:prstGeom>
          </p:spPr>
        </p:pic>
        <p:sp>
          <p:nvSpPr>
            <p:cNvPr id="98" name="Rectangle 97">
              <a:extLst>
                <a:ext uri="{FF2B5EF4-FFF2-40B4-BE49-F238E27FC236}">
                  <a16:creationId xmlns:a16="http://schemas.microsoft.com/office/drawing/2014/main" id="{ACBF996A-A04F-C147-8063-BFFEAE96A0F7}"/>
                </a:ext>
              </a:extLst>
            </p:cNvPr>
            <p:cNvSpPr/>
            <p:nvPr/>
          </p:nvSpPr>
          <p:spPr>
            <a:xfrm>
              <a:off x="6206822" y="2143495"/>
              <a:ext cx="386989" cy="246221"/>
            </a:xfrm>
            <a:prstGeom prst="rect">
              <a:avLst/>
            </a:prstGeom>
          </p:spPr>
          <p:txBody>
            <a:bodyPr wrap="square" lIns="0" rIns="0">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2"/>
                  </a:solidFill>
                  <a:effectLst/>
                  <a:uLnTx/>
                  <a:uFillTx/>
                  <a:latin typeface="CiscoSans Light" panose="020B0503020201020303" pitchFamily="34" charset="0"/>
                  <a:ea typeface="ＭＳ Ｐゴシック" charset="0"/>
                  <a:cs typeface="+mn-cs"/>
                </a:rPr>
                <a:t>SWF</a:t>
              </a:r>
            </a:p>
          </p:txBody>
        </p:sp>
      </p:grpSp>
      <p:grpSp>
        <p:nvGrpSpPr>
          <p:cNvPr id="99" name="Group 98">
            <a:extLst>
              <a:ext uri="{FF2B5EF4-FFF2-40B4-BE49-F238E27FC236}">
                <a16:creationId xmlns:a16="http://schemas.microsoft.com/office/drawing/2014/main" id="{6F1295AA-EF1B-B544-BB72-FDF42D343D50}"/>
              </a:ext>
            </a:extLst>
          </p:cNvPr>
          <p:cNvGrpSpPr/>
          <p:nvPr/>
        </p:nvGrpSpPr>
        <p:grpSpPr>
          <a:xfrm>
            <a:off x="3470608" y="3276983"/>
            <a:ext cx="386990" cy="522958"/>
            <a:chOff x="6206822" y="2048813"/>
            <a:chExt cx="386990" cy="522958"/>
          </a:xfrm>
        </p:grpSpPr>
        <p:pic>
          <p:nvPicPr>
            <p:cNvPr id="100" name="Picture 99">
              <a:extLst>
                <a:ext uri="{FF2B5EF4-FFF2-40B4-BE49-F238E27FC236}">
                  <a16:creationId xmlns:a16="http://schemas.microsoft.com/office/drawing/2014/main" id="{06AA8BA3-4856-6B4A-832A-4AF2939BEE2C}"/>
                </a:ext>
              </a:extLst>
            </p:cNvPr>
            <p:cNvPicPr>
              <a:picLocks noChangeAspect="1"/>
            </p:cNvPicPr>
            <p:nvPr/>
          </p:nvPicPr>
          <p:blipFill>
            <a:blip r:embed="rId4"/>
            <a:stretch>
              <a:fillRect/>
            </a:stretch>
          </p:blipFill>
          <p:spPr>
            <a:xfrm>
              <a:off x="6206823" y="2048813"/>
              <a:ext cx="386989" cy="522958"/>
            </a:xfrm>
            <a:prstGeom prst="rect">
              <a:avLst/>
            </a:prstGeom>
          </p:spPr>
        </p:pic>
        <p:sp>
          <p:nvSpPr>
            <p:cNvPr id="101" name="Rectangle 100">
              <a:extLst>
                <a:ext uri="{FF2B5EF4-FFF2-40B4-BE49-F238E27FC236}">
                  <a16:creationId xmlns:a16="http://schemas.microsoft.com/office/drawing/2014/main" id="{864F1015-616E-3247-8D11-B20E492C63B0}"/>
                </a:ext>
              </a:extLst>
            </p:cNvPr>
            <p:cNvSpPr/>
            <p:nvPr/>
          </p:nvSpPr>
          <p:spPr>
            <a:xfrm>
              <a:off x="6206822" y="2143495"/>
              <a:ext cx="386989" cy="246221"/>
            </a:xfrm>
            <a:prstGeom prst="rect">
              <a:avLst/>
            </a:prstGeom>
          </p:spPr>
          <p:txBody>
            <a:bodyPr wrap="square" lIns="0" rIns="0">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2"/>
                  </a:solidFill>
                  <a:effectLst/>
                  <a:uLnTx/>
                  <a:uFillTx/>
                  <a:latin typeface="CiscoSans Light" panose="020B0503020201020303" pitchFamily="34" charset="0"/>
                  <a:ea typeface="ＭＳ Ｐゴシック" charset="0"/>
                  <a:cs typeface="+mn-cs"/>
                </a:rPr>
                <a:t>PDF</a:t>
              </a:r>
            </a:p>
          </p:txBody>
        </p:sp>
      </p:grpSp>
      <p:grpSp>
        <p:nvGrpSpPr>
          <p:cNvPr id="102" name="Group 101">
            <a:extLst>
              <a:ext uri="{FF2B5EF4-FFF2-40B4-BE49-F238E27FC236}">
                <a16:creationId xmlns:a16="http://schemas.microsoft.com/office/drawing/2014/main" id="{AD537E11-A0A6-7E44-86DE-100943041F49}"/>
              </a:ext>
            </a:extLst>
          </p:cNvPr>
          <p:cNvGrpSpPr/>
          <p:nvPr/>
        </p:nvGrpSpPr>
        <p:grpSpPr>
          <a:xfrm>
            <a:off x="4088080" y="3597124"/>
            <a:ext cx="386990" cy="522958"/>
            <a:chOff x="6206822" y="2048813"/>
            <a:chExt cx="386990" cy="522958"/>
          </a:xfrm>
        </p:grpSpPr>
        <p:pic>
          <p:nvPicPr>
            <p:cNvPr id="103" name="Picture 102">
              <a:extLst>
                <a:ext uri="{FF2B5EF4-FFF2-40B4-BE49-F238E27FC236}">
                  <a16:creationId xmlns:a16="http://schemas.microsoft.com/office/drawing/2014/main" id="{DDEA6C15-74EA-A44D-B8BC-B4DDFD2C254A}"/>
                </a:ext>
              </a:extLst>
            </p:cNvPr>
            <p:cNvPicPr>
              <a:picLocks noChangeAspect="1"/>
            </p:cNvPicPr>
            <p:nvPr/>
          </p:nvPicPr>
          <p:blipFill>
            <a:blip r:embed="rId4"/>
            <a:stretch>
              <a:fillRect/>
            </a:stretch>
          </p:blipFill>
          <p:spPr>
            <a:xfrm>
              <a:off x="6206823" y="2048813"/>
              <a:ext cx="386989" cy="522958"/>
            </a:xfrm>
            <a:prstGeom prst="rect">
              <a:avLst/>
            </a:prstGeom>
          </p:spPr>
        </p:pic>
        <p:sp>
          <p:nvSpPr>
            <p:cNvPr id="105" name="Rectangle 104">
              <a:extLst>
                <a:ext uri="{FF2B5EF4-FFF2-40B4-BE49-F238E27FC236}">
                  <a16:creationId xmlns:a16="http://schemas.microsoft.com/office/drawing/2014/main" id="{65E7EE60-A291-2C47-B284-C60567841217}"/>
                </a:ext>
              </a:extLst>
            </p:cNvPr>
            <p:cNvSpPr/>
            <p:nvPr/>
          </p:nvSpPr>
          <p:spPr>
            <a:xfrm>
              <a:off x="6206822" y="2143495"/>
              <a:ext cx="386989" cy="246221"/>
            </a:xfrm>
            <a:prstGeom prst="rect">
              <a:avLst/>
            </a:prstGeom>
          </p:spPr>
          <p:txBody>
            <a:bodyPr wrap="square" lIns="0" rIns="0">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2"/>
                  </a:solidFill>
                  <a:effectLst/>
                  <a:uLnTx/>
                  <a:uFillTx/>
                  <a:latin typeface="CiscoSans Light" panose="020B0503020201020303" pitchFamily="34" charset="0"/>
                  <a:ea typeface="ＭＳ Ｐゴシック" charset="0"/>
                  <a:cs typeface="+mn-cs"/>
                </a:rPr>
                <a:t>JPG</a:t>
              </a:r>
            </a:p>
          </p:txBody>
        </p:sp>
      </p:grpSp>
      <p:sp>
        <p:nvSpPr>
          <p:cNvPr id="106" name="Rectangle 105">
            <a:extLst>
              <a:ext uri="{FF2B5EF4-FFF2-40B4-BE49-F238E27FC236}">
                <a16:creationId xmlns:a16="http://schemas.microsoft.com/office/drawing/2014/main" id="{79F1A065-CD0D-A04E-A8C7-86F48ABDBA55}"/>
              </a:ext>
            </a:extLst>
          </p:cNvPr>
          <p:cNvSpPr/>
          <p:nvPr/>
        </p:nvSpPr>
        <p:spPr>
          <a:xfrm>
            <a:off x="5356869" y="2404255"/>
            <a:ext cx="2567932" cy="916131"/>
          </a:xfrm>
          <a:prstGeom prst="rect">
            <a:avLst/>
          </a:prstGeom>
          <a:solidFill>
            <a:schemeClr val="accent1">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07" name="Rectangle 106">
            <a:extLst>
              <a:ext uri="{FF2B5EF4-FFF2-40B4-BE49-F238E27FC236}">
                <a16:creationId xmlns:a16="http://schemas.microsoft.com/office/drawing/2014/main" id="{CD687BB4-21F9-2449-BA3F-C70FBF8E79DA}"/>
              </a:ext>
            </a:extLst>
          </p:cNvPr>
          <p:cNvSpPr/>
          <p:nvPr/>
        </p:nvSpPr>
        <p:spPr>
          <a:xfrm>
            <a:off x="5356869" y="3337753"/>
            <a:ext cx="2567932" cy="745413"/>
          </a:xfrm>
          <a:prstGeom prst="rect">
            <a:avLst/>
          </a:prstGeom>
          <a:solidFill>
            <a:schemeClr val="accent1">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08" name="Rectangle 107">
            <a:extLst>
              <a:ext uri="{FF2B5EF4-FFF2-40B4-BE49-F238E27FC236}">
                <a16:creationId xmlns:a16="http://schemas.microsoft.com/office/drawing/2014/main" id="{3F18C84B-5473-A34C-9EEE-5FE98E9B24DF}"/>
              </a:ext>
            </a:extLst>
          </p:cNvPr>
          <p:cNvSpPr/>
          <p:nvPr/>
        </p:nvSpPr>
        <p:spPr>
          <a:xfrm>
            <a:off x="5349993" y="2402713"/>
            <a:ext cx="2567932" cy="273326"/>
          </a:xfrm>
          <a:prstGeom prst="rect">
            <a:avLst/>
          </a:prstGeom>
          <a:solidFill>
            <a:schemeClr val="accent1">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cxnSp>
        <p:nvCxnSpPr>
          <p:cNvPr id="115" name="Straight Connector 114">
            <a:extLst>
              <a:ext uri="{FF2B5EF4-FFF2-40B4-BE49-F238E27FC236}">
                <a16:creationId xmlns:a16="http://schemas.microsoft.com/office/drawing/2014/main" id="{1AC9A818-33E3-6A43-8BC6-7C38B2595F8E}"/>
              </a:ext>
            </a:extLst>
          </p:cNvPr>
          <p:cNvCxnSpPr>
            <a:cxnSpLocks/>
          </p:cNvCxnSpPr>
          <p:nvPr/>
        </p:nvCxnSpPr>
        <p:spPr>
          <a:xfrm>
            <a:off x="4534688" y="2983345"/>
            <a:ext cx="1178259" cy="1"/>
          </a:xfrm>
          <a:prstGeom prst="line">
            <a:avLst/>
          </a:prstGeom>
          <a:ln>
            <a:solidFill>
              <a:srgbClr val="094575"/>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BF1739A-70FC-7742-B5F8-51972BB02CB9}"/>
              </a:ext>
            </a:extLst>
          </p:cNvPr>
          <p:cNvSpPr/>
          <p:nvPr/>
        </p:nvSpPr>
        <p:spPr>
          <a:xfrm>
            <a:off x="5197977" y="2079623"/>
            <a:ext cx="2914595"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tx2"/>
                </a:solidFill>
                <a:effectLst/>
                <a:uLnTx/>
                <a:uFillTx/>
                <a:latin typeface="CiscoSansTT" panose="020B0503020201020303" pitchFamily="34" charset="0"/>
                <a:cs typeface="CiscoSansTT" panose="020B0503020201020303" pitchFamily="34" charset="0"/>
              </a:rPr>
              <a:t>Email processing pre-classification</a:t>
            </a:r>
          </a:p>
        </p:txBody>
      </p:sp>
      <p:cxnSp>
        <p:nvCxnSpPr>
          <p:cNvPr id="128" name="Straight Connector 127">
            <a:extLst>
              <a:ext uri="{FF2B5EF4-FFF2-40B4-BE49-F238E27FC236}">
                <a16:creationId xmlns:a16="http://schemas.microsoft.com/office/drawing/2014/main" id="{4EF41C9F-665C-4948-9F60-FC1DB271B2FD}"/>
              </a:ext>
            </a:extLst>
          </p:cNvPr>
          <p:cNvCxnSpPr>
            <a:cxnSpLocks/>
          </p:cNvCxnSpPr>
          <p:nvPr/>
        </p:nvCxnSpPr>
        <p:spPr>
          <a:xfrm flipV="1">
            <a:off x="4716330" y="3634710"/>
            <a:ext cx="996612" cy="9994"/>
          </a:xfrm>
          <a:prstGeom prst="line">
            <a:avLst/>
          </a:prstGeom>
          <a:ln>
            <a:solidFill>
              <a:srgbClr val="094575"/>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CA0F3624-7D09-304D-AEF8-AF79666293F6}"/>
              </a:ext>
            </a:extLst>
          </p:cNvPr>
          <p:cNvSpPr/>
          <p:nvPr/>
        </p:nvSpPr>
        <p:spPr>
          <a:xfrm>
            <a:off x="6443203" y="2749277"/>
            <a:ext cx="1398079" cy="507831"/>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676767"/>
                </a:solidFill>
                <a:effectLst/>
                <a:uLnTx/>
                <a:uFillTx/>
                <a:latin typeface="CiscoSansTT ExtraLight"/>
                <a:ea typeface="ＭＳ Ｐゴシック" charset="0"/>
                <a:cs typeface="+mn-cs"/>
              </a:rPr>
              <a:t>Email Remediated / Remove threat and send to administrator</a:t>
            </a:r>
          </a:p>
        </p:txBody>
      </p:sp>
      <p:sp>
        <p:nvSpPr>
          <p:cNvPr id="136" name="Rectangle 135">
            <a:extLst>
              <a:ext uri="{FF2B5EF4-FFF2-40B4-BE49-F238E27FC236}">
                <a16:creationId xmlns:a16="http://schemas.microsoft.com/office/drawing/2014/main" id="{C91D03ED-A442-7A4B-8027-7DBB86E8F897}"/>
              </a:ext>
            </a:extLst>
          </p:cNvPr>
          <p:cNvSpPr/>
          <p:nvPr/>
        </p:nvSpPr>
        <p:spPr>
          <a:xfrm>
            <a:off x="6443203" y="3383959"/>
            <a:ext cx="1370010"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676767"/>
                </a:solidFill>
                <a:effectLst/>
                <a:uLnTx/>
                <a:uFillTx/>
                <a:latin typeface="CiscoSansTT ExtraLight"/>
                <a:ea typeface="ＭＳ Ｐゴシック" charset="0"/>
                <a:cs typeface="+mn-cs"/>
              </a:rPr>
              <a:t>Email delivered</a:t>
            </a:r>
          </a:p>
        </p:txBody>
      </p:sp>
      <p:grpSp>
        <p:nvGrpSpPr>
          <p:cNvPr id="7" name="Group 6">
            <a:extLst>
              <a:ext uri="{FF2B5EF4-FFF2-40B4-BE49-F238E27FC236}">
                <a16:creationId xmlns:a16="http://schemas.microsoft.com/office/drawing/2014/main" id="{73950136-A93E-6E45-962C-BEE653BC52F0}"/>
              </a:ext>
            </a:extLst>
          </p:cNvPr>
          <p:cNvGrpSpPr/>
          <p:nvPr/>
        </p:nvGrpSpPr>
        <p:grpSpPr>
          <a:xfrm>
            <a:off x="4074406" y="2534407"/>
            <a:ext cx="876928" cy="876928"/>
            <a:chOff x="4074406" y="2534407"/>
            <a:chExt cx="876928" cy="876928"/>
          </a:xfrm>
        </p:grpSpPr>
        <p:pic>
          <p:nvPicPr>
            <p:cNvPr id="6" name="Picture 5">
              <a:extLst>
                <a:ext uri="{FF2B5EF4-FFF2-40B4-BE49-F238E27FC236}">
                  <a16:creationId xmlns:a16="http://schemas.microsoft.com/office/drawing/2014/main" id="{4725CF2D-E5C0-7545-80A6-B00D8BBD8404}"/>
                </a:ext>
              </a:extLst>
            </p:cNvPr>
            <p:cNvPicPr>
              <a:picLocks noChangeAspect="1"/>
            </p:cNvPicPr>
            <p:nvPr/>
          </p:nvPicPr>
          <p:blipFill>
            <a:blip r:embed="rId5"/>
            <a:stretch>
              <a:fillRect/>
            </a:stretch>
          </p:blipFill>
          <p:spPr>
            <a:xfrm rot="1764756">
              <a:off x="4074406" y="2534407"/>
              <a:ext cx="876928" cy="876928"/>
            </a:xfrm>
            <a:prstGeom prst="rect">
              <a:avLst/>
            </a:prstGeom>
          </p:spPr>
        </p:pic>
        <p:pic>
          <p:nvPicPr>
            <p:cNvPr id="95" name="Graphic 94">
              <a:extLst>
                <a:ext uri="{FF2B5EF4-FFF2-40B4-BE49-F238E27FC236}">
                  <a16:creationId xmlns:a16="http://schemas.microsoft.com/office/drawing/2014/main" id="{1F07E64D-8911-424B-B511-2E61F36F3E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252" y="2654867"/>
              <a:ext cx="339511" cy="339511"/>
            </a:xfrm>
            <a:prstGeom prst="rect">
              <a:avLst/>
            </a:prstGeom>
          </p:spPr>
        </p:pic>
      </p:grpSp>
      <p:pic>
        <p:nvPicPr>
          <p:cNvPr id="15" name="Picture 14">
            <a:extLst>
              <a:ext uri="{FF2B5EF4-FFF2-40B4-BE49-F238E27FC236}">
                <a16:creationId xmlns:a16="http://schemas.microsoft.com/office/drawing/2014/main" id="{70DB061C-0F07-9B4C-A582-3795683E5256}"/>
              </a:ext>
            </a:extLst>
          </p:cNvPr>
          <p:cNvPicPr>
            <a:picLocks noChangeAspect="1"/>
          </p:cNvPicPr>
          <p:nvPr/>
        </p:nvPicPr>
        <p:blipFill>
          <a:blip r:embed="rId8"/>
          <a:stretch>
            <a:fillRect/>
          </a:stretch>
        </p:blipFill>
        <p:spPr>
          <a:xfrm>
            <a:off x="5711152" y="2756400"/>
            <a:ext cx="424752" cy="424752"/>
          </a:xfrm>
          <a:prstGeom prst="rect">
            <a:avLst/>
          </a:prstGeom>
        </p:spPr>
      </p:pic>
      <p:pic>
        <p:nvPicPr>
          <p:cNvPr id="139" name="Picture 138">
            <a:extLst>
              <a:ext uri="{FF2B5EF4-FFF2-40B4-BE49-F238E27FC236}">
                <a16:creationId xmlns:a16="http://schemas.microsoft.com/office/drawing/2014/main" id="{ADC69941-C595-424B-9C8F-205E6F3E7B84}"/>
              </a:ext>
            </a:extLst>
          </p:cNvPr>
          <p:cNvPicPr>
            <a:picLocks noChangeAspect="1"/>
          </p:cNvPicPr>
          <p:nvPr/>
        </p:nvPicPr>
        <p:blipFill>
          <a:blip r:embed="rId9"/>
          <a:stretch>
            <a:fillRect/>
          </a:stretch>
        </p:blipFill>
        <p:spPr>
          <a:xfrm>
            <a:off x="5711152" y="3413413"/>
            <a:ext cx="424752" cy="424752"/>
          </a:xfrm>
          <a:prstGeom prst="rect">
            <a:avLst/>
          </a:prstGeom>
        </p:spPr>
      </p:pic>
      <p:sp>
        <p:nvSpPr>
          <p:cNvPr id="142" name="Rectangle 141">
            <a:extLst>
              <a:ext uri="{FF2B5EF4-FFF2-40B4-BE49-F238E27FC236}">
                <a16:creationId xmlns:a16="http://schemas.microsoft.com/office/drawing/2014/main" id="{E2A1C13E-1339-3B4C-BB49-8342800BBEE4}"/>
              </a:ext>
            </a:extLst>
          </p:cNvPr>
          <p:cNvSpPr/>
          <p:nvPr/>
        </p:nvSpPr>
        <p:spPr>
          <a:xfrm>
            <a:off x="5349993" y="2442257"/>
            <a:ext cx="1098838" cy="230832"/>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CiscoSansTT ExtraLight"/>
                <a:ea typeface="ＭＳ Ｐゴシック" charset="0"/>
                <a:cs typeface="+mn-cs"/>
              </a:rPr>
              <a:t>Threat Score</a:t>
            </a:r>
          </a:p>
        </p:txBody>
      </p:sp>
      <p:sp>
        <p:nvSpPr>
          <p:cNvPr id="143" name="Rectangle 142">
            <a:extLst>
              <a:ext uri="{FF2B5EF4-FFF2-40B4-BE49-F238E27FC236}">
                <a16:creationId xmlns:a16="http://schemas.microsoft.com/office/drawing/2014/main" id="{A80680F5-3134-6D4D-9145-9546AEB4A32E}"/>
              </a:ext>
            </a:extLst>
          </p:cNvPr>
          <p:cNvSpPr/>
          <p:nvPr/>
        </p:nvSpPr>
        <p:spPr>
          <a:xfrm>
            <a:off x="6443203" y="2442259"/>
            <a:ext cx="1222493"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CiscoSansTT ExtraLight"/>
                <a:ea typeface="ＭＳ Ｐゴシック" charset="0"/>
                <a:cs typeface="+mn-cs"/>
              </a:rPr>
              <a:t>System Response</a:t>
            </a:r>
          </a:p>
        </p:txBody>
      </p:sp>
      <p:sp>
        <p:nvSpPr>
          <p:cNvPr id="144" name="Title 1">
            <a:extLst>
              <a:ext uri="{FF2B5EF4-FFF2-40B4-BE49-F238E27FC236}">
                <a16:creationId xmlns:a16="http://schemas.microsoft.com/office/drawing/2014/main" id="{B03004C0-EE93-4B48-9D34-71C6BEC42C6F}"/>
              </a:ext>
            </a:extLst>
          </p:cNvPr>
          <p:cNvSpPr txBox="1">
            <a:spLocks/>
          </p:cNvSpPr>
          <p:nvPr/>
        </p:nvSpPr>
        <p:spPr bwMode="auto">
          <a:xfrm>
            <a:off x="469665" y="77803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lvl="0" indent="-399958" defTabSz="684196">
              <a:spcBef>
                <a:spcPts val="450"/>
              </a:spcBef>
              <a:defRPr/>
            </a:pPr>
            <a:r>
              <a:rPr lang="en-US" sz="2000">
                <a:solidFill>
                  <a:schemeClr val="accent2"/>
                </a:solidFill>
                <a:latin typeface="CiscoSansTT ExtraLight" panose="020B0303020201020303" pitchFamily="34" charset="0"/>
                <a:cs typeface="CiscoSansTT ExtraLight" panose="020B0303020201020303" pitchFamily="34" charset="0"/>
              </a:rPr>
              <a:t>Investigate unrecognized attachments safely</a:t>
            </a:r>
          </a:p>
        </p:txBody>
      </p:sp>
    </p:spTree>
    <p:extLst>
      <p:ext uri="{BB962C8B-B14F-4D97-AF65-F5344CB8AC3E}">
        <p14:creationId xmlns:p14="http://schemas.microsoft.com/office/powerpoint/2010/main" val="3688956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7EB7-AC00-4417-9031-85D43A31A046}"/>
              </a:ext>
            </a:extLst>
          </p:cNvPr>
          <p:cNvSpPr>
            <a:spLocks noGrp="1"/>
          </p:cNvSpPr>
          <p:nvPr>
            <p:ph type="ctrTitle"/>
          </p:nvPr>
        </p:nvSpPr>
        <p:spPr/>
        <p:txBody>
          <a:bodyPr/>
          <a:lstStyle/>
          <a:p>
            <a:r>
              <a:rPr lang="en-GB"/>
              <a:t>URL protection </a:t>
            </a:r>
            <a:r>
              <a:rPr lang="en-GB" sz="4400"/>
              <a:t>against ransomware, phishing and spoofing</a:t>
            </a:r>
            <a:endParaRPr lang="en-US"/>
          </a:p>
        </p:txBody>
      </p:sp>
    </p:spTree>
    <p:extLst>
      <p:ext uri="{BB962C8B-B14F-4D97-AF65-F5344CB8AC3E}">
        <p14:creationId xmlns:p14="http://schemas.microsoft.com/office/powerpoint/2010/main" val="407723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20FE-3815-7C43-BEDB-97A084842409}"/>
              </a:ext>
            </a:extLst>
          </p:cNvPr>
          <p:cNvSpPr>
            <a:spLocks noGrp="1"/>
          </p:cNvSpPr>
          <p:nvPr>
            <p:ph type="title"/>
          </p:nvPr>
        </p:nvSpPr>
        <p:spPr/>
        <p:txBody>
          <a:bodyPr/>
          <a:lstStyle/>
          <a:p>
            <a:r>
              <a:rPr lang="en-US"/>
              <a:t>Safeguard your team from URL threats that hide in genuine-looking emails</a:t>
            </a:r>
          </a:p>
        </p:txBody>
      </p:sp>
      <p:sp>
        <p:nvSpPr>
          <p:cNvPr id="3" name="Freeform: Shape 74">
            <a:extLst>
              <a:ext uri="{FF2B5EF4-FFF2-40B4-BE49-F238E27FC236}">
                <a16:creationId xmlns:a16="http://schemas.microsoft.com/office/drawing/2014/main" id="{954866EB-6EB8-0749-BD21-4F314EA42732}"/>
              </a:ext>
            </a:extLst>
          </p:cNvPr>
          <p:cNvSpPr/>
          <p:nvPr/>
        </p:nvSpPr>
        <p:spPr>
          <a:xfrm>
            <a:off x="5196973" y="1322649"/>
            <a:ext cx="2925440" cy="1066565"/>
          </a:xfrm>
          <a:prstGeom prst="rect">
            <a:avLst/>
          </a:prstGeom>
          <a:noFill/>
          <a:ln w="9525" cap="flat" cmpd="sng" algn="ctr">
            <a:noFill/>
            <a:prstDash val="solid"/>
          </a:ln>
          <a:effectLst/>
        </p:spPr>
        <p:txBody>
          <a:bodyPr wrap="square" lIns="91440" tIns="91440" rIns="91440" bIns="91440" rtlCol="0" anchor="ctr" anchorCtr="0">
            <a:noAutofit/>
          </a:bodyPr>
          <a:lstStyle/>
          <a:p>
            <a:pPr marL="342900" marR="0" lvl="0" indent="-342900" algn="l" defTabSz="914400" rtl="0" eaLnBrk="1" fontAlgn="auto" latinLnBrk="0" hangingPunct="1">
              <a:lnSpc>
                <a:spcPct val="100000"/>
              </a:lnSpc>
              <a:spcBef>
                <a:spcPts val="0"/>
              </a:spcBef>
              <a:spcAft>
                <a:spcPts val="0"/>
              </a:spcAft>
              <a:buClrTx/>
              <a:buSzPct val="115000"/>
              <a:buFont typeface="+mj-lt"/>
              <a:buAutoNum type="arabicPeriod"/>
              <a:tabLst/>
              <a:defRPr/>
            </a:pPr>
            <a:r>
              <a:rPr kumimoji="0" lang="en-US" sz="1400" b="0" i="0" u="none" strike="noStrike" kern="0" cap="none" spc="0" normalizeH="0" baseline="0" noProof="0">
                <a:ln>
                  <a:noFill/>
                </a:ln>
                <a:solidFill>
                  <a:srgbClr val="192954"/>
                </a:solidFill>
                <a:effectLst/>
                <a:uLnTx/>
                <a:uFillTx/>
                <a:latin typeface="CiscoSansTT ExtraLight" panose="020B0303020201020303" pitchFamily="34" charset="0"/>
                <a:ea typeface="+mn-ea"/>
                <a:cs typeface="CiscoSansTT ExtraLight" panose="020B0303020201020303" pitchFamily="34" charset="0"/>
              </a:rPr>
              <a:t>Sarah gets an email from her bank warning that there’s fraudulent activity</a:t>
            </a:r>
          </a:p>
        </p:txBody>
      </p:sp>
      <p:sp>
        <p:nvSpPr>
          <p:cNvPr id="4" name="Freeform: Shape 77">
            <a:extLst>
              <a:ext uri="{FF2B5EF4-FFF2-40B4-BE49-F238E27FC236}">
                <a16:creationId xmlns:a16="http://schemas.microsoft.com/office/drawing/2014/main" id="{166EFB4C-6D1C-4645-9781-24FCE767AE3B}"/>
              </a:ext>
            </a:extLst>
          </p:cNvPr>
          <p:cNvSpPr/>
          <p:nvPr/>
        </p:nvSpPr>
        <p:spPr>
          <a:xfrm>
            <a:off x="5196973" y="2502008"/>
            <a:ext cx="2809602" cy="70344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chorCtr="0">
            <a:noAutofit/>
          </a:bodyPr>
          <a:lstStyle/>
          <a:p>
            <a:pPr marL="342900" marR="0" lvl="0" indent="-342900" algn="l" defTabSz="685891" rtl="0" eaLnBrk="1" fontAlgn="auto" latinLnBrk="0" hangingPunct="1">
              <a:lnSpc>
                <a:spcPct val="100000"/>
              </a:lnSpc>
              <a:spcBef>
                <a:spcPts val="0"/>
              </a:spcBef>
              <a:spcAft>
                <a:spcPts val="0"/>
              </a:spcAft>
              <a:buClrTx/>
              <a:buSzPct val="115000"/>
              <a:buFont typeface="+mj-lt"/>
              <a:buAutoNum type="arabicPeriod" startAt="2"/>
              <a:tabLst/>
              <a:defRPr/>
            </a:pPr>
            <a:r>
              <a:rPr kumimoji="0" lang="en-US" sz="1400" b="0" i="0" u="none" strike="noStrike" kern="1200" cap="none" spc="0" normalizeH="0" baseline="0" noProof="0">
                <a:ln>
                  <a:noFill/>
                </a:ln>
                <a:solidFill>
                  <a:srgbClr val="012750"/>
                </a:solidFill>
                <a:effectLst/>
                <a:uLnTx/>
                <a:uFillTx/>
                <a:latin typeface="CiscoSansTT ExtraLight" panose="020B0303020201020303" pitchFamily="34" charset="0"/>
                <a:ea typeface="+mn-ea"/>
                <a:cs typeface="CiscoSansTT ExtraLight" panose="020B0303020201020303" pitchFamily="34" charset="0"/>
              </a:rPr>
              <a:t>In a panic, Sarah clicks on the hyperlink and signs in</a:t>
            </a:r>
          </a:p>
        </p:txBody>
      </p:sp>
      <p:sp>
        <p:nvSpPr>
          <p:cNvPr id="5" name="Freeform: Shape 77">
            <a:extLst>
              <a:ext uri="{FF2B5EF4-FFF2-40B4-BE49-F238E27FC236}">
                <a16:creationId xmlns:a16="http://schemas.microsoft.com/office/drawing/2014/main" id="{E900F021-7F45-044D-97C3-DE7BB5DD5060}"/>
              </a:ext>
            </a:extLst>
          </p:cNvPr>
          <p:cNvSpPr/>
          <p:nvPr/>
        </p:nvSpPr>
        <p:spPr>
          <a:xfrm>
            <a:off x="5196973" y="3400206"/>
            <a:ext cx="2809602" cy="70344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chorCtr="0">
            <a:noAutofit/>
          </a:bodyPr>
          <a:lstStyle/>
          <a:p>
            <a:pPr marL="342900" marR="0" lvl="0" indent="-342900" algn="l" defTabSz="685891" rtl="0" eaLnBrk="1" fontAlgn="auto" latinLnBrk="0" hangingPunct="1">
              <a:lnSpc>
                <a:spcPct val="100000"/>
              </a:lnSpc>
              <a:spcBef>
                <a:spcPts val="0"/>
              </a:spcBef>
              <a:spcAft>
                <a:spcPts val="0"/>
              </a:spcAft>
              <a:buClrTx/>
              <a:buSzPct val="115000"/>
              <a:buFont typeface="+mj-lt"/>
              <a:buAutoNum type="arabicPeriod" startAt="3"/>
              <a:tabLst/>
              <a:defRPr/>
            </a:pPr>
            <a:r>
              <a:rPr kumimoji="0" lang="en-US" sz="1400" b="0" i="0" u="none" strike="noStrike" kern="1200" cap="none" spc="0" normalizeH="0" baseline="0" noProof="0">
                <a:ln>
                  <a:noFill/>
                </a:ln>
                <a:solidFill>
                  <a:srgbClr val="012750"/>
                </a:solidFill>
                <a:effectLst/>
                <a:uLnTx/>
                <a:uFillTx/>
                <a:latin typeface="CiscoSansTT ExtraLight" panose="020B0303020201020303" pitchFamily="34" charset="0"/>
                <a:ea typeface="+mn-ea"/>
                <a:cs typeface="CiscoSansTT ExtraLight" panose="020B0303020201020303" pitchFamily="34" charset="0"/>
              </a:rPr>
              <a:t>The link is fraudulent, and Sarah’s info is compromised</a:t>
            </a:r>
          </a:p>
        </p:txBody>
      </p:sp>
      <p:pic>
        <p:nvPicPr>
          <p:cNvPr id="6" name="Picture 5">
            <a:extLst>
              <a:ext uri="{FF2B5EF4-FFF2-40B4-BE49-F238E27FC236}">
                <a16:creationId xmlns:a16="http://schemas.microsoft.com/office/drawing/2014/main" id="{38C577E9-1F87-8C4F-BA06-357101B2C3A9}"/>
              </a:ext>
            </a:extLst>
          </p:cNvPr>
          <p:cNvPicPr>
            <a:picLocks noChangeAspect="1"/>
          </p:cNvPicPr>
          <p:nvPr/>
        </p:nvPicPr>
        <p:blipFill>
          <a:blip r:embed="rId2"/>
          <a:stretch>
            <a:fillRect/>
          </a:stretch>
        </p:blipFill>
        <p:spPr>
          <a:xfrm>
            <a:off x="1075945" y="1102421"/>
            <a:ext cx="3534565" cy="2945470"/>
          </a:xfrm>
          <a:prstGeom prst="rect">
            <a:avLst/>
          </a:prstGeom>
        </p:spPr>
      </p:pic>
    </p:spTree>
    <p:extLst>
      <p:ext uri="{BB962C8B-B14F-4D97-AF65-F5344CB8AC3E}">
        <p14:creationId xmlns:p14="http://schemas.microsoft.com/office/powerpoint/2010/main" val="186964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Control which emails cross the network</a:t>
            </a:r>
            <a:br>
              <a:rPr lang="en-US"/>
            </a:br>
            <a:r>
              <a:rPr lang="en-US" sz="1800">
                <a:solidFill>
                  <a:schemeClr val="accent2"/>
                </a:solidFill>
                <a:latin typeface="CiscoSansTT ExtraLight" panose="020B0303020201020303" pitchFamily="34" charset="0"/>
                <a:cs typeface="CiscoSansTT ExtraLight" panose="020B0303020201020303" pitchFamily="34" charset="0"/>
              </a:rPr>
              <a:t>Content Filters</a:t>
            </a:r>
            <a:endParaRPr lang="en-US"/>
          </a:p>
        </p:txBody>
      </p:sp>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 name="Rectangle 7">
            <a:extLst>
              <a:ext uri="{FF2B5EF4-FFF2-40B4-BE49-F238E27FC236}">
                <a16:creationId xmlns:a16="http://schemas.microsoft.com/office/drawing/2014/main" id="{9F7F2649-1B77-CD43-BB5B-05784F0F70D1}"/>
              </a:ext>
            </a:extLst>
          </p:cNvPr>
          <p:cNvSpPr/>
          <p:nvPr/>
        </p:nvSpPr>
        <p:spPr>
          <a:xfrm>
            <a:off x="715621" y="2752167"/>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b="1" kern="0">
                <a:solidFill>
                  <a:schemeClr val="accent2"/>
                </a:solidFill>
                <a:latin typeface="+mn-lt"/>
                <a:cs typeface="CiscoSansTT" panose="020B0503020201020303" pitchFamily="34" charset="0"/>
              </a:rPr>
              <a:t>Content Filters</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871186"/>
            <a:ext cx="568750" cy="646308"/>
          </a:xfrm>
          <a:prstGeom prst="rect">
            <a:avLst/>
          </a:prstGeom>
        </p:spPr>
      </p:pic>
      <p:sp>
        <p:nvSpPr>
          <p:cNvPr id="63" name="Rectangle 62">
            <a:extLst>
              <a:ext uri="{FF2B5EF4-FFF2-40B4-BE49-F238E27FC236}">
                <a16:creationId xmlns:a16="http://schemas.microsoft.com/office/drawing/2014/main" id="{9AEDBD43-CB98-C14B-822B-FEA716F0D20A}"/>
              </a:ext>
            </a:extLst>
          </p:cNvPr>
          <p:cNvSpPr/>
          <p:nvPr/>
        </p:nvSpPr>
        <p:spPr>
          <a:xfrm>
            <a:off x="2660243" y="1567541"/>
            <a:ext cx="5768136" cy="2926082"/>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45" name="Rectangle 44">
            <a:extLst>
              <a:ext uri="{FF2B5EF4-FFF2-40B4-BE49-F238E27FC236}">
                <a16:creationId xmlns:a16="http://schemas.microsoft.com/office/drawing/2014/main" id="{B4463FDC-33B8-3B47-A0A3-6EFE527DB080}"/>
              </a:ext>
            </a:extLst>
          </p:cNvPr>
          <p:cNvSpPr/>
          <p:nvPr/>
        </p:nvSpPr>
        <p:spPr>
          <a:xfrm>
            <a:off x="715621" y="3014473"/>
            <a:ext cx="1900461"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Customize filters in </a:t>
            </a:r>
            <a:b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b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three different ways for additional security</a:t>
            </a:r>
          </a:p>
        </p:txBody>
      </p:sp>
      <p:sp>
        <p:nvSpPr>
          <p:cNvPr id="46" name="Rectangle 45">
            <a:extLst>
              <a:ext uri="{FF2B5EF4-FFF2-40B4-BE49-F238E27FC236}">
                <a16:creationId xmlns:a16="http://schemas.microsoft.com/office/drawing/2014/main" id="{921479E4-7EAF-E94E-A92D-6A5900D8C336}"/>
              </a:ext>
            </a:extLst>
          </p:cNvPr>
          <p:cNvSpPr/>
          <p:nvPr/>
        </p:nvSpPr>
        <p:spPr>
          <a:xfrm>
            <a:off x="715621" y="3497337"/>
            <a:ext cx="191272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Complete visibility of </a:t>
            </a:r>
            <a:b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b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user interaction</a:t>
            </a:r>
          </a:p>
        </p:txBody>
      </p:sp>
      <p:sp>
        <p:nvSpPr>
          <p:cNvPr id="47" name="Rectangle 46">
            <a:extLst>
              <a:ext uri="{FF2B5EF4-FFF2-40B4-BE49-F238E27FC236}">
                <a16:creationId xmlns:a16="http://schemas.microsoft.com/office/drawing/2014/main" id="{5D16808C-7769-2B4E-A6EF-FCAD240FA553}"/>
              </a:ext>
            </a:extLst>
          </p:cNvPr>
          <p:cNvSpPr/>
          <p:nvPr/>
        </p:nvSpPr>
        <p:spPr>
          <a:xfrm>
            <a:off x="715621" y="3841701"/>
            <a:ext cx="19947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Easily enforce business </a:t>
            </a:r>
            <a:b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br>
            <a:r>
              <a:rPr kumimoji="0" lang="en-US" sz="900" b="0" i="0" u="none" strike="noStrike" kern="0" cap="none" spc="0" normalizeH="0" baseline="0" noProof="0">
                <a:ln>
                  <a:noFill/>
                </a:ln>
                <a:solidFill>
                  <a:srgbClr val="676767"/>
                </a:solidFill>
                <a:effectLst/>
                <a:uLnTx/>
                <a:uFillTx/>
                <a:latin typeface="+mn-lt"/>
                <a:ea typeface="ＭＳ Ｐゴシック" charset="0"/>
                <a:cs typeface="CiscoSansTT" panose="020B0503020201020303" pitchFamily="34" charset="0"/>
              </a:rPr>
              <a:t>and compliance policies</a:t>
            </a:r>
          </a:p>
        </p:txBody>
      </p:sp>
      <p:sp>
        <p:nvSpPr>
          <p:cNvPr id="48" name="Rounded Rectangle 47">
            <a:extLst>
              <a:ext uri="{FF2B5EF4-FFF2-40B4-BE49-F238E27FC236}">
                <a16:creationId xmlns:a16="http://schemas.microsoft.com/office/drawing/2014/main" id="{9DE14971-17CA-0E45-96CE-33A13D899245}"/>
              </a:ext>
            </a:extLst>
          </p:cNvPr>
          <p:cNvSpPr/>
          <p:nvPr/>
        </p:nvSpPr>
        <p:spPr>
          <a:xfrm>
            <a:off x="2805993" y="2228340"/>
            <a:ext cx="3751445" cy="1735722"/>
          </a:xfrm>
          <a:prstGeom prst="roundRect">
            <a:avLst>
              <a:gd name="adj" fmla="val 5000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51" name="Rectangle 50">
            <a:extLst>
              <a:ext uri="{FF2B5EF4-FFF2-40B4-BE49-F238E27FC236}">
                <a16:creationId xmlns:a16="http://schemas.microsoft.com/office/drawing/2014/main" id="{AF388BB0-1088-6F43-B178-891D07988A40}"/>
              </a:ext>
            </a:extLst>
          </p:cNvPr>
          <p:cNvSpPr/>
          <p:nvPr/>
        </p:nvSpPr>
        <p:spPr>
          <a:xfrm>
            <a:off x="3228796" y="3545130"/>
            <a:ext cx="1069878" cy="184666"/>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012750"/>
                </a:solidFill>
                <a:effectLst/>
                <a:uLnTx/>
                <a:uFillTx/>
                <a:latin typeface="+mn-lt"/>
                <a:ea typeface="ＭＳ Ｐゴシック" charset="0"/>
                <a:cs typeface="+mn-cs"/>
              </a:rPr>
              <a:t>Incoming message</a:t>
            </a:r>
          </a:p>
        </p:txBody>
      </p:sp>
      <p:grpSp>
        <p:nvGrpSpPr>
          <p:cNvPr id="52" name="Group 51">
            <a:extLst>
              <a:ext uri="{FF2B5EF4-FFF2-40B4-BE49-F238E27FC236}">
                <a16:creationId xmlns:a16="http://schemas.microsoft.com/office/drawing/2014/main" id="{94A9468C-7CAA-DB4A-A38D-92F091BF4E1A}"/>
              </a:ext>
            </a:extLst>
          </p:cNvPr>
          <p:cNvGrpSpPr/>
          <p:nvPr/>
        </p:nvGrpSpPr>
        <p:grpSpPr>
          <a:xfrm>
            <a:off x="5708866" y="2228340"/>
            <a:ext cx="2567932" cy="1722876"/>
            <a:chOff x="5547207" y="2300529"/>
            <a:chExt cx="2567932" cy="1722876"/>
          </a:xfrm>
        </p:grpSpPr>
        <p:grpSp>
          <p:nvGrpSpPr>
            <p:cNvPr id="53" name="Group 52">
              <a:extLst>
                <a:ext uri="{FF2B5EF4-FFF2-40B4-BE49-F238E27FC236}">
                  <a16:creationId xmlns:a16="http://schemas.microsoft.com/office/drawing/2014/main" id="{8528C184-065A-5547-B19D-E5C631159DE4}"/>
                </a:ext>
              </a:extLst>
            </p:cNvPr>
            <p:cNvGrpSpPr/>
            <p:nvPr/>
          </p:nvGrpSpPr>
          <p:grpSpPr>
            <a:xfrm>
              <a:off x="5547207" y="2300529"/>
              <a:ext cx="2567932" cy="551802"/>
              <a:chOff x="5686315" y="2540186"/>
              <a:chExt cx="2567932" cy="551802"/>
            </a:xfrm>
          </p:grpSpPr>
          <p:sp>
            <p:nvSpPr>
              <p:cNvPr id="65" name="Rectangle 64">
                <a:extLst>
                  <a:ext uri="{FF2B5EF4-FFF2-40B4-BE49-F238E27FC236}">
                    <a16:creationId xmlns:a16="http://schemas.microsoft.com/office/drawing/2014/main" id="{DB47EA7F-3967-3347-A70C-C95910BDF2C4}"/>
                  </a:ext>
                </a:extLst>
              </p:cNvPr>
              <p:cNvSpPr/>
              <p:nvPr/>
            </p:nvSpPr>
            <p:spPr>
              <a:xfrm>
                <a:off x="5686315" y="2540186"/>
                <a:ext cx="2567932" cy="55180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67" name="Rectangle 66">
                <a:extLst>
                  <a:ext uri="{FF2B5EF4-FFF2-40B4-BE49-F238E27FC236}">
                    <a16:creationId xmlns:a16="http://schemas.microsoft.com/office/drawing/2014/main" id="{D9D7B509-3A6C-E647-846D-F36130F9622B}"/>
                  </a:ext>
                </a:extLst>
              </p:cNvPr>
              <p:cNvSpPr/>
              <p:nvPr/>
            </p:nvSpPr>
            <p:spPr>
              <a:xfrm>
                <a:off x="5839169" y="2621068"/>
                <a:ext cx="651817" cy="369332"/>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ＭＳ Ｐゴシック" charset="0"/>
                    <a:cs typeface="CiscoSansTT Medium" panose="020B0503020201020303" pitchFamily="34" charset="0"/>
                  </a:rPr>
                  <a:t>Rewrite URL</a:t>
                </a:r>
              </a:p>
            </p:txBody>
          </p:sp>
          <p:sp>
            <p:nvSpPr>
              <p:cNvPr id="68" name="Rectangle 67">
                <a:extLst>
                  <a:ext uri="{FF2B5EF4-FFF2-40B4-BE49-F238E27FC236}">
                    <a16:creationId xmlns:a16="http://schemas.microsoft.com/office/drawing/2014/main" id="{035A9F80-EAA7-6042-8E19-431E91E1E64B}"/>
                  </a:ext>
                </a:extLst>
              </p:cNvPr>
              <p:cNvSpPr/>
              <p:nvPr/>
            </p:nvSpPr>
            <p:spPr>
              <a:xfrm>
                <a:off x="6584065" y="2700795"/>
                <a:ext cx="1621004" cy="230832"/>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676767"/>
                    </a:solidFill>
                    <a:effectLst/>
                    <a:uLnTx/>
                    <a:uFillTx/>
                    <a:latin typeface="+mn-lt"/>
                    <a:ea typeface="ＭＳ Ｐゴシック" charset="0"/>
                    <a:cs typeface="+mn-cs"/>
                  </a:rPr>
                  <a:t>Cisco Cloud Web Proxy</a:t>
                </a:r>
              </a:p>
            </p:txBody>
          </p:sp>
          <p:cxnSp>
            <p:nvCxnSpPr>
              <p:cNvPr id="69" name="Straight Connector 68">
                <a:extLst>
                  <a:ext uri="{FF2B5EF4-FFF2-40B4-BE49-F238E27FC236}">
                    <a16:creationId xmlns:a16="http://schemas.microsoft.com/office/drawing/2014/main" id="{BF8191D0-BA26-3740-A454-DE5C3B0CA632}"/>
                  </a:ext>
                </a:extLst>
              </p:cNvPr>
              <p:cNvCxnSpPr/>
              <p:nvPr/>
            </p:nvCxnSpPr>
            <p:spPr>
              <a:xfrm>
                <a:off x="6486973" y="2621068"/>
                <a:ext cx="0" cy="410993"/>
              </a:xfrm>
              <a:prstGeom prst="line">
                <a:avLst/>
              </a:prstGeom>
              <a:ln w="6350">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D8E8F85-1AFD-4E4D-8394-B4D8D4ABB807}"/>
                </a:ext>
              </a:extLst>
            </p:cNvPr>
            <p:cNvGrpSpPr/>
            <p:nvPr/>
          </p:nvGrpSpPr>
          <p:grpSpPr>
            <a:xfrm>
              <a:off x="5547207" y="2886066"/>
              <a:ext cx="2567932" cy="551802"/>
              <a:chOff x="5686315" y="2540186"/>
              <a:chExt cx="2567932" cy="551802"/>
            </a:xfrm>
          </p:grpSpPr>
          <p:sp>
            <p:nvSpPr>
              <p:cNvPr id="60" name="Rectangle 59">
                <a:extLst>
                  <a:ext uri="{FF2B5EF4-FFF2-40B4-BE49-F238E27FC236}">
                    <a16:creationId xmlns:a16="http://schemas.microsoft.com/office/drawing/2014/main" id="{A1EB1649-344B-9E40-991D-57398FEE8D22}"/>
                  </a:ext>
                </a:extLst>
              </p:cNvPr>
              <p:cNvSpPr/>
              <p:nvPr/>
            </p:nvSpPr>
            <p:spPr>
              <a:xfrm>
                <a:off x="5686315" y="2540186"/>
                <a:ext cx="2567932" cy="55180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61" name="Rectangle 60">
                <a:extLst>
                  <a:ext uri="{FF2B5EF4-FFF2-40B4-BE49-F238E27FC236}">
                    <a16:creationId xmlns:a16="http://schemas.microsoft.com/office/drawing/2014/main" id="{76A0D8DD-DA44-EC42-AC53-302024AD38F8}"/>
                  </a:ext>
                </a:extLst>
              </p:cNvPr>
              <p:cNvSpPr/>
              <p:nvPr/>
            </p:nvSpPr>
            <p:spPr>
              <a:xfrm>
                <a:off x="5839169" y="2621068"/>
                <a:ext cx="651817" cy="369332"/>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ＭＳ Ｐゴシック" charset="0"/>
                    <a:cs typeface="CiscoSansTT Medium" panose="020B0503020201020303" pitchFamily="34" charset="0"/>
                  </a:rPr>
                  <a:t>Defang / Block</a:t>
                </a:r>
              </a:p>
            </p:txBody>
          </p:sp>
          <p:sp>
            <p:nvSpPr>
              <p:cNvPr id="62" name="Rectangle 61">
                <a:extLst>
                  <a:ext uri="{FF2B5EF4-FFF2-40B4-BE49-F238E27FC236}">
                    <a16:creationId xmlns:a16="http://schemas.microsoft.com/office/drawing/2014/main" id="{A61692A9-ECAB-DF41-BB9F-2F12BA39D5F0}"/>
                  </a:ext>
                </a:extLst>
              </p:cNvPr>
              <p:cNvSpPr/>
              <p:nvPr/>
            </p:nvSpPr>
            <p:spPr>
              <a:xfrm>
                <a:off x="6575204" y="2702695"/>
                <a:ext cx="1621004" cy="184666"/>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err="1">
                    <a:ln>
                      <a:noFill/>
                    </a:ln>
                    <a:solidFill>
                      <a:srgbClr val="676767"/>
                    </a:solidFill>
                    <a:effectLst/>
                    <a:uLnTx/>
                    <a:uFillTx/>
                    <a:latin typeface="+mn-lt"/>
                    <a:ea typeface="ＭＳ Ｐゴシック" charset="0"/>
                    <a:cs typeface="+mn-cs"/>
                  </a:rPr>
                  <a:t>BLOCKEDwww</a:t>
                </a:r>
                <a:r>
                  <a:rPr kumimoji="0" lang="en-US" sz="600" b="0" i="0" u="none" strike="noStrike" kern="0" cap="none" spc="0" normalizeH="0" baseline="0" noProof="0">
                    <a:ln>
                      <a:noFill/>
                    </a:ln>
                    <a:solidFill>
                      <a:srgbClr val="676767"/>
                    </a:solidFill>
                    <a:effectLst/>
                    <a:uLnTx/>
                    <a:uFillTx/>
                    <a:latin typeface="+mn-lt"/>
                    <a:ea typeface="ＭＳ Ｐゴシック" charset="0"/>
                    <a:cs typeface="+mn-cs"/>
                  </a:rPr>
                  <a:t>[.]proxy[.]</a:t>
                </a:r>
                <a:r>
                  <a:rPr kumimoji="0" lang="en-US" sz="600" b="0" i="0" u="none" strike="noStrike" kern="0" cap="none" spc="0" normalizeH="0" baseline="0" noProof="0" err="1">
                    <a:ln>
                      <a:noFill/>
                    </a:ln>
                    <a:solidFill>
                      <a:srgbClr val="676767"/>
                    </a:solidFill>
                    <a:effectLst/>
                    <a:uLnTx/>
                    <a:uFillTx/>
                    <a:latin typeface="+mn-lt"/>
                    <a:ea typeface="ＭＳ Ｐゴシック" charset="0"/>
                    <a:cs typeface="+mn-cs"/>
                  </a:rPr>
                  <a:t>orgBLOCKED</a:t>
                </a:r>
                <a:endParaRPr kumimoji="0" lang="en-US" sz="600" b="0" i="0" u="none" strike="noStrike" kern="0" cap="none" spc="0" normalizeH="0" baseline="0" noProof="0">
                  <a:ln>
                    <a:noFill/>
                  </a:ln>
                  <a:solidFill>
                    <a:srgbClr val="676767"/>
                  </a:solidFill>
                  <a:effectLst/>
                  <a:uLnTx/>
                  <a:uFillTx/>
                  <a:latin typeface="+mn-lt"/>
                  <a:ea typeface="ＭＳ Ｐゴシック" charset="0"/>
                  <a:cs typeface="+mn-cs"/>
                </a:endParaRPr>
              </a:p>
            </p:txBody>
          </p:sp>
          <p:cxnSp>
            <p:nvCxnSpPr>
              <p:cNvPr id="64" name="Straight Connector 63">
                <a:extLst>
                  <a:ext uri="{FF2B5EF4-FFF2-40B4-BE49-F238E27FC236}">
                    <a16:creationId xmlns:a16="http://schemas.microsoft.com/office/drawing/2014/main" id="{6615A933-AC59-E24F-A795-53AF9E8873BB}"/>
                  </a:ext>
                </a:extLst>
              </p:cNvPr>
              <p:cNvCxnSpPr/>
              <p:nvPr/>
            </p:nvCxnSpPr>
            <p:spPr>
              <a:xfrm>
                <a:off x="6486973" y="2621068"/>
                <a:ext cx="0" cy="410993"/>
              </a:xfrm>
              <a:prstGeom prst="line">
                <a:avLst/>
              </a:prstGeom>
              <a:ln w="6350">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615A1608-5349-CB49-B54D-2B998F4C6328}"/>
                </a:ext>
              </a:extLst>
            </p:cNvPr>
            <p:cNvGrpSpPr/>
            <p:nvPr/>
          </p:nvGrpSpPr>
          <p:grpSpPr>
            <a:xfrm>
              <a:off x="5547207" y="3471603"/>
              <a:ext cx="2567932" cy="551802"/>
              <a:chOff x="5686315" y="2540186"/>
              <a:chExt cx="2567932" cy="551802"/>
            </a:xfrm>
          </p:grpSpPr>
          <p:sp>
            <p:nvSpPr>
              <p:cNvPr id="56" name="Rectangle 55">
                <a:extLst>
                  <a:ext uri="{FF2B5EF4-FFF2-40B4-BE49-F238E27FC236}">
                    <a16:creationId xmlns:a16="http://schemas.microsoft.com/office/drawing/2014/main" id="{BDAECD9C-02F3-B347-AA56-49A36E388CF5}"/>
                  </a:ext>
                </a:extLst>
              </p:cNvPr>
              <p:cNvSpPr/>
              <p:nvPr/>
            </p:nvSpPr>
            <p:spPr>
              <a:xfrm>
                <a:off x="5686315" y="2540186"/>
                <a:ext cx="2567932" cy="551802"/>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57" name="Rectangle 56">
                <a:extLst>
                  <a:ext uri="{FF2B5EF4-FFF2-40B4-BE49-F238E27FC236}">
                    <a16:creationId xmlns:a16="http://schemas.microsoft.com/office/drawing/2014/main" id="{11233EBA-8261-AD4E-83F8-1982E787B295}"/>
                  </a:ext>
                </a:extLst>
              </p:cNvPr>
              <p:cNvSpPr/>
              <p:nvPr/>
            </p:nvSpPr>
            <p:spPr>
              <a:xfrm>
                <a:off x="5839169" y="2621068"/>
                <a:ext cx="651817" cy="369332"/>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ＭＳ Ｐゴシック" charset="0"/>
                    <a:cs typeface="CiscoSansTT Medium" panose="020B0503020201020303" pitchFamily="34" charset="0"/>
                  </a:rPr>
                  <a:t>Replace with text</a:t>
                </a:r>
              </a:p>
            </p:txBody>
          </p:sp>
          <p:sp>
            <p:nvSpPr>
              <p:cNvPr id="58" name="Rectangle 57">
                <a:extLst>
                  <a:ext uri="{FF2B5EF4-FFF2-40B4-BE49-F238E27FC236}">
                    <a16:creationId xmlns:a16="http://schemas.microsoft.com/office/drawing/2014/main" id="{F6A3112C-B7A9-C847-85F8-7D89E689FE44}"/>
                  </a:ext>
                </a:extLst>
              </p:cNvPr>
              <p:cNvSpPr/>
              <p:nvPr/>
            </p:nvSpPr>
            <p:spPr>
              <a:xfrm>
                <a:off x="6566788" y="2668960"/>
                <a:ext cx="1621004" cy="215444"/>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676767"/>
                    </a:solidFill>
                    <a:effectLst/>
                    <a:uLnTx/>
                    <a:uFillTx/>
                    <a:latin typeface="+mn-lt"/>
                    <a:ea typeface="ＭＳ Ｐゴシック" charset="0"/>
                    <a:cs typeface="+mn-cs"/>
                  </a:rPr>
                  <a:t>“This URL is blocked by policy”</a:t>
                </a:r>
              </a:p>
            </p:txBody>
          </p:sp>
          <p:cxnSp>
            <p:nvCxnSpPr>
              <p:cNvPr id="59" name="Straight Connector 58">
                <a:extLst>
                  <a:ext uri="{FF2B5EF4-FFF2-40B4-BE49-F238E27FC236}">
                    <a16:creationId xmlns:a16="http://schemas.microsoft.com/office/drawing/2014/main" id="{9E35CCCA-59A5-5D47-814F-247590BD5325}"/>
                  </a:ext>
                </a:extLst>
              </p:cNvPr>
              <p:cNvCxnSpPr/>
              <p:nvPr/>
            </p:nvCxnSpPr>
            <p:spPr>
              <a:xfrm>
                <a:off x="6486973" y="2621068"/>
                <a:ext cx="0" cy="410993"/>
              </a:xfrm>
              <a:prstGeom prst="line">
                <a:avLst/>
              </a:prstGeom>
              <a:ln w="6350">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cxnSp>
        <p:nvCxnSpPr>
          <p:cNvPr id="71" name="Straight Connector 70">
            <a:extLst>
              <a:ext uri="{FF2B5EF4-FFF2-40B4-BE49-F238E27FC236}">
                <a16:creationId xmlns:a16="http://schemas.microsoft.com/office/drawing/2014/main" id="{1EC93553-3E70-5842-A8E6-77CC3591ADCF}"/>
              </a:ext>
            </a:extLst>
          </p:cNvPr>
          <p:cNvCxnSpPr>
            <a:cxnSpLocks/>
          </p:cNvCxnSpPr>
          <p:nvPr/>
        </p:nvCxnSpPr>
        <p:spPr>
          <a:xfrm flipH="1" flipV="1">
            <a:off x="4371703" y="1821458"/>
            <a:ext cx="763375" cy="2613115"/>
          </a:xfrm>
          <a:prstGeom prst="line">
            <a:avLst/>
          </a:prstGeom>
          <a:ln w="63500">
            <a:solidFill>
              <a:srgbClr val="0945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B11F99F7-AEE4-284B-AE10-2CED0D4B60C8}"/>
              </a:ext>
            </a:extLst>
          </p:cNvPr>
          <p:cNvSpPr/>
          <p:nvPr/>
        </p:nvSpPr>
        <p:spPr>
          <a:xfrm>
            <a:off x="4031486" y="2378108"/>
            <a:ext cx="1415540" cy="1415540"/>
          </a:xfrm>
          <a:prstGeom prst="ellipse">
            <a:avLst/>
          </a:prstGeom>
          <a:solidFill>
            <a:schemeClr val="bg2">
              <a:lumMod val="95000"/>
            </a:schemeClr>
          </a:solidFill>
          <a:ln w="12700">
            <a:solidFill>
              <a:srgbClr val="09457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cxnSp>
        <p:nvCxnSpPr>
          <p:cNvPr id="80" name="Straight Connector 79">
            <a:extLst>
              <a:ext uri="{FF2B5EF4-FFF2-40B4-BE49-F238E27FC236}">
                <a16:creationId xmlns:a16="http://schemas.microsoft.com/office/drawing/2014/main" id="{B166BF91-EC71-EB4C-A4D4-1932E7909D5F}"/>
              </a:ext>
            </a:extLst>
          </p:cNvPr>
          <p:cNvCxnSpPr/>
          <p:nvPr/>
        </p:nvCxnSpPr>
        <p:spPr>
          <a:xfrm flipH="1">
            <a:off x="4454751" y="2500080"/>
            <a:ext cx="588624" cy="1137278"/>
          </a:xfrm>
          <a:prstGeom prst="line">
            <a:avLst/>
          </a:prstGeom>
          <a:ln w="12700">
            <a:solidFill>
              <a:srgbClr val="094575"/>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6C10693F-A975-A340-BAD9-09A88F0C99C5}"/>
              </a:ext>
            </a:extLst>
          </p:cNvPr>
          <p:cNvSpPr/>
          <p:nvPr/>
        </p:nvSpPr>
        <p:spPr>
          <a:xfrm>
            <a:off x="3741643" y="4021023"/>
            <a:ext cx="1250612" cy="369332"/>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ＭＳ Ｐゴシック" charset="0"/>
                <a:cs typeface="+mn-cs"/>
              </a:rPr>
              <a:t>URL Reputation </a:t>
            </a:r>
            <a:br>
              <a:rPr kumimoji="0" lang="en-US" sz="900" b="1" i="0" u="none" strike="noStrike" kern="0" cap="none" spc="0" normalizeH="0" baseline="0" noProof="0">
                <a:ln>
                  <a:noFill/>
                </a:ln>
                <a:solidFill>
                  <a:srgbClr val="012750"/>
                </a:solidFill>
                <a:effectLst/>
                <a:uLnTx/>
                <a:uFillTx/>
                <a:latin typeface="+mn-lt"/>
                <a:ea typeface="ＭＳ Ｐゴシック" charset="0"/>
                <a:cs typeface="+mn-cs"/>
              </a:rPr>
            </a:br>
            <a:r>
              <a:rPr kumimoji="0" lang="en-US" sz="900" b="1" i="0" u="none" strike="noStrike" kern="0" cap="none" spc="0" normalizeH="0" baseline="0" noProof="0">
                <a:ln>
                  <a:noFill/>
                </a:ln>
                <a:solidFill>
                  <a:srgbClr val="012750"/>
                </a:solidFill>
                <a:effectLst/>
                <a:uLnTx/>
                <a:uFillTx/>
                <a:latin typeface="+mn-lt"/>
                <a:ea typeface="ＭＳ Ｐゴシック" charset="0"/>
                <a:cs typeface="+mn-cs"/>
              </a:rPr>
              <a:t>and Categorization</a:t>
            </a:r>
          </a:p>
        </p:txBody>
      </p:sp>
      <p:sp>
        <p:nvSpPr>
          <p:cNvPr id="75" name="Rectangle 74">
            <a:extLst>
              <a:ext uri="{FF2B5EF4-FFF2-40B4-BE49-F238E27FC236}">
                <a16:creationId xmlns:a16="http://schemas.microsoft.com/office/drawing/2014/main" id="{1755D2B6-1621-E748-B871-A20985BBF6EE}"/>
              </a:ext>
            </a:extLst>
          </p:cNvPr>
          <p:cNvSpPr/>
          <p:nvPr/>
        </p:nvSpPr>
        <p:spPr>
          <a:xfrm>
            <a:off x="3471472" y="1637459"/>
            <a:ext cx="1069878" cy="230832"/>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ＭＳ Ｐゴシック" charset="0"/>
                <a:cs typeface="+mn-cs"/>
              </a:rPr>
              <a:t>Content Filters</a:t>
            </a:r>
          </a:p>
        </p:txBody>
      </p:sp>
      <p:sp>
        <p:nvSpPr>
          <p:cNvPr id="76" name="Rectangle 75">
            <a:extLst>
              <a:ext uri="{FF2B5EF4-FFF2-40B4-BE49-F238E27FC236}">
                <a16:creationId xmlns:a16="http://schemas.microsoft.com/office/drawing/2014/main" id="{B5C95589-AE7F-7D43-9ADA-ECCD1F38284B}"/>
              </a:ext>
            </a:extLst>
          </p:cNvPr>
          <p:cNvSpPr/>
          <p:nvPr/>
        </p:nvSpPr>
        <p:spPr>
          <a:xfrm>
            <a:off x="5922954" y="1925299"/>
            <a:ext cx="1069878" cy="230832"/>
          </a:xfrm>
          <a:prstGeom prst="rect">
            <a:avLst/>
          </a:prstGeom>
        </p:spPr>
        <p:txBody>
          <a:bodyPr wrap="square" lIns="0">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ＭＳ Ｐゴシック" charset="0"/>
                <a:cs typeface="+mn-cs"/>
              </a:rPr>
              <a:t>URL Filtering</a:t>
            </a:r>
          </a:p>
        </p:txBody>
      </p:sp>
      <p:pic>
        <p:nvPicPr>
          <p:cNvPr id="84" name="Picture 83">
            <a:extLst>
              <a:ext uri="{FF2B5EF4-FFF2-40B4-BE49-F238E27FC236}">
                <a16:creationId xmlns:a16="http://schemas.microsoft.com/office/drawing/2014/main" id="{038D324C-3CDB-E342-9659-DC286006C59F}"/>
              </a:ext>
            </a:extLst>
          </p:cNvPr>
          <p:cNvPicPr>
            <a:picLocks noChangeAspect="1"/>
          </p:cNvPicPr>
          <p:nvPr/>
        </p:nvPicPr>
        <p:blipFill>
          <a:blip r:embed="rId4"/>
          <a:stretch>
            <a:fillRect/>
          </a:stretch>
        </p:blipFill>
        <p:spPr>
          <a:xfrm>
            <a:off x="4886850" y="2884260"/>
            <a:ext cx="424752" cy="424752"/>
          </a:xfrm>
          <a:prstGeom prst="rect">
            <a:avLst/>
          </a:prstGeom>
        </p:spPr>
      </p:pic>
      <p:pic>
        <p:nvPicPr>
          <p:cNvPr id="85" name="Picture 84">
            <a:extLst>
              <a:ext uri="{FF2B5EF4-FFF2-40B4-BE49-F238E27FC236}">
                <a16:creationId xmlns:a16="http://schemas.microsoft.com/office/drawing/2014/main" id="{08534864-7780-104C-A87D-495FAE9F3A54}"/>
              </a:ext>
            </a:extLst>
          </p:cNvPr>
          <p:cNvPicPr>
            <a:picLocks noChangeAspect="1"/>
          </p:cNvPicPr>
          <p:nvPr/>
        </p:nvPicPr>
        <p:blipFill>
          <a:blip r:embed="rId5"/>
          <a:stretch>
            <a:fillRect/>
          </a:stretch>
        </p:blipFill>
        <p:spPr>
          <a:xfrm>
            <a:off x="4159949" y="2884260"/>
            <a:ext cx="424752" cy="424752"/>
          </a:xfrm>
          <a:prstGeom prst="rect">
            <a:avLst/>
          </a:prstGeom>
        </p:spPr>
      </p:pic>
      <p:pic>
        <p:nvPicPr>
          <p:cNvPr id="9" name="Picture 8">
            <a:extLst>
              <a:ext uri="{FF2B5EF4-FFF2-40B4-BE49-F238E27FC236}">
                <a16:creationId xmlns:a16="http://schemas.microsoft.com/office/drawing/2014/main" id="{A9A34C4D-68BC-0A4C-B061-16939BEC4D97}"/>
              </a:ext>
            </a:extLst>
          </p:cNvPr>
          <p:cNvPicPr>
            <a:picLocks noChangeAspect="1"/>
          </p:cNvPicPr>
          <p:nvPr/>
        </p:nvPicPr>
        <p:blipFill>
          <a:blip r:embed="rId6"/>
          <a:stretch>
            <a:fillRect/>
          </a:stretch>
        </p:blipFill>
        <p:spPr>
          <a:xfrm>
            <a:off x="3077215" y="2439158"/>
            <a:ext cx="932875" cy="1104833"/>
          </a:xfrm>
          <a:prstGeom prst="rect">
            <a:avLst/>
          </a:prstGeom>
        </p:spPr>
      </p:pic>
    </p:spTree>
    <p:extLst>
      <p:ext uri="{BB962C8B-B14F-4D97-AF65-F5344CB8AC3E}">
        <p14:creationId xmlns:p14="http://schemas.microsoft.com/office/powerpoint/2010/main" val="402344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pic>
        <p:nvPicPr>
          <p:cNvPr id="188" name="Picture 187" descr="A picture containing smoke, train, coming, air&#10;&#10;Description automatically generated">
            <a:extLst>
              <a:ext uri="{FF2B5EF4-FFF2-40B4-BE49-F238E27FC236}">
                <a16:creationId xmlns:a16="http://schemas.microsoft.com/office/drawing/2014/main" id="{9CF94945-1830-E243-95EE-022685800A2F}"/>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rot="489307">
            <a:off x="7387641" y="1473073"/>
            <a:ext cx="1476603" cy="830590"/>
          </a:xfrm>
          <a:prstGeom prst="rect">
            <a:avLst/>
          </a:prstGeom>
        </p:spPr>
      </p:pic>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437765" y="341313"/>
            <a:ext cx="8521299" cy="731837"/>
          </a:xfrm>
        </p:spPr>
        <p:txBody>
          <a:bodyPr/>
          <a:lstStyle/>
          <a:p>
            <a:r>
              <a:rPr lang="en-US"/>
              <a:t>Detect targeted or blended attacks automatically</a:t>
            </a:r>
            <a:br>
              <a:rPr lang="en-US"/>
            </a:br>
            <a:r>
              <a:rPr lang="en-US" sz="1800">
                <a:solidFill>
                  <a:schemeClr val="accent2"/>
                </a:solidFill>
                <a:latin typeface="CiscoSansTT ExtraLight" panose="020B0303020201020303" pitchFamily="34" charset="0"/>
                <a:cs typeface="CiscoSansTT ExtraLight" panose="020B0303020201020303" pitchFamily="34" charset="0"/>
              </a:rPr>
              <a:t>Outbreak Filters</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752167"/>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b="1" kern="0">
                <a:solidFill>
                  <a:schemeClr val="accent2"/>
                </a:solidFill>
                <a:latin typeface="+mn-lt"/>
                <a:cs typeface="CiscoSansTT" panose="020B0503020201020303" pitchFamily="34" charset="0"/>
              </a:rPr>
              <a:t>Outbreak Filters</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1147" y="1871186"/>
            <a:ext cx="568750" cy="646308"/>
          </a:xfrm>
          <a:prstGeom prst="rect">
            <a:avLst/>
          </a:prstGeom>
        </p:spPr>
      </p:pic>
      <p:sp>
        <p:nvSpPr>
          <p:cNvPr id="40" name="Rectangle 39">
            <a:extLst>
              <a:ext uri="{FF2B5EF4-FFF2-40B4-BE49-F238E27FC236}">
                <a16:creationId xmlns:a16="http://schemas.microsoft.com/office/drawing/2014/main" id="{682F0810-88B5-3E4A-B6A4-03F111F07448}"/>
              </a:ext>
            </a:extLst>
          </p:cNvPr>
          <p:cNvSpPr/>
          <p:nvPr/>
        </p:nvSpPr>
        <p:spPr>
          <a:xfrm>
            <a:off x="715621" y="2992421"/>
            <a:ext cx="16653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Block all known threats with </a:t>
            </a:r>
            <a:r>
              <a:rPr kumimoji="0" lang="en-US" sz="900" b="0" i="0" u="none" strike="noStrike" kern="0" cap="none" spc="0" normalizeH="0" baseline="0" noProof="0" err="1">
                <a:ln>
                  <a:noFill/>
                </a:ln>
                <a:effectLst/>
                <a:uLnTx/>
                <a:uFillTx/>
                <a:latin typeface="+mn-lt"/>
                <a:ea typeface="ＭＳ Ｐゴシック" charset="0"/>
                <a:cs typeface="CiscoSansTT" panose="020B0503020201020303" pitchFamily="34" charset="0"/>
              </a:rPr>
              <a:t>Talos</a:t>
            </a:r>
            <a:endPar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endParaRPr>
          </a:p>
        </p:txBody>
      </p:sp>
      <p:sp>
        <p:nvSpPr>
          <p:cNvPr id="41" name="Rectangle 40">
            <a:extLst>
              <a:ext uri="{FF2B5EF4-FFF2-40B4-BE49-F238E27FC236}">
                <a16:creationId xmlns:a16="http://schemas.microsoft.com/office/drawing/2014/main" id="{61AA0983-DF4E-894B-B53F-9E1DC2B15F6C}"/>
              </a:ext>
            </a:extLst>
          </p:cNvPr>
          <p:cNvSpPr/>
          <p:nvPr/>
        </p:nvSpPr>
        <p:spPr>
          <a:xfrm>
            <a:off x="715621" y="3339606"/>
            <a:ext cx="191272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Quarantine emails with suspicious URLs</a:t>
            </a:r>
          </a:p>
        </p:txBody>
      </p:sp>
      <p:sp>
        <p:nvSpPr>
          <p:cNvPr id="42" name="Rectangle 41">
            <a:extLst>
              <a:ext uri="{FF2B5EF4-FFF2-40B4-BE49-F238E27FC236}">
                <a16:creationId xmlns:a16="http://schemas.microsoft.com/office/drawing/2014/main" id="{6920753F-DD7B-1B4A-A91C-60993C46E288}"/>
              </a:ext>
            </a:extLst>
          </p:cNvPr>
          <p:cNvSpPr/>
          <p:nvPr/>
        </p:nvSpPr>
        <p:spPr>
          <a:xfrm>
            <a:off x="715621" y="3686791"/>
            <a:ext cx="1558933"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Modify emails to protect end-user</a:t>
            </a:r>
          </a:p>
        </p:txBody>
      </p:sp>
      <p:sp>
        <p:nvSpPr>
          <p:cNvPr id="43" name="Rectangle 42">
            <a:extLst>
              <a:ext uri="{FF2B5EF4-FFF2-40B4-BE49-F238E27FC236}">
                <a16:creationId xmlns:a16="http://schemas.microsoft.com/office/drawing/2014/main" id="{543E33D7-891C-7144-99C9-94D36B926CD5}"/>
              </a:ext>
            </a:extLst>
          </p:cNvPr>
          <p:cNvSpPr/>
          <p:nvPr/>
        </p:nvSpPr>
        <p:spPr>
          <a:xfrm>
            <a:off x="715621" y="4033977"/>
            <a:ext cx="16653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Redirect traffic to protect from malicious links</a:t>
            </a:r>
          </a:p>
        </p:txBody>
      </p:sp>
      <p:sp>
        <p:nvSpPr>
          <p:cNvPr id="129" name="Rectangle 128">
            <a:extLst>
              <a:ext uri="{FF2B5EF4-FFF2-40B4-BE49-F238E27FC236}">
                <a16:creationId xmlns:a16="http://schemas.microsoft.com/office/drawing/2014/main" id="{50EC5A33-FF5A-894A-B04D-FD97A576EC6D}"/>
              </a:ext>
            </a:extLst>
          </p:cNvPr>
          <p:cNvSpPr/>
          <p:nvPr/>
        </p:nvSpPr>
        <p:spPr>
          <a:xfrm>
            <a:off x="2435697" y="1561908"/>
            <a:ext cx="5061196" cy="2910327"/>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130" name="Text Box 12">
            <a:extLst>
              <a:ext uri="{FF2B5EF4-FFF2-40B4-BE49-F238E27FC236}">
                <a16:creationId xmlns:a16="http://schemas.microsoft.com/office/drawing/2014/main" id="{9D6DEE9F-57D5-3042-9EAF-3DBD78C00B7C}"/>
              </a:ext>
            </a:extLst>
          </p:cNvPr>
          <p:cNvSpPr txBox="1">
            <a:spLocks noChangeArrowheads="1"/>
          </p:cNvSpPr>
          <p:nvPr/>
        </p:nvSpPr>
        <p:spPr bwMode="auto">
          <a:xfrm>
            <a:off x="6394596" y="3298722"/>
            <a:ext cx="682076" cy="372355"/>
          </a:xfrm>
          <a:prstGeom prst="rect">
            <a:avLst/>
          </a:prstGeom>
          <a:solidFill>
            <a:schemeClr val="bg1">
              <a:lumMod val="85000"/>
            </a:schemeClr>
          </a:solidFill>
          <a:ln w="3175">
            <a:noFill/>
            <a:miter lim="800000"/>
            <a:headEnd/>
            <a:tailEnd/>
          </a:ln>
        </p:spPr>
        <p:txBody>
          <a:bodyPr wrap="square" lIns="54864" tIns="9144" rIns="27432" bIns="9144" anchor="ctr" anchorCtr="0">
            <a:noAutofit/>
          </a:bodyPr>
          <a:lstStyle/>
          <a:p>
            <a:pPr marL="0" marR="0" lvl="0" indent="0"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Rewrite URLs</a:t>
            </a:r>
          </a:p>
        </p:txBody>
      </p:sp>
      <p:sp>
        <p:nvSpPr>
          <p:cNvPr id="131" name="Text Box 12">
            <a:extLst>
              <a:ext uri="{FF2B5EF4-FFF2-40B4-BE49-F238E27FC236}">
                <a16:creationId xmlns:a16="http://schemas.microsoft.com/office/drawing/2014/main" id="{484D9747-61D2-DE42-9F38-205BB6B45675}"/>
              </a:ext>
            </a:extLst>
          </p:cNvPr>
          <p:cNvSpPr txBox="1">
            <a:spLocks noChangeArrowheads="1"/>
          </p:cNvSpPr>
          <p:nvPr/>
        </p:nvSpPr>
        <p:spPr bwMode="auto">
          <a:xfrm>
            <a:off x="6394596" y="2865085"/>
            <a:ext cx="682076" cy="372355"/>
          </a:xfrm>
          <a:prstGeom prst="rect">
            <a:avLst/>
          </a:prstGeom>
          <a:solidFill>
            <a:schemeClr val="bg1">
              <a:lumMod val="85000"/>
            </a:schemeClr>
          </a:solidFill>
          <a:ln w="3175">
            <a:noFill/>
            <a:miter lim="800000"/>
            <a:headEnd/>
            <a:tailEnd/>
          </a:ln>
        </p:spPr>
        <p:txBody>
          <a:bodyPr wrap="square" lIns="54864" tIns="9144" rIns="27432" bIns="9144" anchor="ctr" anchorCtr="0">
            <a:noAutofit/>
          </a:bodyPr>
          <a:lstStyle/>
          <a:p>
            <a:pPr marL="0" marR="0" lvl="0" indent="0"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Add threat warning</a:t>
            </a:r>
          </a:p>
        </p:txBody>
      </p:sp>
      <p:sp>
        <p:nvSpPr>
          <p:cNvPr id="132" name="Text Box 12">
            <a:extLst>
              <a:ext uri="{FF2B5EF4-FFF2-40B4-BE49-F238E27FC236}">
                <a16:creationId xmlns:a16="http://schemas.microsoft.com/office/drawing/2014/main" id="{C24FC711-4387-5F4A-91BF-815CE0DD69F0}"/>
              </a:ext>
            </a:extLst>
          </p:cNvPr>
          <p:cNvSpPr txBox="1">
            <a:spLocks noChangeArrowheads="1"/>
          </p:cNvSpPr>
          <p:nvPr/>
        </p:nvSpPr>
        <p:spPr bwMode="auto">
          <a:xfrm>
            <a:off x="6394595" y="2431448"/>
            <a:ext cx="689240" cy="372355"/>
          </a:xfrm>
          <a:prstGeom prst="rect">
            <a:avLst/>
          </a:prstGeom>
          <a:solidFill>
            <a:schemeClr val="bg1">
              <a:lumMod val="85000"/>
            </a:schemeClr>
          </a:solidFill>
          <a:ln w="3175">
            <a:noFill/>
            <a:miter lim="800000"/>
            <a:headEnd/>
            <a:tailEnd/>
          </a:ln>
        </p:spPr>
        <p:txBody>
          <a:bodyPr wrap="square" lIns="54864" tIns="9144" rIns="27432" bIns="9144" anchor="ctr" anchorCtr="0">
            <a:noAutofit/>
          </a:bodyPr>
          <a:lstStyle/>
          <a:p>
            <a:pPr marL="0" marR="0" lvl="0" indent="0"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Prepend subject line</a:t>
            </a:r>
          </a:p>
        </p:txBody>
      </p:sp>
      <p:cxnSp>
        <p:nvCxnSpPr>
          <p:cNvPr id="144" name="Straight Connector 143">
            <a:extLst>
              <a:ext uri="{FF2B5EF4-FFF2-40B4-BE49-F238E27FC236}">
                <a16:creationId xmlns:a16="http://schemas.microsoft.com/office/drawing/2014/main" id="{160D8912-3069-2B48-A7EF-DF91DC047FC0}"/>
              </a:ext>
            </a:extLst>
          </p:cNvPr>
          <p:cNvCxnSpPr>
            <a:cxnSpLocks/>
          </p:cNvCxnSpPr>
          <p:nvPr/>
        </p:nvCxnSpPr>
        <p:spPr>
          <a:xfrm flipH="1" flipV="1">
            <a:off x="3675017" y="1792805"/>
            <a:ext cx="711364" cy="2583632"/>
          </a:xfrm>
          <a:prstGeom prst="line">
            <a:avLst/>
          </a:prstGeom>
          <a:ln w="63500">
            <a:solidFill>
              <a:srgbClr val="0945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1F914D95-FF46-FE41-B292-C6F42C1B9477}"/>
              </a:ext>
            </a:extLst>
          </p:cNvPr>
          <p:cNvSpPr/>
          <p:nvPr/>
        </p:nvSpPr>
        <p:spPr>
          <a:xfrm>
            <a:off x="3282789" y="2398353"/>
            <a:ext cx="1415540" cy="1415540"/>
          </a:xfrm>
          <a:prstGeom prst="ellipse">
            <a:avLst/>
          </a:prstGeom>
          <a:solidFill>
            <a:schemeClr val="bg2">
              <a:lumMod val="95000"/>
            </a:schemeClr>
          </a:solidFill>
          <a:ln w="12700">
            <a:solidFill>
              <a:srgbClr val="09457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147" name="Rectangle 146">
            <a:extLst>
              <a:ext uri="{FF2B5EF4-FFF2-40B4-BE49-F238E27FC236}">
                <a16:creationId xmlns:a16="http://schemas.microsoft.com/office/drawing/2014/main" id="{099D716C-3E40-0448-8904-7C3C4936A451}"/>
              </a:ext>
            </a:extLst>
          </p:cNvPr>
          <p:cNvSpPr/>
          <p:nvPr/>
        </p:nvSpPr>
        <p:spPr>
          <a:xfrm>
            <a:off x="2722775" y="1640287"/>
            <a:ext cx="1069878" cy="230832"/>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tx2"/>
                </a:solidFill>
                <a:effectLst/>
                <a:uLnTx/>
                <a:uFillTx/>
                <a:latin typeface="+mn-lt"/>
                <a:ea typeface="ＭＳ Ｐゴシック" charset="0"/>
                <a:cs typeface="CiscoSansTT ExtraLight" panose="020B0303020201020303" pitchFamily="34" charset="0"/>
              </a:rPr>
              <a:t>Outbreak Filters</a:t>
            </a:r>
          </a:p>
        </p:txBody>
      </p:sp>
      <p:sp>
        <p:nvSpPr>
          <p:cNvPr id="152" name="Rectangle 151">
            <a:extLst>
              <a:ext uri="{FF2B5EF4-FFF2-40B4-BE49-F238E27FC236}">
                <a16:creationId xmlns:a16="http://schemas.microsoft.com/office/drawing/2014/main" id="{79DDC030-085B-4447-89E5-29820E349D2D}"/>
              </a:ext>
            </a:extLst>
          </p:cNvPr>
          <p:cNvSpPr/>
          <p:nvPr/>
        </p:nvSpPr>
        <p:spPr>
          <a:xfrm>
            <a:off x="3847496" y="2630567"/>
            <a:ext cx="666011" cy="215444"/>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12750"/>
                </a:solidFill>
                <a:effectLst/>
                <a:uLnTx/>
                <a:uFillTx/>
                <a:latin typeface="+mn-lt"/>
                <a:ea typeface="ＭＳ Ｐゴシック" charset="0"/>
                <a:cs typeface="+mn-cs"/>
              </a:rPr>
              <a:t>Forward</a:t>
            </a:r>
          </a:p>
        </p:txBody>
      </p:sp>
      <p:sp>
        <p:nvSpPr>
          <p:cNvPr id="153" name="Rectangle 152">
            <a:extLst>
              <a:ext uri="{FF2B5EF4-FFF2-40B4-BE49-F238E27FC236}">
                <a16:creationId xmlns:a16="http://schemas.microsoft.com/office/drawing/2014/main" id="{BD5A6D57-2FE6-D44D-A26E-9A154831FE76}"/>
              </a:ext>
            </a:extLst>
          </p:cNvPr>
          <p:cNvSpPr/>
          <p:nvPr/>
        </p:nvSpPr>
        <p:spPr>
          <a:xfrm>
            <a:off x="3847496" y="2994771"/>
            <a:ext cx="666011" cy="215444"/>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12750"/>
                </a:solidFill>
                <a:effectLst/>
                <a:uLnTx/>
                <a:uFillTx/>
                <a:latin typeface="+mn-lt"/>
                <a:ea typeface="ＭＳ Ｐゴシック" charset="0"/>
                <a:cs typeface="+mn-cs"/>
              </a:rPr>
              <a:t>Block</a:t>
            </a:r>
          </a:p>
        </p:txBody>
      </p:sp>
      <p:sp>
        <p:nvSpPr>
          <p:cNvPr id="154" name="Rectangle 153">
            <a:extLst>
              <a:ext uri="{FF2B5EF4-FFF2-40B4-BE49-F238E27FC236}">
                <a16:creationId xmlns:a16="http://schemas.microsoft.com/office/drawing/2014/main" id="{BB22BF16-ADB5-4E44-89CB-CF2185B0523F}"/>
              </a:ext>
            </a:extLst>
          </p:cNvPr>
          <p:cNvSpPr/>
          <p:nvPr/>
        </p:nvSpPr>
        <p:spPr>
          <a:xfrm>
            <a:off x="3847496" y="3377102"/>
            <a:ext cx="840090" cy="215444"/>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12750"/>
                </a:solidFill>
                <a:effectLst/>
                <a:uLnTx/>
                <a:uFillTx/>
                <a:latin typeface="+mn-lt"/>
                <a:ea typeface="ＭＳ Ｐゴシック" charset="0"/>
                <a:cs typeface="+mn-cs"/>
              </a:rPr>
              <a:t>Quarantine</a:t>
            </a:r>
          </a:p>
        </p:txBody>
      </p:sp>
      <p:sp>
        <p:nvSpPr>
          <p:cNvPr id="157" name="Text Box 12">
            <a:extLst>
              <a:ext uri="{FF2B5EF4-FFF2-40B4-BE49-F238E27FC236}">
                <a16:creationId xmlns:a16="http://schemas.microsoft.com/office/drawing/2014/main" id="{A7A45CD4-352F-0A49-82FE-455559B17FC2}"/>
              </a:ext>
            </a:extLst>
          </p:cNvPr>
          <p:cNvSpPr txBox="1">
            <a:spLocks noChangeArrowheads="1"/>
          </p:cNvSpPr>
          <p:nvPr/>
        </p:nvSpPr>
        <p:spPr bwMode="auto">
          <a:xfrm>
            <a:off x="4939357" y="1974207"/>
            <a:ext cx="1281468" cy="123111"/>
          </a:xfrm>
          <a:prstGeom prst="rect">
            <a:avLst/>
          </a:prstGeom>
          <a:noFill/>
          <a:ln w="9525">
            <a:noFill/>
            <a:miter lim="800000"/>
            <a:headEnd/>
            <a:tailEnd/>
          </a:ln>
        </p:spPr>
        <p:txBody>
          <a:bodyPr wrap="square" lIns="0" tIns="0" rIns="0" bIns="0" anchor="ctr" anchorCtr="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Rewritten message</a:t>
            </a:r>
          </a:p>
        </p:txBody>
      </p:sp>
      <p:sp>
        <p:nvSpPr>
          <p:cNvPr id="165" name="Text Box 12">
            <a:extLst>
              <a:ext uri="{FF2B5EF4-FFF2-40B4-BE49-F238E27FC236}">
                <a16:creationId xmlns:a16="http://schemas.microsoft.com/office/drawing/2014/main" id="{5DF0010D-9E27-4645-AFA7-08ECC6F3BAA5}"/>
              </a:ext>
            </a:extLst>
          </p:cNvPr>
          <p:cNvSpPr txBox="1">
            <a:spLocks noChangeArrowheads="1"/>
          </p:cNvSpPr>
          <p:nvPr/>
        </p:nvSpPr>
        <p:spPr bwMode="auto">
          <a:xfrm>
            <a:off x="7486990" y="3322112"/>
            <a:ext cx="1295617" cy="142457"/>
          </a:xfrm>
          <a:prstGeom prst="rect">
            <a:avLst/>
          </a:prstGeom>
          <a:noFill/>
          <a:ln w="9525">
            <a:noFill/>
            <a:miter lim="800000"/>
            <a:headEnd/>
            <a:tailEnd/>
          </a:ln>
        </p:spPr>
        <p:txBody>
          <a:bodyPr wrap="square" lIns="0" tIns="0" rIns="0" bIns="0" anchor="ctr" anchorCtr="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ヒラギノ角ゴ Pro W3" pitchFamily="-111" charset="-128"/>
                <a:cs typeface="CiscoSansTT ExtraLight" panose="020B0303020201020303" pitchFamily="34" charset="0"/>
              </a:rPr>
              <a:t>Site validated</a:t>
            </a:r>
          </a:p>
        </p:txBody>
      </p:sp>
      <p:sp>
        <p:nvSpPr>
          <p:cNvPr id="173" name="Text Box 12">
            <a:extLst>
              <a:ext uri="{FF2B5EF4-FFF2-40B4-BE49-F238E27FC236}">
                <a16:creationId xmlns:a16="http://schemas.microsoft.com/office/drawing/2014/main" id="{DD45A6FF-D245-184B-BCBE-F2348EF0B8FF}"/>
              </a:ext>
            </a:extLst>
          </p:cNvPr>
          <p:cNvSpPr txBox="1">
            <a:spLocks noChangeArrowheads="1"/>
          </p:cNvSpPr>
          <p:nvPr/>
        </p:nvSpPr>
        <p:spPr bwMode="auto">
          <a:xfrm>
            <a:off x="7486990" y="4287712"/>
            <a:ext cx="1287211" cy="142457"/>
          </a:xfrm>
          <a:prstGeom prst="rect">
            <a:avLst/>
          </a:prstGeom>
          <a:noFill/>
          <a:ln w="9525">
            <a:noFill/>
            <a:miter lim="800000"/>
            <a:headEnd/>
            <a:tailEnd/>
          </a:ln>
        </p:spPr>
        <p:txBody>
          <a:bodyPr wrap="square" lIns="0" tIns="0" rIns="0" bIns="0" anchor="ctr" anchorCtr="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ヒラギノ角ゴ Pro W3" pitchFamily="-111" charset="-128"/>
                <a:cs typeface="CiscoSansTT ExtraLight" panose="020B0303020201020303" pitchFamily="34" charset="0"/>
              </a:rPr>
              <a:t>Site blocked</a:t>
            </a:r>
          </a:p>
        </p:txBody>
      </p:sp>
      <p:sp>
        <p:nvSpPr>
          <p:cNvPr id="174" name="Text Box 12">
            <a:extLst>
              <a:ext uri="{FF2B5EF4-FFF2-40B4-BE49-F238E27FC236}">
                <a16:creationId xmlns:a16="http://schemas.microsoft.com/office/drawing/2014/main" id="{4D0CF82B-B816-AE41-A5C5-10AE019173EE}"/>
              </a:ext>
            </a:extLst>
          </p:cNvPr>
          <p:cNvSpPr txBox="1">
            <a:spLocks noChangeArrowheads="1"/>
          </p:cNvSpPr>
          <p:nvPr/>
        </p:nvSpPr>
        <p:spPr bwMode="auto">
          <a:xfrm>
            <a:off x="7496893" y="2229115"/>
            <a:ext cx="1277308" cy="276999"/>
          </a:xfrm>
          <a:prstGeom prst="rect">
            <a:avLst/>
          </a:prstGeom>
          <a:noFill/>
          <a:ln w="9525">
            <a:noFill/>
            <a:miter lim="800000"/>
            <a:headEnd/>
            <a:tailEnd/>
          </a:ln>
        </p:spPr>
        <p:txBody>
          <a:bodyPr wrap="square" lIns="0" tIns="0" rIns="0" bIns="0" anchor="ctr" anchorCtr="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2750"/>
                </a:solidFill>
                <a:effectLst/>
                <a:uLnTx/>
                <a:uFillTx/>
                <a:latin typeface="+mn-lt"/>
                <a:ea typeface="ヒラギノ角ゴ Pro W3" pitchFamily="-111" charset="-128"/>
                <a:cs typeface="CiscoSansTT ExtraLight" panose="020B0303020201020303" pitchFamily="34" charset="0"/>
              </a:rPr>
              <a:t>Cisco Cloud </a:t>
            </a:r>
            <a:br>
              <a:rPr kumimoji="0" lang="en-US" sz="900" b="1" i="0" u="none" strike="noStrike" kern="0" cap="none" spc="0" normalizeH="0" baseline="0" noProof="0">
                <a:ln>
                  <a:noFill/>
                </a:ln>
                <a:solidFill>
                  <a:srgbClr val="012750"/>
                </a:solidFill>
                <a:effectLst/>
                <a:uLnTx/>
                <a:uFillTx/>
                <a:latin typeface="+mn-lt"/>
                <a:ea typeface="ヒラギノ角ゴ Pro W3" pitchFamily="-111" charset="-128"/>
                <a:cs typeface="CiscoSansTT ExtraLight" panose="020B0303020201020303" pitchFamily="34" charset="0"/>
              </a:rPr>
            </a:br>
            <a:r>
              <a:rPr kumimoji="0" lang="en-US" sz="900" b="1" i="0" u="none" strike="noStrike" kern="0" cap="none" spc="0" normalizeH="0" baseline="0" noProof="0">
                <a:ln>
                  <a:noFill/>
                </a:ln>
                <a:solidFill>
                  <a:srgbClr val="012750"/>
                </a:solidFill>
                <a:effectLst/>
                <a:uLnTx/>
                <a:uFillTx/>
                <a:latin typeface="+mn-lt"/>
                <a:ea typeface="ヒラギノ角ゴ Pro W3" pitchFamily="-111" charset="-128"/>
                <a:cs typeface="CiscoSansTT ExtraLight" panose="020B0303020201020303" pitchFamily="34" charset="0"/>
              </a:rPr>
              <a:t>Web Proxy</a:t>
            </a:r>
          </a:p>
        </p:txBody>
      </p:sp>
      <p:cxnSp>
        <p:nvCxnSpPr>
          <p:cNvPr id="179" name="Straight Connector 178">
            <a:extLst>
              <a:ext uri="{FF2B5EF4-FFF2-40B4-BE49-F238E27FC236}">
                <a16:creationId xmlns:a16="http://schemas.microsoft.com/office/drawing/2014/main" id="{A5E27718-DE70-2140-9D30-7521DD9D2720}"/>
              </a:ext>
            </a:extLst>
          </p:cNvPr>
          <p:cNvCxnSpPr>
            <a:cxnSpLocks/>
          </p:cNvCxnSpPr>
          <p:nvPr/>
        </p:nvCxnSpPr>
        <p:spPr>
          <a:xfrm>
            <a:off x="7632071" y="2571750"/>
            <a:ext cx="105020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0" name="Triangle 179">
            <a:extLst>
              <a:ext uri="{FF2B5EF4-FFF2-40B4-BE49-F238E27FC236}">
                <a16:creationId xmlns:a16="http://schemas.microsoft.com/office/drawing/2014/main" id="{3548FB4B-4080-9443-8116-F69CF9D5F5B3}"/>
              </a:ext>
            </a:extLst>
          </p:cNvPr>
          <p:cNvSpPr/>
          <p:nvPr/>
        </p:nvSpPr>
        <p:spPr>
          <a:xfrm rot="5400000">
            <a:off x="6654340" y="2876019"/>
            <a:ext cx="1233079" cy="340426"/>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182" name="Rectangle 181">
            <a:extLst>
              <a:ext uri="{FF2B5EF4-FFF2-40B4-BE49-F238E27FC236}">
                <a16:creationId xmlns:a16="http://schemas.microsoft.com/office/drawing/2014/main" id="{9BCAEB22-DFB3-204F-8960-103572D3D6D0}"/>
              </a:ext>
            </a:extLst>
          </p:cNvPr>
          <p:cNvSpPr/>
          <p:nvPr/>
        </p:nvSpPr>
        <p:spPr>
          <a:xfrm>
            <a:off x="2492977" y="3074789"/>
            <a:ext cx="743640" cy="276999"/>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012750"/>
                </a:solidFill>
                <a:effectLst/>
                <a:uLnTx/>
                <a:uFillTx/>
                <a:latin typeface="+mn-lt"/>
                <a:ea typeface="ＭＳ Ｐゴシック" charset="0"/>
                <a:cs typeface="+mn-cs"/>
              </a:rPr>
              <a:t>Incoming message</a:t>
            </a:r>
          </a:p>
        </p:txBody>
      </p:sp>
      <p:pic>
        <p:nvPicPr>
          <p:cNvPr id="9" name="Picture 8">
            <a:extLst>
              <a:ext uri="{FF2B5EF4-FFF2-40B4-BE49-F238E27FC236}">
                <a16:creationId xmlns:a16="http://schemas.microsoft.com/office/drawing/2014/main" id="{A9A34C4D-68BC-0A4C-B061-16939BEC4D97}"/>
              </a:ext>
            </a:extLst>
          </p:cNvPr>
          <p:cNvPicPr>
            <a:picLocks noChangeAspect="1"/>
          </p:cNvPicPr>
          <p:nvPr/>
        </p:nvPicPr>
        <p:blipFill>
          <a:blip r:embed="rId5"/>
          <a:stretch>
            <a:fillRect/>
          </a:stretch>
        </p:blipFill>
        <p:spPr>
          <a:xfrm>
            <a:off x="2580595" y="1907069"/>
            <a:ext cx="932875" cy="1104833"/>
          </a:xfrm>
          <a:prstGeom prst="rect">
            <a:avLst/>
          </a:prstGeom>
        </p:spPr>
      </p:pic>
      <p:sp>
        <p:nvSpPr>
          <p:cNvPr id="3" name="Rounded Rectangle 2">
            <a:extLst>
              <a:ext uri="{FF2B5EF4-FFF2-40B4-BE49-F238E27FC236}">
                <a16:creationId xmlns:a16="http://schemas.microsoft.com/office/drawing/2014/main" id="{7A1A4E52-75D9-8E4A-866F-DC7AF44DF028}"/>
              </a:ext>
            </a:extLst>
          </p:cNvPr>
          <p:cNvSpPr/>
          <p:nvPr/>
        </p:nvSpPr>
        <p:spPr>
          <a:xfrm>
            <a:off x="4810634" y="2194591"/>
            <a:ext cx="1497597" cy="1849788"/>
          </a:xfrm>
          <a:prstGeom prst="roundRect">
            <a:avLst>
              <a:gd name="adj" fmla="val 10622"/>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3EE99609-E7F4-F740-9AEF-8681FDB9463E}"/>
              </a:ext>
            </a:extLst>
          </p:cNvPr>
          <p:cNvSpPr/>
          <p:nvPr/>
        </p:nvSpPr>
        <p:spPr>
          <a:xfrm>
            <a:off x="4822032" y="2834724"/>
            <a:ext cx="1486200" cy="463998"/>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140" name="TextBox 139">
            <a:extLst>
              <a:ext uri="{FF2B5EF4-FFF2-40B4-BE49-F238E27FC236}">
                <a16:creationId xmlns:a16="http://schemas.microsoft.com/office/drawing/2014/main" id="{AC291FDE-F71C-3243-92FC-07510DF8915D}"/>
              </a:ext>
            </a:extLst>
          </p:cNvPr>
          <p:cNvSpPr txBox="1"/>
          <p:nvPr/>
        </p:nvSpPr>
        <p:spPr>
          <a:xfrm>
            <a:off x="4869352" y="2346252"/>
            <a:ext cx="1474150" cy="1477328"/>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mn-lt"/>
                <a:ea typeface="+mn-ea"/>
                <a:cs typeface="CiscoSansTT Light" panose="020B0503020201020303" pitchFamily="34" charset="0"/>
              </a:rPr>
              <a:t>From: </a:t>
            </a:r>
            <a:r>
              <a:rPr kumimoji="0" lang="en-US" sz="800" b="0" i="0" u="none" strike="noStrike" kern="1200" cap="none" spc="0" normalizeH="0" baseline="0" noProof="0" err="1">
                <a:ln>
                  <a:noFill/>
                </a:ln>
                <a:effectLst/>
                <a:uLnTx/>
                <a:uFillTx/>
                <a:latin typeface="+mn-lt"/>
                <a:ea typeface="+mn-ea"/>
                <a:cs typeface="CiscoSansTT Light" panose="020B0503020201020303" pitchFamily="34" charset="0"/>
              </a:rPr>
              <a:t>Bank.com</a:t>
            </a:r>
            <a:endParaRPr kumimoji="0" lang="en-US" sz="800" b="0" i="0" u="none" strike="noStrike" kern="1200" cap="none" spc="0" normalizeH="0" baseline="0" noProof="0">
              <a:ln>
                <a:noFill/>
              </a:ln>
              <a:effectLst/>
              <a:uLnTx/>
              <a:uFillTx/>
              <a:latin typeface="+mn-lt"/>
              <a:ea typeface="+mn-ea"/>
              <a:cs typeface="CiscoSansTT Light" panose="020B0503020201020303" pitchFamily="34" charset="0"/>
            </a:endParaRP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mn-lt"/>
                <a:ea typeface="+mn-ea"/>
                <a:cs typeface="CiscoSansTT Light" panose="020B0503020201020303" pitchFamily="34" charset="0"/>
              </a:rPr>
              <a:t>To: </a:t>
            </a:r>
            <a:r>
              <a:rPr kumimoji="0" lang="en-US" sz="800" b="0" i="0" u="none" strike="noStrike" kern="1200" cap="none" spc="0" normalizeH="0" baseline="0" noProof="0">
                <a:ln>
                  <a:noFill/>
                </a:ln>
                <a:effectLst/>
                <a:uLnTx/>
                <a:uFillTx/>
                <a:latin typeface="+mn-lt"/>
                <a:ea typeface="+mn-ea"/>
                <a:cs typeface="CiscoSansTT Light" panose="020B0503020201020303" pitchFamily="34" charset="0"/>
              </a:rPr>
              <a:t>Bob Smith</a:t>
            </a: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mn-lt"/>
                <a:ea typeface="+mn-ea"/>
                <a:cs typeface="CiscoSansTT Light" panose="020B0503020201020303" pitchFamily="34" charset="0"/>
              </a:rPr>
              <a:t>Subject: </a:t>
            </a:r>
            <a:r>
              <a:rPr kumimoji="0" lang="en-US" sz="800" b="0" i="0" u="none" strike="noStrike" kern="1200" cap="none" spc="0" normalizeH="0" baseline="0" noProof="0">
                <a:ln>
                  <a:noFill/>
                </a:ln>
                <a:effectLst/>
                <a:uLnTx/>
                <a:uFillTx/>
                <a:latin typeface="+mn-lt"/>
                <a:ea typeface="+mn-ea"/>
                <a:cs typeface="CiscoSansTT Light" panose="020B0503020201020303" pitchFamily="34" charset="0"/>
              </a:rPr>
              <a:t>Suspicious mail</a:t>
            </a:r>
          </a:p>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676767"/>
              </a:solidFill>
              <a:effectLst/>
              <a:uLnTx/>
              <a:uFillTx/>
              <a:latin typeface="+mn-lt"/>
              <a:ea typeface="+mn-ea"/>
              <a:cs typeface="CiscoSansTT Light" panose="020B0503020201020303" pitchFamily="34" charset="0"/>
            </a:endParaRP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mn-lt"/>
                <a:ea typeface="+mn-ea"/>
                <a:cs typeface="CiscoSansTT Light" panose="020B0503020201020303" pitchFamily="34" charset="0"/>
              </a:rPr>
              <a:t>Warning!</a:t>
            </a:r>
            <a:r>
              <a:rPr kumimoji="0" lang="en-US" sz="800" b="0" i="0" u="none" strike="noStrike" kern="1200" cap="none" spc="0" normalizeH="0" baseline="0" noProof="0">
                <a:ln>
                  <a:noFill/>
                </a:ln>
                <a:solidFill>
                  <a:schemeClr val="accent6"/>
                </a:solidFill>
                <a:effectLst/>
                <a:uLnTx/>
                <a:uFillTx/>
                <a:latin typeface="+mn-lt"/>
                <a:ea typeface="+mn-ea"/>
                <a:cs typeface="CiscoSansTT Light" panose="020B0503020201020303" pitchFamily="34" charset="0"/>
              </a:rPr>
              <a:t> </a:t>
            </a:r>
            <a:r>
              <a:rPr kumimoji="0" lang="en-US" sz="800" b="0" i="0" u="none" strike="noStrike" kern="1200" cap="none" spc="0" normalizeH="0" baseline="0" noProof="0">
                <a:ln>
                  <a:noFill/>
                </a:ln>
                <a:effectLst/>
                <a:uLnTx/>
                <a:uFillTx/>
                <a:latin typeface="+mn-lt"/>
                <a:ea typeface="+mn-ea"/>
                <a:cs typeface="CiscoSansTT Light" panose="020B0503020201020303" pitchFamily="34" charset="0"/>
              </a:rPr>
              <a:t>This email contains suspicious content</a:t>
            </a:r>
          </a:p>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676767"/>
              </a:solidFill>
              <a:effectLst/>
              <a:uLnTx/>
              <a:uFillTx/>
              <a:latin typeface="+mn-lt"/>
              <a:ea typeface="+mn-ea"/>
              <a:cs typeface="CiscoSansTT Light" panose="020B0503020201020303" pitchFamily="34" charset="0"/>
            </a:endParaRPr>
          </a:p>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676767"/>
              </a:solidFill>
              <a:effectLst/>
              <a:uLnTx/>
              <a:uFillTx/>
              <a:latin typeface="+mn-lt"/>
              <a:ea typeface="+mn-ea"/>
              <a:cs typeface="CiscoSansTT Light" panose="020B0503020201020303" pitchFamily="34" charset="0"/>
            </a:endParaRP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mn-lt"/>
                <a:ea typeface="+mn-ea"/>
                <a:cs typeface="CiscoSansTT Light" panose="020B0503020201020303" pitchFamily="34" charset="0"/>
              </a:rPr>
              <a:t>Hello John,</a:t>
            </a:r>
          </a:p>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effectLst/>
              <a:uLnTx/>
              <a:uFillTx/>
              <a:latin typeface="+mn-lt"/>
              <a:ea typeface="+mn-ea"/>
              <a:cs typeface="CiscoSansTT Light" panose="020B0503020201020303" pitchFamily="34" charset="0"/>
            </a:endParaRP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mn-lt"/>
                <a:ea typeface="+mn-ea"/>
                <a:cs typeface="CiscoSansTT Light" panose="020B0503020201020303" pitchFamily="34" charset="0"/>
              </a:rPr>
              <a:t>Access your account </a:t>
            </a:r>
            <a:r>
              <a:rPr kumimoji="0" lang="en-US" sz="800" b="0" i="0" u="sng" strike="noStrike" kern="1200" cap="none" spc="0" normalizeH="0" baseline="0" noProof="0">
                <a:ln>
                  <a:noFill/>
                </a:ln>
                <a:effectLst/>
                <a:uLnTx/>
                <a:uFillTx/>
                <a:latin typeface="+mn-lt"/>
                <a:ea typeface="+mn-ea"/>
                <a:cs typeface="CiscoSansTT Light" panose="020B0503020201020303" pitchFamily="34" charset="0"/>
              </a:rPr>
              <a:t>here.</a:t>
            </a:r>
          </a:p>
        </p:txBody>
      </p:sp>
      <p:pic>
        <p:nvPicPr>
          <p:cNvPr id="85" name="Picture 84">
            <a:extLst>
              <a:ext uri="{FF2B5EF4-FFF2-40B4-BE49-F238E27FC236}">
                <a16:creationId xmlns:a16="http://schemas.microsoft.com/office/drawing/2014/main" id="{08534864-7780-104C-A87D-495FAE9F3A54}"/>
              </a:ext>
            </a:extLst>
          </p:cNvPr>
          <p:cNvPicPr>
            <a:picLocks noChangeAspect="1"/>
          </p:cNvPicPr>
          <p:nvPr/>
        </p:nvPicPr>
        <p:blipFill>
          <a:blip r:embed="rId6"/>
          <a:stretch>
            <a:fillRect/>
          </a:stretch>
        </p:blipFill>
        <p:spPr>
          <a:xfrm>
            <a:off x="3595825" y="2598557"/>
            <a:ext cx="279465" cy="279465"/>
          </a:xfrm>
          <a:prstGeom prst="rect">
            <a:avLst/>
          </a:prstGeom>
        </p:spPr>
      </p:pic>
      <p:pic>
        <p:nvPicPr>
          <p:cNvPr id="84" name="Picture 83">
            <a:extLst>
              <a:ext uri="{FF2B5EF4-FFF2-40B4-BE49-F238E27FC236}">
                <a16:creationId xmlns:a16="http://schemas.microsoft.com/office/drawing/2014/main" id="{038D324C-3CDB-E342-9659-DC286006C59F}"/>
              </a:ext>
            </a:extLst>
          </p:cNvPr>
          <p:cNvPicPr>
            <a:picLocks noChangeAspect="1"/>
          </p:cNvPicPr>
          <p:nvPr/>
        </p:nvPicPr>
        <p:blipFill>
          <a:blip r:embed="rId7"/>
          <a:stretch>
            <a:fillRect/>
          </a:stretch>
        </p:blipFill>
        <p:spPr>
          <a:xfrm>
            <a:off x="3595825" y="2962761"/>
            <a:ext cx="279465" cy="279465"/>
          </a:xfrm>
          <a:prstGeom prst="rect">
            <a:avLst/>
          </a:prstGeom>
        </p:spPr>
      </p:pic>
      <p:pic>
        <p:nvPicPr>
          <p:cNvPr id="183" name="Graphic 182">
            <a:extLst>
              <a:ext uri="{FF2B5EF4-FFF2-40B4-BE49-F238E27FC236}">
                <a16:creationId xmlns:a16="http://schemas.microsoft.com/office/drawing/2014/main" id="{BA0364EF-10F7-C94D-8FE2-DE3065475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6626" y="3342497"/>
            <a:ext cx="279466" cy="279466"/>
          </a:xfrm>
          <a:prstGeom prst="rect">
            <a:avLst/>
          </a:prstGeom>
        </p:spPr>
      </p:pic>
      <p:pic>
        <p:nvPicPr>
          <p:cNvPr id="185" name="Graphic 184">
            <a:extLst>
              <a:ext uri="{FF2B5EF4-FFF2-40B4-BE49-F238E27FC236}">
                <a16:creationId xmlns:a16="http://schemas.microsoft.com/office/drawing/2014/main" id="{E80A21B7-4345-924D-84B4-F93B43CA3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60321" y="2759548"/>
            <a:ext cx="544316" cy="478997"/>
          </a:xfrm>
          <a:prstGeom prst="rect">
            <a:avLst/>
          </a:prstGeom>
        </p:spPr>
      </p:pic>
      <p:pic>
        <p:nvPicPr>
          <p:cNvPr id="186" name="Graphic 185">
            <a:extLst>
              <a:ext uri="{FF2B5EF4-FFF2-40B4-BE49-F238E27FC236}">
                <a16:creationId xmlns:a16="http://schemas.microsoft.com/office/drawing/2014/main" id="{654B1D67-1B49-3F4A-B445-2A5128E69F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60321" y="3621963"/>
            <a:ext cx="614752" cy="614752"/>
          </a:xfrm>
          <a:prstGeom prst="rect">
            <a:avLst/>
          </a:prstGeom>
        </p:spPr>
      </p:pic>
      <p:pic>
        <p:nvPicPr>
          <p:cNvPr id="187" name="Graphic 186">
            <a:extLst>
              <a:ext uri="{FF2B5EF4-FFF2-40B4-BE49-F238E27FC236}">
                <a16:creationId xmlns:a16="http://schemas.microsoft.com/office/drawing/2014/main" id="{87E818E3-9A71-D645-A7BF-28DC116C09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24069" y="1722169"/>
            <a:ext cx="403071" cy="403071"/>
          </a:xfrm>
          <a:prstGeom prst="rect">
            <a:avLst/>
          </a:prstGeom>
        </p:spPr>
      </p:pic>
    </p:spTree>
    <p:extLst>
      <p:ext uri="{BB962C8B-B14F-4D97-AF65-F5344CB8AC3E}">
        <p14:creationId xmlns:p14="http://schemas.microsoft.com/office/powerpoint/2010/main" val="83895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B63E7D32-A149-B441-8F2B-6815CA3AB01B}"/>
              </a:ext>
            </a:extLst>
          </p:cNvPr>
          <p:cNvSpPr/>
          <p:nvPr/>
        </p:nvSpPr>
        <p:spPr>
          <a:xfrm>
            <a:off x="0" y="2411840"/>
            <a:ext cx="9144000" cy="2138459"/>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srgbClr val="005073"/>
              </a:solidFill>
            </a:endParaRPr>
          </a:p>
        </p:txBody>
      </p:sp>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Handle hidden links</a:t>
            </a:r>
          </a:p>
        </p:txBody>
      </p:sp>
      <p:sp>
        <p:nvSpPr>
          <p:cNvPr id="48" name="TextBox 47">
            <a:extLst>
              <a:ext uri="{FF2B5EF4-FFF2-40B4-BE49-F238E27FC236}">
                <a16:creationId xmlns:a16="http://schemas.microsoft.com/office/drawing/2014/main" id="{4B855A0A-9A33-684B-BB68-40139BD635C3}"/>
              </a:ext>
            </a:extLst>
          </p:cNvPr>
          <p:cNvSpPr txBox="1"/>
          <p:nvPr/>
        </p:nvSpPr>
        <p:spPr>
          <a:xfrm>
            <a:off x="402957" y="1250053"/>
            <a:ext cx="4376347" cy="1200329"/>
          </a:xfrm>
          <a:prstGeom prst="rect">
            <a:avLst/>
          </a:prstGeom>
          <a:noFill/>
        </p:spPr>
        <p:txBody>
          <a:bodyPr wrap="square" rtlCol="0">
            <a:spAutoFit/>
          </a:bodyPr>
          <a:lstStyle/>
          <a:p>
            <a:pPr marL="57134" marR="0" lvl="0" indent="0" algn="l" defTabSz="457200" rtl="0" eaLnBrk="1" fontAlgn="base" latinLnBrk="0" hangingPunct="1">
              <a:lnSpc>
                <a:spcPct val="100000"/>
              </a:lnSpc>
              <a:spcBef>
                <a:spcPct val="0"/>
              </a:spcBef>
              <a:spcAft>
                <a:spcPct val="0"/>
              </a:spcAft>
              <a:buClrTx/>
              <a:buSzTx/>
              <a:buFontTx/>
              <a:buNone/>
              <a:tabLst/>
              <a:defRPr/>
            </a:pPr>
            <a:r>
              <a:rPr kumimoji="0" lang="en-US" sz="1600" strike="noStrike" kern="1200" cap="none" spc="0" normalizeH="0" baseline="0" noProof="0">
                <a:ln>
                  <a:noFill/>
                </a:ln>
                <a:solidFill>
                  <a:schemeClr val="accent2"/>
                </a:solidFill>
                <a:effectLst/>
                <a:uLnTx/>
                <a:uFillTx/>
                <a:latin typeface="+mn-lt"/>
                <a:ea typeface="CiscoSansTT Thin" charset="0"/>
                <a:cs typeface="CiscoSansTT ExtraLight" panose="020B0303020201020303" pitchFamily="34" charset="0"/>
              </a:rPr>
              <a:t>Detect actual URLs behind shortened URLs</a:t>
            </a:r>
          </a:p>
          <a:p>
            <a:pPr marL="385701" indent="-214313" defTabSz="457200" fontAlgn="base">
              <a:spcBef>
                <a:spcPct val="0"/>
              </a:spcBef>
              <a:spcAft>
                <a:spcPct val="0"/>
              </a:spcAft>
              <a:buClr>
                <a:srgbClr val="6EBE4A"/>
              </a:buClr>
              <a:buSzPct val="125000"/>
              <a:buFont typeface="Arial" charset="0"/>
              <a:buChar char="•"/>
              <a:defRPr/>
            </a:pP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10 “layers” deep</a:t>
            </a:r>
          </a:p>
          <a:p>
            <a:pPr marL="385701" indent="-214313" defTabSz="457200" fontAlgn="base">
              <a:spcBef>
                <a:spcPct val="0"/>
              </a:spcBef>
              <a:spcAft>
                <a:spcPct val="0"/>
              </a:spcAft>
              <a:buClr>
                <a:srgbClr val="6EBE4A"/>
              </a:buClr>
              <a:buSzPct val="125000"/>
              <a:buFont typeface="Arial" charset="0"/>
              <a:buChar char="•"/>
              <a:defRPr/>
            </a:pP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Content or Message </a:t>
            </a:r>
            <a:r>
              <a:rPr lang="en-US" sz="1400">
                <a:latin typeface="+mn-lt"/>
                <a:ea typeface="CiscoSansTT Thin" charset="0"/>
                <a:cs typeface="CiscoSansTT ExtraLight" panose="020B0303020201020303" pitchFamily="34" charset="0"/>
              </a:rPr>
              <a:t>F</a:t>
            </a:r>
            <a:r>
              <a:rPr kumimoji="0" lang="en-US" sz="1400" u="none" strike="noStrike" kern="1200" cap="none" spc="0" normalizeH="0" baseline="0" noProof="0" err="1">
                <a:ln>
                  <a:noFill/>
                </a:ln>
                <a:effectLst/>
                <a:uLnTx/>
                <a:uFillTx/>
                <a:latin typeface="+mn-lt"/>
                <a:ea typeface="CiscoSansTT Thin" charset="0"/>
                <a:cs typeface="CiscoSansTT ExtraLight" panose="020B0303020201020303" pitchFamily="34" charset="0"/>
              </a:rPr>
              <a:t>ilters</a:t>
            </a:r>
            <a:endPar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endParaRPr>
          </a:p>
          <a:p>
            <a:pPr marL="385701" indent="-214313" defTabSz="457200" fontAlgn="base">
              <a:spcBef>
                <a:spcPct val="0"/>
              </a:spcBef>
              <a:spcAft>
                <a:spcPct val="0"/>
              </a:spcAft>
              <a:buClr>
                <a:srgbClr val="6EBE4A"/>
              </a:buClr>
              <a:buSzPct val="125000"/>
              <a:buFont typeface="Arial" charset="0"/>
              <a:buChar char="•"/>
              <a:defRPr/>
            </a:pP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Detailed logging in mail logs and message tracking</a:t>
            </a:r>
          </a:p>
        </p:txBody>
      </p:sp>
      <p:grpSp>
        <p:nvGrpSpPr>
          <p:cNvPr id="6" name="Group 5">
            <a:extLst>
              <a:ext uri="{FF2B5EF4-FFF2-40B4-BE49-F238E27FC236}">
                <a16:creationId xmlns:a16="http://schemas.microsoft.com/office/drawing/2014/main" id="{0DFDBD3F-BD74-E745-A95F-8639537F5A6E}"/>
              </a:ext>
            </a:extLst>
          </p:cNvPr>
          <p:cNvGrpSpPr/>
          <p:nvPr/>
        </p:nvGrpSpPr>
        <p:grpSpPr>
          <a:xfrm>
            <a:off x="2770723" y="3184409"/>
            <a:ext cx="1730459" cy="754053"/>
            <a:chOff x="3117959" y="3139394"/>
            <a:chExt cx="1730459" cy="754053"/>
          </a:xfrm>
        </p:grpSpPr>
        <p:sp>
          <p:nvSpPr>
            <p:cNvPr id="58" name="TextBox 57">
              <a:extLst>
                <a:ext uri="{FF2B5EF4-FFF2-40B4-BE49-F238E27FC236}">
                  <a16:creationId xmlns:a16="http://schemas.microsoft.com/office/drawing/2014/main" id="{4977C6B9-CA75-6D41-BF0C-3141552F632C}"/>
                </a:ext>
              </a:extLst>
            </p:cNvPr>
            <p:cNvSpPr txBox="1"/>
            <p:nvPr/>
          </p:nvSpPr>
          <p:spPr>
            <a:xfrm>
              <a:off x="3209325" y="3139394"/>
              <a:ext cx="1639093" cy="754053"/>
            </a:xfrm>
            <a:prstGeom prst="rect">
              <a:avLst/>
            </a:prstGeom>
            <a:noFill/>
          </p:spPr>
          <p:txBody>
            <a:bodyPr wrap="square" lIns="0" tIns="0"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strike="noStrike" kern="1200" cap="none" spc="0" normalizeH="0" baseline="0" noProof="0">
                <a:ln>
                  <a:noFill/>
                </a:ln>
                <a:effectLst/>
                <a:uLnTx/>
                <a:uFillTx/>
                <a:latin typeface="+mn-lt"/>
                <a:ea typeface="CiscoSans" charset="0"/>
                <a:cs typeface="CiscoSans"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strike="noStrike" kern="1200" cap="none" spc="0" normalizeH="0" baseline="0" noProof="0">
                  <a:ln>
                    <a:noFill/>
                  </a:ln>
                  <a:effectLst/>
                  <a:uLnTx/>
                  <a:uFillTx/>
                  <a:latin typeface="+mn-lt"/>
                  <a:ea typeface="CiscoSans" charset="0"/>
                  <a:cs typeface="CiscoSans" charset="0"/>
                </a:rPr>
                <a:t> </a:t>
              </a:r>
              <a:r>
                <a:rPr kumimoji="0" lang="en-US" sz="900" strike="noStrike" kern="1200" cap="none" spc="0" normalizeH="0" baseline="0" noProof="0">
                  <a:ln>
                    <a:noFill/>
                  </a:ln>
                  <a:effectLst/>
                  <a:uLnTx/>
                  <a:uFillTx/>
                  <a:latin typeface="+mn-lt"/>
                  <a:ea typeface="CiscoSans" charset="0"/>
                  <a:cs typeface="CiscoSans" charset="0"/>
                  <a:hlinkClick r:id="rId2">
                    <a:extLst>
                      <a:ext uri="{A12FA001-AC4F-418D-AE19-62706E023703}">
                        <ahyp:hlinkClr xmlns:ahyp="http://schemas.microsoft.com/office/drawing/2018/hyperlinkcolor" val="tx"/>
                      </a:ext>
                    </a:extLst>
                  </a:hlinkClick>
                </a:rPr>
                <a:t>www.GoodURL.com</a:t>
              </a:r>
              <a:endParaRPr kumimoji="0" lang="en-US" sz="900" strike="noStrike" kern="1200" cap="none" spc="0" normalizeH="0" baseline="0" noProof="0">
                <a:ln>
                  <a:noFill/>
                </a:ln>
                <a:effectLst/>
                <a:uLnTx/>
                <a:uFillTx/>
                <a:latin typeface="+mn-lt"/>
                <a:ea typeface="CiscoSans" charset="0"/>
                <a:cs typeface="CiscoSans"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strike="noStrike" kern="1200" cap="none" spc="0" normalizeH="0" baseline="0" noProof="0">
                  <a:ln>
                    <a:noFill/>
                  </a:ln>
                  <a:effectLst/>
                  <a:uLnTx/>
                  <a:uFillTx/>
                  <a:latin typeface="+mn-lt"/>
                  <a:ea typeface="CiscoSans" charset="0"/>
                  <a:cs typeface="CiscoSans" charset="0"/>
                </a:rPr>
                <a:t> </a:t>
              </a:r>
              <a:r>
                <a:rPr kumimoji="0" lang="en-US" sz="900" strike="noStrike" kern="1200" cap="none" spc="0" normalizeH="0" baseline="0" noProof="0">
                  <a:ln>
                    <a:noFill/>
                  </a:ln>
                  <a:effectLst/>
                  <a:uLnTx/>
                  <a:uFillTx/>
                  <a:latin typeface="+mn-lt"/>
                  <a:ea typeface="CiscoSans" charset="0"/>
                  <a:cs typeface="CiscoSans" charset="0"/>
                  <a:hlinkClick r:id="rId3">
                    <a:extLst>
                      <a:ext uri="{A12FA001-AC4F-418D-AE19-62706E023703}">
                        <ahyp:hlinkClr xmlns:ahyp="http://schemas.microsoft.com/office/drawing/2018/hyperlinkcolor" val="tx"/>
                      </a:ext>
                    </a:extLst>
                  </a:hlinkClick>
                </a:rPr>
                <a:t>www.BadURL.com</a:t>
              </a:r>
              <a:endParaRPr kumimoji="0" lang="en-US" sz="900" strike="noStrike" kern="1200" cap="none" spc="0" normalizeH="0" baseline="0" noProof="0">
                <a:ln>
                  <a:noFill/>
                </a:ln>
                <a:effectLst/>
                <a:uLnTx/>
                <a:uFillTx/>
                <a:latin typeface="+mn-lt"/>
                <a:ea typeface="CiscoSans" charset="0"/>
                <a:cs typeface="CiscoSans"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strike="noStrike" kern="1200" cap="none" spc="0" normalizeH="0" baseline="0" noProof="0">
                  <a:ln>
                    <a:noFill/>
                  </a:ln>
                  <a:effectLst/>
                  <a:uLnTx/>
                  <a:uFillTx/>
                  <a:latin typeface="+mn-lt"/>
                  <a:ea typeface="CiscoSans" charset="0"/>
                  <a:cs typeface="CiscoSans" charset="0"/>
                </a:rPr>
                <a:t> </a:t>
              </a:r>
              <a:r>
                <a:rPr kumimoji="0" lang="en-US" sz="900" strike="noStrike" kern="1200" cap="none" spc="0" normalizeH="0" baseline="0" noProof="0">
                  <a:ln>
                    <a:noFill/>
                  </a:ln>
                  <a:effectLst/>
                  <a:uLnTx/>
                  <a:uFillTx/>
                  <a:latin typeface="+mn-lt"/>
                  <a:ea typeface="CiscoSans" charset="0"/>
                  <a:cs typeface="CiscoSans" charset="0"/>
                  <a:hlinkClick r:id="rId4">
                    <a:extLst>
                      <a:ext uri="{A12FA001-AC4F-418D-AE19-62706E023703}">
                        <ahyp:hlinkClr xmlns:ahyp="http://schemas.microsoft.com/office/drawing/2018/hyperlinkcolor" val="tx"/>
                      </a:ext>
                    </a:extLst>
                  </a:hlinkClick>
                </a:rPr>
                <a:t>www.GoodShortURL.com</a:t>
              </a:r>
              <a:endParaRPr kumimoji="0" lang="en-US" sz="900" strike="noStrike" kern="1200" cap="none" spc="0" normalizeH="0" baseline="0" noProof="0">
                <a:ln>
                  <a:noFill/>
                </a:ln>
                <a:effectLst/>
                <a:uLnTx/>
                <a:uFillTx/>
                <a:latin typeface="+mn-lt"/>
                <a:ea typeface="CiscoSans" charset="0"/>
                <a:cs typeface="CiscoSans"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strike="noStrike" kern="1200" cap="none" spc="0" normalizeH="0" baseline="0" noProof="0">
                  <a:ln>
                    <a:noFill/>
                  </a:ln>
                  <a:effectLst/>
                  <a:uLnTx/>
                  <a:uFillTx/>
                  <a:latin typeface="+mn-lt"/>
                  <a:ea typeface="CiscoSans" charset="0"/>
                  <a:cs typeface="CiscoSans" charset="0"/>
                </a:rPr>
                <a:t> </a:t>
              </a:r>
              <a:r>
                <a:rPr kumimoji="0" lang="en-US" sz="900" strike="noStrike" kern="1200" cap="none" spc="0" normalizeH="0" baseline="0" noProof="0">
                  <a:ln>
                    <a:noFill/>
                  </a:ln>
                  <a:effectLst/>
                  <a:uLnTx/>
                  <a:uFillTx/>
                  <a:latin typeface="+mn-lt"/>
                  <a:ea typeface="CiscoSans" charset="0"/>
                  <a:cs typeface="CiscoSans" charset="0"/>
                  <a:hlinkClick r:id="rId5">
                    <a:extLst>
                      <a:ext uri="{A12FA001-AC4F-418D-AE19-62706E023703}">
                        <ahyp:hlinkClr xmlns:ahyp="http://schemas.microsoft.com/office/drawing/2018/hyperlinkcolor" val="tx"/>
                      </a:ext>
                    </a:extLst>
                  </a:hlinkClick>
                </a:rPr>
                <a:t>www.BadCategory.com</a:t>
              </a:r>
              <a:endParaRPr kumimoji="0" lang="en-US" sz="900" strike="noStrike" kern="1200" cap="none" spc="0" normalizeH="0" baseline="0" noProof="0">
                <a:ln>
                  <a:noFill/>
                </a:ln>
                <a:effectLst/>
                <a:uLnTx/>
                <a:uFillTx/>
                <a:latin typeface="+mn-lt"/>
                <a:ea typeface="CiscoSans" charset="0"/>
                <a:cs typeface="CiscoSans" charset="0"/>
              </a:endParaRPr>
            </a:p>
          </p:txBody>
        </p:sp>
        <p:sp>
          <p:nvSpPr>
            <p:cNvPr id="59" name="Oval 58">
              <a:extLst>
                <a:ext uri="{FF2B5EF4-FFF2-40B4-BE49-F238E27FC236}">
                  <a16:creationId xmlns:a16="http://schemas.microsoft.com/office/drawing/2014/main" id="{CDFA8835-F631-1B49-A30B-F43BD5A2BEC5}"/>
                </a:ext>
              </a:extLst>
            </p:cNvPr>
            <p:cNvSpPr/>
            <p:nvPr/>
          </p:nvSpPr>
          <p:spPr>
            <a:xfrm>
              <a:off x="3117959" y="3304960"/>
              <a:ext cx="91366" cy="91366"/>
            </a:xfrm>
            <a:prstGeom prst="ellipse">
              <a:avLst/>
            </a:prstGeom>
            <a:solidFill>
              <a:srgbClr val="57C2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BA08973-3D56-A947-9B9C-4C884168D620}"/>
                </a:ext>
              </a:extLst>
            </p:cNvPr>
            <p:cNvSpPr/>
            <p:nvPr/>
          </p:nvSpPr>
          <p:spPr>
            <a:xfrm>
              <a:off x="3117959" y="3446154"/>
              <a:ext cx="91366" cy="91366"/>
            </a:xfrm>
            <a:prstGeom prst="ellipse">
              <a:avLst/>
            </a:prstGeom>
            <a:solidFill>
              <a:srgbClr val="F70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C4B9CD7-E220-3D41-85A1-DBA2C761CB48}"/>
                </a:ext>
              </a:extLst>
            </p:cNvPr>
            <p:cNvSpPr/>
            <p:nvPr/>
          </p:nvSpPr>
          <p:spPr>
            <a:xfrm>
              <a:off x="3117959" y="3607518"/>
              <a:ext cx="91366" cy="91366"/>
            </a:xfrm>
            <a:prstGeom prst="ellipse">
              <a:avLst/>
            </a:prstGeom>
            <a:solidFill>
              <a:srgbClr val="57C2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E383172-3A3B-1E43-B999-3F6CC697F98F}"/>
                </a:ext>
              </a:extLst>
            </p:cNvPr>
            <p:cNvSpPr/>
            <p:nvPr/>
          </p:nvSpPr>
          <p:spPr>
            <a:xfrm>
              <a:off x="3117959" y="3748712"/>
              <a:ext cx="91366" cy="91366"/>
            </a:xfrm>
            <a:prstGeom prst="ellipse">
              <a:avLst/>
            </a:prstGeom>
            <a:solidFill>
              <a:srgbClr val="F70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506E5BA0-89D1-8249-8992-7300E2E87936}"/>
              </a:ext>
            </a:extLst>
          </p:cNvPr>
          <p:cNvSpPr txBox="1"/>
          <p:nvPr/>
        </p:nvSpPr>
        <p:spPr>
          <a:xfrm>
            <a:off x="4993291" y="1250053"/>
            <a:ext cx="4376347" cy="1200329"/>
          </a:xfrm>
          <a:prstGeom prst="rect">
            <a:avLst/>
          </a:prstGeom>
          <a:noFill/>
        </p:spPr>
        <p:txBody>
          <a:bodyPr wrap="square" rtlCol="0">
            <a:spAutoFit/>
          </a:bodyPr>
          <a:lstStyle/>
          <a:p>
            <a:pPr marL="128571" marR="0" lvl="0" algn="l" defTabSz="457200" rtl="0" eaLnBrk="1" fontAlgn="base" latinLnBrk="0" hangingPunct="1">
              <a:lnSpc>
                <a:spcPct val="100000"/>
              </a:lnSpc>
              <a:spcBef>
                <a:spcPct val="0"/>
              </a:spcBef>
              <a:spcAft>
                <a:spcPct val="0"/>
              </a:spcAft>
              <a:buClrTx/>
              <a:buSzTx/>
              <a:tabLst/>
              <a:defRPr/>
            </a:pPr>
            <a:r>
              <a:rPr kumimoji="0" lang="en-US" sz="1600" strike="noStrike" kern="1200" cap="none" spc="0" normalizeH="0" baseline="0" noProof="0">
                <a:ln>
                  <a:noFill/>
                </a:ln>
                <a:solidFill>
                  <a:schemeClr val="accent2"/>
                </a:solidFill>
                <a:effectLst/>
                <a:uLnTx/>
                <a:uFillTx/>
                <a:latin typeface="+mn-lt"/>
                <a:ea typeface="CiscoSansTT Thin" charset="0"/>
                <a:cs typeface="CiscoSansTT ExtraLight" panose="020B0303020201020303" pitchFamily="34" charset="0"/>
              </a:rPr>
              <a:t>Detect URLs within attachments</a:t>
            </a:r>
          </a:p>
          <a:p>
            <a:pPr marL="457138" indent="-214313" defTabSz="457200" fontAlgn="base">
              <a:spcBef>
                <a:spcPct val="0"/>
              </a:spcBef>
              <a:spcAft>
                <a:spcPct val="0"/>
              </a:spcAft>
              <a:buClr>
                <a:srgbClr val="6EBE4A"/>
              </a:buClr>
              <a:buSzPct val="125000"/>
              <a:buFont typeface="Arial" charset="0"/>
              <a:buChar char="•"/>
              <a:defRPr/>
            </a:pP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Content or </a:t>
            </a:r>
            <a:r>
              <a:rPr lang="en-US" sz="1400">
                <a:latin typeface="+mn-lt"/>
                <a:ea typeface="CiscoSansTT Thin" charset="0"/>
                <a:cs typeface="CiscoSansTT ExtraLight" panose="020B0303020201020303" pitchFamily="34" charset="0"/>
              </a:rPr>
              <a:t>M</a:t>
            </a:r>
            <a:r>
              <a:rPr kumimoji="0" lang="en-US" sz="1400" u="none" strike="noStrike" kern="1200" cap="none" spc="0" normalizeH="0" baseline="0" noProof="0" err="1">
                <a:ln>
                  <a:noFill/>
                </a:ln>
                <a:effectLst/>
                <a:uLnTx/>
                <a:uFillTx/>
                <a:latin typeface="+mn-lt"/>
                <a:ea typeface="CiscoSansTT Thin" charset="0"/>
                <a:cs typeface="CiscoSansTT ExtraLight" panose="020B0303020201020303" pitchFamily="34" charset="0"/>
              </a:rPr>
              <a:t>essage</a:t>
            </a: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 </a:t>
            </a:r>
            <a:r>
              <a:rPr lang="en-US" sz="1400">
                <a:latin typeface="+mn-lt"/>
                <a:ea typeface="CiscoSansTT Thin" charset="0"/>
                <a:cs typeface="CiscoSansTT ExtraLight" panose="020B0303020201020303" pitchFamily="34" charset="0"/>
              </a:rPr>
              <a:t>F</a:t>
            </a:r>
            <a:r>
              <a:rPr kumimoji="0" lang="en-US" sz="1400" u="none" strike="noStrike" kern="1200" cap="none" spc="0" normalizeH="0" baseline="0" noProof="0" err="1">
                <a:ln>
                  <a:noFill/>
                </a:ln>
                <a:effectLst/>
                <a:uLnTx/>
                <a:uFillTx/>
                <a:latin typeface="+mn-lt"/>
                <a:ea typeface="CiscoSansTT Thin" charset="0"/>
                <a:cs typeface="CiscoSansTT ExtraLight" panose="020B0303020201020303" pitchFamily="34" charset="0"/>
              </a:rPr>
              <a:t>ilter</a:t>
            </a:r>
            <a:endPar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endParaRPr>
          </a:p>
          <a:p>
            <a:pPr marL="457138" indent="-214313" defTabSz="457200" fontAlgn="base">
              <a:spcBef>
                <a:spcPct val="0"/>
              </a:spcBef>
              <a:spcAft>
                <a:spcPct val="0"/>
              </a:spcAft>
              <a:buClr>
                <a:srgbClr val="6EBE4A"/>
              </a:buClr>
              <a:buSzPct val="125000"/>
              <a:buFont typeface="Arial" charset="0"/>
              <a:buChar char="•"/>
              <a:defRPr/>
            </a:pPr>
            <a:r>
              <a:rPr lang="en-US" sz="1400">
                <a:latin typeface="+mn-lt"/>
                <a:ea typeface="CiscoSansTT Thin" charset="0"/>
                <a:cs typeface="CiscoSansTT ExtraLight" panose="020B0303020201020303" pitchFamily="34" charset="0"/>
              </a:rPr>
              <a:t>I</a:t>
            </a: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n the email </a:t>
            </a:r>
            <a:r>
              <a:rPr lang="en-US" sz="1400">
                <a:latin typeface="+mn-lt"/>
                <a:ea typeface="CiscoSansTT Thin" charset="0"/>
                <a:cs typeface="CiscoSansTT ExtraLight" panose="020B0303020201020303" pitchFamily="34" charset="0"/>
              </a:rPr>
              <a:t>body</a:t>
            </a: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 or attachment</a:t>
            </a:r>
          </a:p>
          <a:p>
            <a:pPr marL="457138" indent="-214313" defTabSz="457200" fontAlgn="base">
              <a:spcBef>
                <a:spcPct val="0"/>
              </a:spcBef>
              <a:spcAft>
                <a:spcPct val="0"/>
              </a:spcAft>
              <a:buClr>
                <a:srgbClr val="6EBE4A"/>
              </a:buClr>
              <a:buSzPct val="125000"/>
              <a:buFont typeface="Arial" charset="0"/>
              <a:buChar char="•"/>
              <a:defRPr/>
            </a:pPr>
            <a:r>
              <a:rPr kumimoji="0" lang="en-US" sz="1400" u="none" strike="noStrike" kern="1200" cap="none" spc="0" normalizeH="0" baseline="0" noProof="0">
                <a:ln>
                  <a:noFill/>
                </a:ln>
                <a:effectLst/>
                <a:uLnTx/>
                <a:uFillTx/>
                <a:latin typeface="+mn-lt"/>
                <a:ea typeface="CiscoSansTT Thin" charset="0"/>
                <a:cs typeface="CiscoSansTT ExtraLight" panose="020B0303020201020303" pitchFamily="34" charset="0"/>
              </a:rPr>
              <a:t>Detailed logging in mail logs and message tracking</a:t>
            </a:r>
          </a:p>
        </p:txBody>
      </p:sp>
      <p:pic>
        <p:nvPicPr>
          <p:cNvPr id="72" name="Picture 71">
            <a:extLst>
              <a:ext uri="{FF2B5EF4-FFF2-40B4-BE49-F238E27FC236}">
                <a16:creationId xmlns:a16="http://schemas.microsoft.com/office/drawing/2014/main" id="{347AD45E-F787-0D43-B167-AFADFC745DA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058" y="3152896"/>
            <a:ext cx="1238682" cy="1238682"/>
          </a:xfrm>
          <a:prstGeom prst="rect">
            <a:avLst/>
          </a:prstGeom>
        </p:spPr>
      </p:pic>
      <p:grpSp>
        <p:nvGrpSpPr>
          <p:cNvPr id="77" name="Group 76">
            <a:extLst>
              <a:ext uri="{FF2B5EF4-FFF2-40B4-BE49-F238E27FC236}">
                <a16:creationId xmlns:a16="http://schemas.microsoft.com/office/drawing/2014/main" id="{0811454D-5F2D-0646-AEC7-49976167B461}"/>
              </a:ext>
            </a:extLst>
          </p:cNvPr>
          <p:cNvGrpSpPr/>
          <p:nvPr/>
        </p:nvGrpSpPr>
        <p:grpSpPr>
          <a:xfrm>
            <a:off x="380341" y="2628566"/>
            <a:ext cx="2042819" cy="428775"/>
            <a:chOff x="654661" y="1288553"/>
            <a:chExt cx="2042819" cy="428775"/>
          </a:xfrm>
        </p:grpSpPr>
        <p:sp>
          <p:nvSpPr>
            <p:cNvPr id="78" name="Google Shape;4613;p142">
              <a:extLst>
                <a:ext uri="{FF2B5EF4-FFF2-40B4-BE49-F238E27FC236}">
                  <a16:creationId xmlns:a16="http://schemas.microsoft.com/office/drawing/2014/main" id="{7E8A251C-3BF4-4048-9F61-12C946ACD603}"/>
                </a:ext>
              </a:extLst>
            </p:cNvPr>
            <p:cNvSpPr txBox="1"/>
            <p:nvPr/>
          </p:nvSpPr>
          <p:spPr>
            <a:xfrm>
              <a:off x="1125550" y="1316866"/>
              <a:ext cx="1571930"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Message enters email gateway</a:t>
              </a:r>
              <a:endParaRPr sz="1200">
                <a:solidFill>
                  <a:srgbClr val="003C56"/>
                </a:solidFill>
                <a:latin typeface="+mn-lt"/>
                <a:ea typeface="Arial"/>
                <a:cs typeface="Arial"/>
                <a:sym typeface="Arial"/>
              </a:endParaRPr>
            </a:p>
          </p:txBody>
        </p:sp>
        <p:sp>
          <p:nvSpPr>
            <p:cNvPr id="79" name="Google Shape;4614;p142">
              <a:extLst>
                <a:ext uri="{FF2B5EF4-FFF2-40B4-BE49-F238E27FC236}">
                  <a16:creationId xmlns:a16="http://schemas.microsoft.com/office/drawing/2014/main" id="{CF315580-4F46-4D4E-8965-5D4878B865C5}"/>
                </a:ext>
              </a:extLst>
            </p:cNvPr>
            <p:cNvSpPr/>
            <p:nvPr/>
          </p:nvSpPr>
          <p:spPr>
            <a:xfrm>
              <a:off x="654661" y="1288553"/>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a:solidFill>
                    <a:schemeClr val="lt2"/>
                  </a:solidFill>
                  <a:latin typeface="+mn-lt"/>
                  <a:ea typeface="Arial"/>
                  <a:cs typeface="Arial"/>
                  <a:sym typeface="Arial"/>
                </a:rPr>
                <a:t>1</a:t>
              </a:r>
              <a:endParaRPr sz="1800">
                <a:solidFill>
                  <a:schemeClr val="accent1"/>
                </a:solidFill>
                <a:latin typeface="+mn-lt"/>
                <a:ea typeface="Arial"/>
                <a:cs typeface="Arial"/>
                <a:sym typeface="Arial"/>
              </a:endParaRPr>
            </a:p>
          </p:txBody>
        </p:sp>
      </p:grpSp>
      <p:grpSp>
        <p:nvGrpSpPr>
          <p:cNvPr id="80" name="Group 79">
            <a:extLst>
              <a:ext uri="{FF2B5EF4-FFF2-40B4-BE49-F238E27FC236}">
                <a16:creationId xmlns:a16="http://schemas.microsoft.com/office/drawing/2014/main" id="{2E665173-76AF-C448-ACC3-336F8B5143F7}"/>
              </a:ext>
            </a:extLst>
          </p:cNvPr>
          <p:cNvGrpSpPr/>
          <p:nvPr/>
        </p:nvGrpSpPr>
        <p:grpSpPr>
          <a:xfrm>
            <a:off x="2597761" y="2628566"/>
            <a:ext cx="2042819" cy="428775"/>
            <a:chOff x="654661" y="1288553"/>
            <a:chExt cx="2042819" cy="428775"/>
          </a:xfrm>
        </p:grpSpPr>
        <p:sp>
          <p:nvSpPr>
            <p:cNvPr id="81" name="Google Shape;4613;p142">
              <a:extLst>
                <a:ext uri="{FF2B5EF4-FFF2-40B4-BE49-F238E27FC236}">
                  <a16:creationId xmlns:a16="http://schemas.microsoft.com/office/drawing/2014/main" id="{81E5B430-A227-2D41-B2E8-030FAC7BB06E}"/>
                </a:ext>
              </a:extLst>
            </p:cNvPr>
            <p:cNvSpPr txBox="1"/>
            <p:nvPr/>
          </p:nvSpPr>
          <p:spPr>
            <a:xfrm>
              <a:off x="1125550" y="1316866"/>
              <a:ext cx="1571930"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URLs extracted from attachments</a:t>
              </a:r>
              <a:endParaRPr sz="1200">
                <a:solidFill>
                  <a:srgbClr val="003C56"/>
                </a:solidFill>
                <a:latin typeface="+mn-lt"/>
                <a:ea typeface="Arial"/>
                <a:cs typeface="Arial"/>
                <a:sym typeface="Arial"/>
              </a:endParaRPr>
            </a:p>
          </p:txBody>
        </p:sp>
        <p:sp>
          <p:nvSpPr>
            <p:cNvPr id="82" name="Google Shape;4614;p142">
              <a:extLst>
                <a:ext uri="{FF2B5EF4-FFF2-40B4-BE49-F238E27FC236}">
                  <a16:creationId xmlns:a16="http://schemas.microsoft.com/office/drawing/2014/main" id="{36D45C8A-B681-9041-9802-E0F84468474A}"/>
                </a:ext>
              </a:extLst>
            </p:cNvPr>
            <p:cNvSpPr/>
            <p:nvPr/>
          </p:nvSpPr>
          <p:spPr>
            <a:xfrm>
              <a:off x="654661" y="1288553"/>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800">
                  <a:solidFill>
                    <a:schemeClr val="lt2"/>
                  </a:solidFill>
                  <a:latin typeface="+mn-lt"/>
                  <a:ea typeface="Arial"/>
                  <a:cs typeface="Arial"/>
                  <a:sym typeface="Arial"/>
                </a:rPr>
                <a:t>2</a:t>
              </a:r>
              <a:endParaRPr sz="1800">
                <a:solidFill>
                  <a:schemeClr val="accent1"/>
                </a:solidFill>
                <a:latin typeface="+mn-lt"/>
                <a:ea typeface="Arial"/>
                <a:cs typeface="Arial"/>
                <a:sym typeface="Arial"/>
              </a:endParaRPr>
            </a:p>
          </p:txBody>
        </p:sp>
      </p:grpSp>
      <p:grpSp>
        <p:nvGrpSpPr>
          <p:cNvPr id="83" name="Group 82">
            <a:extLst>
              <a:ext uri="{FF2B5EF4-FFF2-40B4-BE49-F238E27FC236}">
                <a16:creationId xmlns:a16="http://schemas.microsoft.com/office/drawing/2014/main" id="{CA065F94-CE17-3F46-9C0A-3EB865A79E05}"/>
              </a:ext>
            </a:extLst>
          </p:cNvPr>
          <p:cNvGrpSpPr/>
          <p:nvPr/>
        </p:nvGrpSpPr>
        <p:grpSpPr>
          <a:xfrm>
            <a:off x="4769461" y="2628566"/>
            <a:ext cx="2042819" cy="428775"/>
            <a:chOff x="654661" y="1288553"/>
            <a:chExt cx="2042819" cy="428775"/>
          </a:xfrm>
        </p:grpSpPr>
        <p:sp>
          <p:nvSpPr>
            <p:cNvPr id="86" name="Google Shape;4613;p142">
              <a:extLst>
                <a:ext uri="{FF2B5EF4-FFF2-40B4-BE49-F238E27FC236}">
                  <a16:creationId xmlns:a16="http://schemas.microsoft.com/office/drawing/2014/main" id="{D5E7ABAB-9C6B-F34B-9D05-8C3D05CFF04F}"/>
                </a:ext>
              </a:extLst>
            </p:cNvPr>
            <p:cNvSpPr txBox="1"/>
            <p:nvPr/>
          </p:nvSpPr>
          <p:spPr>
            <a:xfrm>
              <a:off x="1125550" y="1316866"/>
              <a:ext cx="1571930"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URLs filtered</a:t>
              </a:r>
              <a:endParaRPr sz="1200">
                <a:solidFill>
                  <a:srgbClr val="003C56"/>
                </a:solidFill>
                <a:latin typeface="+mn-lt"/>
                <a:ea typeface="Arial"/>
                <a:cs typeface="Arial"/>
                <a:sym typeface="Arial"/>
              </a:endParaRPr>
            </a:p>
          </p:txBody>
        </p:sp>
        <p:sp>
          <p:nvSpPr>
            <p:cNvPr id="87" name="Google Shape;4614;p142">
              <a:extLst>
                <a:ext uri="{FF2B5EF4-FFF2-40B4-BE49-F238E27FC236}">
                  <a16:creationId xmlns:a16="http://schemas.microsoft.com/office/drawing/2014/main" id="{B1856CCE-B9FC-7B47-BED3-B30ADCD76C97}"/>
                </a:ext>
              </a:extLst>
            </p:cNvPr>
            <p:cNvSpPr/>
            <p:nvPr/>
          </p:nvSpPr>
          <p:spPr>
            <a:xfrm>
              <a:off x="654661" y="1288553"/>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a:solidFill>
                    <a:schemeClr val="lt2"/>
                  </a:solidFill>
                  <a:latin typeface="+mn-lt"/>
                  <a:ea typeface="Arial"/>
                  <a:cs typeface="Arial"/>
                  <a:sym typeface="Arial"/>
                </a:rPr>
                <a:t>3</a:t>
              </a:r>
              <a:endParaRPr sz="1800">
                <a:solidFill>
                  <a:schemeClr val="accent1"/>
                </a:solidFill>
                <a:latin typeface="+mn-lt"/>
                <a:ea typeface="Arial"/>
                <a:cs typeface="Arial"/>
                <a:sym typeface="Arial"/>
              </a:endParaRPr>
            </a:p>
          </p:txBody>
        </p:sp>
      </p:grpSp>
      <p:grpSp>
        <p:nvGrpSpPr>
          <p:cNvPr id="88" name="Group 87">
            <a:extLst>
              <a:ext uri="{FF2B5EF4-FFF2-40B4-BE49-F238E27FC236}">
                <a16:creationId xmlns:a16="http://schemas.microsoft.com/office/drawing/2014/main" id="{621BCC20-65D0-D24E-B13F-4132B3B00578}"/>
              </a:ext>
            </a:extLst>
          </p:cNvPr>
          <p:cNvGrpSpPr/>
          <p:nvPr/>
        </p:nvGrpSpPr>
        <p:grpSpPr>
          <a:xfrm>
            <a:off x="6941161" y="2628566"/>
            <a:ext cx="2042819" cy="428775"/>
            <a:chOff x="654661" y="1288553"/>
            <a:chExt cx="2042819" cy="428775"/>
          </a:xfrm>
        </p:grpSpPr>
        <p:sp>
          <p:nvSpPr>
            <p:cNvPr id="89" name="Google Shape;4613;p142">
              <a:extLst>
                <a:ext uri="{FF2B5EF4-FFF2-40B4-BE49-F238E27FC236}">
                  <a16:creationId xmlns:a16="http://schemas.microsoft.com/office/drawing/2014/main" id="{6F75C20B-5C47-EF47-9854-2E676621CB57}"/>
                </a:ext>
              </a:extLst>
            </p:cNvPr>
            <p:cNvSpPr txBox="1"/>
            <p:nvPr/>
          </p:nvSpPr>
          <p:spPr>
            <a:xfrm>
              <a:off x="1125550" y="1316866"/>
              <a:ext cx="1571930" cy="359067"/>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lvl="0">
                <a:spcBef>
                  <a:spcPts val="0"/>
                </a:spcBef>
                <a:spcAft>
                  <a:spcPts val="0"/>
                </a:spcAft>
              </a:pPr>
              <a:r>
                <a:rPr lang="en-US" sz="1200">
                  <a:solidFill>
                    <a:srgbClr val="003C56"/>
                  </a:solidFill>
                  <a:latin typeface="+mn-lt"/>
                  <a:ea typeface="Arial"/>
                  <a:cs typeface="Arial"/>
                  <a:sym typeface="Arial"/>
                </a:rPr>
                <a:t>Filter results</a:t>
              </a:r>
              <a:endParaRPr sz="1200">
                <a:solidFill>
                  <a:srgbClr val="003C56"/>
                </a:solidFill>
                <a:latin typeface="+mn-lt"/>
                <a:ea typeface="Arial"/>
                <a:cs typeface="Arial"/>
                <a:sym typeface="Arial"/>
              </a:endParaRPr>
            </a:p>
          </p:txBody>
        </p:sp>
        <p:sp>
          <p:nvSpPr>
            <p:cNvPr id="90" name="Google Shape;4614;p142">
              <a:extLst>
                <a:ext uri="{FF2B5EF4-FFF2-40B4-BE49-F238E27FC236}">
                  <a16:creationId xmlns:a16="http://schemas.microsoft.com/office/drawing/2014/main" id="{AFB2ADF4-33CF-E446-963B-68D4D5F60CC8}"/>
                </a:ext>
              </a:extLst>
            </p:cNvPr>
            <p:cNvSpPr/>
            <p:nvPr/>
          </p:nvSpPr>
          <p:spPr>
            <a:xfrm>
              <a:off x="654661" y="1288553"/>
              <a:ext cx="436326" cy="428775"/>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800">
                  <a:solidFill>
                    <a:schemeClr val="lt2"/>
                  </a:solidFill>
                  <a:latin typeface="+mn-lt"/>
                  <a:ea typeface="Arial"/>
                  <a:cs typeface="Arial"/>
                  <a:sym typeface="Arial"/>
                </a:rPr>
                <a:t>4</a:t>
              </a:r>
              <a:endParaRPr sz="1800">
                <a:solidFill>
                  <a:schemeClr val="accent1"/>
                </a:solidFill>
                <a:latin typeface="+mn-lt"/>
                <a:ea typeface="Arial"/>
                <a:cs typeface="Arial"/>
                <a:sym typeface="Arial"/>
              </a:endParaRPr>
            </a:p>
          </p:txBody>
        </p:sp>
      </p:grpSp>
      <p:grpSp>
        <p:nvGrpSpPr>
          <p:cNvPr id="11" name="Group 10">
            <a:extLst>
              <a:ext uri="{FF2B5EF4-FFF2-40B4-BE49-F238E27FC236}">
                <a16:creationId xmlns:a16="http://schemas.microsoft.com/office/drawing/2014/main" id="{1150A318-D70A-2042-B771-A7C704EB9ACA}"/>
              </a:ext>
            </a:extLst>
          </p:cNvPr>
          <p:cNvGrpSpPr/>
          <p:nvPr/>
        </p:nvGrpSpPr>
        <p:grpSpPr>
          <a:xfrm>
            <a:off x="5291875" y="3133703"/>
            <a:ext cx="1091761" cy="1023406"/>
            <a:chOff x="5291875" y="3077258"/>
            <a:chExt cx="1091761" cy="1023406"/>
          </a:xfrm>
        </p:grpSpPr>
        <p:sp>
          <p:nvSpPr>
            <p:cNvPr id="91" name="Rectangle 90">
              <a:extLst>
                <a:ext uri="{FF2B5EF4-FFF2-40B4-BE49-F238E27FC236}">
                  <a16:creationId xmlns:a16="http://schemas.microsoft.com/office/drawing/2014/main" id="{9661E1D8-3D28-6B43-B63E-1DC592DA04FB}"/>
                </a:ext>
              </a:extLst>
            </p:cNvPr>
            <p:cNvSpPr/>
            <p:nvPr/>
          </p:nvSpPr>
          <p:spPr>
            <a:xfrm>
              <a:off x="5543546" y="3109268"/>
              <a:ext cx="666011"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mn-lt"/>
                  <a:ea typeface="ＭＳ Ｐゴシック" charset="0"/>
                  <a:cs typeface="+mn-cs"/>
                </a:rPr>
                <a:t>Forward</a:t>
              </a:r>
            </a:p>
          </p:txBody>
        </p:sp>
        <p:sp>
          <p:nvSpPr>
            <p:cNvPr id="92" name="Rectangle 91">
              <a:extLst>
                <a:ext uri="{FF2B5EF4-FFF2-40B4-BE49-F238E27FC236}">
                  <a16:creationId xmlns:a16="http://schemas.microsoft.com/office/drawing/2014/main" id="{DEF82AD7-D133-B040-A90F-B0ACCFC48B99}"/>
                </a:ext>
              </a:extLst>
            </p:cNvPr>
            <p:cNvSpPr/>
            <p:nvPr/>
          </p:nvSpPr>
          <p:spPr>
            <a:xfrm>
              <a:off x="5543546" y="3473472"/>
              <a:ext cx="666011"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mn-lt"/>
                  <a:ea typeface="ＭＳ Ｐゴシック" charset="0"/>
                  <a:cs typeface="+mn-cs"/>
                </a:rPr>
                <a:t>Block</a:t>
              </a:r>
            </a:p>
          </p:txBody>
        </p:sp>
        <p:sp>
          <p:nvSpPr>
            <p:cNvPr id="93" name="Rectangle 92">
              <a:extLst>
                <a:ext uri="{FF2B5EF4-FFF2-40B4-BE49-F238E27FC236}">
                  <a16:creationId xmlns:a16="http://schemas.microsoft.com/office/drawing/2014/main" id="{496585CC-1D93-D143-9583-A2E4F921771C}"/>
                </a:ext>
              </a:extLst>
            </p:cNvPr>
            <p:cNvSpPr/>
            <p:nvPr/>
          </p:nvSpPr>
          <p:spPr>
            <a:xfrm>
              <a:off x="5543546" y="3855803"/>
              <a:ext cx="840090"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mn-lt"/>
                  <a:ea typeface="ＭＳ Ｐゴシック" charset="0"/>
                  <a:cs typeface="+mn-cs"/>
                </a:rPr>
                <a:t>Quarantine</a:t>
              </a:r>
            </a:p>
          </p:txBody>
        </p:sp>
        <p:pic>
          <p:nvPicPr>
            <p:cNvPr id="95" name="Picture 94">
              <a:extLst>
                <a:ext uri="{FF2B5EF4-FFF2-40B4-BE49-F238E27FC236}">
                  <a16:creationId xmlns:a16="http://schemas.microsoft.com/office/drawing/2014/main" id="{EAE9BBC8-5D1D-1C44-B49C-23A3D37D1812}"/>
                </a:ext>
              </a:extLst>
            </p:cNvPr>
            <p:cNvPicPr>
              <a:picLocks noChangeAspect="1"/>
            </p:cNvPicPr>
            <p:nvPr/>
          </p:nvPicPr>
          <p:blipFill>
            <a:blip r:embed="rId7"/>
            <a:stretch>
              <a:fillRect/>
            </a:stretch>
          </p:blipFill>
          <p:spPr>
            <a:xfrm>
              <a:off x="5291875" y="3077258"/>
              <a:ext cx="279465" cy="279465"/>
            </a:xfrm>
            <a:prstGeom prst="rect">
              <a:avLst/>
            </a:prstGeom>
          </p:spPr>
        </p:pic>
        <p:pic>
          <p:nvPicPr>
            <p:cNvPr id="96" name="Picture 95">
              <a:extLst>
                <a:ext uri="{FF2B5EF4-FFF2-40B4-BE49-F238E27FC236}">
                  <a16:creationId xmlns:a16="http://schemas.microsoft.com/office/drawing/2014/main" id="{1D07FE98-77AD-4E4C-943F-4EDD9028067E}"/>
                </a:ext>
              </a:extLst>
            </p:cNvPr>
            <p:cNvPicPr>
              <a:picLocks noChangeAspect="1"/>
            </p:cNvPicPr>
            <p:nvPr/>
          </p:nvPicPr>
          <p:blipFill>
            <a:blip r:embed="rId8"/>
            <a:stretch>
              <a:fillRect/>
            </a:stretch>
          </p:blipFill>
          <p:spPr>
            <a:xfrm>
              <a:off x="5291875" y="3441462"/>
              <a:ext cx="279465" cy="279465"/>
            </a:xfrm>
            <a:prstGeom prst="rect">
              <a:avLst/>
            </a:prstGeom>
          </p:spPr>
        </p:pic>
        <p:pic>
          <p:nvPicPr>
            <p:cNvPr id="97" name="Graphic 96">
              <a:extLst>
                <a:ext uri="{FF2B5EF4-FFF2-40B4-BE49-F238E27FC236}">
                  <a16:creationId xmlns:a16="http://schemas.microsoft.com/office/drawing/2014/main" id="{39DD4061-A0C3-054A-8349-D120EE0040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2676" y="3821198"/>
              <a:ext cx="279466" cy="279466"/>
            </a:xfrm>
            <a:prstGeom prst="rect">
              <a:avLst/>
            </a:prstGeom>
          </p:spPr>
        </p:pic>
      </p:grpSp>
      <p:grpSp>
        <p:nvGrpSpPr>
          <p:cNvPr id="12" name="Group 11">
            <a:extLst>
              <a:ext uri="{FF2B5EF4-FFF2-40B4-BE49-F238E27FC236}">
                <a16:creationId xmlns:a16="http://schemas.microsoft.com/office/drawing/2014/main" id="{6531111D-B908-B24F-B240-9FA7B4AF75E1}"/>
              </a:ext>
            </a:extLst>
          </p:cNvPr>
          <p:cNvGrpSpPr/>
          <p:nvPr/>
        </p:nvGrpSpPr>
        <p:grpSpPr>
          <a:xfrm>
            <a:off x="7014334" y="3187208"/>
            <a:ext cx="1969642" cy="404955"/>
            <a:chOff x="7014334" y="3130763"/>
            <a:chExt cx="1969642" cy="404955"/>
          </a:xfrm>
        </p:grpSpPr>
        <p:sp>
          <p:nvSpPr>
            <p:cNvPr id="53" name="TextBox 52">
              <a:extLst>
                <a:ext uri="{FF2B5EF4-FFF2-40B4-BE49-F238E27FC236}">
                  <a16:creationId xmlns:a16="http://schemas.microsoft.com/office/drawing/2014/main" id="{FC46DFDC-B9E5-2C45-BA22-31C967B4DD01}"/>
                </a:ext>
              </a:extLst>
            </p:cNvPr>
            <p:cNvSpPr txBox="1"/>
            <p:nvPr/>
          </p:nvSpPr>
          <p:spPr>
            <a:xfrm>
              <a:off x="7014334" y="3304886"/>
              <a:ext cx="1969642" cy="230832"/>
            </a:xfrm>
            <a:prstGeom prst="rect">
              <a:avLst/>
            </a:prstGeom>
            <a:noFill/>
          </p:spPr>
          <p:txBody>
            <a:bodyPr wrap="square" lIns="0" rtlCol="0">
              <a:spAutoFit/>
            </a:bodyPr>
            <a:lstStyle/>
            <a:p>
              <a:r>
                <a:rPr lang="en-US" sz="900">
                  <a:latin typeface="+mn-lt"/>
                  <a:ea typeface="CiscoSans" charset="0"/>
                  <a:cs typeface="CiscoSansTT ExtraLight" panose="020B0303020201020303" pitchFamily="34" charset="0"/>
                  <a:hlinkClick r:id="rId11">
                    <a:extLst>
                      <a:ext uri="{A12FA001-AC4F-418D-AE19-62706E023703}">
                        <ahyp:hlinkClr xmlns:ahyp="http://schemas.microsoft.com/office/drawing/2018/hyperlinkcolor" val="tx"/>
                      </a:ext>
                    </a:extLst>
                  </a:hlinkClick>
                </a:rPr>
                <a:t>www.BadReputationorCategory.com</a:t>
              </a:r>
              <a:endParaRPr lang="en-US" sz="900">
                <a:latin typeface="+mn-lt"/>
                <a:ea typeface="CiscoSans" charset="0"/>
                <a:cs typeface="CiscoSansTT ExtraLight" panose="020B0303020201020303" pitchFamily="34" charset="0"/>
              </a:endParaRPr>
            </a:p>
          </p:txBody>
        </p:sp>
        <p:sp>
          <p:nvSpPr>
            <p:cNvPr id="98" name="TextBox 97">
              <a:extLst>
                <a:ext uri="{FF2B5EF4-FFF2-40B4-BE49-F238E27FC236}">
                  <a16:creationId xmlns:a16="http://schemas.microsoft.com/office/drawing/2014/main" id="{E50F2D8C-53AE-904A-A0EE-1E503DDA4AAC}"/>
                </a:ext>
              </a:extLst>
            </p:cNvPr>
            <p:cNvSpPr txBox="1"/>
            <p:nvPr/>
          </p:nvSpPr>
          <p:spPr>
            <a:xfrm>
              <a:off x="7482354" y="3130763"/>
              <a:ext cx="914951" cy="153888"/>
            </a:xfrm>
            <a:prstGeom prst="rect">
              <a:avLst/>
            </a:prstGeom>
            <a:noFill/>
          </p:spPr>
          <p:txBody>
            <a:bodyPr wrap="square" lIns="0" tIns="0" rIns="0" bIns="0" rtlCol="0" anchor="t" anchorCtr="0">
              <a:spAutoFit/>
            </a:bodyPr>
            <a:lstStyle/>
            <a:p>
              <a:pPr marL="0" marR="0" lvl="0" indent="0" defTabSz="457200" rtl="0" eaLnBrk="1" fontAlgn="base" latinLnBrk="0" hangingPunct="1">
                <a:lnSpc>
                  <a:spcPct val="100000"/>
                </a:lnSpc>
                <a:spcBef>
                  <a:spcPct val="0"/>
                </a:spcBef>
                <a:spcAft>
                  <a:spcPct val="0"/>
                </a:spcAft>
                <a:buClrTx/>
                <a:buSzTx/>
                <a:buFontTx/>
                <a:buNone/>
                <a:tabLst/>
                <a:defRPr/>
              </a:pPr>
              <a:r>
                <a:rPr lang="en-US" sz="1000">
                  <a:latin typeface="+mn-lt"/>
                  <a:ea typeface="CiscoSansTT Thin" charset="0"/>
                  <a:cs typeface="CiscoSansTT ExtraLight" panose="020B0303020201020303" pitchFamily="34" charset="0"/>
                </a:rPr>
                <a:t>Email blocked</a:t>
              </a:r>
              <a:endParaRPr kumimoji="0" lang="en-US" sz="1000" u="none" strike="noStrike" kern="1200" cap="none" spc="0" normalizeH="0" baseline="0" noProof="0">
                <a:ln>
                  <a:noFill/>
                </a:ln>
                <a:effectLst/>
                <a:uLnTx/>
                <a:uFillTx/>
                <a:latin typeface="+mn-lt"/>
                <a:ea typeface="CiscoSansTT Thin" charset="0"/>
                <a:cs typeface="CiscoSansTT ExtraLight" panose="020B0303020201020303" pitchFamily="34" charset="0"/>
              </a:endParaRPr>
            </a:p>
          </p:txBody>
        </p:sp>
      </p:grpSp>
      <p:cxnSp>
        <p:nvCxnSpPr>
          <p:cNvPr id="10" name="Straight Connector 9">
            <a:extLst>
              <a:ext uri="{FF2B5EF4-FFF2-40B4-BE49-F238E27FC236}">
                <a16:creationId xmlns:a16="http://schemas.microsoft.com/office/drawing/2014/main" id="{BCA30E0A-A1B0-A74E-8DBA-5AA608B34A97}"/>
              </a:ext>
            </a:extLst>
          </p:cNvPr>
          <p:cNvCxnSpPr/>
          <p:nvPr/>
        </p:nvCxnSpPr>
        <p:spPr>
          <a:xfrm>
            <a:off x="2428426" y="2702035"/>
            <a:ext cx="0" cy="158774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B6107BA-B201-C849-ABCF-449AE558BDA2}"/>
              </a:ext>
            </a:extLst>
          </p:cNvPr>
          <p:cNvCxnSpPr/>
          <p:nvPr/>
        </p:nvCxnSpPr>
        <p:spPr>
          <a:xfrm>
            <a:off x="4600126" y="2702035"/>
            <a:ext cx="0" cy="158774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E414B79-69A2-7142-A47E-4C28D79018AB}"/>
              </a:ext>
            </a:extLst>
          </p:cNvPr>
          <p:cNvCxnSpPr/>
          <p:nvPr/>
        </p:nvCxnSpPr>
        <p:spPr>
          <a:xfrm>
            <a:off x="6771826" y="2702035"/>
            <a:ext cx="0" cy="158774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158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1A89-94DC-6040-B225-72F0795D6C26}"/>
              </a:ext>
            </a:extLst>
          </p:cNvPr>
          <p:cNvSpPr>
            <a:spLocks noGrp="1"/>
          </p:cNvSpPr>
          <p:nvPr>
            <p:ph type="title"/>
          </p:nvPr>
        </p:nvSpPr>
        <p:spPr/>
        <p:txBody>
          <a:bodyPr/>
          <a:lstStyle/>
          <a:p>
            <a:r>
              <a:rPr lang="en-US"/>
              <a:t>Talos Intelligence Cloud Services </a:t>
            </a:r>
          </a:p>
        </p:txBody>
      </p:sp>
      <p:grpSp>
        <p:nvGrpSpPr>
          <p:cNvPr id="7" name="Group 6">
            <a:extLst>
              <a:ext uri="{FF2B5EF4-FFF2-40B4-BE49-F238E27FC236}">
                <a16:creationId xmlns:a16="http://schemas.microsoft.com/office/drawing/2014/main" id="{1844BAB0-A30E-3A6D-AE2B-372BC9872494}"/>
              </a:ext>
            </a:extLst>
          </p:cNvPr>
          <p:cNvGrpSpPr/>
          <p:nvPr/>
        </p:nvGrpSpPr>
        <p:grpSpPr>
          <a:xfrm>
            <a:off x="2513753" y="2834640"/>
            <a:ext cx="1828800" cy="1924705"/>
            <a:chOff x="2513753" y="2834640"/>
            <a:chExt cx="1828800" cy="1924705"/>
          </a:xfrm>
        </p:grpSpPr>
        <p:pic>
          <p:nvPicPr>
            <p:cNvPr id="8" name="Graphic 7">
              <a:extLst>
                <a:ext uri="{FF2B5EF4-FFF2-40B4-BE49-F238E27FC236}">
                  <a16:creationId xmlns:a16="http://schemas.microsoft.com/office/drawing/2014/main" id="{394667BA-5A20-510E-E914-C9C517B86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3753" y="2834640"/>
              <a:ext cx="1828800" cy="1828800"/>
            </a:xfrm>
            <a:prstGeom prst="rect">
              <a:avLst/>
            </a:prstGeom>
          </p:spPr>
        </p:pic>
        <p:sp>
          <p:nvSpPr>
            <p:cNvPr id="9" name="Rectangle 8">
              <a:extLst>
                <a:ext uri="{FF2B5EF4-FFF2-40B4-BE49-F238E27FC236}">
                  <a16:creationId xmlns:a16="http://schemas.microsoft.com/office/drawing/2014/main" id="{049C4F54-00A3-8B94-9A73-59FAA11012E4}"/>
                </a:ext>
              </a:extLst>
            </p:cNvPr>
            <p:cNvSpPr/>
            <p:nvPr/>
          </p:nvSpPr>
          <p:spPr>
            <a:xfrm>
              <a:off x="3010640" y="3990071"/>
              <a:ext cx="835025" cy="8488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AE9D09D-0484-AD41-37AC-D6A05EFF0AAE}"/>
                </a:ext>
              </a:extLst>
            </p:cNvPr>
            <p:cNvPicPr>
              <a:picLocks noChangeAspect="1"/>
            </p:cNvPicPr>
            <p:nvPr/>
          </p:nvPicPr>
          <p:blipFill>
            <a:blip r:embed="rId4"/>
            <a:stretch>
              <a:fillRect/>
            </a:stretch>
          </p:blipFill>
          <p:spPr>
            <a:xfrm>
              <a:off x="3108112" y="3670032"/>
              <a:ext cx="640080" cy="640080"/>
            </a:xfrm>
            <a:prstGeom prst="rect">
              <a:avLst/>
            </a:prstGeom>
          </p:spPr>
        </p:pic>
        <p:sp>
          <p:nvSpPr>
            <p:cNvPr id="11" name="TextBox 10">
              <a:extLst>
                <a:ext uri="{FF2B5EF4-FFF2-40B4-BE49-F238E27FC236}">
                  <a16:creationId xmlns:a16="http://schemas.microsoft.com/office/drawing/2014/main" id="{A05EABFA-CEBA-ADE0-1C1D-BA65B7C422E4}"/>
                </a:ext>
              </a:extLst>
            </p:cNvPr>
            <p:cNvSpPr txBox="1"/>
            <p:nvPr/>
          </p:nvSpPr>
          <p:spPr>
            <a:xfrm>
              <a:off x="2684189" y="4297680"/>
              <a:ext cx="1487926" cy="461665"/>
            </a:xfrm>
            <a:prstGeom prst="rect">
              <a:avLst/>
            </a:prstGeom>
            <a:noFill/>
          </p:spPr>
          <p:txBody>
            <a:bodyPr wrap="square">
              <a:spAutoFit/>
            </a:bodyPr>
            <a:lstStyle/>
            <a:p>
              <a:pPr algn="ctr"/>
              <a:r>
                <a:rPr lang="en-US" sz="1200">
                  <a:latin typeface="+mn-lt"/>
                </a:rPr>
                <a:t>Talos Intelligence</a:t>
              </a:r>
            </a:p>
            <a:p>
              <a:pPr algn="ctr"/>
              <a:r>
                <a:rPr lang="en-US" sz="1200">
                  <a:latin typeface="+mn-lt"/>
                </a:rPr>
                <a:t>Cloud Services</a:t>
              </a:r>
            </a:p>
          </p:txBody>
        </p:sp>
      </p:grpSp>
      <p:sp>
        <p:nvSpPr>
          <p:cNvPr id="12" name="Rounded Rectangle 11">
            <a:extLst>
              <a:ext uri="{FF2B5EF4-FFF2-40B4-BE49-F238E27FC236}">
                <a16:creationId xmlns:a16="http://schemas.microsoft.com/office/drawing/2014/main" id="{12749AFC-694A-4446-E8F7-865D012D95EC}"/>
              </a:ext>
            </a:extLst>
          </p:cNvPr>
          <p:cNvSpPr/>
          <p:nvPr/>
        </p:nvSpPr>
        <p:spPr>
          <a:xfrm>
            <a:off x="2027246" y="1005840"/>
            <a:ext cx="5665009" cy="1090973"/>
          </a:xfrm>
          <a:prstGeom prst="roundRect">
            <a:avLst/>
          </a:prstGeom>
          <a:solidFill>
            <a:srgbClr val="015E7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921329-0111-7331-10CC-7C31B2583D0E}"/>
              </a:ext>
            </a:extLst>
          </p:cNvPr>
          <p:cNvSpPr txBox="1"/>
          <p:nvPr/>
        </p:nvSpPr>
        <p:spPr>
          <a:xfrm>
            <a:off x="2341025" y="1230600"/>
            <a:ext cx="1075874" cy="415498"/>
          </a:xfrm>
          <a:prstGeom prst="rect">
            <a:avLst/>
          </a:prstGeom>
          <a:noFill/>
        </p:spPr>
        <p:txBody>
          <a:bodyPr wrap="square" tIns="0" rtlCol="0">
            <a:spAutoFit/>
          </a:bodyPr>
          <a:lstStyle/>
          <a:p>
            <a:r>
              <a:rPr lang="en-US" sz="1200">
                <a:solidFill>
                  <a:schemeClr val="bg2"/>
                </a:solidFill>
                <a:latin typeface="+mn-lt"/>
                <a:cs typeface="CiscoSansTT ExtraLight" panose="020B0303020201020303" pitchFamily="34" charset="0"/>
              </a:rPr>
              <a:t>Mail Policy scanning</a:t>
            </a:r>
          </a:p>
        </p:txBody>
      </p:sp>
      <p:sp>
        <p:nvSpPr>
          <p:cNvPr id="14" name="TextBox 13">
            <a:extLst>
              <a:ext uri="{FF2B5EF4-FFF2-40B4-BE49-F238E27FC236}">
                <a16:creationId xmlns:a16="http://schemas.microsoft.com/office/drawing/2014/main" id="{67F62615-6D8A-E0C3-D47F-D1F3988D52CC}"/>
              </a:ext>
            </a:extLst>
          </p:cNvPr>
          <p:cNvSpPr txBox="1"/>
          <p:nvPr/>
        </p:nvSpPr>
        <p:spPr>
          <a:xfrm>
            <a:off x="3837906" y="1235047"/>
            <a:ext cx="1075874" cy="415498"/>
          </a:xfrm>
          <a:prstGeom prst="rect">
            <a:avLst/>
          </a:prstGeom>
          <a:noFill/>
        </p:spPr>
        <p:txBody>
          <a:bodyPr wrap="square" tIns="0" rtlCol="0">
            <a:spAutoFit/>
          </a:bodyPr>
          <a:lstStyle/>
          <a:p>
            <a:r>
              <a:rPr lang="en-US" sz="1200">
                <a:solidFill>
                  <a:schemeClr val="bg2"/>
                </a:solidFill>
                <a:latin typeface="+mn-lt"/>
                <a:cs typeface="CiscoSansTT ExtraLight" panose="020B0303020201020303" pitchFamily="34" charset="0"/>
              </a:rPr>
              <a:t>Delay Quarantine</a:t>
            </a:r>
          </a:p>
        </p:txBody>
      </p:sp>
      <p:sp>
        <p:nvSpPr>
          <p:cNvPr id="15" name="TextBox 14">
            <a:extLst>
              <a:ext uri="{FF2B5EF4-FFF2-40B4-BE49-F238E27FC236}">
                <a16:creationId xmlns:a16="http://schemas.microsoft.com/office/drawing/2014/main" id="{6EA97EBF-1924-B1D0-EF75-C0DFC7856217}"/>
              </a:ext>
            </a:extLst>
          </p:cNvPr>
          <p:cNvSpPr txBox="1"/>
          <p:nvPr/>
        </p:nvSpPr>
        <p:spPr>
          <a:xfrm>
            <a:off x="5334787" y="1230600"/>
            <a:ext cx="1075874" cy="415498"/>
          </a:xfrm>
          <a:prstGeom prst="rect">
            <a:avLst/>
          </a:prstGeom>
          <a:noFill/>
        </p:spPr>
        <p:txBody>
          <a:bodyPr wrap="square" tIns="0" rtlCol="0">
            <a:spAutoFit/>
          </a:bodyPr>
          <a:lstStyle/>
          <a:p>
            <a:r>
              <a:rPr lang="en-US" sz="1200">
                <a:solidFill>
                  <a:schemeClr val="bg2"/>
                </a:solidFill>
                <a:latin typeface="+mn-lt"/>
                <a:cs typeface="CiscoSansTT ExtraLight" panose="020B0303020201020303" pitchFamily="34" charset="0"/>
              </a:rPr>
              <a:t>Quarantine exit scan</a:t>
            </a:r>
          </a:p>
        </p:txBody>
      </p:sp>
      <p:grpSp>
        <p:nvGrpSpPr>
          <p:cNvPr id="16" name="Group 15">
            <a:extLst>
              <a:ext uri="{FF2B5EF4-FFF2-40B4-BE49-F238E27FC236}">
                <a16:creationId xmlns:a16="http://schemas.microsoft.com/office/drawing/2014/main" id="{D544F8BC-B46E-3059-4AB2-5B539425763E}"/>
              </a:ext>
            </a:extLst>
          </p:cNvPr>
          <p:cNvGrpSpPr/>
          <p:nvPr/>
        </p:nvGrpSpPr>
        <p:grpSpPr>
          <a:xfrm>
            <a:off x="6888095" y="1126329"/>
            <a:ext cx="1091760" cy="853920"/>
            <a:chOff x="5291875" y="3155321"/>
            <a:chExt cx="1091760" cy="853920"/>
          </a:xfrm>
        </p:grpSpPr>
        <p:sp>
          <p:nvSpPr>
            <p:cNvPr id="17" name="Rectangle 16">
              <a:extLst>
                <a:ext uri="{FF2B5EF4-FFF2-40B4-BE49-F238E27FC236}">
                  <a16:creationId xmlns:a16="http://schemas.microsoft.com/office/drawing/2014/main" id="{0C1C5BFA-41B0-CBFF-D13F-6EF47D221607}"/>
                </a:ext>
              </a:extLst>
            </p:cNvPr>
            <p:cNvSpPr/>
            <p:nvPr/>
          </p:nvSpPr>
          <p:spPr>
            <a:xfrm>
              <a:off x="5543545" y="3179637"/>
              <a:ext cx="840089"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chemeClr val="bg2"/>
                  </a:solidFill>
                  <a:effectLst/>
                  <a:uLnTx/>
                  <a:uFillTx/>
                  <a:latin typeface="+mn-lt"/>
                  <a:ea typeface="ＭＳ Ｐゴシック" charset="0"/>
                  <a:cs typeface="+mn-cs"/>
                </a:rPr>
                <a:t>Deliver</a:t>
              </a:r>
            </a:p>
          </p:txBody>
        </p:sp>
        <p:sp>
          <p:nvSpPr>
            <p:cNvPr id="18" name="Rectangle 17">
              <a:extLst>
                <a:ext uri="{FF2B5EF4-FFF2-40B4-BE49-F238E27FC236}">
                  <a16:creationId xmlns:a16="http://schemas.microsoft.com/office/drawing/2014/main" id="{B9345104-A9FA-728C-C1BC-5867E4E0BD25}"/>
                </a:ext>
              </a:extLst>
            </p:cNvPr>
            <p:cNvSpPr/>
            <p:nvPr/>
          </p:nvSpPr>
          <p:spPr>
            <a:xfrm>
              <a:off x="5543545" y="3467341"/>
              <a:ext cx="666011"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chemeClr val="bg2"/>
                  </a:solidFill>
                  <a:effectLst/>
                  <a:uLnTx/>
                  <a:uFillTx/>
                  <a:latin typeface="+mn-lt"/>
                  <a:ea typeface="ＭＳ Ｐゴシック" charset="0"/>
                  <a:cs typeface="+mn-cs"/>
                </a:rPr>
                <a:t>Other</a:t>
              </a:r>
            </a:p>
          </p:txBody>
        </p:sp>
        <p:sp>
          <p:nvSpPr>
            <p:cNvPr id="19" name="Rectangle 18">
              <a:extLst>
                <a:ext uri="{FF2B5EF4-FFF2-40B4-BE49-F238E27FC236}">
                  <a16:creationId xmlns:a16="http://schemas.microsoft.com/office/drawing/2014/main" id="{7AC6A5B9-001E-F470-D922-9293908D8191}"/>
                </a:ext>
              </a:extLst>
            </p:cNvPr>
            <p:cNvSpPr/>
            <p:nvPr/>
          </p:nvSpPr>
          <p:spPr>
            <a:xfrm>
              <a:off x="5543545" y="3744139"/>
              <a:ext cx="840090"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schemeClr val="bg2"/>
                  </a:solidFill>
                  <a:effectLst/>
                  <a:uLnTx/>
                  <a:uFillTx/>
                  <a:latin typeface="+mn-lt"/>
                  <a:ea typeface="ＭＳ Ｐゴシック" charset="0"/>
                  <a:cs typeface="+mn-cs"/>
                </a:rPr>
                <a:t>Drop</a:t>
              </a:r>
            </a:p>
          </p:txBody>
        </p:sp>
        <p:pic>
          <p:nvPicPr>
            <p:cNvPr id="20" name="Picture 19">
              <a:extLst>
                <a:ext uri="{FF2B5EF4-FFF2-40B4-BE49-F238E27FC236}">
                  <a16:creationId xmlns:a16="http://schemas.microsoft.com/office/drawing/2014/main" id="{181174A2-7BEC-837D-E0D8-076967A427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91875" y="3155321"/>
              <a:ext cx="279465" cy="279465"/>
            </a:xfrm>
            <a:prstGeom prst="rect">
              <a:avLst/>
            </a:prstGeom>
            <a:ln w="12700">
              <a:noFill/>
            </a:ln>
          </p:spPr>
        </p:pic>
        <p:pic>
          <p:nvPicPr>
            <p:cNvPr id="21" name="Picture 20">
              <a:extLst>
                <a:ext uri="{FF2B5EF4-FFF2-40B4-BE49-F238E27FC236}">
                  <a16:creationId xmlns:a16="http://schemas.microsoft.com/office/drawing/2014/main" id="{8BE2DDCE-641E-A825-1F91-F63767AE9B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91875" y="3729776"/>
              <a:ext cx="279465" cy="279465"/>
            </a:xfrm>
            <a:prstGeom prst="rect">
              <a:avLst/>
            </a:prstGeom>
            <a:ln w="12700">
              <a:noFill/>
            </a:ln>
          </p:spPr>
        </p:pic>
        <p:pic>
          <p:nvPicPr>
            <p:cNvPr id="22" name="Graphic 21">
              <a:extLst>
                <a:ext uri="{FF2B5EF4-FFF2-40B4-BE49-F238E27FC236}">
                  <a16:creationId xmlns:a16="http://schemas.microsoft.com/office/drawing/2014/main" id="{FE074224-6B22-6918-B63F-C6B378A6236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91875" y="3445072"/>
              <a:ext cx="283464" cy="283464"/>
            </a:xfrm>
            <a:prstGeom prst="rect">
              <a:avLst/>
            </a:prstGeom>
          </p:spPr>
        </p:pic>
      </p:grpSp>
      <p:cxnSp>
        <p:nvCxnSpPr>
          <p:cNvPr id="23" name="Straight Arrow Connector 22">
            <a:extLst>
              <a:ext uri="{FF2B5EF4-FFF2-40B4-BE49-F238E27FC236}">
                <a16:creationId xmlns:a16="http://schemas.microsoft.com/office/drawing/2014/main" id="{CC75A2EC-3D12-16B9-C4C2-71BFEAC58DD0}"/>
              </a:ext>
            </a:extLst>
          </p:cNvPr>
          <p:cNvCxnSpPr/>
          <p:nvPr/>
        </p:nvCxnSpPr>
        <p:spPr>
          <a:xfrm>
            <a:off x="3290992" y="1412470"/>
            <a:ext cx="548640" cy="0"/>
          </a:xfrm>
          <a:prstGeom prst="straightConnector1">
            <a:avLst/>
          </a:prstGeom>
          <a:solidFill>
            <a:srgbClr val="FF0000"/>
          </a:solidFill>
          <a:ln w="3810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71914F-2108-4C68-ED91-43E6AAD91BFB}"/>
              </a:ext>
            </a:extLst>
          </p:cNvPr>
          <p:cNvCxnSpPr/>
          <p:nvPr/>
        </p:nvCxnSpPr>
        <p:spPr>
          <a:xfrm>
            <a:off x="4754032" y="1414392"/>
            <a:ext cx="548640" cy="0"/>
          </a:xfrm>
          <a:prstGeom prst="straightConnector1">
            <a:avLst/>
          </a:prstGeom>
          <a:solidFill>
            <a:srgbClr val="FF0000"/>
          </a:solidFill>
          <a:ln w="3810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69E0C0-8CF4-C6CC-BBF6-14846E0D5BC3}"/>
              </a:ext>
            </a:extLst>
          </p:cNvPr>
          <p:cNvCxnSpPr/>
          <p:nvPr/>
        </p:nvCxnSpPr>
        <p:spPr>
          <a:xfrm>
            <a:off x="6285801" y="1414392"/>
            <a:ext cx="548640" cy="0"/>
          </a:xfrm>
          <a:prstGeom prst="straightConnector1">
            <a:avLst/>
          </a:prstGeom>
          <a:solidFill>
            <a:srgbClr val="FF0000"/>
          </a:solidFill>
          <a:ln w="3810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Google Shape;1942;p310">
            <a:extLst>
              <a:ext uri="{FF2B5EF4-FFF2-40B4-BE49-F238E27FC236}">
                <a16:creationId xmlns:a16="http://schemas.microsoft.com/office/drawing/2014/main" id="{A54EE93A-1F3B-20AC-6760-3D4931B09EE3}"/>
              </a:ext>
            </a:extLst>
          </p:cNvPr>
          <p:cNvSpPr/>
          <p:nvPr/>
        </p:nvSpPr>
        <p:spPr>
          <a:xfrm>
            <a:off x="409622" y="2889215"/>
            <a:ext cx="1291223" cy="238497"/>
          </a:xfrm>
          <a:prstGeom prst="rect">
            <a:avLst/>
          </a:prstGeom>
          <a:noFill/>
          <a:ln>
            <a:noFill/>
          </a:ln>
        </p:spPr>
        <p:txBody>
          <a:bodyPr spcFirstLastPara="1" wrap="square" lIns="68575" tIns="34275" rIns="68575" bIns="34275" anchor="ctr" anchorCtr="0">
            <a:spAutoFit/>
          </a:bodyPr>
          <a:lstStyle/>
          <a:p>
            <a:pPr lvl="0" algn="ctr">
              <a:defRPr/>
            </a:pPr>
            <a:r>
              <a:rPr lang="en-US" sz="1100" err="1">
                <a:latin typeface="+mn-lt"/>
                <a:cs typeface="CiscoSansTT ExtraLight" panose="020B0303020201020303" pitchFamily="34" charset="0"/>
              </a:rPr>
              <a:t>example.com</a:t>
            </a:r>
            <a:endParaRPr lang="en-US" sz="1100">
              <a:latin typeface="+mn-lt"/>
              <a:cs typeface="CiscoSansTT ExtraLight" panose="020B0303020201020303" pitchFamily="34" charset="0"/>
            </a:endParaRPr>
          </a:p>
        </p:txBody>
      </p:sp>
      <p:sp>
        <p:nvSpPr>
          <p:cNvPr id="27" name="TextBox 26">
            <a:extLst>
              <a:ext uri="{FF2B5EF4-FFF2-40B4-BE49-F238E27FC236}">
                <a16:creationId xmlns:a16="http://schemas.microsoft.com/office/drawing/2014/main" id="{5DF9591E-D595-7D2B-19DF-43A27329887D}"/>
              </a:ext>
            </a:extLst>
          </p:cNvPr>
          <p:cNvSpPr txBox="1"/>
          <p:nvPr/>
        </p:nvSpPr>
        <p:spPr>
          <a:xfrm>
            <a:off x="7255898" y="3044470"/>
            <a:ext cx="1478480" cy="440769"/>
          </a:xfrm>
          <a:prstGeom prst="snip2DiagRect">
            <a:avLst/>
          </a:prstGeom>
          <a:solidFill>
            <a:schemeClr val="accent4"/>
          </a:solidFill>
          <a:ln>
            <a:noFill/>
          </a:ln>
        </p:spPr>
        <p:txBody>
          <a:bodyPr wrap="square" rtlCol="0">
            <a:spAutoFit/>
          </a:bodyPr>
          <a:lstStyle/>
          <a:p>
            <a:pPr algn="ctr"/>
            <a:r>
              <a:rPr lang="en-US" sz="900">
                <a:latin typeface="+mn-lt"/>
              </a:rPr>
              <a:t>Remediate mail from user’s mailbox</a:t>
            </a:r>
          </a:p>
        </p:txBody>
      </p:sp>
      <p:pic>
        <p:nvPicPr>
          <p:cNvPr id="28" name="Graphic 27">
            <a:extLst>
              <a:ext uri="{FF2B5EF4-FFF2-40B4-BE49-F238E27FC236}">
                <a16:creationId xmlns:a16="http://schemas.microsoft.com/office/drawing/2014/main" id="{6BF758AD-AC34-BB48-4A08-296CE2B43D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725" y="2178245"/>
            <a:ext cx="762000" cy="762000"/>
          </a:xfrm>
          <a:prstGeom prst="rect">
            <a:avLst/>
          </a:prstGeom>
        </p:spPr>
      </p:pic>
      <p:pic>
        <p:nvPicPr>
          <p:cNvPr id="29" name="Graphic 28">
            <a:extLst>
              <a:ext uri="{FF2B5EF4-FFF2-40B4-BE49-F238E27FC236}">
                <a16:creationId xmlns:a16="http://schemas.microsoft.com/office/drawing/2014/main" id="{07531B64-222D-B66C-2D19-BB2386D502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14717" y="2178245"/>
            <a:ext cx="762000" cy="762000"/>
          </a:xfrm>
          <a:prstGeom prst="rect">
            <a:avLst/>
          </a:prstGeom>
        </p:spPr>
      </p:pic>
      <p:grpSp>
        <p:nvGrpSpPr>
          <p:cNvPr id="30" name="Group 29">
            <a:extLst>
              <a:ext uri="{FF2B5EF4-FFF2-40B4-BE49-F238E27FC236}">
                <a16:creationId xmlns:a16="http://schemas.microsoft.com/office/drawing/2014/main" id="{4C8F01DA-3BD7-55EC-5497-54111A0B5F48}"/>
              </a:ext>
            </a:extLst>
          </p:cNvPr>
          <p:cNvGrpSpPr/>
          <p:nvPr/>
        </p:nvGrpSpPr>
        <p:grpSpPr>
          <a:xfrm>
            <a:off x="5721775" y="3675719"/>
            <a:ext cx="762000" cy="922427"/>
            <a:chOff x="6053783" y="3925682"/>
            <a:chExt cx="762000" cy="922427"/>
          </a:xfrm>
        </p:grpSpPr>
        <p:sp>
          <p:nvSpPr>
            <p:cNvPr id="33" name="TextBox 32">
              <a:extLst>
                <a:ext uri="{FF2B5EF4-FFF2-40B4-BE49-F238E27FC236}">
                  <a16:creationId xmlns:a16="http://schemas.microsoft.com/office/drawing/2014/main" id="{E7967345-9DC3-724D-9555-F5DF030132ED}"/>
                </a:ext>
              </a:extLst>
            </p:cNvPr>
            <p:cNvSpPr txBox="1"/>
            <p:nvPr/>
          </p:nvSpPr>
          <p:spPr>
            <a:xfrm>
              <a:off x="6053783" y="4573789"/>
              <a:ext cx="758952" cy="274320"/>
            </a:xfrm>
            <a:prstGeom prst="rect">
              <a:avLst/>
            </a:prstGeom>
            <a:noFill/>
          </p:spPr>
          <p:txBody>
            <a:bodyPr wrap="square">
              <a:spAutoFit/>
            </a:bodyPr>
            <a:lstStyle/>
            <a:p>
              <a:pPr algn="ctr"/>
              <a:r>
                <a:rPr lang="en-US" sz="1200">
                  <a:latin typeface="+mn-lt"/>
                </a:rPr>
                <a:t>UCES</a:t>
              </a:r>
            </a:p>
          </p:txBody>
        </p:sp>
        <p:pic>
          <p:nvPicPr>
            <p:cNvPr id="34" name="Graphic 33">
              <a:extLst>
                <a:ext uri="{FF2B5EF4-FFF2-40B4-BE49-F238E27FC236}">
                  <a16:creationId xmlns:a16="http://schemas.microsoft.com/office/drawing/2014/main" id="{E3305B8B-0A87-245A-D5C3-D7297D36DE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53783" y="3925682"/>
              <a:ext cx="762000" cy="762000"/>
            </a:xfrm>
            <a:prstGeom prst="rect">
              <a:avLst/>
            </a:prstGeom>
          </p:spPr>
        </p:pic>
      </p:grpSp>
      <p:grpSp>
        <p:nvGrpSpPr>
          <p:cNvPr id="37" name="Group 36">
            <a:extLst>
              <a:ext uri="{FF2B5EF4-FFF2-40B4-BE49-F238E27FC236}">
                <a16:creationId xmlns:a16="http://schemas.microsoft.com/office/drawing/2014/main" id="{D593D211-7DBE-785B-F71F-CD760B2A66AC}"/>
              </a:ext>
            </a:extLst>
          </p:cNvPr>
          <p:cNvGrpSpPr/>
          <p:nvPr/>
        </p:nvGrpSpPr>
        <p:grpSpPr>
          <a:xfrm>
            <a:off x="1719848" y="1748807"/>
            <a:ext cx="5080231" cy="1516048"/>
            <a:chOff x="1167624" y="1097280"/>
            <a:chExt cx="5080231" cy="1516048"/>
          </a:xfrm>
        </p:grpSpPr>
        <p:sp>
          <p:nvSpPr>
            <p:cNvPr id="38" name="Rectangle 37">
              <a:extLst>
                <a:ext uri="{FF2B5EF4-FFF2-40B4-BE49-F238E27FC236}">
                  <a16:creationId xmlns:a16="http://schemas.microsoft.com/office/drawing/2014/main" id="{94D369AB-B75F-3735-F47C-2FCE942FC3DE}"/>
                </a:ext>
              </a:extLst>
            </p:cNvPr>
            <p:cNvSpPr>
              <a:spLocks/>
            </p:cNvSpPr>
            <p:nvPr/>
          </p:nvSpPr>
          <p:spPr>
            <a:xfrm>
              <a:off x="1167624" y="1097280"/>
              <a:ext cx="5080231" cy="1516048"/>
            </a:xfrm>
            <a:prstGeom prst="rect">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9201D76E-DF05-F7E2-1EC3-FB905DE9F1EA}"/>
                </a:ext>
              </a:extLst>
            </p:cNvPr>
            <p:cNvGrpSpPr/>
            <p:nvPr/>
          </p:nvGrpSpPr>
          <p:grpSpPr>
            <a:xfrm>
              <a:off x="1261195" y="1189947"/>
              <a:ext cx="3296611" cy="1308476"/>
              <a:chOff x="1410615" y="2055862"/>
              <a:chExt cx="3296611" cy="1308476"/>
            </a:xfrm>
          </p:grpSpPr>
          <p:sp>
            <p:nvSpPr>
              <p:cNvPr id="47" name="Rectangle 46">
                <a:extLst>
                  <a:ext uri="{FF2B5EF4-FFF2-40B4-BE49-F238E27FC236}">
                    <a16:creationId xmlns:a16="http://schemas.microsoft.com/office/drawing/2014/main" id="{BAC3380F-44F9-B9D2-9D1A-8531C62EBF71}"/>
                  </a:ext>
                </a:extLst>
              </p:cNvPr>
              <p:cNvSpPr>
                <a:spLocks/>
              </p:cNvSpPr>
              <p:nvPr/>
            </p:nvSpPr>
            <p:spPr>
              <a:xfrm>
                <a:off x="1410615" y="2055862"/>
                <a:ext cx="3296611" cy="1308476"/>
              </a:xfrm>
              <a:prstGeom prst="rect">
                <a:avLst/>
              </a:prstGeom>
              <a:solidFill>
                <a:srgbClr val="028DB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30CD890-4F57-9442-71C8-408FFB3C288E}"/>
                  </a:ext>
                </a:extLst>
              </p:cNvPr>
              <p:cNvGrpSpPr/>
              <p:nvPr/>
            </p:nvGrpSpPr>
            <p:grpSpPr>
              <a:xfrm>
                <a:off x="1477449" y="2178692"/>
                <a:ext cx="3089706" cy="1052141"/>
                <a:chOff x="2995761" y="2191876"/>
                <a:chExt cx="3089706" cy="1052141"/>
              </a:xfrm>
            </p:grpSpPr>
            <p:grpSp>
              <p:nvGrpSpPr>
                <p:cNvPr id="51" name="Group 50">
                  <a:extLst>
                    <a:ext uri="{FF2B5EF4-FFF2-40B4-BE49-F238E27FC236}">
                      <a16:creationId xmlns:a16="http://schemas.microsoft.com/office/drawing/2014/main" id="{7379B388-E202-23EA-E65F-87E8646C0B31}"/>
                    </a:ext>
                  </a:extLst>
                </p:cNvPr>
                <p:cNvGrpSpPr/>
                <p:nvPr/>
              </p:nvGrpSpPr>
              <p:grpSpPr>
                <a:xfrm>
                  <a:off x="2995761" y="2191876"/>
                  <a:ext cx="973663" cy="1052141"/>
                  <a:chOff x="2860597" y="2191876"/>
                  <a:chExt cx="973663" cy="1052141"/>
                </a:xfrm>
              </p:grpSpPr>
              <p:sp>
                <p:nvSpPr>
                  <p:cNvPr id="63" name="Process 62">
                    <a:extLst>
                      <a:ext uri="{FF2B5EF4-FFF2-40B4-BE49-F238E27FC236}">
                        <a16:creationId xmlns:a16="http://schemas.microsoft.com/office/drawing/2014/main" id="{918C24A1-C013-62AB-7C78-5919B66EF2A8}"/>
                      </a:ext>
                    </a:extLst>
                  </p:cNvPr>
                  <p:cNvSpPr/>
                  <p:nvPr/>
                </p:nvSpPr>
                <p:spPr>
                  <a:xfrm>
                    <a:off x="2919574" y="2329617"/>
                    <a:ext cx="914686" cy="914400"/>
                  </a:xfrm>
                  <a:prstGeom prst="flowChartProcess">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Content Scanner</a:t>
                    </a:r>
                  </a:p>
                </p:txBody>
              </p:sp>
              <p:sp>
                <p:nvSpPr>
                  <p:cNvPr id="64" name="TextBox 63">
                    <a:extLst>
                      <a:ext uri="{FF2B5EF4-FFF2-40B4-BE49-F238E27FC236}">
                        <a16:creationId xmlns:a16="http://schemas.microsoft.com/office/drawing/2014/main" id="{66ADEA54-E333-C16A-F8D9-5BFAEB17F9CD}"/>
                      </a:ext>
                    </a:extLst>
                  </p:cNvPr>
                  <p:cNvSpPr txBox="1"/>
                  <p:nvPr/>
                </p:nvSpPr>
                <p:spPr>
                  <a:xfrm>
                    <a:off x="2860597" y="2191876"/>
                    <a:ext cx="914400" cy="275481"/>
                  </a:xfrm>
                  <a:prstGeom prst="snip2DiagRect">
                    <a:avLst/>
                  </a:prstGeom>
                  <a:solidFill>
                    <a:schemeClr val="accent1"/>
                  </a:solidFill>
                  <a:ln>
                    <a:noFill/>
                  </a:ln>
                </p:spPr>
                <p:txBody>
                  <a:bodyPr wrap="none" rtlCol="0">
                    <a:spAutoFit/>
                  </a:bodyPr>
                  <a:lstStyle/>
                  <a:p>
                    <a:pPr algn="ctr"/>
                    <a:r>
                      <a:rPr lang="en-US" sz="900">
                        <a:latin typeface="+mn-lt"/>
                      </a:rPr>
                      <a:t>Extract URL</a:t>
                    </a:r>
                  </a:p>
                </p:txBody>
              </p:sp>
            </p:grpSp>
            <p:grpSp>
              <p:nvGrpSpPr>
                <p:cNvPr id="53" name="Group 52">
                  <a:extLst>
                    <a:ext uri="{FF2B5EF4-FFF2-40B4-BE49-F238E27FC236}">
                      <a16:creationId xmlns:a16="http://schemas.microsoft.com/office/drawing/2014/main" id="{D14B489D-EFD0-51AF-12A4-9823DF03A9C7}"/>
                    </a:ext>
                  </a:extLst>
                </p:cNvPr>
                <p:cNvGrpSpPr/>
                <p:nvPr/>
              </p:nvGrpSpPr>
              <p:grpSpPr>
                <a:xfrm>
                  <a:off x="4050222" y="2191876"/>
                  <a:ext cx="979121" cy="1052141"/>
                  <a:chOff x="4050222" y="2191876"/>
                  <a:chExt cx="979121" cy="1052141"/>
                </a:xfrm>
              </p:grpSpPr>
              <p:sp>
                <p:nvSpPr>
                  <p:cNvPr id="61" name="Process 60">
                    <a:extLst>
                      <a:ext uri="{FF2B5EF4-FFF2-40B4-BE49-F238E27FC236}">
                        <a16:creationId xmlns:a16="http://schemas.microsoft.com/office/drawing/2014/main" id="{4D28A419-644D-0BF6-1D90-9484F3808E14}"/>
                      </a:ext>
                    </a:extLst>
                  </p:cNvPr>
                  <p:cNvSpPr/>
                  <p:nvPr/>
                </p:nvSpPr>
                <p:spPr>
                  <a:xfrm>
                    <a:off x="4114657" y="2329617"/>
                    <a:ext cx="914686" cy="914400"/>
                  </a:xfrm>
                  <a:prstGeom prst="flowChartProcess">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Talos Rep Client</a:t>
                    </a:r>
                  </a:p>
                </p:txBody>
              </p:sp>
              <p:sp>
                <p:nvSpPr>
                  <p:cNvPr id="62" name="TextBox 61">
                    <a:extLst>
                      <a:ext uri="{FF2B5EF4-FFF2-40B4-BE49-F238E27FC236}">
                        <a16:creationId xmlns:a16="http://schemas.microsoft.com/office/drawing/2014/main" id="{593F00CD-7333-BF07-3B9B-DB141FAD9DF0}"/>
                      </a:ext>
                    </a:extLst>
                  </p:cNvPr>
                  <p:cNvSpPr txBox="1"/>
                  <p:nvPr/>
                </p:nvSpPr>
                <p:spPr>
                  <a:xfrm>
                    <a:off x="4050222" y="2191876"/>
                    <a:ext cx="911177" cy="275481"/>
                  </a:xfrm>
                  <a:prstGeom prst="snip2DiagRect">
                    <a:avLst/>
                  </a:prstGeom>
                  <a:solidFill>
                    <a:schemeClr val="accent1"/>
                  </a:solidFill>
                  <a:ln>
                    <a:noFill/>
                  </a:ln>
                </p:spPr>
                <p:txBody>
                  <a:bodyPr wrap="none" rtlCol="0">
                    <a:spAutoFit/>
                  </a:bodyPr>
                  <a:lstStyle/>
                  <a:p>
                    <a:pPr algn="ctr"/>
                    <a:r>
                      <a:rPr lang="en-US" sz="900">
                        <a:latin typeface="+mn-lt"/>
                      </a:rPr>
                      <a:t>Get URL Rep</a:t>
                    </a:r>
                  </a:p>
                </p:txBody>
              </p:sp>
            </p:grpSp>
            <p:grpSp>
              <p:nvGrpSpPr>
                <p:cNvPr id="54" name="Group 53">
                  <a:extLst>
                    <a:ext uri="{FF2B5EF4-FFF2-40B4-BE49-F238E27FC236}">
                      <a16:creationId xmlns:a16="http://schemas.microsoft.com/office/drawing/2014/main" id="{181EAF98-333E-9985-2C10-FE683AF7DD45}"/>
                    </a:ext>
                  </a:extLst>
                </p:cNvPr>
                <p:cNvGrpSpPr/>
                <p:nvPr/>
              </p:nvGrpSpPr>
              <p:grpSpPr>
                <a:xfrm>
                  <a:off x="5101704" y="2199255"/>
                  <a:ext cx="983763" cy="1044762"/>
                  <a:chOff x="5240663" y="2199255"/>
                  <a:chExt cx="983763" cy="1044762"/>
                </a:xfrm>
              </p:grpSpPr>
              <p:sp>
                <p:nvSpPr>
                  <p:cNvPr id="55" name="Process 54">
                    <a:extLst>
                      <a:ext uri="{FF2B5EF4-FFF2-40B4-BE49-F238E27FC236}">
                        <a16:creationId xmlns:a16="http://schemas.microsoft.com/office/drawing/2014/main" id="{1B46440E-1763-9554-80F1-C0F184837061}"/>
                      </a:ext>
                    </a:extLst>
                  </p:cNvPr>
                  <p:cNvSpPr/>
                  <p:nvPr/>
                </p:nvSpPr>
                <p:spPr>
                  <a:xfrm>
                    <a:off x="5309740" y="2329617"/>
                    <a:ext cx="914686" cy="914400"/>
                  </a:xfrm>
                  <a:prstGeom prst="flowChartProcess">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Content Filter</a:t>
                    </a:r>
                  </a:p>
                </p:txBody>
              </p:sp>
              <p:sp>
                <p:nvSpPr>
                  <p:cNvPr id="57" name="TextBox 56">
                    <a:extLst>
                      <a:ext uri="{FF2B5EF4-FFF2-40B4-BE49-F238E27FC236}">
                        <a16:creationId xmlns:a16="http://schemas.microsoft.com/office/drawing/2014/main" id="{21148942-1ED9-5D26-47E9-009F676F4CAE}"/>
                      </a:ext>
                    </a:extLst>
                  </p:cNvPr>
                  <p:cNvSpPr txBox="1"/>
                  <p:nvPr/>
                </p:nvSpPr>
                <p:spPr>
                  <a:xfrm>
                    <a:off x="5240663" y="2199255"/>
                    <a:ext cx="914400" cy="275481"/>
                  </a:xfrm>
                  <a:prstGeom prst="snip2DiagRect">
                    <a:avLst/>
                  </a:prstGeom>
                  <a:solidFill>
                    <a:schemeClr val="accent1"/>
                  </a:solidFill>
                  <a:ln>
                    <a:noFill/>
                  </a:ln>
                </p:spPr>
                <p:txBody>
                  <a:bodyPr wrap="none" rtlCol="0">
                    <a:spAutoFit/>
                  </a:bodyPr>
                  <a:lstStyle/>
                  <a:p>
                    <a:pPr algn="ctr"/>
                    <a:r>
                      <a:rPr lang="en-US" sz="900">
                        <a:latin typeface="+mn-lt"/>
                      </a:rPr>
                      <a:t>Admin defined </a:t>
                    </a:r>
                  </a:p>
                </p:txBody>
              </p:sp>
            </p:grpSp>
          </p:grpSp>
        </p:grpSp>
        <p:grpSp>
          <p:nvGrpSpPr>
            <p:cNvPr id="44" name="Group 43">
              <a:extLst>
                <a:ext uri="{FF2B5EF4-FFF2-40B4-BE49-F238E27FC236}">
                  <a16:creationId xmlns:a16="http://schemas.microsoft.com/office/drawing/2014/main" id="{5F707424-0555-49A8-D30C-61A42F16AECF}"/>
                </a:ext>
              </a:extLst>
            </p:cNvPr>
            <p:cNvGrpSpPr/>
            <p:nvPr/>
          </p:nvGrpSpPr>
          <p:grpSpPr>
            <a:xfrm>
              <a:off x="4984280" y="1316865"/>
              <a:ext cx="1132543" cy="1052709"/>
              <a:chOff x="5074242" y="1315587"/>
              <a:chExt cx="1132543" cy="1052709"/>
            </a:xfrm>
          </p:grpSpPr>
          <p:sp>
            <p:nvSpPr>
              <p:cNvPr id="45" name="Process 44">
                <a:extLst>
                  <a:ext uri="{FF2B5EF4-FFF2-40B4-BE49-F238E27FC236}">
                    <a16:creationId xmlns:a16="http://schemas.microsoft.com/office/drawing/2014/main" id="{6FE601CB-F78F-B1D0-700E-2D9FF7606701}"/>
                  </a:ext>
                </a:extLst>
              </p:cNvPr>
              <p:cNvSpPr>
                <a:spLocks noChangeAspect="1"/>
              </p:cNvSpPr>
              <p:nvPr/>
            </p:nvSpPr>
            <p:spPr>
              <a:xfrm>
                <a:off x="5183170" y="1453896"/>
                <a:ext cx="914689" cy="914400"/>
              </a:xfrm>
              <a:prstGeom prst="flowChartProcess">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ECS Retro Client</a:t>
                </a:r>
              </a:p>
            </p:txBody>
          </p:sp>
          <p:sp>
            <p:nvSpPr>
              <p:cNvPr id="46" name="TextBox 45">
                <a:extLst>
                  <a:ext uri="{FF2B5EF4-FFF2-40B4-BE49-F238E27FC236}">
                    <a16:creationId xmlns:a16="http://schemas.microsoft.com/office/drawing/2014/main" id="{EF01D998-0C20-416B-186E-A465012B025A}"/>
                  </a:ext>
                </a:extLst>
              </p:cNvPr>
              <p:cNvSpPr txBox="1"/>
              <p:nvPr/>
            </p:nvSpPr>
            <p:spPr>
              <a:xfrm>
                <a:off x="5074242" y="1315587"/>
                <a:ext cx="1132543" cy="275481"/>
              </a:xfrm>
              <a:prstGeom prst="snip2DiagRect">
                <a:avLst/>
              </a:prstGeom>
              <a:solidFill>
                <a:schemeClr val="accent1"/>
              </a:solidFill>
              <a:ln>
                <a:noFill/>
              </a:ln>
            </p:spPr>
            <p:txBody>
              <a:bodyPr wrap="none" rtlCol="0">
                <a:spAutoFit/>
              </a:bodyPr>
              <a:lstStyle/>
              <a:p>
                <a:pPr algn="ctr"/>
                <a:r>
                  <a:rPr lang="en-US" sz="900">
                    <a:latin typeface="+mn-lt"/>
                  </a:rPr>
                  <a:t>Retro Notification</a:t>
                </a:r>
              </a:p>
            </p:txBody>
          </p:sp>
        </p:grpSp>
      </p:grpSp>
      <p:cxnSp>
        <p:nvCxnSpPr>
          <p:cNvPr id="66" name="Straight Arrow Connector 65">
            <a:extLst>
              <a:ext uri="{FF2B5EF4-FFF2-40B4-BE49-F238E27FC236}">
                <a16:creationId xmlns:a16="http://schemas.microsoft.com/office/drawing/2014/main" id="{502A1C7C-DEB5-E4E3-F47C-E3B8BC9BD644}"/>
              </a:ext>
            </a:extLst>
          </p:cNvPr>
          <p:cNvCxnSpPr>
            <a:cxnSpLocks/>
          </p:cNvCxnSpPr>
          <p:nvPr/>
        </p:nvCxnSpPr>
        <p:spPr>
          <a:xfrm>
            <a:off x="3456492" y="2889215"/>
            <a:ext cx="0" cy="712446"/>
          </a:xfrm>
          <a:prstGeom prst="straightConnector1">
            <a:avLst/>
          </a:prstGeom>
          <a:ln w="3810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27B6E8-B8DD-F434-81AD-A3DA17C8924A}"/>
              </a:ext>
            </a:extLst>
          </p:cNvPr>
          <p:cNvCxnSpPr>
            <a:cxnSpLocks/>
            <a:stCxn id="8" idx="3"/>
          </p:cNvCxnSpPr>
          <p:nvPr/>
        </p:nvCxnSpPr>
        <p:spPr>
          <a:xfrm>
            <a:off x="4342553" y="3749040"/>
            <a:ext cx="1302879" cy="0"/>
          </a:xfrm>
          <a:prstGeom prst="straightConnector1">
            <a:avLst/>
          </a:prstGeom>
          <a:ln w="38100">
            <a:solidFill>
              <a:schemeClr val="accent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7BE1A46-1817-3683-A8A4-74BC6D22FC2A}"/>
              </a:ext>
            </a:extLst>
          </p:cNvPr>
          <p:cNvCxnSpPr>
            <a:cxnSpLocks/>
            <a:stCxn id="34" idx="0"/>
          </p:cNvCxnSpPr>
          <p:nvPr/>
        </p:nvCxnSpPr>
        <p:spPr>
          <a:xfrm flipH="1" flipV="1">
            <a:off x="6101251" y="2815669"/>
            <a:ext cx="1524" cy="860050"/>
          </a:xfrm>
          <a:prstGeom prst="straightConnector1">
            <a:avLst/>
          </a:prstGeom>
          <a:ln w="3810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D57B15F-888C-5D10-836D-B9B67CF5662D}"/>
              </a:ext>
            </a:extLst>
          </p:cNvPr>
          <p:cNvCxnSpPr>
            <a:stCxn id="28" idx="3"/>
            <a:endCxn id="63" idx="1"/>
          </p:cNvCxnSpPr>
          <p:nvPr/>
        </p:nvCxnSpPr>
        <p:spPr>
          <a:xfrm>
            <a:off x="1439725" y="2559245"/>
            <a:ext cx="499505" cy="0"/>
          </a:xfrm>
          <a:prstGeom prst="straightConnector1">
            <a:avLst/>
          </a:prstGeom>
          <a:ln w="3810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CF68E04-C9D5-0AAD-7372-1A0347F90642}"/>
              </a:ext>
            </a:extLst>
          </p:cNvPr>
          <p:cNvCxnSpPr/>
          <p:nvPr/>
        </p:nvCxnSpPr>
        <p:spPr>
          <a:xfrm>
            <a:off x="6669046" y="2559245"/>
            <a:ext cx="914400" cy="0"/>
          </a:xfrm>
          <a:prstGeom prst="straightConnector1">
            <a:avLst/>
          </a:prstGeom>
          <a:solidFill>
            <a:srgbClr val="FF0000"/>
          </a:solidFill>
          <a:ln w="3810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6EB62A-C454-11B4-06BF-03F4530242EF}"/>
              </a:ext>
            </a:extLst>
          </p:cNvPr>
          <p:cNvCxnSpPr/>
          <p:nvPr/>
        </p:nvCxnSpPr>
        <p:spPr>
          <a:xfrm>
            <a:off x="3748192" y="2889215"/>
            <a:ext cx="2011680" cy="0"/>
          </a:xfrm>
          <a:prstGeom prst="straightConnector1">
            <a:avLst/>
          </a:prstGeom>
          <a:solidFill>
            <a:srgbClr val="FF0000"/>
          </a:solidFill>
          <a:ln w="38100">
            <a:solidFill>
              <a:schemeClr val="accent4"/>
            </a:solidFill>
            <a:prstDash val="sysDot"/>
            <a:headEnd type="triangle"/>
            <a:tailEnd type="ova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0708F8-B9C1-0793-F996-F8F01F34B235}"/>
              </a:ext>
            </a:extLst>
          </p:cNvPr>
          <p:cNvSpPr txBox="1"/>
          <p:nvPr/>
        </p:nvSpPr>
        <p:spPr>
          <a:xfrm>
            <a:off x="893899" y="3583990"/>
            <a:ext cx="1781165" cy="440769"/>
          </a:xfrm>
          <a:prstGeom prst="snip2DiagRect">
            <a:avLst/>
          </a:prstGeom>
          <a:solidFill>
            <a:schemeClr val="accent1"/>
          </a:solidFill>
          <a:ln>
            <a:noFill/>
          </a:ln>
        </p:spPr>
        <p:txBody>
          <a:bodyPr wrap="square" rtlCol="0">
            <a:spAutoFit/>
          </a:bodyPr>
          <a:lstStyle/>
          <a:p>
            <a:r>
              <a:rPr lang="en-US" sz="900">
                <a:latin typeface="+mn-lt"/>
              </a:rPr>
              <a:t>Deep URL analysis triggered on various threat indicators</a:t>
            </a:r>
          </a:p>
        </p:txBody>
      </p:sp>
    </p:spTree>
    <p:extLst>
      <p:ext uri="{BB962C8B-B14F-4D97-AF65-F5344CB8AC3E}">
        <p14:creationId xmlns:p14="http://schemas.microsoft.com/office/powerpoint/2010/main" val="73871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Talos Intelligence Cloud Services</a:t>
            </a:r>
          </a:p>
        </p:txBody>
      </p:sp>
      <p:sp>
        <p:nvSpPr>
          <p:cNvPr id="3" name="Text Placeholder 2">
            <a:extLst>
              <a:ext uri="{FF2B5EF4-FFF2-40B4-BE49-F238E27FC236}">
                <a16:creationId xmlns:a16="http://schemas.microsoft.com/office/drawing/2014/main" id="{08657305-791F-7C10-0442-668A513A957B}"/>
              </a:ext>
            </a:extLst>
          </p:cNvPr>
          <p:cNvSpPr>
            <a:spLocks noGrp="1"/>
          </p:cNvSpPr>
          <p:nvPr>
            <p:ph type="body" sz="quarter" idx="12"/>
          </p:nvPr>
        </p:nvSpPr>
        <p:spPr/>
        <p:txBody>
          <a:bodyPr/>
          <a:lstStyle/>
          <a:p>
            <a:pPr marL="7937" lvl="0" indent="0">
              <a:buNone/>
            </a:pPr>
            <a:r>
              <a:rPr lang="en-US">
                <a:solidFill>
                  <a:schemeClr val="accent2"/>
                </a:solidFill>
              </a:rPr>
              <a:t>How It Works</a:t>
            </a:r>
          </a:p>
          <a:p>
            <a:r>
              <a:rPr lang="en-US" sz="1400"/>
              <a:t>Handles Credential phishing, Malware, Hailstorm and high-volume offer spam</a:t>
            </a:r>
          </a:p>
          <a:p>
            <a:r>
              <a:rPr lang="en-US" sz="1400"/>
              <a:t>Performs out-of-band cloud URL analysis </a:t>
            </a:r>
          </a:p>
          <a:p>
            <a:r>
              <a:rPr lang="en-US" sz="1400"/>
              <a:t>Triggered and uses context from new Service Logs, with Per-message context around analyzed URLs</a:t>
            </a:r>
          </a:p>
          <a:p>
            <a:r>
              <a:rPr lang="en-US" sz="1400"/>
              <a:t>Leverages URL reputation services to deliver verdicts</a:t>
            </a:r>
          </a:p>
          <a:p>
            <a:r>
              <a:rPr lang="en-US" sz="1400"/>
              <a:t>Transparent updates/upgrades - no updates or upgrades on ESA required!</a:t>
            </a:r>
          </a:p>
        </p:txBody>
      </p:sp>
      <p:sp>
        <p:nvSpPr>
          <p:cNvPr id="11" name="Text Placeholder 10">
            <a:extLst>
              <a:ext uri="{FF2B5EF4-FFF2-40B4-BE49-F238E27FC236}">
                <a16:creationId xmlns:a16="http://schemas.microsoft.com/office/drawing/2014/main" id="{BC59029C-BDBE-D268-3A40-1F066D4E9C8B}"/>
              </a:ext>
            </a:extLst>
          </p:cNvPr>
          <p:cNvSpPr>
            <a:spLocks noGrp="1"/>
          </p:cNvSpPr>
          <p:nvPr>
            <p:ph type="body" sz="quarter" idx="13"/>
          </p:nvPr>
        </p:nvSpPr>
        <p:spPr/>
        <p:txBody>
          <a:bodyPr/>
          <a:lstStyle/>
          <a:p>
            <a:pPr marL="57134" marR="0" lvl="0" indent="0" algn="l" defTabSz="457200" rtl="0" eaLnBrk="1" fontAlgn="base" latinLnBrk="0" hangingPunct="1">
              <a:lnSpc>
                <a:spcPct val="100000"/>
              </a:lnSpc>
              <a:spcBef>
                <a:spcPct val="0"/>
              </a:spcBef>
              <a:spcAft>
                <a:spcPct val="0"/>
              </a:spcAft>
              <a:buClrTx/>
              <a:buSzTx/>
              <a:buFontTx/>
              <a:buNone/>
              <a:tabLst/>
              <a:defRPr/>
            </a:pPr>
            <a:r>
              <a:rPr lang="en-US">
                <a:solidFill>
                  <a:schemeClr val="accent1"/>
                </a:solidFill>
              </a:rPr>
              <a:t>Benefits</a:t>
            </a:r>
          </a:p>
          <a:p>
            <a:pPr marL="385701" indent="-214313">
              <a:buClr>
                <a:srgbClr val="6EBE4A"/>
              </a:buClr>
              <a:buFont typeface="Arial" charset="0"/>
              <a:buChar char="•"/>
              <a:defRPr/>
            </a:pPr>
            <a:r>
              <a:rPr lang="en-US" sz="1400"/>
              <a:t>Reduced latency of URL and IP reputation delivery </a:t>
            </a:r>
          </a:p>
          <a:p>
            <a:pPr marL="842901" lvl="1" indent="-214313">
              <a:buClr>
                <a:srgbClr val="6EBE4A"/>
              </a:buClr>
              <a:buSzPct val="80000"/>
              <a:buFont typeface="Arial" charset="0"/>
              <a:buChar char="•"/>
              <a:defRPr/>
            </a:pPr>
            <a:r>
              <a:rPr lang="en-US" sz="1200"/>
              <a:t>Increasing efficacy against threats</a:t>
            </a:r>
          </a:p>
          <a:p>
            <a:pPr marL="385701" indent="-214313">
              <a:buClr>
                <a:srgbClr val="6EBE4A"/>
              </a:buClr>
              <a:buFont typeface="Arial" charset="0"/>
              <a:buChar char="•"/>
              <a:defRPr/>
            </a:pPr>
            <a:r>
              <a:rPr lang="en-US" sz="1400"/>
              <a:t>Reduced platform dependencies </a:t>
            </a:r>
          </a:p>
          <a:p>
            <a:pPr marL="842901" lvl="1" indent="-214313">
              <a:buClr>
                <a:srgbClr val="6EBE4A"/>
              </a:buClr>
              <a:buSzPct val="80000"/>
              <a:buFont typeface="Arial" charset="0"/>
              <a:buChar char="•"/>
              <a:defRPr/>
            </a:pPr>
            <a:r>
              <a:rPr lang="en-US" sz="1200"/>
              <a:t>Expanding threat protection efficacy and coverage </a:t>
            </a:r>
          </a:p>
          <a:p>
            <a:pPr marL="842901" lvl="1" indent="-214313">
              <a:buClr>
                <a:srgbClr val="6EBE4A"/>
              </a:buClr>
              <a:buSzPct val="80000"/>
              <a:buFont typeface="Arial" charset="0"/>
              <a:buChar char="•"/>
              <a:defRPr/>
            </a:pPr>
            <a:r>
              <a:rPr lang="en-US" sz="1200"/>
              <a:t>Tackle evolving threat landscape nimbly and transparently (w/o ESA release)</a:t>
            </a:r>
          </a:p>
          <a:p>
            <a:pPr marL="385701" indent="-214313">
              <a:buClr>
                <a:srgbClr val="6EBE4A"/>
              </a:buClr>
              <a:buFont typeface="Arial" charset="0"/>
              <a:buChar char="•"/>
              <a:defRPr/>
            </a:pPr>
            <a:r>
              <a:rPr lang="en-US" sz="1400"/>
              <a:t>Service Logs replaces Sender Base Network Participation (SBNP)</a:t>
            </a:r>
          </a:p>
          <a:p>
            <a:pPr marL="842901" lvl="1" indent="-214313">
              <a:buClr>
                <a:srgbClr val="6EBE4A"/>
              </a:buClr>
              <a:buSzPct val="80000"/>
              <a:buFont typeface="Arial" charset="0"/>
              <a:buChar char="•"/>
              <a:defRPr/>
            </a:pPr>
            <a:r>
              <a:rPr lang="en-US" sz="1200"/>
              <a:t>Reducing overhead</a:t>
            </a:r>
          </a:p>
          <a:p>
            <a:pPr marL="842901" lvl="1" indent="-214313">
              <a:buClr>
                <a:srgbClr val="6EBE4A"/>
              </a:buClr>
              <a:buSzPct val="80000"/>
              <a:buFont typeface="Arial" charset="0"/>
              <a:buChar char="•"/>
              <a:defRPr/>
            </a:pPr>
            <a:r>
              <a:rPr lang="en-US" sz="1200"/>
              <a:t>Increasing context and visibility for threat defense</a:t>
            </a:r>
          </a:p>
        </p:txBody>
      </p:sp>
    </p:spTree>
    <p:extLst>
      <p:ext uri="{BB962C8B-B14F-4D97-AF65-F5344CB8AC3E}">
        <p14:creationId xmlns:p14="http://schemas.microsoft.com/office/powerpoint/2010/main" val="203852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DB09C02-03AB-0134-7EA9-3211AC4BE651}"/>
              </a:ext>
            </a:extLst>
          </p:cNvPr>
          <p:cNvGrpSpPr/>
          <p:nvPr/>
        </p:nvGrpSpPr>
        <p:grpSpPr>
          <a:xfrm>
            <a:off x="3226017" y="1423284"/>
            <a:ext cx="2343626" cy="2851556"/>
            <a:chOff x="3407393" y="1645919"/>
            <a:chExt cx="2343626" cy="2851556"/>
          </a:xfrm>
        </p:grpSpPr>
        <p:sp>
          <p:nvSpPr>
            <p:cNvPr id="5" name="Title 1">
              <a:extLst>
                <a:ext uri="{FF2B5EF4-FFF2-40B4-BE49-F238E27FC236}">
                  <a16:creationId xmlns:a16="http://schemas.microsoft.com/office/drawing/2014/main" id="{8863A5BF-B99C-5938-73AD-9533280C1CE4}"/>
                </a:ext>
              </a:extLst>
            </p:cNvPr>
            <p:cNvSpPr txBox="1">
              <a:spLocks/>
            </p:cNvSpPr>
            <p:nvPr/>
          </p:nvSpPr>
          <p:spPr>
            <a:xfrm>
              <a:off x="3466784" y="3018947"/>
              <a:ext cx="2284235" cy="1478528"/>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algn="ctr" defTabSz="914378"/>
              <a:r>
                <a:rPr lang="en-US" sz="1700" b="0" kern="0">
                  <a:solidFill>
                    <a:srgbClr val="0D274D"/>
                  </a:solidFill>
                </a:rPr>
                <a:t>losses from phishing, Business Email Compromise (BEC), Email Account Compromise (EAC),and spoofing in 2022</a:t>
              </a:r>
            </a:p>
          </p:txBody>
        </p:sp>
        <p:sp>
          <p:nvSpPr>
            <p:cNvPr id="6" name="Google Shape;4638;p142">
              <a:extLst>
                <a:ext uri="{FF2B5EF4-FFF2-40B4-BE49-F238E27FC236}">
                  <a16:creationId xmlns:a16="http://schemas.microsoft.com/office/drawing/2014/main" id="{6AF49AA6-B6CC-5F28-A635-60AB82EB0484}"/>
                </a:ext>
              </a:extLst>
            </p:cNvPr>
            <p:cNvSpPr txBox="1"/>
            <p:nvPr/>
          </p:nvSpPr>
          <p:spPr>
            <a:xfrm flipH="1">
              <a:off x="3407393" y="1645919"/>
              <a:ext cx="2284236" cy="822960"/>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algn="ctr" defTabSz="457189"/>
              <a:r>
                <a:rPr lang="en" sz="5400" b="1">
                  <a:latin typeface="+mn-lt"/>
                  <a:ea typeface="Arial"/>
                  <a:cs typeface="Arial"/>
                  <a:sym typeface="Arial"/>
                </a:rPr>
                <a:t>$2.8</a:t>
              </a:r>
            </a:p>
          </p:txBody>
        </p:sp>
        <p:sp>
          <p:nvSpPr>
            <p:cNvPr id="7" name="Rectangle 6">
              <a:extLst>
                <a:ext uri="{FF2B5EF4-FFF2-40B4-BE49-F238E27FC236}">
                  <a16:creationId xmlns:a16="http://schemas.microsoft.com/office/drawing/2014/main" id="{A967AE2F-A581-C79E-7EA9-3EF263D6C20A}"/>
                </a:ext>
              </a:extLst>
            </p:cNvPr>
            <p:cNvSpPr/>
            <p:nvPr/>
          </p:nvSpPr>
          <p:spPr>
            <a:xfrm>
              <a:off x="3695386" y="2468879"/>
              <a:ext cx="1827033" cy="584775"/>
            </a:xfrm>
            <a:prstGeom prst="rect">
              <a:avLst/>
            </a:prstGeom>
          </p:spPr>
          <p:txBody>
            <a:bodyPr wrap="square" anchor="ctr">
              <a:spAutoFit/>
            </a:bodyPr>
            <a:lstStyle/>
            <a:p>
              <a:pPr algn="ctr" defTabSz="457189"/>
              <a:r>
                <a:rPr lang="en" sz="3200" b="1">
                  <a:latin typeface="+mn-lt"/>
                  <a:ea typeface="Arial"/>
                  <a:cs typeface="Arial"/>
                  <a:sym typeface="Arial"/>
                </a:rPr>
                <a:t>Billion</a:t>
              </a:r>
              <a:endParaRPr lang="en-US" sz="3200" b="1">
                <a:latin typeface="+mn-lt"/>
              </a:endParaRPr>
            </a:p>
          </p:txBody>
        </p:sp>
      </p:grpSp>
      <p:grpSp>
        <p:nvGrpSpPr>
          <p:cNvPr id="8" name="Group 7">
            <a:extLst>
              <a:ext uri="{FF2B5EF4-FFF2-40B4-BE49-F238E27FC236}">
                <a16:creationId xmlns:a16="http://schemas.microsoft.com/office/drawing/2014/main" id="{354893CC-DD4B-8BBE-D5A2-A29995B57324}"/>
              </a:ext>
            </a:extLst>
          </p:cNvPr>
          <p:cNvGrpSpPr/>
          <p:nvPr/>
        </p:nvGrpSpPr>
        <p:grpSpPr>
          <a:xfrm>
            <a:off x="6231744" y="1423284"/>
            <a:ext cx="2287448" cy="2686600"/>
            <a:chOff x="6401197" y="1645920"/>
            <a:chExt cx="2287448" cy="2686600"/>
          </a:xfrm>
        </p:grpSpPr>
        <p:sp>
          <p:nvSpPr>
            <p:cNvPr id="9" name="Title 1">
              <a:extLst>
                <a:ext uri="{FF2B5EF4-FFF2-40B4-BE49-F238E27FC236}">
                  <a16:creationId xmlns:a16="http://schemas.microsoft.com/office/drawing/2014/main" id="{47D2AEFA-8CE9-8B08-FD4F-E063EEEA5383}"/>
                </a:ext>
              </a:extLst>
            </p:cNvPr>
            <p:cNvSpPr txBox="1">
              <a:spLocks/>
            </p:cNvSpPr>
            <p:nvPr/>
          </p:nvSpPr>
          <p:spPr>
            <a:xfrm>
              <a:off x="6404410" y="3017520"/>
              <a:ext cx="2284235" cy="1315000"/>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algn="ctr" defTabSz="914378"/>
              <a:r>
                <a:rPr lang="en-US" sz="2200" b="0" kern="0">
                  <a:solidFill>
                    <a:srgbClr val="0D274D"/>
                  </a:solidFill>
                </a:rPr>
                <a:t>About phishing alone</a:t>
              </a:r>
            </a:p>
            <a:p>
              <a:pPr algn="ctr" defTabSz="914378"/>
              <a:r>
                <a:rPr lang="en-US" sz="2200" b="0" kern="0">
                  <a:solidFill>
                    <a:srgbClr val="0D274D"/>
                  </a:solidFill>
                </a:rPr>
                <a:t>In 2022</a:t>
              </a:r>
            </a:p>
          </p:txBody>
        </p:sp>
        <p:sp>
          <p:nvSpPr>
            <p:cNvPr id="10" name="Google Shape;4638;p142">
              <a:extLst>
                <a:ext uri="{FF2B5EF4-FFF2-40B4-BE49-F238E27FC236}">
                  <a16:creationId xmlns:a16="http://schemas.microsoft.com/office/drawing/2014/main" id="{7A2C6EB2-182E-B45C-ACAD-C542000E74D6}"/>
                </a:ext>
              </a:extLst>
            </p:cNvPr>
            <p:cNvSpPr txBox="1"/>
            <p:nvPr/>
          </p:nvSpPr>
          <p:spPr>
            <a:xfrm flipH="1">
              <a:off x="6404411" y="1645920"/>
              <a:ext cx="2284234" cy="822960"/>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algn="ctr" defTabSz="457189"/>
              <a:r>
                <a:rPr lang="en-US" sz="5400" b="1">
                  <a:solidFill>
                    <a:srgbClr val="C00000"/>
                  </a:solidFill>
                  <a:latin typeface="+mn-lt"/>
                  <a:ea typeface="Arial"/>
                  <a:cs typeface="Arial"/>
                  <a:sym typeface="Arial"/>
                </a:rPr>
                <a:t>300K</a:t>
              </a:r>
              <a:endParaRPr b="1">
                <a:solidFill>
                  <a:srgbClr val="C00000"/>
                </a:solidFill>
                <a:latin typeface="+mn-lt"/>
              </a:endParaRPr>
            </a:p>
          </p:txBody>
        </p:sp>
        <p:sp>
          <p:nvSpPr>
            <p:cNvPr id="11" name="Rectangle 10">
              <a:extLst>
                <a:ext uri="{FF2B5EF4-FFF2-40B4-BE49-F238E27FC236}">
                  <a16:creationId xmlns:a16="http://schemas.microsoft.com/office/drawing/2014/main" id="{E957AFFD-A4F5-6C39-A5AD-FF6E7E3F602F}"/>
                </a:ext>
              </a:extLst>
            </p:cNvPr>
            <p:cNvSpPr/>
            <p:nvPr/>
          </p:nvSpPr>
          <p:spPr>
            <a:xfrm>
              <a:off x="6401197" y="2468880"/>
              <a:ext cx="2284235" cy="584775"/>
            </a:xfrm>
            <a:prstGeom prst="rect">
              <a:avLst/>
            </a:prstGeom>
          </p:spPr>
          <p:txBody>
            <a:bodyPr wrap="square" anchor="ctr">
              <a:spAutoFit/>
            </a:bodyPr>
            <a:lstStyle/>
            <a:p>
              <a:pPr algn="ctr" defTabSz="457189"/>
              <a:r>
                <a:rPr lang="en" sz="3200" b="1">
                  <a:solidFill>
                    <a:srgbClr val="C00000"/>
                  </a:solidFill>
                  <a:latin typeface="+mn-lt"/>
                  <a:ea typeface="Arial"/>
                  <a:cs typeface="Arial"/>
                  <a:sym typeface="Arial"/>
                </a:rPr>
                <a:t>Complaints</a:t>
              </a:r>
            </a:p>
          </p:txBody>
        </p:sp>
      </p:grpSp>
      <p:grpSp>
        <p:nvGrpSpPr>
          <p:cNvPr id="12" name="Group 11">
            <a:extLst>
              <a:ext uri="{FF2B5EF4-FFF2-40B4-BE49-F238E27FC236}">
                <a16:creationId xmlns:a16="http://schemas.microsoft.com/office/drawing/2014/main" id="{BBDEAAF8-3A6E-9E51-FFFE-2D474A3E0B3A}"/>
              </a:ext>
            </a:extLst>
          </p:cNvPr>
          <p:cNvGrpSpPr/>
          <p:nvPr/>
        </p:nvGrpSpPr>
        <p:grpSpPr>
          <a:xfrm>
            <a:off x="712148" y="1423285"/>
            <a:ext cx="1911161" cy="2718261"/>
            <a:chOff x="899131" y="1645920"/>
            <a:chExt cx="1911161" cy="2718261"/>
          </a:xfrm>
        </p:grpSpPr>
        <p:sp>
          <p:nvSpPr>
            <p:cNvPr id="13" name="Title 1">
              <a:extLst>
                <a:ext uri="{FF2B5EF4-FFF2-40B4-BE49-F238E27FC236}">
                  <a16:creationId xmlns:a16="http://schemas.microsoft.com/office/drawing/2014/main" id="{AFA4CE81-0E64-88C0-D1CE-32ADB4AD3734}"/>
                </a:ext>
              </a:extLst>
            </p:cNvPr>
            <p:cNvSpPr txBox="1">
              <a:spLocks/>
            </p:cNvSpPr>
            <p:nvPr/>
          </p:nvSpPr>
          <p:spPr>
            <a:xfrm>
              <a:off x="911885" y="3017394"/>
              <a:ext cx="1898407" cy="1346787"/>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algn="ctr" defTabSz="914378"/>
              <a:r>
                <a:rPr lang="en-US" sz="2400" b="0" kern="0">
                  <a:solidFill>
                    <a:srgbClr val="0D274D"/>
                  </a:solidFill>
                </a:rPr>
                <a:t>begin with email</a:t>
              </a:r>
            </a:p>
          </p:txBody>
        </p:sp>
        <p:sp>
          <p:nvSpPr>
            <p:cNvPr id="19" name="Google Shape;4638;p142">
              <a:extLst>
                <a:ext uri="{FF2B5EF4-FFF2-40B4-BE49-F238E27FC236}">
                  <a16:creationId xmlns:a16="http://schemas.microsoft.com/office/drawing/2014/main" id="{03A936E1-FC68-1F24-7FE5-67D226456CB9}"/>
                </a:ext>
              </a:extLst>
            </p:cNvPr>
            <p:cNvSpPr txBox="1"/>
            <p:nvPr/>
          </p:nvSpPr>
          <p:spPr>
            <a:xfrm flipH="1">
              <a:off x="899131" y="1645920"/>
              <a:ext cx="1898407" cy="822960"/>
            </a:xfrm>
            <a:prstGeom prst="rect">
              <a:avLst/>
            </a:prstGeom>
            <a:noFill/>
            <a:ln>
              <a:noFill/>
            </a:ln>
            <a:effectLst>
              <a:outerShdw sx="0" sy="0" rotWithShape="0">
                <a:srgbClr val="000000"/>
              </a:outerShdw>
            </a:effectLst>
          </p:spPr>
          <p:txBody>
            <a:bodyPr spcFirstLastPara="1" wrap="square" lIns="68575" tIns="34275" rIns="68575" bIns="34275" anchor="ctr" anchorCtr="0">
              <a:noAutofit/>
            </a:bodyPr>
            <a:lstStyle/>
            <a:p>
              <a:pPr algn="ctr" defTabSz="457189"/>
              <a:r>
                <a:rPr lang="en" sz="5400" b="1">
                  <a:solidFill>
                    <a:schemeClr val="accent4"/>
                  </a:solidFill>
                  <a:latin typeface="+mn-lt"/>
                  <a:ea typeface="Arial"/>
                  <a:cs typeface="Arial"/>
                  <a:sym typeface="Arial"/>
                </a:rPr>
                <a:t>91%</a:t>
              </a:r>
              <a:endParaRPr sz="5400" b="1">
                <a:solidFill>
                  <a:schemeClr val="accent4"/>
                </a:solidFill>
                <a:latin typeface="+mn-lt"/>
              </a:endParaRPr>
            </a:p>
          </p:txBody>
        </p:sp>
        <p:sp>
          <p:nvSpPr>
            <p:cNvPr id="20" name="Rectangle 19">
              <a:extLst>
                <a:ext uri="{FF2B5EF4-FFF2-40B4-BE49-F238E27FC236}">
                  <a16:creationId xmlns:a16="http://schemas.microsoft.com/office/drawing/2014/main" id="{2FF6020A-5481-D7D2-B751-C37FB8AABA0E}"/>
                </a:ext>
              </a:extLst>
            </p:cNvPr>
            <p:cNvSpPr/>
            <p:nvPr/>
          </p:nvSpPr>
          <p:spPr>
            <a:xfrm>
              <a:off x="938923" y="2468880"/>
              <a:ext cx="1827033" cy="584775"/>
            </a:xfrm>
            <a:prstGeom prst="rect">
              <a:avLst/>
            </a:prstGeom>
          </p:spPr>
          <p:txBody>
            <a:bodyPr wrap="square" anchor="ctr">
              <a:spAutoFit/>
            </a:bodyPr>
            <a:lstStyle/>
            <a:p>
              <a:pPr algn="ctr" defTabSz="457189"/>
              <a:r>
                <a:rPr lang="en" sz="3200" b="1">
                  <a:solidFill>
                    <a:schemeClr val="accent4"/>
                  </a:solidFill>
                  <a:latin typeface="+mn-lt"/>
                  <a:ea typeface="Arial"/>
                  <a:cs typeface="Arial"/>
                  <a:sym typeface="Arial"/>
                </a:rPr>
                <a:t>Attacks</a:t>
              </a:r>
              <a:endParaRPr lang="en-US" sz="3200" b="1">
                <a:solidFill>
                  <a:schemeClr val="accent4"/>
                </a:solidFill>
                <a:latin typeface="+mn-lt"/>
              </a:endParaRPr>
            </a:p>
          </p:txBody>
        </p:sp>
      </p:grpSp>
      <p:sp>
        <p:nvSpPr>
          <p:cNvPr id="21" name="TextBox 20">
            <a:extLst>
              <a:ext uri="{FF2B5EF4-FFF2-40B4-BE49-F238E27FC236}">
                <a16:creationId xmlns:a16="http://schemas.microsoft.com/office/drawing/2014/main" id="{EF45545F-CFAA-2D01-0383-88D6C2366413}"/>
              </a:ext>
            </a:extLst>
          </p:cNvPr>
          <p:cNvSpPr txBox="1"/>
          <p:nvPr/>
        </p:nvSpPr>
        <p:spPr>
          <a:xfrm>
            <a:off x="751940" y="4648298"/>
            <a:ext cx="1827033" cy="153888"/>
          </a:xfrm>
          <a:prstGeom prst="rect">
            <a:avLst/>
          </a:prstGeom>
          <a:noFill/>
        </p:spPr>
        <p:txBody>
          <a:bodyPr wrap="square" rtlCol="0">
            <a:spAutoFit/>
          </a:bodyPr>
          <a:lstStyle/>
          <a:p>
            <a:pPr algn="ctr" defTabSz="457189">
              <a:buClr>
                <a:srgbClr val="FFFFFF">
                  <a:lumMod val="75000"/>
                </a:srgbClr>
              </a:buClr>
            </a:pPr>
            <a:r>
              <a:rPr lang="en-US" sz="400">
                <a:solidFill>
                  <a:srgbClr val="FFFFFF">
                    <a:lumMod val="75000"/>
                  </a:srgbClr>
                </a:solidFill>
                <a:latin typeface="+mn-lt"/>
              </a:rPr>
              <a:t>* industry phishing report</a:t>
            </a:r>
          </a:p>
        </p:txBody>
      </p:sp>
      <p:sp>
        <p:nvSpPr>
          <p:cNvPr id="22" name="TextBox 21">
            <a:extLst>
              <a:ext uri="{FF2B5EF4-FFF2-40B4-BE49-F238E27FC236}">
                <a16:creationId xmlns:a16="http://schemas.microsoft.com/office/drawing/2014/main" id="{406D8D46-B5DB-55F1-B739-777A4CD9F214}"/>
              </a:ext>
            </a:extLst>
          </p:cNvPr>
          <p:cNvSpPr txBox="1"/>
          <p:nvPr/>
        </p:nvSpPr>
        <p:spPr>
          <a:xfrm>
            <a:off x="3506968" y="4648298"/>
            <a:ext cx="1827033" cy="153888"/>
          </a:xfrm>
          <a:prstGeom prst="rect">
            <a:avLst/>
          </a:prstGeom>
          <a:noFill/>
        </p:spPr>
        <p:txBody>
          <a:bodyPr wrap="square" rtlCol="0">
            <a:spAutoFit/>
          </a:bodyPr>
          <a:lstStyle/>
          <a:p>
            <a:pPr algn="ctr" defTabSz="457189">
              <a:buClr>
                <a:srgbClr val="FFFFFF">
                  <a:lumMod val="75000"/>
                </a:srgbClr>
              </a:buClr>
            </a:pPr>
            <a:r>
              <a:rPr lang="en-US" sz="400">
                <a:solidFill>
                  <a:srgbClr val="FFFFFF">
                    <a:lumMod val="75000"/>
                  </a:srgbClr>
                </a:solidFill>
                <a:latin typeface="+mn-lt"/>
              </a:rPr>
              <a:t>* FBI 2022 IC3 Report</a:t>
            </a:r>
          </a:p>
        </p:txBody>
      </p:sp>
      <p:sp>
        <p:nvSpPr>
          <p:cNvPr id="23" name="TextBox 22">
            <a:extLst>
              <a:ext uri="{FF2B5EF4-FFF2-40B4-BE49-F238E27FC236}">
                <a16:creationId xmlns:a16="http://schemas.microsoft.com/office/drawing/2014/main" id="{29A40CDE-444D-EFB9-EB6A-AEB9383EC508}"/>
              </a:ext>
            </a:extLst>
          </p:cNvPr>
          <p:cNvSpPr txBox="1"/>
          <p:nvPr/>
        </p:nvSpPr>
        <p:spPr>
          <a:xfrm>
            <a:off x="6451697" y="4648298"/>
            <a:ext cx="1827033" cy="153888"/>
          </a:xfrm>
          <a:prstGeom prst="rect">
            <a:avLst/>
          </a:prstGeom>
          <a:noFill/>
        </p:spPr>
        <p:txBody>
          <a:bodyPr wrap="square" rtlCol="0">
            <a:spAutoFit/>
          </a:bodyPr>
          <a:lstStyle/>
          <a:p>
            <a:pPr algn="ctr" defTabSz="457189">
              <a:buClr>
                <a:srgbClr val="FFFFFF">
                  <a:lumMod val="75000"/>
                </a:srgbClr>
              </a:buClr>
            </a:pPr>
            <a:r>
              <a:rPr lang="en-US" sz="400">
                <a:solidFill>
                  <a:srgbClr val="FFFFFF">
                    <a:lumMod val="75000"/>
                  </a:srgbClr>
                </a:solidFill>
                <a:latin typeface="+mn-lt"/>
              </a:rPr>
              <a:t>* FBI 2022 IC3 Report</a:t>
            </a:r>
          </a:p>
        </p:txBody>
      </p:sp>
      <p:sp>
        <p:nvSpPr>
          <p:cNvPr id="28" name="Title 27">
            <a:extLst>
              <a:ext uri="{FF2B5EF4-FFF2-40B4-BE49-F238E27FC236}">
                <a16:creationId xmlns:a16="http://schemas.microsoft.com/office/drawing/2014/main" id="{A358E0BF-88E4-6C18-5AEA-C98A5B1B7673}"/>
              </a:ext>
            </a:extLst>
          </p:cNvPr>
          <p:cNvSpPr>
            <a:spLocks noGrp="1"/>
          </p:cNvSpPr>
          <p:nvPr>
            <p:ph type="title"/>
          </p:nvPr>
        </p:nvSpPr>
        <p:spPr/>
        <p:txBody>
          <a:bodyPr/>
          <a:lstStyle/>
          <a:p>
            <a:pPr defTabSz="684196"/>
            <a:r>
              <a:rPr lang="en-US">
                <a:solidFill>
                  <a:srgbClr val="6DBD49"/>
                </a:solidFill>
                <a:latin typeface="CiscoSansTT ExtraLight"/>
              </a:rPr>
              <a:t>Cisco Secure Email </a:t>
            </a:r>
            <a:r>
              <a:rPr lang="en-US">
                <a:solidFill>
                  <a:srgbClr val="BABABA"/>
                </a:solidFill>
                <a:latin typeface="CiscoSansTT ExtraLight"/>
              </a:rPr>
              <a:t>|</a:t>
            </a:r>
            <a:r>
              <a:rPr lang="en-US">
                <a:solidFill>
                  <a:srgbClr val="6DBD49"/>
                </a:solidFill>
                <a:latin typeface="CiscoSansTT ExtraLight"/>
              </a:rPr>
              <a:t> </a:t>
            </a:r>
            <a:r>
              <a:rPr lang="en-US">
                <a:latin typeface="CiscoSansTT ExtraLight"/>
              </a:rPr>
              <a:t>Secure your business</a:t>
            </a:r>
          </a:p>
        </p:txBody>
      </p:sp>
    </p:spTree>
    <p:extLst>
      <p:ext uri="{BB962C8B-B14F-4D97-AF65-F5344CB8AC3E}">
        <p14:creationId xmlns:p14="http://schemas.microsoft.com/office/powerpoint/2010/main" val="135079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1FDE-8361-0D01-7CFC-684F3D44A340}"/>
              </a:ext>
            </a:extLst>
          </p:cNvPr>
          <p:cNvSpPr>
            <a:spLocks noGrp="1"/>
          </p:cNvSpPr>
          <p:nvPr>
            <p:ph type="title"/>
          </p:nvPr>
        </p:nvSpPr>
        <p:spPr/>
        <p:txBody>
          <a:bodyPr/>
          <a:lstStyle/>
          <a:p>
            <a:r>
              <a:rPr lang="en-US"/>
              <a:t>URL Retrospective Verdict and URL Remediation</a:t>
            </a:r>
          </a:p>
        </p:txBody>
      </p:sp>
      <p:sp>
        <p:nvSpPr>
          <p:cNvPr id="3" name="Text Placeholder 2">
            <a:extLst>
              <a:ext uri="{FF2B5EF4-FFF2-40B4-BE49-F238E27FC236}">
                <a16:creationId xmlns:a16="http://schemas.microsoft.com/office/drawing/2014/main" id="{86DFD24E-6DC9-C393-2DE4-D74EC9EA48C3}"/>
              </a:ext>
            </a:extLst>
          </p:cNvPr>
          <p:cNvSpPr>
            <a:spLocks noGrp="1"/>
          </p:cNvSpPr>
          <p:nvPr>
            <p:ph type="body" sz="quarter" idx="11"/>
          </p:nvPr>
        </p:nvSpPr>
        <p:spPr/>
        <p:txBody>
          <a:bodyPr/>
          <a:lstStyle/>
          <a:p>
            <a:r>
              <a:rPr lang="en-US" sz="1600"/>
              <a:t>URL reputation and category provided by cloud based Talos Intelligence Services</a:t>
            </a:r>
          </a:p>
          <a:p>
            <a:r>
              <a:rPr lang="en-US" sz="1600"/>
              <a:t>URL reputations can turn malicious anytime</a:t>
            </a:r>
          </a:p>
          <a:p>
            <a:r>
              <a:rPr lang="en-US" sz="1600"/>
              <a:t>The email cloud gateway polls for the retrospective verdict update of the URLs from Talos every two minutes for a period of 72 hour</a:t>
            </a:r>
          </a:p>
          <a:p>
            <a:r>
              <a:rPr lang="en-US" sz="1600"/>
              <a:t>Can be complemented with the Mailbox Auto Remediation service to remediate the message with a malicious URL from the user’s mailbox</a:t>
            </a:r>
          </a:p>
        </p:txBody>
      </p:sp>
      <p:grpSp>
        <p:nvGrpSpPr>
          <p:cNvPr id="10" name="Group 9">
            <a:extLst>
              <a:ext uri="{FF2B5EF4-FFF2-40B4-BE49-F238E27FC236}">
                <a16:creationId xmlns:a16="http://schemas.microsoft.com/office/drawing/2014/main" id="{604EC73C-A1AA-3D94-9753-00E15F02E578}"/>
              </a:ext>
            </a:extLst>
          </p:cNvPr>
          <p:cNvGrpSpPr/>
          <p:nvPr/>
        </p:nvGrpSpPr>
        <p:grpSpPr>
          <a:xfrm>
            <a:off x="4064000" y="3431320"/>
            <a:ext cx="1016000" cy="1016000"/>
            <a:chOff x="4064000" y="3431320"/>
            <a:chExt cx="1016000" cy="1016000"/>
          </a:xfrm>
        </p:grpSpPr>
        <p:pic>
          <p:nvPicPr>
            <p:cNvPr id="7" name="Graphic 178">
              <a:extLst>
                <a:ext uri="{FF2B5EF4-FFF2-40B4-BE49-F238E27FC236}">
                  <a16:creationId xmlns:a16="http://schemas.microsoft.com/office/drawing/2014/main" id="{604158A1-DAB9-DF17-8C69-B41F4BCBB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4000" y="3431320"/>
              <a:ext cx="1016000" cy="1016000"/>
            </a:xfrm>
            <a:prstGeom prst="rect">
              <a:avLst/>
            </a:prstGeom>
          </p:spPr>
        </p:pic>
        <p:sp>
          <p:nvSpPr>
            <p:cNvPr id="9" name="Rectangle 8">
              <a:extLst>
                <a:ext uri="{FF2B5EF4-FFF2-40B4-BE49-F238E27FC236}">
                  <a16:creationId xmlns:a16="http://schemas.microsoft.com/office/drawing/2014/main" id="{231F0474-431A-E9B9-F8C6-1B48B54BE097}"/>
                </a:ext>
              </a:extLst>
            </p:cNvPr>
            <p:cNvSpPr/>
            <p:nvPr/>
          </p:nvSpPr>
          <p:spPr>
            <a:xfrm>
              <a:off x="4379119" y="3750469"/>
              <a:ext cx="400050" cy="39290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66">
              <a:extLst>
                <a:ext uri="{FF2B5EF4-FFF2-40B4-BE49-F238E27FC236}">
                  <a16:creationId xmlns:a16="http://schemas.microsoft.com/office/drawing/2014/main" id="{B10AA772-A647-DAA1-22AC-92693B1EE0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7680" y="3664903"/>
              <a:ext cx="548640" cy="548640"/>
            </a:xfrm>
            <a:prstGeom prst="rect">
              <a:avLst/>
            </a:prstGeom>
          </p:spPr>
        </p:pic>
      </p:grpSp>
    </p:spTree>
    <p:extLst>
      <p:ext uri="{BB962C8B-B14F-4D97-AF65-F5344CB8AC3E}">
        <p14:creationId xmlns:p14="http://schemas.microsoft.com/office/powerpoint/2010/main" val="3490099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2895D260-9339-8243-8732-C694B21688FF}"/>
              </a:ext>
            </a:extLst>
          </p:cNvPr>
          <p:cNvSpPr/>
          <p:nvPr/>
        </p:nvSpPr>
        <p:spPr>
          <a:xfrm>
            <a:off x="0" y="1073150"/>
            <a:ext cx="9144000" cy="340987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0B78276-9504-7C4A-BCC3-A4754EE9236D}"/>
              </a:ext>
            </a:extLst>
          </p:cNvPr>
          <p:cNvSpPr/>
          <p:nvPr/>
        </p:nvSpPr>
        <p:spPr>
          <a:xfrm>
            <a:off x="416615" y="1577424"/>
            <a:ext cx="2332081" cy="2684203"/>
          </a:xfrm>
          <a:prstGeom prst="rect">
            <a:avLst/>
          </a:prstGeom>
          <a:no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A950C-8807-7846-9775-A1B6E6AAFFDE}"/>
              </a:ext>
            </a:extLst>
          </p:cNvPr>
          <p:cNvSpPr>
            <a:spLocks noGrp="1"/>
          </p:cNvSpPr>
          <p:nvPr>
            <p:ph type="title"/>
          </p:nvPr>
        </p:nvSpPr>
        <p:spPr/>
        <p:txBody>
          <a:bodyPr/>
          <a:lstStyle/>
          <a:p>
            <a:r>
              <a:rPr lang="en-US"/>
              <a:t>External Threat Feeds </a:t>
            </a:r>
          </a:p>
        </p:txBody>
      </p:sp>
      <p:cxnSp>
        <p:nvCxnSpPr>
          <p:cNvPr id="6" name="Straight Connector 5">
            <a:extLst>
              <a:ext uri="{FF2B5EF4-FFF2-40B4-BE49-F238E27FC236}">
                <a16:creationId xmlns:a16="http://schemas.microsoft.com/office/drawing/2014/main" id="{FB44A1F8-F5BD-4E4A-8669-EC233F6A8843}"/>
              </a:ext>
            </a:extLst>
          </p:cNvPr>
          <p:cNvCxnSpPr>
            <a:cxnSpLocks/>
          </p:cNvCxnSpPr>
          <p:nvPr/>
        </p:nvCxnSpPr>
        <p:spPr>
          <a:xfrm flipH="1">
            <a:off x="2748699" y="3013783"/>
            <a:ext cx="5669276" cy="0"/>
          </a:xfrm>
          <a:prstGeom prst="line">
            <a:avLst/>
          </a:prstGeom>
          <a:ln w="3175" cap="rnd" cmpd="sng">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74AC4B-FDB7-484A-AD11-26F0D5956428}"/>
              </a:ext>
            </a:extLst>
          </p:cNvPr>
          <p:cNvSpPr/>
          <p:nvPr/>
        </p:nvSpPr>
        <p:spPr>
          <a:xfrm>
            <a:off x="3162358" y="1577424"/>
            <a:ext cx="3898784" cy="400110"/>
          </a:xfrm>
          <a:prstGeom prst="rect">
            <a:avLst/>
          </a:prstGeom>
        </p:spPr>
        <p:txBody>
          <a:bodyPr wrap="square">
            <a:spAutoFit/>
          </a:bodyPr>
          <a:lstStyle/>
          <a:p>
            <a:pPr marL="171450" marR="0" lvl="0" indent="-171450" algn="l" defTabSz="457200" rtl="0" eaLnBrk="1" fontAlgn="base" latinLnBrk="0" hangingPunct="1">
              <a:lnSpc>
                <a:spcPct val="100000"/>
              </a:lnSpc>
              <a:spcBef>
                <a:spcPct val="0"/>
              </a:spcBef>
              <a:spcAft>
                <a:spcPct val="0"/>
              </a:spcAft>
              <a:buClr>
                <a:schemeClr val="accent2"/>
              </a:buClr>
              <a:buSzPct val="125000"/>
              <a:buFont typeface="Arial" panose="020B0604020202020204" pitchFamily="34" charset="0"/>
              <a:buChar char="•"/>
              <a:tabLst/>
              <a:defRPr/>
            </a:pPr>
            <a:r>
              <a:rPr kumimoji="0" lang="en-US" sz="1000" b="0" i="0" u="none" strike="noStrike" kern="1200" cap="none" spc="0" normalizeH="0" baseline="0" noProof="0">
                <a:ln>
                  <a:noFill/>
                </a:ln>
                <a:effectLst/>
                <a:uLnTx/>
                <a:uFillTx/>
                <a:latin typeface="+mn-lt"/>
                <a:ea typeface="ＭＳ Ｐゴシック" charset="0"/>
              </a:rPr>
              <a:t>Structured Threat Information eXpression (STIX)</a:t>
            </a:r>
          </a:p>
          <a:p>
            <a:pPr marL="171450" marR="0" lvl="0" indent="-171450" algn="l" defTabSz="457200" rtl="0" eaLnBrk="1" fontAlgn="base" latinLnBrk="0" hangingPunct="1">
              <a:lnSpc>
                <a:spcPct val="100000"/>
              </a:lnSpc>
              <a:spcBef>
                <a:spcPct val="0"/>
              </a:spcBef>
              <a:spcAft>
                <a:spcPct val="0"/>
              </a:spcAft>
              <a:buClr>
                <a:schemeClr val="accent2"/>
              </a:buClr>
              <a:buSzPct val="125000"/>
              <a:buFont typeface="Arial" panose="020B0604020202020204" pitchFamily="34" charset="0"/>
              <a:buChar char="•"/>
              <a:tabLst/>
              <a:defRPr/>
            </a:pPr>
            <a:r>
              <a:rPr kumimoji="0" lang="en-US" sz="1000" b="0" i="0" u="none" strike="noStrike" kern="1200" cap="none" spc="0" normalizeH="0" baseline="0" noProof="0">
                <a:ln>
                  <a:noFill/>
                </a:ln>
                <a:effectLst/>
                <a:uLnTx/>
                <a:uFillTx/>
                <a:latin typeface="+mn-lt"/>
                <a:ea typeface="ＭＳ Ｐゴシック" charset="0"/>
              </a:rPr>
              <a:t>Trusted Automated eXchange of Indicator Information (TAXII)</a:t>
            </a:r>
          </a:p>
        </p:txBody>
      </p:sp>
      <p:sp>
        <p:nvSpPr>
          <p:cNvPr id="14" name="Rectangle 13">
            <a:extLst>
              <a:ext uri="{FF2B5EF4-FFF2-40B4-BE49-F238E27FC236}">
                <a16:creationId xmlns:a16="http://schemas.microsoft.com/office/drawing/2014/main" id="{90F2A724-E535-444B-A826-2BE1529153E6}"/>
              </a:ext>
            </a:extLst>
          </p:cNvPr>
          <p:cNvSpPr/>
          <p:nvPr/>
        </p:nvSpPr>
        <p:spPr>
          <a:xfrm rot="10800000">
            <a:off x="3232877" y="2081119"/>
            <a:ext cx="188854" cy="1965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mn-cs"/>
              </a:rPr>
              <a:t>Poll requests, ( 80, 443 )</a:t>
            </a:r>
          </a:p>
        </p:txBody>
      </p:sp>
      <p:sp>
        <p:nvSpPr>
          <p:cNvPr id="29" name="Rectangle 28">
            <a:extLst>
              <a:ext uri="{FF2B5EF4-FFF2-40B4-BE49-F238E27FC236}">
                <a16:creationId xmlns:a16="http://schemas.microsoft.com/office/drawing/2014/main" id="{0BF4F4D5-3E0A-364F-A863-B306C851A0F0}"/>
              </a:ext>
            </a:extLst>
          </p:cNvPr>
          <p:cNvSpPr/>
          <p:nvPr/>
        </p:nvSpPr>
        <p:spPr>
          <a:xfrm>
            <a:off x="3590696" y="2062456"/>
            <a:ext cx="3738337" cy="2041841"/>
          </a:xfrm>
          <a:prstGeom prst="rect">
            <a:avLst/>
          </a:prstGeom>
          <a:solidFill>
            <a:schemeClr val="bg1">
              <a:lumMod val="85000"/>
            </a:schemeClr>
          </a:solidFill>
          <a:ln w="3175"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ea typeface="+mn-ea"/>
              <a:cs typeface="+mn-cs"/>
            </a:endParaRPr>
          </a:p>
        </p:txBody>
      </p:sp>
      <p:sp>
        <p:nvSpPr>
          <p:cNvPr id="30" name="Rounded Rectangle 29">
            <a:extLst>
              <a:ext uri="{FF2B5EF4-FFF2-40B4-BE49-F238E27FC236}">
                <a16:creationId xmlns:a16="http://schemas.microsoft.com/office/drawing/2014/main" id="{6F42E0F8-26D1-9F43-9146-62DD2E4A6A95}"/>
              </a:ext>
            </a:extLst>
          </p:cNvPr>
          <p:cNvSpPr/>
          <p:nvPr/>
        </p:nvSpPr>
        <p:spPr>
          <a:xfrm>
            <a:off x="3217645" y="1234339"/>
            <a:ext cx="2768695" cy="327898"/>
          </a:xfrm>
          <a:prstGeom prst="roundRect">
            <a:avLst>
              <a:gd name="adj" fmla="val 27856"/>
            </a:avLst>
          </a:prstGeom>
          <a:noFill/>
        </p:spPr>
        <p:txBody>
          <a:bodyPr wrap="square" lIns="0" tIns="0" rIns="0" bIns="0">
            <a:spAutoFit/>
          </a:bodyPr>
          <a:lstStyle/>
          <a:p>
            <a:pPr marL="0" marR="0" lvl="1" indent="0" defTabSz="457200" rtl="0" eaLnBrk="1" fontAlgn="base" latinLnBrk="0" hangingPunct="1">
              <a:lnSpc>
                <a:spcPct val="100000"/>
              </a:lnSpc>
              <a:spcBef>
                <a:spcPct val="0"/>
              </a:spcBef>
              <a:spcAft>
                <a:spcPct val="0"/>
              </a:spcAft>
              <a:buClrTx/>
              <a:buSzTx/>
              <a:buFontTx/>
              <a:buNone/>
              <a:tabLst/>
              <a:defRPr/>
            </a:pPr>
            <a:r>
              <a:rPr kumimoji="0" lang="en-US" u="none" strike="noStrike" kern="0" cap="none" spc="0" normalizeH="0" baseline="0" noProof="0">
                <a:ln>
                  <a:noFill/>
                </a:ln>
                <a:effectLst/>
                <a:uLnTx/>
                <a:uFillTx/>
                <a:latin typeface="+mn-lt"/>
                <a:cs typeface="CiscoSansTT ExtraLight" panose="020B0303020201020303" pitchFamily="34" charset="0"/>
              </a:rPr>
              <a:t>Cisco Email Security</a:t>
            </a:r>
          </a:p>
        </p:txBody>
      </p:sp>
      <p:sp>
        <p:nvSpPr>
          <p:cNvPr id="31" name="Rectangle 30">
            <a:extLst>
              <a:ext uri="{FF2B5EF4-FFF2-40B4-BE49-F238E27FC236}">
                <a16:creationId xmlns:a16="http://schemas.microsoft.com/office/drawing/2014/main" id="{2698255B-61DB-4947-A5E6-D5FEE85AB1D8}"/>
              </a:ext>
            </a:extLst>
          </p:cNvPr>
          <p:cNvSpPr/>
          <p:nvPr/>
        </p:nvSpPr>
        <p:spPr>
          <a:xfrm>
            <a:off x="3693346" y="2145824"/>
            <a:ext cx="325017" cy="187325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External Threat Feeds Engine</a:t>
            </a:r>
          </a:p>
        </p:txBody>
      </p:sp>
      <p:sp>
        <p:nvSpPr>
          <p:cNvPr id="33" name="Rectangle 32">
            <a:extLst>
              <a:ext uri="{FF2B5EF4-FFF2-40B4-BE49-F238E27FC236}">
                <a16:creationId xmlns:a16="http://schemas.microsoft.com/office/drawing/2014/main" id="{C50DC1EF-EAFC-4442-9414-584D6BC8D24C}"/>
              </a:ext>
            </a:extLst>
          </p:cNvPr>
          <p:cNvSpPr/>
          <p:nvPr/>
        </p:nvSpPr>
        <p:spPr>
          <a:xfrm rot="5400000">
            <a:off x="5462522" y="1174426"/>
            <a:ext cx="795795" cy="2738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ea typeface="+mn-ea"/>
                <a:cs typeface="+mn-cs"/>
              </a:rPr>
              <a:t>HAT</a:t>
            </a:r>
          </a:p>
        </p:txBody>
      </p:sp>
      <p:sp>
        <p:nvSpPr>
          <p:cNvPr id="34" name="Rectangle 33">
            <a:extLst>
              <a:ext uri="{FF2B5EF4-FFF2-40B4-BE49-F238E27FC236}">
                <a16:creationId xmlns:a16="http://schemas.microsoft.com/office/drawing/2014/main" id="{BCAD944F-3E14-E544-BD4E-3CD2068BD502}"/>
              </a:ext>
            </a:extLst>
          </p:cNvPr>
          <p:cNvSpPr/>
          <p:nvPr/>
        </p:nvSpPr>
        <p:spPr>
          <a:xfrm rot="5400000">
            <a:off x="5611003" y="1857661"/>
            <a:ext cx="498825" cy="2738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ea typeface="+mn-ea"/>
                <a:cs typeface="+mn-cs"/>
              </a:rPr>
              <a:t>Message Filter</a:t>
            </a:r>
          </a:p>
        </p:txBody>
      </p:sp>
      <p:sp>
        <p:nvSpPr>
          <p:cNvPr id="35" name="Rectangle 34">
            <a:extLst>
              <a:ext uri="{FF2B5EF4-FFF2-40B4-BE49-F238E27FC236}">
                <a16:creationId xmlns:a16="http://schemas.microsoft.com/office/drawing/2014/main" id="{3FFFEF34-7603-6444-BB35-25ECCE130895}"/>
              </a:ext>
            </a:extLst>
          </p:cNvPr>
          <p:cNvSpPr/>
          <p:nvPr/>
        </p:nvSpPr>
        <p:spPr>
          <a:xfrm rot="5400000">
            <a:off x="5616719" y="2379534"/>
            <a:ext cx="487396" cy="2738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ea typeface="+mn-ea"/>
                <a:cs typeface="+mn-cs"/>
              </a:rPr>
              <a:t>Content Filter</a:t>
            </a:r>
          </a:p>
        </p:txBody>
      </p:sp>
      <p:sp>
        <p:nvSpPr>
          <p:cNvPr id="36" name="Rectangle 35">
            <a:extLst>
              <a:ext uri="{FF2B5EF4-FFF2-40B4-BE49-F238E27FC236}">
                <a16:creationId xmlns:a16="http://schemas.microsoft.com/office/drawing/2014/main" id="{63C9A99E-C2D3-6E42-A1FB-0FD57F216513}"/>
              </a:ext>
            </a:extLst>
          </p:cNvPr>
          <p:cNvSpPr/>
          <p:nvPr/>
        </p:nvSpPr>
        <p:spPr>
          <a:xfrm>
            <a:off x="4478848" y="3045917"/>
            <a:ext cx="672158" cy="947468"/>
          </a:xfrm>
          <a:prstGeom prst="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mn-cs"/>
              </a:rPr>
              <a:t>AS, AV, AMP</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mn-cs"/>
              </a:rPr>
              <a:t>Graymail, VOF</a:t>
            </a:r>
          </a:p>
        </p:txBody>
      </p:sp>
      <p:sp>
        <p:nvSpPr>
          <p:cNvPr id="37" name="Rectangle 36">
            <a:extLst>
              <a:ext uri="{FF2B5EF4-FFF2-40B4-BE49-F238E27FC236}">
                <a16:creationId xmlns:a16="http://schemas.microsoft.com/office/drawing/2014/main" id="{5C6E691D-EEF6-8741-B0A9-9C18F3C62AFA}"/>
              </a:ext>
            </a:extLst>
          </p:cNvPr>
          <p:cNvSpPr/>
          <p:nvPr/>
        </p:nvSpPr>
        <p:spPr>
          <a:xfrm>
            <a:off x="4491114" y="2197545"/>
            <a:ext cx="655329" cy="744079"/>
          </a:xfrm>
          <a:prstGeom prst="rect">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mn-ea"/>
                <a:cs typeface="+mn-cs"/>
              </a:rPr>
              <a:t>Sender Groups</a:t>
            </a:r>
          </a:p>
        </p:txBody>
      </p:sp>
      <p:sp>
        <p:nvSpPr>
          <p:cNvPr id="38" name="Rectangle 37">
            <a:extLst>
              <a:ext uri="{FF2B5EF4-FFF2-40B4-BE49-F238E27FC236}">
                <a16:creationId xmlns:a16="http://schemas.microsoft.com/office/drawing/2014/main" id="{7FF6C990-9928-B04E-966B-FEA2E532CB4D}"/>
              </a:ext>
            </a:extLst>
          </p:cNvPr>
          <p:cNvSpPr/>
          <p:nvPr/>
        </p:nvSpPr>
        <p:spPr>
          <a:xfrm>
            <a:off x="6494308" y="2197542"/>
            <a:ext cx="735413" cy="259486"/>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IOCs</a:t>
            </a:r>
          </a:p>
        </p:txBody>
      </p:sp>
      <p:sp>
        <p:nvSpPr>
          <p:cNvPr id="39" name="Rectangle 38">
            <a:extLst>
              <a:ext uri="{FF2B5EF4-FFF2-40B4-BE49-F238E27FC236}">
                <a16:creationId xmlns:a16="http://schemas.microsoft.com/office/drawing/2014/main" id="{7370C7D1-7B4E-F84D-A56D-E508034A7EC3}"/>
              </a:ext>
            </a:extLst>
          </p:cNvPr>
          <p:cNvSpPr/>
          <p:nvPr/>
        </p:nvSpPr>
        <p:spPr>
          <a:xfrm>
            <a:off x="4061290" y="2145824"/>
            <a:ext cx="325017" cy="187325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Feeds Store</a:t>
            </a:r>
          </a:p>
        </p:txBody>
      </p:sp>
      <p:sp>
        <p:nvSpPr>
          <p:cNvPr id="16" name="TextBox 15">
            <a:extLst>
              <a:ext uri="{FF2B5EF4-FFF2-40B4-BE49-F238E27FC236}">
                <a16:creationId xmlns:a16="http://schemas.microsoft.com/office/drawing/2014/main" id="{5B6B6F3A-14E0-E94E-8EE9-76A7E9E4CBC1}"/>
              </a:ext>
            </a:extLst>
          </p:cNvPr>
          <p:cNvSpPr txBox="1"/>
          <p:nvPr/>
        </p:nvSpPr>
        <p:spPr>
          <a:xfrm>
            <a:off x="416612" y="1663819"/>
            <a:ext cx="2332083" cy="246221"/>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1" u="none" strike="noStrike" kern="1200" cap="none" spc="0" normalizeH="0" baseline="0" noProof="0">
                <a:ln>
                  <a:noFill/>
                </a:ln>
                <a:effectLst/>
                <a:uLnTx/>
                <a:uFillTx/>
                <a:latin typeface="+mn-lt"/>
                <a:cs typeface="CiscoSansTT Medium" panose="020B0503020201020303" pitchFamily="34" charset="0"/>
              </a:rPr>
              <a:t>Free/Open Source</a:t>
            </a:r>
          </a:p>
        </p:txBody>
      </p:sp>
      <p:pic>
        <p:nvPicPr>
          <p:cNvPr id="18" name="Picture 17">
            <a:extLst>
              <a:ext uri="{FF2B5EF4-FFF2-40B4-BE49-F238E27FC236}">
                <a16:creationId xmlns:a16="http://schemas.microsoft.com/office/drawing/2014/main" id="{EE69128A-0BC0-E544-A518-8CA33164B409}"/>
              </a:ext>
            </a:extLst>
          </p:cNvPr>
          <p:cNvPicPr>
            <a:picLocks noChangeAspect="1"/>
          </p:cNvPicPr>
          <p:nvPr/>
        </p:nvPicPr>
        <p:blipFill>
          <a:blip r:embed="rId2"/>
          <a:stretch>
            <a:fillRect/>
          </a:stretch>
        </p:blipFill>
        <p:spPr>
          <a:xfrm>
            <a:off x="566624" y="3260795"/>
            <a:ext cx="846210" cy="196731"/>
          </a:xfrm>
          <a:prstGeom prst="rect">
            <a:avLst/>
          </a:prstGeom>
        </p:spPr>
      </p:pic>
      <p:pic>
        <p:nvPicPr>
          <p:cNvPr id="19" name="Picture 18">
            <a:extLst>
              <a:ext uri="{FF2B5EF4-FFF2-40B4-BE49-F238E27FC236}">
                <a16:creationId xmlns:a16="http://schemas.microsoft.com/office/drawing/2014/main" id="{AB4D4310-B9DD-524E-BEF1-9E77063E1704}"/>
              </a:ext>
            </a:extLst>
          </p:cNvPr>
          <p:cNvPicPr>
            <a:picLocks noChangeAspect="1"/>
          </p:cNvPicPr>
          <p:nvPr/>
        </p:nvPicPr>
        <p:blipFill>
          <a:blip r:embed="rId3"/>
          <a:stretch>
            <a:fillRect/>
          </a:stretch>
        </p:blipFill>
        <p:spPr>
          <a:xfrm>
            <a:off x="525880" y="3576615"/>
            <a:ext cx="1102060" cy="155188"/>
          </a:xfrm>
          <a:prstGeom prst="rect">
            <a:avLst/>
          </a:prstGeom>
        </p:spPr>
      </p:pic>
      <p:pic>
        <p:nvPicPr>
          <p:cNvPr id="20" name="Picture 19">
            <a:extLst>
              <a:ext uri="{FF2B5EF4-FFF2-40B4-BE49-F238E27FC236}">
                <a16:creationId xmlns:a16="http://schemas.microsoft.com/office/drawing/2014/main" id="{BEE7ACE4-411F-F743-B347-46907A6FCF7B}"/>
              </a:ext>
            </a:extLst>
          </p:cNvPr>
          <p:cNvPicPr>
            <a:picLocks noChangeAspect="1"/>
          </p:cNvPicPr>
          <p:nvPr/>
        </p:nvPicPr>
        <p:blipFill>
          <a:blip r:embed="rId4"/>
          <a:stretch>
            <a:fillRect/>
          </a:stretch>
        </p:blipFill>
        <p:spPr>
          <a:xfrm>
            <a:off x="1743276" y="3506307"/>
            <a:ext cx="986670" cy="317627"/>
          </a:xfrm>
          <a:prstGeom prst="rect">
            <a:avLst/>
          </a:prstGeom>
        </p:spPr>
      </p:pic>
      <p:pic>
        <p:nvPicPr>
          <p:cNvPr id="21" name="Picture 20">
            <a:extLst>
              <a:ext uri="{FF2B5EF4-FFF2-40B4-BE49-F238E27FC236}">
                <a16:creationId xmlns:a16="http://schemas.microsoft.com/office/drawing/2014/main" id="{283D7491-1BEB-1443-B88A-73F233C261B4}"/>
              </a:ext>
            </a:extLst>
          </p:cNvPr>
          <p:cNvPicPr>
            <a:picLocks noChangeAspect="1"/>
          </p:cNvPicPr>
          <p:nvPr/>
        </p:nvPicPr>
        <p:blipFill>
          <a:blip r:embed="rId5"/>
          <a:stretch>
            <a:fillRect/>
          </a:stretch>
        </p:blipFill>
        <p:spPr>
          <a:xfrm>
            <a:off x="1174202" y="3810558"/>
            <a:ext cx="760886" cy="342399"/>
          </a:xfrm>
          <a:prstGeom prst="rect">
            <a:avLst/>
          </a:prstGeom>
        </p:spPr>
      </p:pic>
      <p:pic>
        <p:nvPicPr>
          <p:cNvPr id="22" name="Picture 21">
            <a:extLst>
              <a:ext uri="{FF2B5EF4-FFF2-40B4-BE49-F238E27FC236}">
                <a16:creationId xmlns:a16="http://schemas.microsoft.com/office/drawing/2014/main" id="{71BD4894-E1F3-9E46-8840-A5BAAADF9101}"/>
              </a:ext>
            </a:extLst>
          </p:cNvPr>
          <p:cNvPicPr>
            <a:picLocks noChangeAspect="1"/>
          </p:cNvPicPr>
          <p:nvPr/>
        </p:nvPicPr>
        <p:blipFill>
          <a:blip r:embed="rId6"/>
          <a:stretch>
            <a:fillRect/>
          </a:stretch>
        </p:blipFill>
        <p:spPr>
          <a:xfrm>
            <a:off x="1603013" y="3286185"/>
            <a:ext cx="845351" cy="142722"/>
          </a:xfrm>
          <a:prstGeom prst="rect">
            <a:avLst/>
          </a:prstGeom>
        </p:spPr>
      </p:pic>
      <p:pic>
        <p:nvPicPr>
          <p:cNvPr id="23" name="Picture 22">
            <a:extLst>
              <a:ext uri="{FF2B5EF4-FFF2-40B4-BE49-F238E27FC236}">
                <a16:creationId xmlns:a16="http://schemas.microsoft.com/office/drawing/2014/main" id="{A5678EC2-831B-5A4B-884F-B1A0C1561C1C}"/>
              </a:ext>
            </a:extLst>
          </p:cNvPr>
          <p:cNvPicPr>
            <a:picLocks noChangeAspect="1"/>
          </p:cNvPicPr>
          <p:nvPr/>
        </p:nvPicPr>
        <p:blipFill>
          <a:blip r:embed="rId7"/>
          <a:stretch>
            <a:fillRect/>
          </a:stretch>
        </p:blipFill>
        <p:spPr>
          <a:xfrm>
            <a:off x="1979483" y="1933295"/>
            <a:ext cx="624220" cy="449707"/>
          </a:xfrm>
          <a:prstGeom prst="rect">
            <a:avLst/>
          </a:prstGeom>
        </p:spPr>
      </p:pic>
      <p:pic>
        <p:nvPicPr>
          <p:cNvPr id="24" name="Picture 23">
            <a:extLst>
              <a:ext uri="{FF2B5EF4-FFF2-40B4-BE49-F238E27FC236}">
                <a16:creationId xmlns:a16="http://schemas.microsoft.com/office/drawing/2014/main" id="{6A3C6B51-83FA-CC43-82C0-FC50F77091D6}"/>
              </a:ext>
            </a:extLst>
          </p:cNvPr>
          <p:cNvPicPr>
            <a:picLocks noChangeAspect="1"/>
          </p:cNvPicPr>
          <p:nvPr/>
        </p:nvPicPr>
        <p:blipFill>
          <a:blip r:embed="rId8"/>
          <a:stretch>
            <a:fillRect/>
          </a:stretch>
        </p:blipFill>
        <p:spPr>
          <a:xfrm>
            <a:off x="614179" y="2342137"/>
            <a:ext cx="672175" cy="265332"/>
          </a:xfrm>
          <a:prstGeom prst="rect">
            <a:avLst/>
          </a:prstGeom>
        </p:spPr>
      </p:pic>
      <p:pic>
        <p:nvPicPr>
          <p:cNvPr id="25" name="Picture 24">
            <a:extLst>
              <a:ext uri="{FF2B5EF4-FFF2-40B4-BE49-F238E27FC236}">
                <a16:creationId xmlns:a16="http://schemas.microsoft.com/office/drawing/2014/main" id="{1A46AE19-DA43-B647-ADE1-05EEDAB070A8}"/>
              </a:ext>
            </a:extLst>
          </p:cNvPr>
          <p:cNvPicPr>
            <a:picLocks noChangeAspect="1"/>
          </p:cNvPicPr>
          <p:nvPr/>
        </p:nvPicPr>
        <p:blipFill>
          <a:blip r:embed="rId9"/>
          <a:stretch>
            <a:fillRect/>
          </a:stretch>
        </p:blipFill>
        <p:spPr>
          <a:xfrm>
            <a:off x="584037" y="1904457"/>
            <a:ext cx="1163754" cy="465502"/>
          </a:xfrm>
          <a:prstGeom prst="rect">
            <a:avLst/>
          </a:prstGeom>
        </p:spPr>
      </p:pic>
      <p:pic>
        <p:nvPicPr>
          <p:cNvPr id="26" name="Picture 25">
            <a:extLst>
              <a:ext uri="{FF2B5EF4-FFF2-40B4-BE49-F238E27FC236}">
                <a16:creationId xmlns:a16="http://schemas.microsoft.com/office/drawing/2014/main" id="{0766A568-C200-6A40-9AAB-16E93AB8D5F2}"/>
              </a:ext>
            </a:extLst>
          </p:cNvPr>
          <p:cNvPicPr>
            <a:picLocks noChangeAspect="1"/>
          </p:cNvPicPr>
          <p:nvPr/>
        </p:nvPicPr>
        <p:blipFill>
          <a:blip r:embed="rId10"/>
          <a:stretch>
            <a:fillRect/>
          </a:stretch>
        </p:blipFill>
        <p:spPr>
          <a:xfrm>
            <a:off x="1344885" y="2303337"/>
            <a:ext cx="1177890" cy="302023"/>
          </a:xfrm>
          <a:prstGeom prst="rect">
            <a:avLst/>
          </a:prstGeom>
        </p:spPr>
      </p:pic>
      <p:sp>
        <p:nvSpPr>
          <p:cNvPr id="27" name="TextBox 26">
            <a:extLst>
              <a:ext uri="{FF2B5EF4-FFF2-40B4-BE49-F238E27FC236}">
                <a16:creationId xmlns:a16="http://schemas.microsoft.com/office/drawing/2014/main" id="{4DCAD49B-C805-CF49-9DCA-6C7D5E9D0330}"/>
              </a:ext>
            </a:extLst>
          </p:cNvPr>
          <p:cNvSpPr txBox="1"/>
          <p:nvPr/>
        </p:nvSpPr>
        <p:spPr>
          <a:xfrm>
            <a:off x="416613" y="2919617"/>
            <a:ext cx="2344350" cy="246221"/>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1" u="none" strike="noStrike" kern="1200" cap="none" spc="0" normalizeH="0" baseline="0" noProof="0">
                <a:ln>
                  <a:noFill/>
                </a:ln>
                <a:effectLst/>
                <a:uLnTx/>
                <a:uFillTx/>
                <a:latin typeface="+mn-lt"/>
                <a:cs typeface="CiscoSansTT Medium" panose="020B0503020201020303" pitchFamily="34" charset="0"/>
              </a:rPr>
              <a:t>Paid</a:t>
            </a:r>
          </a:p>
        </p:txBody>
      </p:sp>
      <p:cxnSp>
        <p:nvCxnSpPr>
          <p:cNvPr id="43" name="Straight Connector 42">
            <a:extLst>
              <a:ext uri="{FF2B5EF4-FFF2-40B4-BE49-F238E27FC236}">
                <a16:creationId xmlns:a16="http://schemas.microsoft.com/office/drawing/2014/main" id="{5D21D687-7152-2444-8CBC-E4E70A888C78}"/>
              </a:ext>
            </a:extLst>
          </p:cNvPr>
          <p:cNvCxnSpPr>
            <a:cxnSpLocks/>
          </p:cNvCxnSpPr>
          <p:nvPr/>
        </p:nvCxnSpPr>
        <p:spPr>
          <a:xfrm flipV="1">
            <a:off x="7701111" y="2145824"/>
            <a:ext cx="0" cy="1799755"/>
          </a:xfrm>
          <a:prstGeom prst="line">
            <a:avLst/>
          </a:prstGeom>
          <a:ln w="3175" cap="rnd" cmpd="sng">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4896D1-947F-DA4F-BB8B-B94086F7DC43}"/>
              </a:ext>
            </a:extLst>
          </p:cNvPr>
          <p:cNvCxnSpPr>
            <a:cxnSpLocks/>
          </p:cNvCxnSpPr>
          <p:nvPr/>
        </p:nvCxnSpPr>
        <p:spPr>
          <a:xfrm flipH="1">
            <a:off x="7695077" y="2145824"/>
            <a:ext cx="548640" cy="0"/>
          </a:xfrm>
          <a:prstGeom prst="line">
            <a:avLst/>
          </a:prstGeom>
          <a:ln w="3175" cap="rnd" cmpd="sng">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0BA975F-4176-9140-8DE4-BC692173444F}"/>
              </a:ext>
            </a:extLst>
          </p:cNvPr>
          <p:cNvCxnSpPr>
            <a:cxnSpLocks/>
          </p:cNvCxnSpPr>
          <p:nvPr/>
        </p:nvCxnSpPr>
        <p:spPr>
          <a:xfrm flipH="1">
            <a:off x="7710412" y="3945578"/>
            <a:ext cx="548640" cy="0"/>
          </a:xfrm>
          <a:prstGeom prst="line">
            <a:avLst/>
          </a:prstGeom>
          <a:ln w="3175" cap="rnd" cmpd="sng">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61E5525-5AB4-6840-90CA-F1DB43325D42}"/>
              </a:ext>
            </a:extLst>
          </p:cNvPr>
          <p:cNvSpPr/>
          <p:nvPr/>
        </p:nvSpPr>
        <p:spPr>
          <a:xfrm>
            <a:off x="6494308" y="3064055"/>
            <a:ext cx="735410" cy="929336"/>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Malicious URLs, Domains, Files</a:t>
            </a:r>
          </a:p>
        </p:txBody>
      </p:sp>
      <p:sp>
        <p:nvSpPr>
          <p:cNvPr id="47" name="Rectangle 46">
            <a:extLst>
              <a:ext uri="{FF2B5EF4-FFF2-40B4-BE49-F238E27FC236}">
                <a16:creationId xmlns:a16="http://schemas.microsoft.com/office/drawing/2014/main" id="{CF06934D-6F55-6842-8E3A-D61A72882F9B}"/>
              </a:ext>
            </a:extLst>
          </p:cNvPr>
          <p:cNvSpPr/>
          <p:nvPr/>
        </p:nvSpPr>
        <p:spPr>
          <a:xfrm>
            <a:off x="6494308" y="2509451"/>
            <a:ext cx="735410" cy="432173"/>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ea typeface="+mn-ea"/>
                <a:cs typeface="+mn-cs"/>
              </a:rPr>
              <a:t>Malicious IPs</a:t>
            </a:r>
          </a:p>
        </p:txBody>
      </p:sp>
      <p:grpSp>
        <p:nvGrpSpPr>
          <p:cNvPr id="58" name="Group 57">
            <a:extLst>
              <a:ext uri="{FF2B5EF4-FFF2-40B4-BE49-F238E27FC236}">
                <a16:creationId xmlns:a16="http://schemas.microsoft.com/office/drawing/2014/main" id="{966A2E1D-49C9-8341-ADBD-20406BCA303E}"/>
              </a:ext>
            </a:extLst>
          </p:cNvPr>
          <p:cNvGrpSpPr/>
          <p:nvPr/>
        </p:nvGrpSpPr>
        <p:grpSpPr>
          <a:xfrm>
            <a:off x="8048078" y="1975466"/>
            <a:ext cx="672269" cy="611232"/>
            <a:chOff x="6789819" y="1785114"/>
            <a:chExt cx="672269" cy="611232"/>
          </a:xfrm>
        </p:grpSpPr>
        <p:pic>
          <p:nvPicPr>
            <p:cNvPr id="61" name="Picture 60">
              <a:extLst>
                <a:ext uri="{FF2B5EF4-FFF2-40B4-BE49-F238E27FC236}">
                  <a16:creationId xmlns:a16="http://schemas.microsoft.com/office/drawing/2014/main" id="{C6495864-B13A-5E48-82FC-6CB1BBF3EA6D}"/>
                </a:ext>
              </a:extLst>
            </p:cNvPr>
            <p:cNvPicPr>
              <a:picLocks noChangeAspect="1"/>
            </p:cNvPicPr>
            <p:nvPr/>
          </p:nvPicPr>
          <p:blipFill>
            <a:blip r:embed="rId11"/>
            <a:stretch>
              <a:fillRect/>
            </a:stretch>
          </p:blipFill>
          <p:spPr>
            <a:xfrm>
              <a:off x="6794723" y="1785114"/>
              <a:ext cx="667365" cy="611232"/>
            </a:xfrm>
            <a:prstGeom prst="rect">
              <a:avLst/>
            </a:prstGeom>
          </p:spPr>
        </p:pic>
        <p:grpSp>
          <p:nvGrpSpPr>
            <p:cNvPr id="62" name="Group 61">
              <a:extLst>
                <a:ext uri="{FF2B5EF4-FFF2-40B4-BE49-F238E27FC236}">
                  <a16:creationId xmlns:a16="http://schemas.microsoft.com/office/drawing/2014/main" id="{D09DD025-9AA8-6147-B593-B439B1359796}"/>
                </a:ext>
              </a:extLst>
            </p:cNvPr>
            <p:cNvGrpSpPr/>
            <p:nvPr/>
          </p:nvGrpSpPr>
          <p:grpSpPr>
            <a:xfrm>
              <a:off x="6789819" y="1839283"/>
              <a:ext cx="249216" cy="249216"/>
              <a:chOff x="7634692" y="1632703"/>
              <a:chExt cx="249216" cy="249216"/>
            </a:xfrm>
          </p:grpSpPr>
          <p:sp>
            <p:nvSpPr>
              <p:cNvPr id="63" name="Oval 62">
                <a:extLst>
                  <a:ext uri="{FF2B5EF4-FFF2-40B4-BE49-F238E27FC236}">
                    <a16:creationId xmlns:a16="http://schemas.microsoft.com/office/drawing/2014/main" id="{B84C5D47-CD7F-FA40-A7CF-B7ACC845E46F}"/>
                  </a:ext>
                </a:extLst>
              </p:cNvPr>
              <p:cNvSpPr/>
              <p:nvPr/>
            </p:nvSpPr>
            <p:spPr>
              <a:xfrm>
                <a:off x="7634692" y="1632703"/>
                <a:ext cx="249216" cy="249216"/>
              </a:xfrm>
              <a:prstGeom prst="ellipse">
                <a:avLst/>
              </a:prstGeom>
              <a:solidFill>
                <a:schemeClr val="tx1"/>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pic>
            <p:nvPicPr>
              <p:cNvPr id="64" name="Graphic 63">
                <a:extLst>
                  <a:ext uri="{FF2B5EF4-FFF2-40B4-BE49-F238E27FC236}">
                    <a16:creationId xmlns:a16="http://schemas.microsoft.com/office/drawing/2014/main" id="{4DB1C372-7D6A-EF4B-AE5C-2E970DBE02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83402" y="1681413"/>
                <a:ext cx="151796" cy="151796"/>
              </a:xfrm>
              <a:prstGeom prst="rect">
                <a:avLst/>
              </a:prstGeom>
            </p:spPr>
          </p:pic>
        </p:grpSp>
      </p:grpSp>
      <p:grpSp>
        <p:nvGrpSpPr>
          <p:cNvPr id="65" name="Group 64">
            <a:extLst>
              <a:ext uri="{FF2B5EF4-FFF2-40B4-BE49-F238E27FC236}">
                <a16:creationId xmlns:a16="http://schemas.microsoft.com/office/drawing/2014/main" id="{8118BF3E-7A2E-3A4A-A9CC-C7781AC5106D}"/>
              </a:ext>
            </a:extLst>
          </p:cNvPr>
          <p:cNvGrpSpPr/>
          <p:nvPr/>
        </p:nvGrpSpPr>
        <p:grpSpPr>
          <a:xfrm>
            <a:off x="8048078" y="2715061"/>
            <a:ext cx="672269" cy="611232"/>
            <a:chOff x="6789819" y="2722761"/>
            <a:chExt cx="672269" cy="611232"/>
          </a:xfrm>
        </p:grpSpPr>
        <p:pic>
          <p:nvPicPr>
            <p:cNvPr id="66" name="Picture 65">
              <a:extLst>
                <a:ext uri="{FF2B5EF4-FFF2-40B4-BE49-F238E27FC236}">
                  <a16:creationId xmlns:a16="http://schemas.microsoft.com/office/drawing/2014/main" id="{13C3ABE0-6185-7349-8027-E98F50210D14}"/>
                </a:ext>
              </a:extLst>
            </p:cNvPr>
            <p:cNvPicPr>
              <a:picLocks noChangeAspect="1"/>
            </p:cNvPicPr>
            <p:nvPr/>
          </p:nvPicPr>
          <p:blipFill>
            <a:blip r:embed="rId11"/>
            <a:stretch>
              <a:fillRect/>
            </a:stretch>
          </p:blipFill>
          <p:spPr>
            <a:xfrm>
              <a:off x="6794723" y="2722761"/>
              <a:ext cx="667365" cy="611232"/>
            </a:xfrm>
            <a:prstGeom prst="rect">
              <a:avLst/>
            </a:prstGeom>
          </p:spPr>
        </p:pic>
        <p:grpSp>
          <p:nvGrpSpPr>
            <p:cNvPr id="67" name="Group 66">
              <a:extLst>
                <a:ext uri="{FF2B5EF4-FFF2-40B4-BE49-F238E27FC236}">
                  <a16:creationId xmlns:a16="http://schemas.microsoft.com/office/drawing/2014/main" id="{3D78C449-2AA0-F746-9502-634CAD2E88B2}"/>
                </a:ext>
              </a:extLst>
            </p:cNvPr>
            <p:cNvGrpSpPr/>
            <p:nvPr/>
          </p:nvGrpSpPr>
          <p:grpSpPr>
            <a:xfrm>
              <a:off x="6789819" y="2847467"/>
              <a:ext cx="258387" cy="258387"/>
              <a:chOff x="6900253" y="2708941"/>
              <a:chExt cx="258387" cy="258387"/>
            </a:xfrm>
          </p:grpSpPr>
          <p:sp>
            <p:nvSpPr>
              <p:cNvPr id="68" name="Oval 67">
                <a:extLst>
                  <a:ext uri="{FF2B5EF4-FFF2-40B4-BE49-F238E27FC236}">
                    <a16:creationId xmlns:a16="http://schemas.microsoft.com/office/drawing/2014/main" id="{DCE0E765-270D-6442-9D5B-4E7BEF0AA440}"/>
                  </a:ext>
                </a:extLst>
              </p:cNvPr>
              <p:cNvSpPr/>
              <p:nvPr/>
            </p:nvSpPr>
            <p:spPr>
              <a:xfrm>
                <a:off x="6900253" y="2708941"/>
                <a:ext cx="258387" cy="258387"/>
              </a:xfrm>
              <a:prstGeom prst="ellipse">
                <a:avLst/>
              </a:prstGeom>
              <a:solidFill>
                <a:schemeClr val="tx2"/>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pic>
            <p:nvPicPr>
              <p:cNvPr id="69" name="Picture 68">
                <a:extLst>
                  <a:ext uri="{FF2B5EF4-FFF2-40B4-BE49-F238E27FC236}">
                    <a16:creationId xmlns:a16="http://schemas.microsoft.com/office/drawing/2014/main" id="{6791F86E-BE97-0345-A150-0D55F60854F8}"/>
                  </a:ext>
                </a:extLst>
              </p:cNvPr>
              <p:cNvPicPr>
                <a:picLocks noChangeAspect="1"/>
              </p:cNvPicPr>
              <p:nvPr/>
            </p:nvPicPr>
            <p:blipFill>
              <a:blip r:embed="rId14"/>
              <a:stretch>
                <a:fillRect/>
              </a:stretch>
            </p:blipFill>
            <p:spPr>
              <a:xfrm>
                <a:off x="6955031" y="2789125"/>
                <a:ext cx="144203" cy="98806"/>
              </a:xfrm>
              <a:prstGeom prst="rect">
                <a:avLst/>
              </a:prstGeom>
            </p:spPr>
          </p:pic>
        </p:grpSp>
      </p:grpSp>
      <p:grpSp>
        <p:nvGrpSpPr>
          <p:cNvPr id="70" name="Group 69">
            <a:extLst>
              <a:ext uri="{FF2B5EF4-FFF2-40B4-BE49-F238E27FC236}">
                <a16:creationId xmlns:a16="http://schemas.microsoft.com/office/drawing/2014/main" id="{FE393022-8DD3-924C-81BB-52EA5C3FA6D6}"/>
              </a:ext>
            </a:extLst>
          </p:cNvPr>
          <p:cNvGrpSpPr/>
          <p:nvPr/>
        </p:nvGrpSpPr>
        <p:grpSpPr>
          <a:xfrm>
            <a:off x="8024196" y="3486574"/>
            <a:ext cx="688384" cy="611232"/>
            <a:chOff x="6773704" y="3722399"/>
            <a:chExt cx="688384" cy="611232"/>
          </a:xfrm>
        </p:grpSpPr>
        <p:pic>
          <p:nvPicPr>
            <p:cNvPr id="71" name="Picture 70">
              <a:extLst>
                <a:ext uri="{FF2B5EF4-FFF2-40B4-BE49-F238E27FC236}">
                  <a16:creationId xmlns:a16="http://schemas.microsoft.com/office/drawing/2014/main" id="{4987296F-9DD9-0446-965F-E042751F9334}"/>
                </a:ext>
              </a:extLst>
            </p:cNvPr>
            <p:cNvPicPr>
              <a:picLocks noChangeAspect="1"/>
            </p:cNvPicPr>
            <p:nvPr/>
          </p:nvPicPr>
          <p:blipFill>
            <a:blip r:embed="rId11"/>
            <a:stretch>
              <a:fillRect/>
            </a:stretch>
          </p:blipFill>
          <p:spPr>
            <a:xfrm>
              <a:off x="6794723" y="3722399"/>
              <a:ext cx="667365" cy="611232"/>
            </a:xfrm>
            <a:prstGeom prst="rect">
              <a:avLst/>
            </a:prstGeom>
          </p:spPr>
        </p:pic>
        <p:pic>
          <p:nvPicPr>
            <p:cNvPr id="72" name="Graphic 71">
              <a:extLst>
                <a:ext uri="{FF2B5EF4-FFF2-40B4-BE49-F238E27FC236}">
                  <a16:creationId xmlns:a16="http://schemas.microsoft.com/office/drawing/2014/main" id="{3EF84B43-0723-CF40-950E-9C9E532330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73704" y="3781195"/>
              <a:ext cx="253692" cy="253692"/>
            </a:xfrm>
            <a:prstGeom prst="rect">
              <a:avLst/>
            </a:prstGeom>
          </p:spPr>
        </p:pic>
      </p:grpSp>
      <p:grpSp>
        <p:nvGrpSpPr>
          <p:cNvPr id="76" name="Group 75">
            <a:extLst>
              <a:ext uri="{FF2B5EF4-FFF2-40B4-BE49-F238E27FC236}">
                <a16:creationId xmlns:a16="http://schemas.microsoft.com/office/drawing/2014/main" id="{0AD931BD-B441-AC4D-AD1B-616F63DBC9C3}"/>
              </a:ext>
            </a:extLst>
          </p:cNvPr>
          <p:cNvGrpSpPr/>
          <p:nvPr/>
        </p:nvGrpSpPr>
        <p:grpSpPr>
          <a:xfrm>
            <a:off x="2370615" y="2634899"/>
            <a:ext cx="685619" cy="685619"/>
            <a:chOff x="2370615" y="2634899"/>
            <a:chExt cx="685619" cy="685619"/>
          </a:xfrm>
        </p:grpSpPr>
        <p:sp>
          <p:nvSpPr>
            <p:cNvPr id="73" name="Oval 72">
              <a:extLst>
                <a:ext uri="{FF2B5EF4-FFF2-40B4-BE49-F238E27FC236}">
                  <a16:creationId xmlns:a16="http://schemas.microsoft.com/office/drawing/2014/main" id="{5468E3BA-BBF7-F845-B0C7-985C9A22F5EA}"/>
                </a:ext>
              </a:extLst>
            </p:cNvPr>
            <p:cNvSpPr/>
            <p:nvPr/>
          </p:nvSpPr>
          <p:spPr>
            <a:xfrm>
              <a:off x="2370615" y="2634899"/>
              <a:ext cx="685619" cy="68561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0EC1F50A-55FF-8E4C-ABA3-E448019DE7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45928" y="2777739"/>
              <a:ext cx="547056" cy="342824"/>
            </a:xfrm>
            <a:prstGeom prst="rect">
              <a:avLst/>
            </a:prstGeom>
          </p:spPr>
        </p:pic>
      </p:grpSp>
    </p:spTree>
    <p:extLst>
      <p:ext uri="{BB962C8B-B14F-4D97-AF65-F5344CB8AC3E}">
        <p14:creationId xmlns:p14="http://schemas.microsoft.com/office/powerpoint/2010/main" val="115830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7570-79B5-445F-83F8-55D228B2EBDB}"/>
              </a:ext>
            </a:extLst>
          </p:cNvPr>
          <p:cNvSpPr>
            <a:spLocks noGrp="1"/>
          </p:cNvSpPr>
          <p:nvPr>
            <p:ph type="ctrTitle"/>
          </p:nvPr>
        </p:nvSpPr>
        <p:spPr/>
        <p:txBody>
          <a:bodyPr/>
          <a:lstStyle/>
          <a:p>
            <a:r>
              <a:rPr lang="en-US"/>
              <a:t>Email content protection against phishing </a:t>
            </a:r>
            <a:br>
              <a:rPr lang="en-US"/>
            </a:br>
            <a:r>
              <a:rPr lang="en-US"/>
              <a:t>and spoofing</a:t>
            </a:r>
          </a:p>
        </p:txBody>
      </p:sp>
    </p:spTree>
    <p:extLst>
      <p:ext uri="{BB962C8B-B14F-4D97-AF65-F5344CB8AC3E}">
        <p14:creationId xmlns:p14="http://schemas.microsoft.com/office/powerpoint/2010/main" val="1272806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00EC-946F-A84E-8800-C0E365A3BEE0}"/>
              </a:ext>
            </a:extLst>
          </p:cNvPr>
          <p:cNvSpPr>
            <a:spLocks noGrp="1"/>
          </p:cNvSpPr>
          <p:nvPr>
            <p:ph type="title"/>
          </p:nvPr>
        </p:nvSpPr>
        <p:spPr/>
        <p:txBody>
          <a:bodyPr/>
          <a:lstStyle/>
          <a:p>
            <a:r>
              <a:rPr lang="en-US"/>
              <a:t>Protect your users against business email compromise scams</a:t>
            </a:r>
          </a:p>
        </p:txBody>
      </p:sp>
      <p:graphicFrame>
        <p:nvGraphicFramePr>
          <p:cNvPr id="6" name="Diagram 5">
            <a:extLst>
              <a:ext uri="{FF2B5EF4-FFF2-40B4-BE49-F238E27FC236}">
                <a16:creationId xmlns:a16="http://schemas.microsoft.com/office/drawing/2014/main" id="{4A0E15F5-0060-61ED-0C69-D220F33B837B}"/>
              </a:ext>
            </a:extLst>
          </p:cNvPr>
          <p:cNvGraphicFramePr/>
          <p:nvPr>
            <p:extLst>
              <p:ext uri="{D42A27DB-BD31-4B8C-83A1-F6EECF244321}">
                <p14:modId xmlns:p14="http://schemas.microsoft.com/office/powerpoint/2010/main" val="334301408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2" name="Group 51">
            <a:extLst>
              <a:ext uri="{FF2B5EF4-FFF2-40B4-BE49-F238E27FC236}">
                <a16:creationId xmlns:a16="http://schemas.microsoft.com/office/drawing/2014/main" id="{AC8D545D-6A91-28CE-E115-8E6EE7E725AF}"/>
              </a:ext>
            </a:extLst>
          </p:cNvPr>
          <p:cNvGrpSpPr/>
          <p:nvPr/>
        </p:nvGrpSpPr>
        <p:grpSpPr>
          <a:xfrm>
            <a:off x="2052812" y="3154795"/>
            <a:ext cx="1016000" cy="1016000"/>
            <a:chOff x="1016000" y="3441614"/>
            <a:chExt cx="1016000" cy="1016000"/>
          </a:xfrm>
        </p:grpSpPr>
        <p:pic>
          <p:nvPicPr>
            <p:cNvPr id="49" name="Graphic 140">
              <a:extLst>
                <a:ext uri="{FF2B5EF4-FFF2-40B4-BE49-F238E27FC236}">
                  <a16:creationId xmlns:a16="http://schemas.microsoft.com/office/drawing/2014/main" id="{3AA1CEBB-40D9-7FBD-D26E-F98B1F1C46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6000" y="3441614"/>
              <a:ext cx="1016000" cy="1016000"/>
            </a:xfrm>
            <a:prstGeom prst="rect">
              <a:avLst/>
            </a:prstGeom>
          </p:spPr>
        </p:pic>
        <p:sp>
          <p:nvSpPr>
            <p:cNvPr id="51" name="Rectangle 50">
              <a:extLst>
                <a:ext uri="{FF2B5EF4-FFF2-40B4-BE49-F238E27FC236}">
                  <a16:creationId xmlns:a16="http://schemas.microsoft.com/office/drawing/2014/main" id="{E7DA7959-2F8C-75CD-22F2-6DC712FD8358}"/>
                </a:ext>
              </a:extLst>
            </p:cNvPr>
            <p:cNvSpPr/>
            <p:nvPr/>
          </p:nvSpPr>
          <p:spPr>
            <a:xfrm>
              <a:off x="1303757" y="3539614"/>
              <a:ext cx="442452" cy="426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66">
              <a:extLst>
                <a:ext uri="{FF2B5EF4-FFF2-40B4-BE49-F238E27FC236}">
                  <a16:creationId xmlns:a16="http://schemas.microsoft.com/office/drawing/2014/main" id="{8F28C304-77A3-FDB9-91EA-367652AEF7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6627" y="3445585"/>
              <a:ext cx="614746" cy="614746"/>
            </a:xfrm>
            <a:prstGeom prst="rect">
              <a:avLst/>
            </a:prstGeom>
          </p:spPr>
        </p:pic>
      </p:grpSp>
      <p:pic>
        <p:nvPicPr>
          <p:cNvPr id="3" name="Graphic 46">
            <a:extLst>
              <a:ext uri="{FF2B5EF4-FFF2-40B4-BE49-F238E27FC236}">
                <a16:creationId xmlns:a16="http://schemas.microsoft.com/office/drawing/2014/main" id="{6DF9796D-FC41-0C7A-5AD0-1DF4757046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66304" y="3137449"/>
            <a:ext cx="1016000" cy="1016000"/>
          </a:xfrm>
          <a:prstGeom prst="rect">
            <a:avLst/>
          </a:prstGeom>
        </p:spPr>
      </p:pic>
      <p:grpSp>
        <p:nvGrpSpPr>
          <p:cNvPr id="15" name="Group 14">
            <a:extLst>
              <a:ext uri="{FF2B5EF4-FFF2-40B4-BE49-F238E27FC236}">
                <a16:creationId xmlns:a16="http://schemas.microsoft.com/office/drawing/2014/main" id="{A310A012-4CA1-6EC0-AD50-692446B0AF9B}"/>
              </a:ext>
            </a:extLst>
          </p:cNvPr>
          <p:cNvGrpSpPr/>
          <p:nvPr/>
        </p:nvGrpSpPr>
        <p:grpSpPr>
          <a:xfrm>
            <a:off x="6066335" y="3140967"/>
            <a:ext cx="1018203" cy="1029828"/>
            <a:chOff x="6066335" y="3140967"/>
            <a:chExt cx="1018203" cy="1029828"/>
          </a:xfrm>
        </p:grpSpPr>
        <p:pic>
          <p:nvPicPr>
            <p:cNvPr id="4" name="Graphic 152">
              <a:extLst>
                <a:ext uri="{FF2B5EF4-FFF2-40B4-BE49-F238E27FC236}">
                  <a16:creationId xmlns:a16="http://schemas.microsoft.com/office/drawing/2014/main" id="{152F96A3-A6DA-CA4E-0630-AC0FE73953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68538" y="3154795"/>
              <a:ext cx="1016000" cy="1016000"/>
            </a:xfrm>
            <a:prstGeom prst="rect">
              <a:avLst/>
            </a:prstGeom>
          </p:spPr>
        </p:pic>
        <p:grpSp>
          <p:nvGrpSpPr>
            <p:cNvPr id="14" name="Group 13">
              <a:extLst>
                <a:ext uri="{FF2B5EF4-FFF2-40B4-BE49-F238E27FC236}">
                  <a16:creationId xmlns:a16="http://schemas.microsoft.com/office/drawing/2014/main" id="{EE8AA184-5E5B-5A3D-0F4C-53D633653ED1}"/>
                </a:ext>
              </a:extLst>
            </p:cNvPr>
            <p:cNvGrpSpPr>
              <a:grpSpLocks noChangeAspect="1"/>
            </p:cNvGrpSpPr>
            <p:nvPr/>
          </p:nvGrpSpPr>
          <p:grpSpPr>
            <a:xfrm>
              <a:off x="6545288" y="3362611"/>
              <a:ext cx="365760" cy="365760"/>
              <a:chOff x="7373960" y="3787833"/>
              <a:chExt cx="640080" cy="640080"/>
            </a:xfrm>
          </p:grpSpPr>
          <p:sp>
            <p:nvSpPr>
              <p:cNvPr id="12" name="Oval 11">
                <a:extLst>
                  <a:ext uri="{FF2B5EF4-FFF2-40B4-BE49-F238E27FC236}">
                    <a16:creationId xmlns:a16="http://schemas.microsoft.com/office/drawing/2014/main" id="{DC25F661-F4FF-4782-DE14-F0CF49764C96}"/>
                  </a:ext>
                </a:extLst>
              </p:cNvPr>
              <p:cNvSpPr/>
              <p:nvPr/>
            </p:nvSpPr>
            <p:spPr>
              <a:xfrm>
                <a:off x="7373960" y="3787833"/>
                <a:ext cx="640080" cy="6400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150">
                <a:extLst>
                  <a:ext uri="{FF2B5EF4-FFF2-40B4-BE49-F238E27FC236}">
                    <a16:creationId xmlns:a16="http://schemas.microsoft.com/office/drawing/2014/main" id="{229CA78D-E1A0-4407-0765-0F6811048B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9680" y="3833553"/>
                <a:ext cx="548640" cy="548640"/>
              </a:xfrm>
              <a:prstGeom prst="rect">
                <a:avLst/>
              </a:prstGeom>
            </p:spPr>
          </p:pic>
        </p:grpSp>
        <p:grpSp>
          <p:nvGrpSpPr>
            <p:cNvPr id="11" name="Group 10">
              <a:extLst>
                <a:ext uri="{FF2B5EF4-FFF2-40B4-BE49-F238E27FC236}">
                  <a16:creationId xmlns:a16="http://schemas.microsoft.com/office/drawing/2014/main" id="{CE1C6C40-BF71-CBC4-E1B6-D070F67F95F9}"/>
                </a:ext>
              </a:extLst>
            </p:cNvPr>
            <p:cNvGrpSpPr>
              <a:grpSpLocks noChangeAspect="1"/>
            </p:cNvGrpSpPr>
            <p:nvPr/>
          </p:nvGrpSpPr>
          <p:grpSpPr>
            <a:xfrm>
              <a:off x="6066335" y="3140967"/>
              <a:ext cx="533409" cy="548640"/>
              <a:chOff x="7412096" y="1031730"/>
              <a:chExt cx="878184" cy="903258"/>
            </a:xfrm>
          </p:grpSpPr>
          <p:sp>
            <p:nvSpPr>
              <p:cNvPr id="10" name="Triangle 9">
                <a:extLst>
                  <a:ext uri="{FF2B5EF4-FFF2-40B4-BE49-F238E27FC236}">
                    <a16:creationId xmlns:a16="http://schemas.microsoft.com/office/drawing/2014/main" id="{BFF9FE34-122E-5485-E01C-8D046407E813}"/>
                  </a:ext>
                </a:extLst>
              </p:cNvPr>
              <p:cNvSpPr/>
              <p:nvPr/>
            </p:nvSpPr>
            <p:spPr>
              <a:xfrm>
                <a:off x="7447642" y="1064704"/>
                <a:ext cx="807093" cy="745992"/>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172">
                <a:extLst>
                  <a:ext uri="{FF2B5EF4-FFF2-40B4-BE49-F238E27FC236}">
                    <a16:creationId xmlns:a16="http://schemas.microsoft.com/office/drawing/2014/main" id="{81271100-4297-5EAC-CD00-50FE36AC213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2096" y="1031730"/>
                <a:ext cx="878184" cy="903258"/>
              </a:xfrm>
              <a:prstGeom prst="rect">
                <a:avLst/>
              </a:prstGeom>
            </p:spPr>
          </p:pic>
        </p:grpSp>
      </p:grpSp>
    </p:spTree>
    <p:extLst>
      <p:ext uri="{BB962C8B-B14F-4D97-AF65-F5344CB8AC3E}">
        <p14:creationId xmlns:p14="http://schemas.microsoft.com/office/powerpoint/2010/main" val="130833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5C288D-D386-804A-8452-A2F2A1EE251F}"/>
              </a:ext>
            </a:extLst>
          </p:cNvPr>
          <p:cNvPicPr>
            <a:picLocks noChangeAspect="1"/>
          </p:cNvPicPr>
          <p:nvPr/>
        </p:nvPicPr>
        <p:blipFill>
          <a:blip r:embed="rId2"/>
          <a:stretch>
            <a:fillRect/>
          </a:stretch>
        </p:blipFill>
        <p:spPr>
          <a:xfrm>
            <a:off x="6679556" y="1894641"/>
            <a:ext cx="1649933" cy="1420025"/>
          </a:xfrm>
          <a:prstGeom prst="rect">
            <a:avLst/>
          </a:prstGeom>
        </p:spPr>
      </p:pic>
      <p:sp>
        <p:nvSpPr>
          <p:cNvPr id="2" name="Title 1">
            <a:extLst>
              <a:ext uri="{FF2B5EF4-FFF2-40B4-BE49-F238E27FC236}">
                <a16:creationId xmlns:a16="http://schemas.microsoft.com/office/drawing/2014/main" id="{A03C8355-6C2A-9D4E-B092-EC9C56D0CD26}"/>
              </a:ext>
            </a:extLst>
          </p:cNvPr>
          <p:cNvSpPr>
            <a:spLocks noGrp="1"/>
          </p:cNvSpPr>
          <p:nvPr>
            <p:ph type="title"/>
          </p:nvPr>
        </p:nvSpPr>
        <p:spPr/>
        <p:txBody>
          <a:bodyPr/>
          <a:lstStyle/>
          <a:p>
            <a:r>
              <a:rPr lang="en-US"/>
              <a:t>Cisco defends against human error</a:t>
            </a:r>
            <a:br>
              <a:rPr lang="en-US"/>
            </a:br>
            <a:r>
              <a:rPr lang="en-US" sz="1800">
                <a:solidFill>
                  <a:srgbClr val="6EBE4A"/>
                </a:solidFill>
                <a:latin typeface="CiscoSansTT ExtraLight" panose="020B0303020201020303" pitchFamily="34" charset="0"/>
                <a:cs typeface="CiscoSansTT ExtraLight" panose="020B0303020201020303" pitchFamily="34" charset="0"/>
              </a:rPr>
              <a:t>No malicious link or attachment to convict? What else should be evaluated?</a:t>
            </a:r>
            <a:endParaRPr lang="en-US"/>
          </a:p>
        </p:txBody>
      </p:sp>
      <p:sp>
        <p:nvSpPr>
          <p:cNvPr id="35" name="Google Shape;6289;p184" descr="© INSCALE GmbH, 26.05.2010&#10;http://www.presentationload.com/">
            <a:extLst>
              <a:ext uri="{FF2B5EF4-FFF2-40B4-BE49-F238E27FC236}">
                <a16:creationId xmlns:a16="http://schemas.microsoft.com/office/drawing/2014/main" id="{2F319E8A-8E33-C148-B5B2-6BAD2E583FDB}"/>
              </a:ext>
            </a:extLst>
          </p:cNvPr>
          <p:cNvSpPr txBox="1"/>
          <p:nvPr/>
        </p:nvSpPr>
        <p:spPr>
          <a:xfrm>
            <a:off x="832908" y="3653063"/>
            <a:ext cx="1843926" cy="345158"/>
          </a:xfrm>
          <a:prstGeom prst="rect">
            <a:avLst/>
          </a:prstGeom>
          <a:noFill/>
          <a:ln>
            <a:noFill/>
          </a:ln>
        </p:spPr>
        <p:txBody>
          <a:bodyPr spcFirstLastPara="1" wrap="square" lIns="0" tIns="0" rIns="0" bIns="34275" anchor="t" anchorCtr="0">
            <a:noAutofit/>
          </a:bodyPr>
          <a:lstStyle/>
          <a:p>
            <a:pPr lvl="0" algn="ctr">
              <a:spcBef>
                <a:spcPts val="0"/>
              </a:spcBef>
              <a:spcAft>
                <a:spcPts val="0"/>
              </a:spcAft>
            </a:pPr>
            <a:r>
              <a:rPr lang="en-US" sz="2000">
                <a:latin typeface="+mn-lt"/>
                <a:ea typeface="Arial"/>
                <a:cs typeface="Arial"/>
                <a:sym typeface="Arial"/>
              </a:rPr>
              <a:t>Acceptance controls</a:t>
            </a:r>
          </a:p>
        </p:txBody>
      </p:sp>
      <p:sp>
        <p:nvSpPr>
          <p:cNvPr id="47" name="Google Shape;6289;p184" descr="© INSCALE GmbH, 26.05.2010&#10;http://www.presentationload.com/">
            <a:extLst>
              <a:ext uri="{FF2B5EF4-FFF2-40B4-BE49-F238E27FC236}">
                <a16:creationId xmlns:a16="http://schemas.microsoft.com/office/drawing/2014/main" id="{CDCC8675-13EF-1C4E-8B88-16524E79CE8D}"/>
              </a:ext>
            </a:extLst>
          </p:cNvPr>
          <p:cNvSpPr txBox="1"/>
          <p:nvPr/>
        </p:nvSpPr>
        <p:spPr>
          <a:xfrm>
            <a:off x="3631280" y="3653063"/>
            <a:ext cx="1843926" cy="345158"/>
          </a:xfrm>
          <a:prstGeom prst="rect">
            <a:avLst/>
          </a:prstGeom>
          <a:noFill/>
          <a:ln>
            <a:noFill/>
          </a:ln>
        </p:spPr>
        <p:txBody>
          <a:bodyPr spcFirstLastPara="1" wrap="square" lIns="0" tIns="0" rIns="0" bIns="34275" anchor="t" anchorCtr="0">
            <a:noAutofit/>
          </a:bodyPr>
          <a:lstStyle/>
          <a:p>
            <a:pPr lvl="0" algn="ctr">
              <a:spcBef>
                <a:spcPts val="0"/>
              </a:spcBef>
              <a:spcAft>
                <a:spcPts val="0"/>
              </a:spcAft>
            </a:pPr>
            <a:r>
              <a:rPr lang="en-US" sz="2000">
                <a:latin typeface="+mn-lt"/>
                <a:ea typeface="Arial"/>
                <a:cs typeface="Arial"/>
                <a:sym typeface="Arial"/>
              </a:rPr>
              <a:t>Anti-spam</a:t>
            </a:r>
          </a:p>
        </p:txBody>
      </p:sp>
      <p:sp>
        <p:nvSpPr>
          <p:cNvPr id="54" name="Google Shape;6289;p184" descr="© INSCALE GmbH, 26.05.2010&#10;http://www.presentationload.com/">
            <a:extLst>
              <a:ext uri="{FF2B5EF4-FFF2-40B4-BE49-F238E27FC236}">
                <a16:creationId xmlns:a16="http://schemas.microsoft.com/office/drawing/2014/main" id="{666E7A29-7BE7-0D42-B2F4-372C137E9DEB}"/>
              </a:ext>
            </a:extLst>
          </p:cNvPr>
          <p:cNvSpPr txBox="1"/>
          <p:nvPr/>
        </p:nvSpPr>
        <p:spPr>
          <a:xfrm>
            <a:off x="6449181" y="3653063"/>
            <a:ext cx="2334073" cy="345158"/>
          </a:xfrm>
          <a:prstGeom prst="rect">
            <a:avLst/>
          </a:prstGeom>
          <a:noFill/>
          <a:ln>
            <a:noFill/>
          </a:ln>
        </p:spPr>
        <p:txBody>
          <a:bodyPr spcFirstLastPara="1" wrap="square" lIns="0" tIns="0" rIns="0" bIns="34275" anchor="t" anchorCtr="0">
            <a:noAutofit/>
          </a:bodyPr>
          <a:lstStyle/>
          <a:p>
            <a:pPr marL="0" marR="0" lvl="0" indent="0" algn="ctr" rtl="0">
              <a:spcBef>
                <a:spcPts val="0"/>
              </a:spcBef>
              <a:spcAft>
                <a:spcPts val="0"/>
              </a:spcAft>
              <a:buNone/>
            </a:pPr>
            <a:r>
              <a:rPr lang="en-US" sz="2000">
                <a:latin typeface="+mn-lt"/>
                <a:ea typeface="Arial"/>
                <a:cs typeface="Arial"/>
                <a:sym typeface="Arial"/>
              </a:rPr>
              <a:t>Advanced Threat Detection</a:t>
            </a:r>
          </a:p>
        </p:txBody>
      </p:sp>
      <p:sp>
        <p:nvSpPr>
          <p:cNvPr id="4" name="TextBox 3">
            <a:extLst>
              <a:ext uri="{FF2B5EF4-FFF2-40B4-BE49-F238E27FC236}">
                <a16:creationId xmlns:a16="http://schemas.microsoft.com/office/drawing/2014/main" id="{BFD7DABE-5495-7D4C-97A4-0BB616C09755}"/>
              </a:ext>
            </a:extLst>
          </p:cNvPr>
          <p:cNvSpPr txBox="1"/>
          <p:nvPr/>
        </p:nvSpPr>
        <p:spPr>
          <a:xfrm>
            <a:off x="3611751" y="3998221"/>
            <a:ext cx="1863455" cy="400110"/>
          </a:xfrm>
          <a:prstGeom prst="rect">
            <a:avLst/>
          </a:prstGeom>
          <a:noFill/>
        </p:spPr>
        <p:txBody>
          <a:bodyPr wrap="square" lIns="0" rIns="0" rtlCol="0">
            <a:spAutoFit/>
          </a:bodyPr>
          <a:lstStyle/>
          <a:p>
            <a:r>
              <a:rPr lang="en-US" sz="1000">
                <a:latin typeface="+mn-lt"/>
                <a:cs typeface="CiscoSansTT Medium" panose="020B0503020201020303" pitchFamily="34" charset="0"/>
              </a:rPr>
              <a:t>Content Filters: </a:t>
            </a:r>
            <a:r>
              <a:rPr lang="en-US" sz="1000">
                <a:latin typeface="+mn-lt"/>
              </a:rPr>
              <a:t>DMARC, DKIM, SPF and Forged Email Detection</a:t>
            </a:r>
          </a:p>
        </p:txBody>
      </p:sp>
      <p:pic>
        <p:nvPicPr>
          <p:cNvPr id="21" name="Picture 50">
            <a:extLst>
              <a:ext uri="{FF2B5EF4-FFF2-40B4-BE49-F238E27FC236}">
                <a16:creationId xmlns:a16="http://schemas.microsoft.com/office/drawing/2014/main" id="{3F20F9DB-9231-7947-939E-D243F58BAC1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49181" y="2710383"/>
            <a:ext cx="853417" cy="737374"/>
          </a:xfrm>
          <a:prstGeom prst="rect">
            <a:avLst/>
          </a:prstGeom>
        </p:spPr>
      </p:pic>
      <p:grpSp>
        <p:nvGrpSpPr>
          <p:cNvPr id="7" name="Group 6">
            <a:extLst>
              <a:ext uri="{FF2B5EF4-FFF2-40B4-BE49-F238E27FC236}">
                <a16:creationId xmlns:a16="http://schemas.microsoft.com/office/drawing/2014/main" id="{9524DD20-2519-4F4D-B958-FA919A659C0B}"/>
              </a:ext>
            </a:extLst>
          </p:cNvPr>
          <p:cNvGrpSpPr/>
          <p:nvPr/>
        </p:nvGrpSpPr>
        <p:grpSpPr>
          <a:xfrm>
            <a:off x="821569" y="1817016"/>
            <a:ext cx="1523690" cy="1552926"/>
            <a:chOff x="734944" y="1817016"/>
            <a:chExt cx="1523690" cy="1552926"/>
          </a:xfrm>
        </p:grpSpPr>
        <p:pic>
          <p:nvPicPr>
            <p:cNvPr id="5" name="Picture 4">
              <a:extLst>
                <a:ext uri="{FF2B5EF4-FFF2-40B4-BE49-F238E27FC236}">
                  <a16:creationId xmlns:a16="http://schemas.microsoft.com/office/drawing/2014/main" id="{347F8B4D-43AE-2D4F-97C6-A953AF299281}"/>
                </a:ext>
              </a:extLst>
            </p:cNvPr>
            <p:cNvPicPr>
              <a:picLocks noChangeAspect="1"/>
            </p:cNvPicPr>
            <p:nvPr/>
          </p:nvPicPr>
          <p:blipFill>
            <a:blip r:embed="rId4"/>
            <a:stretch>
              <a:fillRect/>
            </a:stretch>
          </p:blipFill>
          <p:spPr>
            <a:xfrm>
              <a:off x="734945" y="1822468"/>
              <a:ext cx="1295400" cy="1295400"/>
            </a:xfrm>
            <a:prstGeom prst="rect">
              <a:avLst/>
            </a:prstGeom>
          </p:spPr>
        </p:pic>
        <p:pic>
          <p:nvPicPr>
            <p:cNvPr id="22" name="Picture 23" descr="A picture containing gear, ware, wheel&#10;&#10;Description generated with very high confidence">
              <a:extLst>
                <a:ext uri="{FF2B5EF4-FFF2-40B4-BE49-F238E27FC236}">
                  <a16:creationId xmlns:a16="http://schemas.microsoft.com/office/drawing/2014/main" id="{239DC6A1-1B6B-1F4D-AAA7-89867BB5D032}"/>
                </a:ext>
              </a:extLst>
            </p:cNvPr>
            <p:cNvPicPr>
              <a:picLocks noChangeAspect="1"/>
            </p:cNvPicPr>
            <p:nvPr/>
          </p:nvPicPr>
          <p:blipFill>
            <a:blip r:embed="rId5"/>
            <a:stretch>
              <a:fillRect/>
            </a:stretch>
          </p:blipFill>
          <p:spPr>
            <a:xfrm>
              <a:off x="832908" y="1946590"/>
              <a:ext cx="1425726" cy="1423352"/>
            </a:xfrm>
            <a:prstGeom prst="rect">
              <a:avLst/>
            </a:prstGeom>
          </p:spPr>
        </p:pic>
        <p:pic>
          <p:nvPicPr>
            <p:cNvPr id="6" name="Picture 5">
              <a:extLst>
                <a:ext uri="{FF2B5EF4-FFF2-40B4-BE49-F238E27FC236}">
                  <a16:creationId xmlns:a16="http://schemas.microsoft.com/office/drawing/2014/main" id="{9D7E20BC-315B-BE4C-9694-4A43AB51342F}"/>
                </a:ext>
              </a:extLst>
            </p:cNvPr>
            <p:cNvPicPr>
              <a:picLocks noChangeAspect="1"/>
            </p:cNvPicPr>
            <p:nvPr/>
          </p:nvPicPr>
          <p:blipFill>
            <a:blip r:embed="rId6"/>
            <a:stretch>
              <a:fillRect/>
            </a:stretch>
          </p:blipFill>
          <p:spPr>
            <a:xfrm>
              <a:off x="734944" y="1817016"/>
              <a:ext cx="319801" cy="319801"/>
            </a:xfrm>
            <a:prstGeom prst="rect">
              <a:avLst/>
            </a:prstGeom>
          </p:spPr>
        </p:pic>
      </p:grpSp>
      <p:pic>
        <p:nvPicPr>
          <p:cNvPr id="16" name="Picture 15">
            <a:extLst>
              <a:ext uri="{FF2B5EF4-FFF2-40B4-BE49-F238E27FC236}">
                <a16:creationId xmlns:a16="http://schemas.microsoft.com/office/drawing/2014/main" id="{1C74736A-6FDB-7B48-A162-838E03F03178}"/>
              </a:ext>
            </a:extLst>
          </p:cNvPr>
          <p:cNvPicPr>
            <a:picLocks noChangeAspect="1"/>
          </p:cNvPicPr>
          <p:nvPr/>
        </p:nvPicPr>
        <p:blipFill>
          <a:blip r:embed="rId7"/>
          <a:stretch>
            <a:fillRect/>
          </a:stretch>
        </p:blipFill>
        <p:spPr>
          <a:xfrm>
            <a:off x="7954870" y="1600039"/>
            <a:ext cx="665349" cy="665349"/>
          </a:xfrm>
          <a:prstGeom prst="rect">
            <a:avLst/>
          </a:prstGeom>
        </p:spPr>
      </p:pic>
      <p:pic>
        <p:nvPicPr>
          <p:cNvPr id="36" name="Picture 17" descr="A close up of a logo&#10;&#10;Description generated with very high confidence">
            <a:extLst>
              <a:ext uri="{FF2B5EF4-FFF2-40B4-BE49-F238E27FC236}">
                <a16:creationId xmlns:a16="http://schemas.microsoft.com/office/drawing/2014/main" id="{CF2B7A36-E8DD-924B-ACA3-F835754F3E53}"/>
              </a:ext>
            </a:extLst>
          </p:cNvPr>
          <p:cNvPicPr>
            <a:picLocks noChangeAspect="1"/>
          </p:cNvPicPr>
          <p:nvPr/>
        </p:nvPicPr>
        <p:blipFill>
          <a:blip r:embed="rId8"/>
          <a:stretch>
            <a:fillRect/>
          </a:stretch>
        </p:blipFill>
        <p:spPr>
          <a:xfrm>
            <a:off x="3642155" y="1816039"/>
            <a:ext cx="1780135" cy="1780135"/>
          </a:xfrm>
          <a:prstGeom prst="rect">
            <a:avLst/>
          </a:prstGeom>
        </p:spPr>
      </p:pic>
      <p:pic>
        <p:nvPicPr>
          <p:cNvPr id="18" name="Picture 17">
            <a:extLst>
              <a:ext uri="{FF2B5EF4-FFF2-40B4-BE49-F238E27FC236}">
                <a16:creationId xmlns:a16="http://schemas.microsoft.com/office/drawing/2014/main" id="{9ECC88D2-28D3-BD43-8D64-A5FBBFD9A13E}"/>
              </a:ext>
            </a:extLst>
          </p:cNvPr>
          <p:cNvPicPr>
            <a:picLocks noChangeAspect="1"/>
          </p:cNvPicPr>
          <p:nvPr/>
        </p:nvPicPr>
        <p:blipFill>
          <a:blip r:embed="rId9"/>
          <a:stretch>
            <a:fillRect/>
          </a:stretch>
        </p:blipFill>
        <p:spPr>
          <a:xfrm>
            <a:off x="3736520" y="2276018"/>
            <a:ext cx="1562100" cy="330200"/>
          </a:xfrm>
          <a:prstGeom prst="rect">
            <a:avLst/>
          </a:prstGeom>
        </p:spPr>
      </p:pic>
    </p:spTree>
    <p:extLst>
      <p:ext uri="{BB962C8B-B14F-4D97-AF65-F5344CB8AC3E}">
        <p14:creationId xmlns:p14="http://schemas.microsoft.com/office/powerpoint/2010/main" val="1957287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157" name="Rectangle 156">
            <a:extLst>
              <a:ext uri="{FF2B5EF4-FFF2-40B4-BE49-F238E27FC236}">
                <a16:creationId xmlns:a16="http://schemas.microsoft.com/office/drawing/2014/main" id="{CC840A03-8370-4842-AC4A-3A366AA076AA}"/>
              </a:ext>
            </a:extLst>
          </p:cNvPr>
          <p:cNvSpPr/>
          <p:nvPr/>
        </p:nvSpPr>
        <p:spPr>
          <a:xfrm>
            <a:off x="2444750" y="1551244"/>
            <a:ext cx="6047317" cy="2944670"/>
          </a:xfrm>
          <a:prstGeom prst="rect">
            <a:avLst/>
          </a:prstGeom>
          <a:solidFill>
            <a:srgbClr val="FFFFFF"/>
          </a:solidFill>
          <a:ln w="2540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sp>
        <p:nvSpPr>
          <p:cNvPr id="163" name="Rectangle 162">
            <a:extLst>
              <a:ext uri="{FF2B5EF4-FFF2-40B4-BE49-F238E27FC236}">
                <a16:creationId xmlns:a16="http://schemas.microsoft.com/office/drawing/2014/main" id="{FA0E3DA1-5DDE-B148-9426-C90F61B78A56}"/>
              </a:ext>
            </a:extLst>
          </p:cNvPr>
          <p:cNvSpPr/>
          <p:nvPr/>
        </p:nvSpPr>
        <p:spPr>
          <a:xfrm>
            <a:off x="4619244" y="1501874"/>
            <a:ext cx="2444452" cy="3065710"/>
          </a:xfrm>
          <a:prstGeom prst="rect">
            <a:avLst/>
          </a:prstGeom>
          <a:solidFill>
            <a:srgbClr val="FFFFFF">
              <a:lumMod val="95000"/>
            </a:srgbClr>
          </a:solidFill>
          <a:ln w="2540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pic>
        <p:nvPicPr>
          <p:cNvPr id="176" name="Picture 175">
            <a:extLst>
              <a:ext uri="{FF2B5EF4-FFF2-40B4-BE49-F238E27FC236}">
                <a16:creationId xmlns:a16="http://schemas.microsoft.com/office/drawing/2014/main" id="{8C07A6D1-8F67-574C-A1A9-2FBA4EDFAF76}"/>
              </a:ext>
            </a:extLst>
          </p:cNvPr>
          <p:cNvPicPr>
            <a:picLocks noChangeAspect="1"/>
          </p:cNvPicPr>
          <p:nvPr/>
        </p:nvPicPr>
        <p:blipFill>
          <a:blip r:embed="rId2"/>
          <a:stretch>
            <a:fillRect/>
          </a:stretch>
        </p:blipFill>
        <p:spPr>
          <a:xfrm>
            <a:off x="4918512" y="1827192"/>
            <a:ext cx="1701800" cy="1282700"/>
          </a:xfrm>
          <a:prstGeom prst="rect">
            <a:avLst/>
          </a:prstGeom>
        </p:spPr>
      </p:pic>
      <p:pic>
        <p:nvPicPr>
          <p:cNvPr id="241" name="Picture 240" descr="A picture containing smoke, train, coming, air&#10;&#10;Description automatically generated">
            <a:extLst>
              <a:ext uri="{FF2B5EF4-FFF2-40B4-BE49-F238E27FC236}">
                <a16:creationId xmlns:a16="http://schemas.microsoft.com/office/drawing/2014/main" id="{2D338858-3952-6D45-81B6-6DDE02A73C31}"/>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rot="489307">
            <a:off x="4759841" y="1235247"/>
            <a:ext cx="2351513" cy="1322727"/>
          </a:xfrm>
          <a:prstGeom prst="rect">
            <a:avLst/>
          </a:prstGeom>
        </p:spPr>
      </p:pic>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Block fraudulent senders</a:t>
            </a:r>
            <a:br>
              <a:rPr lang="en-US"/>
            </a:br>
            <a:r>
              <a:rPr lang="en-US" sz="1800">
                <a:solidFill>
                  <a:schemeClr val="accent2"/>
                </a:solidFill>
                <a:latin typeface="CiscoSansTT ExtraLight" panose="020B0303020201020303" pitchFamily="34" charset="0"/>
                <a:cs typeface="CiscoSansTT ExtraLight" panose="020B0303020201020303" pitchFamily="34" charset="0"/>
              </a:rPr>
              <a:t>DMARC, DKIM and SPF</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752167"/>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mn-lt"/>
                <a:cs typeface="CiscoSansTT" panose="020B0503020201020303" pitchFamily="34" charset="0"/>
              </a:rPr>
              <a:t>Block fraudulent senders</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47" y="1871186"/>
            <a:ext cx="568750" cy="646308"/>
          </a:xfrm>
          <a:prstGeom prst="rect">
            <a:avLst/>
          </a:prstGeom>
        </p:spPr>
      </p:pic>
      <p:sp>
        <p:nvSpPr>
          <p:cNvPr id="44" name="Title 1">
            <a:extLst>
              <a:ext uri="{FF2B5EF4-FFF2-40B4-BE49-F238E27FC236}">
                <a16:creationId xmlns:a16="http://schemas.microsoft.com/office/drawing/2014/main" id="{8C55B72B-98BA-F54C-BDF0-3F2A09F48DEC}"/>
              </a:ext>
            </a:extLst>
          </p:cNvPr>
          <p:cNvSpPr txBox="1">
            <a:spLocks/>
          </p:cNvSpPr>
          <p:nvPr/>
        </p:nvSpPr>
        <p:spPr bwMode="auto">
          <a:xfrm>
            <a:off x="469665" y="77803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lvl="0" indent="-399958" defTabSz="684196">
              <a:spcBef>
                <a:spcPts val="450"/>
              </a:spcBef>
              <a:defRPr/>
            </a:pPr>
            <a:endParaRPr lang="en-US" sz="2000">
              <a:solidFill>
                <a:schemeClr val="accent2"/>
              </a:solidFill>
              <a:latin typeface="+mn-lt"/>
              <a:cs typeface="CiscoSansTT ExtraLight" panose="020B0303020201020303" pitchFamily="34" charset="0"/>
            </a:endParaRPr>
          </a:p>
        </p:txBody>
      </p:sp>
      <p:sp>
        <p:nvSpPr>
          <p:cNvPr id="38" name="Rectangle 37">
            <a:extLst>
              <a:ext uri="{FF2B5EF4-FFF2-40B4-BE49-F238E27FC236}">
                <a16:creationId xmlns:a16="http://schemas.microsoft.com/office/drawing/2014/main" id="{C4DA8EBB-2A26-1A4B-A805-F3B2D0D59732}"/>
              </a:ext>
            </a:extLst>
          </p:cNvPr>
          <p:cNvSpPr/>
          <p:nvPr/>
        </p:nvSpPr>
        <p:spPr>
          <a:xfrm>
            <a:off x="715621" y="3060667"/>
            <a:ext cx="1586307" cy="323165"/>
          </a:xfrm>
          <a:prstGeom prst="rect">
            <a:avLst/>
          </a:prstGeom>
        </p:spPr>
        <p:txBody>
          <a:bodyPr wrap="square" lIns="0" tIns="0">
            <a:spAutoFit/>
          </a:bodyPr>
          <a:lstStyle/>
          <a:p>
            <a:pPr marL="171450" lvl="1" indent="-171450" defTabSz="685800">
              <a:buClr>
                <a:srgbClr val="6EBE4A"/>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Determine whether a sender is reputable</a:t>
            </a:r>
            <a:endPar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endParaRPr>
          </a:p>
        </p:txBody>
      </p:sp>
      <p:sp>
        <p:nvSpPr>
          <p:cNvPr id="39" name="Rectangle 38">
            <a:extLst>
              <a:ext uri="{FF2B5EF4-FFF2-40B4-BE49-F238E27FC236}">
                <a16:creationId xmlns:a16="http://schemas.microsoft.com/office/drawing/2014/main" id="{E8645A44-1745-594F-99D1-1A89B2D5390F}"/>
              </a:ext>
            </a:extLst>
          </p:cNvPr>
          <p:cNvSpPr/>
          <p:nvPr/>
        </p:nvSpPr>
        <p:spPr>
          <a:xfrm>
            <a:off x="715621" y="3446752"/>
            <a:ext cx="1467289" cy="323165"/>
          </a:xfrm>
          <a:prstGeom prst="rect">
            <a:avLst/>
          </a:prstGeom>
        </p:spPr>
        <p:txBody>
          <a:bodyPr wrap="square" lIns="0" tIns="0">
            <a:spAutoFit/>
          </a:bodyPr>
          <a:lstStyle/>
          <a:p>
            <a:pPr marL="171450" lvl="1" indent="-171450" defTabSz="685800">
              <a:buClr>
                <a:srgbClr val="6EBE4A"/>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Inspect sender details on inbound messages</a:t>
            </a:r>
          </a:p>
        </p:txBody>
      </p:sp>
      <p:sp>
        <p:nvSpPr>
          <p:cNvPr id="40" name="Rectangle 39">
            <a:extLst>
              <a:ext uri="{FF2B5EF4-FFF2-40B4-BE49-F238E27FC236}">
                <a16:creationId xmlns:a16="http://schemas.microsoft.com/office/drawing/2014/main" id="{E74217BF-9990-EB41-802D-FCB213F3FB59}"/>
              </a:ext>
            </a:extLst>
          </p:cNvPr>
          <p:cNvSpPr/>
          <p:nvPr/>
        </p:nvSpPr>
        <p:spPr>
          <a:xfrm>
            <a:off x="715621" y="3832837"/>
            <a:ext cx="1729129" cy="323165"/>
          </a:xfrm>
          <a:prstGeom prst="rect">
            <a:avLst/>
          </a:prstGeom>
        </p:spPr>
        <p:txBody>
          <a:bodyPr wrap="square" lIns="0" tIns="0">
            <a:spAutoFit/>
          </a:bodyPr>
          <a:lstStyle/>
          <a:p>
            <a:pPr marL="171450" lvl="1" indent="-171450" defTabSz="685800">
              <a:buClr>
                <a:srgbClr val="6EBE4A"/>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Block invalid senders and identify next steps</a:t>
            </a:r>
          </a:p>
        </p:txBody>
      </p:sp>
      <p:sp>
        <p:nvSpPr>
          <p:cNvPr id="180" name="Rectangle 179">
            <a:extLst>
              <a:ext uri="{FF2B5EF4-FFF2-40B4-BE49-F238E27FC236}">
                <a16:creationId xmlns:a16="http://schemas.microsoft.com/office/drawing/2014/main" id="{1171D147-12F5-6A44-8384-4438ED5DE6EA}"/>
              </a:ext>
            </a:extLst>
          </p:cNvPr>
          <p:cNvSpPr/>
          <p:nvPr/>
        </p:nvSpPr>
        <p:spPr>
          <a:xfrm>
            <a:off x="4587132" y="2329754"/>
            <a:ext cx="2444452" cy="492443"/>
          </a:xfrm>
          <a:prstGeom prst="rect">
            <a:avLst/>
          </a:prstGeom>
        </p:spPr>
        <p:txBody>
          <a:bodyPr wrap="square" lIns="0" tIns="0" rIns="0" bIns="0">
            <a:spAutoFit/>
          </a:bodyPr>
          <a:lstStyle/>
          <a:p>
            <a:pPr marL="0" marR="0" lvl="1" indent="0" algn="ctr" defTabSz="685800" eaLnBrk="1" fontAlgn="auto" latinLnBrk="0" hangingPunct="1">
              <a:lnSpc>
                <a:spcPct val="100000"/>
              </a:lnSpc>
              <a:spcBef>
                <a:spcPts val="0"/>
              </a:spcBef>
              <a:spcAft>
                <a:spcPts val="0"/>
              </a:spcAft>
              <a:buClr>
                <a:srgbClr val="00C0F1"/>
              </a:buClr>
              <a:buSzPct val="85000"/>
              <a:buFontTx/>
              <a:buNone/>
              <a:tabLst/>
              <a:defRPr/>
            </a:pPr>
            <a:r>
              <a:rPr kumimoji="0" lang="en-US" sz="1600" b="0" i="0" u="none" strike="noStrike" kern="0" cap="none" spc="0" normalizeH="0" baseline="0" noProof="0">
                <a:ln>
                  <a:noFill/>
                </a:ln>
                <a:solidFill>
                  <a:schemeClr val="accent2"/>
                </a:solidFill>
                <a:effectLst/>
                <a:uLnTx/>
                <a:uFillTx/>
                <a:latin typeface="+mn-lt"/>
                <a:cs typeface="CiscoSansTT Light" panose="020B0503020201020303" pitchFamily="34" charset="0"/>
              </a:rPr>
              <a:t>Cisco</a:t>
            </a:r>
          </a:p>
          <a:p>
            <a:pPr marL="0" marR="0" lvl="1" indent="0" algn="ctr" defTabSz="685800" eaLnBrk="1" fontAlgn="auto" latinLnBrk="0" hangingPunct="1">
              <a:lnSpc>
                <a:spcPct val="100000"/>
              </a:lnSpc>
              <a:spcBef>
                <a:spcPts val="0"/>
              </a:spcBef>
              <a:spcAft>
                <a:spcPts val="0"/>
              </a:spcAft>
              <a:buClr>
                <a:srgbClr val="00C0F1"/>
              </a:buClr>
              <a:buSzPct val="85000"/>
              <a:buFontTx/>
              <a:buNone/>
              <a:tabLst/>
              <a:defRPr/>
            </a:pPr>
            <a:r>
              <a:rPr kumimoji="0" lang="en-US" sz="1600" b="0" i="0" u="none" strike="noStrike" kern="0" cap="none" spc="0" normalizeH="0" baseline="0" noProof="0">
                <a:ln>
                  <a:noFill/>
                </a:ln>
                <a:solidFill>
                  <a:schemeClr val="accent2"/>
                </a:solidFill>
                <a:effectLst/>
                <a:uLnTx/>
                <a:uFillTx/>
                <a:latin typeface="+mn-lt"/>
                <a:cs typeface="CiscoSansTT Light" panose="020B0503020201020303" pitchFamily="34" charset="0"/>
              </a:rPr>
              <a:t>Secure Email </a:t>
            </a:r>
          </a:p>
        </p:txBody>
      </p:sp>
      <p:grpSp>
        <p:nvGrpSpPr>
          <p:cNvPr id="166" name="Group 165">
            <a:extLst>
              <a:ext uri="{FF2B5EF4-FFF2-40B4-BE49-F238E27FC236}">
                <a16:creationId xmlns:a16="http://schemas.microsoft.com/office/drawing/2014/main" id="{635B82F5-CB95-D746-9C45-31BE8105E532}"/>
              </a:ext>
            </a:extLst>
          </p:cNvPr>
          <p:cNvGrpSpPr/>
          <p:nvPr/>
        </p:nvGrpSpPr>
        <p:grpSpPr>
          <a:xfrm>
            <a:off x="4841465" y="2979680"/>
            <a:ext cx="2183337" cy="1503248"/>
            <a:chOff x="4701310" y="2979680"/>
            <a:chExt cx="2183337" cy="1503248"/>
          </a:xfrm>
        </p:grpSpPr>
        <p:sp>
          <p:nvSpPr>
            <p:cNvPr id="167" name="TextBox 166">
              <a:extLst>
                <a:ext uri="{FF2B5EF4-FFF2-40B4-BE49-F238E27FC236}">
                  <a16:creationId xmlns:a16="http://schemas.microsoft.com/office/drawing/2014/main" id="{7732D661-37E1-374E-9F30-FCDBE6A26B68}"/>
                </a:ext>
              </a:extLst>
            </p:cNvPr>
            <p:cNvSpPr txBox="1"/>
            <p:nvPr/>
          </p:nvSpPr>
          <p:spPr>
            <a:xfrm>
              <a:off x="5215031" y="2979680"/>
              <a:ext cx="954969" cy="307777"/>
            </a:xfrm>
            <a:prstGeom prst="rect">
              <a:avLst/>
            </a:prstGeom>
            <a:noFill/>
          </p:spPr>
          <p:txBody>
            <a:bodyPr wrap="square" rtlCol="0">
              <a:spAutoFit/>
            </a:bodyPr>
            <a:lstStyle/>
            <a:p>
              <a:pPr marL="0" marR="0" lvl="0" indent="0" algn="ctr" defTabSz="6858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7C232"/>
                  </a:solidFill>
                  <a:effectLst/>
                  <a:uLnTx/>
                  <a:uFillTx/>
                  <a:latin typeface="+mn-lt"/>
                  <a:ea typeface="+mn-ea"/>
                  <a:cs typeface="+mn-cs"/>
                </a:rPr>
                <a:t>DNS</a:t>
              </a:r>
            </a:p>
          </p:txBody>
        </p:sp>
        <p:grpSp>
          <p:nvGrpSpPr>
            <p:cNvPr id="168" name="Group 167">
              <a:extLst>
                <a:ext uri="{FF2B5EF4-FFF2-40B4-BE49-F238E27FC236}">
                  <a16:creationId xmlns:a16="http://schemas.microsoft.com/office/drawing/2014/main" id="{582E3FA6-A282-6B40-A691-FEF5645E9973}"/>
                </a:ext>
              </a:extLst>
            </p:cNvPr>
            <p:cNvGrpSpPr/>
            <p:nvPr/>
          </p:nvGrpSpPr>
          <p:grpSpPr>
            <a:xfrm>
              <a:off x="4701310" y="3219139"/>
              <a:ext cx="2183337" cy="1263789"/>
              <a:chOff x="4701310" y="3219139"/>
              <a:chExt cx="2183337" cy="1263789"/>
            </a:xfrm>
          </p:grpSpPr>
          <p:sp>
            <p:nvSpPr>
              <p:cNvPr id="169" name="TextBox 168">
                <a:extLst>
                  <a:ext uri="{FF2B5EF4-FFF2-40B4-BE49-F238E27FC236}">
                    <a16:creationId xmlns:a16="http://schemas.microsoft.com/office/drawing/2014/main" id="{B599D7C1-C346-4A4E-A2BC-2D88EEEE85DC}"/>
                  </a:ext>
                </a:extLst>
              </p:cNvPr>
              <p:cNvSpPr txBox="1"/>
              <p:nvPr/>
            </p:nvSpPr>
            <p:spPr>
              <a:xfrm>
                <a:off x="4701310" y="3363741"/>
                <a:ext cx="802876" cy="630942"/>
              </a:xfrm>
              <a:prstGeom prst="rect">
                <a:avLst/>
              </a:prstGeom>
              <a:noFill/>
              <a:ln w="3175" cap="flat" cmpd="sng" algn="ctr">
                <a:noFill/>
                <a:prstDash val="solid"/>
              </a:ln>
              <a:effectLst/>
            </p:spPr>
            <p:txBody>
              <a:bodyPr wrap="square" lIns="18288" rIns="18288" b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7C232"/>
                    </a:solidFill>
                    <a:effectLst/>
                    <a:uLnTx/>
                    <a:uFillTx/>
                    <a:latin typeface="+mn-lt"/>
                    <a:ea typeface="+mn-ea"/>
                    <a:cs typeface="CiscoSansTT" panose="020B0503020201020303" pitchFamily="34" charset="0"/>
                  </a:rPr>
                  <a:t>SPF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latin typeface="+mn-lt"/>
                    <a:ea typeface="+mn-ea"/>
                    <a:cs typeface="CiscoSansTT ExtraLight" panose="020B0303020201020303" pitchFamily="34" charset="0"/>
                  </a:rPr>
                  <a:t>Checks if mail from a domain is being sent from an authorized host </a:t>
                </a:r>
              </a:p>
            </p:txBody>
          </p:sp>
          <p:sp>
            <p:nvSpPr>
              <p:cNvPr id="170" name="TextBox 169">
                <a:extLst>
                  <a:ext uri="{FF2B5EF4-FFF2-40B4-BE49-F238E27FC236}">
                    <a16:creationId xmlns:a16="http://schemas.microsoft.com/office/drawing/2014/main" id="{0A337F30-AEC6-324B-BAEC-5FAC67202885}"/>
                  </a:ext>
                </a:extLst>
              </p:cNvPr>
              <p:cNvSpPr txBox="1"/>
              <p:nvPr/>
            </p:nvSpPr>
            <p:spPr>
              <a:xfrm>
                <a:off x="5968866" y="3363741"/>
                <a:ext cx="915781" cy="523220"/>
              </a:xfrm>
              <a:prstGeom prst="rect">
                <a:avLst/>
              </a:prstGeom>
              <a:noFill/>
              <a:ln w="3175" cap="flat" cmpd="sng" algn="ctr">
                <a:noFill/>
                <a:prstDash val="solid"/>
              </a:ln>
              <a:effectLst/>
            </p:spPr>
            <p:txBody>
              <a:bodyPr wrap="square" lIns="18288" rIns="18288" b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7C232"/>
                    </a:solidFill>
                    <a:effectLst/>
                    <a:uLnTx/>
                    <a:uFillTx/>
                    <a:latin typeface="+mn-lt"/>
                    <a:ea typeface="+mn-ea"/>
                    <a:cs typeface="+mn-cs"/>
                  </a:rPr>
                  <a:t>DMARC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latin typeface="+mn-lt"/>
                    <a:ea typeface="+mn-ea"/>
                    <a:cs typeface="+mn-cs"/>
                  </a:rPr>
                  <a:t>Ties SPF and </a:t>
                </a:r>
                <a:br>
                  <a:rPr kumimoji="0" lang="en-US" sz="700" b="0" i="0" u="none" strike="noStrike" kern="0" cap="none" spc="0" normalizeH="0" baseline="0" noProof="0">
                    <a:ln>
                      <a:noFill/>
                    </a:ln>
                    <a:effectLst/>
                    <a:uLnTx/>
                    <a:uFillTx/>
                    <a:latin typeface="+mn-lt"/>
                    <a:ea typeface="+mn-ea"/>
                    <a:cs typeface="+mn-cs"/>
                  </a:rPr>
                </a:br>
                <a:r>
                  <a:rPr kumimoji="0" lang="en-US" sz="700" b="0" i="0" u="none" strike="noStrike" kern="0" cap="none" spc="0" normalizeH="0" baseline="0" noProof="0">
                    <a:ln>
                      <a:noFill/>
                    </a:ln>
                    <a:effectLst/>
                    <a:uLnTx/>
                    <a:uFillTx/>
                    <a:latin typeface="+mn-lt"/>
                    <a:ea typeface="+mn-ea"/>
                    <a:cs typeface="+mn-cs"/>
                  </a:rPr>
                  <a:t>DKIM results to </a:t>
                </a:r>
                <a:br>
                  <a:rPr kumimoji="0" lang="en-US" sz="700" b="0" i="0" u="none" strike="noStrike" kern="0" cap="none" spc="0" normalizeH="0" baseline="0" noProof="0">
                    <a:ln>
                      <a:noFill/>
                    </a:ln>
                    <a:effectLst/>
                    <a:uLnTx/>
                    <a:uFillTx/>
                    <a:latin typeface="+mn-lt"/>
                    <a:ea typeface="+mn-ea"/>
                    <a:cs typeface="+mn-cs"/>
                  </a:rPr>
                </a:br>
                <a:r>
                  <a:rPr kumimoji="0" lang="en-US" sz="700" b="0" i="0" u="none" strike="noStrike" kern="0" cap="none" spc="0" normalizeH="0" baseline="0" noProof="0">
                    <a:ln>
                      <a:noFill/>
                    </a:ln>
                    <a:effectLst/>
                    <a:uLnTx/>
                    <a:uFillTx/>
                    <a:latin typeface="+mn-lt"/>
                    <a:ea typeface="+mn-ea"/>
                    <a:cs typeface="+mn-cs"/>
                  </a:rPr>
                  <a:t>'From' header</a:t>
                </a:r>
              </a:p>
            </p:txBody>
          </p:sp>
          <p:sp>
            <p:nvSpPr>
              <p:cNvPr id="171" name="TextBox 170">
                <a:extLst>
                  <a:ext uri="{FF2B5EF4-FFF2-40B4-BE49-F238E27FC236}">
                    <a16:creationId xmlns:a16="http://schemas.microsoft.com/office/drawing/2014/main" id="{1469B9AD-8CEE-7148-ABE0-F6B4F72C38F3}"/>
                  </a:ext>
                </a:extLst>
              </p:cNvPr>
              <p:cNvSpPr txBox="1"/>
              <p:nvPr/>
            </p:nvSpPr>
            <p:spPr>
              <a:xfrm>
                <a:off x="5248357" y="3959708"/>
                <a:ext cx="915781" cy="523220"/>
              </a:xfrm>
              <a:prstGeom prst="rect">
                <a:avLst/>
              </a:prstGeom>
              <a:noFill/>
              <a:ln w="3175" cap="flat" cmpd="sng" algn="ctr">
                <a:noFill/>
                <a:prstDash val="solid"/>
              </a:ln>
              <a:effectLst/>
            </p:spPr>
            <p:txBody>
              <a:bodyPr wrap="square" lIns="18288" rIns="18288" b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7C232"/>
                    </a:solidFill>
                    <a:effectLst/>
                    <a:uLnTx/>
                    <a:uFillTx/>
                    <a:latin typeface="+mn-lt"/>
                    <a:ea typeface="+mn-ea"/>
                    <a:cs typeface="+mn-cs"/>
                  </a:rPr>
                  <a:t>DKIM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effectLst/>
                    <a:uLnTx/>
                    <a:uFillTx/>
                    <a:latin typeface="+mn-lt"/>
                    <a:ea typeface="+mn-ea"/>
                    <a:cs typeface="+mn-cs"/>
                  </a:rPr>
                  <a:t>Matches public key to sender domain’s private key records</a:t>
                </a:r>
              </a:p>
            </p:txBody>
          </p:sp>
          <p:cxnSp>
            <p:nvCxnSpPr>
              <p:cNvPr id="172" name="Straight Arrow Connector 171">
                <a:extLst>
                  <a:ext uri="{FF2B5EF4-FFF2-40B4-BE49-F238E27FC236}">
                    <a16:creationId xmlns:a16="http://schemas.microsoft.com/office/drawing/2014/main" id="{84DE23ED-F300-2D46-9852-6165F8ADDF1B}"/>
                  </a:ext>
                </a:extLst>
              </p:cNvPr>
              <p:cNvCxnSpPr>
                <a:cxnSpLocks/>
              </p:cNvCxnSpPr>
              <p:nvPr/>
            </p:nvCxnSpPr>
            <p:spPr>
              <a:xfrm flipH="1">
                <a:off x="5251216" y="3223913"/>
                <a:ext cx="203536" cy="234550"/>
              </a:xfrm>
              <a:prstGeom prst="straightConnector1">
                <a:avLst/>
              </a:prstGeom>
              <a:noFill/>
              <a:ln w="9525" cap="flat" cmpd="sng" algn="ctr">
                <a:solidFill>
                  <a:srgbClr val="57C232"/>
                </a:solidFill>
                <a:prstDash val="solid"/>
                <a:tailEnd type="triangle" w="med" len="sm"/>
              </a:ln>
              <a:effectLst/>
            </p:spPr>
          </p:cxnSp>
          <p:cxnSp>
            <p:nvCxnSpPr>
              <p:cNvPr id="173" name="Straight Arrow Connector 172">
                <a:extLst>
                  <a:ext uri="{FF2B5EF4-FFF2-40B4-BE49-F238E27FC236}">
                    <a16:creationId xmlns:a16="http://schemas.microsoft.com/office/drawing/2014/main" id="{2FCCFDF8-5BFE-C249-BA06-B0F27332CE14}"/>
                  </a:ext>
                </a:extLst>
              </p:cNvPr>
              <p:cNvCxnSpPr>
                <a:cxnSpLocks/>
              </p:cNvCxnSpPr>
              <p:nvPr/>
            </p:nvCxnSpPr>
            <p:spPr>
              <a:xfrm flipH="1" flipV="1">
                <a:off x="5901336" y="3219139"/>
                <a:ext cx="252601" cy="216095"/>
              </a:xfrm>
              <a:prstGeom prst="straightConnector1">
                <a:avLst/>
              </a:prstGeom>
              <a:noFill/>
              <a:ln w="9525" cap="flat" cmpd="sng" algn="ctr">
                <a:solidFill>
                  <a:srgbClr val="57C232"/>
                </a:solidFill>
                <a:prstDash val="solid"/>
                <a:tailEnd type="triangle" w="med" len="sm"/>
              </a:ln>
              <a:effectLst/>
            </p:spPr>
          </p:cxnSp>
          <p:cxnSp>
            <p:nvCxnSpPr>
              <p:cNvPr id="174" name="Straight Arrow Connector 173">
                <a:extLst>
                  <a:ext uri="{FF2B5EF4-FFF2-40B4-BE49-F238E27FC236}">
                    <a16:creationId xmlns:a16="http://schemas.microsoft.com/office/drawing/2014/main" id="{BF48F278-7DC0-774B-943C-293C27D14323}"/>
                  </a:ext>
                </a:extLst>
              </p:cNvPr>
              <p:cNvCxnSpPr>
                <a:cxnSpLocks/>
              </p:cNvCxnSpPr>
              <p:nvPr/>
            </p:nvCxnSpPr>
            <p:spPr>
              <a:xfrm>
                <a:off x="5365790" y="3968008"/>
                <a:ext cx="148526" cy="107557"/>
              </a:xfrm>
              <a:prstGeom prst="straightConnector1">
                <a:avLst/>
              </a:prstGeom>
              <a:noFill/>
              <a:ln w="9525" cap="flat" cmpd="sng" algn="ctr">
                <a:solidFill>
                  <a:srgbClr val="57C232"/>
                </a:solidFill>
                <a:prstDash val="solid"/>
                <a:tailEnd type="triangle" w="med" len="sm"/>
              </a:ln>
              <a:effectLst/>
            </p:spPr>
          </p:cxnSp>
          <p:cxnSp>
            <p:nvCxnSpPr>
              <p:cNvPr id="175" name="Straight Arrow Connector 174">
                <a:extLst>
                  <a:ext uri="{FF2B5EF4-FFF2-40B4-BE49-F238E27FC236}">
                    <a16:creationId xmlns:a16="http://schemas.microsoft.com/office/drawing/2014/main" id="{FF003F5B-42DD-BF4C-98E4-DDF4E28EDDFA}"/>
                  </a:ext>
                </a:extLst>
              </p:cNvPr>
              <p:cNvCxnSpPr>
                <a:cxnSpLocks/>
              </p:cNvCxnSpPr>
              <p:nvPr/>
            </p:nvCxnSpPr>
            <p:spPr>
              <a:xfrm flipV="1">
                <a:off x="5875542" y="3811931"/>
                <a:ext cx="212912" cy="247804"/>
              </a:xfrm>
              <a:prstGeom prst="straightConnector1">
                <a:avLst/>
              </a:prstGeom>
              <a:noFill/>
              <a:ln w="9525" cap="flat" cmpd="sng" algn="ctr">
                <a:solidFill>
                  <a:srgbClr val="57C232"/>
                </a:solidFill>
                <a:prstDash val="solid"/>
                <a:tailEnd type="triangle" w="med" len="sm"/>
              </a:ln>
              <a:effectLst/>
            </p:spPr>
          </p:cxnSp>
        </p:grpSp>
      </p:grpSp>
      <p:sp>
        <p:nvSpPr>
          <p:cNvPr id="182" name="TextBox 181">
            <a:extLst>
              <a:ext uri="{FF2B5EF4-FFF2-40B4-BE49-F238E27FC236}">
                <a16:creationId xmlns:a16="http://schemas.microsoft.com/office/drawing/2014/main" id="{2247418D-C4DC-444C-A3D7-33545BDCA20B}"/>
              </a:ext>
            </a:extLst>
          </p:cNvPr>
          <p:cNvSpPr txBox="1"/>
          <p:nvPr/>
        </p:nvSpPr>
        <p:spPr>
          <a:xfrm>
            <a:off x="7602981" y="4235944"/>
            <a:ext cx="729527" cy="215444"/>
          </a:xfrm>
          <a:prstGeom prst="rect">
            <a:avLst/>
          </a:prstGeom>
          <a:noFill/>
        </p:spPr>
        <p:txBody>
          <a:bodyPr wrap="square" rtlCol="0">
            <a:spAutoFit/>
          </a:bodyPr>
          <a:lstStyle/>
          <a:p>
            <a:pPr marL="0" marR="0" lvl="0" indent="0" algn="ctr" defTabSz="6858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n-lt"/>
                <a:ea typeface="+mn-ea"/>
                <a:cs typeface="+mn-cs"/>
              </a:rPr>
              <a:t>Quarantine</a:t>
            </a:r>
          </a:p>
        </p:txBody>
      </p:sp>
      <p:sp>
        <p:nvSpPr>
          <p:cNvPr id="193" name="TextBox 192">
            <a:extLst>
              <a:ext uri="{FF2B5EF4-FFF2-40B4-BE49-F238E27FC236}">
                <a16:creationId xmlns:a16="http://schemas.microsoft.com/office/drawing/2014/main" id="{5E0A29C1-13A5-F84A-812B-AF1746AB3CBF}"/>
              </a:ext>
            </a:extLst>
          </p:cNvPr>
          <p:cNvSpPr txBox="1"/>
          <p:nvPr/>
        </p:nvSpPr>
        <p:spPr>
          <a:xfrm>
            <a:off x="7602981" y="2138971"/>
            <a:ext cx="729527" cy="215444"/>
          </a:xfrm>
          <a:prstGeom prst="rect">
            <a:avLst/>
          </a:prstGeom>
          <a:noFill/>
        </p:spPr>
        <p:txBody>
          <a:bodyPr wrap="square" rtlCol="0">
            <a:spAutoFit/>
          </a:bodyPr>
          <a:lstStyle/>
          <a:p>
            <a:pPr marL="0" marR="0" lvl="0" indent="0" algn="ctr" defTabSz="6858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n-lt"/>
                <a:ea typeface="+mn-ea"/>
                <a:cs typeface="+mn-cs"/>
              </a:rPr>
              <a:t>Delete</a:t>
            </a:r>
          </a:p>
        </p:txBody>
      </p:sp>
      <p:sp>
        <p:nvSpPr>
          <p:cNvPr id="200" name="Oval 199">
            <a:extLst>
              <a:ext uri="{FF2B5EF4-FFF2-40B4-BE49-F238E27FC236}">
                <a16:creationId xmlns:a16="http://schemas.microsoft.com/office/drawing/2014/main" id="{955DB5D5-F794-EE45-AC88-A75A3EE334AB}"/>
              </a:ext>
            </a:extLst>
          </p:cNvPr>
          <p:cNvSpPr/>
          <p:nvPr/>
        </p:nvSpPr>
        <p:spPr>
          <a:xfrm>
            <a:off x="7507153" y="2484863"/>
            <a:ext cx="862739" cy="862739"/>
          </a:xfrm>
          <a:prstGeom prst="ellipse">
            <a:avLst/>
          </a:prstGeom>
          <a:solidFill>
            <a:srgbClr val="FFFFFF"/>
          </a:solidFill>
          <a:ln w="25400" cap="flat" cmpd="sng" algn="ctr">
            <a:solidFill>
              <a:srgbClr val="57C232"/>
            </a:solid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sp>
        <p:nvSpPr>
          <p:cNvPr id="201" name="TextBox 200">
            <a:extLst>
              <a:ext uri="{FF2B5EF4-FFF2-40B4-BE49-F238E27FC236}">
                <a16:creationId xmlns:a16="http://schemas.microsoft.com/office/drawing/2014/main" id="{090996F5-F88D-644E-A155-8B10BB6C8952}"/>
              </a:ext>
            </a:extLst>
          </p:cNvPr>
          <p:cNvSpPr txBox="1"/>
          <p:nvPr/>
        </p:nvSpPr>
        <p:spPr>
          <a:xfrm>
            <a:off x="7602981" y="3080116"/>
            <a:ext cx="729527" cy="215444"/>
          </a:xfrm>
          <a:prstGeom prst="rect">
            <a:avLst/>
          </a:prstGeom>
          <a:noFill/>
        </p:spPr>
        <p:txBody>
          <a:bodyPr wrap="square" rtlCol="0">
            <a:spAutoFit/>
          </a:bodyPr>
          <a:lstStyle/>
          <a:p>
            <a:pPr marL="0" marR="0" lvl="0" indent="0" algn="ctr" defTabSz="6858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n-lt"/>
                <a:ea typeface="+mn-ea"/>
                <a:cs typeface="+mn-cs"/>
              </a:rPr>
              <a:t>Send</a:t>
            </a:r>
          </a:p>
        </p:txBody>
      </p:sp>
      <p:sp>
        <p:nvSpPr>
          <p:cNvPr id="204" name="TextBox 203">
            <a:extLst>
              <a:ext uri="{FF2B5EF4-FFF2-40B4-BE49-F238E27FC236}">
                <a16:creationId xmlns:a16="http://schemas.microsoft.com/office/drawing/2014/main" id="{F68B8A95-2C1A-2145-B009-22650CE9582C}"/>
              </a:ext>
            </a:extLst>
          </p:cNvPr>
          <p:cNvSpPr txBox="1"/>
          <p:nvPr/>
        </p:nvSpPr>
        <p:spPr>
          <a:xfrm>
            <a:off x="7588246" y="3355718"/>
            <a:ext cx="744717" cy="261610"/>
          </a:xfrm>
          <a:prstGeom prst="rect">
            <a:avLst/>
          </a:prstGeom>
          <a:noFill/>
        </p:spPr>
        <p:txBody>
          <a:bodyPr wrap="square" rtlCol="0">
            <a:spAutoFit/>
          </a:bodyPr>
          <a:lstStyle/>
          <a:p>
            <a:pPr marL="0" marR="0" lvl="0" indent="0" algn="ctr" defTabSz="68589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57C232"/>
                </a:solidFill>
                <a:effectLst/>
                <a:uLnTx/>
                <a:uFillTx/>
                <a:latin typeface="+mn-lt"/>
                <a:ea typeface="+mn-ea"/>
                <a:cs typeface="CiscoSansTT" panose="020B0503020201020303" pitchFamily="34" charset="0"/>
              </a:rPr>
              <a:t>verified</a:t>
            </a:r>
          </a:p>
        </p:txBody>
      </p:sp>
      <p:grpSp>
        <p:nvGrpSpPr>
          <p:cNvPr id="211" name="Group 210">
            <a:extLst>
              <a:ext uri="{FF2B5EF4-FFF2-40B4-BE49-F238E27FC236}">
                <a16:creationId xmlns:a16="http://schemas.microsoft.com/office/drawing/2014/main" id="{6C61AB24-0284-FF4C-BAF6-EBAD8F1E242A}"/>
              </a:ext>
            </a:extLst>
          </p:cNvPr>
          <p:cNvGrpSpPr/>
          <p:nvPr/>
        </p:nvGrpSpPr>
        <p:grpSpPr>
          <a:xfrm>
            <a:off x="4022177" y="2766337"/>
            <a:ext cx="437870" cy="199697"/>
            <a:chOff x="3918549" y="4090867"/>
            <a:chExt cx="477986" cy="217993"/>
          </a:xfrm>
          <a:solidFill>
            <a:schemeClr val="accent2"/>
          </a:solidFill>
        </p:grpSpPr>
        <p:sp>
          <p:nvSpPr>
            <p:cNvPr id="238" name="Freeform 99">
              <a:extLst>
                <a:ext uri="{FF2B5EF4-FFF2-40B4-BE49-F238E27FC236}">
                  <a16:creationId xmlns:a16="http://schemas.microsoft.com/office/drawing/2014/main" id="{CBCB8937-B665-DB45-B309-03BA383F9806}"/>
                </a:ext>
              </a:extLst>
            </p:cNvPr>
            <p:cNvSpPr>
              <a:spLocks/>
            </p:cNvSpPr>
            <p:nvPr/>
          </p:nvSpPr>
          <p:spPr bwMode="auto">
            <a:xfrm>
              <a:off x="3918549" y="4178864"/>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sp>
          <p:nvSpPr>
            <p:cNvPr id="239" name="Freeform 100">
              <a:extLst>
                <a:ext uri="{FF2B5EF4-FFF2-40B4-BE49-F238E27FC236}">
                  <a16:creationId xmlns:a16="http://schemas.microsoft.com/office/drawing/2014/main" id="{FF442973-19EE-264C-B780-CF95BD6BEA51}"/>
                </a:ext>
              </a:extLst>
            </p:cNvPr>
            <p:cNvSpPr>
              <a:spLocks/>
            </p:cNvSpPr>
            <p:nvPr/>
          </p:nvSpPr>
          <p:spPr bwMode="auto">
            <a:xfrm>
              <a:off x="4261539" y="4090867"/>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sp>
          <p:nvSpPr>
            <p:cNvPr id="240" name="Freeform 101">
              <a:extLst>
                <a:ext uri="{FF2B5EF4-FFF2-40B4-BE49-F238E27FC236}">
                  <a16:creationId xmlns:a16="http://schemas.microsoft.com/office/drawing/2014/main" id="{396B9E3F-F4B7-C84E-9494-939FBD26260B}"/>
                </a:ext>
              </a:extLst>
            </p:cNvPr>
            <p:cNvSpPr>
              <a:spLocks/>
            </p:cNvSpPr>
            <p:nvPr/>
          </p:nvSpPr>
          <p:spPr bwMode="auto">
            <a:xfrm>
              <a:off x="4261539" y="4176864"/>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grpSp>
      <p:grpSp>
        <p:nvGrpSpPr>
          <p:cNvPr id="215" name="Group 214">
            <a:extLst>
              <a:ext uri="{FF2B5EF4-FFF2-40B4-BE49-F238E27FC236}">
                <a16:creationId xmlns:a16="http://schemas.microsoft.com/office/drawing/2014/main" id="{19367032-8276-7544-AD43-F4AB37C4158E}"/>
              </a:ext>
            </a:extLst>
          </p:cNvPr>
          <p:cNvGrpSpPr/>
          <p:nvPr/>
        </p:nvGrpSpPr>
        <p:grpSpPr>
          <a:xfrm rot="5400000">
            <a:off x="3248113" y="2966743"/>
            <a:ext cx="437870" cy="199697"/>
            <a:chOff x="3918549" y="4090867"/>
            <a:chExt cx="477986" cy="217993"/>
          </a:xfrm>
        </p:grpSpPr>
        <p:sp>
          <p:nvSpPr>
            <p:cNvPr id="227" name="Freeform 99">
              <a:extLst>
                <a:ext uri="{FF2B5EF4-FFF2-40B4-BE49-F238E27FC236}">
                  <a16:creationId xmlns:a16="http://schemas.microsoft.com/office/drawing/2014/main" id="{55476077-C361-D545-BC58-3CC8C0395F18}"/>
                </a:ext>
              </a:extLst>
            </p:cNvPr>
            <p:cNvSpPr>
              <a:spLocks/>
            </p:cNvSpPr>
            <p:nvPr/>
          </p:nvSpPr>
          <p:spPr bwMode="auto">
            <a:xfrm>
              <a:off x="3918549" y="4178864"/>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sp>
          <p:nvSpPr>
            <p:cNvPr id="228" name="Freeform 100">
              <a:extLst>
                <a:ext uri="{FF2B5EF4-FFF2-40B4-BE49-F238E27FC236}">
                  <a16:creationId xmlns:a16="http://schemas.microsoft.com/office/drawing/2014/main" id="{C9636316-9961-6D4D-9BBA-6DA2A687C478}"/>
                </a:ext>
              </a:extLst>
            </p:cNvPr>
            <p:cNvSpPr>
              <a:spLocks/>
            </p:cNvSpPr>
            <p:nvPr/>
          </p:nvSpPr>
          <p:spPr bwMode="auto">
            <a:xfrm>
              <a:off x="4261539" y="4090867"/>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sp>
          <p:nvSpPr>
            <p:cNvPr id="229" name="Freeform 101">
              <a:extLst>
                <a:ext uri="{FF2B5EF4-FFF2-40B4-BE49-F238E27FC236}">
                  <a16:creationId xmlns:a16="http://schemas.microsoft.com/office/drawing/2014/main" id="{125B9CF6-FDB0-4042-81A3-E0161E7B1D5C}"/>
                </a:ext>
              </a:extLst>
            </p:cNvPr>
            <p:cNvSpPr>
              <a:spLocks/>
            </p:cNvSpPr>
            <p:nvPr/>
          </p:nvSpPr>
          <p:spPr bwMode="auto">
            <a:xfrm>
              <a:off x="4261539" y="4176864"/>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grpSp>
      <p:grpSp>
        <p:nvGrpSpPr>
          <p:cNvPr id="221" name="Group 220">
            <a:extLst>
              <a:ext uri="{FF2B5EF4-FFF2-40B4-BE49-F238E27FC236}">
                <a16:creationId xmlns:a16="http://schemas.microsoft.com/office/drawing/2014/main" id="{6F379D35-23B7-7640-92BB-DAB2A9D2B188}"/>
              </a:ext>
            </a:extLst>
          </p:cNvPr>
          <p:cNvGrpSpPr/>
          <p:nvPr/>
        </p:nvGrpSpPr>
        <p:grpSpPr>
          <a:xfrm>
            <a:off x="2622016" y="2728104"/>
            <a:ext cx="1672317" cy="270250"/>
            <a:chOff x="2992892" y="3349088"/>
            <a:chExt cx="1825530" cy="295010"/>
          </a:xfrm>
        </p:grpSpPr>
        <p:sp>
          <p:nvSpPr>
            <p:cNvPr id="222" name="Freeform 24">
              <a:extLst>
                <a:ext uri="{FF2B5EF4-FFF2-40B4-BE49-F238E27FC236}">
                  <a16:creationId xmlns:a16="http://schemas.microsoft.com/office/drawing/2014/main" id="{92DE3156-D9B0-DE42-8BBA-82F3F33826B9}"/>
                </a:ext>
              </a:extLst>
            </p:cNvPr>
            <p:cNvSpPr>
              <a:spLocks/>
            </p:cNvSpPr>
            <p:nvPr/>
          </p:nvSpPr>
          <p:spPr bwMode="auto">
            <a:xfrm rot="10800000">
              <a:off x="3023895" y="3349088"/>
              <a:ext cx="1782900" cy="295010"/>
            </a:xfrm>
            <a:custGeom>
              <a:avLst/>
              <a:gdLst>
                <a:gd name="T0" fmla="*/ 3157 w 3439"/>
                <a:gd name="T1" fmla="*/ 564 h 564"/>
                <a:gd name="T2" fmla="*/ 282 w 3439"/>
                <a:gd name="T3" fmla="*/ 564 h 564"/>
                <a:gd name="T4" fmla="*/ 0 w 3439"/>
                <a:gd name="T5" fmla="*/ 282 h 564"/>
                <a:gd name="T6" fmla="*/ 0 w 3439"/>
                <a:gd name="T7" fmla="*/ 282 h 564"/>
                <a:gd name="T8" fmla="*/ 282 w 3439"/>
                <a:gd name="T9" fmla="*/ 0 h 564"/>
                <a:gd name="T10" fmla="*/ 3157 w 3439"/>
                <a:gd name="T11" fmla="*/ 0 h 564"/>
                <a:gd name="T12" fmla="*/ 3439 w 3439"/>
                <a:gd name="T13" fmla="*/ 282 h 564"/>
                <a:gd name="T14" fmla="*/ 3439 w 3439"/>
                <a:gd name="T15" fmla="*/ 282 h 564"/>
                <a:gd name="T16" fmla="*/ 3157 w 3439"/>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564">
                  <a:moveTo>
                    <a:pt x="3157" y="564"/>
                  </a:moveTo>
                  <a:cubicBezTo>
                    <a:pt x="282" y="564"/>
                    <a:pt x="282" y="564"/>
                    <a:pt x="282" y="564"/>
                  </a:cubicBezTo>
                  <a:cubicBezTo>
                    <a:pt x="127" y="564"/>
                    <a:pt x="0" y="437"/>
                    <a:pt x="0" y="282"/>
                  </a:cubicBezTo>
                  <a:cubicBezTo>
                    <a:pt x="0" y="282"/>
                    <a:pt x="0" y="282"/>
                    <a:pt x="0" y="282"/>
                  </a:cubicBezTo>
                  <a:cubicBezTo>
                    <a:pt x="0" y="127"/>
                    <a:pt x="127" y="0"/>
                    <a:pt x="282" y="0"/>
                  </a:cubicBezTo>
                  <a:cubicBezTo>
                    <a:pt x="3157" y="0"/>
                    <a:pt x="3157" y="0"/>
                    <a:pt x="3157" y="0"/>
                  </a:cubicBezTo>
                  <a:cubicBezTo>
                    <a:pt x="3312" y="0"/>
                    <a:pt x="3439" y="127"/>
                    <a:pt x="3439" y="282"/>
                  </a:cubicBezTo>
                  <a:cubicBezTo>
                    <a:pt x="3439" y="282"/>
                    <a:pt x="3439" y="282"/>
                    <a:pt x="3439" y="282"/>
                  </a:cubicBezTo>
                  <a:cubicBezTo>
                    <a:pt x="3439" y="437"/>
                    <a:pt x="3312" y="564"/>
                    <a:pt x="3157" y="56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mn-lt"/>
                <a:ea typeface="+mn-ea"/>
                <a:cs typeface="+mn-cs"/>
              </a:endParaRPr>
            </a:p>
          </p:txBody>
        </p:sp>
        <p:sp>
          <p:nvSpPr>
            <p:cNvPr id="223" name="Rectangle 222">
              <a:extLst>
                <a:ext uri="{FF2B5EF4-FFF2-40B4-BE49-F238E27FC236}">
                  <a16:creationId xmlns:a16="http://schemas.microsoft.com/office/drawing/2014/main" id="{4C1D5ACC-90AC-1C40-BC31-3E906951132F}"/>
                </a:ext>
              </a:extLst>
            </p:cNvPr>
            <p:cNvSpPr/>
            <p:nvPr/>
          </p:nvSpPr>
          <p:spPr>
            <a:xfrm>
              <a:off x="2992892" y="3399485"/>
              <a:ext cx="1825530" cy="184786"/>
            </a:xfrm>
            <a:prstGeom prst="rect">
              <a:avLst/>
            </a:prstGeom>
          </p:spPr>
          <p:txBody>
            <a:bodyPr wrap="square" lIns="0" tIns="0" rIns="0" bIns="0" anchor="ctr" anchorCtr="0">
              <a:spAutoFit/>
            </a:bodyPr>
            <a:lstStyle/>
            <a:p>
              <a:pPr marL="0" marR="0" lvl="1"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srgbClr val="FFFFFF"/>
                  </a:solidFill>
                  <a:effectLst/>
                  <a:uLnTx/>
                  <a:uFillTx/>
                  <a:latin typeface="+mn-lt"/>
                  <a:cs typeface="CiscoSansTT ExtraLight" panose="020B0303020201020303" pitchFamily="34" charset="0"/>
                </a:rPr>
                <a:t>TrustedPartner.com</a:t>
              </a:r>
              <a:endParaRPr kumimoji="0" lang="en-US" sz="1100" b="0" i="0" u="none" strike="noStrike" kern="0" cap="none" spc="0" normalizeH="0" baseline="0" noProof="0">
                <a:ln>
                  <a:noFill/>
                </a:ln>
                <a:solidFill>
                  <a:srgbClr val="FFFFFF"/>
                </a:solidFill>
                <a:effectLst/>
                <a:uLnTx/>
                <a:uFillTx/>
                <a:latin typeface="+mn-lt"/>
                <a:cs typeface="CiscoSansTT ExtraLight" panose="020B0303020201020303" pitchFamily="34" charset="0"/>
              </a:endParaRPr>
            </a:p>
          </p:txBody>
        </p:sp>
      </p:grpSp>
      <p:pic>
        <p:nvPicPr>
          <p:cNvPr id="242" name="Picture 53" descr="A close up of a logo&#10;&#10;Description generated with high confidence">
            <a:extLst>
              <a:ext uri="{FF2B5EF4-FFF2-40B4-BE49-F238E27FC236}">
                <a16:creationId xmlns:a16="http://schemas.microsoft.com/office/drawing/2014/main" id="{810EE284-F029-1147-BF73-78A34283CE8A}"/>
              </a:ext>
            </a:extLst>
          </p:cNvPr>
          <p:cNvPicPr>
            <a:picLocks noChangeAspect="1"/>
          </p:cNvPicPr>
          <p:nvPr/>
        </p:nvPicPr>
        <p:blipFill>
          <a:blip r:embed="rId6"/>
          <a:stretch>
            <a:fillRect/>
          </a:stretch>
        </p:blipFill>
        <p:spPr>
          <a:xfrm>
            <a:off x="2964206" y="1708448"/>
            <a:ext cx="991651" cy="993744"/>
          </a:xfrm>
          <a:prstGeom prst="rect">
            <a:avLst/>
          </a:prstGeom>
        </p:spPr>
      </p:pic>
      <p:grpSp>
        <p:nvGrpSpPr>
          <p:cNvPr id="243" name="Group 242">
            <a:extLst>
              <a:ext uri="{FF2B5EF4-FFF2-40B4-BE49-F238E27FC236}">
                <a16:creationId xmlns:a16="http://schemas.microsoft.com/office/drawing/2014/main" id="{69D802BF-252E-5B43-AD78-0B303854E4D5}"/>
              </a:ext>
            </a:extLst>
          </p:cNvPr>
          <p:cNvGrpSpPr/>
          <p:nvPr/>
        </p:nvGrpSpPr>
        <p:grpSpPr>
          <a:xfrm>
            <a:off x="2950964" y="3454890"/>
            <a:ext cx="1128995" cy="643669"/>
            <a:chOff x="5291875" y="3077258"/>
            <a:chExt cx="1128995" cy="643669"/>
          </a:xfrm>
        </p:grpSpPr>
        <p:sp>
          <p:nvSpPr>
            <p:cNvPr id="244" name="Rectangle 243">
              <a:extLst>
                <a:ext uri="{FF2B5EF4-FFF2-40B4-BE49-F238E27FC236}">
                  <a16:creationId xmlns:a16="http://schemas.microsoft.com/office/drawing/2014/main" id="{874FC6E8-20DE-E44D-BFC5-95FBC0AB7787}"/>
                </a:ext>
              </a:extLst>
            </p:cNvPr>
            <p:cNvSpPr/>
            <p:nvPr/>
          </p:nvSpPr>
          <p:spPr>
            <a:xfrm>
              <a:off x="5543546" y="3109268"/>
              <a:ext cx="840089"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mn-lt"/>
                  <a:ea typeface="ＭＳ Ｐゴシック" charset="0"/>
                  <a:cs typeface="+mn-cs"/>
                </a:rPr>
                <a:t>Signed</a:t>
              </a:r>
            </a:p>
          </p:txBody>
        </p:sp>
        <p:sp>
          <p:nvSpPr>
            <p:cNvPr id="245" name="Rectangle 244">
              <a:extLst>
                <a:ext uri="{FF2B5EF4-FFF2-40B4-BE49-F238E27FC236}">
                  <a16:creationId xmlns:a16="http://schemas.microsoft.com/office/drawing/2014/main" id="{22F226D0-5D30-8041-8BC9-C06600F83D32}"/>
                </a:ext>
              </a:extLst>
            </p:cNvPr>
            <p:cNvSpPr/>
            <p:nvPr/>
          </p:nvSpPr>
          <p:spPr>
            <a:xfrm>
              <a:off x="5543546" y="3473472"/>
              <a:ext cx="877324" cy="230832"/>
            </a:xfrm>
            <a:prstGeom prst="rect">
              <a:avLst/>
            </a:prstGeom>
          </p:spPr>
          <p:txBody>
            <a:bodyPr wrap="square">
              <a:spAutoFit/>
            </a:bodyPr>
            <a:lstStyle/>
            <a:p>
              <a:pPr marL="0" marR="0" lvl="1" indent="0"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effectLst/>
                  <a:uLnTx/>
                  <a:uFillTx/>
                  <a:latin typeface="+mn-lt"/>
                  <a:ea typeface="ＭＳ Ｐゴシック" charset="0"/>
                  <a:cs typeface="+mn-cs"/>
                </a:rPr>
                <a:t>Fraudulent</a:t>
              </a:r>
            </a:p>
          </p:txBody>
        </p:sp>
        <p:pic>
          <p:nvPicPr>
            <p:cNvPr id="247" name="Picture 246">
              <a:extLst>
                <a:ext uri="{FF2B5EF4-FFF2-40B4-BE49-F238E27FC236}">
                  <a16:creationId xmlns:a16="http://schemas.microsoft.com/office/drawing/2014/main" id="{025D8AC6-3901-0F4A-B402-C8C910694095}"/>
                </a:ext>
              </a:extLst>
            </p:cNvPr>
            <p:cNvPicPr>
              <a:picLocks noChangeAspect="1"/>
            </p:cNvPicPr>
            <p:nvPr/>
          </p:nvPicPr>
          <p:blipFill>
            <a:blip r:embed="rId7"/>
            <a:stretch>
              <a:fillRect/>
            </a:stretch>
          </p:blipFill>
          <p:spPr>
            <a:xfrm>
              <a:off x="5291875" y="3077258"/>
              <a:ext cx="279465" cy="279465"/>
            </a:xfrm>
            <a:prstGeom prst="rect">
              <a:avLst/>
            </a:prstGeom>
          </p:spPr>
        </p:pic>
        <p:pic>
          <p:nvPicPr>
            <p:cNvPr id="248" name="Picture 247">
              <a:extLst>
                <a:ext uri="{FF2B5EF4-FFF2-40B4-BE49-F238E27FC236}">
                  <a16:creationId xmlns:a16="http://schemas.microsoft.com/office/drawing/2014/main" id="{F23C3516-4D37-BE41-A001-2A389575F3C3}"/>
                </a:ext>
              </a:extLst>
            </p:cNvPr>
            <p:cNvPicPr>
              <a:picLocks noChangeAspect="1"/>
            </p:cNvPicPr>
            <p:nvPr/>
          </p:nvPicPr>
          <p:blipFill>
            <a:blip r:embed="rId8"/>
            <a:stretch>
              <a:fillRect/>
            </a:stretch>
          </p:blipFill>
          <p:spPr>
            <a:xfrm>
              <a:off x="5291875" y="3441462"/>
              <a:ext cx="279465" cy="279465"/>
            </a:xfrm>
            <a:prstGeom prst="rect">
              <a:avLst/>
            </a:prstGeom>
          </p:spPr>
        </p:pic>
      </p:grpSp>
      <p:pic>
        <p:nvPicPr>
          <p:cNvPr id="250" name="Picture 249">
            <a:extLst>
              <a:ext uri="{FF2B5EF4-FFF2-40B4-BE49-F238E27FC236}">
                <a16:creationId xmlns:a16="http://schemas.microsoft.com/office/drawing/2014/main" id="{27744DDE-DCFA-B346-8137-0C545A6851DB}"/>
              </a:ext>
            </a:extLst>
          </p:cNvPr>
          <p:cNvPicPr>
            <a:picLocks noChangeAspect="1"/>
          </p:cNvPicPr>
          <p:nvPr/>
        </p:nvPicPr>
        <p:blipFill>
          <a:blip r:embed="rId9"/>
          <a:stretch>
            <a:fillRect/>
          </a:stretch>
        </p:blipFill>
        <p:spPr>
          <a:xfrm>
            <a:off x="7798518" y="3827208"/>
            <a:ext cx="296034" cy="400047"/>
          </a:xfrm>
          <a:prstGeom prst="rect">
            <a:avLst/>
          </a:prstGeom>
        </p:spPr>
      </p:pic>
      <p:pic>
        <p:nvPicPr>
          <p:cNvPr id="251" name="Picture 250">
            <a:extLst>
              <a:ext uri="{FF2B5EF4-FFF2-40B4-BE49-F238E27FC236}">
                <a16:creationId xmlns:a16="http://schemas.microsoft.com/office/drawing/2014/main" id="{E6175D15-AE46-D246-8DAB-68274D5A0486}"/>
              </a:ext>
            </a:extLst>
          </p:cNvPr>
          <p:cNvPicPr>
            <a:picLocks noChangeAspect="1"/>
          </p:cNvPicPr>
          <p:nvPr/>
        </p:nvPicPr>
        <p:blipFill>
          <a:blip r:embed="rId10"/>
          <a:stretch>
            <a:fillRect/>
          </a:stretch>
        </p:blipFill>
        <p:spPr>
          <a:xfrm>
            <a:off x="7798518" y="1739631"/>
            <a:ext cx="305016" cy="412184"/>
          </a:xfrm>
          <a:prstGeom prst="rect">
            <a:avLst/>
          </a:prstGeom>
        </p:spPr>
      </p:pic>
      <p:pic>
        <p:nvPicPr>
          <p:cNvPr id="252" name="Picture 251">
            <a:extLst>
              <a:ext uri="{FF2B5EF4-FFF2-40B4-BE49-F238E27FC236}">
                <a16:creationId xmlns:a16="http://schemas.microsoft.com/office/drawing/2014/main" id="{6F2C2126-F0F6-AA49-95A8-01BF9FBF0726}"/>
              </a:ext>
            </a:extLst>
          </p:cNvPr>
          <p:cNvPicPr>
            <a:picLocks noChangeAspect="1"/>
          </p:cNvPicPr>
          <p:nvPr/>
        </p:nvPicPr>
        <p:blipFill>
          <a:blip r:embed="rId11"/>
          <a:stretch>
            <a:fillRect/>
          </a:stretch>
        </p:blipFill>
        <p:spPr>
          <a:xfrm>
            <a:off x="7798518" y="2661280"/>
            <a:ext cx="309022" cy="417598"/>
          </a:xfrm>
          <a:prstGeom prst="rect">
            <a:avLst/>
          </a:prstGeom>
        </p:spPr>
      </p:pic>
      <p:grpSp>
        <p:nvGrpSpPr>
          <p:cNvPr id="3" name="Group 2">
            <a:extLst>
              <a:ext uri="{FF2B5EF4-FFF2-40B4-BE49-F238E27FC236}">
                <a16:creationId xmlns:a16="http://schemas.microsoft.com/office/drawing/2014/main" id="{075BB6C8-677A-4A4E-BEAC-FDE9AFA93324}"/>
              </a:ext>
            </a:extLst>
          </p:cNvPr>
          <p:cNvGrpSpPr/>
          <p:nvPr/>
        </p:nvGrpSpPr>
        <p:grpSpPr>
          <a:xfrm>
            <a:off x="7396123" y="2509313"/>
            <a:ext cx="347262" cy="347262"/>
            <a:chOff x="7396123" y="2509313"/>
            <a:chExt cx="347262" cy="347262"/>
          </a:xfrm>
        </p:grpSpPr>
        <p:sp>
          <p:nvSpPr>
            <p:cNvPr id="205" name="Oval 204">
              <a:extLst>
                <a:ext uri="{FF2B5EF4-FFF2-40B4-BE49-F238E27FC236}">
                  <a16:creationId xmlns:a16="http://schemas.microsoft.com/office/drawing/2014/main" id="{CE5A715F-93CA-6048-A026-C1B3BAA8FC1D}"/>
                </a:ext>
              </a:extLst>
            </p:cNvPr>
            <p:cNvSpPr/>
            <p:nvPr/>
          </p:nvSpPr>
          <p:spPr>
            <a:xfrm>
              <a:off x="7396123" y="2509313"/>
              <a:ext cx="347262" cy="347262"/>
            </a:xfrm>
            <a:prstGeom prst="ellipse">
              <a:avLst/>
            </a:prstGeom>
            <a:solidFill>
              <a:schemeClr val="tx2"/>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pic>
          <p:nvPicPr>
            <p:cNvPr id="253" name="Graphic 252">
              <a:extLst>
                <a:ext uri="{FF2B5EF4-FFF2-40B4-BE49-F238E27FC236}">
                  <a16:creationId xmlns:a16="http://schemas.microsoft.com/office/drawing/2014/main" id="{21B4553F-5265-B744-A985-56D086B70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9207" y="2593788"/>
              <a:ext cx="178313" cy="178313"/>
            </a:xfrm>
            <a:prstGeom prst="rect">
              <a:avLst/>
            </a:prstGeom>
          </p:spPr>
        </p:pic>
      </p:grpSp>
      <p:grpSp>
        <p:nvGrpSpPr>
          <p:cNvPr id="5" name="Group 4">
            <a:extLst>
              <a:ext uri="{FF2B5EF4-FFF2-40B4-BE49-F238E27FC236}">
                <a16:creationId xmlns:a16="http://schemas.microsoft.com/office/drawing/2014/main" id="{24DC573F-D278-044B-A326-A0A722CE0335}"/>
              </a:ext>
            </a:extLst>
          </p:cNvPr>
          <p:cNvGrpSpPr/>
          <p:nvPr/>
        </p:nvGrpSpPr>
        <p:grpSpPr>
          <a:xfrm>
            <a:off x="7634692" y="1658830"/>
            <a:ext cx="249216" cy="249216"/>
            <a:chOff x="7634692" y="1632703"/>
            <a:chExt cx="249216" cy="249216"/>
          </a:xfrm>
        </p:grpSpPr>
        <p:sp>
          <p:nvSpPr>
            <p:cNvPr id="197" name="Oval 196">
              <a:extLst>
                <a:ext uri="{FF2B5EF4-FFF2-40B4-BE49-F238E27FC236}">
                  <a16:creationId xmlns:a16="http://schemas.microsoft.com/office/drawing/2014/main" id="{6F486523-C733-C547-8628-B09372023A40}"/>
                </a:ext>
              </a:extLst>
            </p:cNvPr>
            <p:cNvSpPr/>
            <p:nvPr/>
          </p:nvSpPr>
          <p:spPr>
            <a:xfrm>
              <a:off x="7634692" y="1632703"/>
              <a:ext cx="249216" cy="249216"/>
            </a:xfrm>
            <a:prstGeom prst="ellipse">
              <a:avLst/>
            </a:prstGeom>
            <a:solidFill>
              <a:schemeClr val="tx1"/>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pic>
          <p:nvPicPr>
            <p:cNvPr id="254" name="Graphic 253">
              <a:extLst>
                <a:ext uri="{FF2B5EF4-FFF2-40B4-BE49-F238E27FC236}">
                  <a16:creationId xmlns:a16="http://schemas.microsoft.com/office/drawing/2014/main" id="{F77C1E13-DD91-DE42-80A4-7FBCF29C8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3402" y="1681413"/>
              <a:ext cx="151796" cy="151796"/>
            </a:xfrm>
            <a:prstGeom prst="rect">
              <a:avLst/>
            </a:prstGeom>
          </p:spPr>
        </p:pic>
      </p:grpSp>
      <p:pic>
        <p:nvPicPr>
          <p:cNvPr id="256" name="Graphic 255">
            <a:extLst>
              <a:ext uri="{FF2B5EF4-FFF2-40B4-BE49-F238E27FC236}">
                <a16:creationId xmlns:a16="http://schemas.microsoft.com/office/drawing/2014/main" id="{73AA2AFA-6F85-4342-A9FF-675AF3393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29556" y="3769299"/>
            <a:ext cx="253692" cy="253692"/>
          </a:xfrm>
          <a:prstGeom prst="rect">
            <a:avLst/>
          </a:prstGeom>
        </p:spPr>
      </p:pic>
      <p:grpSp>
        <p:nvGrpSpPr>
          <p:cNvPr id="158" name="Group 157">
            <a:extLst>
              <a:ext uri="{FF2B5EF4-FFF2-40B4-BE49-F238E27FC236}">
                <a16:creationId xmlns:a16="http://schemas.microsoft.com/office/drawing/2014/main" id="{F40851BC-CFCB-7546-84CC-A80094C67E80}"/>
              </a:ext>
            </a:extLst>
          </p:cNvPr>
          <p:cNvGrpSpPr/>
          <p:nvPr/>
        </p:nvGrpSpPr>
        <p:grpSpPr>
          <a:xfrm>
            <a:off x="6788571" y="2792155"/>
            <a:ext cx="477986" cy="217993"/>
            <a:chOff x="3918549" y="4090867"/>
            <a:chExt cx="477986" cy="217993"/>
          </a:xfrm>
          <a:solidFill>
            <a:schemeClr val="accent2"/>
          </a:solidFill>
        </p:grpSpPr>
        <p:sp>
          <p:nvSpPr>
            <p:cNvPr id="159" name="Freeform 99">
              <a:extLst>
                <a:ext uri="{FF2B5EF4-FFF2-40B4-BE49-F238E27FC236}">
                  <a16:creationId xmlns:a16="http://schemas.microsoft.com/office/drawing/2014/main" id="{6E9C0D35-321D-794E-BBAD-F2E923D315B8}"/>
                </a:ext>
              </a:extLst>
            </p:cNvPr>
            <p:cNvSpPr>
              <a:spLocks/>
            </p:cNvSpPr>
            <p:nvPr/>
          </p:nvSpPr>
          <p:spPr bwMode="auto">
            <a:xfrm>
              <a:off x="3918549" y="4178864"/>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91" fontAlgn="auto">
                <a:spcBef>
                  <a:spcPts val="0"/>
                </a:spcBef>
                <a:spcAft>
                  <a:spcPts val="0"/>
                </a:spcAft>
              </a:pPr>
              <a:endParaRPr lang="en-US" sz="1400">
                <a:solidFill>
                  <a:srgbClr val="FFFFFF"/>
                </a:solidFill>
                <a:latin typeface="+mn-lt"/>
                <a:ea typeface="+mn-ea"/>
                <a:cs typeface="+mn-cs"/>
              </a:endParaRPr>
            </a:p>
          </p:txBody>
        </p:sp>
        <p:sp>
          <p:nvSpPr>
            <p:cNvPr id="160" name="Freeform 100">
              <a:extLst>
                <a:ext uri="{FF2B5EF4-FFF2-40B4-BE49-F238E27FC236}">
                  <a16:creationId xmlns:a16="http://schemas.microsoft.com/office/drawing/2014/main" id="{9812B87E-ABB8-DC40-9798-D59E3769CF26}"/>
                </a:ext>
              </a:extLst>
            </p:cNvPr>
            <p:cNvSpPr>
              <a:spLocks/>
            </p:cNvSpPr>
            <p:nvPr/>
          </p:nvSpPr>
          <p:spPr bwMode="auto">
            <a:xfrm>
              <a:off x="4261539" y="4090867"/>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91" fontAlgn="auto">
                <a:spcBef>
                  <a:spcPts val="0"/>
                </a:spcBef>
                <a:spcAft>
                  <a:spcPts val="0"/>
                </a:spcAft>
              </a:pPr>
              <a:endParaRPr lang="en-US" sz="1400">
                <a:solidFill>
                  <a:srgbClr val="FFFFFF"/>
                </a:solidFill>
                <a:latin typeface="+mn-lt"/>
                <a:ea typeface="+mn-ea"/>
                <a:cs typeface="+mn-cs"/>
              </a:endParaRPr>
            </a:p>
          </p:txBody>
        </p:sp>
        <p:sp>
          <p:nvSpPr>
            <p:cNvPr id="161" name="Freeform 101">
              <a:extLst>
                <a:ext uri="{FF2B5EF4-FFF2-40B4-BE49-F238E27FC236}">
                  <a16:creationId xmlns:a16="http://schemas.microsoft.com/office/drawing/2014/main" id="{40F8EECC-F32C-A542-9D54-2C0B0FFDC1E8}"/>
                </a:ext>
              </a:extLst>
            </p:cNvPr>
            <p:cNvSpPr>
              <a:spLocks/>
            </p:cNvSpPr>
            <p:nvPr/>
          </p:nvSpPr>
          <p:spPr bwMode="auto">
            <a:xfrm>
              <a:off x="4261539" y="4176864"/>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91" fontAlgn="auto">
                <a:spcBef>
                  <a:spcPts val="0"/>
                </a:spcBef>
                <a:spcAft>
                  <a:spcPts val="0"/>
                </a:spcAft>
              </a:pPr>
              <a:endParaRPr lang="en-US" sz="1400">
                <a:solidFill>
                  <a:srgbClr val="FFFFFF"/>
                </a:solidFill>
                <a:latin typeface="+mn-lt"/>
                <a:ea typeface="+mn-ea"/>
                <a:cs typeface="+mn-cs"/>
              </a:endParaRPr>
            </a:p>
          </p:txBody>
        </p:sp>
      </p:grpSp>
    </p:spTree>
    <p:extLst>
      <p:ext uri="{BB962C8B-B14F-4D97-AF65-F5344CB8AC3E}">
        <p14:creationId xmlns:p14="http://schemas.microsoft.com/office/powerpoint/2010/main" val="2769412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p:txBody>
          <a:bodyPr/>
          <a:lstStyle/>
          <a:p>
            <a:r>
              <a:rPr lang="en-US"/>
              <a:t>Forged Email Detection</a:t>
            </a:r>
            <a:br>
              <a:rPr lang="en-US"/>
            </a:br>
            <a:r>
              <a:rPr lang="en-US" sz="1800">
                <a:solidFill>
                  <a:schemeClr val="accent2"/>
                </a:solidFill>
                <a:latin typeface="CiscoSansTT ExtraLight" panose="020B0303020201020303" pitchFamily="34" charset="0"/>
                <a:cs typeface="CiscoSansTT ExtraLight" panose="020B0303020201020303" pitchFamily="34" charset="0"/>
              </a:rPr>
              <a:t>FBI defines it as Business Email Compromise (BEC)</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mn-lt"/>
                <a:cs typeface="CiscoSansTT" panose="020B0503020201020303" pitchFamily="34" charset="0"/>
              </a:rPr>
              <a:t>Forged Email Detection</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789298"/>
            <a:ext cx="568750" cy="646308"/>
          </a:xfrm>
          <a:prstGeom prst="rect">
            <a:avLst/>
          </a:prstGeom>
        </p:spPr>
      </p:pic>
      <p:sp>
        <p:nvSpPr>
          <p:cNvPr id="61" name="Rectangle 60">
            <a:extLst>
              <a:ext uri="{FF2B5EF4-FFF2-40B4-BE49-F238E27FC236}">
                <a16:creationId xmlns:a16="http://schemas.microsoft.com/office/drawing/2014/main" id="{A76E48DF-89D3-E446-8FB2-CE42CE86BB4C}"/>
              </a:ext>
            </a:extLst>
          </p:cNvPr>
          <p:cNvSpPr/>
          <p:nvPr/>
        </p:nvSpPr>
        <p:spPr>
          <a:xfrm>
            <a:off x="715621" y="2838755"/>
            <a:ext cx="1665361" cy="3231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Inspect SMTP envelope for True sender address</a:t>
            </a:r>
            <a:endPar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endParaRPr>
          </a:p>
        </p:txBody>
      </p:sp>
      <p:sp>
        <p:nvSpPr>
          <p:cNvPr id="62" name="Rectangle 61">
            <a:extLst>
              <a:ext uri="{FF2B5EF4-FFF2-40B4-BE49-F238E27FC236}">
                <a16:creationId xmlns:a16="http://schemas.microsoft.com/office/drawing/2014/main" id="{0C1A9ED0-D686-9C4B-9703-88D975F9E46D}"/>
              </a:ext>
            </a:extLst>
          </p:cNvPr>
          <p:cNvSpPr/>
          <p:nvPr/>
        </p:nvSpPr>
        <p:spPr>
          <a:xfrm>
            <a:off x="715622" y="3155051"/>
            <a:ext cx="1664276" cy="3231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Match sender address against company directory</a:t>
            </a:r>
          </a:p>
        </p:txBody>
      </p:sp>
      <p:sp>
        <p:nvSpPr>
          <p:cNvPr id="63" name="Rectangle 62">
            <a:extLst>
              <a:ext uri="{FF2B5EF4-FFF2-40B4-BE49-F238E27FC236}">
                <a16:creationId xmlns:a16="http://schemas.microsoft.com/office/drawing/2014/main" id="{E5B8BEF1-73C8-EC4E-82BD-B3D2E057D4C1}"/>
              </a:ext>
            </a:extLst>
          </p:cNvPr>
          <p:cNvSpPr/>
          <p:nvPr/>
        </p:nvSpPr>
        <p:spPr>
          <a:xfrm>
            <a:off x="715621" y="3609847"/>
            <a:ext cx="1549880" cy="4616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Send appended mail to warn users of potential forgery</a:t>
            </a:r>
          </a:p>
        </p:txBody>
      </p:sp>
      <p:sp>
        <p:nvSpPr>
          <p:cNvPr id="64" name="Rectangle 63">
            <a:extLst>
              <a:ext uri="{FF2B5EF4-FFF2-40B4-BE49-F238E27FC236}">
                <a16:creationId xmlns:a16="http://schemas.microsoft.com/office/drawing/2014/main" id="{3CF67922-3BB9-C44D-9434-617DC1B7E760}"/>
              </a:ext>
            </a:extLst>
          </p:cNvPr>
          <p:cNvSpPr/>
          <p:nvPr/>
        </p:nvSpPr>
        <p:spPr>
          <a:xfrm>
            <a:off x="715621" y="4064643"/>
            <a:ext cx="1665361" cy="3231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Record a log of attempts and actions taken</a:t>
            </a:r>
          </a:p>
        </p:txBody>
      </p:sp>
      <p:sp>
        <p:nvSpPr>
          <p:cNvPr id="83" name="Rectangle 82">
            <a:extLst>
              <a:ext uri="{FF2B5EF4-FFF2-40B4-BE49-F238E27FC236}">
                <a16:creationId xmlns:a16="http://schemas.microsoft.com/office/drawing/2014/main" id="{74F61A0D-2949-E641-B7C0-8D3E74241114}"/>
              </a:ext>
            </a:extLst>
          </p:cNvPr>
          <p:cNvSpPr/>
          <p:nvPr/>
        </p:nvSpPr>
        <p:spPr>
          <a:xfrm>
            <a:off x="2435696" y="1576251"/>
            <a:ext cx="3660303" cy="2908663"/>
          </a:xfrm>
          <a:prstGeom prst="rect">
            <a:avLst/>
          </a:prstGeom>
          <a:solidFill>
            <a:srgbClr val="FFFFFF"/>
          </a:solidFill>
          <a:ln w="635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sp>
        <p:nvSpPr>
          <p:cNvPr id="84" name="TextBox 83">
            <a:extLst>
              <a:ext uri="{FF2B5EF4-FFF2-40B4-BE49-F238E27FC236}">
                <a16:creationId xmlns:a16="http://schemas.microsoft.com/office/drawing/2014/main" id="{76E8FEA8-BB4B-FC4D-9BDD-A55C161DD10B}"/>
              </a:ext>
            </a:extLst>
          </p:cNvPr>
          <p:cNvSpPr txBox="1"/>
          <p:nvPr/>
        </p:nvSpPr>
        <p:spPr>
          <a:xfrm>
            <a:off x="2663258" y="2661896"/>
            <a:ext cx="3138469" cy="461665"/>
          </a:xfrm>
          <a:prstGeom prst="rect">
            <a:avLst/>
          </a:prstGeom>
          <a:noFill/>
        </p:spPr>
        <p:txBody>
          <a:bodyPr wrap="square" lIns="0" rtlCol="0">
            <a:spAutoFit/>
          </a:bodyPr>
          <a:lstStyle/>
          <a:p>
            <a:pPr defTabSz="685891" fontAlgn="auto">
              <a:spcBef>
                <a:spcPts val="0"/>
              </a:spcBef>
              <a:spcAft>
                <a:spcPts val="0"/>
              </a:spcAft>
            </a:pPr>
            <a:r>
              <a:rPr lang="en-US" sz="1000" kern="0">
                <a:solidFill>
                  <a:srgbClr val="012750"/>
                </a:solidFill>
                <a:latin typeface="+mn-lt"/>
                <a:ea typeface="+mn-ea"/>
                <a:cs typeface="CiscoSansTT Light" panose="020B0503020201020303" pitchFamily="34" charset="0"/>
              </a:rPr>
              <a:t>Inspects the SMTP envelope address</a:t>
            </a:r>
          </a:p>
          <a:p>
            <a:pPr defTabSz="685891" fontAlgn="auto">
              <a:spcBef>
                <a:spcPts val="0"/>
              </a:spcBef>
              <a:spcAft>
                <a:spcPts val="0"/>
              </a:spcAft>
            </a:pPr>
            <a:endParaRPr lang="en-US" sz="1400">
              <a:solidFill>
                <a:srgbClr val="FFFFFF"/>
              </a:solidFill>
              <a:latin typeface="+mn-lt"/>
              <a:ea typeface="+mn-ea"/>
              <a:cs typeface="+mn-cs"/>
            </a:endParaRPr>
          </a:p>
        </p:txBody>
      </p:sp>
      <p:grpSp>
        <p:nvGrpSpPr>
          <p:cNvPr id="85" name="Group 84">
            <a:extLst>
              <a:ext uri="{FF2B5EF4-FFF2-40B4-BE49-F238E27FC236}">
                <a16:creationId xmlns:a16="http://schemas.microsoft.com/office/drawing/2014/main" id="{9DA96C8B-2788-7545-B9EF-9BC30BE59802}"/>
              </a:ext>
            </a:extLst>
          </p:cNvPr>
          <p:cNvGrpSpPr/>
          <p:nvPr/>
        </p:nvGrpSpPr>
        <p:grpSpPr>
          <a:xfrm>
            <a:off x="2562970" y="2891526"/>
            <a:ext cx="3374099" cy="1668467"/>
            <a:chOff x="2598007" y="1884912"/>
            <a:chExt cx="3374099" cy="1668467"/>
          </a:xfrm>
        </p:grpSpPr>
        <p:sp>
          <p:nvSpPr>
            <p:cNvPr id="86" name="Rounded Rectangle 85">
              <a:extLst>
                <a:ext uri="{FF2B5EF4-FFF2-40B4-BE49-F238E27FC236}">
                  <a16:creationId xmlns:a16="http://schemas.microsoft.com/office/drawing/2014/main" id="{8975912C-3152-8D42-87A6-CC3185A03ACF}"/>
                </a:ext>
              </a:extLst>
            </p:cNvPr>
            <p:cNvSpPr/>
            <p:nvPr/>
          </p:nvSpPr>
          <p:spPr>
            <a:xfrm>
              <a:off x="2598007" y="1884912"/>
              <a:ext cx="3057859" cy="1668467"/>
            </a:xfrm>
            <a:prstGeom prst="roundRect">
              <a:avLst>
                <a:gd name="adj" fmla="val 5050"/>
              </a:avLst>
            </a:prstGeom>
            <a:noFill/>
            <a:ln w="2540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grpSp>
          <p:nvGrpSpPr>
            <p:cNvPr id="87" name="Group 86">
              <a:extLst>
                <a:ext uri="{FF2B5EF4-FFF2-40B4-BE49-F238E27FC236}">
                  <a16:creationId xmlns:a16="http://schemas.microsoft.com/office/drawing/2014/main" id="{71D80B2A-B73C-2248-B327-493AEE11F787}"/>
                </a:ext>
              </a:extLst>
            </p:cNvPr>
            <p:cNvGrpSpPr/>
            <p:nvPr/>
          </p:nvGrpSpPr>
          <p:grpSpPr>
            <a:xfrm>
              <a:off x="2693369" y="1930483"/>
              <a:ext cx="3278737" cy="1450711"/>
              <a:chOff x="2693369" y="1897827"/>
              <a:chExt cx="3278737" cy="1450711"/>
            </a:xfrm>
          </p:grpSpPr>
          <p:sp>
            <p:nvSpPr>
              <p:cNvPr id="88" name="Rectangle 87">
                <a:extLst>
                  <a:ext uri="{FF2B5EF4-FFF2-40B4-BE49-F238E27FC236}">
                    <a16:creationId xmlns:a16="http://schemas.microsoft.com/office/drawing/2014/main" id="{24012789-3925-884A-8294-40212BDF5162}"/>
                  </a:ext>
                </a:extLst>
              </p:cNvPr>
              <p:cNvSpPr/>
              <p:nvPr/>
            </p:nvSpPr>
            <p:spPr>
              <a:xfrm>
                <a:off x="2693369" y="1897827"/>
                <a:ext cx="2921728" cy="1450711"/>
              </a:xfrm>
              <a:prstGeom prst="rect">
                <a:avLst/>
              </a:prstGeom>
              <a:noFill/>
              <a:ln w="25400" cap="flat" cmpd="sng" algn="ctr">
                <a:noFill/>
                <a:prstDash val="solid"/>
              </a:ln>
              <a:effectLst/>
            </p:spPr>
            <p:txBody>
              <a:bodyPr spcFirstLastPara="0" vert="horz" wrap="square" lIns="24761" tIns="24761" rIns="24761" bIns="24761" numCol="1" spcCol="1270" anchor="t" anchorCtr="0">
                <a:noAutofit/>
              </a:bodyPr>
              <a:lstStyle/>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 telnet mail-smtp-</a:t>
                </a:r>
                <a:r>
                  <a:rPr kumimoji="0" lang="en-US" sz="800" b="0" i="0" u="none" strike="noStrike" kern="0" cap="none" spc="0" normalizeH="0" baseline="0" noProof="0" err="1">
                    <a:ln>
                      <a:noFill/>
                    </a:ln>
                    <a:solidFill>
                      <a:srgbClr val="012750"/>
                    </a:solidFill>
                    <a:effectLst/>
                    <a:uLnTx/>
                    <a:uFillTx/>
                    <a:latin typeface="+mn-lt"/>
                    <a:ea typeface="+mn-ea"/>
                    <a:cs typeface="+mn-cs"/>
                  </a:rPr>
                  <a:t>in.l.mail.com</a:t>
                </a:r>
                <a:r>
                  <a:rPr kumimoji="0" lang="en-US" sz="800" b="0" i="0" u="none" strike="noStrike" kern="0" cap="none" spc="0" normalizeH="0" baseline="0" noProof="0">
                    <a:ln>
                      <a:noFill/>
                    </a:ln>
                    <a:solidFill>
                      <a:srgbClr val="012750"/>
                    </a:solidFill>
                    <a:effectLst/>
                    <a:uLnTx/>
                    <a:uFillTx/>
                    <a:latin typeface="+mn-lt"/>
                    <a:ea typeface="+mn-ea"/>
                    <a:cs typeface="+mn-cs"/>
                  </a:rPr>
                  <a:t> 25 </a:t>
                </a: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Trying 74.125.206.26... </a:t>
                </a: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Connected to mail-smtp-</a:t>
                </a:r>
                <a:r>
                  <a:rPr kumimoji="0" lang="en-US" sz="800" b="0" i="0" u="none" strike="noStrike" kern="0" cap="none" spc="0" normalizeH="0" baseline="0" noProof="0" err="1">
                    <a:ln>
                      <a:noFill/>
                    </a:ln>
                    <a:solidFill>
                      <a:srgbClr val="012750"/>
                    </a:solidFill>
                    <a:effectLst/>
                    <a:uLnTx/>
                    <a:uFillTx/>
                    <a:latin typeface="+mn-lt"/>
                    <a:ea typeface="+mn-ea"/>
                    <a:cs typeface="+mn-cs"/>
                  </a:rPr>
                  <a:t>in.l.mail.com</a:t>
                </a:r>
                <a:r>
                  <a:rPr kumimoji="0" lang="en-US" sz="800" b="0" i="0" u="none" strike="noStrike" kern="0" cap="none" spc="0" normalizeH="0" baseline="0" noProof="0">
                    <a:ln>
                      <a:noFill/>
                    </a:ln>
                    <a:solidFill>
                      <a:srgbClr val="012750"/>
                    </a:solidFill>
                    <a:effectLst/>
                    <a:uLnTx/>
                    <a:uFillTx/>
                    <a:latin typeface="+mn-lt"/>
                    <a:ea typeface="+mn-ea"/>
                    <a:cs typeface="+mn-cs"/>
                  </a:rPr>
                  <a:t>. </a:t>
                </a: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Escape character is '^]’. </a:t>
                </a: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220 </a:t>
                </a:r>
                <a:r>
                  <a:rPr kumimoji="0" lang="en-US" sz="800" b="0" i="0" u="none" strike="noStrike" kern="0" cap="none" spc="0" normalizeH="0" baseline="0" noProof="0" err="1">
                    <a:ln>
                      <a:noFill/>
                    </a:ln>
                    <a:solidFill>
                      <a:srgbClr val="012750"/>
                    </a:solidFill>
                    <a:effectLst/>
                    <a:uLnTx/>
                    <a:uFillTx/>
                    <a:latin typeface="+mn-lt"/>
                    <a:ea typeface="+mn-ea"/>
                    <a:cs typeface="+mn-cs"/>
                  </a:rPr>
                  <a:t>mx.mail.com</a:t>
                </a:r>
                <a:r>
                  <a:rPr kumimoji="0" lang="en-US" sz="800" b="0" i="0" u="none" strike="noStrike" kern="0" cap="none" spc="0" normalizeH="0" baseline="0" noProof="0">
                    <a:ln>
                      <a:noFill/>
                    </a:ln>
                    <a:solidFill>
                      <a:srgbClr val="012750"/>
                    </a:solidFill>
                    <a:effectLst/>
                    <a:uLnTx/>
                    <a:uFillTx/>
                    <a:latin typeface="+mn-lt"/>
                    <a:ea typeface="+mn-ea"/>
                    <a:cs typeface="+mn-cs"/>
                  </a:rPr>
                  <a:t> ESMTP i11si22058766wmh.67 – </a:t>
                </a:r>
                <a:r>
                  <a:rPr kumimoji="0" lang="en-US" sz="800" b="0" i="0" u="none" strike="noStrike" kern="0" cap="none" spc="0" normalizeH="0" baseline="0" noProof="0" err="1">
                    <a:ln>
                      <a:noFill/>
                    </a:ln>
                    <a:solidFill>
                      <a:srgbClr val="012750"/>
                    </a:solidFill>
                    <a:effectLst/>
                    <a:uLnTx/>
                    <a:uFillTx/>
                    <a:latin typeface="+mn-lt"/>
                    <a:ea typeface="+mn-ea"/>
                    <a:cs typeface="+mn-cs"/>
                  </a:rPr>
                  <a:t>gsmtp</a:t>
                </a:r>
                <a:endParaRPr kumimoji="0" lang="en-US" sz="800" b="0" i="0" u="none" strike="noStrike" kern="0" cap="none" spc="0" normalizeH="0" baseline="0" noProof="0">
                  <a:ln>
                    <a:noFill/>
                  </a:ln>
                  <a:solidFill>
                    <a:srgbClr val="012750"/>
                  </a:solidFill>
                  <a:effectLst/>
                  <a:uLnTx/>
                  <a:uFillTx/>
                  <a:latin typeface="+mn-lt"/>
                  <a:ea typeface="+mn-ea"/>
                  <a:cs typeface="+mn-cs"/>
                </a:endParaRP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HELO </a:t>
                </a:r>
                <a:r>
                  <a:rPr kumimoji="0" lang="en-US" sz="800" b="0" i="0" u="none" strike="noStrike" kern="0" cap="none" spc="0" normalizeH="0" baseline="0" noProof="0" err="1">
                    <a:ln>
                      <a:noFill/>
                    </a:ln>
                    <a:solidFill>
                      <a:srgbClr val="012750"/>
                    </a:solidFill>
                    <a:effectLst/>
                    <a:uLnTx/>
                    <a:uFillTx/>
                    <a:latin typeface="+mn-lt"/>
                    <a:ea typeface="+mn-ea"/>
                    <a:cs typeface="+mn-cs"/>
                  </a:rPr>
                  <a:t>mail.outside.com</a:t>
                </a:r>
                <a:endParaRPr kumimoji="0" lang="en-US" sz="800" b="0" i="0" u="none" strike="noStrike" kern="0" cap="none" spc="0" normalizeH="0" baseline="0" noProof="0">
                  <a:ln>
                    <a:noFill/>
                  </a:ln>
                  <a:solidFill>
                    <a:srgbClr val="012750"/>
                  </a:solidFill>
                  <a:effectLst/>
                  <a:uLnTx/>
                  <a:uFillTx/>
                  <a:latin typeface="+mn-lt"/>
                  <a:ea typeface="+mn-ea"/>
                  <a:cs typeface="+mn-cs"/>
                </a:endParaRP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012750"/>
                    </a:solidFill>
                    <a:effectLst/>
                    <a:uLnTx/>
                    <a:uFillTx/>
                    <a:latin typeface="+mn-lt"/>
                    <a:ea typeface="+mn-ea"/>
                    <a:cs typeface="+mn-cs"/>
                  </a:rPr>
                  <a:t>250 </a:t>
                </a:r>
                <a:r>
                  <a:rPr kumimoji="0" lang="en-US" sz="800" b="0" i="0" u="none" strike="noStrike" kern="0" cap="none" spc="0" normalizeH="0" baseline="0" noProof="0" err="1">
                    <a:ln>
                      <a:noFill/>
                    </a:ln>
                    <a:solidFill>
                      <a:srgbClr val="012750"/>
                    </a:solidFill>
                    <a:effectLst/>
                    <a:uLnTx/>
                    <a:uFillTx/>
                    <a:latin typeface="+mn-lt"/>
                    <a:ea typeface="+mn-ea"/>
                    <a:cs typeface="+mn-cs"/>
                  </a:rPr>
                  <a:t>mx.mail.com</a:t>
                </a:r>
                <a:r>
                  <a:rPr kumimoji="0" lang="en-US" sz="800" b="0" i="0" u="none" strike="noStrike" kern="0" cap="none" spc="0" normalizeH="0" baseline="0" noProof="0">
                    <a:ln>
                      <a:noFill/>
                    </a:ln>
                    <a:solidFill>
                      <a:srgbClr val="012750"/>
                    </a:solidFill>
                    <a:effectLst/>
                    <a:uLnTx/>
                    <a:uFillTx/>
                    <a:latin typeface="+mn-lt"/>
                    <a:ea typeface="+mn-ea"/>
                    <a:cs typeface="+mn-cs"/>
                  </a:rPr>
                  <a:t> at your service </a:t>
                </a:r>
              </a:p>
              <a:p>
                <a:pPr marL="0" marR="0" lvl="0" indent="0" defTabSz="222250"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srgbClr val="F7000F"/>
                    </a:solidFill>
                    <a:effectLst/>
                    <a:uLnTx/>
                    <a:uFillTx/>
                    <a:latin typeface="+mn-lt"/>
                    <a:ea typeface="+mn-ea"/>
                    <a:cs typeface="+mn-cs"/>
                  </a:rPr>
                  <a:t>MAIL </a:t>
                </a:r>
                <a:r>
                  <a:rPr kumimoji="0" lang="en-US" sz="800" b="0" i="0" u="none" strike="noStrike" kern="0" cap="none" spc="0" normalizeH="0" baseline="0" noProof="0" err="1">
                    <a:ln>
                      <a:noFill/>
                    </a:ln>
                    <a:solidFill>
                      <a:srgbClr val="F7000F"/>
                    </a:solidFill>
                    <a:effectLst/>
                    <a:uLnTx/>
                    <a:uFillTx/>
                    <a:latin typeface="+mn-lt"/>
                    <a:ea typeface="+mn-ea"/>
                    <a:cs typeface="+mn-cs"/>
                  </a:rPr>
                  <a:t>FROM:</a:t>
                </a:r>
                <a:r>
                  <a:rPr kumimoji="0" lang="en-US" sz="800" b="0" i="0" u="none" strike="noStrike" kern="0" cap="none" spc="0" normalizeH="0" baseline="0" noProof="0" err="1">
                    <a:ln>
                      <a:noFill/>
                    </a:ln>
                    <a:solidFill>
                      <a:srgbClr val="F7000F"/>
                    </a:solidFill>
                    <a:effectLst/>
                    <a:uLnTx/>
                    <a:uFillTx/>
                    <a:latin typeface="+mn-lt"/>
                    <a:ea typeface="+mn-ea"/>
                    <a:cs typeface="+mn-cs"/>
                    <a:hlinkClick r:id="rId4">
                      <a:extLst>
                        <a:ext uri="{A12FA001-AC4F-418D-AE19-62706E023703}">
                          <ahyp:hlinkClr xmlns:ahyp="http://schemas.microsoft.com/office/drawing/2018/hyperlinkcolor" val="tx"/>
                        </a:ext>
                      </a:extLst>
                    </a:hlinkClick>
                  </a:rPr>
                  <a:t>adam@outside.com</a:t>
                </a:r>
                <a:endParaRPr kumimoji="0" lang="en-US" sz="800" b="0" i="0" u="none" strike="noStrike" kern="0" cap="none" spc="0" normalizeH="0" baseline="0" noProof="0">
                  <a:ln>
                    <a:noFill/>
                  </a:ln>
                  <a:solidFill>
                    <a:srgbClr val="F7000F"/>
                  </a:solidFill>
                  <a:effectLst/>
                  <a:uLnTx/>
                  <a:uFillTx/>
                  <a:latin typeface="+mn-lt"/>
                  <a:ea typeface="+mn-ea"/>
                  <a:cs typeface="+mn-cs"/>
                </a:endParaRPr>
              </a:p>
              <a:p>
                <a:pPr marL="0" marR="0" lvl="0" indent="0" defTabSz="222250" eaLnBrk="1" fontAlgn="auto" latinLnBrk="0" hangingPunct="1">
                  <a:lnSpc>
                    <a:spcPct val="90000"/>
                  </a:lnSpc>
                  <a:spcBef>
                    <a:spcPts val="0"/>
                  </a:spcBef>
                  <a:spcAft>
                    <a:spcPct val="35000"/>
                  </a:spcAft>
                  <a:buClrTx/>
                  <a:buSzTx/>
                  <a:buFontTx/>
                  <a:buNone/>
                  <a:tabLst/>
                  <a:defRPr/>
                </a:pPr>
                <a:r>
                  <a:rPr kumimoji="0" lang="pl-PL" sz="800" b="0" i="0" u="none" strike="noStrike" kern="0" cap="none" spc="0" normalizeH="0" baseline="0" noProof="0">
                    <a:ln>
                      <a:noFill/>
                    </a:ln>
                    <a:solidFill>
                      <a:srgbClr val="012750"/>
                    </a:solidFill>
                    <a:effectLst/>
                    <a:uLnTx/>
                    <a:uFillTx/>
                    <a:latin typeface="+mn-lt"/>
                    <a:ea typeface="+mn-ea"/>
                    <a:cs typeface="+mn-cs"/>
                  </a:rPr>
                  <a:t>250 2.1.0 OK i11si22058766wmh.67 - </a:t>
                </a:r>
                <a:r>
                  <a:rPr kumimoji="0" lang="pl-PL" sz="800" b="0" i="0" u="none" strike="noStrike" kern="0" cap="none" spc="0" normalizeH="0" baseline="0" noProof="0" err="1">
                    <a:ln>
                      <a:noFill/>
                    </a:ln>
                    <a:solidFill>
                      <a:srgbClr val="012750"/>
                    </a:solidFill>
                    <a:effectLst/>
                    <a:uLnTx/>
                    <a:uFillTx/>
                    <a:latin typeface="+mn-lt"/>
                    <a:ea typeface="+mn-ea"/>
                    <a:cs typeface="+mn-cs"/>
                  </a:rPr>
                  <a:t>gsmtp</a:t>
                </a:r>
                <a:endParaRPr kumimoji="0" lang="pl-PL" sz="800" b="0" i="0" u="none" strike="noStrike" kern="0" cap="none" spc="0" normalizeH="0" baseline="0" noProof="0">
                  <a:ln>
                    <a:noFill/>
                  </a:ln>
                  <a:solidFill>
                    <a:srgbClr val="012750"/>
                  </a:solidFill>
                  <a:effectLst/>
                  <a:uLnTx/>
                  <a:uFillTx/>
                  <a:latin typeface="+mn-lt"/>
                  <a:ea typeface="+mn-ea"/>
                  <a:cs typeface="+mn-cs"/>
                </a:endParaRPr>
              </a:p>
            </p:txBody>
          </p:sp>
          <p:sp>
            <p:nvSpPr>
              <p:cNvPr id="89" name="Rounded Rectangle 88">
                <a:extLst>
                  <a:ext uri="{FF2B5EF4-FFF2-40B4-BE49-F238E27FC236}">
                    <a16:creationId xmlns:a16="http://schemas.microsoft.com/office/drawing/2014/main" id="{82B05115-E934-0C4E-B278-7A9047CE42A2}"/>
                  </a:ext>
                </a:extLst>
              </p:cNvPr>
              <p:cNvSpPr/>
              <p:nvPr/>
            </p:nvSpPr>
            <p:spPr>
              <a:xfrm>
                <a:off x="5004697" y="2995252"/>
                <a:ext cx="912646" cy="190429"/>
              </a:xfrm>
              <a:prstGeom prst="roundRect">
                <a:avLst>
                  <a:gd name="adj" fmla="val 50000"/>
                </a:avLst>
              </a:prstGeom>
              <a:solidFill>
                <a:schemeClr val="accent2"/>
              </a:solidFill>
              <a:ln w="12700">
                <a:noFill/>
              </a:ln>
            </p:spPr>
            <p:txBody>
              <a:bodyPr wrap="square" lIns="0" tIns="13716" rIns="0" bIns="13716" anchor="ctr" anchorCtr="0">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mn-lt"/>
                    <a:ea typeface="+mn-ea"/>
                    <a:cs typeface="+mn-cs"/>
                  </a:rPr>
                  <a:t>Actual Sender</a:t>
                </a:r>
              </a:p>
            </p:txBody>
          </p:sp>
          <p:cxnSp>
            <p:nvCxnSpPr>
              <p:cNvPr id="90" name="Straight Arrow Connector 89">
                <a:extLst>
                  <a:ext uri="{FF2B5EF4-FFF2-40B4-BE49-F238E27FC236}">
                    <a16:creationId xmlns:a16="http://schemas.microsoft.com/office/drawing/2014/main" id="{FADF4DFC-2518-8440-AB3D-E6ABA9967B27}"/>
                  </a:ext>
                </a:extLst>
              </p:cNvPr>
              <p:cNvCxnSpPr>
                <a:cxnSpLocks/>
              </p:cNvCxnSpPr>
              <p:nvPr/>
            </p:nvCxnSpPr>
            <p:spPr>
              <a:xfrm>
                <a:off x="5220855" y="2328245"/>
                <a:ext cx="1" cy="175034"/>
              </a:xfrm>
              <a:prstGeom prst="straightConnector1">
                <a:avLst/>
              </a:prstGeom>
              <a:noFill/>
              <a:ln w="9525" cap="flat" cmpd="sng" algn="ctr">
                <a:solidFill>
                  <a:schemeClr val="accent2"/>
                </a:solidFill>
                <a:prstDash val="solid"/>
                <a:tailEnd type="triangle"/>
              </a:ln>
              <a:effectLst/>
            </p:spPr>
          </p:cxnSp>
          <p:cxnSp>
            <p:nvCxnSpPr>
              <p:cNvPr id="92" name="Straight Arrow Connector 91">
                <a:extLst>
                  <a:ext uri="{FF2B5EF4-FFF2-40B4-BE49-F238E27FC236}">
                    <a16:creationId xmlns:a16="http://schemas.microsoft.com/office/drawing/2014/main" id="{50BDB3B6-FD30-8C41-8EC9-BD39EB44D64B}"/>
                  </a:ext>
                </a:extLst>
              </p:cNvPr>
              <p:cNvCxnSpPr>
                <a:cxnSpLocks/>
              </p:cNvCxnSpPr>
              <p:nvPr/>
            </p:nvCxnSpPr>
            <p:spPr>
              <a:xfrm flipH="1">
                <a:off x="3913138" y="2752291"/>
                <a:ext cx="868070" cy="0"/>
              </a:xfrm>
              <a:prstGeom prst="straightConnector1">
                <a:avLst/>
              </a:prstGeom>
              <a:noFill/>
              <a:ln w="9525" cap="flat" cmpd="sng" algn="ctr">
                <a:solidFill>
                  <a:schemeClr val="accent2"/>
                </a:solidFill>
                <a:prstDash val="solid"/>
                <a:tailEnd type="triangle"/>
              </a:ln>
              <a:effectLst/>
            </p:spPr>
          </p:cxnSp>
          <p:sp>
            <p:nvSpPr>
              <p:cNvPr id="93" name="Rounded Rectangle 92">
                <a:extLst>
                  <a:ext uri="{FF2B5EF4-FFF2-40B4-BE49-F238E27FC236}">
                    <a16:creationId xmlns:a16="http://schemas.microsoft.com/office/drawing/2014/main" id="{6A06194A-50D8-584D-ABE8-F8C5BA48BA64}"/>
                  </a:ext>
                </a:extLst>
              </p:cNvPr>
              <p:cNvSpPr/>
              <p:nvPr/>
            </p:nvSpPr>
            <p:spPr>
              <a:xfrm>
                <a:off x="4733451" y="2697304"/>
                <a:ext cx="965397" cy="190429"/>
              </a:xfrm>
              <a:prstGeom prst="roundRect">
                <a:avLst>
                  <a:gd name="adj" fmla="val 50000"/>
                </a:avLst>
              </a:prstGeom>
              <a:solidFill>
                <a:schemeClr val="accent2"/>
              </a:solidFill>
              <a:ln w="12700">
                <a:noFill/>
              </a:ln>
            </p:spPr>
            <p:txBody>
              <a:bodyPr wrap="square" lIns="0" tIns="13716" rIns="0" bIns="13716" anchor="ctr" anchorCtr="0">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mn-lt"/>
                    <a:ea typeface="+mn-ea"/>
                    <a:cs typeface="+mn-cs"/>
                  </a:rPr>
                  <a:t>Sending Domain</a:t>
                </a:r>
              </a:p>
            </p:txBody>
          </p:sp>
          <p:cxnSp>
            <p:nvCxnSpPr>
              <p:cNvPr id="95" name="Straight Arrow Connector 94">
                <a:extLst>
                  <a:ext uri="{FF2B5EF4-FFF2-40B4-BE49-F238E27FC236}">
                    <a16:creationId xmlns:a16="http://schemas.microsoft.com/office/drawing/2014/main" id="{DE5C504D-1780-504E-8C98-6884A6376990}"/>
                  </a:ext>
                </a:extLst>
              </p:cNvPr>
              <p:cNvCxnSpPr>
                <a:cxnSpLocks/>
              </p:cNvCxnSpPr>
              <p:nvPr/>
            </p:nvCxnSpPr>
            <p:spPr>
              <a:xfrm flipH="1" flipV="1">
                <a:off x="4360965" y="3044693"/>
                <a:ext cx="648980" cy="3407"/>
              </a:xfrm>
              <a:prstGeom prst="straightConnector1">
                <a:avLst/>
              </a:prstGeom>
              <a:noFill/>
              <a:ln w="9525" cap="flat" cmpd="sng" algn="ctr">
                <a:solidFill>
                  <a:schemeClr val="accent2"/>
                </a:solidFill>
                <a:prstDash val="solid"/>
                <a:tailEnd type="triangle"/>
              </a:ln>
              <a:effectLst/>
            </p:spPr>
          </p:cxnSp>
          <p:sp>
            <p:nvSpPr>
              <p:cNvPr id="91" name="Rounded Rectangle 90">
                <a:extLst>
                  <a:ext uri="{FF2B5EF4-FFF2-40B4-BE49-F238E27FC236}">
                    <a16:creationId xmlns:a16="http://schemas.microsoft.com/office/drawing/2014/main" id="{F3AF33B0-6B0D-C341-9ADE-0CEA921EB3F7}"/>
                  </a:ext>
                </a:extLst>
              </p:cNvPr>
              <p:cNvSpPr/>
              <p:nvPr/>
            </p:nvSpPr>
            <p:spPr>
              <a:xfrm>
                <a:off x="5009945" y="2207486"/>
                <a:ext cx="962161" cy="190429"/>
              </a:xfrm>
              <a:prstGeom prst="roundRect">
                <a:avLst>
                  <a:gd name="adj" fmla="val 50000"/>
                </a:avLst>
              </a:prstGeom>
              <a:solidFill>
                <a:schemeClr val="accent2"/>
              </a:solidFill>
              <a:ln w="12700">
                <a:noFill/>
              </a:ln>
            </p:spPr>
            <p:txBody>
              <a:bodyPr wrap="square" lIns="0" tIns="13716" rIns="0" bIns="13716" anchor="ctr" anchorCtr="0">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mn-lt"/>
                    <a:ea typeface="+mn-ea"/>
                    <a:cs typeface="+mn-cs"/>
                  </a:rPr>
                  <a:t>Recipient Domain</a:t>
                </a:r>
              </a:p>
            </p:txBody>
          </p:sp>
        </p:grpSp>
      </p:grpSp>
      <p:sp>
        <p:nvSpPr>
          <p:cNvPr id="96" name="Rectangle 95">
            <a:extLst>
              <a:ext uri="{FF2B5EF4-FFF2-40B4-BE49-F238E27FC236}">
                <a16:creationId xmlns:a16="http://schemas.microsoft.com/office/drawing/2014/main" id="{C1F6BD2E-5EB5-E84B-9303-2430BDF3BE26}"/>
              </a:ext>
            </a:extLst>
          </p:cNvPr>
          <p:cNvSpPr/>
          <p:nvPr/>
        </p:nvSpPr>
        <p:spPr>
          <a:xfrm>
            <a:off x="6343735" y="1937202"/>
            <a:ext cx="2083722" cy="634244"/>
          </a:xfrm>
          <a:prstGeom prst="rect">
            <a:avLst/>
          </a:prstGeom>
          <a:noFill/>
          <a:ln w="25400" cap="flat" cmpd="sng" algn="ctr">
            <a:noFill/>
            <a:prstDash val="solid"/>
          </a:ln>
          <a:effectLst/>
        </p:spPr>
        <p:txBody>
          <a:bodyPr lIns="18288" t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mn-ea"/>
                <a:cs typeface="CiscoSansTT" panose="020B0503020201020303" pitchFamily="34" charset="0"/>
              </a:rPr>
              <a:t>From</a:t>
            </a:r>
            <a:r>
              <a:rPr kumimoji="0" lang="en-US" sz="900" b="0" i="0" u="none" strike="noStrike" kern="0" cap="none" spc="0" normalizeH="0" baseline="0" noProof="0">
                <a:ln>
                  <a:noFill/>
                </a:ln>
                <a:solidFill>
                  <a:schemeClr val="accent1"/>
                </a:solidFill>
                <a:effectLst/>
                <a:uLnTx/>
                <a:uFillTx/>
                <a:latin typeface="+mn-lt"/>
                <a:ea typeface="+mn-ea"/>
                <a:cs typeface="CiscoSansTT" panose="020B0503020201020303" pitchFamily="34" charset="0"/>
              </a:rPr>
              <a:t>: </a:t>
            </a:r>
            <a:r>
              <a:rPr kumimoji="0" lang="en-US" sz="900" b="0" i="0" u="none" strike="noStrike" kern="0" cap="none" spc="0" normalizeH="0" baseline="0" noProof="0">
                <a:ln>
                  <a:noFill/>
                </a:ln>
                <a:solidFill>
                  <a:schemeClr val="accent1"/>
                </a:solidFill>
                <a:effectLst/>
                <a:uLnTx/>
                <a:uFillTx/>
                <a:latin typeface="+mn-lt"/>
                <a:ea typeface="+mn-ea"/>
                <a:cs typeface="CiscoSansTT ExtraLight" panose="020B0303020201020303" pitchFamily="34" charset="0"/>
                <a:hlinkClick r:id="rId4">
                  <a:extLst>
                    <a:ext uri="{A12FA001-AC4F-418D-AE19-62706E023703}">
                      <ahyp:hlinkClr xmlns:ahyp="http://schemas.microsoft.com/office/drawing/2018/hyperlinkcolor" val="tx"/>
                    </a:ext>
                  </a:extLst>
                </a:hlinkClick>
              </a:rPr>
              <a:t>adam@outside.com</a:t>
            </a:r>
            <a:endParaRPr kumimoji="0" lang="en-US" sz="900" b="0" i="0" u="none" strike="noStrike" kern="0" cap="none" spc="0" normalizeH="0" baseline="0" noProof="0">
              <a:ln>
                <a:noFill/>
              </a:ln>
              <a:solidFill>
                <a:schemeClr val="accent1"/>
              </a:solidFill>
              <a:effectLst/>
              <a:uLnTx/>
              <a:uFillTx/>
              <a:latin typeface="+mn-lt"/>
              <a:ea typeface="+mn-ea"/>
              <a:cs typeface="CiscoSansTT ExtraLight" panose="020B03030202010203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FFFFFF"/>
              </a:solidFill>
              <a:effectLst/>
              <a:uLnTx/>
              <a:uFillTx/>
              <a:latin typeface="+mn-lt"/>
              <a:ea typeface="+mn-ea"/>
              <a:cs typeface="CiscoSansTT" panose="020B05030202010203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mn-ea"/>
                <a:cs typeface="CiscoSansTT" panose="020B0503020201020303" pitchFamily="34" charset="0"/>
              </a:rPr>
              <a:t>Subject: </a:t>
            </a:r>
            <a:r>
              <a:rPr kumimoji="0" lang="en-US" sz="900" b="0" i="0" u="none" strike="noStrike" kern="0" cap="none" spc="0" normalizeH="0" baseline="0" noProof="0">
                <a:ln>
                  <a:noFill/>
                </a:ln>
                <a:solidFill>
                  <a:srgbClr val="FF0000"/>
                </a:solidFill>
                <a:effectLst/>
                <a:uLnTx/>
                <a:uFillTx/>
                <a:latin typeface="+mn-lt"/>
                <a:ea typeface="+mn-ea"/>
                <a:cs typeface="CiscoSansTT ExtraLight" panose="020B0303020201020303" pitchFamily="34" charset="0"/>
              </a:rPr>
              <a:t>{Possibly Forged}</a:t>
            </a:r>
            <a:r>
              <a:rPr kumimoji="0" lang="en-US" sz="900" b="0" i="0" u="none" strike="noStrike" kern="0" cap="none" spc="0" normalizeH="0" baseline="0" noProof="0">
                <a:ln>
                  <a:noFill/>
                </a:ln>
                <a:solidFill>
                  <a:srgbClr val="FFFFFF"/>
                </a:solidFill>
                <a:effectLst/>
                <a:uLnTx/>
                <a:uFillTx/>
                <a:latin typeface="+mn-lt"/>
                <a:ea typeface="+mn-ea"/>
                <a:cs typeface="CiscoSansTT ExtraLight" panose="020B0303020201020303" pitchFamily="34" charset="0"/>
              </a:rPr>
              <a:t> [URGENT]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mn-lt"/>
                <a:ea typeface="+mn-ea"/>
                <a:cs typeface="CiscoSansTT ExtraLight" panose="020B03030202010203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n-ea"/>
                <a:cs typeface="CiscoSansTT ExtraLight" panose="020B0303020201020303" pitchFamily="34" charset="0"/>
              </a:rPr>
              <a:t>Need help transferring funds</a:t>
            </a:r>
          </a:p>
        </p:txBody>
      </p:sp>
      <p:sp>
        <p:nvSpPr>
          <p:cNvPr id="97" name="TextBox 96">
            <a:extLst>
              <a:ext uri="{FF2B5EF4-FFF2-40B4-BE49-F238E27FC236}">
                <a16:creationId xmlns:a16="http://schemas.microsoft.com/office/drawing/2014/main" id="{13B4D315-174C-4842-B1FE-32DCDA2C6843}"/>
              </a:ext>
            </a:extLst>
          </p:cNvPr>
          <p:cNvSpPr txBox="1"/>
          <p:nvPr/>
        </p:nvSpPr>
        <p:spPr>
          <a:xfrm>
            <a:off x="6343735" y="1684890"/>
            <a:ext cx="1679414" cy="261610"/>
          </a:xfrm>
          <a:prstGeom prst="rect">
            <a:avLst/>
          </a:prstGeom>
          <a:noFill/>
        </p:spPr>
        <p:txBody>
          <a:bodyPr wrap="square" lIns="0" rtlCol="0">
            <a:spAutoFit/>
          </a:bodyPr>
          <a:lstStyle/>
          <a:p>
            <a:pPr defTabSz="685891" fontAlgn="auto">
              <a:spcBef>
                <a:spcPts val="0"/>
              </a:spcBef>
              <a:spcAft>
                <a:spcPts val="0"/>
              </a:spcAft>
            </a:pPr>
            <a:r>
              <a:rPr lang="en-US" sz="1100">
                <a:solidFill>
                  <a:srgbClr val="012750"/>
                </a:solidFill>
                <a:latin typeface="+mn-lt"/>
                <a:ea typeface="+mn-ea"/>
                <a:cs typeface="CiscoSansTT Medium" panose="020B0503020201020303" pitchFamily="34" charset="0"/>
              </a:rPr>
              <a:t>Post-processing</a:t>
            </a:r>
          </a:p>
        </p:txBody>
      </p:sp>
      <p:sp>
        <p:nvSpPr>
          <p:cNvPr id="98" name="Rectangle 97">
            <a:extLst>
              <a:ext uri="{FF2B5EF4-FFF2-40B4-BE49-F238E27FC236}">
                <a16:creationId xmlns:a16="http://schemas.microsoft.com/office/drawing/2014/main" id="{9139EC6B-434D-2440-B9C1-A42F8E8D5065}"/>
              </a:ext>
            </a:extLst>
          </p:cNvPr>
          <p:cNvSpPr/>
          <p:nvPr/>
        </p:nvSpPr>
        <p:spPr>
          <a:xfrm>
            <a:off x="2670215" y="1982871"/>
            <a:ext cx="3150084" cy="635743"/>
          </a:xfrm>
          <a:prstGeom prst="rect">
            <a:avLst/>
          </a:prstGeom>
          <a:noFill/>
          <a:ln w="25400" cap="flat" cmpd="sng" algn="ctr">
            <a:noFill/>
            <a:prstDash val="solid"/>
          </a:ln>
          <a:effectLst/>
        </p:spPr>
        <p:txBody>
          <a:bodyPr lIns="18288" tIns="0" r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mn-ea"/>
                <a:cs typeface="CiscoSansTT" panose="020B0503020201020303" pitchFamily="34" charset="0"/>
              </a:rPr>
              <a:t>From: </a:t>
            </a:r>
            <a:r>
              <a:rPr kumimoji="0" lang="en-US" sz="900" b="0" i="0" u="none" strike="noStrike" kern="0" cap="none" spc="0" normalizeH="0" baseline="0" noProof="0">
                <a:ln>
                  <a:noFill/>
                </a:ln>
                <a:solidFill>
                  <a:srgbClr val="012750"/>
                </a:solidFill>
                <a:effectLst/>
                <a:uLnTx/>
                <a:uFillTx/>
                <a:latin typeface="+mn-lt"/>
                <a:ea typeface="+mn-ea"/>
                <a:cs typeface="+mn-cs"/>
              </a:rPr>
              <a:t>Chuck</a:t>
            </a:r>
            <a:r>
              <a:rPr kumimoji="0" lang="en-US" sz="900" b="0" i="0" u="none" strike="noStrike" kern="0" cap="none" spc="0" normalizeH="0" baseline="0" noProof="0">
                <a:ln>
                  <a:noFill/>
                </a:ln>
                <a:solidFill>
                  <a:srgbClr val="FFFFFF">
                    <a:lumMod val="75000"/>
                    <a:lumOff val="25000"/>
                  </a:srgbClr>
                </a:solidFill>
                <a:effectLst/>
                <a:uLnTx/>
                <a:uFillTx/>
                <a:latin typeface="+mn-lt"/>
                <a:ea typeface="+mn-ea"/>
                <a:cs typeface="+mn-cs"/>
              </a:rPr>
              <a:t> </a:t>
            </a:r>
            <a:r>
              <a:rPr kumimoji="0" lang="en-US" sz="900" b="0" i="0" u="none" strike="noStrike" kern="0" cap="none" spc="0" normalizeH="0" baseline="0" noProof="0">
                <a:ln>
                  <a:noFill/>
                </a:ln>
                <a:solidFill>
                  <a:schemeClr val="accent1"/>
                </a:solidFill>
                <a:effectLst/>
                <a:uLnTx/>
                <a:uFillTx/>
                <a:latin typeface="+mn-lt"/>
                <a:ea typeface="+mn-ea"/>
                <a:cs typeface="+mn-cs"/>
                <a:hlinkClick r:id="rId5">
                  <a:extLst>
                    <a:ext uri="{A12FA001-AC4F-418D-AE19-62706E023703}">
                      <ahyp:hlinkClr xmlns:ahyp="http://schemas.microsoft.com/office/drawing/2018/hyperlinkcolor" val="tx"/>
                    </a:ext>
                  </a:extLst>
                </a:hlinkClick>
              </a:rPr>
              <a:t>chuck.robbins@mail.com</a:t>
            </a:r>
            <a:endParaRPr kumimoji="0" lang="en-US" sz="900" b="0" i="0" u="none" strike="noStrike" kern="0" cap="none" spc="0" normalizeH="0" baseline="0" noProof="0">
              <a:ln>
                <a:noFill/>
              </a:ln>
              <a:solidFill>
                <a:schemeClr val="accent1"/>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FFFFFF">
                  <a:lumMod val="75000"/>
                  <a:lumOff val="25000"/>
                </a:srgbClr>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mn-ea"/>
                <a:cs typeface="CiscoSansTT" panose="020B0503020201020303" pitchFamily="34" charset="0"/>
              </a:rPr>
              <a:t>Subject: </a:t>
            </a:r>
            <a:r>
              <a:rPr kumimoji="0" lang="en-US" sz="900" b="0" i="0" u="none" strike="noStrike" kern="0" cap="none" spc="0" normalizeH="0" baseline="0" noProof="0">
                <a:ln>
                  <a:noFill/>
                </a:ln>
                <a:solidFill>
                  <a:srgbClr val="012750"/>
                </a:solidFill>
                <a:effectLst/>
                <a:uLnTx/>
                <a:uFillTx/>
                <a:latin typeface="+mn-lt"/>
                <a:ea typeface="+mn-ea"/>
                <a:cs typeface="+mn-cs"/>
              </a:rPr>
              <a:t>[URGENT]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a:ln>
                  <a:noFill/>
                </a:ln>
                <a:solidFill>
                  <a:srgbClr val="012750"/>
                </a:solidFill>
                <a:effectLst/>
                <a:uLnTx/>
                <a:uFillTx/>
                <a:latin typeface="+mn-lt"/>
                <a:ea typeface="+mn-ea"/>
                <a:cs typeface="+mn-cs"/>
              </a:rPr>
              <a:t>Need help transferring funds</a:t>
            </a:r>
          </a:p>
        </p:txBody>
      </p:sp>
      <p:sp>
        <p:nvSpPr>
          <p:cNvPr id="99" name="TextBox 98">
            <a:extLst>
              <a:ext uri="{FF2B5EF4-FFF2-40B4-BE49-F238E27FC236}">
                <a16:creationId xmlns:a16="http://schemas.microsoft.com/office/drawing/2014/main" id="{C4910334-97C2-CF4B-A573-F8D248A8F0CC}"/>
              </a:ext>
            </a:extLst>
          </p:cNvPr>
          <p:cNvSpPr txBox="1"/>
          <p:nvPr/>
        </p:nvSpPr>
        <p:spPr>
          <a:xfrm>
            <a:off x="2663258" y="1689004"/>
            <a:ext cx="1679414" cy="261610"/>
          </a:xfrm>
          <a:prstGeom prst="rect">
            <a:avLst/>
          </a:prstGeom>
          <a:noFill/>
        </p:spPr>
        <p:txBody>
          <a:bodyPr wrap="square" lIns="0" rtlCol="0">
            <a:spAutoFit/>
          </a:bodyPr>
          <a:lstStyle/>
          <a:p>
            <a:pPr defTabSz="685891" fontAlgn="auto">
              <a:spcBef>
                <a:spcPts val="0"/>
              </a:spcBef>
              <a:spcAft>
                <a:spcPts val="0"/>
              </a:spcAft>
            </a:pPr>
            <a:r>
              <a:rPr lang="en-US" sz="1100">
                <a:solidFill>
                  <a:srgbClr val="012750"/>
                </a:solidFill>
                <a:latin typeface="+mn-lt"/>
                <a:ea typeface="+mn-ea"/>
                <a:cs typeface="CiscoSansTT Medium" panose="020B0503020201020303" pitchFamily="34" charset="0"/>
              </a:rPr>
              <a:t>Pre-processing</a:t>
            </a:r>
          </a:p>
        </p:txBody>
      </p:sp>
      <p:sp>
        <p:nvSpPr>
          <p:cNvPr id="100" name="TextBox 99">
            <a:extLst>
              <a:ext uri="{FF2B5EF4-FFF2-40B4-BE49-F238E27FC236}">
                <a16:creationId xmlns:a16="http://schemas.microsoft.com/office/drawing/2014/main" id="{47369B5E-7A2F-4040-BADE-337469DA6B59}"/>
              </a:ext>
            </a:extLst>
          </p:cNvPr>
          <p:cNvSpPr txBox="1"/>
          <p:nvPr/>
        </p:nvSpPr>
        <p:spPr>
          <a:xfrm>
            <a:off x="6343735" y="2681144"/>
            <a:ext cx="2344810" cy="153888"/>
          </a:xfrm>
          <a:prstGeom prst="rect">
            <a:avLst/>
          </a:prstGeom>
          <a:noFill/>
        </p:spPr>
        <p:txBody>
          <a:bodyPr wrap="square" lIns="0" tIns="0" rIns="0" bIns="0" rtlCol="0">
            <a:spAutoFit/>
          </a:bodyPr>
          <a:lstStyle/>
          <a:p>
            <a:pPr defTabSz="685891" fontAlgn="auto">
              <a:spcBef>
                <a:spcPts val="0"/>
              </a:spcBef>
              <a:spcAft>
                <a:spcPts val="0"/>
              </a:spcAft>
            </a:pPr>
            <a:r>
              <a:rPr lang="en-US" sz="1000">
                <a:solidFill>
                  <a:srgbClr val="012750"/>
                </a:solidFill>
                <a:latin typeface="+mn-lt"/>
                <a:ea typeface="+mn-ea"/>
                <a:cs typeface="CiscoSansTT Light" panose="020B0503020201020303" pitchFamily="34" charset="0"/>
              </a:rPr>
              <a:t>Compare against Company directory</a:t>
            </a:r>
          </a:p>
        </p:txBody>
      </p:sp>
      <p:sp>
        <p:nvSpPr>
          <p:cNvPr id="101" name="TextBox 100">
            <a:extLst>
              <a:ext uri="{FF2B5EF4-FFF2-40B4-BE49-F238E27FC236}">
                <a16:creationId xmlns:a16="http://schemas.microsoft.com/office/drawing/2014/main" id="{DF9A4F30-2E6D-DA4D-9F5A-49670A2FEE9D}"/>
              </a:ext>
            </a:extLst>
          </p:cNvPr>
          <p:cNvSpPr txBox="1"/>
          <p:nvPr/>
        </p:nvSpPr>
        <p:spPr>
          <a:xfrm>
            <a:off x="6343735" y="2833918"/>
            <a:ext cx="1065888" cy="900503"/>
          </a:xfrm>
          <a:prstGeom prst="rect">
            <a:avLst/>
          </a:prstGeom>
          <a:noFill/>
        </p:spPr>
        <p:txBody>
          <a:bodyPr wrap="square" rtlCol="0">
            <a:spAutoFit/>
          </a:bodyPr>
          <a:lstStyle/>
          <a:p>
            <a:pPr marL="60325" indent="-60325" defTabSz="685891" fontAlgn="auto">
              <a:lnSpc>
                <a:spcPct val="150000"/>
              </a:lnSpc>
              <a:spcBef>
                <a:spcPts val="0"/>
              </a:spcBef>
              <a:spcAft>
                <a:spcPts val="0"/>
              </a:spcAft>
              <a:buFont typeface="Arial" panose="020B0604020202020204" pitchFamily="34" charset="0"/>
              <a:buChar char="•"/>
            </a:pPr>
            <a:r>
              <a:rPr lang="en-US" sz="900">
                <a:solidFill>
                  <a:srgbClr val="012750"/>
                </a:solidFill>
                <a:latin typeface="+mn-lt"/>
                <a:ea typeface="+mn-ea"/>
                <a:cs typeface="CiscoSansTT ExtraLight" panose="020B0303020201020303" pitchFamily="34" charset="0"/>
              </a:rPr>
              <a:t>Allison Johnson</a:t>
            </a:r>
          </a:p>
          <a:p>
            <a:pPr marL="60325" indent="-60325" defTabSz="685891" fontAlgn="auto">
              <a:lnSpc>
                <a:spcPct val="150000"/>
              </a:lnSpc>
              <a:spcBef>
                <a:spcPts val="0"/>
              </a:spcBef>
              <a:spcAft>
                <a:spcPts val="0"/>
              </a:spcAft>
              <a:buFont typeface="Arial" panose="020B0604020202020204" pitchFamily="34" charset="0"/>
              <a:buChar char="•"/>
            </a:pPr>
            <a:r>
              <a:rPr lang="en-US" sz="900">
                <a:solidFill>
                  <a:srgbClr val="012750"/>
                </a:solidFill>
                <a:latin typeface="+mn-lt"/>
                <a:ea typeface="+mn-ea"/>
                <a:cs typeface="CiscoSansTT ExtraLight" panose="020B0303020201020303" pitchFamily="34" charset="0"/>
              </a:rPr>
              <a:t>Barry Smith</a:t>
            </a:r>
          </a:p>
          <a:p>
            <a:pPr marL="60325" indent="-60325" defTabSz="685891" fontAlgn="auto">
              <a:lnSpc>
                <a:spcPct val="150000"/>
              </a:lnSpc>
              <a:spcBef>
                <a:spcPts val="0"/>
              </a:spcBef>
              <a:spcAft>
                <a:spcPts val="0"/>
              </a:spcAft>
              <a:buFont typeface="Arial" panose="020B0604020202020204" pitchFamily="34" charset="0"/>
              <a:buChar char="•"/>
            </a:pPr>
            <a:r>
              <a:rPr lang="en-US" sz="900">
                <a:solidFill>
                  <a:schemeClr val="accent1"/>
                </a:solidFill>
                <a:latin typeface="+mn-lt"/>
                <a:ea typeface="+mn-ea"/>
                <a:cs typeface="CiscoSansTT ExtraLight" panose="020B0303020201020303" pitchFamily="34" charset="0"/>
              </a:rPr>
              <a:t>Chuck Robbins</a:t>
            </a:r>
          </a:p>
          <a:p>
            <a:pPr marL="60325" indent="-60325" defTabSz="685891" fontAlgn="auto">
              <a:lnSpc>
                <a:spcPct val="150000"/>
              </a:lnSpc>
              <a:spcBef>
                <a:spcPts val="0"/>
              </a:spcBef>
              <a:spcAft>
                <a:spcPts val="0"/>
              </a:spcAft>
              <a:buFont typeface="Arial" panose="020B0604020202020204" pitchFamily="34" charset="0"/>
              <a:buChar char="•"/>
            </a:pPr>
            <a:r>
              <a:rPr lang="en-US" sz="900">
                <a:solidFill>
                  <a:srgbClr val="012750"/>
                </a:solidFill>
                <a:latin typeface="+mn-lt"/>
                <a:ea typeface="+mn-ea"/>
                <a:cs typeface="CiscoSansTT ExtraLight" panose="020B0303020201020303" pitchFamily="34" charset="0"/>
              </a:rPr>
              <a:t>Dave Tucker</a:t>
            </a:r>
          </a:p>
        </p:txBody>
      </p:sp>
    </p:spTree>
    <p:extLst>
      <p:ext uri="{BB962C8B-B14F-4D97-AF65-F5344CB8AC3E}">
        <p14:creationId xmlns:p14="http://schemas.microsoft.com/office/powerpoint/2010/main" val="290167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B5AE-3291-5242-B4E8-F1B78B44754C}"/>
              </a:ext>
            </a:extLst>
          </p:cNvPr>
          <p:cNvSpPr>
            <a:spLocks noGrp="1"/>
          </p:cNvSpPr>
          <p:nvPr>
            <p:ph type="title"/>
          </p:nvPr>
        </p:nvSpPr>
        <p:spPr/>
        <p:txBody>
          <a:bodyPr/>
          <a:lstStyle/>
          <a:p>
            <a:r>
              <a:rPr lang="en-US"/>
              <a:t>Content Disarm and Reconstruction (Safe Print)</a:t>
            </a:r>
          </a:p>
        </p:txBody>
      </p:sp>
      <p:pic>
        <p:nvPicPr>
          <p:cNvPr id="5" name="Picture 4">
            <a:extLst>
              <a:ext uri="{FF2B5EF4-FFF2-40B4-BE49-F238E27FC236}">
                <a16:creationId xmlns:a16="http://schemas.microsoft.com/office/drawing/2014/main" id="{CF691E21-A24B-6042-9897-9F6D4736B997}"/>
              </a:ext>
            </a:extLst>
          </p:cNvPr>
          <p:cNvPicPr>
            <a:picLocks noChangeAspect="1"/>
          </p:cNvPicPr>
          <p:nvPr/>
        </p:nvPicPr>
        <p:blipFill>
          <a:blip r:embed="rId3"/>
          <a:stretch>
            <a:fillRect/>
          </a:stretch>
        </p:blipFill>
        <p:spPr>
          <a:xfrm>
            <a:off x="528605" y="1033549"/>
            <a:ext cx="5530652" cy="2201923"/>
          </a:xfrm>
          <a:prstGeom prst="rect">
            <a:avLst/>
          </a:prstGeom>
          <a:ln>
            <a:solidFill>
              <a:schemeClr val="accent2"/>
            </a:solidFill>
          </a:ln>
        </p:spPr>
      </p:pic>
      <p:pic>
        <p:nvPicPr>
          <p:cNvPr id="6" name="Picture 5">
            <a:extLst>
              <a:ext uri="{FF2B5EF4-FFF2-40B4-BE49-F238E27FC236}">
                <a16:creationId xmlns:a16="http://schemas.microsoft.com/office/drawing/2014/main" id="{7B2DADC5-FA24-084C-8CE8-6CF85C3CC9E6}"/>
              </a:ext>
            </a:extLst>
          </p:cNvPr>
          <p:cNvPicPr>
            <a:picLocks noChangeAspect="1"/>
          </p:cNvPicPr>
          <p:nvPr/>
        </p:nvPicPr>
        <p:blipFill>
          <a:blip r:embed="rId4"/>
          <a:stretch>
            <a:fillRect/>
          </a:stretch>
        </p:blipFill>
        <p:spPr>
          <a:xfrm>
            <a:off x="6298890" y="1033549"/>
            <a:ext cx="1886597" cy="2210651"/>
          </a:xfrm>
          <a:prstGeom prst="rect">
            <a:avLst/>
          </a:prstGeom>
          <a:ln w="12700">
            <a:solidFill>
              <a:schemeClr val="accent2"/>
            </a:solidFill>
          </a:ln>
        </p:spPr>
      </p:pic>
      <p:pic>
        <p:nvPicPr>
          <p:cNvPr id="7" name="Picture 6">
            <a:extLst>
              <a:ext uri="{FF2B5EF4-FFF2-40B4-BE49-F238E27FC236}">
                <a16:creationId xmlns:a16="http://schemas.microsoft.com/office/drawing/2014/main" id="{26752964-4F19-7842-83CF-4097BCD643F9}"/>
              </a:ext>
            </a:extLst>
          </p:cNvPr>
          <p:cNvPicPr>
            <a:picLocks noChangeAspect="1"/>
          </p:cNvPicPr>
          <p:nvPr/>
        </p:nvPicPr>
        <p:blipFill rotWithShape="1">
          <a:blip r:embed="rId5"/>
          <a:srcRect b="5757"/>
          <a:stretch/>
        </p:blipFill>
        <p:spPr>
          <a:xfrm>
            <a:off x="6538523" y="2000981"/>
            <a:ext cx="1817139" cy="2226292"/>
          </a:xfrm>
          <a:prstGeom prst="rect">
            <a:avLst/>
          </a:prstGeom>
          <a:ln w="3175">
            <a:solidFill>
              <a:schemeClr val="accent2"/>
            </a:solidFill>
          </a:ln>
        </p:spPr>
      </p:pic>
      <p:sp>
        <p:nvSpPr>
          <p:cNvPr id="8" name="Text Placeholder 1">
            <a:extLst>
              <a:ext uri="{FF2B5EF4-FFF2-40B4-BE49-F238E27FC236}">
                <a16:creationId xmlns:a16="http://schemas.microsoft.com/office/drawing/2014/main" id="{DE37DDA0-B649-FE45-8109-46832F14D25C}"/>
              </a:ext>
            </a:extLst>
          </p:cNvPr>
          <p:cNvSpPr txBox="1">
            <a:spLocks/>
          </p:cNvSpPr>
          <p:nvPr/>
        </p:nvSpPr>
        <p:spPr>
          <a:xfrm>
            <a:off x="575556" y="3404089"/>
            <a:ext cx="5754156" cy="849948"/>
          </a:xfrm>
          <a:prstGeom prst="rect">
            <a:avLst/>
          </a:prstGeom>
        </p:spPr>
        <p:txBody>
          <a:bodyPr lIns="0"/>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400">
                <a:solidFill>
                  <a:schemeClr val="accent2"/>
                </a:solidFill>
                <a:latin typeface="CiscoSansTT ExtraLight" panose="020B0303020201020303" pitchFamily="34" charset="0"/>
                <a:cs typeface="CiscoSansTT ExtraLight" panose="020B0303020201020303" pitchFamily="34" charset="0"/>
              </a:rPr>
              <a:t>Content Disarm and Reconstruction (Safe Print) allows for malicious attachments to be converted into an image and embedded in a PDF</a:t>
            </a:r>
          </a:p>
        </p:txBody>
      </p:sp>
      <p:sp>
        <p:nvSpPr>
          <p:cNvPr id="9" name="Text Placeholder 1">
            <a:extLst>
              <a:ext uri="{FF2B5EF4-FFF2-40B4-BE49-F238E27FC236}">
                <a16:creationId xmlns:a16="http://schemas.microsoft.com/office/drawing/2014/main" id="{EDB8AD74-A69D-2947-BD08-FFAEA66F3D77}"/>
              </a:ext>
            </a:extLst>
          </p:cNvPr>
          <p:cNvSpPr txBox="1">
            <a:spLocks/>
          </p:cNvSpPr>
          <p:nvPr/>
        </p:nvSpPr>
        <p:spPr>
          <a:xfrm>
            <a:off x="1048485" y="3961743"/>
            <a:ext cx="2823495" cy="59382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000">
                <a:solidFill>
                  <a:schemeClr val="tx2"/>
                </a:solidFill>
                <a:latin typeface="CiscoSansTT ExtraLight" panose="020B0303020201020303" pitchFamily="34" charset="0"/>
                <a:cs typeface="CiscoSansTT ExtraLight" panose="020B0303020201020303" pitchFamily="34" charset="0"/>
              </a:rPr>
              <a:t>Use the ‘Safe Print’ content filter action to safe print all message attachments that match a configured content filter condition</a:t>
            </a:r>
          </a:p>
        </p:txBody>
      </p:sp>
      <p:sp>
        <p:nvSpPr>
          <p:cNvPr id="10" name="Text Placeholder 1">
            <a:extLst>
              <a:ext uri="{FF2B5EF4-FFF2-40B4-BE49-F238E27FC236}">
                <a16:creationId xmlns:a16="http://schemas.microsoft.com/office/drawing/2014/main" id="{820FE5ED-C1B4-A945-98F8-60563240F50D}"/>
              </a:ext>
            </a:extLst>
          </p:cNvPr>
          <p:cNvSpPr txBox="1">
            <a:spLocks/>
          </p:cNvSpPr>
          <p:nvPr/>
        </p:nvSpPr>
        <p:spPr>
          <a:xfrm>
            <a:off x="4643462" y="3960268"/>
            <a:ext cx="1424809" cy="53401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000">
                <a:solidFill>
                  <a:schemeClr val="tx2"/>
                </a:solidFill>
                <a:latin typeface="CiscoSansTT ExtraLight" panose="020B0303020201020303" pitchFamily="34" charset="0"/>
                <a:cs typeface="CiscoSansTT ExtraLight" panose="020B0303020201020303" pitchFamily="34" charset="0"/>
              </a:rPr>
              <a:t>Watermark &amp; cover page are optional</a:t>
            </a:r>
          </a:p>
        </p:txBody>
      </p:sp>
      <p:pic>
        <p:nvPicPr>
          <p:cNvPr id="14" name="Graphic 13">
            <a:extLst>
              <a:ext uri="{FF2B5EF4-FFF2-40B4-BE49-F238E27FC236}">
                <a16:creationId xmlns:a16="http://schemas.microsoft.com/office/drawing/2014/main" id="{6B78147E-60CF-914A-BB24-57681CEF7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250" y="3988878"/>
            <a:ext cx="410377" cy="415922"/>
          </a:xfrm>
          <a:prstGeom prst="rect">
            <a:avLst/>
          </a:prstGeom>
        </p:spPr>
      </p:pic>
      <p:pic>
        <p:nvPicPr>
          <p:cNvPr id="15" name="Graphic 14">
            <a:extLst>
              <a:ext uri="{FF2B5EF4-FFF2-40B4-BE49-F238E27FC236}">
                <a16:creationId xmlns:a16="http://schemas.microsoft.com/office/drawing/2014/main" id="{18DABBB4-F74C-DE49-9D05-217CED7EB7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33" y="4016892"/>
            <a:ext cx="366011" cy="415922"/>
          </a:xfrm>
          <a:prstGeom prst="rect">
            <a:avLst/>
          </a:prstGeom>
        </p:spPr>
      </p:pic>
    </p:spTree>
    <p:extLst>
      <p:ext uri="{BB962C8B-B14F-4D97-AF65-F5344CB8AC3E}">
        <p14:creationId xmlns:p14="http://schemas.microsoft.com/office/powerpoint/2010/main" val="3841131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B5AE-3291-5242-B4E8-F1B78B44754C}"/>
              </a:ext>
            </a:extLst>
          </p:cNvPr>
          <p:cNvSpPr>
            <a:spLocks noGrp="1"/>
          </p:cNvSpPr>
          <p:nvPr>
            <p:ph type="title"/>
          </p:nvPr>
        </p:nvSpPr>
        <p:spPr/>
        <p:txBody>
          <a:bodyPr/>
          <a:lstStyle/>
          <a:p>
            <a:r>
              <a:rPr lang="en-US"/>
              <a:t>Intelligently handle – unscannable RFC (Request for Comment Violation) extraction issues</a:t>
            </a:r>
          </a:p>
        </p:txBody>
      </p:sp>
      <p:pic>
        <p:nvPicPr>
          <p:cNvPr id="12" name="Picture 11">
            <a:extLst>
              <a:ext uri="{FF2B5EF4-FFF2-40B4-BE49-F238E27FC236}">
                <a16:creationId xmlns:a16="http://schemas.microsoft.com/office/drawing/2014/main" id="{F7745EA1-17DD-E540-B4FB-17B2B101CB2E}"/>
              </a:ext>
            </a:extLst>
          </p:cNvPr>
          <p:cNvPicPr>
            <a:picLocks noChangeAspect="1"/>
          </p:cNvPicPr>
          <p:nvPr/>
        </p:nvPicPr>
        <p:blipFill>
          <a:blip r:embed="rId2"/>
          <a:stretch>
            <a:fillRect/>
          </a:stretch>
        </p:blipFill>
        <p:spPr>
          <a:xfrm>
            <a:off x="547007" y="1527950"/>
            <a:ext cx="4491971" cy="2406413"/>
          </a:xfrm>
          <a:prstGeom prst="rect">
            <a:avLst/>
          </a:prstGeom>
          <a:ln>
            <a:solidFill>
              <a:schemeClr val="accent2"/>
            </a:solidFill>
          </a:ln>
        </p:spPr>
      </p:pic>
      <p:sp>
        <p:nvSpPr>
          <p:cNvPr id="13" name="Text Placeholder 1">
            <a:extLst>
              <a:ext uri="{FF2B5EF4-FFF2-40B4-BE49-F238E27FC236}">
                <a16:creationId xmlns:a16="http://schemas.microsoft.com/office/drawing/2014/main" id="{8B8FB81B-A0C8-A245-A8A1-79BB00E0BA00}"/>
              </a:ext>
            </a:extLst>
          </p:cNvPr>
          <p:cNvSpPr txBox="1">
            <a:spLocks/>
          </p:cNvSpPr>
          <p:nvPr/>
        </p:nvSpPr>
        <p:spPr>
          <a:xfrm>
            <a:off x="5299750" y="1399539"/>
            <a:ext cx="3297243" cy="1534715"/>
          </a:xfrm>
          <a:prstGeom prst="rect">
            <a:avLst/>
          </a:prstGeom>
        </p:spPr>
        <p:txBody>
          <a:bodyPr lIns="91440"/>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nSpc>
                <a:spcPct val="120000"/>
              </a:lnSpc>
              <a:spcBef>
                <a:spcPts val="100"/>
              </a:spcBef>
              <a:spcAft>
                <a:spcPts val="400"/>
              </a:spcAft>
              <a:buClr>
                <a:srgbClr val="005073"/>
              </a:buClr>
              <a:buNone/>
            </a:pPr>
            <a:r>
              <a:rPr lang="en-US" sz="1800">
                <a:solidFill>
                  <a:schemeClr val="tx2"/>
                </a:solidFill>
                <a:cs typeface="CiscoSansTT ExtraLight" panose="020B0303020201020303" pitchFamily="34" charset="0"/>
              </a:rPr>
              <a:t>Treat the message as unscannable and take the action configured by admin for such messages.</a:t>
            </a:r>
            <a:endParaRPr kumimoji="0" lang="en-US" sz="1800" u="none" strike="noStrike" kern="1200" cap="none" spc="0" normalizeH="0" baseline="0" noProof="0">
              <a:ln>
                <a:noFill/>
              </a:ln>
              <a:solidFill>
                <a:schemeClr val="tx2"/>
              </a:solidFill>
              <a:effectLst/>
              <a:uLnTx/>
              <a:uFillTx/>
              <a:cs typeface="CiscoSansTT ExtraLight" panose="020B0303020201020303" pitchFamily="34" charset="0"/>
            </a:endParaRPr>
          </a:p>
        </p:txBody>
      </p:sp>
      <p:sp>
        <p:nvSpPr>
          <p:cNvPr id="16" name="Text Placeholder 1">
            <a:extLst>
              <a:ext uri="{FF2B5EF4-FFF2-40B4-BE49-F238E27FC236}">
                <a16:creationId xmlns:a16="http://schemas.microsoft.com/office/drawing/2014/main" id="{376F510F-CC79-E344-817C-9AE86D7092B8}"/>
              </a:ext>
            </a:extLst>
          </p:cNvPr>
          <p:cNvSpPr txBox="1">
            <a:spLocks/>
          </p:cNvSpPr>
          <p:nvPr/>
        </p:nvSpPr>
        <p:spPr>
          <a:xfrm>
            <a:off x="5299750" y="3046459"/>
            <a:ext cx="2463075" cy="402765"/>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buClr>
                <a:srgbClr val="005073"/>
              </a:buClr>
              <a:buNone/>
            </a:pPr>
            <a:r>
              <a:rPr lang="en-US" sz="1400">
                <a:solidFill>
                  <a:schemeClr val="accent2"/>
                </a:solidFill>
                <a:cs typeface="CiscoSansTT Light" panose="020B0503020201020303" pitchFamily="34" charset="0"/>
              </a:rPr>
              <a:t>Examples of RFC Violations:</a:t>
            </a:r>
          </a:p>
        </p:txBody>
      </p:sp>
      <p:sp>
        <p:nvSpPr>
          <p:cNvPr id="19" name="Text Placeholder 1">
            <a:extLst>
              <a:ext uri="{FF2B5EF4-FFF2-40B4-BE49-F238E27FC236}">
                <a16:creationId xmlns:a16="http://schemas.microsoft.com/office/drawing/2014/main" id="{E85CDA8D-0B7C-744A-BAE9-2A70BAA64923}"/>
              </a:ext>
            </a:extLst>
          </p:cNvPr>
          <p:cNvSpPr txBox="1">
            <a:spLocks/>
          </p:cNvSpPr>
          <p:nvPr/>
        </p:nvSpPr>
        <p:spPr>
          <a:xfrm>
            <a:off x="5299750" y="3382799"/>
            <a:ext cx="3297243" cy="1534715"/>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a:spcBef>
                <a:spcPts val="800"/>
              </a:spcBef>
              <a:buClr>
                <a:schemeClr val="accent2"/>
              </a:buClr>
              <a:buSzPct val="125000"/>
              <a:buFont typeface="Arial" panose="020B0604020202020204" pitchFamily="34" charset="0"/>
              <a:buChar char="•"/>
            </a:pPr>
            <a:r>
              <a:rPr lang="en-US" sz="1200">
                <a:solidFill>
                  <a:schemeClr val="accent1"/>
                </a:solidFill>
                <a:cs typeface="CiscoSansTT ExtraLight" panose="020B0303020201020303" pitchFamily="34" charset="0"/>
              </a:rPr>
              <a:t>Malformed header conditions such as missing or wrongly placed “:”</a:t>
            </a:r>
          </a:p>
          <a:p>
            <a:pPr lvl="0">
              <a:spcBef>
                <a:spcPts val="800"/>
              </a:spcBef>
              <a:buClr>
                <a:schemeClr val="accent2"/>
              </a:buClr>
              <a:buSzPct val="125000"/>
              <a:buFont typeface="Arial" panose="020B0604020202020204" pitchFamily="34" charset="0"/>
              <a:buChar char="•"/>
            </a:pPr>
            <a:r>
              <a:rPr lang="en-US" sz="1200">
                <a:solidFill>
                  <a:schemeClr val="accent1"/>
                </a:solidFill>
                <a:cs typeface="CiscoSansTT ExtraLight" panose="020B0303020201020303" pitchFamily="34" charset="0"/>
              </a:rPr>
              <a:t>Malformed envelope header such as ‘From’ header</a:t>
            </a:r>
          </a:p>
          <a:p>
            <a:pPr lvl="0">
              <a:spcBef>
                <a:spcPts val="800"/>
              </a:spcBef>
              <a:buClr>
                <a:schemeClr val="accent2"/>
              </a:buClr>
              <a:buSzPct val="125000"/>
              <a:buFont typeface="Arial" panose="020B0604020202020204" pitchFamily="34" charset="0"/>
              <a:buChar char="•"/>
            </a:pPr>
            <a:r>
              <a:rPr lang="en-US" sz="1200">
                <a:solidFill>
                  <a:schemeClr val="accent1"/>
                </a:solidFill>
                <a:cs typeface="CiscoSansTT ExtraLight" panose="020B0303020201020303" pitchFamily="34" charset="0"/>
              </a:rPr>
              <a:t>Parsing Error</a:t>
            </a:r>
          </a:p>
        </p:txBody>
      </p:sp>
      <p:cxnSp>
        <p:nvCxnSpPr>
          <p:cNvPr id="4" name="Straight Connector 3">
            <a:extLst>
              <a:ext uri="{FF2B5EF4-FFF2-40B4-BE49-F238E27FC236}">
                <a16:creationId xmlns:a16="http://schemas.microsoft.com/office/drawing/2014/main" id="{05874CD9-E8F4-9F4B-B829-2C407F179AAB}"/>
              </a:ext>
            </a:extLst>
          </p:cNvPr>
          <p:cNvCxnSpPr/>
          <p:nvPr/>
        </p:nvCxnSpPr>
        <p:spPr>
          <a:xfrm>
            <a:off x="5402317" y="2913234"/>
            <a:ext cx="2890345" cy="0"/>
          </a:xfrm>
          <a:prstGeom prst="line">
            <a:avLst/>
          </a:prstGeom>
          <a:ln w="190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809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B25E-2F47-4777-8CE8-C37E8026FA0A}"/>
              </a:ext>
            </a:extLst>
          </p:cNvPr>
          <p:cNvSpPr>
            <a:spLocks noGrp="1"/>
          </p:cNvSpPr>
          <p:nvPr>
            <p:ph type="ctrTitle"/>
          </p:nvPr>
        </p:nvSpPr>
        <p:spPr/>
        <p:txBody>
          <a:bodyPr/>
          <a:lstStyle/>
          <a:p>
            <a:r>
              <a:rPr lang="en-US"/>
              <a:t>Remediation</a:t>
            </a:r>
          </a:p>
        </p:txBody>
      </p:sp>
    </p:spTree>
    <p:extLst>
      <p:ext uri="{BB962C8B-B14F-4D97-AF65-F5344CB8AC3E}">
        <p14:creationId xmlns:p14="http://schemas.microsoft.com/office/powerpoint/2010/main" val="80824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F6E59DAD-9470-8557-B240-ED09044BBDFF}"/>
              </a:ext>
            </a:extLst>
          </p:cNvPr>
          <p:cNvSpPr>
            <a:spLocks noGrp="1"/>
          </p:cNvSpPr>
          <p:nvPr>
            <p:ph type="body" sz="quarter" idx="4294967295"/>
          </p:nvPr>
        </p:nvSpPr>
        <p:spPr>
          <a:xfrm>
            <a:off x="566737" y="3786741"/>
            <a:ext cx="7791450" cy="349250"/>
          </a:xfrm>
        </p:spPr>
        <p:txBody>
          <a:bodyPr/>
          <a:lstStyle/>
          <a:p>
            <a:pPr marL="7937" indent="0">
              <a:buNone/>
            </a:pPr>
            <a:r>
              <a:rPr lang="en-US"/>
              <a:t>Gartner Market Guide for Email Security (Feb 2023)</a:t>
            </a:r>
          </a:p>
          <a:p>
            <a:pPr marL="7937" indent="0">
              <a:buNone/>
            </a:pPr>
            <a:endParaRPr lang="en-US"/>
          </a:p>
          <a:p>
            <a:pPr marL="7937" indent="0">
              <a:buNone/>
            </a:pPr>
            <a:endParaRPr lang="en-US"/>
          </a:p>
        </p:txBody>
      </p:sp>
      <p:sp>
        <p:nvSpPr>
          <p:cNvPr id="7" name="Title 2">
            <a:extLst>
              <a:ext uri="{FF2B5EF4-FFF2-40B4-BE49-F238E27FC236}">
                <a16:creationId xmlns:a16="http://schemas.microsoft.com/office/drawing/2014/main" id="{52771749-93F4-8098-B9A1-DEB46C4C4A03}"/>
              </a:ext>
            </a:extLst>
          </p:cNvPr>
          <p:cNvSpPr>
            <a:spLocks noGrp="1"/>
          </p:cNvSpPr>
          <p:nvPr>
            <p:ph type="ctrTitle" idx="4294967295"/>
          </p:nvPr>
        </p:nvSpPr>
        <p:spPr>
          <a:xfrm>
            <a:off x="566737" y="1098071"/>
            <a:ext cx="8010525" cy="2536825"/>
          </a:xfrm>
        </p:spPr>
        <p:txBody>
          <a:bodyPr/>
          <a:lstStyle/>
          <a:p>
            <a:pPr marL="0" indent="0"/>
            <a:r>
              <a:rPr lang="en-US" sz="2400" b="1"/>
              <a:t>“The migration to cloud email platforms continues along with a significant increase in the number of phishing attacks. </a:t>
            </a:r>
            <a:br>
              <a:rPr lang="en-US" sz="2400" b="1"/>
            </a:br>
            <a:br>
              <a:rPr lang="en-US" sz="2400" b="1"/>
            </a:br>
            <a:r>
              <a:rPr lang="en-US" sz="2400" b="1"/>
              <a:t>Security and risk management leaders should evaluate the native capabilities offered by cloud email systems and ensure that they are adequate to prevent sophisticated attacks</a:t>
            </a:r>
            <a:r>
              <a:rPr lang="en-US" sz="2400"/>
              <a:t>.”</a:t>
            </a:r>
          </a:p>
        </p:txBody>
      </p:sp>
    </p:spTree>
    <p:extLst>
      <p:ext uri="{BB962C8B-B14F-4D97-AF65-F5344CB8AC3E}">
        <p14:creationId xmlns:p14="http://schemas.microsoft.com/office/powerpoint/2010/main" val="35647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9DBC78-7C26-9AD3-CF99-0052CA5570F4}"/>
              </a:ext>
            </a:extLst>
          </p:cNvPr>
          <p:cNvSpPr>
            <a:spLocks noGrp="1"/>
          </p:cNvSpPr>
          <p:nvPr>
            <p:ph type="title"/>
          </p:nvPr>
        </p:nvSpPr>
        <p:spPr/>
        <p:txBody>
          <a:bodyPr/>
          <a:lstStyle/>
          <a:p>
            <a:r>
              <a:rPr lang="en-US"/>
              <a:t>Mailbox Auto Remediation (MAR)</a:t>
            </a:r>
            <a:br>
              <a:rPr lang="en-US"/>
            </a:br>
            <a:r>
              <a:rPr lang="en-US" sz="1800">
                <a:solidFill>
                  <a:schemeClr val="accent2"/>
                </a:solidFill>
              </a:rPr>
              <a:t>Gateway remediation for MSFT 365</a:t>
            </a:r>
            <a:endParaRPr lang="en-US">
              <a:solidFill>
                <a:schemeClr val="accent2"/>
              </a:solidFill>
            </a:endParaRPr>
          </a:p>
        </p:txBody>
      </p:sp>
      <p:grpSp>
        <p:nvGrpSpPr>
          <p:cNvPr id="153" name="Group 152">
            <a:extLst>
              <a:ext uri="{FF2B5EF4-FFF2-40B4-BE49-F238E27FC236}">
                <a16:creationId xmlns:a16="http://schemas.microsoft.com/office/drawing/2014/main" id="{C163989F-80A3-90F4-6A37-928425F3C26C}"/>
              </a:ext>
            </a:extLst>
          </p:cNvPr>
          <p:cNvGrpSpPr/>
          <p:nvPr/>
        </p:nvGrpSpPr>
        <p:grpSpPr>
          <a:xfrm>
            <a:off x="646269" y="731520"/>
            <a:ext cx="7851462" cy="3916815"/>
            <a:chOff x="646269" y="731520"/>
            <a:chExt cx="7851462" cy="3916815"/>
          </a:xfrm>
        </p:grpSpPr>
        <p:sp>
          <p:nvSpPr>
            <p:cNvPr id="95" name="TextBox 94">
              <a:extLst>
                <a:ext uri="{FF2B5EF4-FFF2-40B4-BE49-F238E27FC236}">
                  <a16:creationId xmlns:a16="http://schemas.microsoft.com/office/drawing/2014/main" id="{B7EDD455-CA55-B1B1-B435-8F29911CA5D5}"/>
                </a:ext>
              </a:extLst>
            </p:cNvPr>
            <p:cNvSpPr txBox="1"/>
            <p:nvPr/>
          </p:nvSpPr>
          <p:spPr>
            <a:xfrm>
              <a:off x="2167388" y="1232295"/>
              <a:ext cx="1463863" cy="215444"/>
            </a:xfrm>
            <a:prstGeom prst="rect">
              <a:avLst/>
            </a:prstGeom>
            <a:noFill/>
          </p:spPr>
          <p:txBody>
            <a:bodyPr wrap="none" rtlCol="0">
              <a:spAutoFit/>
            </a:bodyPr>
            <a:lstStyle/>
            <a:p>
              <a:pPr algn="ctr"/>
              <a:r>
                <a:rPr lang="en-US" sz="800">
                  <a:latin typeface="+mn-lt"/>
                </a:rPr>
                <a:t>(One-time, pre-configured)</a:t>
              </a:r>
            </a:p>
          </p:txBody>
        </p:sp>
        <p:pic>
          <p:nvPicPr>
            <p:cNvPr id="96" name="Picture 95">
              <a:extLst>
                <a:ext uri="{FF2B5EF4-FFF2-40B4-BE49-F238E27FC236}">
                  <a16:creationId xmlns:a16="http://schemas.microsoft.com/office/drawing/2014/main" id="{6BE11802-6A67-A2AC-2B59-F11463EE4F53}"/>
                </a:ext>
              </a:extLst>
            </p:cNvPr>
            <p:cNvPicPr>
              <a:picLocks noChangeAspect="1"/>
            </p:cNvPicPr>
            <p:nvPr/>
          </p:nvPicPr>
          <p:blipFill>
            <a:blip r:embed="rId2"/>
            <a:stretch>
              <a:fillRect/>
            </a:stretch>
          </p:blipFill>
          <p:spPr>
            <a:xfrm>
              <a:off x="6314892" y="3870927"/>
              <a:ext cx="1241778" cy="201168"/>
            </a:xfrm>
            <a:prstGeom prst="rect">
              <a:avLst/>
            </a:prstGeom>
          </p:spPr>
        </p:pic>
        <p:grpSp>
          <p:nvGrpSpPr>
            <p:cNvPr id="97" name="Group 96">
              <a:extLst>
                <a:ext uri="{FF2B5EF4-FFF2-40B4-BE49-F238E27FC236}">
                  <a16:creationId xmlns:a16="http://schemas.microsoft.com/office/drawing/2014/main" id="{07F3618B-331F-56B1-6AF7-2CE66A25E934}"/>
                </a:ext>
              </a:extLst>
            </p:cNvPr>
            <p:cNvGrpSpPr/>
            <p:nvPr/>
          </p:nvGrpSpPr>
          <p:grpSpPr>
            <a:xfrm>
              <a:off x="2133636" y="1782203"/>
              <a:ext cx="1557984" cy="292388"/>
              <a:chOff x="237416" y="2602241"/>
              <a:chExt cx="1557984" cy="292388"/>
            </a:xfrm>
          </p:grpSpPr>
          <p:pic>
            <p:nvPicPr>
              <p:cNvPr id="149" name="Picture 148">
                <a:extLst>
                  <a:ext uri="{FF2B5EF4-FFF2-40B4-BE49-F238E27FC236}">
                    <a16:creationId xmlns:a16="http://schemas.microsoft.com/office/drawing/2014/main" id="{F7C2D2E1-FCC4-A2DA-DBFB-C930FD6C5341}"/>
                  </a:ext>
                </a:extLst>
              </p:cNvPr>
              <p:cNvPicPr>
                <a:picLocks noChangeAspect="1"/>
              </p:cNvPicPr>
              <p:nvPr/>
            </p:nvPicPr>
            <p:blipFill>
              <a:blip r:embed="rId3"/>
              <a:stretch>
                <a:fillRect/>
              </a:stretch>
            </p:blipFill>
            <p:spPr>
              <a:xfrm>
                <a:off x="237416" y="2629533"/>
                <a:ext cx="213741" cy="201168"/>
              </a:xfrm>
              <a:prstGeom prst="rect">
                <a:avLst/>
              </a:prstGeom>
            </p:spPr>
          </p:pic>
          <p:sp>
            <p:nvSpPr>
              <p:cNvPr id="150" name="TextBox 149">
                <a:extLst>
                  <a:ext uri="{FF2B5EF4-FFF2-40B4-BE49-F238E27FC236}">
                    <a16:creationId xmlns:a16="http://schemas.microsoft.com/office/drawing/2014/main" id="{2C8460E8-556E-8AB9-C8C5-D5BEFB3E4CBB}"/>
                  </a:ext>
                </a:extLst>
              </p:cNvPr>
              <p:cNvSpPr txBox="1"/>
              <p:nvPr/>
            </p:nvSpPr>
            <p:spPr>
              <a:xfrm>
                <a:off x="413290" y="2602241"/>
                <a:ext cx="1382110" cy="292388"/>
              </a:xfrm>
              <a:prstGeom prst="rect">
                <a:avLst/>
              </a:prstGeom>
              <a:noFill/>
            </p:spPr>
            <p:txBody>
              <a:bodyPr wrap="none" rtlCol="0">
                <a:spAutoFit/>
              </a:bodyPr>
              <a:lstStyle/>
              <a:p>
                <a:pPr algn="l"/>
                <a:r>
                  <a:rPr lang="en-US" sz="1300">
                    <a:solidFill>
                      <a:srgbClr val="737373"/>
                    </a:solidFill>
                    <a:latin typeface="+mn-lt"/>
                    <a:ea typeface="Microsoft GothicNeo" panose="020B0500000101010101" pitchFamily="34" charset="-127"/>
                    <a:cs typeface="Microsoft Sans Serif" panose="020B0604020202020204" pitchFamily="34" charset="0"/>
                  </a:rPr>
                  <a:t>Microsoft Azure</a:t>
                </a:r>
              </a:p>
            </p:txBody>
          </p:sp>
        </p:grpSp>
        <p:pic>
          <p:nvPicPr>
            <p:cNvPr id="98" name="Graphic 66">
              <a:extLst>
                <a:ext uri="{FF2B5EF4-FFF2-40B4-BE49-F238E27FC236}">
                  <a16:creationId xmlns:a16="http://schemas.microsoft.com/office/drawing/2014/main" id="{03D1BD29-9691-E467-B788-B43B343D6A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269" y="3672900"/>
              <a:ext cx="457200" cy="457200"/>
            </a:xfrm>
            <a:prstGeom prst="rect">
              <a:avLst/>
            </a:prstGeom>
          </p:spPr>
        </p:pic>
        <p:cxnSp>
          <p:nvCxnSpPr>
            <p:cNvPr id="99" name="Gerade Verbindung mit Pfeil 16">
              <a:extLst>
                <a:ext uri="{FF2B5EF4-FFF2-40B4-BE49-F238E27FC236}">
                  <a16:creationId xmlns:a16="http://schemas.microsoft.com/office/drawing/2014/main" id="{8BD3F95F-5B6F-829C-35A6-D68434DB040E}"/>
                </a:ext>
              </a:extLst>
            </p:cNvPr>
            <p:cNvCxnSpPr>
              <a:cxnSpLocks/>
            </p:cNvCxnSpPr>
            <p:nvPr/>
          </p:nvCxnSpPr>
          <p:spPr>
            <a:xfrm flipV="1">
              <a:off x="1203809" y="3923314"/>
              <a:ext cx="1371600" cy="12148"/>
            </a:xfrm>
            <a:prstGeom prst="straightConnector1">
              <a:avLst/>
            </a:prstGeom>
            <a:ln w="15875">
              <a:solidFill>
                <a:schemeClr val="accent2"/>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Gerade Verbindung mit Pfeil 16">
              <a:extLst>
                <a:ext uri="{FF2B5EF4-FFF2-40B4-BE49-F238E27FC236}">
                  <a16:creationId xmlns:a16="http://schemas.microsoft.com/office/drawing/2014/main" id="{6C23B2BC-337D-6CF5-B1D7-47C7E51DD1DB}"/>
                </a:ext>
              </a:extLst>
            </p:cNvPr>
            <p:cNvCxnSpPr>
              <a:cxnSpLocks/>
            </p:cNvCxnSpPr>
            <p:nvPr/>
          </p:nvCxnSpPr>
          <p:spPr>
            <a:xfrm flipV="1">
              <a:off x="3859614" y="1928397"/>
              <a:ext cx="1286776" cy="1424492"/>
            </a:xfrm>
            <a:prstGeom prst="straightConnector1">
              <a:avLst/>
            </a:prstGeom>
            <a:ln w="15875">
              <a:solidFill>
                <a:schemeClr val="accent2"/>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Gerade Verbindung mit Pfeil 16">
              <a:extLst>
                <a:ext uri="{FF2B5EF4-FFF2-40B4-BE49-F238E27FC236}">
                  <a16:creationId xmlns:a16="http://schemas.microsoft.com/office/drawing/2014/main" id="{9067133F-66C7-6832-21B7-B8B403B3D274}"/>
                </a:ext>
              </a:extLst>
            </p:cNvPr>
            <p:cNvCxnSpPr>
              <a:cxnSpLocks/>
            </p:cNvCxnSpPr>
            <p:nvPr/>
          </p:nvCxnSpPr>
          <p:spPr>
            <a:xfrm flipV="1">
              <a:off x="3873210" y="2090813"/>
              <a:ext cx="1380744" cy="1536192"/>
            </a:xfrm>
            <a:prstGeom prst="straightConnector1">
              <a:avLst/>
            </a:prstGeom>
            <a:ln w="15875">
              <a:solidFill>
                <a:schemeClr val="accent2"/>
              </a:solidFill>
              <a:headEnd type="triangle"/>
              <a:tailEnd type="oval"/>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970ABA64-CE61-82D3-69C3-8628EF2CE9F5}"/>
                </a:ext>
              </a:extLst>
            </p:cNvPr>
            <p:cNvSpPr txBox="1"/>
            <p:nvPr/>
          </p:nvSpPr>
          <p:spPr>
            <a:xfrm>
              <a:off x="754588" y="2395953"/>
              <a:ext cx="1828801" cy="420756"/>
            </a:xfrm>
            <a:prstGeom prst="rect">
              <a:avLst/>
            </a:prstGeom>
            <a:noFill/>
          </p:spPr>
          <p:txBody>
            <a:bodyPr wrap="square" rtlCol="0">
              <a:spAutoFit/>
            </a:bodyPr>
            <a:lstStyle/>
            <a:p>
              <a:pPr algn="r"/>
              <a:r>
                <a:rPr lang="en-US" sz="1067">
                  <a:latin typeface="+mn-lt"/>
                </a:rPr>
                <a:t>Request access to Microsoft 365 mailbox</a:t>
              </a:r>
            </a:p>
          </p:txBody>
        </p:sp>
        <p:sp>
          <p:nvSpPr>
            <p:cNvPr id="103" name="TextBox 102">
              <a:extLst>
                <a:ext uri="{FF2B5EF4-FFF2-40B4-BE49-F238E27FC236}">
                  <a16:creationId xmlns:a16="http://schemas.microsoft.com/office/drawing/2014/main" id="{C6E28B45-B206-36BA-9E69-FA881A3891FF}"/>
                </a:ext>
              </a:extLst>
            </p:cNvPr>
            <p:cNvSpPr txBox="1"/>
            <p:nvPr/>
          </p:nvSpPr>
          <p:spPr>
            <a:xfrm>
              <a:off x="3748591" y="2022242"/>
              <a:ext cx="921532" cy="584968"/>
            </a:xfrm>
            <a:prstGeom prst="rect">
              <a:avLst/>
            </a:prstGeom>
            <a:noFill/>
          </p:spPr>
          <p:txBody>
            <a:bodyPr wrap="square" rtlCol="0">
              <a:spAutoFit/>
            </a:bodyPr>
            <a:lstStyle/>
            <a:p>
              <a:pPr algn="r"/>
              <a:r>
                <a:rPr lang="en-US" sz="1067">
                  <a:latin typeface="+mn-lt"/>
                </a:rPr>
                <a:t>AMP Disposition query made</a:t>
              </a:r>
            </a:p>
          </p:txBody>
        </p:sp>
        <p:sp>
          <p:nvSpPr>
            <p:cNvPr id="104" name="TextBox 103">
              <a:extLst>
                <a:ext uri="{FF2B5EF4-FFF2-40B4-BE49-F238E27FC236}">
                  <a16:creationId xmlns:a16="http://schemas.microsoft.com/office/drawing/2014/main" id="{65A71349-FDFD-BAA2-3C7C-961F57419C3B}"/>
                </a:ext>
              </a:extLst>
            </p:cNvPr>
            <p:cNvSpPr txBox="1"/>
            <p:nvPr/>
          </p:nvSpPr>
          <p:spPr>
            <a:xfrm>
              <a:off x="4527753" y="2767921"/>
              <a:ext cx="965756" cy="584968"/>
            </a:xfrm>
            <a:prstGeom prst="rect">
              <a:avLst/>
            </a:prstGeom>
            <a:noFill/>
          </p:spPr>
          <p:txBody>
            <a:bodyPr wrap="square" rtlCol="0">
              <a:spAutoFit/>
            </a:bodyPr>
            <a:lstStyle/>
            <a:p>
              <a:r>
                <a:rPr lang="en-US" sz="1067">
                  <a:latin typeface="+mn-lt"/>
                </a:rPr>
                <a:t>AMP Disposition: </a:t>
              </a:r>
              <a:r>
                <a:rPr lang="en-US" sz="1067">
                  <a:solidFill>
                    <a:srgbClr val="00B050"/>
                  </a:solidFill>
                  <a:latin typeface="+mn-lt"/>
                </a:rPr>
                <a:t>Clean</a:t>
              </a:r>
            </a:p>
          </p:txBody>
        </p:sp>
        <p:sp>
          <p:nvSpPr>
            <p:cNvPr id="105" name="Arc 104">
              <a:extLst>
                <a:ext uri="{FF2B5EF4-FFF2-40B4-BE49-F238E27FC236}">
                  <a16:creationId xmlns:a16="http://schemas.microsoft.com/office/drawing/2014/main" id="{82AAE57C-2A24-82A5-BDAD-765986520D25}"/>
                </a:ext>
              </a:extLst>
            </p:cNvPr>
            <p:cNvSpPr/>
            <p:nvPr/>
          </p:nvSpPr>
          <p:spPr>
            <a:xfrm rot="4934862">
              <a:off x="2654319" y="652995"/>
              <a:ext cx="2834640" cy="3383280"/>
            </a:xfrm>
            <a:prstGeom prst="arc">
              <a:avLst>
                <a:gd name="adj1" fmla="val 16147376"/>
                <a:gd name="adj2" fmla="val 802642"/>
              </a:avLst>
            </a:prstGeom>
            <a:ln w="12700">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06" name="Freeform 105">
              <a:extLst>
                <a:ext uri="{FF2B5EF4-FFF2-40B4-BE49-F238E27FC236}">
                  <a16:creationId xmlns:a16="http://schemas.microsoft.com/office/drawing/2014/main" id="{5ED1FF48-1BA9-22F5-B34A-663F60487E31}"/>
                </a:ext>
              </a:extLst>
            </p:cNvPr>
            <p:cNvSpPr/>
            <p:nvPr/>
          </p:nvSpPr>
          <p:spPr>
            <a:xfrm>
              <a:off x="4110636" y="2146199"/>
              <a:ext cx="2170349" cy="1755301"/>
            </a:xfrm>
            <a:custGeom>
              <a:avLst/>
              <a:gdLst>
                <a:gd name="connsiteX0" fmla="*/ 1627762 w 1627762"/>
                <a:gd name="connsiteY0" fmla="*/ 0 h 1316476"/>
                <a:gd name="connsiteX1" fmla="*/ 0 w 1627762"/>
                <a:gd name="connsiteY1" fmla="*/ 1316476 h 1316476"/>
              </a:gdLst>
              <a:ahLst/>
              <a:cxnLst>
                <a:cxn ang="0">
                  <a:pos x="connsiteX0" y="connsiteY0"/>
                </a:cxn>
                <a:cxn ang="0">
                  <a:pos x="connsiteX1" y="connsiteY1"/>
                </a:cxn>
              </a:cxnLst>
              <a:rect l="l" t="t" r="r" b="b"/>
              <a:pathLst>
                <a:path w="1627762" h="1316476">
                  <a:moveTo>
                    <a:pt x="1627762" y="0"/>
                  </a:moveTo>
                  <a:cubicBezTo>
                    <a:pt x="939259" y="520429"/>
                    <a:pt x="250757" y="1040859"/>
                    <a:pt x="0" y="1316476"/>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7" name="TextBox 106">
              <a:extLst>
                <a:ext uri="{FF2B5EF4-FFF2-40B4-BE49-F238E27FC236}">
                  <a16:creationId xmlns:a16="http://schemas.microsoft.com/office/drawing/2014/main" id="{97D3A57E-337B-6112-87F2-7EFEDBCFE538}"/>
                </a:ext>
              </a:extLst>
            </p:cNvPr>
            <p:cNvSpPr txBox="1"/>
            <p:nvPr/>
          </p:nvSpPr>
          <p:spPr>
            <a:xfrm>
              <a:off x="5794414" y="2436631"/>
              <a:ext cx="1515976" cy="584968"/>
            </a:xfrm>
            <a:prstGeom prst="rect">
              <a:avLst/>
            </a:prstGeom>
            <a:noFill/>
          </p:spPr>
          <p:txBody>
            <a:bodyPr wrap="square" rtlCol="0">
              <a:spAutoFit/>
            </a:bodyPr>
            <a:lstStyle/>
            <a:p>
              <a:r>
                <a:rPr lang="en-US" sz="1067">
                  <a:latin typeface="+mn-lt"/>
                </a:rPr>
                <a:t>File Analysis sends retrospective verdict update: </a:t>
              </a:r>
              <a:r>
                <a:rPr lang="en-US" sz="1067">
                  <a:solidFill>
                    <a:srgbClr val="FF0000"/>
                  </a:solidFill>
                  <a:latin typeface="+mn-lt"/>
                </a:rPr>
                <a:t>File Malicious</a:t>
              </a:r>
            </a:p>
          </p:txBody>
        </p:sp>
        <p:sp>
          <p:nvSpPr>
            <p:cNvPr id="108" name="TextBox 107">
              <a:extLst>
                <a:ext uri="{FF2B5EF4-FFF2-40B4-BE49-F238E27FC236}">
                  <a16:creationId xmlns:a16="http://schemas.microsoft.com/office/drawing/2014/main" id="{91BABB85-F039-2D3B-7FBE-C30AE9B25F2C}"/>
                </a:ext>
              </a:extLst>
            </p:cNvPr>
            <p:cNvSpPr txBox="1"/>
            <p:nvPr/>
          </p:nvSpPr>
          <p:spPr>
            <a:xfrm>
              <a:off x="5455807" y="4391790"/>
              <a:ext cx="2563476" cy="256545"/>
            </a:xfrm>
            <a:prstGeom prst="rect">
              <a:avLst/>
            </a:prstGeom>
            <a:noFill/>
          </p:spPr>
          <p:txBody>
            <a:bodyPr wrap="square" rtlCol="0">
              <a:spAutoFit/>
            </a:bodyPr>
            <a:lstStyle/>
            <a:p>
              <a:r>
                <a:rPr lang="en-US" sz="1067">
                  <a:latin typeface="+mn-lt"/>
                </a:rPr>
                <a:t>Remediate Message (as configured)</a:t>
              </a:r>
            </a:p>
          </p:txBody>
        </p:sp>
        <p:sp>
          <p:nvSpPr>
            <p:cNvPr id="109" name="TextBox 108">
              <a:extLst>
                <a:ext uri="{FF2B5EF4-FFF2-40B4-BE49-F238E27FC236}">
                  <a16:creationId xmlns:a16="http://schemas.microsoft.com/office/drawing/2014/main" id="{C4E387C5-971E-D933-8F86-A5E703C71DC0}"/>
                </a:ext>
              </a:extLst>
            </p:cNvPr>
            <p:cNvSpPr txBox="1"/>
            <p:nvPr/>
          </p:nvSpPr>
          <p:spPr>
            <a:xfrm>
              <a:off x="7180634" y="1517011"/>
              <a:ext cx="1317097" cy="584968"/>
            </a:xfrm>
            <a:prstGeom prst="rect">
              <a:avLst/>
            </a:prstGeom>
            <a:noFill/>
          </p:spPr>
          <p:txBody>
            <a:bodyPr wrap="square" rtlCol="0">
              <a:spAutoFit/>
            </a:bodyPr>
            <a:lstStyle/>
            <a:p>
              <a:r>
                <a:rPr lang="en-US" sz="1067">
                  <a:latin typeface="+mn-lt"/>
                </a:rPr>
                <a:t>Disposition changed in AMP Cloud to </a:t>
              </a:r>
              <a:r>
                <a:rPr lang="en-US" sz="1067">
                  <a:solidFill>
                    <a:srgbClr val="FF0000"/>
                  </a:solidFill>
                  <a:latin typeface="+mn-lt"/>
                </a:rPr>
                <a:t>Malicious</a:t>
              </a:r>
            </a:p>
          </p:txBody>
        </p:sp>
        <p:sp>
          <p:nvSpPr>
            <p:cNvPr id="110" name="TextBox 109">
              <a:extLst>
                <a:ext uri="{FF2B5EF4-FFF2-40B4-BE49-F238E27FC236}">
                  <a16:creationId xmlns:a16="http://schemas.microsoft.com/office/drawing/2014/main" id="{2F84180C-36C1-FE88-433A-FD9D22174782}"/>
                </a:ext>
              </a:extLst>
            </p:cNvPr>
            <p:cNvSpPr txBox="1"/>
            <p:nvPr/>
          </p:nvSpPr>
          <p:spPr>
            <a:xfrm>
              <a:off x="1283217" y="4067094"/>
              <a:ext cx="1371600" cy="420624"/>
            </a:xfrm>
            <a:prstGeom prst="rect">
              <a:avLst/>
            </a:prstGeom>
            <a:noFill/>
          </p:spPr>
          <p:txBody>
            <a:bodyPr wrap="square" rtlCol="0">
              <a:spAutoFit/>
            </a:bodyPr>
            <a:lstStyle/>
            <a:p>
              <a:r>
                <a:rPr lang="en-US" sz="1067">
                  <a:latin typeface="+mn-lt"/>
                </a:rPr>
                <a:t>Email with an attachment is sent</a:t>
              </a:r>
            </a:p>
          </p:txBody>
        </p:sp>
        <p:grpSp>
          <p:nvGrpSpPr>
            <p:cNvPr id="111" name="Group 110">
              <a:extLst>
                <a:ext uri="{FF2B5EF4-FFF2-40B4-BE49-F238E27FC236}">
                  <a16:creationId xmlns:a16="http://schemas.microsoft.com/office/drawing/2014/main" id="{740243B5-A584-4C95-C177-CD54FDF92C15}"/>
                </a:ext>
              </a:extLst>
            </p:cNvPr>
            <p:cNvGrpSpPr/>
            <p:nvPr/>
          </p:nvGrpSpPr>
          <p:grpSpPr>
            <a:xfrm>
              <a:off x="5157038" y="731520"/>
              <a:ext cx="1764832" cy="1270924"/>
              <a:chOff x="588831" y="660552"/>
              <a:chExt cx="1764832" cy="1270924"/>
            </a:xfrm>
          </p:grpSpPr>
          <p:grpSp>
            <p:nvGrpSpPr>
              <p:cNvPr id="140" name="Group 139">
                <a:extLst>
                  <a:ext uri="{FF2B5EF4-FFF2-40B4-BE49-F238E27FC236}">
                    <a16:creationId xmlns:a16="http://schemas.microsoft.com/office/drawing/2014/main" id="{CB55B28D-6D1F-283A-B41A-24E246A0BE8F}"/>
                  </a:ext>
                </a:extLst>
              </p:cNvPr>
              <p:cNvGrpSpPr/>
              <p:nvPr/>
            </p:nvGrpSpPr>
            <p:grpSpPr>
              <a:xfrm>
                <a:off x="588831" y="999806"/>
                <a:ext cx="1580507" cy="931670"/>
                <a:chOff x="4429714" y="3694112"/>
                <a:chExt cx="1580507" cy="931670"/>
              </a:xfrm>
            </p:grpSpPr>
            <p:grpSp>
              <p:nvGrpSpPr>
                <p:cNvPr id="145" name="Group 144">
                  <a:extLst>
                    <a:ext uri="{FF2B5EF4-FFF2-40B4-BE49-F238E27FC236}">
                      <a16:creationId xmlns:a16="http://schemas.microsoft.com/office/drawing/2014/main" id="{BE4F034F-6582-20D1-F52C-8C7186CCF845}"/>
                    </a:ext>
                  </a:extLst>
                </p:cNvPr>
                <p:cNvGrpSpPr/>
                <p:nvPr/>
              </p:nvGrpSpPr>
              <p:grpSpPr>
                <a:xfrm>
                  <a:off x="4429714" y="3694112"/>
                  <a:ext cx="1580507" cy="914400"/>
                  <a:chOff x="4618406" y="3312265"/>
                  <a:chExt cx="1580507" cy="914400"/>
                </a:xfrm>
                <a:solidFill>
                  <a:schemeClr val="accent1"/>
                </a:solidFill>
              </p:grpSpPr>
              <p:sp>
                <p:nvSpPr>
                  <p:cNvPr id="147" name="Freeform 44">
                    <a:extLst>
                      <a:ext uri="{FF2B5EF4-FFF2-40B4-BE49-F238E27FC236}">
                        <a16:creationId xmlns:a16="http://schemas.microsoft.com/office/drawing/2014/main" id="{98E9C5EC-4805-E3D8-518C-7437D2F4FF27}"/>
                      </a:ext>
                    </a:extLst>
                  </p:cNvPr>
                  <p:cNvSpPr>
                    <a:spLocks noChangeAspect="1"/>
                  </p:cNvSpPr>
                  <p:nvPr/>
                </p:nvSpPr>
                <p:spPr>
                  <a:xfrm>
                    <a:off x="4618406" y="3312265"/>
                    <a:ext cx="1580507" cy="914400"/>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2"/>
                  </a:solidFill>
                  <a:ln w="190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148" name="TextBox 147">
                    <a:extLst>
                      <a:ext uri="{FF2B5EF4-FFF2-40B4-BE49-F238E27FC236}">
                        <a16:creationId xmlns:a16="http://schemas.microsoft.com/office/drawing/2014/main" id="{C15925AB-5F3C-50DD-A643-F5C1C7B8B059}"/>
                      </a:ext>
                    </a:extLst>
                  </p:cNvPr>
                  <p:cNvSpPr txBox="1"/>
                  <p:nvPr/>
                </p:nvSpPr>
                <p:spPr>
                  <a:xfrm>
                    <a:off x="5190373" y="3944292"/>
                    <a:ext cx="891591" cy="246221"/>
                  </a:xfrm>
                  <a:prstGeom prst="rect">
                    <a:avLst/>
                  </a:prstGeom>
                  <a:solidFill>
                    <a:srgbClr val="00BCEB">
                      <a:alpha val="0"/>
                    </a:srgbClr>
                  </a:solidFill>
                  <a:ln>
                    <a:noFill/>
                  </a:ln>
                </p:spPr>
                <p:txBody>
                  <a:bodyPr wrap="none" rtlCol="0">
                    <a:spAutoFit/>
                  </a:bodyPr>
                  <a:lstStyle/>
                  <a:p>
                    <a:r>
                      <a:rPr lang="en-US" sz="1000">
                        <a:latin typeface="+mn-lt"/>
                        <a:ea typeface="ＭＳ Ｐゴシック" charset="0"/>
                      </a:rPr>
                      <a:t>File Analysis</a:t>
                    </a:r>
                  </a:p>
                </p:txBody>
              </p:sp>
            </p:grpSp>
            <p:pic>
              <p:nvPicPr>
                <p:cNvPr id="146" name="Picture 145">
                  <a:extLst>
                    <a:ext uri="{FF2B5EF4-FFF2-40B4-BE49-F238E27FC236}">
                      <a16:creationId xmlns:a16="http://schemas.microsoft.com/office/drawing/2014/main" id="{DB23D5B2-4143-D91D-EB62-BE77FD464920}"/>
                    </a:ext>
                  </a:extLst>
                </p:cNvPr>
                <p:cNvPicPr>
                  <a:picLocks noChangeAspect="1"/>
                </p:cNvPicPr>
                <p:nvPr/>
              </p:nvPicPr>
              <p:blipFill>
                <a:blip r:embed="rId6"/>
                <a:stretch>
                  <a:fillRect/>
                </a:stretch>
              </p:blipFill>
              <p:spPr>
                <a:xfrm>
                  <a:off x="4546372" y="4168582"/>
                  <a:ext cx="630621" cy="457200"/>
                </a:xfrm>
                <a:prstGeom prst="rect">
                  <a:avLst/>
                </a:prstGeom>
              </p:spPr>
            </p:pic>
          </p:grpSp>
          <p:grpSp>
            <p:nvGrpSpPr>
              <p:cNvPr id="141" name="Group 140">
                <a:extLst>
                  <a:ext uri="{FF2B5EF4-FFF2-40B4-BE49-F238E27FC236}">
                    <a16:creationId xmlns:a16="http://schemas.microsoft.com/office/drawing/2014/main" id="{D41369FC-9759-243B-1B53-4199FD23B672}"/>
                  </a:ext>
                </a:extLst>
              </p:cNvPr>
              <p:cNvGrpSpPr/>
              <p:nvPr/>
            </p:nvGrpSpPr>
            <p:grpSpPr>
              <a:xfrm>
                <a:off x="773156" y="660552"/>
                <a:ext cx="1580507" cy="914400"/>
                <a:chOff x="4618406" y="3312265"/>
                <a:chExt cx="1580507" cy="914400"/>
              </a:xfrm>
            </p:grpSpPr>
            <p:sp>
              <p:nvSpPr>
                <p:cNvPr id="142" name="Freeform 44">
                  <a:extLst>
                    <a:ext uri="{FF2B5EF4-FFF2-40B4-BE49-F238E27FC236}">
                      <a16:creationId xmlns:a16="http://schemas.microsoft.com/office/drawing/2014/main" id="{39B0D434-F085-96A4-EF3B-28D86BCEBE6D}"/>
                    </a:ext>
                  </a:extLst>
                </p:cNvPr>
                <p:cNvSpPr>
                  <a:spLocks noChangeAspect="1"/>
                </p:cNvSpPr>
                <p:nvPr/>
              </p:nvSpPr>
              <p:spPr>
                <a:xfrm>
                  <a:off x="4618406" y="3312265"/>
                  <a:ext cx="1580507" cy="914400"/>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2"/>
                </a:solidFill>
                <a:ln w="190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143" name="TextBox 142">
                  <a:extLst>
                    <a:ext uri="{FF2B5EF4-FFF2-40B4-BE49-F238E27FC236}">
                      <a16:creationId xmlns:a16="http://schemas.microsoft.com/office/drawing/2014/main" id="{9499F5CC-6492-3109-1CF3-374C8E31DB77}"/>
                    </a:ext>
                  </a:extLst>
                </p:cNvPr>
                <p:cNvSpPr txBox="1"/>
                <p:nvPr/>
              </p:nvSpPr>
              <p:spPr>
                <a:xfrm>
                  <a:off x="5144644" y="3939562"/>
                  <a:ext cx="1035861" cy="246221"/>
                </a:xfrm>
                <a:prstGeom prst="rect">
                  <a:avLst/>
                </a:prstGeom>
                <a:noFill/>
              </p:spPr>
              <p:txBody>
                <a:bodyPr wrap="none" rtlCol="0">
                  <a:spAutoFit/>
                </a:bodyPr>
                <a:lstStyle/>
                <a:p>
                  <a:r>
                    <a:rPr lang="en-US" sz="1000">
                      <a:latin typeface="+mn-lt"/>
                      <a:ea typeface="ＭＳ Ｐゴシック" charset="0"/>
                    </a:rPr>
                    <a:t>File Reputation</a:t>
                  </a:r>
                </a:p>
              </p:txBody>
            </p:sp>
            <p:pic>
              <p:nvPicPr>
                <p:cNvPr id="144" name="Picture 143">
                  <a:extLst>
                    <a:ext uri="{FF2B5EF4-FFF2-40B4-BE49-F238E27FC236}">
                      <a16:creationId xmlns:a16="http://schemas.microsoft.com/office/drawing/2014/main" id="{6FCC6494-CB55-159B-92AD-64F8C806A26B}"/>
                    </a:ext>
                  </a:extLst>
                </p:cNvPr>
                <p:cNvPicPr>
                  <a:picLocks noChangeAspect="1"/>
                </p:cNvPicPr>
                <p:nvPr/>
              </p:nvPicPr>
              <p:blipFill>
                <a:blip r:embed="rId7"/>
                <a:stretch>
                  <a:fillRect/>
                </a:stretch>
              </p:blipFill>
              <p:spPr>
                <a:xfrm>
                  <a:off x="4698239" y="3766359"/>
                  <a:ext cx="630622" cy="457200"/>
                </a:xfrm>
                <a:prstGeom prst="rect">
                  <a:avLst/>
                </a:prstGeom>
              </p:spPr>
            </p:pic>
          </p:grpSp>
        </p:grpSp>
        <p:sp>
          <p:nvSpPr>
            <p:cNvPr id="112" name="TextBox 111">
              <a:extLst>
                <a:ext uri="{FF2B5EF4-FFF2-40B4-BE49-F238E27FC236}">
                  <a16:creationId xmlns:a16="http://schemas.microsoft.com/office/drawing/2014/main" id="{52011661-00DD-0A11-B16F-C5DD3D0236B2}"/>
                </a:ext>
              </a:extLst>
            </p:cNvPr>
            <p:cNvSpPr txBox="1"/>
            <p:nvPr/>
          </p:nvSpPr>
          <p:spPr>
            <a:xfrm>
              <a:off x="3006804" y="2913207"/>
              <a:ext cx="2011680" cy="400110"/>
            </a:xfrm>
            <a:prstGeom prst="rect">
              <a:avLst/>
            </a:prstGeom>
            <a:noFill/>
          </p:spPr>
          <p:txBody>
            <a:bodyPr wrap="square" rtlCol="0">
              <a:spAutoFit/>
            </a:bodyPr>
            <a:lstStyle/>
            <a:p>
              <a:r>
                <a:rPr lang="en-US" sz="1000">
                  <a:latin typeface="+mn-lt"/>
                </a:rPr>
                <a:t>Access token </a:t>
              </a:r>
            </a:p>
            <a:p>
              <a:r>
                <a:rPr lang="en-US" sz="1000">
                  <a:latin typeface="+mn-lt"/>
                </a:rPr>
                <a:t>provided</a:t>
              </a:r>
              <a:endParaRPr lang="en-US" sz="1067">
                <a:latin typeface="+mn-lt"/>
              </a:endParaRPr>
            </a:p>
          </p:txBody>
        </p:sp>
        <p:grpSp>
          <p:nvGrpSpPr>
            <p:cNvPr id="113" name="Group 112">
              <a:extLst>
                <a:ext uri="{FF2B5EF4-FFF2-40B4-BE49-F238E27FC236}">
                  <a16:creationId xmlns:a16="http://schemas.microsoft.com/office/drawing/2014/main" id="{D6F4A7A5-0B78-20A9-47EE-9AE7C918A865}"/>
                </a:ext>
              </a:extLst>
            </p:cNvPr>
            <p:cNvGrpSpPr/>
            <p:nvPr/>
          </p:nvGrpSpPr>
          <p:grpSpPr>
            <a:xfrm>
              <a:off x="2588054" y="2091696"/>
              <a:ext cx="228600" cy="1371600"/>
              <a:chOff x="3225820" y="2011680"/>
              <a:chExt cx="228600" cy="1371600"/>
            </a:xfrm>
          </p:grpSpPr>
          <p:cxnSp>
            <p:nvCxnSpPr>
              <p:cNvPr id="138" name="Gerade Verbindung mit Pfeil 16">
                <a:extLst>
                  <a:ext uri="{FF2B5EF4-FFF2-40B4-BE49-F238E27FC236}">
                    <a16:creationId xmlns:a16="http://schemas.microsoft.com/office/drawing/2014/main" id="{3277148F-5F15-B683-8E8B-1DCD8BF89B5F}"/>
                  </a:ext>
                </a:extLst>
              </p:cNvPr>
              <p:cNvCxnSpPr>
                <a:cxnSpLocks/>
              </p:cNvCxnSpPr>
              <p:nvPr/>
            </p:nvCxnSpPr>
            <p:spPr>
              <a:xfrm>
                <a:off x="3333971" y="2011680"/>
                <a:ext cx="0" cy="1371600"/>
              </a:xfrm>
              <a:prstGeom prst="straightConnector1">
                <a:avLst/>
              </a:prstGeom>
              <a:ln w="15875">
                <a:solidFill>
                  <a:schemeClr val="tx1"/>
                </a:solidFill>
                <a:headEnd type="triangle"/>
                <a:tailEnd type="oval"/>
              </a:ln>
              <a:effectLst/>
            </p:spPr>
            <p:style>
              <a:lnRef idx="2">
                <a:schemeClr val="accent1"/>
              </a:lnRef>
              <a:fillRef idx="0">
                <a:schemeClr val="accent1"/>
              </a:fillRef>
              <a:effectRef idx="1">
                <a:schemeClr val="accent1"/>
              </a:effectRef>
              <a:fontRef idx="minor">
                <a:schemeClr val="tx1"/>
              </a:fontRef>
            </p:style>
          </p:cxnSp>
          <p:sp>
            <p:nvSpPr>
              <p:cNvPr id="139" name="Oval 138">
                <a:extLst>
                  <a:ext uri="{FF2B5EF4-FFF2-40B4-BE49-F238E27FC236}">
                    <a16:creationId xmlns:a16="http://schemas.microsoft.com/office/drawing/2014/main" id="{357574AE-778C-A459-986E-5D454D38256B}"/>
                  </a:ext>
                </a:extLst>
              </p:cNvPr>
              <p:cNvSpPr>
                <a:spLocks noChangeAspect="1"/>
              </p:cNvSpPr>
              <p:nvPr/>
            </p:nvSpPr>
            <p:spPr>
              <a:xfrm>
                <a:off x="3225820" y="2421397"/>
                <a:ext cx="228600" cy="22860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1</a:t>
                </a:r>
              </a:p>
            </p:txBody>
          </p:sp>
        </p:grpSp>
        <p:grpSp>
          <p:nvGrpSpPr>
            <p:cNvPr id="114" name="Group 113">
              <a:extLst>
                <a:ext uri="{FF2B5EF4-FFF2-40B4-BE49-F238E27FC236}">
                  <a16:creationId xmlns:a16="http://schemas.microsoft.com/office/drawing/2014/main" id="{A6E1ED8C-A6A9-99AC-D1B2-1A18F9F1D0D6}"/>
                </a:ext>
              </a:extLst>
            </p:cNvPr>
            <p:cNvGrpSpPr/>
            <p:nvPr/>
          </p:nvGrpSpPr>
          <p:grpSpPr>
            <a:xfrm>
              <a:off x="2781202" y="2144778"/>
              <a:ext cx="228600" cy="1371600"/>
              <a:chOff x="3372318" y="1920240"/>
              <a:chExt cx="228600" cy="1371600"/>
            </a:xfrm>
            <a:solidFill>
              <a:schemeClr val="bg1"/>
            </a:solidFill>
          </p:grpSpPr>
          <p:cxnSp>
            <p:nvCxnSpPr>
              <p:cNvPr id="136" name="Gerade Verbindung mit Pfeil 16">
                <a:extLst>
                  <a:ext uri="{FF2B5EF4-FFF2-40B4-BE49-F238E27FC236}">
                    <a16:creationId xmlns:a16="http://schemas.microsoft.com/office/drawing/2014/main" id="{CFDBF7DC-F55C-5806-9F3D-45D69C867AFA}"/>
                  </a:ext>
                </a:extLst>
              </p:cNvPr>
              <p:cNvCxnSpPr/>
              <p:nvPr/>
            </p:nvCxnSpPr>
            <p:spPr>
              <a:xfrm flipV="1">
                <a:off x="3490436" y="1920240"/>
                <a:ext cx="0" cy="1371600"/>
              </a:xfrm>
              <a:prstGeom prst="straightConnector1">
                <a:avLst/>
              </a:prstGeom>
              <a:grpFill/>
              <a:ln w="15875">
                <a:solidFill>
                  <a:schemeClr val="tx1"/>
                </a:solidFill>
                <a:headEnd type="triangle"/>
                <a:tailEnd type="oval"/>
              </a:ln>
              <a:effectLst/>
            </p:spPr>
            <p:style>
              <a:lnRef idx="2">
                <a:schemeClr val="accent1"/>
              </a:lnRef>
              <a:fillRef idx="0">
                <a:schemeClr val="accent1"/>
              </a:fillRef>
              <a:effectRef idx="1">
                <a:schemeClr val="accent1"/>
              </a:effectRef>
              <a:fontRef idx="minor">
                <a:schemeClr val="tx1"/>
              </a:fontRef>
            </p:style>
          </p:cxnSp>
          <p:sp>
            <p:nvSpPr>
              <p:cNvPr id="137" name="Oval 136">
                <a:extLst>
                  <a:ext uri="{FF2B5EF4-FFF2-40B4-BE49-F238E27FC236}">
                    <a16:creationId xmlns:a16="http://schemas.microsoft.com/office/drawing/2014/main" id="{082FF59F-03C8-8DB5-A7FE-84162DB4A1F2}"/>
                  </a:ext>
                </a:extLst>
              </p:cNvPr>
              <p:cNvSpPr>
                <a:spLocks noChangeAspect="1"/>
              </p:cNvSpPr>
              <p:nvPr/>
            </p:nvSpPr>
            <p:spPr>
              <a:xfrm>
                <a:off x="3372318" y="2697480"/>
                <a:ext cx="228600" cy="22860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2</a:t>
                </a:r>
              </a:p>
            </p:txBody>
          </p:sp>
        </p:grpSp>
        <p:sp>
          <p:nvSpPr>
            <p:cNvPr id="115" name="Oval 114">
              <a:extLst>
                <a:ext uri="{FF2B5EF4-FFF2-40B4-BE49-F238E27FC236}">
                  <a16:creationId xmlns:a16="http://schemas.microsoft.com/office/drawing/2014/main" id="{479BC563-6B96-5478-F0BC-28B742ED7958}"/>
                </a:ext>
              </a:extLst>
            </p:cNvPr>
            <p:cNvSpPr>
              <a:spLocks noChangeAspect="1"/>
            </p:cNvSpPr>
            <p:nvPr/>
          </p:nvSpPr>
          <p:spPr>
            <a:xfrm>
              <a:off x="1744240" y="3809014"/>
              <a:ext cx="228600" cy="2286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3</a:t>
              </a:r>
            </a:p>
          </p:txBody>
        </p:sp>
        <p:sp>
          <p:nvSpPr>
            <p:cNvPr id="116" name="Oval 115">
              <a:extLst>
                <a:ext uri="{FF2B5EF4-FFF2-40B4-BE49-F238E27FC236}">
                  <a16:creationId xmlns:a16="http://schemas.microsoft.com/office/drawing/2014/main" id="{8227DE4C-0934-0284-A13E-348ECC6E5858}"/>
                </a:ext>
              </a:extLst>
            </p:cNvPr>
            <p:cNvSpPr>
              <a:spLocks noChangeAspect="1"/>
            </p:cNvSpPr>
            <p:nvPr/>
          </p:nvSpPr>
          <p:spPr>
            <a:xfrm>
              <a:off x="4695823" y="2196542"/>
              <a:ext cx="228600" cy="2286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4</a:t>
              </a:r>
            </a:p>
          </p:txBody>
        </p:sp>
        <p:sp>
          <p:nvSpPr>
            <p:cNvPr id="117" name="Oval 116">
              <a:extLst>
                <a:ext uri="{FF2B5EF4-FFF2-40B4-BE49-F238E27FC236}">
                  <a16:creationId xmlns:a16="http://schemas.microsoft.com/office/drawing/2014/main" id="{76A0B0A1-606E-5320-95CF-2444A08FB170}"/>
                </a:ext>
              </a:extLst>
            </p:cNvPr>
            <p:cNvSpPr>
              <a:spLocks noChangeAspect="1"/>
            </p:cNvSpPr>
            <p:nvPr/>
          </p:nvSpPr>
          <p:spPr>
            <a:xfrm>
              <a:off x="4266774" y="2946105"/>
              <a:ext cx="228600" cy="2286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5</a:t>
              </a:r>
            </a:p>
          </p:txBody>
        </p:sp>
        <p:grpSp>
          <p:nvGrpSpPr>
            <p:cNvPr id="118" name="Group 117">
              <a:extLst>
                <a:ext uri="{FF2B5EF4-FFF2-40B4-BE49-F238E27FC236}">
                  <a16:creationId xmlns:a16="http://schemas.microsoft.com/office/drawing/2014/main" id="{D3242123-DFF6-6401-374F-50420C540CDA}"/>
                </a:ext>
              </a:extLst>
            </p:cNvPr>
            <p:cNvGrpSpPr/>
            <p:nvPr/>
          </p:nvGrpSpPr>
          <p:grpSpPr>
            <a:xfrm>
              <a:off x="6760937" y="1587951"/>
              <a:ext cx="457200" cy="457200"/>
              <a:chOff x="6400844" y="432030"/>
              <a:chExt cx="457200" cy="457200"/>
            </a:xfrm>
          </p:grpSpPr>
          <p:pic>
            <p:nvPicPr>
              <p:cNvPr id="134" name="Graphic 94">
                <a:extLst>
                  <a:ext uri="{FF2B5EF4-FFF2-40B4-BE49-F238E27FC236}">
                    <a16:creationId xmlns:a16="http://schemas.microsoft.com/office/drawing/2014/main" id="{6C79D8E2-9960-1809-9905-C8F329B077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0844" y="432030"/>
                <a:ext cx="457200" cy="457200"/>
              </a:xfrm>
              <a:prstGeom prst="rect">
                <a:avLst/>
              </a:prstGeom>
            </p:spPr>
          </p:pic>
          <p:sp>
            <p:nvSpPr>
              <p:cNvPr id="135" name="Oval 134">
                <a:extLst>
                  <a:ext uri="{FF2B5EF4-FFF2-40B4-BE49-F238E27FC236}">
                    <a16:creationId xmlns:a16="http://schemas.microsoft.com/office/drawing/2014/main" id="{DAE1FCAB-06FE-2EA0-DFC5-9DAFBC1BB58B}"/>
                  </a:ext>
                </a:extLst>
              </p:cNvPr>
              <p:cNvSpPr>
                <a:spLocks noChangeAspect="1"/>
              </p:cNvSpPr>
              <p:nvPr/>
            </p:nvSpPr>
            <p:spPr>
              <a:xfrm>
                <a:off x="6515144" y="543217"/>
                <a:ext cx="228600" cy="228600"/>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7</a:t>
                </a:r>
              </a:p>
            </p:txBody>
          </p:sp>
        </p:grpSp>
        <p:sp>
          <p:nvSpPr>
            <p:cNvPr id="119" name="Oval 118">
              <a:extLst>
                <a:ext uri="{FF2B5EF4-FFF2-40B4-BE49-F238E27FC236}">
                  <a16:creationId xmlns:a16="http://schemas.microsoft.com/office/drawing/2014/main" id="{D67AD014-1CFD-DBE6-D068-9B9CAAF023FC}"/>
                </a:ext>
              </a:extLst>
            </p:cNvPr>
            <p:cNvSpPr>
              <a:spLocks noChangeAspect="1"/>
            </p:cNvSpPr>
            <p:nvPr/>
          </p:nvSpPr>
          <p:spPr>
            <a:xfrm>
              <a:off x="5557712" y="2615921"/>
              <a:ext cx="228600" cy="228600"/>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8</a:t>
              </a:r>
            </a:p>
          </p:txBody>
        </p:sp>
        <p:grpSp>
          <p:nvGrpSpPr>
            <p:cNvPr id="120" name="Group 119">
              <a:extLst>
                <a:ext uri="{FF2B5EF4-FFF2-40B4-BE49-F238E27FC236}">
                  <a16:creationId xmlns:a16="http://schemas.microsoft.com/office/drawing/2014/main" id="{ABAA256C-F7DA-467A-A9FF-94695E5E4B39}"/>
                </a:ext>
              </a:extLst>
            </p:cNvPr>
            <p:cNvGrpSpPr/>
            <p:nvPr/>
          </p:nvGrpSpPr>
          <p:grpSpPr>
            <a:xfrm>
              <a:off x="2577862" y="3545957"/>
              <a:ext cx="1467094" cy="751426"/>
              <a:chOff x="2771311" y="4000542"/>
              <a:chExt cx="1467094" cy="751426"/>
            </a:xfrm>
          </p:grpSpPr>
          <p:pic>
            <p:nvPicPr>
              <p:cNvPr id="130" name="Picture 129" descr="Icon&#10;&#10;Description automatically generated">
                <a:extLst>
                  <a:ext uri="{FF2B5EF4-FFF2-40B4-BE49-F238E27FC236}">
                    <a16:creationId xmlns:a16="http://schemas.microsoft.com/office/drawing/2014/main" id="{90BB1D48-0840-C0C6-CDF7-8F3A82C28F51}"/>
                  </a:ext>
                </a:extLst>
              </p:cNvPr>
              <p:cNvPicPr>
                <a:picLocks noChangeAspect="1"/>
              </p:cNvPicPr>
              <p:nvPr/>
            </p:nvPicPr>
            <p:blipFill>
              <a:blip r:embed="rId10"/>
              <a:stretch>
                <a:fillRect/>
              </a:stretch>
            </p:blipFill>
            <p:spPr>
              <a:xfrm>
                <a:off x="3215521" y="4000542"/>
                <a:ext cx="508406" cy="457200"/>
              </a:xfrm>
              <a:prstGeom prst="rect">
                <a:avLst/>
              </a:prstGeom>
            </p:spPr>
          </p:pic>
          <p:grpSp>
            <p:nvGrpSpPr>
              <p:cNvPr id="131" name="Group 130">
                <a:extLst>
                  <a:ext uri="{FF2B5EF4-FFF2-40B4-BE49-F238E27FC236}">
                    <a16:creationId xmlns:a16="http://schemas.microsoft.com/office/drawing/2014/main" id="{188F05FD-D9AB-DEBE-84A0-96DF316B44B6}"/>
                  </a:ext>
                </a:extLst>
              </p:cNvPr>
              <p:cNvGrpSpPr/>
              <p:nvPr/>
            </p:nvGrpSpPr>
            <p:grpSpPr>
              <a:xfrm>
                <a:off x="2771311" y="4297680"/>
                <a:ext cx="1467094" cy="454288"/>
                <a:chOff x="4708273" y="2563122"/>
                <a:chExt cx="1467094" cy="454288"/>
              </a:xfrm>
            </p:grpSpPr>
            <p:sp>
              <p:nvSpPr>
                <p:cNvPr id="132" name="TextBox 131">
                  <a:extLst>
                    <a:ext uri="{FF2B5EF4-FFF2-40B4-BE49-F238E27FC236}">
                      <a16:creationId xmlns:a16="http://schemas.microsoft.com/office/drawing/2014/main" id="{79AD4EDD-5B76-30E2-36AD-708A68D87ED0}"/>
                    </a:ext>
                  </a:extLst>
                </p:cNvPr>
                <p:cNvSpPr txBox="1"/>
                <p:nvPr/>
              </p:nvSpPr>
              <p:spPr>
                <a:xfrm>
                  <a:off x="5146412" y="2741610"/>
                  <a:ext cx="1028955" cy="246221"/>
                </a:xfrm>
                <a:prstGeom prst="rect">
                  <a:avLst/>
                </a:prstGeom>
                <a:noFill/>
              </p:spPr>
              <p:txBody>
                <a:bodyPr wrap="square" rtlCol="0">
                  <a:spAutoFit/>
                </a:bodyPr>
                <a:lstStyle/>
                <a:p>
                  <a:pPr algn="ctr"/>
                  <a:r>
                    <a:rPr lang="en-US" sz="1000">
                      <a:latin typeface="+mn-lt"/>
                      <a:ea typeface="ＭＳ Ｐゴシック" charset="0"/>
                    </a:rPr>
                    <a:t>Secure Email</a:t>
                  </a:r>
                </a:p>
              </p:txBody>
            </p:sp>
            <p:pic>
              <p:nvPicPr>
                <p:cNvPr id="133" name="Picture 132">
                  <a:extLst>
                    <a:ext uri="{FF2B5EF4-FFF2-40B4-BE49-F238E27FC236}">
                      <a16:creationId xmlns:a16="http://schemas.microsoft.com/office/drawing/2014/main" id="{A17BA1E2-067D-3767-B23F-22D469C29879}"/>
                    </a:ext>
                  </a:extLst>
                </p:cNvPr>
                <p:cNvPicPr>
                  <a:picLocks noChangeAspect="1"/>
                </p:cNvPicPr>
                <p:nvPr/>
              </p:nvPicPr>
              <p:blipFill>
                <a:blip r:embed="rId11"/>
                <a:stretch>
                  <a:fillRect/>
                </a:stretch>
              </p:blipFill>
              <p:spPr>
                <a:xfrm>
                  <a:off x="4708273" y="2563122"/>
                  <a:ext cx="626605" cy="454288"/>
                </a:xfrm>
                <a:prstGeom prst="rect">
                  <a:avLst/>
                </a:prstGeom>
              </p:spPr>
            </p:pic>
          </p:grpSp>
        </p:grpSp>
        <p:grpSp>
          <p:nvGrpSpPr>
            <p:cNvPr id="121" name="Group 120">
              <a:extLst>
                <a:ext uri="{FF2B5EF4-FFF2-40B4-BE49-F238E27FC236}">
                  <a16:creationId xmlns:a16="http://schemas.microsoft.com/office/drawing/2014/main" id="{4E9EC003-5270-7045-E870-C4076F17A7A8}"/>
                </a:ext>
              </a:extLst>
            </p:cNvPr>
            <p:cNvGrpSpPr/>
            <p:nvPr/>
          </p:nvGrpSpPr>
          <p:grpSpPr>
            <a:xfrm>
              <a:off x="3947009" y="3813586"/>
              <a:ext cx="2308681" cy="433591"/>
              <a:chOff x="4269154" y="3828281"/>
              <a:chExt cx="2308681" cy="433591"/>
            </a:xfrm>
          </p:grpSpPr>
          <p:grpSp>
            <p:nvGrpSpPr>
              <p:cNvPr id="126" name="Group 125">
                <a:extLst>
                  <a:ext uri="{FF2B5EF4-FFF2-40B4-BE49-F238E27FC236}">
                    <a16:creationId xmlns:a16="http://schemas.microsoft.com/office/drawing/2014/main" id="{E1586930-01EA-A80A-BDD0-BF70310E6122}"/>
                  </a:ext>
                </a:extLst>
              </p:cNvPr>
              <p:cNvGrpSpPr/>
              <p:nvPr/>
            </p:nvGrpSpPr>
            <p:grpSpPr>
              <a:xfrm>
                <a:off x="4269154" y="3941064"/>
                <a:ext cx="2308681" cy="320808"/>
                <a:chOff x="4269154" y="3941812"/>
                <a:chExt cx="2308681" cy="320808"/>
              </a:xfrm>
            </p:grpSpPr>
            <p:cxnSp>
              <p:nvCxnSpPr>
                <p:cNvPr id="128" name="Gerade Verbindung mit Pfeil 16">
                  <a:extLst>
                    <a:ext uri="{FF2B5EF4-FFF2-40B4-BE49-F238E27FC236}">
                      <a16:creationId xmlns:a16="http://schemas.microsoft.com/office/drawing/2014/main" id="{F0FF7FC9-527D-477D-3A0D-F65A670D925A}"/>
                    </a:ext>
                  </a:extLst>
                </p:cNvPr>
                <p:cNvCxnSpPr>
                  <a:cxnSpLocks/>
                </p:cNvCxnSpPr>
                <p:nvPr/>
              </p:nvCxnSpPr>
              <p:spPr>
                <a:xfrm>
                  <a:off x="4269154" y="3941812"/>
                  <a:ext cx="2103060" cy="0"/>
                </a:xfrm>
                <a:prstGeom prst="straightConnector1">
                  <a:avLst/>
                </a:prstGeom>
                <a:ln w="15875">
                  <a:solidFill>
                    <a:schemeClr val="accent2"/>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242F1E4-13AD-8F7D-1392-D17E18360869}"/>
                    </a:ext>
                  </a:extLst>
                </p:cNvPr>
                <p:cNvSpPr txBox="1"/>
                <p:nvPr/>
              </p:nvSpPr>
              <p:spPr>
                <a:xfrm>
                  <a:off x="4305138" y="4006075"/>
                  <a:ext cx="2272697" cy="256545"/>
                </a:xfrm>
                <a:prstGeom prst="rect">
                  <a:avLst/>
                </a:prstGeom>
                <a:noFill/>
              </p:spPr>
              <p:txBody>
                <a:bodyPr wrap="square" rtlCol="0">
                  <a:spAutoFit/>
                </a:bodyPr>
                <a:lstStyle/>
                <a:p>
                  <a:r>
                    <a:rPr lang="en-US" sz="1067">
                      <a:latin typeface="+mn-lt"/>
                    </a:rPr>
                    <a:t>Email with attachment delivered</a:t>
                  </a:r>
                </a:p>
              </p:txBody>
            </p:sp>
          </p:grpSp>
          <p:sp>
            <p:nvSpPr>
              <p:cNvPr id="127" name="Oval 126">
                <a:extLst>
                  <a:ext uri="{FF2B5EF4-FFF2-40B4-BE49-F238E27FC236}">
                    <a16:creationId xmlns:a16="http://schemas.microsoft.com/office/drawing/2014/main" id="{1C5A0F2A-0DA2-B507-9E6F-556EBEFF83A1}"/>
                  </a:ext>
                </a:extLst>
              </p:cNvPr>
              <p:cNvSpPr>
                <a:spLocks noChangeAspect="1"/>
              </p:cNvSpPr>
              <p:nvPr/>
            </p:nvSpPr>
            <p:spPr>
              <a:xfrm>
                <a:off x="4726354" y="3828281"/>
                <a:ext cx="228600" cy="2286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6</a:t>
                </a:r>
              </a:p>
            </p:txBody>
          </p:sp>
        </p:grpSp>
        <p:sp>
          <p:nvSpPr>
            <p:cNvPr id="123" name="TextBox 122">
              <a:extLst>
                <a:ext uri="{FF2B5EF4-FFF2-40B4-BE49-F238E27FC236}">
                  <a16:creationId xmlns:a16="http://schemas.microsoft.com/office/drawing/2014/main" id="{437F0F6F-25E0-1446-3F9A-4C3345CEB730}"/>
                </a:ext>
              </a:extLst>
            </p:cNvPr>
            <p:cNvSpPr txBox="1"/>
            <p:nvPr/>
          </p:nvSpPr>
          <p:spPr>
            <a:xfrm>
              <a:off x="3825565" y="3820730"/>
              <a:ext cx="184731" cy="369332"/>
            </a:xfrm>
            <a:prstGeom prst="rect">
              <a:avLst/>
            </a:prstGeom>
            <a:noFill/>
          </p:spPr>
          <p:txBody>
            <a:bodyPr wrap="none" rtlCol="0">
              <a:spAutoFit/>
            </a:bodyPr>
            <a:lstStyle/>
            <a:p>
              <a:endParaRPr lang="en-US">
                <a:latin typeface="+mn-lt"/>
              </a:endParaRPr>
            </a:p>
          </p:txBody>
        </p:sp>
        <p:sp>
          <p:nvSpPr>
            <p:cNvPr id="124" name="Arc 123">
              <a:extLst>
                <a:ext uri="{FF2B5EF4-FFF2-40B4-BE49-F238E27FC236}">
                  <a16:creationId xmlns:a16="http://schemas.microsoft.com/office/drawing/2014/main" id="{BC09E763-26B1-B08C-B6C4-B265F8B15D7B}"/>
                </a:ext>
              </a:extLst>
            </p:cNvPr>
            <p:cNvSpPr/>
            <p:nvPr/>
          </p:nvSpPr>
          <p:spPr>
            <a:xfrm rot="15039047" flipH="1">
              <a:off x="4923151" y="2156955"/>
              <a:ext cx="1269123" cy="3203108"/>
            </a:xfrm>
            <a:prstGeom prst="arc">
              <a:avLst>
                <a:gd name="adj1" fmla="val 16092517"/>
                <a:gd name="adj2" fmla="val 2065239"/>
              </a:avLst>
            </a:prstGeom>
            <a:ln w="12700">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25" name="Oval 124">
              <a:extLst>
                <a:ext uri="{FF2B5EF4-FFF2-40B4-BE49-F238E27FC236}">
                  <a16:creationId xmlns:a16="http://schemas.microsoft.com/office/drawing/2014/main" id="{1B4CB653-16F5-5475-2846-6165334ED210}"/>
                </a:ext>
              </a:extLst>
            </p:cNvPr>
            <p:cNvSpPr>
              <a:spLocks noChangeAspect="1"/>
            </p:cNvSpPr>
            <p:nvPr/>
          </p:nvSpPr>
          <p:spPr>
            <a:xfrm>
              <a:off x="5227207" y="4373418"/>
              <a:ext cx="228600" cy="228600"/>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rPr>
                <a:t>9</a:t>
              </a:r>
            </a:p>
          </p:txBody>
        </p:sp>
        <p:sp>
          <p:nvSpPr>
            <p:cNvPr id="122" name="Frame 121">
              <a:extLst>
                <a:ext uri="{FF2B5EF4-FFF2-40B4-BE49-F238E27FC236}">
                  <a16:creationId xmlns:a16="http://schemas.microsoft.com/office/drawing/2014/main" id="{1F45CCC0-FAD7-A5BA-2449-E3AF735D16AC}"/>
                </a:ext>
              </a:extLst>
            </p:cNvPr>
            <p:cNvSpPr/>
            <p:nvPr/>
          </p:nvSpPr>
          <p:spPr>
            <a:xfrm>
              <a:off x="1901756" y="1472474"/>
              <a:ext cx="1828800" cy="914400"/>
            </a:xfrm>
            <a:prstGeom prst="frame">
              <a:avLst>
                <a:gd name="adj1" fmla="val 0"/>
              </a:avLst>
            </a:prstGeom>
            <a:noFill/>
            <a:ln w="12700" cmpd="sng">
              <a:solidFill>
                <a:schemeClr val="tx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044585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FF79-334D-AE43-9EB6-88566052791A}"/>
              </a:ext>
            </a:extLst>
          </p:cNvPr>
          <p:cNvSpPr>
            <a:spLocks noGrp="1"/>
          </p:cNvSpPr>
          <p:nvPr>
            <p:ph type="title"/>
          </p:nvPr>
        </p:nvSpPr>
        <p:spPr/>
        <p:txBody>
          <a:bodyPr/>
          <a:lstStyle/>
          <a:p>
            <a:r>
              <a:rPr lang="en-US"/>
              <a:t>On-demand Search and Remediate</a:t>
            </a:r>
          </a:p>
        </p:txBody>
      </p:sp>
      <p:sp>
        <p:nvSpPr>
          <p:cNvPr id="18" name="TextBox 17">
            <a:extLst>
              <a:ext uri="{FF2B5EF4-FFF2-40B4-BE49-F238E27FC236}">
                <a16:creationId xmlns:a16="http://schemas.microsoft.com/office/drawing/2014/main" id="{038E52BE-5174-8345-81C6-B08BE7D10BCC}"/>
              </a:ext>
            </a:extLst>
          </p:cNvPr>
          <p:cNvSpPr txBox="1"/>
          <p:nvPr/>
        </p:nvSpPr>
        <p:spPr>
          <a:xfrm>
            <a:off x="307045" y="3213419"/>
            <a:ext cx="2366210" cy="369332"/>
          </a:xfrm>
          <a:prstGeom prst="rect">
            <a:avLst/>
          </a:prstGeom>
          <a:noFill/>
        </p:spPr>
        <p:txBody>
          <a:bodyPr wrap="square" rtlCol="0" anchor="t" anchorCtr="0">
            <a:spAutoFit/>
          </a:bodyPr>
          <a:lstStyle/>
          <a:p>
            <a:pPr algn="ctr">
              <a:defRPr/>
            </a:pPr>
            <a:r>
              <a:rPr lang="en-US">
                <a:solidFill>
                  <a:schemeClr val="accent2"/>
                </a:solidFill>
                <a:latin typeface="CiscoSansTT ExtraLight" panose="020B0303020201020303" pitchFamily="34" charset="0"/>
                <a:cs typeface="CiscoSansTT ExtraLight" panose="020B0303020201020303" pitchFamily="34" charset="0"/>
              </a:rPr>
              <a:t>Cisco Secure Email</a:t>
            </a:r>
          </a:p>
        </p:txBody>
      </p:sp>
      <p:sp>
        <p:nvSpPr>
          <p:cNvPr id="20" name="TextBox 19">
            <a:extLst>
              <a:ext uri="{FF2B5EF4-FFF2-40B4-BE49-F238E27FC236}">
                <a16:creationId xmlns:a16="http://schemas.microsoft.com/office/drawing/2014/main" id="{25D6631E-63D3-1D45-9863-780AADA17EA3}"/>
              </a:ext>
            </a:extLst>
          </p:cNvPr>
          <p:cNvSpPr txBox="1"/>
          <p:nvPr/>
        </p:nvSpPr>
        <p:spPr>
          <a:xfrm>
            <a:off x="6044279" y="3556062"/>
            <a:ext cx="2546622" cy="261610"/>
          </a:xfrm>
          <a:prstGeom prst="rect">
            <a:avLst/>
          </a:prstGeom>
          <a:noFill/>
        </p:spPr>
        <p:txBody>
          <a:bodyPr wrap="square" rtlCol="0">
            <a:spAutoFit/>
          </a:bodyPr>
          <a:lstStyle/>
          <a:p>
            <a:pPr>
              <a:defRPr/>
            </a:pPr>
            <a:r>
              <a:rPr lang="en-US" sz="1100">
                <a:solidFill>
                  <a:srgbClr val="FFFFFF"/>
                </a:solidFill>
                <a:latin typeface="CiscoSansTT ExtraLight" panose="020B0303020201020303" pitchFamily="34" charset="0"/>
                <a:cs typeface="CiscoSansTT ExtraLight" panose="020B0303020201020303" pitchFamily="34" charset="0"/>
              </a:rPr>
              <a:t>Select and remove from mailboxes</a:t>
            </a:r>
          </a:p>
        </p:txBody>
      </p:sp>
      <p:pic>
        <p:nvPicPr>
          <p:cNvPr id="30" name="Picture 17" descr="A close up of a logo&#10;&#10;Description generated with very high confidence">
            <a:extLst>
              <a:ext uri="{FF2B5EF4-FFF2-40B4-BE49-F238E27FC236}">
                <a16:creationId xmlns:a16="http://schemas.microsoft.com/office/drawing/2014/main" id="{BBBD3426-1136-3543-A054-40426ED0B576}"/>
              </a:ext>
            </a:extLst>
          </p:cNvPr>
          <p:cNvPicPr>
            <a:picLocks noChangeAspect="1"/>
          </p:cNvPicPr>
          <p:nvPr/>
        </p:nvPicPr>
        <p:blipFill>
          <a:blip r:embed="rId2"/>
          <a:stretch>
            <a:fillRect/>
          </a:stretch>
        </p:blipFill>
        <p:spPr>
          <a:xfrm>
            <a:off x="676604" y="1552915"/>
            <a:ext cx="1627093" cy="1627093"/>
          </a:xfrm>
          <a:prstGeom prst="rect">
            <a:avLst/>
          </a:prstGeom>
        </p:spPr>
      </p:pic>
      <p:sp>
        <p:nvSpPr>
          <p:cNvPr id="31" name="TextBox 30">
            <a:extLst>
              <a:ext uri="{FF2B5EF4-FFF2-40B4-BE49-F238E27FC236}">
                <a16:creationId xmlns:a16="http://schemas.microsoft.com/office/drawing/2014/main" id="{04EC51B6-88E9-0144-9298-AB86BA070E6A}"/>
              </a:ext>
            </a:extLst>
          </p:cNvPr>
          <p:cNvSpPr txBox="1"/>
          <p:nvPr/>
        </p:nvSpPr>
        <p:spPr>
          <a:xfrm>
            <a:off x="2968660" y="3556062"/>
            <a:ext cx="2844548" cy="261610"/>
          </a:xfrm>
          <a:prstGeom prst="rect">
            <a:avLst/>
          </a:prstGeom>
          <a:noFill/>
        </p:spPr>
        <p:txBody>
          <a:bodyPr wrap="square" rtlCol="0">
            <a:spAutoFit/>
          </a:bodyPr>
          <a:lstStyle/>
          <a:p>
            <a:pPr>
              <a:defRPr/>
            </a:pPr>
            <a:r>
              <a:rPr lang="en-US" sz="1100">
                <a:solidFill>
                  <a:srgbClr val="FFFFFF"/>
                </a:solidFill>
                <a:latin typeface="CiscoSansTT ExtraLight" panose="020B0303020201020303" pitchFamily="34" charset="0"/>
                <a:cs typeface="CiscoSansTT ExtraLight" panose="020B0303020201020303" pitchFamily="34" charset="0"/>
              </a:rPr>
              <a:t>(File / URL / Domain / IP / Message ID) </a:t>
            </a:r>
          </a:p>
        </p:txBody>
      </p:sp>
      <p:sp>
        <p:nvSpPr>
          <p:cNvPr id="33" name="TextBox 32">
            <a:extLst>
              <a:ext uri="{FF2B5EF4-FFF2-40B4-BE49-F238E27FC236}">
                <a16:creationId xmlns:a16="http://schemas.microsoft.com/office/drawing/2014/main" id="{E5872953-FD75-BE4C-9B4E-90D88CA47CDB}"/>
              </a:ext>
            </a:extLst>
          </p:cNvPr>
          <p:cNvSpPr txBox="1"/>
          <p:nvPr/>
        </p:nvSpPr>
        <p:spPr>
          <a:xfrm>
            <a:off x="3061922" y="3217589"/>
            <a:ext cx="2546622" cy="369332"/>
          </a:xfrm>
          <a:prstGeom prst="rect">
            <a:avLst/>
          </a:prstGeom>
          <a:noFill/>
        </p:spPr>
        <p:txBody>
          <a:bodyPr wrap="square" rtlCol="0" anchor="t" anchorCtr="0">
            <a:spAutoFit/>
          </a:bodyPr>
          <a:lstStyle/>
          <a:p>
            <a:pPr algn="ctr">
              <a:defRPr/>
            </a:pPr>
            <a:r>
              <a:rPr lang="en-US">
                <a:solidFill>
                  <a:schemeClr val="accent2"/>
                </a:solidFill>
                <a:latin typeface="CiscoSansTT ExtraLight" panose="020B0303020201020303" pitchFamily="34" charset="0"/>
                <a:cs typeface="CiscoSansTT ExtraLight" panose="020B0303020201020303" pitchFamily="34" charset="0"/>
              </a:rPr>
              <a:t>Search for a message</a:t>
            </a:r>
          </a:p>
        </p:txBody>
      </p:sp>
      <p:sp>
        <p:nvSpPr>
          <p:cNvPr id="34" name="TextBox 33">
            <a:extLst>
              <a:ext uri="{FF2B5EF4-FFF2-40B4-BE49-F238E27FC236}">
                <a16:creationId xmlns:a16="http://schemas.microsoft.com/office/drawing/2014/main" id="{7F75A5D2-067D-6C43-90D4-51186CAD2EAE}"/>
              </a:ext>
            </a:extLst>
          </p:cNvPr>
          <p:cNvSpPr txBox="1"/>
          <p:nvPr/>
        </p:nvSpPr>
        <p:spPr>
          <a:xfrm>
            <a:off x="5701806" y="3213419"/>
            <a:ext cx="3023747" cy="646331"/>
          </a:xfrm>
          <a:prstGeom prst="rect">
            <a:avLst/>
          </a:prstGeom>
          <a:noFill/>
        </p:spPr>
        <p:txBody>
          <a:bodyPr wrap="square" rtlCol="0" anchor="t" anchorCtr="0">
            <a:spAutoFit/>
          </a:bodyPr>
          <a:lstStyle/>
          <a:p>
            <a:pPr algn="ctr">
              <a:defRPr/>
            </a:pPr>
            <a:r>
              <a:rPr lang="en-US">
                <a:solidFill>
                  <a:schemeClr val="accent2"/>
                </a:solidFill>
                <a:latin typeface="CiscoSansTT ExtraLight" panose="020B0303020201020303" pitchFamily="34" charset="0"/>
                <a:cs typeface="CiscoSansTT ExtraLight" panose="020B0303020201020303" pitchFamily="34" charset="0"/>
              </a:rPr>
              <a:t>Pull from MSFT 365, Exchange</a:t>
            </a:r>
          </a:p>
        </p:txBody>
      </p:sp>
      <p:grpSp>
        <p:nvGrpSpPr>
          <p:cNvPr id="3" name="Group 2">
            <a:extLst>
              <a:ext uri="{FF2B5EF4-FFF2-40B4-BE49-F238E27FC236}">
                <a16:creationId xmlns:a16="http://schemas.microsoft.com/office/drawing/2014/main" id="{627043ED-FE2D-E5D0-F118-27949CCF873C}"/>
              </a:ext>
            </a:extLst>
          </p:cNvPr>
          <p:cNvGrpSpPr/>
          <p:nvPr/>
        </p:nvGrpSpPr>
        <p:grpSpPr>
          <a:xfrm>
            <a:off x="3334325" y="1598070"/>
            <a:ext cx="1810042" cy="1554047"/>
            <a:chOff x="3136165" y="1598070"/>
            <a:chExt cx="1810042" cy="1554047"/>
          </a:xfrm>
        </p:grpSpPr>
        <p:pic>
          <p:nvPicPr>
            <p:cNvPr id="15" name="Picture 13" descr="A picture containing sport&#10;&#10;Description generated with very high confidence">
              <a:extLst>
                <a:ext uri="{FF2B5EF4-FFF2-40B4-BE49-F238E27FC236}">
                  <a16:creationId xmlns:a16="http://schemas.microsoft.com/office/drawing/2014/main" id="{E38EBC06-259B-CC49-ADF5-30A7C9AF0242}"/>
                </a:ext>
              </a:extLst>
            </p:cNvPr>
            <p:cNvPicPr>
              <a:picLocks noChangeAspect="1"/>
            </p:cNvPicPr>
            <p:nvPr/>
          </p:nvPicPr>
          <p:blipFill>
            <a:blip r:embed="rId3"/>
            <a:stretch>
              <a:fillRect/>
            </a:stretch>
          </p:blipFill>
          <p:spPr>
            <a:xfrm>
              <a:off x="3453462" y="1598070"/>
              <a:ext cx="1492745" cy="1492745"/>
            </a:xfrm>
            <a:prstGeom prst="rect">
              <a:avLst/>
            </a:prstGeom>
          </p:spPr>
        </p:pic>
        <p:pic>
          <p:nvPicPr>
            <p:cNvPr id="12" name="Picture 11">
              <a:extLst>
                <a:ext uri="{FF2B5EF4-FFF2-40B4-BE49-F238E27FC236}">
                  <a16:creationId xmlns:a16="http://schemas.microsoft.com/office/drawing/2014/main" id="{EDEB97C9-2F1B-4AF9-A286-6AED9A624CAF}"/>
                </a:ext>
              </a:extLst>
            </p:cNvPr>
            <p:cNvPicPr>
              <a:picLocks noChangeAspect="1"/>
            </p:cNvPicPr>
            <p:nvPr/>
          </p:nvPicPr>
          <p:blipFill>
            <a:blip r:embed="rId4"/>
            <a:stretch>
              <a:fillRect/>
            </a:stretch>
          </p:blipFill>
          <p:spPr>
            <a:xfrm>
              <a:off x="3136165" y="2064129"/>
              <a:ext cx="1000908" cy="1087988"/>
            </a:xfrm>
            <a:prstGeom prst="rect">
              <a:avLst/>
            </a:prstGeom>
            <a:ln>
              <a:solidFill>
                <a:schemeClr val="accent2"/>
              </a:solidFill>
            </a:ln>
          </p:spPr>
        </p:pic>
      </p:grpSp>
      <p:grpSp>
        <p:nvGrpSpPr>
          <p:cNvPr id="5" name="Group 4">
            <a:extLst>
              <a:ext uri="{FF2B5EF4-FFF2-40B4-BE49-F238E27FC236}">
                <a16:creationId xmlns:a16="http://schemas.microsoft.com/office/drawing/2014/main" id="{7FE5EE32-7BE0-8A17-63D8-087FD68E1F79}"/>
              </a:ext>
            </a:extLst>
          </p:cNvPr>
          <p:cNvGrpSpPr/>
          <p:nvPr/>
        </p:nvGrpSpPr>
        <p:grpSpPr>
          <a:xfrm>
            <a:off x="6174994" y="1796496"/>
            <a:ext cx="1977673" cy="1106148"/>
            <a:chOff x="6174994" y="1796496"/>
            <a:chExt cx="1977673" cy="1106148"/>
          </a:xfrm>
        </p:grpSpPr>
        <p:pic>
          <p:nvPicPr>
            <p:cNvPr id="13" name="Picture 12">
              <a:extLst>
                <a:ext uri="{FF2B5EF4-FFF2-40B4-BE49-F238E27FC236}">
                  <a16:creationId xmlns:a16="http://schemas.microsoft.com/office/drawing/2014/main" id="{40703493-3DDB-D346-82C0-C7457FFBF675}"/>
                </a:ext>
              </a:extLst>
            </p:cNvPr>
            <p:cNvPicPr>
              <a:picLocks noChangeAspect="1"/>
            </p:cNvPicPr>
            <p:nvPr/>
          </p:nvPicPr>
          <p:blipFill>
            <a:blip r:embed="rId5"/>
            <a:stretch>
              <a:fillRect/>
            </a:stretch>
          </p:blipFill>
          <p:spPr>
            <a:xfrm>
              <a:off x="6177772" y="2116879"/>
              <a:ext cx="1972116" cy="785765"/>
            </a:xfrm>
            <a:prstGeom prst="rect">
              <a:avLst/>
            </a:prstGeom>
          </p:spPr>
        </p:pic>
        <p:pic>
          <p:nvPicPr>
            <p:cNvPr id="4" name="Picture 3">
              <a:extLst>
                <a:ext uri="{FF2B5EF4-FFF2-40B4-BE49-F238E27FC236}">
                  <a16:creationId xmlns:a16="http://schemas.microsoft.com/office/drawing/2014/main" id="{AF96B391-F0D4-9949-9186-121D22E866B0}"/>
                </a:ext>
              </a:extLst>
            </p:cNvPr>
            <p:cNvPicPr>
              <a:picLocks noChangeAspect="1"/>
            </p:cNvPicPr>
            <p:nvPr/>
          </p:nvPicPr>
          <p:blipFill>
            <a:blip r:embed="rId6"/>
            <a:stretch>
              <a:fillRect/>
            </a:stretch>
          </p:blipFill>
          <p:spPr>
            <a:xfrm>
              <a:off x="6174994" y="1796496"/>
              <a:ext cx="1977673" cy="320383"/>
            </a:xfrm>
            <a:prstGeom prst="rect">
              <a:avLst/>
            </a:prstGeom>
          </p:spPr>
        </p:pic>
      </p:grpSp>
    </p:spTree>
    <p:extLst>
      <p:ext uri="{BB962C8B-B14F-4D97-AF65-F5344CB8AC3E}">
        <p14:creationId xmlns:p14="http://schemas.microsoft.com/office/powerpoint/2010/main" val="43511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7039-CEC8-4D7C-B09B-59414E85F2D9}"/>
              </a:ext>
            </a:extLst>
          </p:cNvPr>
          <p:cNvSpPr>
            <a:spLocks noGrp="1"/>
          </p:cNvSpPr>
          <p:nvPr>
            <p:ph type="ctrTitle"/>
          </p:nvPr>
        </p:nvSpPr>
        <p:spPr/>
        <p:txBody>
          <a:bodyPr/>
          <a:lstStyle/>
          <a:p>
            <a:r>
              <a:rPr lang="en-GB"/>
              <a:t>Separate what matters from what doesn’t</a:t>
            </a:r>
            <a:endParaRPr lang="en-US"/>
          </a:p>
        </p:txBody>
      </p:sp>
    </p:spTree>
    <p:extLst>
      <p:ext uri="{BB962C8B-B14F-4D97-AF65-F5344CB8AC3E}">
        <p14:creationId xmlns:p14="http://schemas.microsoft.com/office/powerpoint/2010/main" val="1192684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150" name="Rectangle 149">
            <a:extLst>
              <a:ext uri="{FF2B5EF4-FFF2-40B4-BE49-F238E27FC236}">
                <a16:creationId xmlns:a16="http://schemas.microsoft.com/office/drawing/2014/main" id="{5B767BA9-B726-F24B-880F-B81E121B7EEE}"/>
              </a:ext>
            </a:extLst>
          </p:cNvPr>
          <p:cNvSpPr/>
          <p:nvPr/>
        </p:nvSpPr>
        <p:spPr>
          <a:xfrm>
            <a:off x="2435697" y="1598392"/>
            <a:ext cx="6123912" cy="2868505"/>
          </a:xfrm>
          <a:prstGeom prst="rect">
            <a:avLst/>
          </a:prstGeom>
          <a:solidFill>
            <a:srgbClr val="FFFFFF">
              <a:alpha val="74000"/>
            </a:srgbClr>
          </a:solidFill>
          <a:ln w="25400" cap="flat" cmpd="sng" algn="ctr">
            <a:noFill/>
            <a:prstDash val="solid"/>
          </a:ln>
          <a:effectLst/>
        </p:spPr>
        <p:txBody>
          <a:bodyPr rtlCol="0" anchor="ctr"/>
          <a:lstStyle/>
          <a:p>
            <a:pPr algn="ctr" defTabSz="914400" fontAlgn="auto">
              <a:spcBef>
                <a:spcPts val="0"/>
              </a:spcBef>
              <a:spcAft>
                <a:spcPts val="0"/>
              </a:spcAft>
              <a:defRPr/>
            </a:pPr>
            <a:endParaRPr lang="en-US" kern="0">
              <a:solidFill>
                <a:srgbClr val="005073"/>
              </a:solidFill>
              <a:latin typeface="+mn-lt"/>
              <a:ea typeface="+mn-ea"/>
              <a:cs typeface="+mn-cs"/>
            </a:endParaRPr>
          </a:p>
        </p:txBody>
      </p:sp>
      <p:cxnSp>
        <p:nvCxnSpPr>
          <p:cNvPr id="145" name="Straight Connector 144">
            <a:extLst>
              <a:ext uri="{FF2B5EF4-FFF2-40B4-BE49-F238E27FC236}">
                <a16:creationId xmlns:a16="http://schemas.microsoft.com/office/drawing/2014/main" id="{63E0355F-5A35-8344-80EA-CF394C410F2A}"/>
              </a:ext>
            </a:extLst>
          </p:cNvPr>
          <p:cNvCxnSpPr>
            <a:cxnSpLocks/>
            <a:stCxn id="135" idx="1"/>
          </p:cNvCxnSpPr>
          <p:nvPr/>
        </p:nvCxnSpPr>
        <p:spPr>
          <a:xfrm flipH="1" flipV="1">
            <a:off x="4943090" y="2355164"/>
            <a:ext cx="276360" cy="2982"/>
          </a:xfrm>
          <a:prstGeom prst="line">
            <a:avLst/>
          </a:prstGeom>
          <a:noFill/>
          <a:ln w="3175" cap="flat" cmpd="sng" algn="ctr">
            <a:solidFill>
              <a:schemeClr val="accent2"/>
            </a:solidFill>
            <a:prstDash val="sysDash"/>
            <a:headEnd type="none" w="med" len="med"/>
            <a:tailEnd type="none" w="med" len="med"/>
          </a:ln>
          <a:effectLst/>
        </p:spPr>
      </p:cxnSp>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437765" y="341313"/>
            <a:ext cx="8521299" cy="731837"/>
          </a:xfrm>
        </p:spPr>
        <p:txBody>
          <a:bodyPr/>
          <a:lstStyle/>
          <a:p>
            <a:r>
              <a:rPr lang="en-US"/>
              <a:t>Separate what matters from what doesn’t</a:t>
            </a:r>
            <a:br>
              <a:rPr lang="en-US"/>
            </a:br>
            <a:r>
              <a:rPr lang="en-US" sz="1800">
                <a:solidFill>
                  <a:schemeClr val="accent2"/>
                </a:solidFill>
                <a:latin typeface="CiscoSansTT ExtraLight" panose="020B0303020201020303" pitchFamily="34" charset="0"/>
                <a:cs typeface="CiscoSansTT ExtraLight" panose="020B0303020201020303" pitchFamily="34" charset="0"/>
              </a:rPr>
              <a:t>Graymail detection and Safe Unsubscribe</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mn-lt"/>
                <a:cs typeface="CiscoSansTT" panose="020B0503020201020303" pitchFamily="34" charset="0"/>
              </a:rPr>
              <a:t>Protected</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789298"/>
            <a:ext cx="568750" cy="646308"/>
          </a:xfrm>
          <a:prstGeom prst="rect">
            <a:avLst/>
          </a:prstGeom>
        </p:spPr>
      </p:pic>
      <p:sp>
        <p:nvSpPr>
          <p:cNvPr id="44" name="Title 1">
            <a:extLst>
              <a:ext uri="{FF2B5EF4-FFF2-40B4-BE49-F238E27FC236}">
                <a16:creationId xmlns:a16="http://schemas.microsoft.com/office/drawing/2014/main" id="{8C55B72B-98BA-F54C-BDF0-3F2A09F48DEC}"/>
              </a:ext>
            </a:extLst>
          </p:cNvPr>
          <p:cNvSpPr txBox="1">
            <a:spLocks/>
          </p:cNvSpPr>
          <p:nvPr/>
        </p:nvSpPr>
        <p:spPr bwMode="auto">
          <a:xfrm>
            <a:off x="469665" y="77803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lvl="0" indent="-399958" defTabSz="684196">
              <a:spcBef>
                <a:spcPts val="450"/>
              </a:spcBef>
              <a:defRPr/>
            </a:pPr>
            <a:endParaRPr lang="en-US" sz="2000">
              <a:solidFill>
                <a:schemeClr val="accent2"/>
              </a:solidFill>
              <a:latin typeface="CiscoSansTT ExtraLight" panose="020B0303020201020303" pitchFamily="34" charset="0"/>
              <a:cs typeface="CiscoSansTT ExtraLight" panose="020B0303020201020303" pitchFamily="34" charset="0"/>
            </a:endParaRPr>
          </a:p>
        </p:txBody>
      </p:sp>
      <p:sp>
        <p:nvSpPr>
          <p:cNvPr id="29" name="Rectangle 28">
            <a:extLst>
              <a:ext uri="{FF2B5EF4-FFF2-40B4-BE49-F238E27FC236}">
                <a16:creationId xmlns:a16="http://schemas.microsoft.com/office/drawing/2014/main" id="{9016A3B6-EB81-6248-A85A-AC5A195A35E4}"/>
              </a:ext>
            </a:extLst>
          </p:cNvPr>
          <p:cNvSpPr/>
          <p:nvPr/>
        </p:nvSpPr>
        <p:spPr>
          <a:xfrm>
            <a:off x="715621" y="2847892"/>
            <a:ext cx="1665361" cy="3231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Identify messages that aren’t spam</a:t>
            </a:r>
            <a:endPar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endParaRPr>
          </a:p>
        </p:txBody>
      </p:sp>
      <p:sp>
        <p:nvSpPr>
          <p:cNvPr id="30" name="Rectangle 29">
            <a:extLst>
              <a:ext uri="{FF2B5EF4-FFF2-40B4-BE49-F238E27FC236}">
                <a16:creationId xmlns:a16="http://schemas.microsoft.com/office/drawing/2014/main" id="{C0B40228-CD80-2744-B984-B1D5000BB41C}"/>
              </a:ext>
            </a:extLst>
          </p:cNvPr>
          <p:cNvSpPr/>
          <p:nvPr/>
        </p:nvSpPr>
        <p:spPr>
          <a:xfrm>
            <a:off x="715621" y="3228076"/>
            <a:ext cx="1912721" cy="4616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Categorize incoming bulk, marketing, and social networking emails</a:t>
            </a:r>
          </a:p>
        </p:txBody>
      </p:sp>
      <p:sp>
        <p:nvSpPr>
          <p:cNvPr id="31" name="Rectangle 30">
            <a:extLst>
              <a:ext uri="{FF2B5EF4-FFF2-40B4-BE49-F238E27FC236}">
                <a16:creationId xmlns:a16="http://schemas.microsoft.com/office/drawing/2014/main" id="{21A20594-8E56-8445-B4D7-DB34F5DBC49B}"/>
              </a:ext>
            </a:extLst>
          </p:cNvPr>
          <p:cNvSpPr/>
          <p:nvPr/>
        </p:nvSpPr>
        <p:spPr>
          <a:xfrm>
            <a:off x="715621" y="3748778"/>
            <a:ext cx="1665361" cy="323165"/>
          </a:xfrm>
          <a:prstGeom prst="rect">
            <a:avLst/>
          </a:prstGeom>
        </p:spPr>
        <p:txBody>
          <a:bodyPr wrap="square" lIns="0" tIns="0">
            <a:spAutoFit/>
          </a:bodyPr>
          <a:lstStyle/>
          <a:p>
            <a:pPr marL="171450" lvl="1" indent="-171450" defTabSz="685800">
              <a:buClr>
                <a:schemeClr val="accent2"/>
              </a:buClr>
              <a:buSzPct val="125000"/>
              <a:buFont typeface="Arial" panose="020B0604020202020204" pitchFamily="34" charset="0"/>
              <a:buChar char="•"/>
              <a:defRPr/>
            </a:pPr>
            <a:r>
              <a:rPr lang="en-US" sz="900" kern="0">
                <a:latin typeface="+mn-lt"/>
                <a:ea typeface="ＭＳ Ｐゴシック" charset="0"/>
                <a:cs typeface="CiscoSansTT" panose="020B0503020201020303" pitchFamily="34" charset="0"/>
              </a:rPr>
              <a:t>Provide users a method to safely unsubscribe</a:t>
            </a:r>
          </a:p>
        </p:txBody>
      </p:sp>
      <p:cxnSp>
        <p:nvCxnSpPr>
          <p:cNvPr id="75" name="Straight Connector 74">
            <a:extLst>
              <a:ext uri="{FF2B5EF4-FFF2-40B4-BE49-F238E27FC236}">
                <a16:creationId xmlns:a16="http://schemas.microsoft.com/office/drawing/2014/main" id="{19C2823B-36CE-3F47-97FA-03A4496DB617}"/>
              </a:ext>
            </a:extLst>
          </p:cNvPr>
          <p:cNvCxnSpPr>
            <a:cxnSpLocks/>
          </p:cNvCxnSpPr>
          <p:nvPr/>
        </p:nvCxnSpPr>
        <p:spPr>
          <a:xfrm flipH="1">
            <a:off x="4067756" y="3226562"/>
            <a:ext cx="812590" cy="0"/>
          </a:xfrm>
          <a:prstGeom prst="line">
            <a:avLst/>
          </a:prstGeom>
          <a:noFill/>
          <a:ln w="3175" cap="flat" cmpd="sng" algn="ctr">
            <a:solidFill>
              <a:schemeClr val="accent2"/>
            </a:solidFill>
            <a:prstDash val="solid"/>
            <a:headEnd type="arrow" w="med" len="med"/>
            <a:tailEnd type="arrow" w="med" len="med"/>
          </a:ln>
          <a:effectLst/>
        </p:spPr>
      </p:cxnSp>
      <p:sp>
        <p:nvSpPr>
          <p:cNvPr id="78" name="Text Box 12">
            <a:extLst>
              <a:ext uri="{FF2B5EF4-FFF2-40B4-BE49-F238E27FC236}">
                <a16:creationId xmlns:a16="http://schemas.microsoft.com/office/drawing/2014/main" id="{7A3C42B4-A50D-414B-86D5-B6CAC0FE8EFE}"/>
              </a:ext>
            </a:extLst>
          </p:cNvPr>
          <p:cNvSpPr txBox="1">
            <a:spLocks noChangeArrowheads="1"/>
          </p:cNvSpPr>
          <p:nvPr/>
        </p:nvSpPr>
        <p:spPr bwMode="auto">
          <a:xfrm>
            <a:off x="2913002" y="3926498"/>
            <a:ext cx="1119669" cy="415498"/>
          </a:xfrm>
          <a:prstGeom prst="rect">
            <a:avLst/>
          </a:prstGeom>
          <a:noFill/>
          <a:ln w="9525">
            <a:noFill/>
            <a:miter lim="800000"/>
            <a:headEnd/>
            <a:tailEnd/>
          </a:ln>
        </p:spPr>
        <p:txBody>
          <a:bodyPr wrap="square" lIns="0" tIns="0" rIns="0" bIns="0" anchor="ctr" anchorCtr="0">
            <a:spAutoFit/>
          </a:bodyPr>
          <a:lstStyle/>
          <a:p>
            <a:pPr marL="171450" marR="0" lvl="0" indent="-171450" defTabSz="914400" eaLnBrk="0" fontAlgn="auto" latinLnBrk="0" hangingPunct="0">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Bulk</a:t>
            </a:r>
          </a:p>
          <a:p>
            <a:pPr marL="171450" marR="0" lvl="0" indent="-171450" defTabSz="914400" eaLnBrk="0" fontAlgn="auto" latinLnBrk="0" hangingPunct="0">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Social Network</a:t>
            </a:r>
          </a:p>
          <a:p>
            <a:pPr marL="171450" marR="0" lvl="0" indent="-171450" defTabSz="914400" eaLnBrk="0" fontAlgn="auto" latinLnBrk="0" hangingPunct="0">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Marketing</a:t>
            </a:r>
          </a:p>
        </p:txBody>
      </p:sp>
      <p:grpSp>
        <p:nvGrpSpPr>
          <p:cNvPr id="79" name="Group 78">
            <a:extLst>
              <a:ext uri="{FF2B5EF4-FFF2-40B4-BE49-F238E27FC236}">
                <a16:creationId xmlns:a16="http://schemas.microsoft.com/office/drawing/2014/main" id="{A6DA6991-D0A7-C04D-BF55-A375208A7070}"/>
              </a:ext>
            </a:extLst>
          </p:cNvPr>
          <p:cNvGrpSpPr/>
          <p:nvPr/>
        </p:nvGrpSpPr>
        <p:grpSpPr>
          <a:xfrm>
            <a:off x="2645876" y="2611699"/>
            <a:ext cx="2055615" cy="1146402"/>
            <a:chOff x="2574525" y="2832703"/>
            <a:chExt cx="2055615" cy="1146402"/>
          </a:xfrm>
        </p:grpSpPr>
        <p:grpSp>
          <p:nvGrpSpPr>
            <p:cNvPr id="113" name="Group 221">
              <a:extLst>
                <a:ext uri="{FF2B5EF4-FFF2-40B4-BE49-F238E27FC236}">
                  <a16:creationId xmlns:a16="http://schemas.microsoft.com/office/drawing/2014/main" id="{C5255C11-4CD3-704C-A437-74E8EC3AD0A4}"/>
                </a:ext>
              </a:extLst>
            </p:cNvPr>
            <p:cNvGrpSpPr>
              <a:grpSpLocks noChangeAspect="1"/>
            </p:cNvGrpSpPr>
            <p:nvPr/>
          </p:nvGrpSpPr>
          <p:grpSpPr bwMode="auto">
            <a:xfrm>
              <a:off x="2574525" y="2832703"/>
              <a:ext cx="2055615" cy="1146402"/>
              <a:chOff x="2049" y="1197"/>
              <a:chExt cx="1664" cy="928"/>
            </a:xfrm>
          </p:grpSpPr>
          <p:sp>
            <p:nvSpPr>
              <p:cNvPr id="127" name="Freeform 222">
                <a:extLst>
                  <a:ext uri="{FF2B5EF4-FFF2-40B4-BE49-F238E27FC236}">
                    <a16:creationId xmlns:a16="http://schemas.microsoft.com/office/drawing/2014/main" id="{C3E93594-F9D1-5745-8B63-55B70BF4EDF2}"/>
                  </a:ext>
                </a:extLst>
              </p:cNvPr>
              <p:cNvSpPr>
                <a:spLocks/>
              </p:cNvSpPr>
              <p:nvPr/>
            </p:nvSpPr>
            <p:spPr bwMode="auto">
              <a:xfrm>
                <a:off x="2049" y="2056"/>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94575"/>
              </a:solidFill>
              <a:ln w="9525">
                <a:solidFill>
                  <a:srgbClr val="094575"/>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cs typeface="+mn-cs"/>
                </a:endParaRPr>
              </a:p>
            </p:txBody>
          </p:sp>
          <p:sp>
            <p:nvSpPr>
              <p:cNvPr id="128" name="Freeform 223">
                <a:extLst>
                  <a:ext uri="{FF2B5EF4-FFF2-40B4-BE49-F238E27FC236}">
                    <a16:creationId xmlns:a16="http://schemas.microsoft.com/office/drawing/2014/main" id="{B1422EA3-362E-8346-9E7A-779D5A78CBD2}"/>
                  </a:ext>
                </a:extLst>
              </p:cNvPr>
              <p:cNvSpPr>
                <a:spLocks/>
              </p:cNvSpPr>
              <p:nvPr/>
            </p:nvSpPr>
            <p:spPr bwMode="auto">
              <a:xfrm>
                <a:off x="2189" y="1197"/>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rgbClr val="00C0F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cs typeface="+mn-cs"/>
                </a:endParaRPr>
              </a:p>
            </p:txBody>
          </p:sp>
          <p:sp>
            <p:nvSpPr>
              <p:cNvPr id="129" name="Freeform 224">
                <a:extLst>
                  <a:ext uri="{FF2B5EF4-FFF2-40B4-BE49-F238E27FC236}">
                    <a16:creationId xmlns:a16="http://schemas.microsoft.com/office/drawing/2014/main" id="{E041A92F-3649-DD4C-8B51-39646197B088}"/>
                  </a:ext>
                </a:extLst>
              </p:cNvPr>
              <p:cNvSpPr>
                <a:spLocks noEditPoints="1"/>
              </p:cNvSpPr>
              <p:nvPr/>
            </p:nvSpPr>
            <p:spPr bwMode="auto">
              <a:xfrm>
                <a:off x="2189" y="1197"/>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85000"/>
                    </a:schemeClr>
                  </a:solidFill>
                  <a:effectLst/>
                  <a:uLnTx/>
                  <a:uFillTx/>
                  <a:latin typeface="+mn-lt"/>
                  <a:cs typeface="+mn-cs"/>
                </a:endParaRPr>
              </a:p>
            </p:txBody>
          </p:sp>
        </p:grpSp>
        <p:grpSp>
          <p:nvGrpSpPr>
            <p:cNvPr id="114" name="Group 113">
              <a:extLst>
                <a:ext uri="{FF2B5EF4-FFF2-40B4-BE49-F238E27FC236}">
                  <a16:creationId xmlns:a16="http://schemas.microsoft.com/office/drawing/2014/main" id="{A619858F-B892-414E-81F2-5FF87AD63EE4}"/>
                </a:ext>
              </a:extLst>
            </p:cNvPr>
            <p:cNvGrpSpPr/>
            <p:nvPr/>
          </p:nvGrpSpPr>
          <p:grpSpPr>
            <a:xfrm>
              <a:off x="2822074" y="2863917"/>
              <a:ext cx="1576719" cy="908645"/>
              <a:chOff x="459774" y="1926231"/>
              <a:chExt cx="1845276" cy="1329679"/>
            </a:xfrm>
          </p:grpSpPr>
          <p:grpSp>
            <p:nvGrpSpPr>
              <p:cNvPr id="115" name="Group 114">
                <a:extLst>
                  <a:ext uri="{FF2B5EF4-FFF2-40B4-BE49-F238E27FC236}">
                    <a16:creationId xmlns:a16="http://schemas.microsoft.com/office/drawing/2014/main" id="{E3FBC2FE-9BD2-0A4C-B9A9-5EA5E075F481}"/>
                  </a:ext>
                </a:extLst>
              </p:cNvPr>
              <p:cNvGrpSpPr/>
              <p:nvPr/>
            </p:nvGrpSpPr>
            <p:grpSpPr>
              <a:xfrm>
                <a:off x="459774" y="1926231"/>
                <a:ext cx="1845276" cy="1329679"/>
                <a:chOff x="-1744994" y="-341837"/>
                <a:chExt cx="1737950" cy="1252341"/>
              </a:xfrm>
            </p:grpSpPr>
            <p:grpSp>
              <p:nvGrpSpPr>
                <p:cNvPr id="117" name="Group 116">
                  <a:extLst>
                    <a:ext uri="{FF2B5EF4-FFF2-40B4-BE49-F238E27FC236}">
                      <a16:creationId xmlns:a16="http://schemas.microsoft.com/office/drawing/2014/main" id="{A88E7173-3C1B-AA46-A335-0E4DAF5F41ED}"/>
                    </a:ext>
                  </a:extLst>
                </p:cNvPr>
                <p:cNvGrpSpPr/>
                <p:nvPr/>
              </p:nvGrpSpPr>
              <p:grpSpPr>
                <a:xfrm>
                  <a:off x="-1744994" y="-341837"/>
                  <a:ext cx="1737950" cy="1252341"/>
                  <a:chOff x="943252" y="2577891"/>
                  <a:chExt cx="1737950" cy="1252341"/>
                </a:xfrm>
              </p:grpSpPr>
              <p:sp>
                <p:nvSpPr>
                  <p:cNvPr id="125" name="Freeform 29">
                    <a:extLst>
                      <a:ext uri="{FF2B5EF4-FFF2-40B4-BE49-F238E27FC236}">
                        <a16:creationId xmlns:a16="http://schemas.microsoft.com/office/drawing/2014/main" id="{72996172-307C-0E43-8727-5AACF14E2146}"/>
                      </a:ext>
                    </a:extLst>
                  </p:cNvPr>
                  <p:cNvSpPr>
                    <a:spLocks/>
                  </p:cNvSpPr>
                  <p:nvPr/>
                </p:nvSpPr>
                <p:spPr bwMode="auto">
                  <a:xfrm>
                    <a:off x="985752" y="2577891"/>
                    <a:ext cx="1695450" cy="1203325"/>
                  </a:xfrm>
                  <a:custGeom>
                    <a:avLst/>
                    <a:gdLst>
                      <a:gd name="T0" fmla="*/ 2093 w 2136"/>
                      <a:gd name="T1" fmla="*/ 1516 h 1516"/>
                      <a:gd name="T2" fmla="*/ 43 w 2136"/>
                      <a:gd name="T3" fmla="*/ 1516 h 1516"/>
                      <a:gd name="T4" fmla="*/ 43 w 2136"/>
                      <a:gd name="T5" fmla="*/ 1516 h 1516"/>
                      <a:gd name="T6" fmla="*/ 34 w 2136"/>
                      <a:gd name="T7" fmla="*/ 1515 h 1516"/>
                      <a:gd name="T8" fmla="*/ 26 w 2136"/>
                      <a:gd name="T9" fmla="*/ 1513 h 1516"/>
                      <a:gd name="T10" fmla="*/ 19 w 2136"/>
                      <a:gd name="T11" fmla="*/ 1509 h 1516"/>
                      <a:gd name="T12" fmla="*/ 13 w 2136"/>
                      <a:gd name="T13" fmla="*/ 1505 h 1516"/>
                      <a:gd name="T14" fmla="*/ 7 w 2136"/>
                      <a:gd name="T15" fmla="*/ 1498 h 1516"/>
                      <a:gd name="T16" fmla="*/ 4 w 2136"/>
                      <a:gd name="T17" fmla="*/ 1491 h 1516"/>
                      <a:gd name="T18" fmla="*/ 1 w 2136"/>
                      <a:gd name="T19" fmla="*/ 1485 h 1516"/>
                      <a:gd name="T20" fmla="*/ 0 w 2136"/>
                      <a:gd name="T21" fmla="*/ 1476 h 1516"/>
                      <a:gd name="T22" fmla="*/ 0 w 2136"/>
                      <a:gd name="T23" fmla="*/ 40 h 1516"/>
                      <a:gd name="T24" fmla="*/ 0 w 2136"/>
                      <a:gd name="T25" fmla="*/ 40 h 1516"/>
                      <a:gd name="T26" fmla="*/ 1 w 2136"/>
                      <a:gd name="T27" fmla="*/ 31 h 1516"/>
                      <a:gd name="T28" fmla="*/ 4 w 2136"/>
                      <a:gd name="T29" fmla="*/ 25 h 1516"/>
                      <a:gd name="T30" fmla="*/ 7 w 2136"/>
                      <a:gd name="T31" fmla="*/ 18 h 1516"/>
                      <a:gd name="T32" fmla="*/ 13 w 2136"/>
                      <a:gd name="T33" fmla="*/ 11 h 1516"/>
                      <a:gd name="T34" fmla="*/ 19 w 2136"/>
                      <a:gd name="T35" fmla="*/ 7 h 1516"/>
                      <a:gd name="T36" fmla="*/ 26 w 2136"/>
                      <a:gd name="T37" fmla="*/ 3 h 1516"/>
                      <a:gd name="T38" fmla="*/ 34 w 2136"/>
                      <a:gd name="T39" fmla="*/ 1 h 1516"/>
                      <a:gd name="T40" fmla="*/ 43 w 2136"/>
                      <a:gd name="T41" fmla="*/ 0 h 1516"/>
                      <a:gd name="T42" fmla="*/ 2093 w 2136"/>
                      <a:gd name="T43" fmla="*/ 0 h 1516"/>
                      <a:gd name="T44" fmla="*/ 2093 w 2136"/>
                      <a:gd name="T45" fmla="*/ 0 h 1516"/>
                      <a:gd name="T46" fmla="*/ 2102 w 2136"/>
                      <a:gd name="T47" fmla="*/ 1 h 1516"/>
                      <a:gd name="T48" fmla="*/ 2111 w 2136"/>
                      <a:gd name="T49" fmla="*/ 3 h 1516"/>
                      <a:gd name="T50" fmla="*/ 2118 w 2136"/>
                      <a:gd name="T51" fmla="*/ 7 h 1516"/>
                      <a:gd name="T52" fmla="*/ 2124 w 2136"/>
                      <a:gd name="T53" fmla="*/ 11 h 1516"/>
                      <a:gd name="T54" fmla="*/ 2129 w 2136"/>
                      <a:gd name="T55" fmla="*/ 18 h 1516"/>
                      <a:gd name="T56" fmla="*/ 2133 w 2136"/>
                      <a:gd name="T57" fmla="*/ 25 h 1516"/>
                      <a:gd name="T58" fmla="*/ 2136 w 2136"/>
                      <a:gd name="T59" fmla="*/ 31 h 1516"/>
                      <a:gd name="T60" fmla="*/ 2136 w 2136"/>
                      <a:gd name="T61" fmla="*/ 40 h 1516"/>
                      <a:gd name="T62" fmla="*/ 2136 w 2136"/>
                      <a:gd name="T63" fmla="*/ 1476 h 1516"/>
                      <a:gd name="T64" fmla="*/ 2136 w 2136"/>
                      <a:gd name="T65" fmla="*/ 1476 h 1516"/>
                      <a:gd name="T66" fmla="*/ 2136 w 2136"/>
                      <a:gd name="T67" fmla="*/ 1485 h 1516"/>
                      <a:gd name="T68" fmla="*/ 2133 w 2136"/>
                      <a:gd name="T69" fmla="*/ 1491 h 1516"/>
                      <a:gd name="T70" fmla="*/ 2129 w 2136"/>
                      <a:gd name="T71" fmla="*/ 1498 h 1516"/>
                      <a:gd name="T72" fmla="*/ 2124 w 2136"/>
                      <a:gd name="T73" fmla="*/ 1505 h 1516"/>
                      <a:gd name="T74" fmla="*/ 2118 w 2136"/>
                      <a:gd name="T75" fmla="*/ 1509 h 1516"/>
                      <a:gd name="T76" fmla="*/ 2111 w 2136"/>
                      <a:gd name="T77" fmla="*/ 1513 h 1516"/>
                      <a:gd name="T78" fmla="*/ 2102 w 2136"/>
                      <a:gd name="T79" fmla="*/ 1515 h 1516"/>
                      <a:gd name="T80" fmla="*/ 2093 w 2136"/>
                      <a:gd name="T81" fmla="*/ 1516 h 1516"/>
                      <a:gd name="T82" fmla="*/ 2093 w 2136"/>
                      <a:gd name="T83" fmla="*/ 1516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6" h="1516">
                        <a:moveTo>
                          <a:pt x="2093" y="1516"/>
                        </a:moveTo>
                        <a:lnTo>
                          <a:pt x="43" y="1516"/>
                        </a:lnTo>
                        <a:lnTo>
                          <a:pt x="43" y="1516"/>
                        </a:lnTo>
                        <a:lnTo>
                          <a:pt x="34" y="1515"/>
                        </a:lnTo>
                        <a:lnTo>
                          <a:pt x="26" y="1513"/>
                        </a:lnTo>
                        <a:lnTo>
                          <a:pt x="19" y="1509"/>
                        </a:lnTo>
                        <a:lnTo>
                          <a:pt x="13" y="1505"/>
                        </a:lnTo>
                        <a:lnTo>
                          <a:pt x="7" y="1498"/>
                        </a:lnTo>
                        <a:lnTo>
                          <a:pt x="4" y="1491"/>
                        </a:lnTo>
                        <a:lnTo>
                          <a:pt x="1" y="1485"/>
                        </a:lnTo>
                        <a:lnTo>
                          <a:pt x="0" y="1476"/>
                        </a:lnTo>
                        <a:lnTo>
                          <a:pt x="0" y="40"/>
                        </a:lnTo>
                        <a:lnTo>
                          <a:pt x="0" y="40"/>
                        </a:lnTo>
                        <a:lnTo>
                          <a:pt x="1" y="31"/>
                        </a:lnTo>
                        <a:lnTo>
                          <a:pt x="4" y="25"/>
                        </a:lnTo>
                        <a:lnTo>
                          <a:pt x="7" y="18"/>
                        </a:lnTo>
                        <a:lnTo>
                          <a:pt x="13" y="11"/>
                        </a:lnTo>
                        <a:lnTo>
                          <a:pt x="19" y="7"/>
                        </a:lnTo>
                        <a:lnTo>
                          <a:pt x="26" y="3"/>
                        </a:lnTo>
                        <a:lnTo>
                          <a:pt x="34" y="1"/>
                        </a:lnTo>
                        <a:lnTo>
                          <a:pt x="43" y="0"/>
                        </a:lnTo>
                        <a:lnTo>
                          <a:pt x="2093" y="0"/>
                        </a:lnTo>
                        <a:lnTo>
                          <a:pt x="2093" y="0"/>
                        </a:lnTo>
                        <a:lnTo>
                          <a:pt x="2102" y="1"/>
                        </a:lnTo>
                        <a:lnTo>
                          <a:pt x="2111" y="3"/>
                        </a:lnTo>
                        <a:lnTo>
                          <a:pt x="2118" y="7"/>
                        </a:lnTo>
                        <a:lnTo>
                          <a:pt x="2124" y="11"/>
                        </a:lnTo>
                        <a:lnTo>
                          <a:pt x="2129" y="18"/>
                        </a:lnTo>
                        <a:lnTo>
                          <a:pt x="2133" y="25"/>
                        </a:lnTo>
                        <a:lnTo>
                          <a:pt x="2136" y="31"/>
                        </a:lnTo>
                        <a:lnTo>
                          <a:pt x="2136" y="40"/>
                        </a:lnTo>
                        <a:lnTo>
                          <a:pt x="2136" y="1476"/>
                        </a:lnTo>
                        <a:lnTo>
                          <a:pt x="2136" y="1476"/>
                        </a:lnTo>
                        <a:lnTo>
                          <a:pt x="2136" y="1485"/>
                        </a:lnTo>
                        <a:lnTo>
                          <a:pt x="2133" y="1491"/>
                        </a:lnTo>
                        <a:lnTo>
                          <a:pt x="2129" y="1498"/>
                        </a:lnTo>
                        <a:lnTo>
                          <a:pt x="2124" y="1505"/>
                        </a:lnTo>
                        <a:lnTo>
                          <a:pt x="2118" y="1509"/>
                        </a:lnTo>
                        <a:lnTo>
                          <a:pt x="2111" y="1513"/>
                        </a:lnTo>
                        <a:lnTo>
                          <a:pt x="2102" y="1515"/>
                        </a:lnTo>
                        <a:lnTo>
                          <a:pt x="2093" y="1516"/>
                        </a:lnTo>
                        <a:lnTo>
                          <a:pt x="2093" y="1516"/>
                        </a:lnTo>
                        <a:close/>
                      </a:path>
                    </a:pathLst>
                  </a:custGeom>
                  <a:solidFill>
                    <a:srgbClr val="FFFFFF">
                      <a:lumMod val="6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pic>
                <p:nvPicPr>
                  <p:cNvPr id="126" name="Picture 125">
                    <a:extLst>
                      <a:ext uri="{FF2B5EF4-FFF2-40B4-BE49-F238E27FC236}">
                        <a16:creationId xmlns:a16="http://schemas.microsoft.com/office/drawing/2014/main" id="{7D7CE938-6A51-AB4B-8E71-744514577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252" y="2627022"/>
                    <a:ext cx="1695683" cy="1203210"/>
                  </a:xfrm>
                  <a:prstGeom prst="rect">
                    <a:avLst/>
                  </a:prstGeom>
                </p:spPr>
              </p:pic>
            </p:grpSp>
            <p:grpSp>
              <p:nvGrpSpPr>
                <p:cNvPr id="118" name="Group 117">
                  <a:extLst>
                    <a:ext uri="{FF2B5EF4-FFF2-40B4-BE49-F238E27FC236}">
                      <a16:creationId xmlns:a16="http://schemas.microsoft.com/office/drawing/2014/main" id="{BC54B9F5-EAB7-A74F-BD05-A8F6A4832F87}"/>
                    </a:ext>
                  </a:extLst>
                </p:cNvPr>
                <p:cNvGrpSpPr/>
                <p:nvPr/>
              </p:nvGrpSpPr>
              <p:grpSpPr>
                <a:xfrm>
                  <a:off x="-1622570" y="-119780"/>
                  <a:ext cx="1400165" cy="744062"/>
                  <a:chOff x="1052523" y="2605881"/>
                  <a:chExt cx="1400165" cy="744062"/>
                </a:xfrm>
              </p:grpSpPr>
              <p:sp>
                <p:nvSpPr>
                  <p:cNvPr id="120" name="Rectangle 119">
                    <a:extLst>
                      <a:ext uri="{FF2B5EF4-FFF2-40B4-BE49-F238E27FC236}">
                        <a16:creationId xmlns:a16="http://schemas.microsoft.com/office/drawing/2014/main" id="{231A1581-CC5C-2240-9ED5-1D25095162ED}"/>
                      </a:ext>
                    </a:extLst>
                  </p:cNvPr>
                  <p:cNvSpPr/>
                  <p:nvPr/>
                </p:nvSpPr>
                <p:spPr>
                  <a:xfrm>
                    <a:off x="1057417" y="2605881"/>
                    <a:ext cx="300301" cy="47625"/>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1" name="Rectangle 120">
                    <a:extLst>
                      <a:ext uri="{FF2B5EF4-FFF2-40B4-BE49-F238E27FC236}">
                        <a16:creationId xmlns:a16="http://schemas.microsoft.com/office/drawing/2014/main" id="{F448CC42-FF0F-3845-BE6B-873091D808D6}"/>
                      </a:ext>
                    </a:extLst>
                  </p:cNvPr>
                  <p:cNvSpPr/>
                  <p:nvPr/>
                </p:nvSpPr>
                <p:spPr>
                  <a:xfrm>
                    <a:off x="1052523" y="2880552"/>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2" name="Rectangle 121">
                    <a:extLst>
                      <a:ext uri="{FF2B5EF4-FFF2-40B4-BE49-F238E27FC236}">
                        <a16:creationId xmlns:a16="http://schemas.microsoft.com/office/drawing/2014/main" id="{428D6D5F-E7AE-CD4D-A82B-F968F0C49AF9}"/>
                      </a:ext>
                    </a:extLst>
                  </p:cNvPr>
                  <p:cNvSpPr/>
                  <p:nvPr/>
                </p:nvSpPr>
                <p:spPr>
                  <a:xfrm>
                    <a:off x="1052523" y="3014696"/>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3" name="Rectangle 122">
                    <a:extLst>
                      <a:ext uri="{FF2B5EF4-FFF2-40B4-BE49-F238E27FC236}">
                        <a16:creationId xmlns:a16="http://schemas.microsoft.com/office/drawing/2014/main" id="{569DEA87-9CDB-8541-9CDC-49881B99D1F4}"/>
                      </a:ext>
                    </a:extLst>
                  </p:cNvPr>
                  <p:cNvSpPr/>
                  <p:nvPr/>
                </p:nvSpPr>
                <p:spPr>
                  <a:xfrm>
                    <a:off x="1052523" y="3148840"/>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4" name="Rectangle 123">
                    <a:extLst>
                      <a:ext uri="{FF2B5EF4-FFF2-40B4-BE49-F238E27FC236}">
                        <a16:creationId xmlns:a16="http://schemas.microsoft.com/office/drawing/2014/main" id="{DC15181C-62F4-7D43-8668-8272BCA6A817}"/>
                      </a:ext>
                    </a:extLst>
                  </p:cNvPr>
                  <p:cNvSpPr/>
                  <p:nvPr/>
                </p:nvSpPr>
                <p:spPr>
                  <a:xfrm>
                    <a:off x="1052523" y="3282984"/>
                    <a:ext cx="1400165" cy="6695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sp>
              <p:nvSpPr>
                <p:cNvPr id="119" name="Rectangle 118">
                  <a:extLst>
                    <a:ext uri="{FF2B5EF4-FFF2-40B4-BE49-F238E27FC236}">
                      <a16:creationId xmlns:a16="http://schemas.microsoft.com/office/drawing/2014/main" id="{4416B62F-C602-154D-A170-16D59649F229}"/>
                    </a:ext>
                  </a:extLst>
                </p:cNvPr>
                <p:cNvSpPr/>
                <p:nvPr/>
              </p:nvSpPr>
              <p:spPr>
                <a:xfrm>
                  <a:off x="-1615427" y="716046"/>
                  <a:ext cx="300301" cy="4571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sp>
            <p:nvSpPr>
              <p:cNvPr id="116" name="TextBox 115">
                <a:extLst>
                  <a:ext uri="{FF2B5EF4-FFF2-40B4-BE49-F238E27FC236}">
                    <a16:creationId xmlns:a16="http://schemas.microsoft.com/office/drawing/2014/main" id="{01EA2EFC-6345-D849-81E6-3BAEDDE24AA7}"/>
                  </a:ext>
                </a:extLst>
              </p:cNvPr>
              <p:cNvSpPr txBox="1"/>
              <p:nvPr/>
            </p:nvSpPr>
            <p:spPr>
              <a:xfrm>
                <a:off x="877527" y="2784626"/>
                <a:ext cx="1000510" cy="180156"/>
              </a:xfrm>
              <a:prstGeom prst="rect">
                <a:avLst/>
              </a:prstGeom>
              <a:solidFill>
                <a:srgbClr val="F1EDED"/>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36A4D7"/>
                    </a:solidFill>
                    <a:effectLst/>
                    <a:uLnTx/>
                    <a:uFillTx/>
                    <a:latin typeface="+mn-lt"/>
                    <a:ea typeface="+mn-ea"/>
                    <a:cs typeface="CiscoSansTT ExtraLight" panose="020B0303020201020303" pitchFamily="34" charset="0"/>
                  </a:rPr>
                  <a:t>unsubscribe here</a:t>
                </a:r>
              </a:p>
            </p:txBody>
          </p:sp>
        </p:grpSp>
      </p:grpSp>
      <p:grpSp>
        <p:nvGrpSpPr>
          <p:cNvPr id="102" name="Group 101">
            <a:extLst>
              <a:ext uri="{FF2B5EF4-FFF2-40B4-BE49-F238E27FC236}">
                <a16:creationId xmlns:a16="http://schemas.microsoft.com/office/drawing/2014/main" id="{0D54F24B-2010-3449-8814-F3379BFF2591}"/>
              </a:ext>
            </a:extLst>
          </p:cNvPr>
          <p:cNvGrpSpPr/>
          <p:nvPr/>
        </p:nvGrpSpPr>
        <p:grpSpPr>
          <a:xfrm>
            <a:off x="3167633" y="1726521"/>
            <a:ext cx="1461100" cy="1600560"/>
            <a:chOff x="3713304" y="1827295"/>
            <a:chExt cx="1530094" cy="1676139"/>
          </a:xfrm>
        </p:grpSpPr>
        <p:sp>
          <p:nvSpPr>
            <p:cNvPr id="110" name="Oval 109">
              <a:extLst>
                <a:ext uri="{FF2B5EF4-FFF2-40B4-BE49-F238E27FC236}">
                  <a16:creationId xmlns:a16="http://schemas.microsoft.com/office/drawing/2014/main" id="{B7EF7AF4-1AA1-2F4F-B043-475D6F06F0B6}"/>
                </a:ext>
              </a:extLst>
            </p:cNvPr>
            <p:cNvSpPr/>
            <p:nvPr/>
          </p:nvSpPr>
          <p:spPr>
            <a:xfrm>
              <a:off x="3827858" y="1827295"/>
              <a:ext cx="1415540" cy="1415540"/>
            </a:xfrm>
            <a:prstGeom prst="ellipse">
              <a:avLst/>
            </a:prstGeom>
            <a:solidFill>
              <a:srgbClr val="F6F6F6"/>
            </a:solidFill>
            <a:ln w="12700" cap="flat" cmpd="sng" algn="ctr">
              <a:solidFill>
                <a:srgbClr val="094575"/>
              </a:solid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sp>
          <p:nvSpPr>
            <p:cNvPr id="111" name="Triangle 3">
              <a:extLst>
                <a:ext uri="{FF2B5EF4-FFF2-40B4-BE49-F238E27FC236}">
                  <a16:creationId xmlns:a16="http://schemas.microsoft.com/office/drawing/2014/main" id="{B32AE6B9-C6B5-2844-A8E7-ADD967015D5D}"/>
                </a:ext>
              </a:extLst>
            </p:cNvPr>
            <p:cNvSpPr/>
            <p:nvPr/>
          </p:nvSpPr>
          <p:spPr>
            <a:xfrm rot="12107017">
              <a:off x="3732486" y="2900159"/>
              <a:ext cx="1021914" cy="603275"/>
            </a:xfrm>
            <a:custGeom>
              <a:avLst/>
              <a:gdLst>
                <a:gd name="connsiteX0" fmla="*/ 0 w 1105109"/>
                <a:gd name="connsiteY0" fmla="*/ 622406 h 622406"/>
                <a:gd name="connsiteX1" fmla="*/ 552555 w 1105109"/>
                <a:gd name="connsiteY1" fmla="*/ 0 h 622406"/>
                <a:gd name="connsiteX2" fmla="*/ 1105109 w 1105109"/>
                <a:gd name="connsiteY2" fmla="*/ 622406 h 622406"/>
                <a:gd name="connsiteX3" fmla="*/ 0 w 1105109"/>
                <a:gd name="connsiteY3" fmla="*/ 622406 h 622406"/>
                <a:gd name="connsiteX0" fmla="*/ 0 w 1105109"/>
                <a:gd name="connsiteY0" fmla="*/ 603275 h 603275"/>
                <a:gd name="connsiteX1" fmla="*/ 781259 w 1105109"/>
                <a:gd name="connsiteY1" fmla="*/ 0 h 603275"/>
                <a:gd name="connsiteX2" fmla="*/ 1105109 w 1105109"/>
                <a:gd name="connsiteY2" fmla="*/ 603275 h 603275"/>
                <a:gd name="connsiteX3" fmla="*/ 0 w 1105109"/>
                <a:gd name="connsiteY3" fmla="*/ 603275 h 603275"/>
                <a:gd name="connsiteX0" fmla="*/ 0 w 1021914"/>
                <a:gd name="connsiteY0" fmla="*/ 509739 h 603275"/>
                <a:gd name="connsiteX1" fmla="*/ 698064 w 1021914"/>
                <a:gd name="connsiteY1" fmla="*/ 0 h 603275"/>
                <a:gd name="connsiteX2" fmla="*/ 1021914 w 1021914"/>
                <a:gd name="connsiteY2" fmla="*/ 603275 h 603275"/>
                <a:gd name="connsiteX3" fmla="*/ 0 w 1021914"/>
                <a:gd name="connsiteY3" fmla="*/ 509739 h 603275"/>
              </a:gdLst>
              <a:ahLst/>
              <a:cxnLst>
                <a:cxn ang="0">
                  <a:pos x="connsiteX0" y="connsiteY0"/>
                </a:cxn>
                <a:cxn ang="0">
                  <a:pos x="connsiteX1" y="connsiteY1"/>
                </a:cxn>
                <a:cxn ang="0">
                  <a:pos x="connsiteX2" y="connsiteY2"/>
                </a:cxn>
                <a:cxn ang="0">
                  <a:pos x="connsiteX3" y="connsiteY3"/>
                </a:cxn>
              </a:cxnLst>
              <a:rect l="l" t="t" r="r" b="b"/>
              <a:pathLst>
                <a:path w="1021914" h="603275">
                  <a:moveTo>
                    <a:pt x="0" y="509739"/>
                  </a:moveTo>
                  <a:lnTo>
                    <a:pt x="698064" y="0"/>
                  </a:lnTo>
                  <a:lnTo>
                    <a:pt x="1021914" y="603275"/>
                  </a:lnTo>
                  <a:lnTo>
                    <a:pt x="0" y="509739"/>
                  </a:lnTo>
                  <a:close/>
                </a:path>
              </a:pathLst>
            </a:custGeom>
            <a:solidFill>
              <a:srgbClr val="005073">
                <a:lumMod val="75000"/>
              </a:srgbClr>
            </a:solidFill>
            <a:ln w="2540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sp>
          <p:nvSpPr>
            <p:cNvPr id="112" name="Triangle 3">
              <a:extLst>
                <a:ext uri="{FF2B5EF4-FFF2-40B4-BE49-F238E27FC236}">
                  <a16:creationId xmlns:a16="http://schemas.microsoft.com/office/drawing/2014/main" id="{D612EC81-3810-EF46-84CA-56BE508F6B19}"/>
                </a:ext>
              </a:extLst>
            </p:cNvPr>
            <p:cNvSpPr/>
            <p:nvPr/>
          </p:nvSpPr>
          <p:spPr>
            <a:xfrm rot="12107017">
              <a:off x="3713304" y="2856716"/>
              <a:ext cx="1060828" cy="608461"/>
            </a:xfrm>
            <a:custGeom>
              <a:avLst/>
              <a:gdLst>
                <a:gd name="connsiteX0" fmla="*/ 0 w 1105109"/>
                <a:gd name="connsiteY0" fmla="*/ 622406 h 622406"/>
                <a:gd name="connsiteX1" fmla="*/ 552555 w 1105109"/>
                <a:gd name="connsiteY1" fmla="*/ 0 h 622406"/>
                <a:gd name="connsiteX2" fmla="*/ 1105109 w 1105109"/>
                <a:gd name="connsiteY2" fmla="*/ 622406 h 622406"/>
                <a:gd name="connsiteX3" fmla="*/ 0 w 1105109"/>
                <a:gd name="connsiteY3" fmla="*/ 622406 h 622406"/>
                <a:gd name="connsiteX0" fmla="*/ 0 w 1105109"/>
                <a:gd name="connsiteY0" fmla="*/ 603275 h 603275"/>
                <a:gd name="connsiteX1" fmla="*/ 781259 w 1105109"/>
                <a:gd name="connsiteY1" fmla="*/ 0 h 603275"/>
                <a:gd name="connsiteX2" fmla="*/ 1105109 w 1105109"/>
                <a:gd name="connsiteY2" fmla="*/ 603275 h 603275"/>
                <a:gd name="connsiteX3" fmla="*/ 0 w 1105109"/>
                <a:gd name="connsiteY3" fmla="*/ 603275 h 603275"/>
                <a:gd name="connsiteX0" fmla="*/ 0 w 1021914"/>
                <a:gd name="connsiteY0" fmla="*/ 509739 h 603275"/>
                <a:gd name="connsiteX1" fmla="*/ 698064 w 1021914"/>
                <a:gd name="connsiteY1" fmla="*/ 0 h 603275"/>
                <a:gd name="connsiteX2" fmla="*/ 1021914 w 1021914"/>
                <a:gd name="connsiteY2" fmla="*/ 603275 h 603275"/>
                <a:gd name="connsiteX3" fmla="*/ 0 w 1021914"/>
                <a:gd name="connsiteY3" fmla="*/ 509739 h 603275"/>
                <a:gd name="connsiteX0" fmla="*/ 0 w 1060018"/>
                <a:gd name="connsiteY0" fmla="*/ 464677 h 603275"/>
                <a:gd name="connsiteX1" fmla="*/ 736168 w 1060018"/>
                <a:gd name="connsiteY1" fmla="*/ 0 h 603275"/>
                <a:gd name="connsiteX2" fmla="*/ 1060018 w 1060018"/>
                <a:gd name="connsiteY2" fmla="*/ 603275 h 603275"/>
                <a:gd name="connsiteX3" fmla="*/ 0 w 1060018"/>
                <a:gd name="connsiteY3" fmla="*/ 464677 h 603275"/>
                <a:gd name="connsiteX0" fmla="*/ 0 w 1023622"/>
                <a:gd name="connsiteY0" fmla="*/ 430035 h 603275"/>
                <a:gd name="connsiteX1" fmla="*/ 699772 w 1023622"/>
                <a:gd name="connsiteY1" fmla="*/ 0 h 603275"/>
                <a:gd name="connsiteX2" fmla="*/ 1023622 w 1023622"/>
                <a:gd name="connsiteY2" fmla="*/ 603275 h 603275"/>
                <a:gd name="connsiteX3" fmla="*/ 0 w 1023622"/>
                <a:gd name="connsiteY3" fmla="*/ 430035 h 603275"/>
                <a:gd name="connsiteX0" fmla="*/ 0 w 1023622"/>
                <a:gd name="connsiteY0" fmla="*/ 435221 h 608461"/>
                <a:gd name="connsiteX1" fmla="*/ 737892 w 1023622"/>
                <a:gd name="connsiteY1" fmla="*/ 0 h 608461"/>
                <a:gd name="connsiteX2" fmla="*/ 1023622 w 1023622"/>
                <a:gd name="connsiteY2" fmla="*/ 608461 h 608461"/>
                <a:gd name="connsiteX3" fmla="*/ 0 w 1023622"/>
                <a:gd name="connsiteY3" fmla="*/ 435221 h 608461"/>
                <a:gd name="connsiteX0" fmla="*/ 0 w 1091214"/>
                <a:gd name="connsiteY0" fmla="*/ 492377 h 608461"/>
                <a:gd name="connsiteX1" fmla="*/ 805484 w 1091214"/>
                <a:gd name="connsiteY1" fmla="*/ 0 h 608461"/>
                <a:gd name="connsiteX2" fmla="*/ 1091214 w 1091214"/>
                <a:gd name="connsiteY2" fmla="*/ 608461 h 608461"/>
                <a:gd name="connsiteX3" fmla="*/ 0 w 1091214"/>
                <a:gd name="connsiteY3" fmla="*/ 492377 h 608461"/>
                <a:gd name="connsiteX0" fmla="*/ 0 w 1073338"/>
                <a:gd name="connsiteY0" fmla="*/ 485233 h 608461"/>
                <a:gd name="connsiteX1" fmla="*/ 787608 w 1073338"/>
                <a:gd name="connsiteY1" fmla="*/ 0 h 608461"/>
                <a:gd name="connsiteX2" fmla="*/ 1073338 w 1073338"/>
                <a:gd name="connsiteY2" fmla="*/ 608461 h 608461"/>
                <a:gd name="connsiteX3" fmla="*/ 0 w 1073338"/>
                <a:gd name="connsiteY3" fmla="*/ 485233 h 608461"/>
                <a:gd name="connsiteX0" fmla="*/ 0 w 1071552"/>
                <a:gd name="connsiteY0" fmla="*/ 489702 h 608461"/>
                <a:gd name="connsiteX1" fmla="*/ 785822 w 1071552"/>
                <a:gd name="connsiteY1" fmla="*/ 0 h 608461"/>
                <a:gd name="connsiteX2" fmla="*/ 1071552 w 1071552"/>
                <a:gd name="connsiteY2" fmla="*/ 608461 h 608461"/>
                <a:gd name="connsiteX3" fmla="*/ 0 w 1071552"/>
                <a:gd name="connsiteY3" fmla="*/ 489702 h 608461"/>
                <a:gd name="connsiteX0" fmla="*/ 0 w 1060828"/>
                <a:gd name="connsiteY0" fmla="*/ 490599 h 608461"/>
                <a:gd name="connsiteX1" fmla="*/ 775098 w 1060828"/>
                <a:gd name="connsiteY1" fmla="*/ 0 h 608461"/>
                <a:gd name="connsiteX2" fmla="*/ 1060828 w 1060828"/>
                <a:gd name="connsiteY2" fmla="*/ 608461 h 608461"/>
                <a:gd name="connsiteX3" fmla="*/ 0 w 1060828"/>
                <a:gd name="connsiteY3" fmla="*/ 490599 h 608461"/>
              </a:gdLst>
              <a:ahLst/>
              <a:cxnLst>
                <a:cxn ang="0">
                  <a:pos x="connsiteX0" y="connsiteY0"/>
                </a:cxn>
                <a:cxn ang="0">
                  <a:pos x="connsiteX1" y="connsiteY1"/>
                </a:cxn>
                <a:cxn ang="0">
                  <a:pos x="connsiteX2" y="connsiteY2"/>
                </a:cxn>
                <a:cxn ang="0">
                  <a:pos x="connsiteX3" y="connsiteY3"/>
                </a:cxn>
              </a:cxnLst>
              <a:rect l="l" t="t" r="r" b="b"/>
              <a:pathLst>
                <a:path w="1060828" h="608461">
                  <a:moveTo>
                    <a:pt x="0" y="490599"/>
                  </a:moveTo>
                  <a:lnTo>
                    <a:pt x="775098" y="0"/>
                  </a:lnTo>
                  <a:lnTo>
                    <a:pt x="1060828" y="608461"/>
                  </a:lnTo>
                  <a:lnTo>
                    <a:pt x="0" y="490599"/>
                  </a:lnTo>
                  <a:close/>
                </a:path>
              </a:pathLst>
            </a:custGeom>
            <a:solidFill>
              <a:srgbClr val="FFFFFF">
                <a:lumMod val="95000"/>
              </a:srgbClr>
            </a:solidFill>
            <a:ln w="25400"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mn-lt"/>
                <a:ea typeface="+mn-ea"/>
                <a:cs typeface="+mn-cs"/>
              </a:endParaRPr>
            </a:p>
          </p:txBody>
        </p:sp>
      </p:grpSp>
      <p:sp>
        <p:nvSpPr>
          <p:cNvPr id="81" name="Rectangle 80">
            <a:extLst>
              <a:ext uri="{FF2B5EF4-FFF2-40B4-BE49-F238E27FC236}">
                <a16:creationId xmlns:a16="http://schemas.microsoft.com/office/drawing/2014/main" id="{E2EE479C-11A3-A145-81EE-8D91AEAEF697}"/>
              </a:ext>
            </a:extLst>
          </p:cNvPr>
          <p:cNvSpPr/>
          <p:nvPr/>
        </p:nvSpPr>
        <p:spPr>
          <a:xfrm>
            <a:off x="2618892" y="3663857"/>
            <a:ext cx="2102835" cy="261610"/>
          </a:xfrm>
          <a:prstGeom prst="rect">
            <a:avLst/>
          </a:prstGeom>
          <a:solidFill>
            <a:srgbClr val="FFFFFF">
              <a:lumMod val="50000"/>
              <a:lumOff val="50000"/>
            </a:srgbClr>
          </a:solidFill>
        </p:spPr>
        <p:txBody>
          <a:bodyPr wrap="square" lIns="274320">
            <a:spAutoFit/>
          </a:bodyPr>
          <a:lstStyle/>
          <a:p>
            <a:pPr marL="0" marR="0" lvl="1" indent="0" defTabSz="6858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2"/>
                </a:solidFill>
                <a:effectLst/>
                <a:uLnTx/>
                <a:uFillTx/>
                <a:latin typeface="+mn-lt"/>
                <a:cs typeface="CiscoSansTT ExtraLight" panose="020B0303020201020303" pitchFamily="34" charset="0"/>
              </a:rPr>
              <a:t>Graymail detection</a:t>
            </a:r>
          </a:p>
        </p:txBody>
      </p:sp>
      <p:cxnSp>
        <p:nvCxnSpPr>
          <p:cNvPr id="77" name="Straight Connector 76">
            <a:extLst>
              <a:ext uri="{FF2B5EF4-FFF2-40B4-BE49-F238E27FC236}">
                <a16:creationId xmlns:a16="http://schemas.microsoft.com/office/drawing/2014/main" id="{49AC4613-6B70-0544-B392-28B4D7A285A6}"/>
              </a:ext>
            </a:extLst>
          </p:cNvPr>
          <p:cNvCxnSpPr>
            <a:cxnSpLocks/>
          </p:cNvCxnSpPr>
          <p:nvPr/>
        </p:nvCxnSpPr>
        <p:spPr>
          <a:xfrm flipH="1">
            <a:off x="5828823" y="3226562"/>
            <a:ext cx="812590" cy="0"/>
          </a:xfrm>
          <a:prstGeom prst="line">
            <a:avLst/>
          </a:prstGeom>
          <a:noFill/>
          <a:ln w="3175" cap="flat" cmpd="sng" algn="ctr">
            <a:solidFill>
              <a:schemeClr val="accent2"/>
            </a:solidFill>
            <a:prstDash val="solid"/>
            <a:headEnd type="arrow" w="med" len="med"/>
            <a:tailEnd type="arrow" w="med" len="med"/>
          </a:ln>
          <a:effectLst/>
        </p:spPr>
      </p:cxnSp>
      <p:sp>
        <p:nvSpPr>
          <p:cNvPr id="130" name="Rectangle 129">
            <a:extLst>
              <a:ext uri="{FF2B5EF4-FFF2-40B4-BE49-F238E27FC236}">
                <a16:creationId xmlns:a16="http://schemas.microsoft.com/office/drawing/2014/main" id="{3542B97E-5FC9-A64C-BDC0-5CAF06ED2BF8}"/>
              </a:ext>
            </a:extLst>
          </p:cNvPr>
          <p:cNvSpPr/>
          <p:nvPr/>
        </p:nvSpPr>
        <p:spPr>
          <a:xfrm>
            <a:off x="6856105" y="3262785"/>
            <a:ext cx="1488458" cy="369332"/>
          </a:xfrm>
          <a:prstGeom prst="rect">
            <a:avLst/>
          </a:prstGeom>
          <a:noFill/>
        </p:spPr>
        <p:txBody>
          <a:bodyPr wrap="square" lIns="0">
            <a:spAutoFit/>
          </a:bodyPr>
          <a:lstStyle/>
          <a:p>
            <a:pPr marL="0" lvl="1" defTabSz="685800">
              <a:defRPr/>
            </a:pPr>
            <a:r>
              <a:rPr lang="en-US" sz="900" kern="0">
                <a:latin typeface="+mn-lt"/>
                <a:cs typeface="CiscoSansTT ExtraLight" panose="020B0303020201020303" pitchFamily="34" charset="0"/>
              </a:rPr>
              <a:t>Graymail warning added</a:t>
            </a:r>
            <a:br>
              <a:rPr lang="en-US" sz="900" kern="0">
                <a:latin typeface="+mn-lt"/>
                <a:cs typeface="CiscoSansTT ExtraLight" panose="020B0303020201020303" pitchFamily="34" charset="0"/>
              </a:rPr>
            </a:br>
            <a:r>
              <a:rPr lang="en-US" sz="900" kern="0">
                <a:latin typeface="+mn-lt"/>
                <a:cs typeface="CiscoSansTT ExtraLight" panose="020B0303020201020303" pitchFamily="34" charset="0"/>
              </a:rPr>
              <a:t>to banner of email</a:t>
            </a:r>
          </a:p>
        </p:txBody>
      </p:sp>
      <p:sp>
        <p:nvSpPr>
          <p:cNvPr id="131" name="TextBox 130">
            <a:extLst>
              <a:ext uri="{FF2B5EF4-FFF2-40B4-BE49-F238E27FC236}">
                <a16:creationId xmlns:a16="http://schemas.microsoft.com/office/drawing/2014/main" id="{7B52A2BF-4F6A-DB45-84F3-C1322FD14356}"/>
              </a:ext>
            </a:extLst>
          </p:cNvPr>
          <p:cNvSpPr txBox="1"/>
          <p:nvPr/>
        </p:nvSpPr>
        <p:spPr>
          <a:xfrm>
            <a:off x="6853742" y="3025022"/>
            <a:ext cx="1759316"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u="sng" strike="noStrike" kern="0" cap="none" spc="0" normalizeH="0" baseline="0" noProof="0">
                <a:ln>
                  <a:noFill/>
                </a:ln>
                <a:solidFill>
                  <a:schemeClr val="accent2"/>
                </a:solidFill>
                <a:effectLst/>
                <a:uLnTx/>
                <a:uFillTx/>
                <a:latin typeface="+mn-lt"/>
                <a:cs typeface="CiscoSansTT ExtraLight" panose="020B0303020201020303" pitchFamily="34" charset="0"/>
              </a:rPr>
              <a:t>Safe Unsubscribe</a:t>
            </a:r>
          </a:p>
        </p:txBody>
      </p:sp>
      <p:grpSp>
        <p:nvGrpSpPr>
          <p:cNvPr id="132" name="Group 131">
            <a:extLst>
              <a:ext uri="{FF2B5EF4-FFF2-40B4-BE49-F238E27FC236}">
                <a16:creationId xmlns:a16="http://schemas.microsoft.com/office/drawing/2014/main" id="{DA57C5D4-62D7-FD47-8AF4-DE99CCD4B5D3}"/>
              </a:ext>
            </a:extLst>
          </p:cNvPr>
          <p:cNvGrpSpPr/>
          <p:nvPr/>
        </p:nvGrpSpPr>
        <p:grpSpPr>
          <a:xfrm>
            <a:off x="5124231" y="1933021"/>
            <a:ext cx="1251668" cy="664020"/>
            <a:chOff x="5025211" y="1552870"/>
            <a:chExt cx="1251668" cy="664020"/>
          </a:xfrm>
        </p:grpSpPr>
        <p:sp>
          <p:nvSpPr>
            <p:cNvPr id="133" name="Text Box 12">
              <a:extLst>
                <a:ext uri="{FF2B5EF4-FFF2-40B4-BE49-F238E27FC236}">
                  <a16:creationId xmlns:a16="http://schemas.microsoft.com/office/drawing/2014/main" id="{BE2D0733-2B2F-ED46-BF3C-B22764FB6CBA}"/>
                </a:ext>
              </a:extLst>
            </p:cNvPr>
            <p:cNvSpPr txBox="1">
              <a:spLocks noChangeArrowheads="1"/>
            </p:cNvSpPr>
            <p:nvPr/>
          </p:nvSpPr>
          <p:spPr bwMode="auto">
            <a:xfrm>
              <a:off x="5025211" y="1552870"/>
              <a:ext cx="1247599" cy="140383"/>
            </a:xfrm>
            <a:prstGeom prst="rect">
              <a:avLst/>
            </a:prstGeom>
            <a:noFill/>
            <a:ln w="9525">
              <a:noFill/>
              <a:miter lim="800000"/>
              <a:headEnd/>
              <a:tailEnd/>
            </a:ln>
          </p:spPr>
          <p:txBody>
            <a:bodyPr wrap="square" lIns="0" tIns="0" rIns="0" bIns="0" anchor="ctr" anchorCtr="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900" u="none" strike="noStrike" kern="0" cap="none" spc="0" normalizeH="0" baseline="0" noProof="0">
                  <a:ln>
                    <a:noFill/>
                  </a:ln>
                  <a:effectLst/>
                  <a:uLnTx/>
                  <a:uFillTx/>
                  <a:latin typeface="+mn-lt"/>
                  <a:ea typeface="ヒラギノ角ゴ Pro W3" pitchFamily="-111" charset="-128"/>
                  <a:cs typeface="CiscoSansTT Light" panose="020B0503020201020303" pitchFamily="34" charset="0"/>
                </a:rPr>
                <a:t>Mark Up Messages</a:t>
              </a:r>
            </a:p>
          </p:txBody>
        </p:sp>
        <p:sp>
          <p:nvSpPr>
            <p:cNvPr id="134" name="Rectangle 133">
              <a:extLst>
                <a:ext uri="{FF2B5EF4-FFF2-40B4-BE49-F238E27FC236}">
                  <a16:creationId xmlns:a16="http://schemas.microsoft.com/office/drawing/2014/main" id="{C8D81361-C4B5-3F4E-B778-3FC88242D15F}"/>
                </a:ext>
              </a:extLst>
            </p:cNvPr>
            <p:cNvSpPr/>
            <p:nvPr/>
          </p:nvSpPr>
          <p:spPr>
            <a:xfrm>
              <a:off x="5029280" y="1758871"/>
              <a:ext cx="1247599" cy="458019"/>
            </a:xfrm>
            <a:prstGeom prst="rect">
              <a:avLst/>
            </a:prstGeom>
            <a:solidFill>
              <a:srgbClr val="FFFFFF">
                <a:lumMod val="95000"/>
              </a:srgbClr>
            </a:solidFill>
            <a:ln w="317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073"/>
                </a:solidFill>
                <a:effectLst/>
                <a:uLnTx/>
                <a:uFillTx/>
                <a:latin typeface="+mn-lt"/>
                <a:ea typeface="+mn-ea"/>
                <a:cs typeface="+mn-cs"/>
              </a:endParaRPr>
            </a:p>
          </p:txBody>
        </p:sp>
        <p:sp>
          <p:nvSpPr>
            <p:cNvPr id="135" name="Text Box 12">
              <a:extLst>
                <a:ext uri="{FF2B5EF4-FFF2-40B4-BE49-F238E27FC236}">
                  <a16:creationId xmlns:a16="http://schemas.microsoft.com/office/drawing/2014/main" id="{32FC0F70-670D-B447-91FC-F38CF0E839AF}"/>
                </a:ext>
              </a:extLst>
            </p:cNvPr>
            <p:cNvSpPr txBox="1">
              <a:spLocks noChangeArrowheads="1"/>
            </p:cNvSpPr>
            <p:nvPr/>
          </p:nvSpPr>
          <p:spPr bwMode="auto">
            <a:xfrm>
              <a:off x="5120430" y="1758871"/>
              <a:ext cx="512833" cy="438247"/>
            </a:xfrm>
            <a:prstGeom prst="rect">
              <a:avLst/>
            </a:prstGeom>
            <a:noFill/>
            <a:ln w="3175">
              <a:noFill/>
              <a:miter lim="800000"/>
              <a:headEnd/>
              <a:tailEnd/>
            </a:ln>
          </p:spPr>
          <p:txBody>
            <a:bodyPr wrap="square" lIns="27432" tIns="0" rIns="27432" bIns="9144"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Modify Subject</a:t>
              </a:r>
            </a:p>
          </p:txBody>
        </p:sp>
        <p:cxnSp>
          <p:nvCxnSpPr>
            <p:cNvPr id="136" name="Straight Connector 135">
              <a:extLst>
                <a:ext uri="{FF2B5EF4-FFF2-40B4-BE49-F238E27FC236}">
                  <a16:creationId xmlns:a16="http://schemas.microsoft.com/office/drawing/2014/main" id="{AEA30631-9AEA-4643-B190-48340EF42881}"/>
                </a:ext>
              </a:extLst>
            </p:cNvPr>
            <p:cNvCxnSpPr/>
            <p:nvPr/>
          </p:nvCxnSpPr>
          <p:spPr>
            <a:xfrm>
              <a:off x="5653079" y="1825774"/>
              <a:ext cx="0" cy="301147"/>
            </a:xfrm>
            <a:prstGeom prst="line">
              <a:avLst/>
            </a:prstGeom>
            <a:noFill/>
            <a:ln w="9525" cap="flat" cmpd="sng" algn="ctr">
              <a:solidFill>
                <a:schemeClr val="accent2"/>
              </a:solidFill>
              <a:prstDash val="solid"/>
            </a:ln>
            <a:effectLst/>
          </p:spPr>
        </p:cxnSp>
        <p:sp>
          <p:nvSpPr>
            <p:cNvPr id="137" name="Text Box 12">
              <a:extLst>
                <a:ext uri="{FF2B5EF4-FFF2-40B4-BE49-F238E27FC236}">
                  <a16:creationId xmlns:a16="http://schemas.microsoft.com/office/drawing/2014/main" id="{05900916-9C29-454A-9883-7F888A48CE13}"/>
                </a:ext>
              </a:extLst>
            </p:cNvPr>
            <p:cNvSpPr txBox="1">
              <a:spLocks noChangeArrowheads="1"/>
            </p:cNvSpPr>
            <p:nvPr/>
          </p:nvSpPr>
          <p:spPr bwMode="auto">
            <a:xfrm>
              <a:off x="5750800" y="1758871"/>
              <a:ext cx="512833" cy="438247"/>
            </a:xfrm>
            <a:prstGeom prst="rect">
              <a:avLst/>
            </a:prstGeom>
            <a:noFill/>
            <a:ln w="3175">
              <a:noFill/>
              <a:miter lim="800000"/>
              <a:headEnd/>
              <a:tailEnd/>
            </a:ln>
          </p:spPr>
          <p:txBody>
            <a:bodyPr wrap="square" lIns="27432" tIns="0" rIns="27432" bIns="9144" anchor="ctr" anchorCtr="0">
              <a:no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Add </a:t>
              </a:r>
              <a:br>
                <a:rPr kumimoji="0" lang="en-US" sz="8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br>
              <a:r>
                <a:rPr kumimoji="0" lang="en-US" sz="800" u="none" strike="noStrike" kern="0" cap="none" spc="0" normalizeH="0" baseline="0" noProof="0">
                  <a:ln>
                    <a:noFill/>
                  </a:ln>
                  <a:effectLst/>
                  <a:uLnTx/>
                  <a:uFillTx/>
                  <a:latin typeface="+mn-lt"/>
                  <a:ea typeface="ヒラギノ角ゴ Pro W3" pitchFamily="-111" charset="-128"/>
                  <a:cs typeface="CiscoSansTT ExtraLight" panose="020B0303020201020303" pitchFamily="34" charset="0"/>
                </a:rPr>
                <a:t>x-header</a:t>
              </a:r>
            </a:p>
          </p:txBody>
        </p:sp>
      </p:grpSp>
      <p:grpSp>
        <p:nvGrpSpPr>
          <p:cNvPr id="138" name="Group 137">
            <a:extLst>
              <a:ext uri="{FF2B5EF4-FFF2-40B4-BE49-F238E27FC236}">
                <a16:creationId xmlns:a16="http://schemas.microsoft.com/office/drawing/2014/main" id="{309C917A-3D85-5946-9CC0-EAEE2D0825C8}"/>
              </a:ext>
            </a:extLst>
          </p:cNvPr>
          <p:cNvGrpSpPr/>
          <p:nvPr/>
        </p:nvGrpSpPr>
        <p:grpSpPr>
          <a:xfrm>
            <a:off x="5128300" y="2802030"/>
            <a:ext cx="1482556" cy="656558"/>
            <a:chOff x="5029280" y="2405977"/>
            <a:chExt cx="1482556" cy="656558"/>
          </a:xfrm>
        </p:grpSpPr>
        <p:sp>
          <p:nvSpPr>
            <p:cNvPr id="139" name="Text Box 12">
              <a:extLst>
                <a:ext uri="{FF2B5EF4-FFF2-40B4-BE49-F238E27FC236}">
                  <a16:creationId xmlns:a16="http://schemas.microsoft.com/office/drawing/2014/main" id="{DFC6A320-97FB-8343-9D82-B44EBD2D72EC}"/>
                </a:ext>
              </a:extLst>
            </p:cNvPr>
            <p:cNvSpPr txBox="1">
              <a:spLocks noChangeArrowheads="1"/>
            </p:cNvSpPr>
            <p:nvPr/>
          </p:nvSpPr>
          <p:spPr bwMode="auto">
            <a:xfrm>
              <a:off x="5031651" y="2405977"/>
              <a:ext cx="1480185" cy="140382"/>
            </a:xfrm>
            <a:prstGeom prst="rect">
              <a:avLst/>
            </a:prstGeom>
            <a:noFill/>
            <a:ln w="9525">
              <a:noFill/>
              <a:miter lim="800000"/>
              <a:headEnd/>
              <a:tailEnd/>
            </a:ln>
          </p:spPr>
          <p:txBody>
            <a:bodyPr wrap="square" lIns="0" tIns="0" rIns="0" bIns="0" anchor="ctr" anchorCtr="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900" u="none" strike="noStrike" kern="0" cap="none" spc="0" normalizeH="0" baseline="0" noProof="0">
                  <a:ln>
                    <a:noFill/>
                  </a:ln>
                  <a:effectLst/>
                  <a:uLnTx/>
                  <a:uFillTx/>
                  <a:latin typeface="+mn-lt"/>
                  <a:ea typeface="ヒラギノ角ゴ Pro W3" pitchFamily="-111" charset="-128"/>
                  <a:cs typeface="CiscoSansTT Light" panose="020B0503020201020303" pitchFamily="34" charset="0"/>
                </a:rPr>
                <a:t>Add Safe Unsubscribe Link</a:t>
              </a:r>
            </a:p>
          </p:txBody>
        </p:sp>
        <p:sp>
          <p:nvSpPr>
            <p:cNvPr id="140" name="Rectangle 139">
              <a:extLst>
                <a:ext uri="{FF2B5EF4-FFF2-40B4-BE49-F238E27FC236}">
                  <a16:creationId xmlns:a16="http://schemas.microsoft.com/office/drawing/2014/main" id="{1B6D779C-C221-2941-8073-0386C9C046AD}"/>
                </a:ext>
              </a:extLst>
            </p:cNvPr>
            <p:cNvSpPr/>
            <p:nvPr/>
          </p:nvSpPr>
          <p:spPr>
            <a:xfrm>
              <a:off x="5029280" y="2604516"/>
              <a:ext cx="1247599" cy="458019"/>
            </a:xfrm>
            <a:prstGeom prst="rect">
              <a:avLst/>
            </a:prstGeom>
            <a:solidFill>
              <a:srgbClr val="FFFFFF">
                <a:lumMod val="95000"/>
              </a:srgbClr>
            </a:solidFill>
            <a:ln w="317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073"/>
                </a:solidFill>
                <a:effectLst/>
                <a:uLnTx/>
                <a:uFillTx/>
                <a:latin typeface="+mn-lt"/>
                <a:ea typeface="+mn-ea"/>
                <a:cs typeface="+mn-cs"/>
              </a:endParaRPr>
            </a:p>
          </p:txBody>
        </p:sp>
      </p:grpSp>
      <p:grpSp>
        <p:nvGrpSpPr>
          <p:cNvPr id="141" name="Group 140">
            <a:extLst>
              <a:ext uri="{FF2B5EF4-FFF2-40B4-BE49-F238E27FC236}">
                <a16:creationId xmlns:a16="http://schemas.microsoft.com/office/drawing/2014/main" id="{1ED429A5-7892-E74B-83D9-1D13039357A7}"/>
              </a:ext>
            </a:extLst>
          </p:cNvPr>
          <p:cNvGrpSpPr/>
          <p:nvPr/>
        </p:nvGrpSpPr>
        <p:grpSpPr>
          <a:xfrm>
            <a:off x="5128300" y="3619551"/>
            <a:ext cx="1247599" cy="657184"/>
            <a:chOff x="5029280" y="3223498"/>
            <a:chExt cx="1247599" cy="657184"/>
          </a:xfrm>
        </p:grpSpPr>
        <p:sp>
          <p:nvSpPr>
            <p:cNvPr id="142" name="Text Box 12">
              <a:extLst>
                <a:ext uri="{FF2B5EF4-FFF2-40B4-BE49-F238E27FC236}">
                  <a16:creationId xmlns:a16="http://schemas.microsoft.com/office/drawing/2014/main" id="{386F8FA9-2F66-0B4E-92C9-C056C2751CF0}"/>
                </a:ext>
              </a:extLst>
            </p:cNvPr>
            <p:cNvSpPr txBox="1">
              <a:spLocks noChangeArrowheads="1"/>
            </p:cNvSpPr>
            <p:nvPr/>
          </p:nvSpPr>
          <p:spPr bwMode="auto">
            <a:xfrm>
              <a:off x="5031651" y="3223498"/>
              <a:ext cx="1241159" cy="138499"/>
            </a:xfrm>
            <a:prstGeom prst="rect">
              <a:avLst/>
            </a:prstGeom>
            <a:noFill/>
            <a:ln w="9525">
              <a:noFill/>
              <a:miter lim="800000"/>
              <a:headEnd/>
              <a:tailEnd/>
            </a:ln>
          </p:spPr>
          <p:txBody>
            <a:bodyPr wrap="square" lIns="0" tIns="0" rIns="0" bIns="0" anchor="ctr" anchorCtr="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900" u="none" strike="noStrike" kern="0" cap="none" spc="0" normalizeH="0" baseline="0" noProof="0">
                  <a:ln>
                    <a:noFill/>
                  </a:ln>
                  <a:effectLst/>
                  <a:uLnTx/>
                  <a:uFillTx/>
                  <a:latin typeface="+mn-lt"/>
                  <a:ea typeface="ヒラギノ角ゴ Pro W3" pitchFamily="-111" charset="-128"/>
                  <a:cs typeface="CiscoSansTT Light" panose="020B0503020201020303" pitchFamily="34" charset="0"/>
                </a:rPr>
                <a:t>Quarantine or Block</a:t>
              </a:r>
            </a:p>
          </p:txBody>
        </p:sp>
        <p:sp>
          <p:nvSpPr>
            <p:cNvPr id="143" name="Rectangle 142">
              <a:extLst>
                <a:ext uri="{FF2B5EF4-FFF2-40B4-BE49-F238E27FC236}">
                  <a16:creationId xmlns:a16="http://schemas.microsoft.com/office/drawing/2014/main" id="{C75EC5CA-1BB4-2D4B-83CD-9A0A117B106C}"/>
                </a:ext>
              </a:extLst>
            </p:cNvPr>
            <p:cNvSpPr/>
            <p:nvPr/>
          </p:nvSpPr>
          <p:spPr>
            <a:xfrm>
              <a:off x="5029280" y="3422663"/>
              <a:ext cx="1247599" cy="458019"/>
            </a:xfrm>
            <a:prstGeom prst="rect">
              <a:avLst/>
            </a:prstGeom>
            <a:solidFill>
              <a:srgbClr val="FFFFFF">
                <a:lumMod val="95000"/>
              </a:srgbClr>
            </a:solidFill>
            <a:ln w="317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073"/>
                </a:solidFill>
                <a:effectLst/>
                <a:uLnTx/>
                <a:uFillTx/>
                <a:latin typeface="+mn-lt"/>
                <a:ea typeface="+mn-ea"/>
                <a:cs typeface="+mn-cs"/>
              </a:endParaRPr>
            </a:p>
          </p:txBody>
        </p:sp>
      </p:grpSp>
      <p:cxnSp>
        <p:nvCxnSpPr>
          <p:cNvPr id="144" name="Straight Connector 143">
            <a:extLst>
              <a:ext uri="{FF2B5EF4-FFF2-40B4-BE49-F238E27FC236}">
                <a16:creationId xmlns:a16="http://schemas.microsoft.com/office/drawing/2014/main" id="{2510A47B-D1FE-FC47-8307-DE8688713922}"/>
              </a:ext>
            </a:extLst>
          </p:cNvPr>
          <p:cNvCxnSpPr>
            <a:cxnSpLocks/>
          </p:cNvCxnSpPr>
          <p:nvPr/>
        </p:nvCxnSpPr>
        <p:spPr>
          <a:xfrm flipH="1">
            <a:off x="4939401" y="2355163"/>
            <a:ext cx="3689" cy="1668148"/>
          </a:xfrm>
          <a:prstGeom prst="line">
            <a:avLst/>
          </a:prstGeom>
          <a:noFill/>
          <a:ln w="3175" cap="flat" cmpd="sng" algn="ctr">
            <a:solidFill>
              <a:schemeClr val="accent2"/>
            </a:solidFill>
            <a:prstDash val="sysDash"/>
            <a:headEnd type="none" w="med" len="med"/>
            <a:tailEnd type="none" w="med" len="med"/>
          </a:ln>
          <a:effectLst/>
        </p:spPr>
      </p:cxnSp>
      <p:cxnSp>
        <p:nvCxnSpPr>
          <p:cNvPr id="146" name="Straight Connector 145">
            <a:extLst>
              <a:ext uri="{FF2B5EF4-FFF2-40B4-BE49-F238E27FC236}">
                <a16:creationId xmlns:a16="http://schemas.microsoft.com/office/drawing/2014/main" id="{218CF666-BAFB-5044-B74B-D2ECEF703784}"/>
              </a:ext>
            </a:extLst>
          </p:cNvPr>
          <p:cNvCxnSpPr>
            <a:cxnSpLocks/>
            <a:stCxn id="140" idx="1"/>
          </p:cNvCxnSpPr>
          <p:nvPr/>
        </p:nvCxnSpPr>
        <p:spPr>
          <a:xfrm flipH="1">
            <a:off x="4942350" y="3229579"/>
            <a:ext cx="185950" cy="0"/>
          </a:xfrm>
          <a:prstGeom prst="line">
            <a:avLst/>
          </a:prstGeom>
          <a:noFill/>
          <a:ln w="3175" cap="flat" cmpd="sng" algn="ctr">
            <a:solidFill>
              <a:schemeClr val="accent2"/>
            </a:solidFill>
            <a:prstDash val="sysDash"/>
            <a:headEnd type="none" w="med" len="med"/>
            <a:tailEnd type="none" w="med" len="med"/>
          </a:ln>
          <a:effectLst/>
        </p:spPr>
      </p:cxnSp>
      <p:cxnSp>
        <p:nvCxnSpPr>
          <p:cNvPr id="147" name="Straight Connector 146">
            <a:extLst>
              <a:ext uri="{FF2B5EF4-FFF2-40B4-BE49-F238E27FC236}">
                <a16:creationId xmlns:a16="http://schemas.microsoft.com/office/drawing/2014/main" id="{E688A72D-E1E2-EC4A-9215-007D4956DF4D}"/>
              </a:ext>
            </a:extLst>
          </p:cNvPr>
          <p:cNvCxnSpPr>
            <a:cxnSpLocks/>
          </p:cNvCxnSpPr>
          <p:nvPr/>
        </p:nvCxnSpPr>
        <p:spPr>
          <a:xfrm flipH="1">
            <a:off x="4942350" y="4016759"/>
            <a:ext cx="185950" cy="0"/>
          </a:xfrm>
          <a:prstGeom prst="line">
            <a:avLst/>
          </a:prstGeom>
          <a:noFill/>
          <a:ln w="3175" cap="flat" cmpd="sng" algn="ctr">
            <a:solidFill>
              <a:schemeClr val="accent2"/>
            </a:solidFill>
            <a:prstDash val="sysDash"/>
            <a:headEnd type="none" w="med" len="med"/>
            <a:tailEnd type="none" w="med" len="med"/>
          </a:ln>
          <a:effectLst/>
        </p:spPr>
      </p:cxnSp>
      <p:pic>
        <p:nvPicPr>
          <p:cNvPr id="148" name="Picture 147">
            <a:extLst>
              <a:ext uri="{FF2B5EF4-FFF2-40B4-BE49-F238E27FC236}">
                <a16:creationId xmlns:a16="http://schemas.microsoft.com/office/drawing/2014/main" id="{726F59CB-12ED-EF49-BE22-E5D77FFE0E84}"/>
              </a:ext>
            </a:extLst>
          </p:cNvPr>
          <p:cNvPicPr>
            <a:picLocks noChangeAspect="1"/>
          </p:cNvPicPr>
          <p:nvPr/>
        </p:nvPicPr>
        <p:blipFill>
          <a:blip r:embed="rId5"/>
          <a:stretch>
            <a:fillRect/>
          </a:stretch>
        </p:blipFill>
        <p:spPr>
          <a:xfrm>
            <a:off x="5918075" y="3918282"/>
            <a:ext cx="254811" cy="254811"/>
          </a:xfrm>
          <a:prstGeom prst="rect">
            <a:avLst/>
          </a:prstGeom>
        </p:spPr>
      </p:pic>
      <p:pic>
        <p:nvPicPr>
          <p:cNvPr id="149" name="Picture 148">
            <a:extLst>
              <a:ext uri="{FF2B5EF4-FFF2-40B4-BE49-F238E27FC236}">
                <a16:creationId xmlns:a16="http://schemas.microsoft.com/office/drawing/2014/main" id="{81A919ED-7EE4-7C4E-996C-E52BF15A3322}"/>
              </a:ext>
            </a:extLst>
          </p:cNvPr>
          <p:cNvPicPr>
            <a:picLocks noChangeAspect="1"/>
          </p:cNvPicPr>
          <p:nvPr/>
        </p:nvPicPr>
        <p:blipFill>
          <a:blip r:embed="rId6"/>
          <a:stretch>
            <a:fillRect/>
          </a:stretch>
        </p:blipFill>
        <p:spPr>
          <a:xfrm>
            <a:off x="5263278" y="3912230"/>
            <a:ext cx="508637" cy="222163"/>
          </a:xfrm>
          <a:prstGeom prst="rect">
            <a:avLst/>
          </a:prstGeom>
        </p:spPr>
      </p:pic>
      <p:sp>
        <p:nvSpPr>
          <p:cNvPr id="151" name="TextBox 150">
            <a:extLst>
              <a:ext uri="{FF2B5EF4-FFF2-40B4-BE49-F238E27FC236}">
                <a16:creationId xmlns:a16="http://schemas.microsoft.com/office/drawing/2014/main" id="{8646679C-1B0C-0445-9B47-B9CEA91873F1}"/>
              </a:ext>
            </a:extLst>
          </p:cNvPr>
          <p:cNvSpPr txBox="1"/>
          <p:nvPr/>
        </p:nvSpPr>
        <p:spPr>
          <a:xfrm>
            <a:off x="5262914" y="3163521"/>
            <a:ext cx="1024919" cy="107722"/>
          </a:xfrm>
          <a:prstGeom prst="rect">
            <a:avLst/>
          </a:prstGeom>
          <a:noFill/>
        </p:spPr>
        <p:txBody>
          <a:bodyPr wrap="square" lIns="0" tIns="0" rIns="0" bIns="0" rtlCol="0">
            <a:spAutoFit/>
          </a:bodyPr>
          <a:lstStyle/>
          <a:p>
            <a:pPr algn="ctr" defTabSz="914400">
              <a:defRPr/>
            </a:pPr>
            <a:r>
              <a:rPr lang="en-US" sz="700" u="sng" kern="0">
                <a:solidFill>
                  <a:schemeClr val="accent1"/>
                </a:solidFill>
                <a:latin typeface="+mn-lt"/>
                <a:cs typeface="CiscoSansTT ExtraLight" panose="020B0303020201020303" pitchFamily="34" charset="0"/>
              </a:rPr>
              <a:t>Safe Unsubscribe</a:t>
            </a:r>
          </a:p>
        </p:txBody>
      </p:sp>
      <p:pic>
        <p:nvPicPr>
          <p:cNvPr id="152" name="Picture 7">
            <a:extLst>
              <a:ext uri="{FF2B5EF4-FFF2-40B4-BE49-F238E27FC236}">
                <a16:creationId xmlns:a16="http://schemas.microsoft.com/office/drawing/2014/main" id="{30B86A28-A56D-3340-9685-1885C689920C}"/>
              </a:ext>
            </a:extLst>
          </p:cNvPr>
          <p:cNvPicPr>
            <a:picLocks noChangeAspect="1"/>
          </p:cNvPicPr>
          <p:nvPr/>
        </p:nvPicPr>
        <p:blipFill>
          <a:blip r:embed="rId7"/>
          <a:stretch>
            <a:fillRect/>
          </a:stretch>
        </p:blipFill>
        <p:spPr>
          <a:xfrm flipH="1">
            <a:off x="3358724" y="1760618"/>
            <a:ext cx="1171193" cy="1171193"/>
          </a:xfrm>
          <a:prstGeom prst="rect">
            <a:avLst/>
          </a:prstGeom>
        </p:spPr>
      </p:pic>
    </p:spTree>
    <p:extLst>
      <p:ext uri="{BB962C8B-B14F-4D97-AF65-F5344CB8AC3E}">
        <p14:creationId xmlns:p14="http://schemas.microsoft.com/office/powerpoint/2010/main" val="2991854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7039-CEC8-4D7C-B09B-59414E85F2D9}"/>
              </a:ext>
            </a:extLst>
          </p:cNvPr>
          <p:cNvSpPr>
            <a:spLocks noGrp="1"/>
          </p:cNvSpPr>
          <p:nvPr>
            <p:ph type="ctrTitle"/>
          </p:nvPr>
        </p:nvSpPr>
        <p:spPr/>
        <p:txBody>
          <a:bodyPr/>
          <a:lstStyle/>
          <a:p>
            <a:r>
              <a:rPr lang="en-GB"/>
              <a:t>Protect Outbound Information</a:t>
            </a:r>
            <a:endParaRPr lang="en-US"/>
          </a:p>
        </p:txBody>
      </p:sp>
    </p:spTree>
    <p:extLst>
      <p:ext uri="{BB962C8B-B14F-4D97-AF65-F5344CB8AC3E}">
        <p14:creationId xmlns:p14="http://schemas.microsoft.com/office/powerpoint/2010/main" val="8966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20FE-3815-7C43-BEDB-97A084842409}"/>
              </a:ext>
            </a:extLst>
          </p:cNvPr>
          <p:cNvSpPr>
            <a:spLocks noGrp="1"/>
          </p:cNvSpPr>
          <p:nvPr>
            <p:ph type="title"/>
          </p:nvPr>
        </p:nvSpPr>
        <p:spPr/>
        <p:txBody>
          <a:bodyPr/>
          <a:lstStyle/>
          <a:p>
            <a:r>
              <a:rPr lang="en-US"/>
              <a:t>Safeguard against sensitive information going to </a:t>
            </a:r>
            <a:br>
              <a:rPr lang="en-US"/>
            </a:br>
            <a:r>
              <a:rPr lang="en-US"/>
              <a:t>the wrong people</a:t>
            </a:r>
          </a:p>
        </p:txBody>
      </p:sp>
      <p:sp>
        <p:nvSpPr>
          <p:cNvPr id="3" name="Freeform: Shape 74">
            <a:extLst>
              <a:ext uri="{FF2B5EF4-FFF2-40B4-BE49-F238E27FC236}">
                <a16:creationId xmlns:a16="http://schemas.microsoft.com/office/drawing/2014/main" id="{954866EB-6EB8-0749-BD21-4F314EA42732}"/>
              </a:ext>
            </a:extLst>
          </p:cNvPr>
          <p:cNvSpPr/>
          <p:nvPr/>
        </p:nvSpPr>
        <p:spPr>
          <a:xfrm>
            <a:off x="5196973" y="1322649"/>
            <a:ext cx="2925440" cy="1066565"/>
          </a:xfrm>
          <a:prstGeom prst="rect">
            <a:avLst/>
          </a:prstGeom>
          <a:noFill/>
          <a:ln w="9525" cap="flat" cmpd="sng" algn="ctr">
            <a:noFill/>
            <a:prstDash val="solid"/>
          </a:ln>
          <a:effectLst/>
        </p:spPr>
        <p:txBody>
          <a:bodyPr wrap="square" lIns="91440" tIns="91440" rIns="91440" bIns="91440" rtlCol="0" anchor="ctr" anchorCtr="0">
            <a:noAutofit/>
          </a:bodyPr>
          <a:lstStyle/>
          <a:p>
            <a:pPr marL="342900" lvl="0" indent="-342900" defTabSz="914400" fontAlgn="auto">
              <a:spcBef>
                <a:spcPts val="0"/>
              </a:spcBef>
              <a:spcAft>
                <a:spcPts val="0"/>
              </a:spcAft>
              <a:buSzPct val="115000"/>
              <a:buFont typeface="+mj-lt"/>
              <a:buAutoNum type="arabicPeriod"/>
              <a:defRPr/>
            </a:pPr>
            <a:r>
              <a:rPr lang="en-US" sz="1400" kern="0">
                <a:solidFill>
                  <a:srgbClr val="192954"/>
                </a:solidFill>
                <a:latin typeface="CiscoSansTT ExtraLight" panose="020B0303020201020303" pitchFamily="34" charset="0"/>
                <a:ea typeface="+mn-ea"/>
                <a:cs typeface="CiscoSansTT ExtraLight" panose="020B0303020201020303" pitchFamily="34" charset="0"/>
              </a:rPr>
              <a:t>Tina receives an email from HR for a background check</a:t>
            </a:r>
            <a:endParaRPr kumimoji="0" lang="en-US" sz="1400" b="0" i="0" u="none" strike="noStrike" kern="0" cap="none" spc="0" normalizeH="0" baseline="0" noProof="0">
              <a:ln>
                <a:noFill/>
              </a:ln>
              <a:solidFill>
                <a:srgbClr val="192954"/>
              </a:solidFill>
              <a:effectLst/>
              <a:uLnTx/>
              <a:uFillTx/>
              <a:latin typeface="CiscoSansTT ExtraLight" panose="020B0303020201020303" pitchFamily="34" charset="0"/>
              <a:ea typeface="+mn-ea"/>
              <a:cs typeface="CiscoSansTT ExtraLight" panose="020B0303020201020303" pitchFamily="34" charset="0"/>
            </a:endParaRPr>
          </a:p>
        </p:txBody>
      </p:sp>
      <p:sp>
        <p:nvSpPr>
          <p:cNvPr id="4" name="Freeform: Shape 77">
            <a:extLst>
              <a:ext uri="{FF2B5EF4-FFF2-40B4-BE49-F238E27FC236}">
                <a16:creationId xmlns:a16="http://schemas.microsoft.com/office/drawing/2014/main" id="{166EFB4C-6D1C-4645-9781-24FCE767AE3B}"/>
              </a:ext>
            </a:extLst>
          </p:cNvPr>
          <p:cNvSpPr/>
          <p:nvPr/>
        </p:nvSpPr>
        <p:spPr>
          <a:xfrm>
            <a:off x="5196973" y="2384982"/>
            <a:ext cx="2680935" cy="70344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chorCtr="0">
            <a:noAutofit/>
          </a:bodyPr>
          <a:lstStyle/>
          <a:p>
            <a:pPr marL="342900" lvl="0" indent="-342900" defTabSz="685891" fontAlgn="auto">
              <a:spcBef>
                <a:spcPts val="0"/>
              </a:spcBef>
              <a:spcAft>
                <a:spcPts val="0"/>
              </a:spcAft>
              <a:buSzPct val="115000"/>
              <a:buFont typeface="+mj-lt"/>
              <a:buAutoNum type="arabicPeriod" startAt="2"/>
              <a:defRPr/>
            </a:pPr>
            <a:r>
              <a:rPr lang="en-US" sz="1400">
                <a:solidFill>
                  <a:srgbClr val="012750"/>
                </a:solidFill>
                <a:latin typeface="CiscoSansTT ExtraLight" panose="020B0303020201020303" pitchFamily="34" charset="0"/>
                <a:cs typeface="CiscoSansTT ExtraLight" panose="020B0303020201020303" pitchFamily="34" charset="0"/>
              </a:rPr>
              <a:t>Everything looks legitimate so Tina replies with new hire information</a:t>
            </a:r>
            <a:endParaRPr kumimoji="0" lang="en-US" sz="1400" b="0" i="0" u="none" strike="noStrike" kern="1200" cap="none" spc="0" normalizeH="0" baseline="0" noProof="0">
              <a:ln>
                <a:noFill/>
              </a:ln>
              <a:solidFill>
                <a:srgbClr val="012750"/>
              </a:solidFill>
              <a:effectLst/>
              <a:uLnTx/>
              <a:uFillTx/>
              <a:latin typeface="CiscoSansTT ExtraLight" panose="020B0303020201020303" pitchFamily="34" charset="0"/>
              <a:ea typeface="+mn-ea"/>
              <a:cs typeface="CiscoSansTT ExtraLight" panose="020B0303020201020303" pitchFamily="34" charset="0"/>
            </a:endParaRPr>
          </a:p>
        </p:txBody>
      </p:sp>
      <p:sp>
        <p:nvSpPr>
          <p:cNvPr id="5" name="Freeform: Shape 77">
            <a:extLst>
              <a:ext uri="{FF2B5EF4-FFF2-40B4-BE49-F238E27FC236}">
                <a16:creationId xmlns:a16="http://schemas.microsoft.com/office/drawing/2014/main" id="{E900F021-7F45-044D-97C3-DE7BB5DD5060}"/>
              </a:ext>
            </a:extLst>
          </p:cNvPr>
          <p:cNvSpPr/>
          <p:nvPr/>
        </p:nvSpPr>
        <p:spPr>
          <a:xfrm>
            <a:off x="5196973" y="3382622"/>
            <a:ext cx="2809602" cy="70344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chorCtr="0">
            <a:noAutofit/>
          </a:bodyPr>
          <a:lstStyle/>
          <a:p>
            <a:pPr marL="342900" lvl="0" indent="-342900" defTabSz="685891" fontAlgn="auto">
              <a:spcBef>
                <a:spcPts val="0"/>
              </a:spcBef>
              <a:spcAft>
                <a:spcPts val="0"/>
              </a:spcAft>
              <a:buSzPct val="115000"/>
              <a:buFont typeface="+mj-lt"/>
              <a:buAutoNum type="arabicPeriod" startAt="3"/>
              <a:defRPr/>
            </a:pPr>
            <a:r>
              <a:rPr lang="en-US" sz="1400">
                <a:solidFill>
                  <a:srgbClr val="012750"/>
                </a:solidFill>
                <a:latin typeface="CiscoSansTT ExtraLight" panose="020B0303020201020303" pitchFamily="34" charset="0"/>
                <a:cs typeface="CiscoSansTT ExtraLight" panose="020B0303020201020303" pitchFamily="34" charset="0"/>
              </a:rPr>
              <a:t>Tina just sent the new </a:t>
            </a:r>
            <a:br>
              <a:rPr lang="en-US" sz="1400">
                <a:solidFill>
                  <a:srgbClr val="012750"/>
                </a:solidFill>
                <a:latin typeface="CiscoSansTT ExtraLight" panose="020B0303020201020303" pitchFamily="34" charset="0"/>
                <a:cs typeface="CiscoSansTT ExtraLight" panose="020B0303020201020303" pitchFamily="34" charset="0"/>
              </a:rPr>
            </a:br>
            <a:r>
              <a:rPr lang="en-US" sz="1400">
                <a:solidFill>
                  <a:srgbClr val="012750"/>
                </a:solidFill>
                <a:latin typeface="CiscoSansTT ExtraLight" panose="020B0303020201020303" pitchFamily="34" charset="0"/>
                <a:cs typeface="CiscoSansTT ExtraLight" panose="020B0303020201020303" pitchFamily="34" charset="0"/>
              </a:rPr>
              <a:t>hire’s personal info into </a:t>
            </a:r>
            <a:br>
              <a:rPr lang="en-US" sz="1400">
                <a:solidFill>
                  <a:srgbClr val="012750"/>
                </a:solidFill>
                <a:latin typeface="CiscoSansTT ExtraLight" panose="020B0303020201020303" pitchFamily="34" charset="0"/>
                <a:cs typeface="CiscoSansTT ExtraLight" panose="020B0303020201020303" pitchFamily="34" charset="0"/>
              </a:rPr>
            </a:br>
            <a:r>
              <a:rPr lang="en-US" sz="1400">
                <a:solidFill>
                  <a:srgbClr val="012750"/>
                </a:solidFill>
                <a:latin typeface="CiscoSansTT ExtraLight" panose="020B0303020201020303" pitchFamily="34" charset="0"/>
                <a:cs typeface="CiscoSansTT ExtraLight" panose="020B0303020201020303" pitchFamily="34" charset="0"/>
              </a:rPr>
              <a:t>the wrong hands</a:t>
            </a:r>
            <a:endParaRPr kumimoji="0" lang="en-US" sz="1400" b="0" i="0" u="none" strike="noStrike" kern="1200" cap="none" spc="0" normalizeH="0" baseline="0" noProof="0">
              <a:ln>
                <a:noFill/>
              </a:ln>
              <a:solidFill>
                <a:srgbClr val="012750"/>
              </a:solidFill>
              <a:effectLst/>
              <a:uLnTx/>
              <a:uFillTx/>
              <a:latin typeface="CiscoSansTT ExtraLight" panose="020B0303020201020303" pitchFamily="34" charset="0"/>
              <a:ea typeface="+mn-ea"/>
              <a:cs typeface="CiscoSansTT ExtraLight" panose="020B0303020201020303" pitchFamily="34" charset="0"/>
            </a:endParaRPr>
          </a:p>
        </p:txBody>
      </p:sp>
      <p:pic>
        <p:nvPicPr>
          <p:cNvPr id="6" name="Picture 5">
            <a:extLst>
              <a:ext uri="{FF2B5EF4-FFF2-40B4-BE49-F238E27FC236}">
                <a16:creationId xmlns:a16="http://schemas.microsoft.com/office/drawing/2014/main" id="{38C577E9-1F87-8C4F-BA06-357101B2C3A9}"/>
              </a:ext>
            </a:extLst>
          </p:cNvPr>
          <p:cNvPicPr>
            <a:picLocks noChangeAspect="1"/>
          </p:cNvPicPr>
          <p:nvPr/>
        </p:nvPicPr>
        <p:blipFill>
          <a:blip r:embed="rId2"/>
          <a:stretch>
            <a:fillRect/>
          </a:stretch>
        </p:blipFill>
        <p:spPr>
          <a:xfrm>
            <a:off x="1075945" y="1102421"/>
            <a:ext cx="3534565" cy="2945470"/>
          </a:xfrm>
          <a:prstGeom prst="rect">
            <a:avLst/>
          </a:prstGeom>
        </p:spPr>
      </p:pic>
    </p:spTree>
    <p:extLst>
      <p:ext uri="{BB962C8B-B14F-4D97-AF65-F5344CB8AC3E}">
        <p14:creationId xmlns:p14="http://schemas.microsoft.com/office/powerpoint/2010/main" val="12710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pic>
        <p:nvPicPr>
          <p:cNvPr id="167" name="Picture 166" descr="A picture containing smoke, train, coming, air&#10;&#10;Description automatically generated">
            <a:extLst>
              <a:ext uri="{FF2B5EF4-FFF2-40B4-BE49-F238E27FC236}">
                <a16:creationId xmlns:a16="http://schemas.microsoft.com/office/drawing/2014/main" id="{8C95F1EF-7089-9448-A4B7-DC8F22770C10}"/>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rot="489307">
            <a:off x="4759840" y="1061699"/>
            <a:ext cx="2351513" cy="1322727"/>
          </a:xfrm>
          <a:prstGeom prst="rect">
            <a:avLst/>
          </a:prstGeom>
        </p:spPr>
      </p:pic>
      <p:pic>
        <p:nvPicPr>
          <p:cNvPr id="82" name="Picture 81">
            <a:extLst>
              <a:ext uri="{FF2B5EF4-FFF2-40B4-BE49-F238E27FC236}">
                <a16:creationId xmlns:a16="http://schemas.microsoft.com/office/drawing/2014/main" id="{04C8B668-E435-6640-A3A5-9C11C81CA861}"/>
              </a:ext>
            </a:extLst>
          </p:cNvPr>
          <p:cNvPicPr>
            <a:picLocks noChangeAspect="1"/>
          </p:cNvPicPr>
          <p:nvPr/>
        </p:nvPicPr>
        <p:blipFill>
          <a:blip r:embed="rId3"/>
          <a:stretch>
            <a:fillRect/>
          </a:stretch>
        </p:blipFill>
        <p:spPr>
          <a:xfrm>
            <a:off x="3872929" y="3044526"/>
            <a:ext cx="2714361" cy="1512583"/>
          </a:xfrm>
          <a:prstGeom prst="rect">
            <a:avLst/>
          </a:prstGeom>
        </p:spPr>
      </p:pic>
      <p:sp>
        <p:nvSpPr>
          <p:cNvPr id="83" name="Rectangle 82">
            <a:extLst>
              <a:ext uri="{FF2B5EF4-FFF2-40B4-BE49-F238E27FC236}">
                <a16:creationId xmlns:a16="http://schemas.microsoft.com/office/drawing/2014/main" id="{93A88CBE-32A4-1B46-A15C-F767CF927F8B}"/>
              </a:ext>
            </a:extLst>
          </p:cNvPr>
          <p:cNvSpPr/>
          <p:nvPr/>
        </p:nvSpPr>
        <p:spPr>
          <a:xfrm>
            <a:off x="4810305" y="2032014"/>
            <a:ext cx="1904755" cy="338554"/>
          </a:xfrm>
          <a:prstGeom prst="rect">
            <a:avLst/>
          </a:prstGeom>
          <a:solidFill>
            <a:srgbClr val="F2F2F2">
              <a:alpha val="29000"/>
            </a:srgbClr>
          </a:solidFill>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CiscoSans Light" panose="020B0503020201020303" pitchFamily="34" charset="0"/>
                <a:ea typeface="ＭＳ Ｐゴシック" charset="0"/>
                <a:cs typeface="+mn-cs"/>
              </a:rPr>
              <a:t>Cisco Secure Email </a:t>
            </a:r>
          </a:p>
        </p:txBody>
      </p:sp>
      <p:sp>
        <p:nvSpPr>
          <p:cNvPr id="84" name="Rectangle 83">
            <a:extLst>
              <a:ext uri="{FF2B5EF4-FFF2-40B4-BE49-F238E27FC236}">
                <a16:creationId xmlns:a16="http://schemas.microsoft.com/office/drawing/2014/main" id="{89C0FE7D-20D3-8F4E-8432-A3CAD44039B0}"/>
              </a:ext>
            </a:extLst>
          </p:cNvPr>
          <p:cNvSpPr/>
          <p:nvPr/>
        </p:nvSpPr>
        <p:spPr>
          <a:xfrm>
            <a:off x="2435697" y="1568207"/>
            <a:ext cx="2374608" cy="292584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247066" y="321814"/>
            <a:ext cx="8649868" cy="731837"/>
          </a:xfrm>
        </p:spPr>
        <p:txBody>
          <a:bodyPr/>
          <a:lstStyle/>
          <a:p>
            <a:r>
              <a:rPr lang="en-US"/>
              <a:t>Protect personal information and intellectual property</a:t>
            </a:r>
            <a:br>
              <a:rPr lang="en-US"/>
            </a:br>
            <a:r>
              <a:rPr lang="en-US" sz="1800">
                <a:solidFill>
                  <a:schemeClr val="accent2"/>
                </a:solidFill>
                <a:latin typeface="CiscoSansTT ExtraLight" panose="020B0303020201020303" pitchFamily="34" charset="0"/>
                <a:cs typeface="CiscoSansTT ExtraLight" panose="020B0303020201020303" pitchFamily="34" charset="0"/>
              </a:rPr>
              <a:t>Data Loss Prevention (DLP)</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CiscoSansTT" panose="020B0503020201020303" pitchFamily="34" charset="0"/>
                <a:cs typeface="CiscoSansTT" panose="020B0503020201020303" pitchFamily="34" charset="0"/>
              </a:rPr>
              <a:t>Protection and Data Loss</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47" y="1789298"/>
            <a:ext cx="568750" cy="646308"/>
          </a:xfrm>
          <a:prstGeom prst="rect">
            <a:avLst/>
          </a:prstGeom>
        </p:spPr>
      </p:pic>
      <p:sp>
        <p:nvSpPr>
          <p:cNvPr id="44" name="Title 1">
            <a:extLst>
              <a:ext uri="{FF2B5EF4-FFF2-40B4-BE49-F238E27FC236}">
                <a16:creationId xmlns:a16="http://schemas.microsoft.com/office/drawing/2014/main" id="{8C55B72B-98BA-F54C-BDF0-3F2A09F48DEC}"/>
              </a:ext>
            </a:extLst>
          </p:cNvPr>
          <p:cNvSpPr txBox="1">
            <a:spLocks/>
          </p:cNvSpPr>
          <p:nvPr/>
        </p:nvSpPr>
        <p:spPr bwMode="auto">
          <a:xfrm>
            <a:off x="469665" y="77803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lvl="0" indent="-399958" defTabSz="684196">
              <a:spcBef>
                <a:spcPts val="450"/>
              </a:spcBef>
              <a:defRPr/>
            </a:pPr>
            <a:endParaRPr lang="en-US" sz="2000">
              <a:solidFill>
                <a:schemeClr val="accent2"/>
              </a:solidFill>
              <a:latin typeface="CiscoSansTT ExtraLight" panose="020B0303020201020303" pitchFamily="34" charset="0"/>
              <a:cs typeface="CiscoSansTT ExtraLight" panose="020B0303020201020303" pitchFamily="34" charset="0"/>
            </a:endParaRPr>
          </a:p>
        </p:txBody>
      </p:sp>
      <p:sp>
        <p:nvSpPr>
          <p:cNvPr id="61" name="Rectangle 60">
            <a:extLst>
              <a:ext uri="{FF2B5EF4-FFF2-40B4-BE49-F238E27FC236}">
                <a16:creationId xmlns:a16="http://schemas.microsoft.com/office/drawing/2014/main" id="{A1B67172-87C2-744E-BB6E-98CC2A03A97D}"/>
              </a:ext>
            </a:extLst>
          </p:cNvPr>
          <p:cNvSpPr/>
          <p:nvPr/>
        </p:nvSpPr>
        <p:spPr>
          <a:xfrm>
            <a:off x="715621" y="2820153"/>
            <a:ext cx="1665361"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rgbClr val="6EBE4A"/>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Control what leaves the network and customize policies</a:t>
            </a:r>
          </a:p>
        </p:txBody>
      </p:sp>
      <p:sp>
        <p:nvSpPr>
          <p:cNvPr id="62" name="Rectangle 61">
            <a:extLst>
              <a:ext uri="{FF2B5EF4-FFF2-40B4-BE49-F238E27FC236}">
                <a16:creationId xmlns:a16="http://schemas.microsoft.com/office/drawing/2014/main" id="{7392BC1A-8913-5E49-ABFD-7C38D738F252}"/>
              </a:ext>
            </a:extLst>
          </p:cNvPr>
          <p:cNvSpPr/>
          <p:nvPr/>
        </p:nvSpPr>
        <p:spPr>
          <a:xfrm>
            <a:off x="715621" y="3347154"/>
            <a:ext cx="1558933"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rgbClr val="6EBE4A"/>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Scan email content for sensitive information</a:t>
            </a:r>
          </a:p>
        </p:txBody>
      </p:sp>
      <p:sp>
        <p:nvSpPr>
          <p:cNvPr id="63" name="Rectangle 62">
            <a:extLst>
              <a:ext uri="{FF2B5EF4-FFF2-40B4-BE49-F238E27FC236}">
                <a16:creationId xmlns:a16="http://schemas.microsoft.com/office/drawing/2014/main" id="{724D909B-7A8C-F346-B9BD-492CADC90250}"/>
              </a:ext>
            </a:extLst>
          </p:cNvPr>
          <p:cNvSpPr/>
          <p:nvPr/>
        </p:nvSpPr>
        <p:spPr>
          <a:xfrm>
            <a:off x="715621" y="3735655"/>
            <a:ext cx="1665361"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rgbClr val="6EBE4A"/>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rPr>
              <a:t>Prevent data exfiltration automatically</a:t>
            </a:r>
          </a:p>
        </p:txBody>
      </p:sp>
      <p:sp>
        <p:nvSpPr>
          <p:cNvPr id="64" name="Rectangle 63">
            <a:extLst>
              <a:ext uri="{FF2B5EF4-FFF2-40B4-BE49-F238E27FC236}">
                <a16:creationId xmlns:a16="http://schemas.microsoft.com/office/drawing/2014/main" id="{49A00973-A8C6-3943-B900-7983776D9449}"/>
              </a:ext>
            </a:extLst>
          </p:cNvPr>
          <p:cNvSpPr/>
          <p:nvPr/>
        </p:nvSpPr>
        <p:spPr>
          <a:xfrm>
            <a:off x="2589697" y="3953954"/>
            <a:ext cx="666011" cy="215444"/>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12750"/>
                </a:solidFill>
                <a:effectLst/>
                <a:uLnTx/>
                <a:uFillTx/>
                <a:latin typeface="CiscoSansTT ExtraLight"/>
                <a:ea typeface="ＭＳ Ｐゴシック" charset="0"/>
                <a:cs typeface="+mn-cs"/>
              </a:rPr>
              <a:t>Admin</a:t>
            </a:r>
          </a:p>
        </p:txBody>
      </p:sp>
      <p:grpSp>
        <p:nvGrpSpPr>
          <p:cNvPr id="65" name="Group 64">
            <a:extLst>
              <a:ext uri="{FF2B5EF4-FFF2-40B4-BE49-F238E27FC236}">
                <a16:creationId xmlns:a16="http://schemas.microsoft.com/office/drawing/2014/main" id="{3C909158-C3BC-8A40-96EA-433B65F32FAB}"/>
              </a:ext>
            </a:extLst>
          </p:cNvPr>
          <p:cNvGrpSpPr/>
          <p:nvPr/>
        </p:nvGrpSpPr>
        <p:grpSpPr>
          <a:xfrm>
            <a:off x="2715300" y="2752233"/>
            <a:ext cx="1965799" cy="1127026"/>
            <a:chOff x="2776844" y="2063308"/>
            <a:chExt cx="1965799" cy="1127026"/>
          </a:xfrm>
        </p:grpSpPr>
        <p:grpSp>
          <p:nvGrpSpPr>
            <p:cNvPr id="66" name="Group 221">
              <a:extLst>
                <a:ext uri="{FF2B5EF4-FFF2-40B4-BE49-F238E27FC236}">
                  <a16:creationId xmlns:a16="http://schemas.microsoft.com/office/drawing/2014/main" id="{67EE8D83-4B90-1647-BA2E-1346E943D55C}"/>
                </a:ext>
              </a:extLst>
            </p:cNvPr>
            <p:cNvGrpSpPr>
              <a:grpSpLocks noChangeAspect="1"/>
            </p:cNvGrpSpPr>
            <p:nvPr/>
          </p:nvGrpSpPr>
          <p:grpSpPr bwMode="auto">
            <a:xfrm>
              <a:off x="2776844" y="2063308"/>
              <a:ext cx="1965799" cy="1127026"/>
              <a:chOff x="2049" y="1143"/>
              <a:chExt cx="1664" cy="954"/>
            </a:xfrm>
            <a:solidFill>
              <a:schemeClr val="accent1"/>
            </a:solidFill>
          </p:grpSpPr>
          <p:sp>
            <p:nvSpPr>
              <p:cNvPr id="68" name="Freeform 222">
                <a:extLst>
                  <a:ext uri="{FF2B5EF4-FFF2-40B4-BE49-F238E27FC236}">
                    <a16:creationId xmlns:a16="http://schemas.microsoft.com/office/drawing/2014/main" id="{DB156F18-7727-C143-BE6E-FBC8F9770FF9}"/>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12750"/>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69" name="Freeform 223">
                <a:extLst>
                  <a:ext uri="{FF2B5EF4-FFF2-40B4-BE49-F238E27FC236}">
                    <a16:creationId xmlns:a16="http://schemas.microsoft.com/office/drawing/2014/main" id="{2739055D-9E58-F04B-8808-2DE190A9075C}"/>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70" name="Freeform 224">
                <a:extLst>
                  <a:ext uri="{FF2B5EF4-FFF2-40B4-BE49-F238E27FC236}">
                    <a16:creationId xmlns:a16="http://schemas.microsoft.com/office/drawing/2014/main" id="{83EF3F63-3D79-D140-B577-88BDCC828CF9}"/>
                  </a:ext>
                </a:extLst>
              </p:cNvPr>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127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CiscoSansTT ExtraLight"/>
                  <a:ea typeface="+mn-ea"/>
                  <a:cs typeface="+mn-cs"/>
                </a:endParaRPr>
              </a:p>
            </p:txBody>
          </p:sp>
        </p:grpSp>
        <p:sp>
          <p:nvSpPr>
            <p:cNvPr id="67" name="TextBox 66">
              <a:extLst>
                <a:ext uri="{FF2B5EF4-FFF2-40B4-BE49-F238E27FC236}">
                  <a16:creationId xmlns:a16="http://schemas.microsoft.com/office/drawing/2014/main" id="{28F4E484-EFB2-2B43-8094-F8A07A05C2A6}"/>
                </a:ext>
              </a:extLst>
            </p:cNvPr>
            <p:cNvSpPr txBox="1"/>
            <p:nvPr/>
          </p:nvSpPr>
          <p:spPr>
            <a:xfrm>
              <a:off x="3291773" y="2183895"/>
              <a:ext cx="1193964" cy="746358"/>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650" u="none" strike="noStrike" kern="1200" cap="none" spc="0" normalizeH="0" baseline="0" noProof="0">
                  <a:ln>
                    <a:noFill/>
                  </a:ln>
                  <a:solidFill>
                    <a:schemeClr val="accent2"/>
                  </a:solidFill>
                  <a:effectLst/>
                  <a:uLnTx/>
                  <a:uFillTx/>
                  <a:latin typeface="CiscoSansTT Light" panose="020B0503020201020303" pitchFamily="34" charset="0"/>
                  <a:ea typeface="+mn-ea"/>
                  <a:cs typeface="CiscoSansTT Light" panose="020B0503020201020303" pitchFamily="34" charset="0"/>
                </a:rPr>
                <a:t>Manage policies such as:</a:t>
              </a:r>
            </a:p>
            <a:p>
              <a:pPr marL="171450" marR="0" lvl="0" indent="-171450" algn="l" defTabSz="685891"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Specific users</a:t>
              </a:r>
            </a:p>
            <a:p>
              <a:pPr marL="171450" marR="0" lvl="0" indent="-171450" algn="l" defTabSz="685891"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Groups</a:t>
              </a:r>
            </a:p>
            <a:p>
              <a:pPr marL="171450" marR="0" lvl="0" indent="-171450" algn="l" defTabSz="685891"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Locations</a:t>
              </a:r>
            </a:p>
            <a:p>
              <a:pPr marL="171450" marR="0" lvl="0" indent="-171450" algn="l" defTabSz="685891"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Federal compliance</a:t>
              </a:r>
            </a:p>
            <a:p>
              <a:pPr marL="171450" marR="0" lvl="0" indent="-171450" algn="l" defTabSz="685891"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State regulations</a:t>
              </a:r>
            </a:p>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srgbClr val="282828"/>
                  </a:solidFill>
                  <a:effectLst/>
                  <a:uLnTx/>
                  <a:uFillTx/>
                  <a:latin typeface="CiscoSansTT ExtraLight" panose="020B0303020201020303" pitchFamily="34" charset="0"/>
                  <a:ea typeface="+mn-ea"/>
                  <a:cs typeface="CiscoSansTT ExtraLight" panose="020B0303020201020303" pitchFamily="34" charset="0"/>
                </a:rPr>
                <a:t>With multi-language support</a:t>
              </a:r>
            </a:p>
          </p:txBody>
        </p:sp>
      </p:grpSp>
      <p:sp>
        <p:nvSpPr>
          <p:cNvPr id="92" name="Rectangle 91">
            <a:extLst>
              <a:ext uri="{FF2B5EF4-FFF2-40B4-BE49-F238E27FC236}">
                <a16:creationId xmlns:a16="http://schemas.microsoft.com/office/drawing/2014/main" id="{6B7F7D19-C7AA-4143-BBA0-EDE749225EBD}"/>
              </a:ext>
            </a:extLst>
          </p:cNvPr>
          <p:cNvSpPr/>
          <p:nvPr/>
        </p:nvSpPr>
        <p:spPr>
          <a:xfrm>
            <a:off x="6721753" y="1568207"/>
            <a:ext cx="1786127" cy="292584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93" name="TextBox 92">
            <a:extLst>
              <a:ext uri="{FF2B5EF4-FFF2-40B4-BE49-F238E27FC236}">
                <a16:creationId xmlns:a16="http://schemas.microsoft.com/office/drawing/2014/main" id="{74D388DE-A7FD-654F-93C8-27A9E80DA506}"/>
              </a:ext>
            </a:extLst>
          </p:cNvPr>
          <p:cNvSpPr txBox="1"/>
          <p:nvPr/>
        </p:nvSpPr>
        <p:spPr>
          <a:xfrm>
            <a:off x="7373263" y="1855554"/>
            <a:ext cx="1102019" cy="507831"/>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schemeClr val="accent2"/>
                </a:solidFill>
                <a:effectLst/>
                <a:uLnTx/>
                <a:uFillTx/>
                <a:latin typeface="CiscoSansTT" panose="020B0503020201020303" pitchFamily="34" charset="0"/>
                <a:ea typeface="+mn-ea"/>
                <a:cs typeface="CiscoSansTT" panose="020B0503020201020303" pitchFamily="34" charset="0"/>
              </a:rPr>
              <a:t>Critical violation: </a:t>
            </a:r>
            <a:r>
              <a:rPr kumimoji="0" lang="en-US" sz="900" b="0" i="0" u="none" strike="noStrike" kern="1200" cap="none" spc="0" normalizeH="0" baseline="0" noProof="0">
                <a:ln>
                  <a:noFill/>
                </a:ln>
                <a:effectLst/>
                <a:uLnTx/>
                <a:uFillTx/>
                <a:latin typeface="CiscoSansTT ExtraLight"/>
                <a:ea typeface="+mn-ea"/>
                <a:cs typeface="+mn-cs"/>
              </a:rPr>
              <a:t>Info redirected </a:t>
            </a:r>
            <a:br>
              <a:rPr kumimoji="0" lang="en-US" sz="900" b="0" i="0" u="none" strike="noStrike" kern="1200" cap="none" spc="0" normalizeH="0" baseline="0" noProof="0">
                <a:ln>
                  <a:noFill/>
                </a:ln>
                <a:effectLst/>
                <a:uLnTx/>
                <a:uFillTx/>
                <a:latin typeface="CiscoSansTT ExtraLight"/>
                <a:ea typeface="+mn-ea"/>
                <a:cs typeface="+mn-cs"/>
              </a:rPr>
            </a:br>
            <a:r>
              <a:rPr kumimoji="0" lang="en-US" sz="900" b="0" i="0" u="none" strike="noStrike" kern="1200" cap="none" spc="0" normalizeH="0" baseline="0" noProof="0">
                <a:ln>
                  <a:noFill/>
                </a:ln>
                <a:effectLst/>
                <a:uLnTx/>
                <a:uFillTx/>
                <a:latin typeface="CiscoSansTT ExtraLight"/>
                <a:ea typeface="+mn-ea"/>
                <a:cs typeface="+mn-cs"/>
              </a:rPr>
              <a:t>and not sent</a:t>
            </a:r>
          </a:p>
        </p:txBody>
      </p:sp>
      <p:cxnSp>
        <p:nvCxnSpPr>
          <p:cNvPr id="95" name="Straight Connector 94">
            <a:extLst>
              <a:ext uri="{FF2B5EF4-FFF2-40B4-BE49-F238E27FC236}">
                <a16:creationId xmlns:a16="http://schemas.microsoft.com/office/drawing/2014/main" id="{025DE0A5-21F4-4943-A66E-A0C043597866}"/>
              </a:ext>
            </a:extLst>
          </p:cNvPr>
          <p:cNvCxnSpPr>
            <a:cxnSpLocks/>
          </p:cNvCxnSpPr>
          <p:nvPr/>
        </p:nvCxnSpPr>
        <p:spPr>
          <a:xfrm>
            <a:off x="6986771" y="3518240"/>
            <a:ext cx="127548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2675F136-40D5-E64E-869D-28658D00F3C8}"/>
              </a:ext>
            </a:extLst>
          </p:cNvPr>
          <p:cNvSpPr txBox="1"/>
          <p:nvPr/>
        </p:nvSpPr>
        <p:spPr>
          <a:xfrm>
            <a:off x="7373263" y="2772103"/>
            <a:ext cx="1102019" cy="507831"/>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schemeClr val="accent2"/>
                </a:solidFill>
                <a:effectLst/>
                <a:uLnTx/>
                <a:uFillTx/>
                <a:latin typeface="CiscoSansTT" panose="020B0503020201020303" pitchFamily="34" charset="0"/>
                <a:ea typeface="+mn-ea"/>
                <a:cs typeface="CiscoSansTT" panose="020B0503020201020303" pitchFamily="34" charset="0"/>
              </a:rPr>
              <a:t>Minor violation: </a:t>
            </a:r>
            <a:r>
              <a:rPr kumimoji="0" lang="en-US" sz="900" b="0" i="0" u="none" strike="noStrike" kern="1200" cap="none" spc="0" normalizeH="0" baseline="0" noProof="0">
                <a:ln>
                  <a:noFill/>
                </a:ln>
                <a:effectLst/>
                <a:uLnTx/>
                <a:uFillTx/>
                <a:latin typeface="CiscoSansTT ExtraLight"/>
                <a:ea typeface="+mn-ea"/>
                <a:cs typeface="+mn-cs"/>
              </a:rPr>
              <a:t>Content sent </a:t>
            </a:r>
            <a:br>
              <a:rPr kumimoji="0" lang="en-US" sz="900" b="0" i="0" u="none" strike="noStrike" kern="1200" cap="none" spc="0" normalizeH="0" baseline="0" noProof="0">
                <a:ln>
                  <a:noFill/>
                </a:ln>
                <a:effectLst/>
                <a:uLnTx/>
                <a:uFillTx/>
                <a:latin typeface="CiscoSansTT ExtraLight"/>
                <a:ea typeface="+mn-ea"/>
                <a:cs typeface="+mn-cs"/>
              </a:rPr>
            </a:br>
            <a:r>
              <a:rPr kumimoji="0" lang="en-US" sz="900" b="0" i="0" u="none" strike="noStrike" kern="1200" cap="none" spc="0" normalizeH="0" baseline="0" noProof="0">
                <a:ln>
                  <a:noFill/>
                </a:ln>
                <a:effectLst/>
                <a:uLnTx/>
                <a:uFillTx/>
                <a:latin typeface="CiscoSansTT ExtraLight"/>
                <a:ea typeface="+mn-ea"/>
                <a:cs typeface="+mn-cs"/>
              </a:rPr>
              <a:t>with encryption</a:t>
            </a:r>
          </a:p>
        </p:txBody>
      </p:sp>
      <p:sp>
        <p:nvSpPr>
          <p:cNvPr id="155" name="TextBox 154">
            <a:extLst>
              <a:ext uri="{FF2B5EF4-FFF2-40B4-BE49-F238E27FC236}">
                <a16:creationId xmlns:a16="http://schemas.microsoft.com/office/drawing/2014/main" id="{1B1BB65A-9A2F-0349-8987-D7B5795DEB82}"/>
              </a:ext>
            </a:extLst>
          </p:cNvPr>
          <p:cNvSpPr txBox="1"/>
          <p:nvPr/>
        </p:nvSpPr>
        <p:spPr>
          <a:xfrm>
            <a:off x="7373263" y="3664714"/>
            <a:ext cx="1102019" cy="646331"/>
          </a:xfrm>
          <a:prstGeom prst="rect">
            <a:avLst/>
          </a:prstGeom>
          <a:noFill/>
        </p:spPr>
        <p:txBody>
          <a:bodyPr wrap="square" rtlCol="0">
            <a:spAutoFit/>
          </a:bodyPr>
          <a:lstStyle/>
          <a:p>
            <a:pPr marL="0" marR="0" lvl="0" indent="0" algn="l" defTabSz="685891"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schemeClr val="accent2"/>
                </a:solidFill>
                <a:effectLst/>
                <a:uLnTx/>
                <a:uFillTx/>
                <a:latin typeface="CiscoSansTT" panose="020B0503020201020303" pitchFamily="34" charset="0"/>
                <a:ea typeface="+mn-ea"/>
                <a:cs typeface="CiscoSansTT" panose="020B0503020201020303" pitchFamily="34" charset="0"/>
              </a:rPr>
              <a:t>No violation: </a:t>
            </a:r>
            <a:r>
              <a:rPr kumimoji="0" lang="en-US" sz="900" b="0" i="0" u="none" strike="noStrike" kern="1200" cap="none" spc="0" normalizeH="0" baseline="0" noProof="0">
                <a:ln>
                  <a:noFill/>
                </a:ln>
                <a:effectLst/>
                <a:uLnTx/>
                <a:uFillTx/>
                <a:latin typeface="CiscoSansTT ExtraLight"/>
                <a:ea typeface="+mn-ea"/>
                <a:cs typeface="+mn-cs"/>
              </a:rPr>
              <a:t>Content sent </a:t>
            </a:r>
            <a:br>
              <a:rPr kumimoji="0" lang="en-US" sz="900" b="0" i="0" u="none" strike="noStrike" kern="1200" cap="none" spc="0" normalizeH="0" baseline="0" noProof="0">
                <a:ln>
                  <a:noFill/>
                </a:ln>
                <a:effectLst/>
                <a:uLnTx/>
                <a:uFillTx/>
                <a:latin typeface="CiscoSansTT ExtraLight"/>
                <a:ea typeface="+mn-ea"/>
                <a:cs typeface="+mn-cs"/>
              </a:rPr>
            </a:br>
            <a:r>
              <a:rPr kumimoji="0" lang="en-US" sz="900" b="0" i="0" u="none" strike="noStrike" kern="1200" cap="none" spc="0" normalizeH="0" baseline="0" noProof="0">
                <a:ln>
                  <a:noFill/>
                </a:ln>
                <a:effectLst/>
                <a:uLnTx/>
                <a:uFillTx/>
                <a:latin typeface="CiscoSansTT ExtraLight"/>
                <a:ea typeface="+mn-ea"/>
                <a:cs typeface="+mn-cs"/>
              </a:rPr>
              <a:t>with optional encryption</a:t>
            </a:r>
          </a:p>
        </p:txBody>
      </p:sp>
      <p:cxnSp>
        <p:nvCxnSpPr>
          <p:cNvPr id="156" name="Straight Connector 155">
            <a:extLst>
              <a:ext uri="{FF2B5EF4-FFF2-40B4-BE49-F238E27FC236}">
                <a16:creationId xmlns:a16="http://schemas.microsoft.com/office/drawing/2014/main" id="{DF499865-4183-9549-860A-F08FDA5C5100}"/>
              </a:ext>
            </a:extLst>
          </p:cNvPr>
          <p:cNvCxnSpPr>
            <a:cxnSpLocks/>
          </p:cNvCxnSpPr>
          <p:nvPr/>
        </p:nvCxnSpPr>
        <p:spPr>
          <a:xfrm>
            <a:off x="6986771" y="2566299"/>
            <a:ext cx="127548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088A33F-8EAF-7442-8E0C-870426CDA90D}"/>
              </a:ext>
            </a:extLst>
          </p:cNvPr>
          <p:cNvSpPr txBox="1"/>
          <p:nvPr/>
        </p:nvSpPr>
        <p:spPr>
          <a:xfrm>
            <a:off x="4943446" y="4015147"/>
            <a:ext cx="1662661" cy="381316"/>
          </a:xfrm>
          <a:prstGeom prst="roundRect">
            <a:avLst>
              <a:gd name="adj" fmla="val 34649"/>
            </a:avLst>
          </a:prstGeom>
          <a:solidFill>
            <a:schemeClr val="accent2"/>
          </a:solidFill>
        </p:spPr>
        <p:txBody>
          <a:bodyPr wrap="square" lIns="0" tIns="13716" rIns="0" bIns="13716" rtlCol="0" anchor="ctr" anchorCtr="1">
            <a:spAutoFit/>
          </a:bodyPr>
          <a:lstStyle/>
          <a:p>
            <a:pPr marL="0" marR="0" lvl="0" indent="0" algn="ctr" defTabSz="6858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CiscoSansTT ExtraLight"/>
                <a:ea typeface="+mn-ea"/>
                <a:cs typeface="+mn-cs"/>
              </a:rPr>
              <a:t>Scanned against </a:t>
            </a:r>
            <a:r>
              <a:rPr kumimoji="0" lang="en-US" sz="900" b="1" i="0" u="none" strike="noStrike" kern="1200" cap="none" spc="0" normalizeH="0" baseline="0" noProof="0">
                <a:ln>
                  <a:noFill/>
                </a:ln>
                <a:solidFill>
                  <a:schemeClr val="bg1"/>
                </a:solidFill>
                <a:effectLst/>
                <a:uLnTx/>
                <a:uFillTx/>
                <a:latin typeface="CiscoSansTT ExtraLight"/>
                <a:ea typeface="+mn-ea"/>
                <a:cs typeface="+mn-cs"/>
              </a:rPr>
              <a:t>100+</a:t>
            </a:r>
            <a:r>
              <a:rPr kumimoji="0" lang="en-US" sz="900" b="0" i="0" u="none" strike="noStrike" kern="1200" cap="none" spc="0" normalizeH="0" baseline="0" noProof="0">
                <a:ln>
                  <a:noFill/>
                </a:ln>
                <a:solidFill>
                  <a:schemeClr val="bg1"/>
                </a:solidFill>
                <a:effectLst/>
                <a:uLnTx/>
                <a:uFillTx/>
                <a:latin typeface="CiscoSansTT ExtraLight"/>
                <a:ea typeface="+mn-ea"/>
                <a:cs typeface="+mn-cs"/>
              </a:rPr>
              <a:t> predefined DLP policies</a:t>
            </a:r>
          </a:p>
        </p:txBody>
      </p:sp>
      <p:pic>
        <p:nvPicPr>
          <p:cNvPr id="168" name="Graphic 167">
            <a:extLst>
              <a:ext uri="{FF2B5EF4-FFF2-40B4-BE49-F238E27FC236}">
                <a16:creationId xmlns:a16="http://schemas.microsoft.com/office/drawing/2014/main" id="{88264237-1543-0B4A-9AB2-039D27DB3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0585" y="3373498"/>
            <a:ext cx="559756" cy="559756"/>
          </a:xfrm>
          <a:prstGeom prst="rect">
            <a:avLst/>
          </a:prstGeom>
        </p:spPr>
      </p:pic>
      <p:grpSp>
        <p:nvGrpSpPr>
          <p:cNvPr id="5" name="Group 4">
            <a:extLst>
              <a:ext uri="{FF2B5EF4-FFF2-40B4-BE49-F238E27FC236}">
                <a16:creationId xmlns:a16="http://schemas.microsoft.com/office/drawing/2014/main" id="{3946912B-92DD-C241-88B0-F2F4AA761ABB}"/>
              </a:ext>
            </a:extLst>
          </p:cNvPr>
          <p:cNvGrpSpPr/>
          <p:nvPr/>
        </p:nvGrpSpPr>
        <p:grpSpPr>
          <a:xfrm>
            <a:off x="3230438" y="1915128"/>
            <a:ext cx="954996" cy="907591"/>
            <a:chOff x="3230438" y="1915128"/>
            <a:chExt cx="954996" cy="907591"/>
          </a:xfrm>
        </p:grpSpPr>
        <p:pic>
          <p:nvPicPr>
            <p:cNvPr id="170" name="Graphic 169">
              <a:extLst>
                <a:ext uri="{FF2B5EF4-FFF2-40B4-BE49-F238E27FC236}">
                  <a16:creationId xmlns:a16="http://schemas.microsoft.com/office/drawing/2014/main" id="{A1621C24-A6E2-3949-B719-BCD16FAD72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82155">
              <a:off x="3230438" y="1988356"/>
              <a:ext cx="611867" cy="834363"/>
            </a:xfrm>
            <a:prstGeom prst="rect">
              <a:avLst/>
            </a:prstGeom>
          </p:spPr>
        </p:pic>
        <p:pic>
          <p:nvPicPr>
            <p:cNvPr id="3" name="Picture 2">
              <a:extLst>
                <a:ext uri="{FF2B5EF4-FFF2-40B4-BE49-F238E27FC236}">
                  <a16:creationId xmlns:a16="http://schemas.microsoft.com/office/drawing/2014/main" id="{75969976-287A-FF4D-93D8-DE3EE238ED1F}"/>
                </a:ext>
              </a:extLst>
            </p:cNvPr>
            <p:cNvPicPr>
              <a:picLocks noChangeAspect="1"/>
            </p:cNvPicPr>
            <p:nvPr/>
          </p:nvPicPr>
          <p:blipFill>
            <a:blip r:embed="rId10"/>
            <a:stretch>
              <a:fillRect/>
            </a:stretch>
          </p:blipFill>
          <p:spPr>
            <a:xfrm>
              <a:off x="3528034" y="1915128"/>
              <a:ext cx="657400" cy="888378"/>
            </a:xfrm>
            <a:prstGeom prst="rect">
              <a:avLst/>
            </a:prstGeom>
          </p:spPr>
        </p:pic>
      </p:grpSp>
      <p:grpSp>
        <p:nvGrpSpPr>
          <p:cNvPr id="175" name="Group 174">
            <a:extLst>
              <a:ext uri="{FF2B5EF4-FFF2-40B4-BE49-F238E27FC236}">
                <a16:creationId xmlns:a16="http://schemas.microsoft.com/office/drawing/2014/main" id="{A860C3D7-5153-954B-8BC4-1400AF7AF24F}"/>
              </a:ext>
            </a:extLst>
          </p:cNvPr>
          <p:cNvGrpSpPr/>
          <p:nvPr/>
        </p:nvGrpSpPr>
        <p:grpSpPr>
          <a:xfrm>
            <a:off x="5663691" y="2849306"/>
            <a:ext cx="582030" cy="553139"/>
            <a:chOff x="3230438" y="1915128"/>
            <a:chExt cx="954996" cy="907591"/>
          </a:xfrm>
        </p:grpSpPr>
        <p:pic>
          <p:nvPicPr>
            <p:cNvPr id="176" name="Graphic 175">
              <a:extLst>
                <a:ext uri="{FF2B5EF4-FFF2-40B4-BE49-F238E27FC236}">
                  <a16:creationId xmlns:a16="http://schemas.microsoft.com/office/drawing/2014/main" id="{FDAA4AD4-E933-534F-8169-8623BD88A9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82155">
              <a:off x="3230438" y="1988356"/>
              <a:ext cx="611867" cy="834363"/>
            </a:xfrm>
            <a:prstGeom prst="rect">
              <a:avLst/>
            </a:prstGeom>
          </p:spPr>
        </p:pic>
        <p:pic>
          <p:nvPicPr>
            <p:cNvPr id="177" name="Picture 176">
              <a:extLst>
                <a:ext uri="{FF2B5EF4-FFF2-40B4-BE49-F238E27FC236}">
                  <a16:creationId xmlns:a16="http://schemas.microsoft.com/office/drawing/2014/main" id="{20BE2706-5486-0F46-9476-A439DEEB68E8}"/>
                </a:ext>
              </a:extLst>
            </p:cNvPr>
            <p:cNvPicPr>
              <a:picLocks noChangeAspect="1"/>
            </p:cNvPicPr>
            <p:nvPr/>
          </p:nvPicPr>
          <p:blipFill>
            <a:blip r:embed="rId10"/>
            <a:stretch>
              <a:fillRect/>
            </a:stretch>
          </p:blipFill>
          <p:spPr>
            <a:xfrm>
              <a:off x="3528034" y="1915128"/>
              <a:ext cx="657400" cy="888378"/>
            </a:xfrm>
            <a:prstGeom prst="rect">
              <a:avLst/>
            </a:prstGeom>
          </p:spPr>
        </p:pic>
      </p:grpSp>
      <p:grpSp>
        <p:nvGrpSpPr>
          <p:cNvPr id="172" name="Group 171">
            <a:extLst>
              <a:ext uri="{FF2B5EF4-FFF2-40B4-BE49-F238E27FC236}">
                <a16:creationId xmlns:a16="http://schemas.microsoft.com/office/drawing/2014/main" id="{107F9DEB-4570-2740-B869-47398DFE0DBD}"/>
              </a:ext>
            </a:extLst>
          </p:cNvPr>
          <p:cNvGrpSpPr/>
          <p:nvPr/>
        </p:nvGrpSpPr>
        <p:grpSpPr>
          <a:xfrm>
            <a:off x="5276168" y="2855563"/>
            <a:ext cx="338647" cy="321837"/>
            <a:chOff x="3230438" y="1915128"/>
            <a:chExt cx="954996" cy="907591"/>
          </a:xfrm>
        </p:grpSpPr>
        <p:pic>
          <p:nvPicPr>
            <p:cNvPr id="173" name="Graphic 172">
              <a:extLst>
                <a:ext uri="{FF2B5EF4-FFF2-40B4-BE49-F238E27FC236}">
                  <a16:creationId xmlns:a16="http://schemas.microsoft.com/office/drawing/2014/main" id="{EB5ADA3C-FD78-3C4D-A73D-597F71CF95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82155">
              <a:off x="3230438" y="1988356"/>
              <a:ext cx="611867" cy="834363"/>
            </a:xfrm>
            <a:prstGeom prst="rect">
              <a:avLst/>
            </a:prstGeom>
          </p:spPr>
        </p:pic>
        <p:pic>
          <p:nvPicPr>
            <p:cNvPr id="174" name="Picture 173">
              <a:extLst>
                <a:ext uri="{FF2B5EF4-FFF2-40B4-BE49-F238E27FC236}">
                  <a16:creationId xmlns:a16="http://schemas.microsoft.com/office/drawing/2014/main" id="{0F9B2A03-C62A-EC41-97F0-CAEC485B7A70}"/>
                </a:ext>
              </a:extLst>
            </p:cNvPr>
            <p:cNvPicPr>
              <a:picLocks noChangeAspect="1"/>
            </p:cNvPicPr>
            <p:nvPr/>
          </p:nvPicPr>
          <p:blipFill>
            <a:blip r:embed="rId10"/>
            <a:stretch>
              <a:fillRect/>
            </a:stretch>
          </p:blipFill>
          <p:spPr>
            <a:xfrm>
              <a:off x="3528034" y="1915128"/>
              <a:ext cx="657400" cy="888378"/>
            </a:xfrm>
            <a:prstGeom prst="rect">
              <a:avLst/>
            </a:prstGeom>
          </p:spPr>
        </p:pic>
      </p:grpSp>
      <p:pic>
        <p:nvPicPr>
          <p:cNvPr id="178" name="Picture 177">
            <a:extLst>
              <a:ext uri="{FF2B5EF4-FFF2-40B4-BE49-F238E27FC236}">
                <a16:creationId xmlns:a16="http://schemas.microsoft.com/office/drawing/2014/main" id="{9E4D1110-5B32-DB45-AE0B-0D66B63FD018}"/>
              </a:ext>
            </a:extLst>
          </p:cNvPr>
          <p:cNvPicPr>
            <a:picLocks noChangeAspect="1"/>
          </p:cNvPicPr>
          <p:nvPr/>
        </p:nvPicPr>
        <p:blipFill>
          <a:blip r:embed="rId11"/>
          <a:stretch>
            <a:fillRect/>
          </a:stretch>
        </p:blipFill>
        <p:spPr>
          <a:xfrm>
            <a:off x="5335253" y="3290082"/>
            <a:ext cx="238630" cy="159087"/>
          </a:xfrm>
          <a:prstGeom prst="rect">
            <a:avLst/>
          </a:prstGeom>
        </p:spPr>
      </p:pic>
      <p:pic>
        <p:nvPicPr>
          <p:cNvPr id="179" name="Picture 178">
            <a:extLst>
              <a:ext uri="{FF2B5EF4-FFF2-40B4-BE49-F238E27FC236}">
                <a16:creationId xmlns:a16="http://schemas.microsoft.com/office/drawing/2014/main" id="{D1F84C82-BA69-9C41-A4A3-C7406286A7BF}"/>
              </a:ext>
            </a:extLst>
          </p:cNvPr>
          <p:cNvPicPr>
            <a:picLocks noChangeAspect="1"/>
          </p:cNvPicPr>
          <p:nvPr/>
        </p:nvPicPr>
        <p:blipFill>
          <a:blip r:embed="rId12"/>
          <a:stretch>
            <a:fillRect/>
          </a:stretch>
        </p:blipFill>
        <p:spPr>
          <a:xfrm>
            <a:off x="7048043" y="2816955"/>
            <a:ext cx="296034" cy="400047"/>
          </a:xfrm>
          <a:prstGeom prst="rect">
            <a:avLst/>
          </a:prstGeom>
        </p:spPr>
      </p:pic>
      <p:pic>
        <p:nvPicPr>
          <p:cNvPr id="180" name="Picture 179">
            <a:extLst>
              <a:ext uri="{FF2B5EF4-FFF2-40B4-BE49-F238E27FC236}">
                <a16:creationId xmlns:a16="http://schemas.microsoft.com/office/drawing/2014/main" id="{1EB24326-2475-8044-AAA6-BDCA511BF29D}"/>
              </a:ext>
            </a:extLst>
          </p:cNvPr>
          <p:cNvPicPr>
            <a:picLocks noChangeAspect="1"/>
          </p:cNvPicPr>
          <p:nvPr/>
        </p:nvPicPr>
        <p:blipFill>
          <a:blip r:embed="rId13"/>
          <a:stretch>
            <a:fillRect/>
          </a:stretch>
        </p:blipFill>
        <p:spPr>
          <a:xfrm>
            <a:off x="7039061" y="1915555"/>
            <a:ext cx="305016" cy="412184"/>
          </a:xfrm>
          <a:prstGeom prst="rect">
            <a:avLst/>
          </a:prstGeom>
        </p:spPr>
      </p:pic>
      <p:pic>
        <p:nvPicPr>
          <p:cNvPr id="181" name="Picture 180">
            <a:extLst>
              <a:ext uri="{FF2B5EF4-FFF2-40B4-BE49-F238E27FC236}">
                <a16:creationId xmlns:a16="http://schemas.microsoft.com/office/drawing/2014/main" id="{7652F490-6644-984E-AF2F-31C45A1FBD29}"/>
              </a:ext>
            </a:extLst>
          </p:cNvPr>
          <p:cNvPicPr>
            <a:picLocks noChangeAspect="1"/>
          </p:cNvPicPr>
          <p:nvPr/>
        </p:nvPicPr>
        <p:blipFill>
          <a:blip r:embed="rId14"/>
          <a:stretch>
            <a:fillRect/>
          </a:stretch>
        </p:blipFill>
        <p:spPr>
          <a:xfrm>
            <a:off x="7035055" y="3724499"/>
            <a:ext cx="309022" cy="417598"/>
          </a:xfrm>
          <a:prstGeom prst="rect">
            <a:avLst/>
          </a:prstGeom>
        </p:spPr>
      </p:pic>
      <p:grpSp>
        <p:nvGrpSpPr>
          <p:cNvPr id="182" name="Group 181">
            <a:extLst>
              <a:ext uri="{FF2B5EF4-FFF2-40B4-BE49-F238E27FC236}">
                <a16:creationId xmlns:a16="http://schemas.microsoft.com/office/drawing/2014/main" id="{F367EC2F-7C8D-654F-8E8C-D0CDA8B38BEC}"/>
              </a:ext>
            </a:extLst>
          </p:cNvPr>
          <p:cNvGrpSpPr/>
          <p:nvPr/>
        </p:nvGrpSpPr>
        <p:grpSpPr>
          <a:xfrm>
            <a:off x="6900253" y="3641150"/>
            <a:ext cx="258387" cy="258387"/>
            <a:chOff x="7396123" y="2509313"/>
            <a:chExt cx="347262" cy="347262"/>
          </a:xfrm>
        </p:grpSpPr>
        <p:sp>
          <p:nvSpPr>
            <p:cNvPr id="183" name="Oval 182">
              <a:extLst>
                <a:ext uri="{FF2B5EF4-FFF2-40B4-BE49-F238E27FC236}">
                  <a16:creationId xmlns:a16="http://schemas.microsoft.com/office/drawing/2014/main" id="{95FC3AC5-D483-DE45-B702-0637F0C8B078}"/>
                </a:ext>
              </a:extLst>
            </p:cNvPr>
            <p:cNvSpPr/>
            <p:nvPr/>
          </p:nvSpPr>
          <p:spPr>
            <a:xfrm>
              <a:off x="7396123" y="2509313"/>
              <a:ext cx="347262" cy="347262"/>
            </a:xfrm>
            <a:prstGeom prst="ellipse">
              <a:avLst/>
            </a:prstGeom>
            <a:solidFill>
              <a:schemeClr val="tx2"/>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CiscoSansTT ExtraLight"/>
                <a:ea typeface="+mn-ea"/>
                <a:cs typeface="+mn-cs"/>
              </a:endParaRPr>
            </a:p>
          </p:txBody>
        </p:sp>
        <p:pic>
          <p:nvPicPr>
            <p:cNvPr id="184" name="Graphic 183">
              <a:extLst>
                <a:ext uri="{FF2B5EF4-FFF2-40B4-BE49-F238E27FC236}">
                  <a16:creationId xmlns:a16="http://schemas.microsoft.com/office/drawing/2014/main" id="{C1AE6E02-E3C4-9D4B-9167-8A07650A36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69207" y="2593788"/>
              <a:ext cx="178313" cy="178313"/>
            </a:xfrm>
            <a:prstGeom prst="rect">
              <a:avLst/>
            </a:prstGeom>
          </p:spPr>
        </p:pic>
      </p:grpSp>
      <p:grpSp>
        <p:nvGrpSpPr>
          <p:cNvPr id="185" name="Group 184">
            <a:extLst>
              <a:ext uri="{FF2B5EF4-FFF2-40B4-BE49-F238E27FC236}">
                <a16:creationId xmlns:a16="http://schemas.microsoft.com/office/drawing/2014/main" id="{241998C7-6554-854A-9D13-BAFD0A085853}"/>
              </a:ext>
            </a:extLst>
          </p:cNvPr>
          <p:cNvGrpSpPr/>
          <p:nvPr/>
        </p:nvGrpSpPr>
        <p:grpSpPr>
          <a:xfrm>
            <a:off x="6872522" y="1861130"/>
            <a:ext cx="249216" cy="249216"/>
            <a:chOff x="7634692" y="1632703"/>
            <a:chExt cx="249216" cy="249216"/>
          </a:xfrm>
        </p:grpSpPr>
        <p:sp>
          <p:nvSpPr>
            <p:cNvPr id="186" name="Oval 185">
              <a:extLst>
                <a:ext uri="{FF2B5EF4-FFF2-40B4-BE49-F238E27FC236}">
                  <a16:creationId xmlns:a16="http://schemas.microsoft.com/office/drawing/2014/main" id="{E09B2372-C3FF-AB4D-8DB4-3367A493647E}"/>
                </a:ext>
              </a:extLst>
            </p:cNvPr>
            <p:cNvSpPr/>
            <p:nvPr/>
          </p:nvSpPr>
          <p:spPr>
            <a:xfrm>
              <a:off x="7634692" y="1632703"/>
              <a:ext cx="249216" cy="249216"/>
            </a:xfrm>
            <a:prstGeom prst="ellipse">
              <a:avLst/>
            </a:prstGeom>
            <a:solidFill>
              <a:schemeClr val="tx1"/>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CiscoSansTT ExtraLight"/>
                <a:ea typeface="+mn-ea"/>
                <a:cs typeface="+mn-cs"/>
              </a:endParaRPr>
            </a:p>
          </p:txBody>
        </p:sp>
        <p:pic>
          <p:nvPicPr>
            <p:cNvPr id="187" name="Graphic 186">
              <a:extLst>
                <a:ext uri="{FF2B5EF4-FFF2-40B4-BE49-F238E27FC236}">
                  <a16:creationId xmlns:a16="http://schemas.microsoft.com/office/drawing/2014/main" id="{B2B602D4-B920-DD4B-ABFA-E58AEA7A951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83402" y="1681413"/>
              <a:ext cx="151796" cy="151796"/>
            </a:xfrm>
            <a:prstGeom prst="rect">
              <a:avLst/>
            </a:prstGeom>
          </p:spPr>
        </p:pic>
      </p:grpSp>
      <p:grpSp>
        <p:nvGrpSpPr>
          <p:cNvPr id="12" name="Group 11">
            <a:extLst>
              <a:ext uri="{FF2B5EF4-FFF2-40B4-BE49-F238E27FC236}">
                <a16:creationId xmlns:a16="http://schemas.microsoft.com/office/drawing/2014/main" id="{15A9ED9F-BFE9-B74C-BEA7-F815DF3AF466}"/>
              </a:ext>
            </a:extLst>
          </p:cNvPr>
          <p:cNvGrpSpPr/>
          <p:nvPr/>
        </p:nvGrpSpPr>
        <p:grpSpPr>
          <a:xfrm>
            <a:off x="6900253" y="2739937"/>
            <a:ext cx="258387" cy="258387"/>
            <a:chOff x="6900253" y="2708941"/>
            <a:chExt cx="258387" cy="258387"/>
          </a:xfrm>
        </p:grpSpPr>
        <p:sp>
          <p:nvSpPr>
            <p:cNvPr id="190" name="Oval 189">
              <a:extLst>
                <a:ext uri="{FF2B5EF4-FFF2-40B4-BE49-F238E27FC236}">
                  <a16:creationId xmlns:a16="http://schemas.microsoft.com/office/drawing/2014/main" id="{C3AA5388-E9A6-6E42-AC4A-B00899AAA020}"/>
                </a:ext>
              </a:extLst>
            </p:cNvPr>
            <p:cNvSpPr/>
            <p:nvPr/>
          </p:nvSpPr>
          <p:spPr>
            <a:xfrm>
              <a:off x="6900253" y="2708941"/>
              <a:ext cx="258387" cy="258387"/>
            </a:xfrm>
            <a:prstGeom prst="ellipse">
              <a:avLst/>
            </a:prstGeom>
            <a:solidFill>
              <a:schemeClr val="tx2"/>
            </a:solidFill>
            <a:ln w="9525" cap="flat" cmpd="sng" algn="ctr">
              <a:noFill/>
              <a:prstDash val="solid"/>
            </a:ln>
            <a:effectLst/>
          </p:spPr>
          <p:txBody>
            <a:bodyPr rtlCol="0" anchor="ctr"/>
            <a:lstStyle/>
            <a:p>
              <a:pPr marL="0" marR="0" lvl="0" indent="0" algn="ctr" defTabSz="6858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5073"/>
                </a:solidFill>
                <a:effectLst/>
                <a:uLnTx/>
                <a:uFillTx/>
                <a:latin typeface="CiscoSansTT ExtraLight"/>
                <a:ea typeface="+mn-ea"/>
                <a:cs typeface="+mn-cs"/>
              </a:endParaRPr>
            </a:p>
          </p:txBody>
        </p:sp>
        <p:pic>
          <p:nvPicPr>
            <p:cNvPr id="11" name="Picture 10">
              <a:extLst>
                <a:ext uri="{FF2B5EF4-FFF2-40B4-BE49-F238E27FC236}">
                  <a16:creationId xmlns:a16="http://schemas.microsoft.com/office/drawing/2014/main" id="{4EFE46CF-B0E3-1545-BF42-6F6BC690D348}"/>
                </a:ext>
              </a:extLst>
            </p:cNvPr>
            <p:cNvPicPr>
              <a:picLocks noChangeAspect="1"/>
            </p:cNvPicPr>
            <p:nvPr/>
          </p:nvPicPr>
          <p:blipFill>
            <a:blip r:embed="rId19"/>
            <a:stretch>
              <a:fillRect/>
            </a:stretch>
          </p:blipFill>
          <p:spPr>
            <a:xfrm>
              <a:off x="6955031" y="2789125"/>
              <a:ext cx="144203" cy="98806"/>
            </a:xfrm>
            <a:prstGeom prst="rect">
              <a:avLst/>
            </a:prstGeom>
          </p:spPr>
        </p:pic>
      </p:grpSp>
      <p:pic>
        <p:nvPicPr>
          <p:cNvPr id="13" name="Picture 12">
            <a:extLst>
              <a:ext uri="{FF2B5EF4-FFF2-40B4-BE49-F238E27FC236}">
                <a16:creationId xmlns:a16="http://schemas.microsoft.com/office/drawing/2014/main" id="{4A59E50B-460C-6041-B088-FC445948FC8D}"/>
              </a:ext>
            </a:extLst>
          </p:cNvPr>
          <p:cNvPicPr>
            <a:picLocks noChangeAspect="1"/>
          </p:cNvPicPr>
          <p:nvPr/>
        </p:nvPicPr>
        <p:blipFill>
          <a:blip r:embed="rId20"/>
          <a:stretch>
            <a:fillRect/>
          </a:stretch>
        </p:blipFill>
        <p:spPr>
          <a:xfrm>
            <a:off x="5075324" y="2663917"/>
            <a:ext cx="1172766" cy="1172766"/>
          </a:xfrm>
          <a:prstGeom prst="rect">
            <a:avLst/>
          </a:prstGeom>
        </p:spPr>
      </p:pic>
    </p:spTree>
    <p:extLst>
      <p:ext uri="{BB962C8B-B14F-4D97-AF65-F5344CB8AC3E}">
        <p14:creationId xmlns:p14="http://schemas.microsoft.com/office/powerpoint/2010/main" val="3257033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BDAFEA4-9048-7843-A6B1-34E5A347A901}"/>
              </a:ext>
            </a:extLst>
          </p:cNvPr>
          <p:cNvCxnSpPr/>
          <p:nvPr/>
        </p:nvCxnSpPr>
        <p:spPr>
          <a:xfrm>
            <a:off x="7334541" y="1566898"/>
            <a:ext cx="0" cy="23353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45A0840-9900-1C47-9421-8359BC66A799}"/>
              </a:ext>
            </a:extLst>
          </p:cNvPr>
          <p:cNvSpPr>
            <a:spLocks noGrp="1"/>
          </p:cNvSpPr>
          <p:nvPr>
            <p:ph type="title"/>
          </p:nvPr>
        </p:nvSpPr>
        <p:spPr/>
        <p:txBody>
          <a:bodyPr anchor="t" anchorCtr="0"/>
          <a:lstStyle/>
          <a:p>
            <a:r>
              <a:rPr lang="en-US"/>
              <a:t>Secure Email Delivery</a:t>
            </a:r>
            <a:br>
              <a:rPr lang="en-US"/>
            </a:br>
            <a:r>
              <a:rPr lang="en-US" sz="1800" i="0">
                <a:solidFill>
                  <a:schemeClr val="accent2"/>
                </a:solidFill>
              </a:rPr>
              <a:t>Secure Email Encryption Service</a:t>
            </a:r>
            <a:br>
              <a:rPr lang="en-US" sz="1800" i="0">
                <a:solidFill>
                  <a:schemeClr val="accent2"/>
                </a:solidFill>
              </a:rPr>
            </a:br>
            <a:endParaRPr lang="en-US"/>
          </a:p>
        </p:txBody>
      </p:sp>
      <p:pic>
        <p:nvPicPr>
          <p:cNvPr id="6" name="Picture 5">
            <a:extLst>
              <a:ext uri="{FF2B5EF4-FFF2-40B4-BE49-F238E27FC236}">
                <a16:creationId xmlns:a16="http://schemas.microsoft.com/office/drawing/2014/main" id="{E031E3C9-9ADC-C642-B311-1794E9457982}"/>
              </a:ext>
            </a:extLst>
          </p:cNvPr>
          <p:cNvPicPr>
            <a:picLocks noChangeAspect="1"/>
          </p:cNvPicPr>
          <p:nvPr/>
        </p:nvPicPr>
        <p:blipFill rotWithShape="1">
          <a:blip r:embed="rId2"/>
          <a:srcRect b="16968"/>
          <a:stretch/>
        </p:blipFill>
        <p:spPr>
          <a:xfrm>
            <a:off x="935704" y="1267438"/>
            <a:ext cx="2690681" cy="2529123"/>
          </a:xfrm>
          <a:prstGeom prst="rect">
            <a:avLst/>
          </a:prstGeom>
          <a:ln w="3175">
            <a:solidFill>
              <a:schemeClr val="bg2">
                <a:lumMod val="85000"/>
              </a:schemeClr>
            </a:solidFill>
          </a:ln>
        </p:spPr>
      </p:pic>
      <p:sp>
        <p:nvSpPr>
          <p:cNvPr id="7" name="Text Placeholder 3">
            <a:extLst>
              <a:ext uri="{FF2B5EF4-FFF2-40B4-BE49-F238E27FC236}">
                <a16:creationId xmlns:a16="http://schemas.microsoft.com/office/drawing/2014/main" id="{3536BFE1-02B3-C547-86A5-DC32262A5263}"/>
              </a:ext>
            </a:extLst>
          </p:cNvPr>
          <p:cNvSpPr txBox="1">
            <a:spLocks/>
          </p:cNvSpPr>
          <p:nvPr/>
        </p:nvSpPr>
        <p:spPr>
          <a:xfrm>
            <a:off x="440344" y="3940371"/>
            <a:ext cx="3865880" cy="675019"/>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28588" indent="-128588" defTabSz="685800" fontAlgn="auto">
              <a:spcBef>
                <a:spcPts val="0"/>
              </a:spcBef>
              <a:spcAft>
                <a:spcPts val="0"/>
              </a:spcAft>
              <a:buClr>
                <a:srgbClr val="57C232"/>
              </a:buClr>
              <a:buFont typeface="Arial" panose="020B0604020202020204" pitchFamily="34" charset="0"/>
              <a:buChar char="•"/>
              <a:defRPr/>
            </a:pPr>
            <a:r>
              <a:rPr lang="en-US" sz="1000">
                <a:solidFill>
                  <a:schemeClr val="bg1"/>
                </a:solidFill>
              </a:rPr>
              <a:t>Easy Open (Pull encryption support)</a:t>
            </a:r>
          </a:p>
          <a:p>
            <a:pPr marL="128588" indent="-128588" defTabSz="685800" fontAlgn="auto">
              <a:spcBef>
                <a:spcPts val="0"/>
              </a:spcBef>
              <a:spcAft>
                <a:spcPts val="0"/>
              </a:spcAft>
              <a:buClr>
                <a:srgbClr val="57C232"/>
              </a:buClr>
              <a:buFont typeface="Arial" panose="020B0604020202020204" pitchFamily="34" charset="0"/>
              <a:buChar char="•"/>
              <a:defRPr/>
            </a:pPr>
            <a:r>
              <a:rPr lang="en-US" sz="1000">
                <a:solidFill>
                  <a:schemeClr val="bg1"/>
                </a:solidFill>
              </a:rPr>
              <a:t>Enhanced Mobile Envelope</a:t>
            </a:r>
          </a:p>
          <a:p>
            <a:pPr marL="128588" indent="-128588" defTabSz="685800" fontAlgn="auto">
              <a:spcBef>
                <a:spcPts val="0"/>
              </a:spcBef>
              <a:spcAft>
                <a:spcPts val="0"/>
              </a:spcAft>
              <a:buClr>
                <a:srgbClr val="57C232"/>
              </a:buClr>
              <a:buFont typeface="Arial" panose="020B0604020202020204" pitchFamily="34" charset="0"/>
              <a:buChar char="•"/>
              <a:defRPr/>
            </a:pPr>
            <a:r>
              <a:rPr lang="en-US" sz="1000">
                <a:solidFill>
                  <a:schemeClr val="bg1"/>
                </a:solidFill>
              </a:rPr>
              <a:t>Service-specific DMARC enhancements</a:t>
            </a:r>
          </a:p>
          <a:p>
            <a:pPr marL="128588" indent="-128588" defTabSz="685800" fontAlgn="auto">
              <a:spcBef>
                <a:spcPts val="0"/>
              </a:spcBef>
              <a:spcAft>
                <a:spcPts val="0"/>
              </a:spcAft>
              <a:buClr>
                <a:srgbClr val="57C232"/>
              </a:buClr>
              <a:buFont typeface="Arial" panose="020B0604020202020204" pitchFamily="34" charset="0"/>
              <a:buChar char="•"/>
              <a:defRPr/>
            </a:pPr>
            <a:r>
              <a:rPr lang="en-US" sz="1000">
                <a:solidFill>
                  <a:schemeClr val="bg1"/>
                </a:solidFill>
              </a:rPr>
              <a:t>Custom footer branding enhancement</a:t>
            </a:r>
          </a:p>
          <a:p>
            <a:pPr marL="128588" indent="-128588" defTabSz="685800" fontAlgn="auto">
              <a:spcBef>
                <a:spcPts val="0"/>
              </a:spcBef>
              <a:spcAft>
                <a:spcPts val="0"/>
              </a:spcAft>
              <a:buClr>
                <a:srgbClr val="57C232"/>
              </a:buClr>
              <a:buFont typeface="Arial" panose="020B0604020202020204" pitchFamily="34" charset="0"/>
              <a:buChar char="•"/>
              <a:defRPr/>
            </a:pPr>
            <a:r>
              <a:rPr lang="en-US" sz="1000">
                <a:solidFill>
                  <a:schemeClr val="bg1"/>
                </a:solidFill>
              </a:rPr>
              <a:t>Service monitoring: </a:t>
            </a:r>
            <a:r>
              <a:rPr lang="en-US" sz="1000">
                <a:hlinkClick r:id="rId3"/>
              </a:rPr>
              <a:t>https://status.cres.cisco.com</a:t>
            </a:r>
            <a:endParaRPr lang="en-US" sz="1000">
              <a:solidFill>
                <a:schemeClr val="bg1"/>
              </a:solidFill>
            </a:endParaRPr>
          </a:p>
        </p:txBody>
      </p:sp>
      <p:cxnSp>
        <p:nvCxnSpPr>
          <p:cNvPr id="19" name="Straight Arrow Connector 18">
            <a:extLst>
              <a:ext uri="{FF2B5EF4-FFF2-40B4-BE49-F238E27FC236}">
                <a16:creationId xmlns:a16="http://schemas.microsoft.com/office/drawing/2014/main" id="{EABCA0D3-5E1C-9C47-81A1-AD17B41FF438}"/>
              </a:ext>
            </a:extLst>
          </p:cNvPr>
          <p:cNvCxnSpPr/>
          <p:nvPr/>
        </p:nvCxnSpPr>
        <p:spPr>
          <a:xfrm>
            <a:off x="7577948" y="2487529"/>
            <a:ext cx="571281" cy="51680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Freeform 651">
            <a:extLst>
              <a:ext uri="{FF2B5EF4-FFF2-40B4-BE49-F238E27FC236}">
                <a16:creationId xmlns:a16="http://schemas.microsoft.com/office/drawing/2014/main" id="{28464938-EE8B-4C45-9F37-E981B4EDD855}"/>
              </a:ext>
            </a:extLst>
          </p:cNvPr>
          <p:cNvSpPr>
            <a:spLocks noChangeAspect="1" noEditPoints="1"/>
          </p:cNvSpPr>
          <p:nvPr/>
        </p:nvSpPr>
        <p:spPr bwMode="auto">
          <a:xfrm>
            <a:off x="7700183" y="2669448"/>
            <a:ext cx="435475" cy="204580"/>
          </a:xfrm>
          <a:custGeom>
            <a:avLst/>
            <a:gdLst>
              <a:gd name="T0" fmla="*/ 194 w 217"/>
              <a:gd name="T1" fmla="*/ 28 h 102"/>
              <a:gd name="T2" fmla="*/ 97 w 217"/>
              <a:gd name="T3" fmla="*/ 28 h 102"/>
              <a:gd name="T4" fmla="*/ 51 w 217"/>
              <a:gd name="T5" fmla="*/ 0 h 102"/>
              <a:gd name="T6" fmla="*/ 0 w 217"/>
              <a:gd name="T7" fmla="*/ 51 h 102"/>
              <a:gd name="T8" fmla="*/ 51 w 217"/>
              <a:gd name="T9" fmla="*/ 102 h 102"/>
              <a:gd name="T10" fmla="*/ 97 w 217"/>
              <a:gd name="T11" fmla="*/ 74 h 102"/>
              <a:gd name="T12" fmla="*/ 113 w 217"/>
              <a:gd name="T13" fmla="*/ 74 h 102"/>
              <a:gd name="T14" fmla="*/ 113 w 217"/>
              <a:gd name="T15" fmla="*/ 64 h 102"/>
              <a:gd name="T16" fmla="*/ 119 w 217"/>
              <a:gd name="T17" fmla="*/ 58 h 102"/>
              <a:gd name="T18" fmla="*/ 124 w 217"/>
              <a:gd name="T19" fmla="*/ 64 h 102"/>
              <a:gd name="T20" fmla="*/ 124 w 217"/>
              <a:gd name="T21" fmla="*/ 74 h 102"/>
              <a:gd name="T22" fmla="*/ 136 w 217"/>
              <a:gd name="T23" fmla="*/ 74 h 102"/>
              <a:gd name="T24" fmla="*/ 136 w 217"/>
              <a:gd name="T25" fmla="*/ 64 h 102"/>
              <a:gd name="T26" fmla="*/ 142 w 217"/>
              <a:gd name="T27" fmla="*/ 58 h 102"/>
              <a:gd name="T28" fmla="*/ 148 w 217"/>
              <a:gd name="T29" fmla="*/ 64 h 102"/>
              <a:gd name="T30" fmla="*/ 148 w 217"/>
              <a:gd name="T31" fmla="*/ 74 h 102"/>
              <a:gd name="T32" fmla="*/ 160 w 217"/>
              <a:gd name="T33" fmla="*/ 74 h 102"/>
              <a:gd name="T34" fmla="*/ 160 w 217"/>
              <a:gd name="T35" fmla="*/ 64 h 102"/>
              <a:gd name="T36" fmla="*/ 166 w 217"/>
              <a:gd name="T37" fmla="*/ 58 h 102"/>
              <a:gd name="T38" fmla="*/ 171 w 217"/>
              <a:gd name="T39" fmla="*/ 64 h 102"/>
              <a:gd name="T40" fmla="*/ 171 w 217"/>
              <a:gd name="T41" fmla="*/ 74 h 102"/>
              <a:gd name="T42" fmla="*/ 183 w 217"/>
              <a:gd name="T43" fmla="*/ 74 h 102"/>
              <a:gd name="T44" fmla="*/ 183 w 217"/>
              <a:gd name="T45" fmla="*/ 64 h 102"/>
              <a:gd name="T46" fmla="*/ 189 w 217"/>
              <a:gd name="T47" fmla="*/ 58 h 102"/>
              <a:gd name="T48" fmla="*/ 195 w 217"/>
              <a:gd name="T49" fmla="*/ 64 h 102"/>
              <a:gd name="T50" fmla="*/ 195 w 217"/>
              <a:gd name="T51" fmla="*/ 74 h 102"/>
              <a:gd name="T52" fmla="*/ 217 w 217"/>
              <a:gd name="T53" fmla="*/ 51 h 102"/>
              <a:gd name="T54" fmla="*/ 194 w 217"/>
              <a:gd name="T55" fmla="*/ 28 h 102"/>
              <a:gd name="T56" fmla="*/ 34 w 217"/>
              <a:gd name="T57" fmla="*/ 68 h 102"/>
              <a:gd name="T58" fmla="*/ 17 w 217"/>
              <a:gd name="T59" fmla="*/ 51 h 102"/>
              <a:gd name="T60" fmla="*/ 34 w 217"/>
              <a:gd name="T61" fmla="*/ 34 h 102"/>
              <a:gd name="T62" fmla="*/ 51 w 217"/>
              <a:gd name="T63" fmla="*/ 51 h 102"/>
              <a:gd name="T64" fmla="*/ 34 w 217"/>
              <a:gd name="T6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7" h="102">
                <a:moveTo>
                  <a:pt x="194" y="28"/>
                </a:moveTo>
                <a:cubicBezTo>
                  <a:pt x="97" y="28"/>
                  <a:pt x="97" y="28"/>
                  <a:pt x="97" y="28"/>
                </a:cubicBezTo>
                <a:cubicBezTo>
                  <a:pt x="89" y="11"/>
                  <a:pt x="72" y="0"/>
                  <a:pt x="51" y="0"/>
                </a:cubicBezTo>
                <a:cubicBezTo>
                  <a:pt x="23" y="0"/>
                  <a:pt x="0" y="23"/>
                  <a:pt x="0" y="51"/>
                </a:cubicBezTo>
                <a:cubicBezTo>
                  <a:pt x="0" y="79"/>
                  <a:pt x="23" y="102"/>
                  <a:pt x="51" y="102"/>
                </a:cubicBezTo>
                <a:cubicBezTo>
                  <a:pt x="72" y="102"/>
                  <a:pt x="89" y="91"/>
                  <a:pt x="97" y="74"/>
                </a:cubicBezTo>
                <a:cubicBezTo>
                  <a:pt x="113" y="74"/>
                  <a:pt x="113" y="74"/>
                  <a:pt x="113" y="74"/>
                </a:cubicBezTo>
                <a:cubicBezTo>
                  <a:pt x="113" y="64"/>
                  <a:pt x="113" y="64"/>
                  <a:pt x="113" y="64"/>
                </a:cubicBezTo>
                <a:cubicBezTo>
                  <a:pt x="113" y="60"/>
                  <a:pt x="115" y="58"/>
                  <a:pt x="119" y="58"/>
                </a:cubicBezTo>
                <a:cubicBezTo>
                  <a:pt x="122" y="58"/>
                  <a:pt x="124" y="60"/>
                  <a:pt x="124" y="64"/>
                </a:cubicBezTo>
                <a:cubicBezTo>
                  <a:pt x="124" y="74"/>
                  <a:pt x="124" y="74"/>
                  <a:pt x="124" y="74"/>
                </a:cubicBezTo>
                <a:cubicBezTo>
                  <a:pt x="136" y="74"/>
                  <a:pt x="136" y="74"/>
                  <a:pt x="136" y="74"/>
                </a:cubicBezTo>
                <a:cubicBezTo>
                  <a:pt x="136" y="64"/>
                  <a:pt x="136" y="64"/>
                  <a:pt x="136" y="64"/>
                </a:cubicBezTo>
                <a:cubicBezTo>
                  <a:pt x="136" y="60"/>
                  <a:pt x="139" y="58"/>
                  <a:pt x="142" y="58"/>
                </a:cubicBezTo>
                <a:cubicBezTo>
                  <a:pt x="145" y="58"/>
                  <a:pt x="148" y="60"/>
                  <a:pt x="148" y="64"/>
                </a:cubicBezTo>
                <a:cubicBezTo>
                  <a:pt x="148" y="74"/>
                  <a:pt x="148" y="74"/>
                  <a:pt x="148" y="74"/>
                </a:cubicBezTo>
                <a:cubicBezTo>
                  <a:pt x="160" y="74"/>
                  <a:pt x="160" y="74"/>
                  <a:pt x="160" y="74"/>
                </a:cubicBezTo>
                <a:cubicBezTo>
                  <a:pt x="160" y="64"/>
                  <a:pt x="160" y="64"/>
                  <a:pt x="160" y="64"/>
                </a:cubicBezTo>
                <a:cubicBezTo>
                  <a:pt x="160" y="60"/>
                  <a:pt x="162" y="58"/>
                  <a:pt x="166" y="58"/>
                </a:cubicBezTo>
                <a:cubicBezTo>
                  <a:pt x="169" y="58"/>
                  <a:pt x="171" y="60"/>
                  <a:pt x="171" y="64"/>
                </a:cubicBezTo>
                <a:cubicBezTo>
                  <a:pt x="171" y="74"/>
                  <a:pt x="171" y="74"/>
                  <a:pt x="171" y="74"/>
                </a:cubicBezTo>
                <a:cubicBezTo>
                  <a:pt x="183" y="74"/>
                  <a:pt x="183" y="74"/>
                  <a:pt x="183" y="74"/>
                </a:cubicBezTo>
                <a:cubicBezTo>
                  <a:pt x="183" y="64"/>
                  <a:pt x="183" y="64"/>
                  <a:pt x="183" y="64"/>
                </a:cubicBezTo>
                <a:cubicBezTo>
                  <a:pt x="183" y="60"/>
                  <a:pt x="186" y="58"/>
                  <a:pt x="189" y="58"/>
                </a:cubicBezTo>
                <a:cubicBezTo>
                  <a:pt x="192" y="58"/>
                  <a:pt x="195" y="60"/>
                  <a:pt x="195" y="64"/>
                </a:cubicBezTo>
                <a:cubicBezTo>
                  <a:pt x="195" y="74"/>
                  <a:pt x="195" y="74"/>
                  <a:pt x="195" y="74"/>
                </a:cubicBezTo>
                <a:cubicBezTo>
                  <a:pt x="207" y="73"/>
                  <a:pt x="217" y="63"/>
                  <a:pt x="217" y="51"/>
                </a:cubicBezTo>
                <a:cubicBezTo>
                  <a:pt x="217" y="38"/>
                  <a:pt x="207" y="28"/>
                  <a:pt x="194" y="28"/>
                </a:cubicBezTo>
                <a:moveTo>
                  <a:pt x="34" y="68"/>
                </a:moveTo>
                <a:cubicBezTo>
                  <a:pt x="25" y="68"/>
                  <a:pt x="17" y="60"/>
                  <a:pt x="17" y="51"/>
                </a:cubicBezTo>
                <a:cubicBezTo>
                  <a:pt x="17" y="41"/>
                  <a:pt x="25" y="34"/>
                  <a:pt x="34" y="34"/>
                </a:cubicBezTo>
                <a:cubicBezTo>
                  <a:pt x="44" y="34"/>
                  <a:pt x="51" y="41"/>
                  <a:pt x="51" y="51"/>
                </a:cubicBezTo>
                <a:cubicBezTo>
                  <a:pt x="51" y="60"/>
                  <a:pt x="44" y="68"/>
                  <a:pt x="34" y="6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panose="020B0604020202020204" pitchFamily="34" charset="0"/>
              <a:ea typeface="ＭＳ Ｐゴシック" panose="020B0600070205080204" pitchFamily="34" charset="-128"/>
              <a:cs typeface="+mn-cs"/>
            </a:endParaRPr>
          </a:p>
        </p:txBody>
      </p:sp>
      <p:sp>
        <p:nvSpPr>
          <p:cNvPr id="23" name="TextBox 22">
            <a:extLst>
              <a:ext uri="{FF2B5EF4-FFF2-40B4-BE49-F238E27FC236}">
                <a16:creationId xmlns:a16="http://schemas.microsoft.com/office/drawing/2014/main" id="{DFB22A26-E70C-1A42-90A3-981A446B9420}"/>
              </a:ext>
            </a:extLst>
          </p:cNvPr>
          <p:cNvSpPr txBox="1"/>
          <p:nvPr/>
        </p:nvSpPr>
        <p:spPr>
          <a:xfrm>
            <a:off x="8213983" y="3471154"/>
            <a:ext cx="510076" cy="246221"/>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CiscoSans Thin" panose="020B0203020201020303" pitchFamily="34" charset="0"/>
                <a:ea typeface="ＭＳ Ｐゴシック" panose="020B0600070205080204" pitchFamily="34" charset="-128"/>
                <a:cs typeface="+mn-cs"/>
              </a:rPr>
              <a:t>CRES</a:t>
            </a:r>
          </a:p>
        </p:txBody>
      </p:sp>
      <p:cxnSp>
        <p:nvCxnSpPr>
          <p:cNvPr id="26" name="Straight Arrow Connector 25">
            <a:extLst>
              <a:ext uri="{FF2B5EF4-FFF2-40B4-BE49-F238E27FC236}">
                <a16:creationId xmlns:a16="http://schemas.microsoft.com/office/drawing/2014/main" id="{9A56C2F2-116D-B746-BB0D-FF0B8978D58F}"/>
              </a:ext>
            </a:extLst>
          </p:cNvPr>
          <p:cNvCxnSpPr/>
          <p:nvPr/>
        </p:nvCxnSpPr>
        <p:spPr>
          <a:xfrm flipH="1">
            <a:off x="7556887" y="3482612"/>
            <a:ext cx="540458" cy="437556"/>
          </a:xfrm>
          <a:prstGeom prst="straightConnector1">
            <a:avLst/>
          </a:prstGeom>
          <a:ln>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3E33F4A-6998-A244-9172-09898E3C6200}"/>
              </a:ext>
            </a:extLst>
          </p:cNvPr>
          <p:cNvSpPr txBox="1"/>
          <p:nvPr/>
        </p:nvSpPr>
        <p:spPr>
          <a:xfrm>
            <a:off x="4765905" y="1146529"/>
            <a:ext cx="2067063" cy="3462486"/>
          </a:xfrm>
          <a:prstGeom prst="rect">
            <a:avLst/>
          </a:prstGeom>
          <a:noFill/>
        </p:spPr>
        <p:txBody>
          <a:bodyPr wrap="square" lIns="0" rtlCol="0">
            <a:spAutoFit/>
          </a:bodyPr>
          <a:lstStyle/>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Encryption triggered by policy or by DLP</a:t>
            </a:r>
            <a:b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br>
            <a:endParaRPr kumimoji="0" lang="en-US" sz="1100" b="0" i="0" u="none" strike="noStrike" kern="1200" cap="none" spc="0" normalizeH="0" baseline="0" noProof="0">
              <a:ln>
                <a:noFill/>
              </a:ln>
              <a:effectLst/>
              <a:uLnTx/>
              <a:uFillTx/>
              <a:latin typeface="+mn-lt"/>
              <a:ea typeface="ＭＳ Ｐゴシック" panose="020B0600070205080204" pitchFamily="34" charset="-128"/>
              <a:cs typeface="+mn-cs"/>
            </a:endParaRP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Cisco Secure Email creates the encryption key, wraps email in HTML envelope and delivers the envelope to the recipient</a:t>
            </a: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endParaRPr kumimoji="0" lang="en-US" sz="1100" b="0" i="0" u="none" strike="noStrike" kern="1200" cap="none" spc="0" normalizeH="0" baseline="0" noProof="0">
              <a:ln>
                <a:noFill/>
              </a:ln>
              <a:effectLst/>
              <a:uLnTx/>
              <a:uFillTx/>
              <a:latin typeface="+mn-lt"/>
              <a:ea typeface="ＭＳ Ｐゴシック" panose="020B0600070205080204" pitchFamily="34" charset="-128"/>
              <a:cs typeface="+mn-cs"/>
            </a:endParaRP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When Envelope Storage is enabled, the key and the message is also stored temporarily </a:t>
            </a:r>
            <a:b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b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in Secure Email Encryption Service </a:t>
            </a: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endParaRPr kumimoji="0" lang="en-US" sz="1100" b="0" i="0" u="none" strike="noStrike" kern="1200" cap="none" spc="0" normalizeH="0" baseline="0" noProof="0">
              <a:ln>
                <a:noFill/>
              </a:ln>
              <a:effectLst/>
              <a:uLnTx/>
              <a:uFillTx/>
              <a:latin typeface="+mn-lt"/>
              <a:ea typeface="ＭＳ Ｐゴシック" panose="020B0600070205080204" pitchFamily="34" charset="-128"/>
              <a:cs typeface="+mn-cs"/>
            </a:endParaRP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Recipient clicks </a:t>
            </a:r>
            <a:b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b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on the link to open </a:t>
            </a:r>
            <a:b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br>
            <a:r>
              <a:rPr kumimoji="0" lang="en-US" sz="1100" b="0" i="0" u="none" strike="noStrike" kern="1200" cap="none" spc="0" normalizeH="0" baseline="0" noProof="0">
                <a:ln>
                  <a:noFill/>
                </a:ln>
                <a:effectLst/>
                <a:uLnTx/>
                <a:uFillTx/>
                <a:latin typeface="+mn-lt"/>
                <a:ea typeface="ＭＳ Ｐゴシック" panose="020B0600070205080204" pitchFamily="34" charset="-128"/>
                <a:cs typeface="+mn-cs"/>
              </a:rPr>
              <a:t>their message</a:t>
            </a:r>
          </a:p>
          <a:p>
            <a:pPr marL="342900" marR="0" lvl="0" indent="-342900" algn="l" defTabSz="457200" rtl="0" eaLnBrk="0" fontAlgn="base" latinLnBrk="0" hangingPunct="0">
              <a:lnSpc>
                <a:spcPct val="100000"/>
              </a:lnSpc>
              <a:spcBef>
                <a:spcPct val="0"/>
              </a:spcBef>
              <a:spcAft>
                <a:spcPct val="0"/>
              </a:spcAft>
              <a:buClrTx/>
              <a:buSzPct val="120000"/>
              <a:buFontTx/>
              <a:buAutoNum type="arabicPeriod"/>
              <a:tabLst/>
              <a:defRPr/>
            </a:pPr>
            <a:endParaRPr kumimoji="0" lang="en-US" sz="1000" b="0" i="0" u="none" strike="noStrike" kern="1200" cap="none" spc="0" normalizeH="0" baseline="0" noProof="0">
              <a:ln>
                <a:noFill/>
              </a:ln>
              <a:effectLst/>
              <a:uLnTx/>
              <a:uFillTx/>
              <a:latin typeface="+mn-lt"/>
              <a:ea typeface="ＭＳ Ｐゴシック" panose="020B0600070205080204" pitchFamily="34" charset="-128"/>
              <a:cs typeface="+mn-cs"/>
            </a:endParaRPr>
          </a:p>
        </p:txBody>
      </p:sp>
      <p:sp>
        <p:nvSpPr>
          <p:cNvPr id="59" name="Google Shape;4614;p142">
            <a:extLst>
              <a:ext uri="{FF2B5EF4-FFF2-40B4-BE49-F238E27FC236}">
                <a16:creationId xmlns:a16="http://schemas.microsoft.com/office/drawing/2014/main" id="{34515EA9-8CE1-6746-B0B8-A0E12880B1CC}"/>
              </a:ext>
            </a:extLst>
          </p:cNvPr>
          <p:cNvSpPr/>
          <p:nvPr/>
        </p:nvSpPr>
        <p:spPr>
          <a:xfrm>
            <a:off x="7819522" y="1566898"/>
            <a:ext cx="234251" cy="230197"/>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200">
                <a:solidFill>
                  <a:schemeClr val="lt2"/>
                </a:solidFill>
                <a:latin typeface="CiscoSansTT ExtraLight" panose="020B0303020201020303" pitchFamily="34" charset="0"/>
                <a:ea typeface="Arial"/>
                <a:cs typeface="Arial"/>
                <a:sym typeface="Arial"/>
              </a:rPr>
              <a:t>1</a:t>
            </a:r>
            <a:endParaRPr sz="1200">
              <a:solidFill>
                <a:schemeClr val="accent1"/>
              </a:solidFill>
              <a:latin typeface="CiscoSansTT ExtraLight" panose="020B0303020201020303" pitchFamily="34" charset="0"/>
              <a:ea typeface="Arial"/>
              <a:cs typeface="Arial"/>
              <a:sym typeface="Arial"/>
            </a:endParaRPr>
          </a:p>
        </p:txBody>
      </p:sp>
      <p:sp>
        <p:nvSpPr>
          <p:cNvPr id="60" name="Google Shape;4614;p142">
            <a:extLst>
              <a:ext uri="{FF2B5EF4-FFF2-40B4-BE49-F238E27FC236}">
                <a16:creationId xmlns:a16="http://schemas.microsoft.com/office/drawing/2014/main" id="{6AFB3D61-2E6B-FA4A-9959-538D6CAB1E4B}"/>
              </a:ext>
            </a:extLst>
          </p:cNvPr>
          <p:cNvSpPr/>
          <p:nvPr/>
        </p:nvSpPr>
        <p:spPr>
          <a:xfrm>
            <a:off x="7819522" y="2218519"/>
            <a:ext cx="234251" cy="230197"/>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200">
                <a:solidFill>
                  <a:schemeClr val="lt2"/>
                </a:solidFill>
                <a:latin typeface="CiscoSansTT ExtraLight" panose="020B0303020201020303" pitchFamily="34" charset="0"/>
                <a:ea typeface="Arial"/>
                <a:cs typeface="Arial"/>
                <a:sym typeface="Arial"/>
              </a:rPr>
              <a:t>3</a:t>
            </a:r>
            <a:endParaRPr sz="1200">
              <a:solidFill>
                <a:schemeClr val="accent1"/>
              </a:solidFill>
              <a:latin typeface="CiscoSansTT ExtraLight" panose="020B0303020201020303" pitchFamily="34" charset="0"/>
              <a:ea typeface="Arial"/>
              <a:cs typeface="Arial"/>
              <a:sym typeface="Arial"/>
            </a:endParaRPr>
          </a:p>
        </p:txBody>
      </p:sp>
      <p:sp>
        <p:nvSpPr>
          <p:cNvPr id="61" name="Google Shape;4614;p142">
            <a:extLst>
              <a:ext uri="{FF2B5EF4-FFF2-40B4-BE49-F238E27FC236}">
                <a16:creationId xmlns:a16="http://schemas.microsoft.com/office/drawing/2014/main" id="{B1BD395E-5D97-F14D-A3A2-1959F9284CFE}"/>
              </a:ext>
            </a:extLst>
          </p:cNvPr>
          <p:cNvSpPr/>
          <p:nvPr/>
        </p:nvSpPr>
        <p:spPr>
          <a:xfrm>
            <a:off x="6897372" y="2733308"/>
            <a:ext cx="234251" cy="230197"/>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200">
                <a:solidFill>
                  <a:schemeClr val="lt2"/>
                </a:solidFill>
                <a:latin typeface="CiscoSansTT ExtraLight" panose="020B0303020201020303" pitchFamily="34" charset="0"/>
                <a:ea typeface="Arial"/>
                <a:cs typeface="Arial"/>
                <a:sym typeface="Arial"/>
              </a:rPr>
              <a:t>2</a:t>
            </a:r>
            <a:endParaRPr sz="1200">
              <a:solidFill>
                <a:schemeClr val="accent1"/>
              </a:solidFill>
              <a:latin typeface="CiscoSansTT ExtraLight" panose="020B0303020201020303" pitchFamily="34" charset="0"/>
              <a:ea typeface="Arial"/>
              <a:cs typeface="Arial"/>
              <a:sym typeface="Arial"/>
            </a:endParaRPr>
          </a:p>
        </p:txBody>
      </p:sp>
      <p:sp>
        <p:nvSpPr>
          <p:cNvPr id="63" name="Google Shape;4614;p142">
            <a:extLst>
              <a:ext uri="{FF2B5EF4-FFF2-40B4-BE49-F238E27FC236}">
                <a16:creationId xmlns:a16="http://schemas.microsoft.com/office/drawing/2014/main" id="{B73C5893-4B06-1B4B-8462-424BE80D4140}"/>
              </a:ext>
            </a:extLst>
          </p:cNvPr>
          <p:cNvSpPr/>
          <p:nvPr/>
        </p:nvSpPr>
        <p:spPr>
          <a:xfrm>
            <a:off x="7866017" y="3813898"/>
            <a:ext cx="234251" cy="230197"/>
          </a:xfrm>
          <a:prstGeom prst="ellipse">
            <a:avLst/>
          </a:prstGeom>
          <a:solidFill>
            <a:schemeClr val="accent2"/>
          </a:solidFill>
          <a:ln>
            <a:noFill/>
          </a:ln>
          <a:effectLst>
            <a:outerShdw sx="0" sy="0" rotWithShape="0">
              <a:srgbClr val="000000"/>
            </a:outerShdw>
          </a:effectLst>
        </p:spPr>
        <p:txBody>
          <a:bodyPr spcFirstLastPara="1" wrap="none" lIns="68575" tIns="34275" rIns="68575" bIns="34275" anchor="ctr" anchorCtr="0">
            <a:noAutofit/>
          </a:bodyPr>
          <a:lstStyle/>
          <a:p>
            <a:pPr lvl="0" algn="ctr">
              <a:spcBef>
                <a:spcPts val="0"/>
              </a:spcBef>
              <a:spcAft>
                <a:spcPts val="0"/>
              </a:spcAft>
            </a:pPr>
            <a:r>
              <a:rPr lang="en" sz="1200">
                <a:solidFill>
                  <a:schemeClr val="lt2"/>
                </a:solidFill>
                <a:latin typeface="CiscoSansTT ExtraLight" panose="020B0303020201020303" pitchFamily="34" charset="0"/>
                <a:ea typeface="Arial"/>
                <a:cs typeface="Arial"/>
                <a:sym typeface="Arial"/>
              </a:rPr>
              <a:t>4</a:t>
            </a:r>
            <a:endParaRPr sz="1200">
              <a:solidFill>
                <a:schemeClr val="accent1"/>
              </a:solidFill>
              <a:latin typeface="CiscoSansTT ExtraLight" panose="020B0303020201020303" pitchFamily="34" charset="0"/>
              <a:ea typeface="Arial"/>
              <a:cs typeface="Arial"/>
              <a:sym typeface="Arial"/>
            </a:endParaRPr>
          </a:p>
        </p:txBody>
      </p:sp>
      <p:pic>
        <p:nvPicPr>
          <p:cNvPr id="71" name="Graphic 70">
            <a:extLst>
              <a:ext uri="{FF2B5EF4-FFF2-40B4-BE49-F238E27FC236}">
                <a16:creationId xmlns:a16="http://schemas.microsoft.com/office/drawing/2014/main" id="{A1E575C0-8DF3-DF44-A483-CF84DEF73A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621" y="970899"/>
            <a:ext cx="777815" cy="580774"/>
          </a:xfrm>
          <a:prstGeom prst="rect">
            <a:avLst/>
          </a:prstGeom>
        </p:spPr>
      </p:pic>
      <p:pic>
        <p:nvPicPr>
          <p:cNvPr id="72" name="Graphic 71">
            <a:extLst>
              <a:ext uri="{FF2B5EF4-FFF2-40B4-BE49-F238E27FC236}">
                <a16:creationId xmlns:a16="http://schemas.microsoft.com/office/drawing/2014/main" id="{0F92BF42-6819-DA47-B20A-85D8E611F2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621" y="3954323"/>
            <a:ext cx="777815" cy="580774"/>
          </a:xfrm>
          <a:prstGeom prst="rect">
            <a:avLst/>
          </a:prstGeom>
        </p:spPr>
      </p:pic>
      <p:pic>
        <p:nvPicPr>
          <p:cNvPr id="67" name="Picture 66">
            <a:extLst>
              <a:ext uri="{FF2B5EF4-FFF2-40B4-BE49-F238E27FC236}">
                <a16:creationId xmlns:a16="http://schemas.microsoft.com/office/drawing/2014/main" id="{FD85B3F5-C3A7-FD4A-ADBD-AA32068A52FB}"/>
              </a:ext>
            </a:extLst>
          </p:cNvPr>
          <p:cNvPicPr>
            <a:picLocks noChangeAspect="1"/>
          </p:cNvPicPr>
          <p:nvPr/>
        </p:nvPicPr>
        <p:blipFill>
          <a:blip r:embed="rId6"/>
          <a:stretch>
            <a:fillRect/>
          </a:stretch>
        </p:blipFill>
        <p:spPr>
          <a:xfrm>
            <a:off x="7116724" y="995846"/>
            <a:ext cx="412235" cy="377561"/>
          </a:xfrm>
          <a:prstGeom prst="rect">
            <a:avLst/>
          </a:prstGeom>
        </p:spPr>
      </p:pic>
      <p:pic>
        <p:nvPicPr>
          <p:cNvPr id="75" name="Picture 74">
            <a:extLst>
              <a:ext uri="{FF2B5EF4-FFF2-40B4-BE49-F238E27FC236}">
                <a16:creationId xmlns:a16="http://schemas.microsoft.com/office/drawing/2014/main" id="{596C38F2-4DD4-B246-8775-666BCED1D33D}"/>
              </a:ext>
            </a:extLst>
          </p:cNvPr>
          <p:cNvPicPr>
            <a:picLocks noChangeAspect="1"/>
          </p:cNvPicPr>
          <p:nvPr/>
        </p:nvPicPr>
        <p:blipFill>
          <a:blip r:embed="rId7"/>
          <a:stretch>
            <a:fillRect/>
          </a:stretch>
        </p:blipFill>
        <p:spPr>
          <a:xfrm>
            <a:off x="7162756" y="2793134"/>
            <a:ext cx="377266" cy="377266"/>
          </a:xfrm>
          <a:prstGeom prst="rect">
            <a:avLst/>
          </a:prstGeom>
        </p:spPr>
      </p:pic>
      <p:grpSp>
        <p:nvGrpSpPr>
          <p:cNvPr id="85" name="Group 84">
            <a:extLst>
              <a:ext uri="{FF2B5EF4-FFF2-40B4-BE49-F238E27FC236}">
                <a16:creationId xmlns:a16="http://schemas.microsoft.com/office/drawing/2014/main" id="{DB94C303-6D2A-FB49-BDC4-6E3CD0F14D04}"/>
              </a:ext>
            </a:extLst>
          </p:cNvPr>
          <p:cNvGrpSpPr/>
          <p:nvPr/>
        </p:nvGrpSpPr>
        <p:grpSpPr>
          <a:xfrm>
            <a:off x="7116724" y="4008484"/>
            <a:ext cx="412235" cy="377561"/>
            <a:chOff x="7116724" y="4008484"/>
            <a:chExt cx="412235" cy="377561"/>
          </a:xfrm>
        </p:grpSpPr>
        <p:pic>
          <p:nvPicPr>
            <p:cNvPr id="76" name="Picture 75">
              <a:extLst>
                <a:ext uri="{FF2B5EF4-FFF2-40B4-BE49-F238E27FC236}">
                  <a16:creationId xmlns:a16="http://schemas.microsoft.com/office/drawing/2014/main" id="{B463E36B-4FFB-8E44-974D-F2663A72CE05}"/>
                </a:ext>
              </a:extLst>
            </p:cNvPr>
            <p:cNvPicPr>
              <a:picLocks noChangeAspect="1"/>
            </p:cNvPicPr>
            <p:nvPr/>
          </p:nvPicPr>
          <p:blipFill>
            <a:blip r:embed="rId6"/>
            <a:stretch>
              <a:fillRect/>
            </a:stretch>
          </p:blipFill>
          <p:spPr>
            <a:xfrm>
              <a:off x="7116724" y="4008484"/>
              <a:ext cx="412235" cy="377561"/>
            </a:xfrm>
            <a:prstGeom prst="rect">
              <a:avLst/>
            </a:prstGeom>
          </p:spPr>
        </p:pic>
        <p:grpSp>
          <p:nvGrpSpPr>
            <p:cNvPr id="84" name="Group 83">
              <a:extLst>
                <a:ext uri="{FF2B5EF4-FFF2-40B4-BE49-F238E27FC236}">
                  <a16:creationId xmlns:a16="http://schemas.microsoft.com/office/drawing/2014/main" id="{0E126DAC-848E-1847-8F11-7F7D3448020A}"/>
                </a:ext>
              </a:extLst>
            </p:cNvPr>
            <p:cNvGrpSpPr/>
            <p:nvPr/>
          </p:nvGrpSpPr>
          <p:grpSpPr>
            <a:xfrm>
              <a:off x="7132757" y="4030293"/>
              <a:ext cx="163774" cy="163774"/>
              <a:chOff x="6303998" y="4375310"/>
              <a:chExt cx="235883" cy="235883"/>
            </a:xfrm>
          </p:grpSpPr>
          <p:sp>
            <p:nvSpPr>
              <p:cNvPr id="80" name="Oval 79">
                <a:extLst>
                  <a:ext uri="{FF2B5EF4-FFF2-40B4-BE49-F238E27FC236}">
                    <a16:creationId xmlns:a16="http://schemas.microsoft.com/office/drawing/2014/main" id="{2A85B350-F40E-4B4F-B093-238131CDC805}"/>
                  </a:ext>
                </a:extLst>
              </p:cNvPr>
              <p:cNvSpPr/>
              <p:nvPr/>
            </p:nvSpPr>
            <p:spPr>
              <a:xfrm>
                <a:off x="6303998" y="4375310"/>
                <a:ext cx="235883" cy="23588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65D58CD5-8A42-1644-B08A-7ED383641011}"/>
                  </a:ext>
                </a:extLst>
              </p:cNvPr>
              <p:cNvPicPr>
                <a:picLocks noChangeAspect="1"/>
              </p:cNvPicPr>
              <p:nvPr/>
            </p:nvPicPr>
            <p:blipFill>
              <a:blip r:embed="rId8"/>
              <a:stretch>
                <a:fillRect/>
              </a:stretch>
            </p:blipFill>
            <p:spPr>
              <a:xfrm>
                <a:off x="6320583" y="4375310"/>
                <a:ext cx="202712" cy="235883"/>
              </a:xfrm>
              <a:prstGeom prst="rect">
                <a:avLst/>
              </a:prstGeom>
            </p:spPr>
          </p:pic>
        </p:grpSp>
      </p:grpSp>
      <p:grpSp>
        <p:nvGrpSpPr>
          <p:cNvPr id="92" name="Group 91">
            <a:extLst>
              <a:ext uri="{FF2B5EF4-FFF2-40B4-BE49-F238E27FC236}">
                <a16:creationId xmlns:a16="http://schemas.microsoft.com/office/drawing/2014/main" id="{AB818B8F-6253-AE4F-9EB0-FBA15F8384C1}"/>
              </a:ext>
            </a:extLst>
          </p:cNvPr>
          <p:cNvGrpSpPr/>
          <p:nvPr/>
        </p:nvGrpSpPr>
        <p:grpSpPr>
          <a:xfrm>
            <a:off x="8219076" y="2486561"/>
            <a:ext cx="433602" cy="401191"/>
            <a:chOff x="8219076" y="2486561"/>
            <a:chExt cx="433602" cy="401191"/>
          </a:xfrm>
        </p:grpSpPr>
        <p:grpSp>
          <p:nvGrpSpPr>
            <p:cNvPr id="86" name="Group 85">
              <a:extLst>
                <a:ext uri="{FF2B5EF4-FFF2-40B4-BE49-F238E27FC236}">
                  <a16:creationId xmlns:a16="http://schemas.microsoft.com/office/drawing/2014/main" id="{FCFAF579-B238-F74F-8FA2-8EE39FB765A3}"/>
                </a:ext>
              </a:extLst>
            </p:cNvPr>
            <p:cNvGrpSpPr/>
            <p:nvPr/>
          </p:nvGrpSpPr>
          <p:grpSpPr>
            <a:xfrm>
              <a:off x="8240443" y="2510191"/>
              <a:ext cx="412235" cy="377561"/>
              <a:chOff x="7116724" y="4008484"/>
              <a:chExt cx="412235" cy="377561"/>
            </a:xfrm>
          </p:grpSpPr>
          <p:pic>
            <p:nvPicPr>
              <p:cNvPr id="87" name="Picture 86">
                <a:extLst>
                  <a:ext uri="{FF2B5EF4-FFF2-40B4-BE49-F238E27FC236}">
                    <a16:creationId xmlns:a16="http://schemas.microsoft.com/office/drawing/2014/main" id="{A5B23BB6-6569-104E-B8E9-872BB6272F8D}"/>
                  </a:ext>
                </a:extLst>
              </p:cNvPr>
              <p:cNvPicPr>
                <a:picLocks noChangeAspect="1"/>
              </p:cNvPicPr>
              <p:nvPr/>
            </p:nvPicPr>
            <p:blipFill>
              <a:blip r:embed="rId6"/>
              <a:stretch>
                <a:fillRect/>
              </a:stretch>
            </p:blipFill>
            <p:spPr>
              <a:xfrm>
                <a:off x="7116724" y="4008484"/>
                <a:ext cx="412235" cy="377561"/>
              </a:xfrm>
              <a:prstGeom prst="rect">
                <a:avLst/>
              </a:prstGeom>
            </p:spPr>
          </p:pic>
          <p:grpSp>
            <p:nvGrpSpPr>
              <p:cNvPr id="88" name="Group 87">
                <a:extLst>
                  <a:ext uri="{FF2B5EF4-FFF2-40B4-BE49-F238E27FC236}">
                    <a16:creationId xmlns:a16="http://schemas.microsoft.com/office/drawing/2014/main" id="{03C01325-7013-5C4B-BF31-8F410517449B}"/>
                  </a:ext>
                </a:extLst>
              </p:cNvPr>
              <p:cNvGrpSpPr/>
              <p:nvPr/>
            </p:nvGrpSpPr>
            <p:grpSpPr>
              <a:xfrm>
                <a:off x="7132757" y="4030293"/>
                <a:ext cx="163774" cy="163774"/>
                <a:chOff x="6303998" y="4375310"/>
                <a:chExt cx="235883" cy="235883"/>
              </a:xfrm>
            </p:grpSpPr>
            <p:sp>
              <p:nvSpPr>
                <p:cNvPr id="89" name="Oval 88">
                  <a:extLst>
                    <a:ext uri="{FF2B5EF4-FFF2-40B4-BE49-F238E27FC236}">
                      <a16:creationId xmlns:a16="http://schemas.microsoft.com/office/drawing/2014/main" id="{4EE0F4AB-71A5-DA44-A03A-F2A4547D4F3F}"/>
                    </a:ext>
                  </a:extLst>
                </p:cNvPr>
                <p:cNvSpPr/>
                <p:nvPr/>
              </p:nvSpPr>
              <p:spPr>
                <a:xfrm>
                  <a:off x="6303998" y="4375310"/>
                  <a:ext cx="235883" cy="23588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A36EA6A9-D7FA-E347-8FC5-813AADC842E1}"/>
                    </a:ext>
                  </a:extLst>
                </p:cNvPr>
                <p:cNvPicPr>
                  <a:picLocks noChangeAspect="1"/>
                </p:cNvPicPr>
                <p:nvPr/>
              </p:nvPicPr>
              <p:blipFill>
                <a:blip r:embed="rId8"/>
                <a:stretch>
                  <a:fillRect/>
                </a:stretch>
              </p:blipFill>
              <p:spPr>
                <a:xfrm>
                  <a:off x="6320583" y="4375310"/>
                  <a:ext cx="202712" cy="235883"/>
                </a:xfrm>
                <a:prstGeom prst="rect">
                  <a:avLst/>
                </a:prstGeom>
              </p:spPr>
            </p:pic>
          </p:grpSp>
        </p:grpSp>
        <p:sp>
          <p:nvSpPr>
            <p:cNvPr id="91" name="Rectangle 90">
              <a:extLst>
                <a:ext uri="{FF2B5EF4-FFF2-40B4-BE49-F238E27FC236}">
                  <a16:creationId xmlns:a16="http://schemas.microsoft.com/office/drawing/2014/main" id="{FCEEC2A0-553C-2F43-AEBC-915393EC914B}"/>
                </a:ext>
              </a:extLst>
            </p:cNvPr>
            <p:cNvSpPr/>
            <p:nvPr/>
          </p:nvSpPr>
          <p:spPr>
            <a:xfrm>
              <a:off x="8219076" y="2486561"/>
              <a:ext cx="422586" cy="379664"/>
            </a:xfrm>
            <a:prstGeom prst="rect">
              <a:avLst/>
            </a:prstGeom>
            <a:noFill/>
            <a:ln w="3175">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4" name="Graphic 93">
            <a:extLst>
              <a:ext uri="{FF2B5EF4-FFF2-40B4-BE49-F238E27FC236}">
                <a16:creationId xmlns:a16="http://schemas.microsoft.com/office/drawing/2014/main" id="{B840F58A-C3E5-6E4D-B6BD-3DD6EFCFDE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98794" y="3027019"/>
            <a:ext cx="540455" cy="446777"/>
          </a:xfrm>
          <a:prstGeom prst="rect">
            <a:avLst/>
          </a:prstGeom>
        </p:spPr>
      </p:pic>
      <p:pic>
        <p:nvPicPr>
          <p:cNvPr id="95" name="Graphic 94">
            <a:extLst>
              <a:ext uri="{FF2B5EF4-FFF2-40B4-BE49-F238E27FC236}">
                <a16:creationId xmlns:a16="http://schemas.microsoft.com/office/drawing/2014/main" id="{F463DE2C-63D2-5C4C-8EEB-9C440751D6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7845" y="2030312"/>
            <a:ext cx="540453" cy="614152"/>
          </a:xfrm>
          <a:prstGeom prst="rect">
            <a:avLst/>
          </a:prstGeom>
        </p:spPr>
      </p:pic>
    </p:spTree>
    <p:extLst>
      <p:ext uri="{BB962C8B-B14F-4D97-AF65-F5344CB8AC3E}">
        <p14:creationId xmlns:p14="http://schemas.microsoft.com/office/powerpoint/2010/main" val="1135368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1CC4-2D9F-7B41-A441-F5196F32C5CA}"/>
              </a:ext>
            </a:extLst>
          </p:cNvPr>
          <p:cNvSpPr>
            <a:spLocks noGrp="1"/>
          </p:cNvSpPr>
          <p:nvPr>
            <p:ph type="title"/>
          </p:nvPr>
        </p:nvSpPr>
        <p:spPr/>
        <p:txBody>
          <a:bodyPr/>
          <a:lstStyle/>
          <a:p>
            <a:r>
              <a:rPr lang="en-US"/>
              <a:t>Authenticate the email recipient</a:t>
            </a:r>
          </a:p>
        </p:txBody>
      </p:sp>
      <p:sp>
        <p:nvSpPr>
          <p:cNvPr id="4" name="Text Placeholder 3">
            <a:extLst>
              <a:ext uri="{FF2B5EF4-FFF2-40B4-BE49-F238E27FC236}">
                <a16:creationId xmlns:a16="http://schemas.microsoft.com/office/drawing/2014/main" id="{014224D3-F588-6B35-EDB9-7052982C61BC}"/>
              </a:ext>
            </a:extLst>
          </p:cNvPr>
          <p:cNvSpPr>
            <a:spLocks noGrp="1"/>
          </p:cNvSpPr>
          <p:nvPr>
            <p:ph type="body" sz="quarter" idx="11"/>
          </p:nvPr>
        </p:nvSpPr>
        <p:spPr/>
        <p:txBody>
          <a:bodyPr/>
          <a:lstStyle/>
          <a:p>
            <a:pPr>
              <a:buClr>
                <a:schemeClr val="accent1"/>
              </a:buClr>
            </a:pPr>
            <a:r>
              <a:rPr lang="en-US"/>
              <a:t>DNS-based Authentication of Named Entities (DANE)</a:t>
            </a:r>
          </a:p>
          <a:p>
            <a:pPr>
              <a:buClr>
                <a:schemeClr val="accent1"/>
              </a:buClr>
            </a:pPr>
            <a:r>
              <a:rPr lang="en-US"/>
              <a:t>Proposed standard that binds X.509 certificates to DNS names using Domain Name System Security Extensions (DNSSEC)</a:t>
            </a:r>
          </a:p>
          <a:p>
            <a:pPr>
              <a:buClr>
                <a:schemeClr val="accent1"/>
              </a:buClr>
            </a:pPr>
            <a:r>
              <a:rPr lang="en-US"/>
              <a:t>Check TLSA records of the recipient domains, authenticate using DANE</a:t>
            </a:r>
          </a:p>
        </p:txBody>
      </p:sp>
      <p:grpSp>
        <p:nvGrpSpPr>
          <p:cNvPr id="6" name="Group 5">
            <a:extLst>
              <a:ext uri="{FF2B5EF4-FFF2-40B4-BE49-F238E27FC236}">
                <a16:creationId xmlns:a16="http://schemas.microsoft.com/office/drawing/2014/main" id="{A9BCD23B-2942-C778-7E1B-F1AAA2BEF28D}"/>
              </a:ext>
            </a:extLst>
          </p:cNvPr>
          <p:cNvGrpSpPr/>
          <p:nvPr/>
        </p:nvGrpSpPr>
        <p:grpSpPr>
          <a:xfrm>
            <a:off x="4450607" y="1001219"/>
            <a:ext cx="4255627" cy="3730146"/>
            <a:chOff x="4118807" y="1000464"/>
            <a:chExt cx="4255627" cy="3730146"/>
          </a:xfrm>
        </p:grpSpPr>
        <p:cxnSp>
          <p:nvCxnSpPr>
            <p:cNvPr id="10" name="Straight Connector 9">
              <a:extLst>
                <a:ext uri="{FF2B5EF4-FFF2-40B4-BE49-F238E27FC236}">
                  <a16:creationId xmlns:a16="http://schemas.microsoft.com/office/drawing/2014/main" id="{4D202736-F42E-6741-B91A-2C130CB0F664}"/>
                </a:ext>
              </a:extLst>
            </p:cNvPr>
            <p:cNvCxnSpPr>
              <a:cxnSpLocks/>
            </p:cNvCxnSpPr>
            <p:nvPr/>
          </p:nvCxnSpPr>
          <p:spPr>
            <a:xfrm flipH="1">
              <a:off x="6229084" y="4050581"/>
              <a:ext cx="1165092" cy="0"/>
            </a:xfrm>
            <a:prstGeom prst="line">
              <a:avLst/>
            </a:prstGeom>
            <a:noFill/>
            <a:ln w="9525" cap="flat" cmpd="sng" algn="ctr">
              <a:solidFill>
                <a:srgbClr val="4FAE2E"/>
              </a:solidFill>
              <a:prstDash val="solid"/>
              <a:headEnd type="triangle" w="med" len="med"/>
              <a:tailEnd type="none" w="med" len="med"/>
            </a:ln>
            <a:effectLst/>
          </p:spPr>
        </p:cxnSp>
        <p:cxnSp>
          <p:nvCxnSpPr>
            <p:cNvPr id="11" name="Straight Connector 10">
              <a:extLst>
                <a:ext uri="{FF2B5EF4-FFF2-40B4-BE49-F238E27FC236}">
                  <a16:creationId xmlns:a16="http://schemas.microsoft.com/office/drawing/2014/main" id="{0E993195-F646-1142-B588-F0CEAFF7A163}"/>
                </a:ext>
              </a:extLst>
            </p:cNvPr>
            <p:cNvCxnSpPr>
              <a:cxnSpLocks/>
            </p:cNvCxnSpPr>
            <p:nvPr/>
          </p:nvCxnSpPr>
          <p:spPr>
            <a:xfrm>
              <a:off x="6337402" y="2008569"/>
              <a:ext cx="1635" cy="1551519"/>
            </a:xfrm>
            <a:prstGeom prst="line">
              <a:avLst/>
            </a:prstGeom>
            <a:noFill/>
            <a:ln w="9525" cap="flat" cmpd="sng" algn="ctr">
              <a:solidFill>
                <a:srgbClr val="4FAE2E"/>
              </a:solidFill>
              <a:prstDash val="solid"/>
              <a:headEnd type="none" w="med" len="med"/>
              <a:tailEnd type="triangle" w="med" len="med"/>
            </a:ln>
            <a:effectLst/>
          </p:spPr>
        </p:cxnSp>
        <p:cxnSp>
          <p:nvCxnSpPr>
            <p:cNvPr id="12" name="Straight Connector 11">
              <a:extLst>
                <a:ext uri="{FF2B5EF4-FFF2-40B4-BE49-F238E27FC236}">
                  <a16:creationId xmlns:a16="http://schemas.microsoft.com/office/drawing/2014/main" id="{07E7170A-D742-8E4A-ACB7-BC9B55D3C228}"/>
                </a:ext>
              </a:extLst>
            </p:cNvPr>
            <p:cNvCxnSpPr>
              <a:cxnSpLocks/>
            </p:cNvCxnSpPr>
            <p:nvPr/>
          </p:nvCxnSpPr>
          <p:spPr>
            <a:xfrm flipH="1">
              <a:off x="6086474" y="2035403"/>
              <a:ext cx="18764" cy="1669656"/>
            </a:xfrm>
            <a:prstGeom prst="line">
              <a:avLst/>
            </a:prstGeom>
            <a:noFill/>
            <a:ln w="9525" cap="flat" cmpd="sng" algn="ctr">
              <a:solidFill>
                <a:srgbClr val="4FAE2E"/>
              </a:solidFill>
              <a:prstDash val="solid"/>
              <a:headEnd type="triangle" w="med" len="med"/>
              <a:tailEnd type="none" w="med" len="med"/>
            </a:ln>
            <a:effectLst/>
          </p:spPr>
        </p:cxnSp>
        <p:cxnSp>
          <p:nvCxnSpPr>
            <p:cNvPr id="13" name="Straight Connector 12">
              <a:extLst>
                <a:ext uri="{FF2B5EF4-FFF2-40B4-BE49-F238E27FC236}">
                  <a16:creationId xmlns:a16="http://schemas.microsoft.com/office/drawing/2014/main" id="{D8F08835-8868-DC4E-9F5D-C00405785C79}"/>
                </a:ext>
              </a:extLst>
            </p:cNvPr>
            <p:cNvCxnSpPr>
              <a:cxnSpLocks/>
            </p:cNvCxnSpPr>
            <p:nvPr/>
          </p:nvCxnSpPr>
          <p:spPr>
            <a:xfrm flipH="1">
              <a:off x="4820020" y="4043736"/>
              <a:ext cx="1170924" cy="0"/>
            </a:xfrm>
            <a:prstGeom prst="line">
              <a:avLst/>
            </a:prstGeom>
            <a:noFill/>
            <a:ln w="9525" cap="flat" cmpd="sng" algn="ctr">
              <a:solidFill>
                <a:srgbClr val="4FAE2E"/>
              </a:solidFill>
              <a:prstDash val="solid"/>
              <a:headEnd type="none" w="med" len="med"/>
              <a:tailEnd type="none" w="med" len="med"/>
            </a:ln>
            <a:effectLst/>
          </p:spPr>
        </p:cxnSp>
        <p:sp>
          <p:nvSpPr>
            <p:cNvPr id="17" name="Rectangle 16">
              <a:extLst>
                <a:ext uri="{FF2B5EF4-FFF2-40B4-BE49-F238E27FC236}">
                  <a16:creationId xmlns:a16="http://schemas.microsoft.com/office/drawing/2014/main" id="{2AE79B06-1C5C-FB41-ACA1-1DD5E36564F1}"/>
                </a:ext>
              </a:extLst>
            </p:cNvPr>
            <p:cNvSpPr/>
            <p:nvPr/>
          </p:nvSpPr>
          <p:spPr>
            <a:xfrm>
              <a:off x="5534439" y="1000464"/>
              <a:ext cx="1318847" cy="276999"/>
            </a:xfrm>
            <a:prstGeom prst="rect">
              <a:avLst/>
            </a:prstGeom>
          </p:spPr>
          <p:txBody>
            <a:bodyPr wrap="square">
              <a:spAutoFit/>
            </a:bodyPr>
            <a:lstStyle/>
            <a:p>
              <a:pPr marL="0" marR="0" lvl="1" indent="0" algn="ctr" defTabSz="91440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CiscoSans Light" panose="020B0503020201020303" pitchFamily="34" charset="0"/>
                  <a:ea typeface="ＭＳ Ｐゴシック" panose="020B0600070205080204" pitchFamily="34" charset="-128"/>
                  <a:cs typeface="+mn-cs"/>
                </a:rPr>
                <a:t>DNSSEC</a:t>
              </a:r>
            </a:p>
          </p:txBody>
        </p:sp>
        <p:sp>
          <p:nvSpPr>
            <p:cNvPr id="19" name="Rectangle 18">
              <a:extLst>
                <a:ext uri="{FF2B5EF4-FFF2-40B4-BE49-F238E27FC236}">
                  <a16:creationId xmlns:a16="http://schemas.microsoft.com/office/drawing/2014/main" id="{84067F6A-0061-974F-923E-915A80542A2C}"/>
                </a:ext>
              </a:extLst>
            </p:cNvPr>
            <p:cNvSpPr/>
            <p:nvPr/>
          </p:nvSpPr>
          <p:spPr>
            <a:xfrm>
              <a:off x="5534439" y="4453611"/>
              <a:ext cx="1318847" cy="276999"/>
            </a:xfrm>
            <a:prstGeom prst="rect">
              <a:avLst/>
            </a:prstGeom>
          </p:spPr>
          <p:txBody>
            <a:bodyPr wrap="square">
              <a:spAutoFit/>
            </a:bodyPr>
            <a:lstStyle/>
            <a:p>
              <a:pPr marL="0" marR="0" lvl="1" indent="0" algn="ctr" defTabSz="91440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CiscoSans Light" panose="020B0503020201020303" pitchFamily="34" charset="0"/>
                  <a:ea typeface="ＭＳ Ｐゴシック" panose="020B0600070205080204" pitchFamily="34" charset="-128"/>
                  <a:cs typeface="+mn-cs"/>
                </a:rPr>
                <a:t>DNS</a:t>
              </a:r>
            </a:p>
          </p:txBody>
        </p:sp>
        <p:pic>
          <p:nvPicPr>
            <p:cNvPr id="58" name="Graphic 57">
              <a:extLst>
                <a:ext uri="{FF2B5EF4-FFF2-40B4-BE49-F238E27FC236}">
                  <a16:creationId xmlns:a16="http://schemas.microsoft.com/office/drawing/2014/main" id="{AB3CBC1D-F2A1-5B4B-A050-95ABC0020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7955" y="1310281"/>
              <a:ext cx="591815" cy="591815"/>
            </a:xfrm>
            <a:prstGeom prst="rect">
              <a:avLst/>
            </a:prstGeom>
          </p:spPr>
        </p:pic>
        <p:grpSp>
          <p:nvGrpSpPr>
            <p:cNvPr id="64" name="Group 63">
              <a:extLst>
                <a:ext uri="{FF2B5EF4-FFF2-40B4-BE49-F238E27FC236}">
                  <a16:creationId xmlns:a16="http://schemas.microsoft.com/office/drawing/2014/main" id="{76C94205-7FC4-2746-A10D-C62BBBFE25F5}"/>
                </a:ext>
              </a:extLst>
            </p:cNvPr>
            <p:cNvGrpSpPr/>
            <p:nvPr/>
          </p:nvGrpSpPr>
          <p:grpSpPr>
            <a:xfrm>
              <a:off x="5921250" y="2421761"/>
              <a:ext cx="696647" cy="575896"/>
              <a:chOff x="5921250" y="2421761"/>
              <a:chExt cx="696647" cy="575896"/>
            </a:xfrm>
          </p:grpSpPr>
          <p:grpSp>
            <p:nvGrpSpPr>
              <p:cNvPr id="62" name="Group 61">
                <a:extLst>
                  <a:ext uri="{FF2B5EF4-FFF2-40B4-BE49-F238E27FC236}">
                    <a16:creationId xmlns:a16="http://schemas.microsoft.com/office/drawing/2014/main" id="{310D04C6-2006-4044-B307-D695441DC54F}"/>
                  </a:ext>
                </a:extLst>
              </p:cNvPr>
              <p:cNvGrpSpPr/>
              <p:nvPr/>
            </p:nvGrpSpPr>
            <p:grpSpPr>
              <a:xfrm>
                <a:off x="5921250" y="2421761"/>
                <a:ext cx="696647" cy="575896"/>
                <a:chOff x="7309870" y="2536143"/>
                <a:chExt cx="696647" cy="575896"/>
              </a:xfrm>
            </p:grpSpPr>
            <p:sp>
              <p:nvSpPr>
                <p:cNvPr id="60" name="Oval 59">
                  <a:extLst>
                    <a:ext uri="{FF2B5EF4-FFF2-40B4-BE49-F238E27FC236}">
                      <a16:creationId xmlns:a16="http://schemas.microsoft.com/office/drawing/2014/main" id="{BA72188B-6044-6244-948F-430B935B0C8B}"/>
                    </a:ext>
                  </a:extLst>
                </p:cNvPr>
                <p:cNvSpPr/>
                <p:nvPr/>
              </p:nvSpPr>
              <p:spPr>
                <a:xfrm>
                  <a:off x="7386802" y="2552700"/>
                  <a:ext cx="542782" cy="54278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2AA61971-2B18-7C49-BC71-D5ECAFA9DC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9870" y="2536143"/>
                  <a:ext cx="696647" cy="575896"/>
                </a:xfrm>
                <a:prstGeom prst="rect">
                  <a:avLst/>
                </a:prstGeom>
              </p:spPr>
            </p:pic>
          </p:grpSp>
          <p:pic>
            <p:nvPicPr>
              <p:cNvPr id="63" name="Graphic 62">
                <a:extLst>
                  <a:ext uri="{FF2B5EF4-FFF2-40B4-BE49-F238E27FC236}">
                    <a16:creationId xmlns:a16="http://schemas.microsoft.com/office/drawing/2014/main" id="{752EF9B7-A7F4-B94C-89EB-489A262C2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6158643" y="2598126"/>
                <a:ext cx="211113" cy="211113"/>
              </a:xfrm>
              <a:prstGeom prst="rect">
                <a:avLst/>
              </a:prstGeom>
            </p:spPr>
          </p:pic>
        </p:grpSp>
        <p:pic>
          <p:nvPicPr>
            <p:cNvPr id="65" name="Graphic 64">
              <a:extLst>
                <a:ext uri="{FF2B5EF4-FFF2-40B4-BE49-F238E27FC236}">
                  <a16:creationId xmlns:a16="http://schemas.microsoft.com/office/drawing/2014/main" id="{F7C0B95A-4477-C547-B8AE-AA6B257913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4418" y="3715312"/>
              <a:ext cx="658889" cy="658889"/>
            </a:xfrm>
            <a:prstGeom prst="rect">
              <a:avLst/>
            </a:prstGeom>
          </p:spPr>
        </p:pic>
        <p:pic>
          <p:nvPicPr>
            <p:cNvPr id="69" name="Graphic 68">
              <a:extLst>
                <a:ext uri="{FF2B5EF4-FFF2-40B4-BE49-F238E27FC236}">
                  <a16:creationId xmlns:a16="http://schemas.microsoft.com/office/drawing/2014/main" id="{B4213312-AF59-654F-8441-AAED536A6A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18807" y="3729998"/>
              <a:ext cx="897088" cy="789436"/>
            </a:xfrm>
            <a:prstGeom prst="rect">
              <a:avLst/>
            </a:prstGeom>
          </p:spPr>
        </p:pic>
        <p:pic>
          <p:nvPicPr>
            <p:cNvPr id="68" name="Picture 67">
              <a:extLst>
                <a:ext uri="{FF2B5EF4-FFF2-40B4-BE49-F238E27FC236}">
                  <a16:creationId xmlns:a16="http://schemas.microsoft.com/office/drawing/2014/main" id="{E33DD6C1-01DD-AE4B-AFE1-C11348BB92FC}"/>
                </a:ext>
              </a:extLst>
            </p:cNvPr>
            <p:cNvPicPr>
              <a:picLocks noChangeAspect="1"/>
            </p:cNvPicPr>
            <p:nvPr/>
          </p:nvPicPr>
          <p:blipFill>
            <a:blip r:embed="rId12"/>
            <a:stretch>
              <a:fillRect/>
            </a:stretch>
          </p:blipFill>
          <p:spPr>
            <a:xfrm>
              <a:off x="4376583" y="3869333"/>
              <a:ext cx="365242" cy="243495"/>
            </a:xfrm>
            <a:prstGeom prst="rect">
              <a:avLst/>
            </a:prstGeom>
          </p:spPr>
        </p:pic>
        <p:pic>
          <p:nvPicPr>
            <p:cNvPr id="70" name="Graphic 69">
              <a:extLst>
                <a:ext uri="{FF2B5EF4-FFF2-40B4-BE49-F238E27FC236}">
                  <a16:creationId xmlns:a16="http://schemas.microsoft.com/office/drawing/2014/main" id="{764416C8-AEC8-704C-87DF-607117DFB8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7346" y="3622346"/>
              <a:ext cx="897088" cy="897088"/>
            </a:xfrm>
            <a:prstGeom prst="rect">
              <a:avLst/>
            </a:prstGeom>
          </p:spPr>
        </p:pic>
      </p:grpSp>
    </p:spTree>
    <p:extLst>
      <p:ext uri="{BB962C8B-B14F-4D97-AF65-F5344CB8AC3E}">
        <p14:creationId xmlns:p14="http://schemas.microsoft.com/office/powerpoint/2010/main" val="468687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7039-CEC8-4D7C-B09B-59414E85F2D9}"/>
              </a:ext>
            </a:extLst>
          </p:cNvPr>
          <p:cNvSpPr>
            <a:spLocks noGrp="1"/>
          </p:cNvSpPr>
          <p:nvPr>
            <p:ph type="ctrTitle"/>
          </p:nvPr>
        </p:nvSpPr>
        <p:spPr/>
        <p:txBody>
          <a:bodyPr/>
          <a:lstStyle/>
          <a:p>
            <a:r>
              <a:rPr lang="en-GB"/>
              <a:t>Reporting and Management</a:t>
            </a:r>
            <a:endParaRPr lang="en-US"/>
          </a:p>
        </p:txBody>
      </p:sp>
    </p:spTree>
    <p:extLst>
      <p:ext uri="{BB962C8B-B14F-4D97-AF65-F5344CB8AC3E}">
        <p14:creationId xmlns:p14="http://schemas.microsoft.com/office/powerpoint/2010/main" val="160696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Why Cisco Secure Email?</a:t>
            </a:r>
          </a:p>
        </p:txBody>
      </p:sp>
    </p:spTree>
    <p:extLst>
      <p:ext uri="{BB962C8B-B14F-4D97-AF65-F5344CB8AC3E}">
        <p14:creationId xmlns:p14="http://schemas.microsoft.com/office/powerpoint/2010/main" val="342439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106" name="Rectangle 105">
            <a:extLst>
              <a:ext uri="{FF2B5EF4-FFF2-40B4-BE49-F238E27FC236}">
                <a16:creationId xmlns:a16="http://schemas.microsoft.com/office/drawing/2014/main" id="{FA5B90A0-B609-584F-8CEB-71397714BEA0}"/>
              </a:ext>
            </a:extLst>
          </p:cNvPr>
          <p:cNvSpPr/>
          <p:nvPr/>
        </p:nvSpPr>
        <p:spPr>
          <a:xfrm>
            <a:off x="2433878" y="1520060"/>
            <a:ext cx="6111606" cy="3024973"/>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pic>
        <p:nvPicPr>
          <p:cNvPr id="107" name="Picture 106">
            <a:extLst>
              <a:ext uri="{FF2B5EF4-FFF2-40B4-BE49-F238E27FC236}">
                <a16:creationId xmlns:a16="http://schemas.microsoft.com/office/drawing/2014/main" id="{F807882C-04C6-4C46-9FAE-F43639FD26C4}"/>
              </a:ext>
            </a:extLst>
          </p:cNvPr>
          <p:cNvPicPr>
            <a:picLocks noChangeAspect="1"/>
          </p:cNvPicPr>
          <p:nvPr/>
        </p:nvPicPr>
        <p:blipFill>
          <a:blip r:embed="rId2"/>
          <a:stretch>
            <a:fillRect/>
          </a:stretch>
        </p:blipFill>
        <p:spPr>
          <a:xfrm>
            <a:off x="2848734" y="1615650"/>
            <a:ext cx="5308600" cy="2387600"/>
          </a:xfrm>
          <a:prstGeom prst="rect">
            <a:avLst/>
          </a:prstGeom>
        </p:spPr>
      </p:pic>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437765" y="341313"/>
            <a:ext cx="8521299" cy="731837"/>
          </a:xfrm>
        </p:spPr>
        <p:txBody>
          <a:bodyPr/>
          <a:lstStyle/>
          <a:p>
            <a:r>
              <a:rPr lang="en-US"/>
              <a:t>Message Tracking</a:t>
            </a:r>
            <a:br>
              <a:rPr lang="en-US"/>
            </a:br>
            <a:r>
              <a:rPr lang="en-US" sz="1800">
                <a:solidFill>
                  <a:schemeClr val="accent2"/>
                </a:solidFill>
                <a:latin typeface="CiscoSansTT ExtraLight" panose="020B0303020201020303" pitchFamily="34" charset="0"/>
                <a:cs typeface="CiscoSansTT ExtraLight" panose="020B0303020201020303" pitchFamily="34" charset="0"/>
              </a:rPr>
              <a:t>Investigate users without running new reports</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mn-lt"/>
                <a:cs typeface="CiscoSansTT" panose="020B0503020201020303" pitchFamily="34" charset="0"/>
              </a:rPr>
              <a:t>Message Tracking</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1147" y="1789298"/>
            <a:ext cx="568750" cy="646308"/>
          </a:xfrm>
          <a:prstGeom prst="rect">
            <a:avLst/>
          </a:prstGeom>
        </p:spPr>
      </p:pic>
      <p:grpSp>
        <p:nvGrpSpPr>
          <p:cNvPr id="66" name="Group 221">
            <a:extLst>
              <a:ext uri="{FF2B5EF4-FFF2-40B4-BE49-F238E27FC236}">
                <a16:creationId xmlns:a16="http://schemas.microsoft.com/office/drawing/2014/main" id="{67EE8D83-4B90-1647-BA2E-1346E943D55C}"/>
              </a:ext>
            </a:extLst>
          </p:cNvPr>
          <p:cNvGrpSpPr>
            <a:grpSpLocks noChangeAspect="1"/>
          </p:cNvGrpSpPr>
          <p:nvPr/>
        </p:nvGrpSpPr>
        <p:grpSpPr bwMode="auto">
          <a:xfrm>
            <a:off x="6506330" y="3150333"/>
            <a:ext cx="1939414" cy="1111899"/>
            <a:chOff x="2049" y="1143"/>
            <a:chExt cx="1664" cy="954"/>
          </a:xfrm>
          <a:solidFill>
            <a:schemeClr val="accent1"/>
          </a:solidFill>
        </p:grpSpPr>
        <p:sp>
          <p:nvSpPr>
            <p:cNvPr id="68" name="Freeform 222">
              <a:extLst>
                <a:ext uri="{FF2B5EF4-FFF2-40B4-BE49-F238E27FC236}">
                  <a16:creationId xmlns:a16="http://schemas.microsoft.com/office/drawing/2014/main" id="{DB156F18-7727-C143-BE6E-FBC8F9770FF9}"/>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69" name="Freeform 223">
              <a:extLst>
                <a:ext uri="{FF2B5EF4-FFF2-40B4-BE49-F238E27FC236}">
                  <a16:creationId xmlns:a16="http://schemas.microsoft.com/office/drawing/2014/main" id="{2739055D-9E58-F04B-8808-2DE190A9075C}"/>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70" name="Freeform 224">
              <a:extLst>
                <a:ext uri="{FF2B5EF4-FFF2-40B4-BE49-F238E27FC236}">
                  <a16:creationId xmlns:a16="http://schemas.microsoft.com/office/drawing/2014/main" id="{83EF3F63-3D79-D140-B577-88BDCC828CF9}"/>
                </a:ext>
              </a:extLst>
            </p:cNvPr>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grpSp>
      <p:sp>
        <p:nvSpPr>
          <p:cNvPr id="52" name="Rectangle 51">
            <a:extLst>
              <a:ext uri="{FF2B5EF4-FFF2-40B4-BE49-F238E27FC236}">
                <a16:creationId xmlns:a16="http://schemas.microsoft.com/office/drawing/2014/main" id="{DF4A351C-42F7-8D45-9B51-03970D3F053C}"/>
              </a:ext>
            </a:extLst>
          </p:cNvPr>
          <p:cNvSpPr/>
          <p:nvPr/>
        </p:nvSpPr>
        <p:spPr>
          <a:xfrm>
            <a:off x="715621" y="2809450"/>
            <a:ext cx="1718257"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Track messages in </a:t>
            </a:r>
            <a:b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b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near </a:t>
            </a:r>
            <a:r>
              <a:rPr kumimoji="0" lang="en-US" sz="900" b="0" i="0" u="none" strike="noStrike" kern="0" cap="none" spc="0" normalizeH="0" baseline="0" noProof="0" err="1">
                <a:ln>
                  <a:noFill/>
                </a:ln>
                <a:effectLst/>
                <a:uLnTx/>
                <a:uFillTx/>
                <a:latin typeface="+mn-lt"/>
                <a:ea typeface="ＭＳ Ｐゴシック" charset="0"/>
                <a:cs typeface="CiscoSansTT" panose="020B0503020201020303" pitchFamily="34" charset="0"/>
              </a:rPr>
              <a:t>realtime</a:t>
            </a:r>
            <a:endPar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endParaRPr>
          </a:p>
        </p:txBody>
      </p:sp>
      <p:sp>
        <p:nvSpPr>
          <p:cNvPr id="53" name="Rectangle 52">
            <a:extLst>
              <a:ext uri="{FF2B5EF4-FFF2-40B4-BE49-F238E27FC236}">
                <a16:creationId xmlns:a16="http://schemas.microsoft.com/office/drawing/2014/main" id="{C92CB21E-6DB8-5447-B488-A38D300B160A}"/>
              </a:ext>
            </a:extLst>
          </p:cNvPr>
          <p:cNvSpPr/>
          <p:nvPr/>
        </p:nvSpPr>
        <p:spPr>
          <a:xfrm>
            <a:off x="715622" y="3190126"/>
            <a:ext cx="1536336"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Search for a single email based on specific parameters</a:t>
            </a:r>
          </a:p>
        </p:txBody>
      </p:sp>
      <p:sp>
        <p:nvSpPr>
          <p:cNvPr id="54" name="Rectangle 53">
            <a:extLst>
              <a:ext uri="{FF2B5EF4-FFF2-40B4-BE49-F238E27FC236}">
                <a16:creationId xmlns:a16="http://schemas.microsoft.com/office/drawing/2014/main" id="{BE417998-CFC5-A94E-A6D5-C23D11AEE216}"/>
              </a:ext>
            </a:extLst>
          </p:cNvPr>
          <p:cNvSpPr/>
          <p:nvPr/>
        </p:nvSpPr>
        <p:spPr>
          <a:xfrm>
            <a:off x="705682" y="3709302"/>
            <a:ext cx="1949966"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Search for common threats across emails</a:t>
            </a:r>
          </a:p>
        </p:txBody>
      </p:sp>
      <p:grpSp>
        <p:nvGrpSpPr>
          <p:cNvPr id="55" name="Group 54">
            <a:extLst>
              <a:ext uri="{FF2B5EF4-FFF2-40B4-BE49-F238E27FC236}">
                <a16:creationId xmlns:a16="http://schemas.microsoft.com/office/drawing/2014/main" id="{28E4EAD4-6774-7B47-9A2E-91482FEED6D8}"/>
              </a:ext>
            </a:extLst>
          </p:cNvPr>
          <p:cNvGrpSpPr/>
          <p:nvPr/>
        </p:nvGrpSpPr>
        <p:grpSpPr>
          <a:xfrm>
            <a:off x="6825444" y="3269952"/>
            <a:ext cx="1274799" cy="639512"/>
            <a:chOff x="6817519" y="2586673"/>
            <a:chExt cx="1089521" cy="546565"/>
          </a:xfrm>
        </p:grpSpPr>
        <p:sp>
          <p:nvSpPr>
            <p:cNvPr id="56" name="Rectangle: Rounded Corners 103">
              <a:extLst>
                <a:ext uri="{FF2B5EF4-FFF2-40B4-BE49-F238E27FC236}">
                  <a16:creationId xmlns:a16="http://schemas.microsoft.com/office/drawing/2014/main" id="{B75887B2-7149-2F4B-99FB-FFC27C0104B8}"/>
                </a:ext>
              </a:extLst>
            </p:cNvPr>
            <p:cNvSpPr/>
            <p:nvPr/>
          </p:nvSpPr>
          <p:spPr>
            <a:xfrm>
              <a:off x="6838950" y="2707709"/>
              <a:ext cx="1050131" cy="425529"/>
            </a:xfrm>
            <a:prstGeom prst="roundRect">
              <a:avLst>
                <a:gd name="adj" fmla="val 3062"/>
              </a:avLst>
            </a:prstGeom>
            <a:solidFill>
              <a:srgbClr val="FFFFFF">
                <a:lumMod val="95000"/>
              </a:srgbClr>
            </a:solidFill>
            <a:ln w="3175" cap="flat" cmpd="sng" algn="ctr">
              <a:solidFill>
                <a:srgbClr val="FFFFFF">
                  <a:lumMod val="75000"/>
                </a:srgbClr>
              </a:solidFill>
              <a:prstDash val="solid"/>
            </a:ln>
            <a:effectLst/>
          </p:spPr>
          <p:txBody>
            <a:bodyPr lIns="27432" tIns="45720" rIns="27432" bIns="45720" rtlCol="0" anchor="t"/>
            <a:lstStyle/>
            <a:p>
              <a:pPr marL="57150" marR="0" lvl="0" indent="-571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US" sz="700" b="0" i="0" u="none" strike="noStrike" kern="0" cap="none" spc="0" normalizeH="0" baseline="0" noProof="0">
                  <a:ln>
                    <a:noFill/>
                  </a:ln>
                  <a:solidFill>
                    <a:srgbClr val="676767"/>
                  </a:solidFill>
                  <a:effectLst/>
                  <a:uLnTx/>
                  <a:uFillTx/>
                  <a:latin typeface="+mn-lt"/>
                  <a:ea typeface="+mn-ea"/>
                  <a:cs typeface="+mn-cs"/>
                </a:rPr>
                <a:t>Recipient </a:t>
              </a:r>
            </a:p>
            <a:p>
              <a:pPr marL="57150" marR="0" lvl="0" indent="-571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US" sz="700" b="0" i="0" u="none" strike="noStrike" kern="0" cap="none" spc="0" normalizeH="0" baseline="0" noProof="0">
                  <a:ln>
                    <a:noFill/>
                  </a:ln>
                  <a:solidFill>
                    <a:srgbClr val="676767"/>
                  </a:solidFill>
                  <a:effectLst/>
                  <a:uLnTx/>
                  <a:uFillTx/>
                  <a:latin typeface="+mn-lt"/>
                  <a:ea typeface="+mn-ea"/>
                  <a:cs typeface="+mn-cs"/>
                </a:rPr>
                <a:t>Envelope sender</a:t>
              </a:r>
            </a:p>
            <a:p>
              <a:pPr marL="57150" marR="0" lvl="0" indent="-571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US" sz="700" b="0" i="0" u="none" strike="noStrike" kern="0" cap="none" spc="0" normalizeH="0" baseline="0" noProof="0">
                  <a:ln>
                    <a:noFill/>
                  </a:ln>
                  <a:solidFill>
                    <a:srgbClr val="676767"/>
                  </a:solidFill>
                  <a:effectLst/>
                  <a:uLnTx/>
                  <a:uFillTx/>
                  <a:latin typeface="+mn-lt"/>
                  <a:ea typeface="+mn-ea"/>
                  <a:cs typeface="+mn-cs"/>
                </a:rPr>
                <a:t>Subject line</a:t>
              </a:r>
            </a:p>
            <a:p>
              <a:pPr marL="57150" marR="0" lvl="0" indent="-571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US" sz="700" b="0" i="0" u="none" strike="noStrike" kern="0" cap="none" spc="0" normalizeH="0" baseline="0" noProof="0">
                  <a:ln>
                    <a:noFill/>
                  </a:ln>
                  <a:solidFill>
                    <a:srgbClr val="676767"/>
                  </a:solidFill>
                  <a:effectLst/>
                  <a:uLnTx/>
                  <a:uFillTx/>
                  <a:latin typeface="+mn-lt"/>
                  <a:ea typeface="+mn-ea"/>
                  <a:cs typeface="+mn-cs"/>
                </a:rPr>
                <a:t>File names</a:t>
              </a:r>
            </a:p>
            <a:p>
              <a:pPr marL="57150" marR="0" lvl="0" indent="-571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US" sz="700" b="0" i="0" u="none" strike="noStrike" kern="0" cap="none" spc="0" normalizeH="0" baseline="0" noProof="0">
                  <a:ln>
                    <a:noFill/>
                  </a:ln>
                  <a:solidFill>
                    <a:srgbClr val="676767"/>
                  </a:solidFill>
                  <a:effectLst/>
                  <a:uLnTx/>
                  <a:uFillTx/>
                  <a:latin typeface="+mn-lt"/>
                  <a:ea typeface="+mn-ea"/>
                  <a:cs typeface="+mn-cs"/>
                </a:rPr>
                <a:t>URLs</a:t>
              </a:r>
            </a:p>
          </p:txBody>
        </p:sp>
        <p:sp>
          <p:nvSpPr>
            <p:cNvPr id="57" name="Rectangle: Rounded Corners 4">
              <a:extLst>
                <a:ext uri="{FF2B5EF4-FFF2-40B4-BE49-F238E27FC236}">
                  <a16:creationId xmlns:a16="http://schemas.microsoft.com/office/drawing/2014/main" id="{D86AB458-DC8C-0F42-89A6-7A70036EC3D2}"/>
                </a:ext>
              </a:extLst>
            </p:cNvPr>
            <p:cNvSpPr/>
            <p:nvPr/>
          </p:nvSpPr>
          <p:spPr>
            <a:xfrm>
              <a:off x="6817519" y="2586673"/>
              <a:ext cx="1089521" cy="144484"/>
            </a:xfrm>
            <a:prstGeom prst="roundRect">
              <a:avLst/>
            </a:prstGeom>
            <a:solidFill>
              <a:srgbClr val="36A4D7"/>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58" name="Rectangle: Rounded Corners 98">
              <a:extLst>
                <a:ext uri="{FF2B5EF4-FFF2-40B4-BE49-F238E27FC236}">
                  <a16:creationId xmlns:a16="http://schemas.microsoft.com/office/drawing/2014/main" id="{74DBF9D2-8CBE-1444-99EA-C2C7741A57B9}"/>
                </a:ext>
              </a:extLst>
            </p:cNvPr>
            <p:cNvSpPr/>
            <p:nvPr/>
          </p:nvSpPr>
          <p:spPr>
            <a:xfrm>
              <a:off x="6909542" y="2597902"/>
              <a:ext cx="986684" cy="122026"/>
            </a:xfrm>
            <a:prstGeom prst="roundRect">
              <a:avLst/>
            </a:prstGeom>
            <a:solidFill>
              <a:srgbClr val="FFFFFF"/>
            </a:solidFill>
            <a:ln w="25400" cap="flat" cmpd="sng" algn="ctr">
              <a:noFill/>
              <a:prstDash val="solid"/>
            </a:ln>
            <a:effectLst/>
          </p:spPr>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676767">
                      <a:lumMod val="40000"/>
                      <a:lumOff val="60000"/>
                    </a:srgbClr>
                  </a:solidFill>
                  <a:effectLst/>
                  <a:uLnTx/>
                  <a:uFillTx/>
                  <a:latin typeface="+mn-lt"/>
                  <a:ea typeface="+mn-ea"/>
                  <a:cs typeface="+mn-cs"/>
                </a:rPr>
                <a:t>Search</a:t>
              </a:r>
            </a:p>
          </p:txBody>
        </p:sp>
        <p:sp>
          <p:nvSpPr>
            <p:cNvPr id="59" name="Freeform: Shape 106">
              <a:extLst>
                <a:ext uri="{FF2B5EF4-FFF2-40B4-BE49-F238E27FC236}">
                  <a16:creationId xmlns:a16="http://schemas.microsoft.com/office/drawing/2014/main" id="{37F8715A-4FA9-444C-926D-EC12450C4135}"/>
                </a:ext>
              </a:extLst>
            </p:cNvPr>
            <p:cNvSpPr/>
            <p:nvPr/>
          </p:nvSpPr>
          <p:spPr>
            <a:xfrm>
              <a:off x="7788414" y="2607318"/>
              <a:ext cx="96820" cy="103195"/>
            </a:xfrm>
            <a:custGeom>
              <a:avLst/>
              <a:gdLst>
                <a:gd name="connsiteX0" fmla="*/ 0 w 112341"/>
                <a:gd name="connsiteY0" fmla="*/ 0 h 122026"/>
                <a:gd name="connsiteX1" fmla="*/ 92003 w 112341"/>
                <a:gd name="connsiteY1" fmla="*/ 0 h 122026"/>
                <a:gd name="connsiteX2" fmla="*/ 112341 w 112341"/>
                <a:gd name="connsiteY2" fmla="*/ 20338 h 122026"/>
                <a:gd name="connsiteX3" fmla="*/ 112341 w 112341"/>
                <a:gd name="connsiteY3" fmla="*/ 101688 h 122026"/>
                <a:gd name="connsiteX4" fmla="*/ 92003 w 112341"/>
                <a:gd name="connsiteY4" fmla="*/ 122026 h 122026"/>
                <a:gd name="connsiteX5" fmla="*/ 0 w 112341"/>
                <a:gd name="connsiteY5" fmla="*/ 122026 h 122026"/>
                <a:gd name="connsiteX6" fmla="*/ 0 w 112341"/>
                <a:gd name="connsiteY6" fmla="*/ 0 h 1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41" h="122026">
                  <a:moveTo>
                    <a:pt x="0" y="0"/>
                  </a:moveTo>
                  <a:lnTo>
                    <a:pt x="92003" y="0"/>
                  </a:lnTo>
                  <a:cubicBezTo>
                    <a:pt x="103235" y="0"/>
                    <a:pt x="112341" y="9106"/>
                    <a:pt x="112341" y="20338"/>
                  </a:cubicBezTo>
                  <a:lnTo>
                    <a:pt x="112341" y="101688"/>
                  </a:lnTo>
                  <a:cubicBezTo>
                    <a:pt x="112341" y="112920"/>
                    <a:pt x="103235" y="122026"/>
                    <a:pt x="92003" y="122026"/>
                  </a:cubicBezTo>
                  <a:lnTo>
                    <a:pt x="0" y="122026"/>
                  </a:lnTo>
                  <a:lnTo>
                    <a:pt x="0" y="0"/>
                  </a:lnTo>
                  <a:close/>
                </a:path>
              </a:pathLst>
            </a:custGeom>
            <a:solidFill>
              <a:srgbClr val="36A4D7"/>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sp>
          <p:nvSpPr>
            <p:cNvPr id="60" name="Freeform 59">
              <a:extLst>
                <a:ext uri="{FF2B5EF4-FFF2-40B4-BE49-F238E27FC236}">
                  <a16:creationId xmlns:a16="http://schemas.microsoft.com/office/drawing/2014/main" id="{D4FDF367-5486-6E48-ACC9-3EA61EDFF658}"/>
                </a:ext>
              </a:extLst>
            </p:cNvPr>
            <p:cNvSpPr>
              <a:spLocks/>
            </p:cNvSpPr>
            <p:nvPr/>
          </p:nvSpPr>
          <p:spPr bwMode="auto">
            <a:xfrm>
              <a:off x="7804191" y="2621906"/>
              <a:ext cx="63292" cy="64395"/>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rgbClr val="CCCCCC"/>
            </a:solidFill>
            <a:ln>
              <a:solidFill>
                <a:srgbClr val="FFFFFF"/>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76767"/>
                </a:solidFill>
                <a:effectLst/>
                <a:uLnTx/>
                <a:uFillTx/>
                <a:latin typeface="+mn-lt"/>
                <a:ea typeface="+mn-ea"/>
                <a:cs typeface="+mn-cs"/>
              </a:endParaRPr>
            </a:p>
          </p:txBody>
        </p:sp>
        <p:sp>
          <p:nvSpPr>
            <p:cNvPr id="71" name="Isosceles Triangle 15">
              <a:extLst>
                <a:ext uri="{FF2B5EF4-FFF2-40B4-BE49-F238E27FC236}">
                  <a16:creationId xmlns:a16="http://schemas.microsoft.com/office/drawing/2014/main" id="{BA3FCAA6-B7A4-B145-AF23-BB626C4D4D18}"/>
                </a:ext>
              </a:extLst>
            </p:cNvPr>
            <p:cNvSpPr/>
            <p:nvPr/>
          </p:nvSpPr>
          <p:spPr>
            <a:xfrm rot="10800000">
              <a:off x="6843552" y="2647563"/>
              <a:ext cx="54864" cy="36576"/>
            </a:xfrm>
            <a:prstGeom prst="triangle">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nvGrpSpPr>
            <p:cNvPr id="72" name="Group 71">
              <a:extLst>
                <a:ext uri="{FF2B5EF4-FFF2-40B4-BE49-F238E27FC236}">
                  <a16:creationId xmlns:a16="http://schemas.microsoft.com/office/drawing/2014/main" id="{E9C4995B-AE0B-7847-AF77-0F618DDEE5C0}"/>
                </a:ext>
              </a:extLst>
            </p:cNvPr>
            <p:cNvGrpSpPr/>
            <p:nvPr/>
          </p:nvGrpSpPr>
          <p:grpSpPr>
            <a:xfrm>
              <a:off x="6876592" y="2820594"/>
              <a:ext cx="988677" cy="236202"/>
              <a:chOff x="6876592" y="2820594"/>
              <a:chExt cx="875695" cy="236202"/>
            </a:xfrm>
          </p:grpSpPr>
          <p:cxnSp>
            <p:nvCxnSpPr>
              <p:cNvPr id="73" name="Straight Connector 72">
                <a:extLst>
                  <a:ext uri="{FF2B5EF4-FFF2-40B4-BE49-F238E27FC236}">
                    <a16:creationId xmlns:a16="http://schemas.microsoft.com/office/drawing/2014/main" id="{073196C3-9C3A-0C4E-A00B-072611CB8AA3}"/>
                  </a:ext>
                </a:extLst>
              </p:cNvPr>
              <p:cNvCxnSpPr/>
              <p:nvPr/>
            </p:nvCxnSpPr>
            <p:spPr>
              <a:xfrm>
                <a:off x="6876592" y="2820594"/>
                <a:ext cx="875695" cy="120"/>
              </a:xfrm>
              <a:prstGeom prst="line">
                <a:avLst/>
              </a:prstGeom>
              <a:noFill/>
              <a:ln w="3175" cap="flat" cmpd="sng" algn="ctr">
                <a:solidFill>
                  <a:srgbClr val="FFFFFF">
                    <a:lumMod val="75000"/>
                  </a:srgbClr>
                </a:solidFill>
                <a:prstDash val="sysDot"/>
              </a:ln>
              <a:effectLst/>
            </p:spPr>
          </p:cxnSp>
          <p:cxnSp>
            <p:nvCxnSpPr>
              <p:cNvPr id="74" name="Straight Connector 73">
                <a:extLst>
                  <a:ext uri="{FF2B5EF4-FFF2-40B4-BE49-F238E27FC236}">
                    <a16:creationId xmlns:a16="http://schemas.microsoft.com/office/drawing/2014/main" id="{984D9B8A-4DA4-C54B-8C52-4DBAC049CED9}"/>
                  </a:ext>
                </a:extLst>
              </p:cNvPr>
              <p:cNvCxnSpPr/>
              <p:nvPr/>
            </p:nvCxnSpPr>
            <p:spPr>
              <a:xfrm>
                <a:off x="6876592" y="2894101"/>
                <a:ext cx="875695" cy="120"/>
              </a:xfrm>
              <a:prstGeom prst="line">
                <a:avLst/>
              </a:prstGeom>
              <a:noFill/>
              <a:ln w="3175" cap="flat" cmpd="sng" algn="ctr">
                <a:solidFill>
                  <a:srgbClr val="FFFFFF">
                    <a:lumMod val="75000"/>
                  </a:srgbClr>
                </a:solidFill>
                <a:prstDash val="sysDot"/>
              </a:ln>
              <a:effectLst/>
            </p:spPr>
          </p:cxnSp>
          <p:cxnSp>
            <p:nvCxnSpPr>
              <p:cNvPr id="75" name="Straight Connector 74">
                <a:extLst>
                  <a:ext uri="{FF2B5EF4-FFF2-40B4-BE49-F238E27FC236}">
                    <a16:creationId xmlns:a16="http://schemas.microsoft.com/office/drawing/2014/main" id="{6E37468D-846D-8E43-B669-62D188A17714}"/>
                  </a:ext>
                </a:extLst>
              </p:cNvPr>
              <p:cNvCxnSpPr/>
              <p:nvPr/>
            </p:nvCxnSpPr>
            <p:spPr>
              <a:xfrm>
                <a:off x="6876592" y="2976483"/>
                <a:ext cx="875695" cy="120"/>
              </a:xfrm>
              <a:prstGeom prst="line">
                <a:avLst/>
              </a:prstGeom>
              <a:noFill/>
              <a:ln w="3175" cap="flat" cmpd="sng" algn="ctr">
                <a:solidFill>
                  <a:srgbClr val="FFFFFF">
                    <a:lumMod val="75000"/>
                  </a:srgbClr>
                </a:solidFill>
                <a:prstDash val="sysDot"/>
              </a:ln>
              <a:effectLst/>
            </p:spPr>
          </p:cxnSp>
          <p:cxnSp>
            <p:nvCxnSpPr>
              <p:cNvPr id="76" name="Straight Connector 75">
                <a:extLst>
                  <a:ext uri="{FF2B5EF4-FFF2-40B4-BE49-F238E27FC236}">
                    <a16:creationId xmlns:a16="http://schemas.microsoft.com/office/drawing/2014/main" id="{F8B17192-592B-6047-8455-5D113040E094}"/>
                  </a:ext>
                </a:extLst>
              </p:cNvPr>
              <p:cNvCxnSpPr/>
              <p:nvPr/>
            </p:nvCxnSpPr>
            <p:spPr>
              <a:xfrm>
                <a:off x="6876592" y="3056676"/>
                <a:ext cx="875695" cy="120"/>
              </a:xfrm>
              <a:prstGeom prst="line">
                <a:avLst/>
              </a:prstGeom>
              <a:noFill/>
              <a:ln w="3175" cap="flat" cmpd="sng" algn="ctr">
                <a:solidFill>
                  <a:srgbClr val="FFFFFF">
                    <a:lumMod val="75000"/>
                  </a:srgbClr>
                </a:solidFill>
                <a:prstDash val="sysDot"/>
              </a:ln>
              <a:effectLst/>
            </p:spPr>
          </p:cxnSp>
        </p:grpSp>
      </p:grpSp>
      <p:grpSp>
        <p:nvGrpSpPr>
          <p:cNvPr id="108" name="Group 221">
            <a:extLst>
              <a:ext uri="{FF2B5EF4-FFF2-40B4-BE49-F238E27FC236}">
                <a16:creationId xmlns:a16="http://schemas.microsoft.com/office/drawing/2014/main" id="{9820D8EE-98ED-BD40-B76D-E5F65D54E45F}"/>
              </a:ext>
            </a:extLst>
          </p:cNvPr>
          <p:cNvGrpSpPr>
            <a:grpSpLocks noChangeAspect="1"/>
          </p:cNvGrpSpPr>
          <p:nvPr/>
        </p:nvGrpSpPr>
        <p:grpSpPr bwMode="auto">
          <a:xfrm>
            <a:off x="2596804" y="3150333"/>
            <a:ext cx="1939414" cy="1111899"/>
            <a:chOff x="2049" y="1143"/>
            <a:chExt cx="1664" cy="954"/>
          </a:xfrm>
          <a:solidFill>
            <a:schemeClr val="accent1"/>
          </a:solidFill>
        </p:grpSpPr>
        <p:sp>
          <p:nvSpPr>
            <p:cNvPr id="109" name="Freeform 222">
              <a:extLst>
                <a:ext uri="{FF2B5EF4-FFF2-40B4-BE49-F238E27FC236}">
                  <a16:creationId xmlns:a16="http://schemas.microsoft.com/office/drawing/2014/main" id="{96C18523-04B8-914B-AC62-A1DFEE5FACE4}"/>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110" name="Freeform 223">
              <a:extLst>
                <a:ext uri="{FF2B5EF4-FFF2-40B4-BE49-F238E27FC236}">
                  <a16:creationId xmlns:a16="http://schemas.microsoft.com/office/drawing/2014/main" id="{D441A4D9-0B97-4740-9858-09B65F607266}"/>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111" name="Freeform 224">
              <a:extLst>
                <a:ext uri="{FF2B5EF4-FFF2-40B4-BE49-F238E27FC236}">
                  <a16:creationId xmlns:a16="http://schemas.microsoft.com/office/drawing/2014/main" id="{86262C9A-EF09-0348-B052-D326A4556E23}"/>
                </a:ext>
              </a:extLst>
            </p:cNvPr>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grpSp>
      <p:grpSp>
        <p:nvGrpSpPr>
          <p:cNvPr id="112" name="Group 111">
            <a:extLst>
              <a:ext uri="{FF2B5EF4-FFF2-40B4-BE49-F238E27FC236}">
                <a16:creationId xmlns:a16="http://schemas.microsoft.com/office/drawing/2014/main" id="{CFF10B5A-7C46-5349-BDDB-376517EBA252}"/>
              </a:ext>
            </a:extLst>
          </p:cNvPr>
          <p:cNvGrpSpPr/>
          <p:nvPr/>
        </p:nvGrpSpPr>
        <p:grpSpPr>
          <a:xfrm>
            <a:off x="2946377" y="3311184"/>
            <a:ext cx="1198055" cy="75346"/>
            <a:chOff x="6843552" y="2621906"/>
            <a:chExt cx="1023931" cy="64395"/>
          </a:xfrm>
        </p:grpSpPr>
        <p:sp>
          <p:nvSpPr>
            <p:cNvPr id="117" name="Freeform 116">
              <a:extLst>
                <a:ext uri="{FF2B5EF4-FFF2-40B4-BE49-F238E27FC236}">
                  <a16:creationId xmlns:a16="http://schemas.microsoft.com/office/drawing/2014/main" id="{C2C54A1D-B19A-0E43-B933-C1D80FF2A981}"/>
                </a:ext>
              </a:extLst>
            </p:cNvPr>
            <p:cNvSpPr>
              <a:spLocks/>
            </p:cNvSpPr>
            <p:nvPr/>
          </p:nvSpPr>
          <p:spPr bwMode="auto">
            <a:xfrm>
              <a:off x="7804191" y="2621906"/>
              <a:ext cx="63292" cy="64395"/>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rgbClr val="CCCCCC"/>
            </a:solidFill>
            <a:ln>
              <a:solidFill>
                <a:srgbClr val="FFFFFF"/>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76767"/>
                </a:solidFill>
                <a:effectLst/>
                <a:uLnTx/>
                <a:uFillTx/>
                <a:latin typeface="+mn-lt"/>
                <a:ea typeface="+mn-ea"/>
                <a:cs typeface="+mn-cs"/>
              </a:endParaRPr>
            </a:p>
          </p:txBody>
        </p:sp>
        <p:sp>
          <p:nvSpPr>
            <p:cNvPr id="118" name="Isosceles Triangle 15">
              <a:extLst>
                <a:ext uri="{FF2B5EF4-FFF2-40B4-BE49-F238E27FC236}">
                  <a16:creationId xmlns:a16="http://schemas.microsoft.com/office/drawing/2014/main" id="{6741050E-4671-FA40-B7BB-2E328D6A2612}"/>
                </a:ext>
              </a:extLst>
            </p:cNvPr>
            <p:cNvSpPr/>
            <p:nvPr/>
          </p:nvSpPr>
          <p:spPr>
            <a:xfrm rot="10800000">
              <a:off x="6843552" y="2647563"/>
              <a:ext cx="54864" cy="36576"/>
            </a:xfrm>
            <a:prstGeom prst="triangle">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cxnSp>
        <p:nvCxnSpPr>
          <p:cNvPr id="124" name="Straight Arrow Connector 123">
            <a:extLst>
              <a:ext uri="{FF2B5EF4-FFF2-40B4-BE49-F238E27FC236}">
                <a16:creationId xmlns:a16="http://schemas.microsoft.com/office/drawing/2014/main" id="{F34D8174-17F6-BD40-B556-3FA2751E9278}"/>
              </a:ext>
            </a:extLst>
          </p:cNvPr>
          <p:cNvCxnSpPr>
            <a:cxnSpLocks/>
          </p:cNvCxnSpPr>
          <p:nvPr/>
        </p:nvCxnSpPr>
        <p:spPr>
          <a:xfrm flipH="1">
            <a:off x="5072543" y="2833016"/>
            <a:ext cx="0" cy="758470"/>
          </a:xfrm>
          <a:prstGeom prst="straightConnector1">
            <a:avLst/>
          </a:prstGeom>
          <a:noFill/>
          <a:ln w="19050" cap="flat" cmpd="sng" algn="ctr">
            <a:solidFill>
              <a:schemeClr val="bg2">
                <a:lumMod val="85000"/>
              </a:schemeClr>
            </a:solidFill>
            <a:prstDash val="solid"/>
            <a:tailEnd type="triangle"/>
          </a:ln>
          <a:effectLst/>
        </p:spPr>
      </p:cxnSp>
      <p:cxnSp>
        <p:nvCxnSpPr>
          <p:cNvPr id="125" name="Straight Arrow Connector 124">
            <a:extLst>
              <a:ext uri="{FF2B5EF4-FFF2-40B4-BE49-F238E27FC236}">
                <a16:creationId xmlns:a16="http://schemas.microsoft.com/office/drawing/2014/main" id="{83ABFB93-A250-BA4F-8189-3057E41187A0}"/>
              </a:ext>
            </a:extLst>
          </p:cNvPr>
          <p:cNvCxnSpPr>
            <a:cxnSpLocks/>
          </p:cNvCxnSpPr>
          <p:nvPr/>
        </p:nvCxnSpPr>
        <p:spPr>
          <a:xfrm flipH="1">
            <a:off x="5940357" y="2833016"/>
            <a:ext cx="0" cy="758470"/>
          </a:xfrm>
          <a:prstGeom prst="straightConnector1">
            <a:avLst/>
          </a:prstGeom>
          <a:noFill/>
          <a:ln w="19050" cap="flat" cmpd="sng" algn="ctr">
            <a:solidFill>
              <a:schemeClr val="bg2">
                <a:lumMod val="85000"/>
              </a:schemeClr>
            </a:solidFill>
            <a:prstDash val="solid"/>
            <a:tailEnd type="triangle"/>
          </a:ln>
          <a:effectLst/>
        </p:spPr>
      </p:cxnSp>
      <p:grpSp>
        <p:nvGrpSpPr>
          <p:cNvPr id="137" name="Group 136">
            <a:extLst>
              <a:ext uri="{FF2B5EF4-FFF2-40B4-BE49-F238E27FC236}">
                <a16:creationId xmlns:a16="http://schemas.microsoft.com/office/drawing/2014/main" id="{66A32516-F495-3F4D-A9B1-C32ABBCAD865}"/>
              </a:ext>
            </a:extLst>
          </p:cNvPr>
          <p:cNvGrpSpPr/>
          <p:nvPr/>
        </p:nvGrpSpPr>
        <p:grpSpPr>
          <a:xfrm>
            <a:off x="4778361" y="3656223"/>
            <a:ext cx="536248" cy="291149"/>
            <a:chOff x="3146133" y="3646489"/>
            <a:chExt cx="990388" cy="537719"/>
          </a:xfrm>
        </p:grpSpPr>
        <p:sp>
          <p:nvSpPr>
            <p:cNvPr id="138" name="Rounded Rectangle 137">
              <a:extLst>
                <a:ext uri="{FF2B5EF4-FFF2-40B4-BE49-F238E27FC236}">
                  <a16:creationId xmlns:a16="http://schemas.microsoft.com/office/drawing/2014/main" id="{9202492F-E83A-F942-9137-17A04917FCD3}"/>
                </a:ext>
              </a:extLst>
            </p:cNvPr>
            <p:cNvSpPr/>
            <p:nvPr/>
          </p:nvSpPr>
          <p:spPr>
            <a:xfrm>
              <a:off x="3256178" y="3655668"/>
              <a:ext cx="746388" cy="407391"/>
            </a:xfrm>
            <a:prstGeom prst="roundRect">
              <a:avLst>
                <a:gd name="adj" fmla="val 1063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grpSp>
          <p:nvGrpSpPr>
            <p:cNvPr id="139" name="Group 138">
              <a:extLst>
                <a:ext uri="{FF2B5EF4-FFF2-40B4-BE49-F238E27FC236}">
                  <a16:creationId xmlns:a16="http://schemas.microsoft.com/office/drawing/2014/main" id="{157472B2-77EC-B34F-A4C8-26415C1CEBB5}"/>
                </a:ext>
              </a:extLst>
            </p:cNvPr>
            <p:cNvGrpSpPr>
              <a:grpSpLocks noChangeAspect="1"/>
            </p:cNvGrpSpPr>
            <p:nvPr/>
          </p:nvGrpSpPr>
          <p:grpSpPr>
            <a:xfrm>
              <a:off x="3146133" y="3646489"/>
              <a:ext cx="990388" cy="537719"/>
              <a:chOff x="572756" y="4356495"/>
              <a:chExt cx="701979" cy="381131"/>
            </a:xfrm>
            <a:solidFill>
              <a:schemeClr val="accent2"/>
            </a:solidFill>
          </p:grpSpPr>
          <p:sp>
            <p:nvSpPr>
              <p:cNvPr id="140" name="Freeform 294">
                <a:extLst>
                  <a:ext uri="{FF2B5EF4-FFF2-40B4-BE49-F238E27FC236}">
                    <a16:creationId xmlns:a16="http://schemas.microsoft.com/office/drawing/2014/main" id="{FA5FF10F-66EB-CA42-99B5-1C12BEA3E3AF}"/>
                  </a:ext>
                </a:extLst>
              </p:cNvPr>
              <p:cNvSpPr>
                <a:spLocks noChangeAspect="1"/>
              </p:cNvSpPr>
              <p:nvPr/>
            </p:nvSpPr>
            <p:spPr bwMode="auto">
              <a:xfrm>
                <a:off x="572756" y="4695627"/>
                <a:ext cx="701979" cy="41999"/>
              </a:xfrm>
              <a:custGeom>
                <a:avLst/>
                <a:gdLst>
                  <a:gd name="T0" fmla="*/ 288 w 297"/>
                  <a:gd name="T1" fmla="*/ 18 h 18"/>
                  <a:gd name="T2" fmla="*/ 10 w 297"/>
                  <a:gd name="T3" fmla="*/ 18 h 18"/>
                  <a:gd name="T4" fmla="*/ 0 w 297"/>
                  <a:gd name="T5" fmla="*/ 9 h 18"/>
                  <a:gd name="T6" fmla="*/ 10 w 297"/>
                  <a:gd name="T7" fmla="*/ 0 h 18"/>
                  <a:gd name="T8" fmla="*/ 288 w 297"/>
                  <a:gd name="T9" fmla="*/ 0 h 18"/>
                  <a:gd name="T10" fmla="*/ 297 w 297"/>
                  <a:gd name="T11" fmla="*/ 9 h 18"/>
                  <a:gd name="T12" fmla="*/ 288 w 2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97" h="18">
                    <a:moveTo>
                      <a:pt x="288" y="18"/>
                    </a:moveTo>
                    <a:cubicBezTo>
                      <a:pt x="10" y="18"/>
                      <a:pt x="10" y="18"/>
                      <a:pt x="10" y="18"/>
                    </a:cubicBezTo>
                    <a:cubicBezTo>
                      <a:pt x="4" y="18"/>
                      <a:pt x="0" y="14"/>
                      <a:pt x="0" y="9"/>
                    </a:cubicBezTo>
                    <a:cubicBezTo>
                      <a:pt x="0" y="4"/>
                      <a:pt x="4" y="0"/>
                      <a:pt x="10" y="0"/>
                    </a:cubicBezTo>
                    <a:cubicBezTo>
                      <a:pt x="288" y="0"/>
                      <a:pt x="288" y="0"/>
                      <a:pt x="288" y="0"/>
                    </a:cubicBezTo>
                    <a:cubicBezTo>
                      <a:pt x="293" y="0"/>
                      <a:pt x="297" y="4"/>
                      <a:pt x="297" y="9"/>
                    </a:cubicBezTo>
                    <a:cubicBezTo>
                      <a:pt x="297" y="14"/>
                      <a:pt x="293" y="18"/>
                      <a:pt x="28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141" name="Freeform 295">
                <a:extLst>
                  <a:ext uri="{FF2B5EF4-FFF2-40B4-BE49-F238E27FC236}">
                    <a16:creationId xmlns:a16="http://schemas.microsoft.com/office/drawing/2014/main" id="{29F298E5-0616-364F-B324-A4103885D5E3}"/>
                  </a:ext>
                </a:extLst>
              </p:cNvPr>
              <p:cNvSpPr>
                <a:spLocks noChangeAspect="1" noEditPoints="1"/>
              </p:cNvSpPr>
              <p:nvPr/>
            </p:nvSpPr>
            <p:spPr bwMode="auto">
              <a:xfrm>
                <a:off x="650754" y="4356495"/>
                <a:ext cx="545983" cy="306991"/>
              </a:xfrm>
              <a:custGeom>
                <a:avLst/>
                <a:gdLst>
                  <a:gd name="T0" fmla="*/ 216 w 231"/>
                  <a:gd name="T1" fmla="*/ 11 h 130"/>
                  <a:gd name="T2" fmla="*/ 221 w 231"/>
                  <a:gd name="T3" fmla="*/ 16 h 130"/>
                  <a:gd name="T4" fmla="*/ 221 w 231"/>
                  <a:gd name="T5" fmla="*/ 115 h 130"/>
                  <a:gd name="T6" fmla="*/ 216 w 231"/>
                  <a:gd name="T7" fmla="*/ 120 h 130"/>
                  <a:gd name="T8" fmla="*/ 15 w 231"/>
                  <a:gd name="T9" fmla="*/ 120 h 130"/>
                  <a:gd name="T10" fmla="*/ 10 w 231"/>
                  <a:gd name="T11" fmla="*/ 115 h 130"/>
                  <a:gd name="T12" fmla="*/ 10 w 231"/>
                  <a:gd name="T13" fmla="*/ 16 h 130"/>
                  <a:gd name="T14" fmla="*/ 15 w 231"/>
                  <a:gd name="T15" fmla="*/ 11 h 130"/>
                  <a:gd name="T16" fmla="*/ 216 w 231"/>
                  <a:gd name="T17" fmla="*/ 11 h 130"/>
                  <a:gd name="T18" fmla="*/ 216 w 231"/>
                  <a:gd name="T19" fmla="*/ 0 h 130"/>
                  <a:gd name="T20" fmla="*/ 15 w 231"/>
                  <a:gd name="T21" fmla="*/ 0 h 130"/>
                  <a:gd name="T22" fmla="*/ 0 w 231"/>
                  <a:gd name="T23" fmla="*/ 16 h 130"/>
                  <a:gd name="T24" fmla="*/ 0 w 231"/>
                  <a:gd name="T25" fmla="*/ 115 h 130"/>
                  <a:gd name="T26" fmla="*/ 15 w 231"/>
                  <a:gd name="T27" fmla="*/ 130 h 130"/>
                  <a:gd name="T28" fmla="*/ 216 w 231"/>
                  <a:gd name="T29" fmla="*/ 130 h 130"/>
                  <a:gd name="T30" fmla="*/ 231 w 231"/>
                  <a:gd name="T31" fmla="*/ 115 h 130"/>
                  <a:gd name="T32" fmla="*/ 231 w 231"/>
                  <a:gd name="T33" fmla="*/ 16 h 130"/>
                  <a:gd name="T34" fmla="*/ 216 w 231"/>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130">
                    <a:moveTo>
                      <a:pt x="216" y="11"/>
                    </a:moveTo>
                    <a:cubicBezTo>
                      <a:pt x="219" y="11"/>
                      <a:pt x="221" y="13"/>
                      <a:pt x="221" y="16"/>
                    </a:cubicBezTo>
                    <a:cubicBezTo>
                      <a:pt x="221" y="115"/>
                      <a:pt x="221" y="115"/>
                      <a:pt x="221" y="115"/>
                    </a:cubicBezTo>
                    <a:cubicBezTo>
                      <a:pt x="221" y="118"/>
                      <a:pt x="219" y="120"/>
                      <a:pt x="216" y="120"/>
                    </a:cubicBezTo>
                    <a:cubicBezTo>
                      <a:pt x="15" y="120"/>
                      <a:pt x="15" y="120"/>
                      <a:pt x="15" y="120"/>
                    </a:cubicBezTo>
                    <a:cubicBezTo>
                      <a:pt x="12" y="120"/>
                      <a:pt x="10" y="118"/>
                      <a:pt x="10" y="115"/>
                    </a:cubicBezTo>
                    <a:cubicBezTo>
                      <a:pt x="10" y="16"/>
                      <a:pt x="10" y="16"/>
                      <a:pt x="10" y="16"/>
                    </a:cubicBezTo>
                    <a:cubicBezTo>
                      <a:pt x="10" y="13"/>
                      <a:pt x="12" y="11"/>
                      <a:pt x="15" y="11"/>
                    </a:cubicBezTo>
                    <a:cubicBezTo>
                      <a:pt x="216" y="11"/>
                      <a:pt x="216" y="11"/>
                      <a:pt x="216" y="11"/>
                    </a:cubicBezTo>
                    <a:moveTo>
                      <a:pt x="216" y="0"/>
                    </a:moveTo>
                    <a:cubicBezTo>
                      <a:pt x="15" y="0"/>
                      <a:pt x="15" y="0"/>
                      <a:pt x="15" y="0"/>
                    </a:cubicBezTo>
                    <a:cubicBezTo>
                      <a:pt x="7" y="0"/>
                      <a:pt x="0" y="7"/>
                      <a:pt x="0" y="16"/>
                    </a:cubicBezTo>
                    <a:cubicBezTo>
                      <a:pt x="0" y="115"/>
                      <a:pt x="0" y="115"/>
                      <a:pt x="0" y="115"/>
                    </a:cubicBezTo>
                    <a:cubicBezTo>
                      <a:pt x="0" y="123"/>
                      <a:pt x="7" y="130"/>
                      <a:pt x="15" y="130"/>
                    </a:cubicBezTo>
                    <a:cubicBezTo>
                      <a:pt x="216" y="130"/>
                      <a:pt x="216" y="130"/>
                      <a:pt x="216" y="130"/>
                    </a:cubicBezTo>
                    <a:cubicBezTo>
                      <a:pt x="224" y="130"/>
                      <a:pt x="231" y="123"/>
                      <a:pt x="231" y="115"/>
                    </a:cubicBezTo>
                    <a:cubicBezTo>
                      <a:pt x="231" y="16"/>
                      <a:pt x="231" y="16"/>
                      <a:pt x="231" y="16"/>
                    </a:cubicBezTo>
                    <a:cubicBezTo>
                      <a:pt x="231" y="7"/>
                      <a:pt x="224" y="0"/>
                      <a:pt x="2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grpSp>
      </p:grpSp>
      <p:grpSp>
        <p:nvGrpSpPr>
          <p:cNvPr id="142" name="Group 141">
            <a:extLst>
              <a:ext uri="{FF2B5EF4-FFF2-40B4-BE49-F238E27FC236}">
                <a16:creationId xmlns:a16="http://schemas.microsoft.com/office/drawing/2014/main" id="{A8124ED1-A9B3-9846-A2AB-8DAB8A8B635E}"/>
              </a:ext>
            </a:extLst>
          </p:cNvPr>
          <p:cNvGrpSpPr/>
          <p:nvPr/>
        </p:nvGrpSpPr>
        <p:grpSpPr>
          <a:xfrm>
            <a:off x="5684448" y="3656223"/>
            <a:ext cx="536248" cy="291149"/>
            <a:chOff x="3146133" y="3646489"/>
            <a:chExt cx="990388" cy="537719"/>
          </a:xfrm>
        </p:grpSpPr>
        <p:sp>
          <p:nvSpPr>
            <p:cNvPr id="143" name="Rounded Rectangle 142">
              <a:extLst>
                <a:ext uri="{FF2B5EF4-FFF2-40B4-BE49-F238E27FC236}">
                  <a16:creationId xmlns:a16="http://schemas.microsoft.com/office/drawing/2014/main" id="{BB7382A3-7764-514D-B979-B7F3F9C27296}"/>
                </a:ext>
              </a:extLst>
            </p:cNvPr>
            <p:cNvSpPr/>
            <p:nvPr/>
          </p:nvSpPr>
          <p:spPr>
            <a:xfrm>
              <a:off x="3256178" y="3655668"/>
              <a:ext cx="746388" cy="407391"/>
            </a:xfrm>
            <a:prstGeom prst="roundRect">
              <a:avLst>
                <a:gd name="adj" fmla="val 1063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grpSp>
          <p:nvGrpSpPr>
            <p:cNvPr id="144" name="Group 143">
              <a:extLst>
                <a:ext uri="{FF2B5EF4-FFF2-40B4-BE49-F238E27FC236}">
                  <a16:creationId xmlns:a16="http://schemas.microsoft.com/office/drawing/2014/main" id="{C8EBA3B8-A0B0-DB46-AEF9-BF01E46BB0E5}"/>
                </a:ext>
              </a:extLst>
            </p:cNvPr>
            <p:cNvGrpSpPr>
              <a:grpSpLocks noChangeAspect="1"/>
            </p:cNvGrpSpPr>
            <p:nvPr/>
          </p:nvGrpSpPr>
          <p:grpSpPr>
            <a:xfrm>
              <a:off x="3146133" y="3646489"/>
              <a:ext cx="990388" cy="537719"/>
              <a:chOff x="572756" y="4356495"/>
              <a:chExt cx="701979" cy="381131"/>
            </a:xfrm>
            <a:solidFill>
              <a:schemeClr val="accent2"/>
            </a:solidFill>
          </p:grpSpPr>
          <p:sp>
            <p:nvSpPr>
              <p:cNvPr id="145" name="Freeform 294">
                <a:extLst>
                  <a:ext uri="{FF2B5EF4-FFF2-40B4-BE49-F238E27FC236}">
                    <a16:creationId xmlns:a16="http://schemas.microsoft.com/office/drawing/2014/main" id="{7DCB7CD0-6908-C24A-94DA-B53224AE6A26}"/>
                  </a:ext>
                </a:extLst>
              </p:cNvPr>
              <p:cNvSpPr>
                <a:spLocks noChangeAspect="1"/>
              </p:cNvSpPr>
              <p:nvPr/>
            </p:nvSpPr>
            <p:spPr bwMode="auto">
              <a:xfrm>
                <a:off x="572756" y="4695627"/>
                <a:ext cx="701979" cy="41999"/>
              </a:xfrm>
              <a:custGeom>
                <a:avLst/>
                <a:gdLst>
                  <a:gd name="T0" fmla="*/ 288 w 297"/>
                  <a:gd name="T1" fmla="*/ 18 h 18"/>
                  <a:gd name="T2" fmla="*/ 10 w 297"/>
                  <a:gd name="T3" fmla="*/ 18 h 18"/>
                  <a:gd name="T4" fmla="*/ 0 w 297"/>
                  <a:gd name="T5" fmla="*/ 9 h 18"/>
                  <a:gd name="T6" fmla="*/ 10 w 297"/>
                  <a:gd name="T7" fmla="*/ 0 h 18"/>
                  <a:gd name="T8" fmla="*/ 288 w 297"/>
                  <a:gd name="T9" fmla="*/ 0 h 18"/>
                  <a:gd name="T10" fmla="*/ 297 w 297"/>
                  <a:gd name="T11" fmla="*/ 9 h 18"/>
                  <a:gd name="T12" fmla="*/ 288 w 2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97" h="18">
                    <a:moveTo>
                      <a:pt x="288" y="18"/>
                    </a:moveTo>
                    <a:cubicBezTo>
                      <a:pt x="10" y="18"/>
                      <a:pt x="10" y="18"/>
                      <a:pt x="10" y="18"/>
                    </a:cubicBezTo>
                    <a:cubicBezTo>
                      <a:pt x="4" y="18"/>
                      <a:pt x="0" y="14"/>
                      <a:pt x="0" y="9"/>
                    </a:cubicBezTo>
                    <a:cubicBezTo>
                      <a:pt x="0" y="4"/>
                      <a:pt x="4" y="0"/>
                      <a:pt x="10" y="0"/>
                    </a:cubicBezTo>
                    <a:cubicBezTo>
                      <a:pt x="288" y="0"/>
                      <a:pt x="288" y="0"/>
                      <a:pt x="288" y="0"/>
                    </a:cubicBezTo>
                    <a:cubicBezTo>
                      <a:pt x="293" y="0"/>
                      <a:pt x="297" y="4"/>
                      <a:pt x="297" y="9"/>
                    </a:cubicBezTo>
                    <a:cubicBezTo>
                      <a:pt x="297" y="14"/>
                      <a:pt x="293" y="18"/>
                      <a:pt x="28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sp>
            <p:nvSpPr>
              <p:cNvPr id="146" name="Freeform 295">
                <a:extLst>
                  <a:ext uri="{FF2B5EF4-FFF2-40B4-BE49-F238E27FC236}">
                    <a16:creationId xmlns:a16="http://schemas.microsoft.com/office/drawing/2014/main" id="{3D96D89E-0920-5941-B57C-1C5BE0AFE72B}"/>
                  </a:ext>
                </a:extLst>
              </p:cNvPr>
              <p:cNvSpPr>
                <a:spLocks noChangeAspect="1" noEditPoints="1"/>
              </p:cNvSpPr>
              <p:nvPr/>
            </p:nvSpPr>
            <p:spPr bwMode="auto">
              <a:xfrm>
                <a:off x="650754" y="4356495"/>
                <a:ext cx="545983" cy="306991"/>
              </a:xfrm>
              <a:custGeom>
                <a:avLst/>
                <a:gdLst>
                  <a:gd name="T0" fmla="*/ 216 w 231"/>
                  <a:gd name="T1" fmla="*/ 11 h 130"/>
                  <a:gd name="T2" fmla="*/ 221 w 231"/>
                  <a:gd name="T3" fmla="*/ 16 h 130"/>
                  <a:gd name="T4" fmla="*/ 221 w 231"/>
                  <a:gd name="T5" fmla="*/ 115 h 130"/>
                  <a:gd name="T6" fmla="*/ 216 w 231"/>
                  <a:gd name="T7" fmla="*/ 120 h 130"/>
                  <a:gd name="T8" fmla="*/ 15 w 231"/>
                  <a:gd name="T9" fmla="*/ 120 h 130"/>
                  <a:gd name="T10" fmla="*/ 10 w 231"/>
                  <a:gd name="T11" fmla="*/ 115 h 130"/>
                  <a:gd name="T12" fmla="*/ 10 w 231"/>
                  <a:gd name="T13" fmla="*/ 16 h 130"/>
                  <a:gd name="T14" fmla="*/ 15 w 231"/>
                  <a:gd name="T15" fmla="*/ 11 h 130"/>
                  <a:gd name="T16" fmla="*/ 216 w 231"/>
                  <a:gd name="T17" fmla="*/ 11 h 130"/>
                  <a:gd name="T18" fmla="*/ 216 w 231"/>
                  <a:gd name="T19" fmla="*/ 0 h 130"/>
                  <a:gd name="T20" fmla="*/ 15 w 231"/>
                  <a:gd name="T21" fmla="*/ 0 h 130"/>
                  <a:gd name="T22" fmla="*/ 0 w 231"/>
                  <a:gd name="T23" fmla="*/ 16 h 130"/>
                  <a:gd name="T24" fmla="*/ 0 w 231"/>
                  <a:gd name="T25" fmla="*/ 115 h 130"/>
                  <a:gd name="T26" fmla="*/ 15 w 231"/>
                  <a:gd name="T27" fmla="*/ 130 h 130"/>
                  <a:gd name="T28" fmla="*/ 216 w 231"/>
                  <a:gd name="T29" fmla="*/ 130 h 130"/>
                  <a:gd name="T30" fmla="*/ 231 w 231"/>
                  <a:gd name="T31" fmla="*/ 115 h 130"/>
                  <a:gd name="T32" fmla="*/ 231 w 231"/>
                  <a:gd name="T33" fmla="*/ 16 h 130"/>
                  <a:gd name="T34" fmla="*/ 216 w 231"/>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130">
                    <a:moveTo>
                      <a:pt x="216" y="11"/>
                    </a:moveTo>
                    <a:cubicBezTo>
                      <a:pt x="219" y="11"/>
                      <a:pt x="221" y="13"/>
                      <a:pt x="221" y="16"/>
                    </a:cubicBezTo>
                    <a:cubicBezTo>
                      <a:pt x="221" y="115"/>
                      <a:pt x="221" y="115"/>
                      <a:pt x="221" y="115"/>
                    </a:cubicBezTo>
                    <a:cubicBezTo>
                      <a:pt x="221" y="118"/>
                      <a:pt x="219" y="120"/>
                      <a:pt x="216" y="120"/>
                    </a:cubicBezTo>
                    <a:cubicBezTo>
                      <a:pt x="15" y="120"/>
                      <a:pt x="15" y="120"/>
                      <a:pt x="15" y="120"/>
                    </a:cubicBezTo>
                    <a:cubicBezTo>
                      <a:pt x="12" y="120"/>
                      <a:pt x="10" y="118"/>
                      <a:pt x="10" y="115"/>
                    </a:cubicBezTo>
                    <a:cubicBezTo>
                      <a:pt x="10" y="16"/>
                      <a:pt x="10" y="16"/>
                      <a:pt x="10" y="16"/>
                    </a:cubicBezTo>
                    <a:cubicBezTo>
                      <a:pt x="10" y="13"/>
                      <a:pt x="12" y="11"/>
                      <a:pt x="15" y="11"/>
                    </a:cubicBezTo>
                    <a:cubicBezTo>
                      <a:pt x="216" y="11"/>
                      <a:pt x="216" y="11"/>
                      <a:pt x="216" y="11"/>
                    </a:cubicBezTo>
                    <a:moveTo>
                      <a:pt x="216" y="0"/>
                    </a:moveTo>
                    <a:cubicBezTo>
                      <a:pt x="15" y="0"/>
                      <a:pt x="15" y="0"/>
                      <a:pt x="15" y="0"/>
                    </a:cubicBezTo>
                    <a:cubicBezTo>
                      <a:pt x="7" y="0"/>
                      <a:pt x="0" y="7"/>
                      <a:pt x="0" y="16"/>
                    </a:cubicBezTo>
                    <a:cubicBezTo>
                      <a:pt x="0" y="115"/>
                      <a:pt x="0" y="115"/>
                      <a:pt x="0" y="115"/>
                    </a:cubicBezTo>
                    <a:cubicBezTo>
                      <a:pt x="0" y="123"/>
                      <a:pt x="7" y="130"/>
                      <a:pt x="15" y="130"/>
                    </a:cubicBezTo>
                    <a:cubicBezTo>
                      <a:pt x="216" y="130"/>
                      <a:pt x="216" y="130"/>
                      <a:pt x="216" y="130"/>
                    </a:cubicBezTo>
                    <a:cubicBezTo>
                      <a:pt x="224" y="130"/>
                      <a:pt x="231" y="123"/>
                      <a:pt x="231" y="115"/>
                    </a:cubicBezTo>
                    <a:cubicBezTo>
                      <a:pt x="231" y="16"/>
                      <a:pt x="231" y="16"/>
                      <a:pt x="231" y="16"/>
                    </a:cubicBezTo>
                    <a:cubicBezTo>
                      <a:pt x="231" y="7"/>
                      <a:pt x="224" y="0"/>
                      <a:pt x="2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mn-lt"/>
                  <a:ea typeface="+mn-ea"/>
                  <a:cs typeface="+mn-cs"/>
                </a:endParaRPr>
              </a:p>
            </p:txBody>
          </p:sp>
        </p:grpSp>
      </p:grpSp>
      <p:sp>
        <p:nvSpPr>
          <p:cNvPr id="64" name="Rectangle 63">
            <a:extLst>
              <a:ext uri="{FF2B5EF4-FFF2-40B4-BE49-F238E27FC236}">
                <a16:creationId xmlns:a16="http://schemas.microsoft.com/office/drawing/2014/main" id="{49A00973-A8C6-3943-B900-7983776D9449}"/>
              </a:ext>
            </a:extLst>
          </p:cNvPr>
          <p:cNvSpPr/>
          <p:nvPr/>
        </p:nvSpPr>
        <p:spPr>
          <a:xfrm>
            <a:off x="7785277" y="4347100"/>
            <a:ext cx="666011" cy="215444"/>
          </a:xfrm>
          <a:prstGeom prst="rect">
            <a:avLst/>
          </a:prstGeom>
        </p:spPr>
        <p:txBody>
          <a:bodyPr wrap="square">
            <a:spAutoFit/>
          </a:bodyPr>
          <a:lstStyle/>
          <a:p>
            <a:pPr marL="0" marR="0" lvl="1" indent="0" algn="ct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12750"/>
                </a:solidFill>
                <a:effectLst/>
                <a:uLnTx/>
                <a:uFillTx/>
                <a:latin typeface="+mn-lt"/>
                <a:ea typeface="ＭＳ Ｐゴシック" charset="0"/>
                <a:cs typeface="+mn-cs"/>
              </a:rPr>
              <a:t>Admin</a:t>
            </a:r>
          </a:p>
        </p:txBody>
      </p:sp>
      <p:pic>
        <p:nvPicPr>
          <p:cNvPr id="168" name="Graphic 167">
            <a:extLst>
              <a:ext uri="{FF2B5EF4-FFF2-40B4-BE49-F238E27FC236}">
                <a16:creationId xmlns:a16="http://schemas.microsoft.com/office/drawing/2014/main" id="{88264237-1543-0B4A-9AB2-039D27DB37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6165" y="3766644"/>
            <a:ext cx="559756" cy="559756"/>
          </a:xfrm>
          <a:prstGeom prst="rect">
            <a:avLst/>
          </a:prstGeom>
        </p:spPr>
      </p:pic>
      <p:pic>
        <p:nvPicPr>
          <p:cNvPr id="148" name="Graphic 147">
            <a:extLst>
              <a:ext uri="{FF2B5EF4-FFF2-40B4-BE49-F238E27FC236}">
                <a16:creationId xmlns:a16="http://schemas.microsoft.com/office/drawing/2014/main" id="{84D9DEF1-F29E-8D46-A746-3044E10D02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3809" y="1867175"/>
            <a:ext cx="838450" cy="709456"/>
          </a:xfrm>
          <a:prstGeom prst="rect">
            <a:avLst/>
          </a:prstGeom>
        </p:spPr>
      </p:pic>
      <p:pic>
        <p:nvPicPr>
          <p:cNvPr id="149" name="Graphic 148">
            <a:extLst>
              <a:ext uri="{FF2B5EF4-FFF2-40B4-BE49-F238E27FC236}">
                <a16:creationId xmlns:a16="http://schemas.microsoft.com/office/drawing/2014/main" id="{7105DA70-1532-9345-BEC3-5EE4F276C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4256" y="2380381"/>
            <a:ext cx="416020" cy="416020"/>
          </a:xfrm>
          <a:prstGeom prst="rect">
            <a:avLst/>
          </a:prstGeom>
        </p:spPr>
      </p:pic>
      <p:pic>
        <p:nvPicPr>
          <p:cNvPr id="150" name="Graphic 149">
            <a:extLst>
              <a:ext uri="{FF2B5EF4-FFF2-40B4-BE49-F238E27FC236}">
                <a16:creationId xmlns:a16="http://schemas.microsoft.com/office/drawing/2014/main" id="{6EBFA6C1-DE7E-384B-8C62-A7D1E42650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4489" y="2356243"/>
            <a:ext cx="416030" cy="349465"/>
          </a:xfrm>
          <a:prstGeom prst="rect">
            <a:avLst/>
          </a:prstGeom>
        </p:spPr>
      </p:pic>
      <p:pic>
        <p:nvPicPr>
          <p:cNvPr id="6" name="Picture 5">
            <a:extLst>
              <a:ext uri="{FF2B5EF4-FFF2-40B4-BE49-F238E27FC236}">
                <a16:creationId xmlns:a16="http://schemas.microsoft.com/office/drawing/2014/main" id="{CF304C49-A154-AC43-81A5-4FB7C23D7B3C}"/>
              </a:ext>
            </a:extLst>
          </p:cNvPr>
          <p:cNvPicPr>
            <a:picLocks noChangeAspect="1"/>
          </p:cNvPicPr>
          <p:nvPr/>
        </p:nvPicPr>
        <p:blipFill>
          <a:blip r:embed="rId13"/>
          <a:stretch>
            <a:fillRect/>
          </a:stretch>
        </p:blipFill>
        <p:spPr>
          <a:xfrm>
            <a:off x="5110259" y="3174731"/>
            <a:ext cx="774927" cy="324152"/>
          </a:xfrm>
          <a:prstGeom prst="rect">
            <a:avLst/>
          </a:prstGeom>
        </p:spPr>
      </p:pic>
      <p:pic>
        <p:nvPicPr>
          <p:cNvPr id="7" name="Picture 6">
            <a:extLst>
              <a:ext uri="{FF2B5EF4-FFF2-40B4-BE49-F238E27FC236}">
                <a16:creationId xmlns:a16="http://schemas.microsoft.com/office/drawing/2014/main" id="{07AA4464-3A97-B248-B67E-99F223BC95F5}"/>
              </a:ext>
            </a:extLst>
          </p:cNvPr>
          <p:cNvPicPr>
            <a:picLocks noChangeAspect="1"/>
          </p:cNvPicPr>
          <p:nvPr/>
        </p:nvPicPr>
        <p:blipFill>
          <a:blip r:embed="rId14"/>
          <a:stretch>
            <a:fillRect/>
          </a:stretch>
        </p:blipFill>
        <p:spPr>
          <a:xfrm>
            <a:off x="3166513" y="3316703"/>
            <a:ext cx="795975" cy="725999"/>
          </a:xfrm>
          <a:prstGeom prst="rect">
            <a:avLst/>
          </a:prstGeom>
        </p:spPr>
      </p:pic>
    </p:spTree>
    <p:extLst>
      <p:ext uri="{BB962C8B-B14F-4D97-AF65-F5344CB8AC3E}">
        <p14:creationId xmlns:p14="http://schemas.microsoft.com/office/powerpoint/2010/main" val="2567628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956362D-C927-614E-B8A7-7B09D004B3F0}"/>
              </a:ext>
            </a:extLst>
          </p:cNvPr>
          <p:cNvSpPr/>
          <p:nvPr/>
        </p:nvSpPr>
        <p:spPr>
          <a:xfrm>
            <a:off x="530942" y="1490086"/>
            <a:ext cx="8252312" cy="3077497"/>
          </a:xfrm>
          <a:prstGeom prst="roundRect">
            <a:avLst>
              <a:gd name="adj" fmla="val 1034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106" name="Rectangle 105">
            <a:extLst>
              <a:ext uri="{FF2B5EF4-FFF2-40B4-BE49-F238E27FC236}">
                <a16:creationId xmlns:a16="http://schemas.microsoft.com/office/drawing/2014/main" id="{FA5B90A0-B609-584F-8CEB-71397714BEA0}"/>
              </a:ext>
            </a:extLst>
          </p:cNvPr>
          <p:cNvSpPr/>
          <p:nvPr/>
        </p:nvSpPr>
        <p:spPr>
          <a:xfrm>
            <a:off x="2687549" y="1555532"/>
            <a:ext cx="3944258" cy="2948990"/>
          </a:xfrm>
          <a:prstGeom prst="rect">
            <a:avLst/>
          </a:prstGeom>
          <a:solidFill>
            <a:schemeClr val="bg2">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91"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5073"/>
              </a:solidFill>
              <a:effectLst/>
              <a:uLnTx/>
              <a:uFillTx/>
              <a:ea typeface="+mn-ea"/>
              <a:cs typeface="+mn-cs"/>
            </a:endParaRPr>
          </a:p>
        </p:txBody>
      </p:sp>
      <p:sp>
        <p:nvSpPr>
          <p:cNvPr id="2" name="Title 1">
            <a:extLst>
              <a:ext uri="{FF2B5EF4-FFF2-40B4-BE49-F238E27FC236}">
                <a16:creationId xmlns:a16="http://schemas.microsoft.com/office/drawing/2014/main" id="{84B9C2E7-59EC-234F-B5AF-6786EAA56F3F}"/>
              </a:ext>
            </a:extLst>
          </p:cNvPr>
          <p:cNvSpPr>
            <a:spLocks noGrp="1"/>
          </p:cNvSpPr>
          <p:nvPr>
            <p:ph type="title"/>
          </p:nvPr>
        </p:nvSpPr>
        <p:spPr>
          <a:xfrm>
            <a:off x="437765" y="341313"/>
            <a:ext cx="8521299" cy="731837"/>
          </a:xfrm>
        </p:spPr>
        <p:txBody>
          <a:bodyPr/>
          <a:lstStyle/>
          <a:p>
            <a:r>
              <a:rPr lang="en-US"/>
              <a:t>Unified business reporting</a:t>
            </a:r>
            <a:br>
              <a:rPr lang="en-US"/>
            </a:br>
            <a:r>
              <a:rPr lang="en-US" sz="1800">
                <a:solidFill>
                  <a:schemeClr val="accent2"/>
                </a:solidFill>
                <a:latin typeface="CiscoSansTT ExtraLight" panose="020B0303020201020303" pitchFamily="34" charset="0"/>
                <a:cs typeface="CiscoSansTT ExtraLight" panose="020B0303020201020303" pitchFamily="34" charset="0"/>
              </a:rPr>
              <a:t>Understand the health of your system</a:t>
            </a:r>
            <a:endParaRPr lang="en-US"/>
          </a:p>
        </p:txBody>
      </p:sp>
      <p:sp>
        <p:nvSpPr>
          <p:cNvPr id="8" name="Rectangle 7">
            <a:extLst>
              <a:ext uri="{FF2B5EF4-FFF2-40B4-BE49-F238E27FC236}">
                <a16:creationId xmlns:a16="http://schemas.microsoft.com/office/drawing/2014/main" id="{9F7F2649-1B77-CD43-BB5B-05784F0F70D1}"/>
              </a:ext>
            </a:extLst>
          </p:cNvPr>
          <p:cNvSpPr/>
          <p:nvPr/>
        </p:nvSpPr>
        <p:spPr>
          <a:xfrm>
            <a:off x="715621" y="2588391"/>
            <a:ext cx="2046459" cy="184666"/>
          </a:xfrm>
          <a:prstGeom prst="rect">
            <a:avLst/>
          </a:prstGeom>
        </p:spPr>
        <p:txBody>
          <a:bodyPr wrap="square" lIns="0" tIns="0">
            <a:spAutoFit/>
          </a:bodyPr>
          <a:lstStyle/>
          <a:p>
            <a:pPr marL="0" lvl="1" defTabSz="685800" fontAlgn="auto">
              <a:spcBef>
                <a:spcPts val="0"/>
              </a:spcBef>
              <a:spcAft>
                <a:spcPts val="0"/>
              </a:spcAft>
              <a:buClr>
                <a:srgbClr val="00C0F1"/>
              </a:buClr>
              <a:buSzPct val="85000"/>
              <a:defRPr/>
            </a:pPr>
            <a:r>
              <a:rPr lang="en-US" sz="900" kern="0">
                <a:solidFill>
                  <a:schemeClr val="accent2"/>
                </a:solidFill>
                <a:latin typeface="+mn-lt"/>
                <a:cs typeface="CiscoSansTT" panose="020B0503020201020303" pitchFamily="34" charset="0"/>
              </a:rPr>
              <a:t>Cisco Secure Email</a:t>
            </a:r>
          </a:p>
        </p:txBody>
      </p:sp>
      <p:pic>
        <p:nvPicPr>
          <p:cNvPr id="94" name="Graphic 93">
            <a:extLst>
              <a:ext uri="{FF2B5EF4-FFF2-40B4-BE49-F238E27FC236}">
                <a16:creationId xmlns:a16="http://schemas.microsoft.com/office/drawing/2014/main" id="{47AA1936-CC15-0B44-B021-85104CF07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1147" y="1789298"/>
            <a:ext cx="568750" cy="646308"/>
          </a:xfrm>
          <a:prstGeom prst="rect">
            <a:avLst/>
          </a:prstGeom>
        </p:spPr>
      </p:pic>
      <p:grpSp>
        <p:nvGrpSpPr>
          <p:cNvPr id="112" name="Group 111">
            <a:extLst>
              <a:ext uri="{FF2B5EF4-FFF2-40B4-BE49-F238E27FC236}">
                <a16:creationId xmlns:a16="http://schemas.microsoft.com/office/drawing/2014/main" id="{CFF10B5A-7C46-5349-BDDB-376517EBA252}"/>
              </a:ext>
            </a:extLst>
          </p:cNvPr>
          <p:cNvGrpSpPr/>
          <p:nvPr/>
        </p:nvGrpSpPr>
        <p:grpSpPr>
          <a:xfrm>
            <a:off x="2946377" y="3311184"/>
            <a:ext cx="1198055" cy="75346"/>
            <a:chOff x="6843552" y="2621906"/>
            <a:chExt cx="1023931" cy="64395"/>
          </a:xfrm>
        </p:grpSpPr>
        <p:sp>
          <p:nvSpPr>
            <p:cNvPr id="117" name="Freeform 116">
              <a:extLst>
                <a:ext uri="{FF2B5EF4-FFF2-40B4-BE49-F238E27FC236}">
                  <a16:creationId xmlns:a16="http://schemas.microsoft.com/office/drawing/2014/main" id="{C2C54A1D-B19A-0E43-B933-C1D80FF2A981}"/>
                </a:ext>
              </a:extLst>
            </p:cNvPr>
            <p:cNvSpPr>
              <a:spLocks/>
            </p:cNvSpPr>
            <p:nvPr/>
          </p:nvSpPr>
          <p:spPr bwMode="auto">
            <a:xfrm>
              <a:off x="7804191" y="2621906"/>
              <a:ext cx="63292" cy="64395"/>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rgbClr val="CCCCCC"/>
            </a:solidFill>
            <a:ln>
              <a:solidFill>
                <a:srgbClr val="FFFFFF"/>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76767"/>
                </a:solidFill>
                <a:effectLst/>
                <a:uLnTx/>
                <a:uFillTx/>
                <a:latin typeface="+mn-lt"/>
                <a:ea typeface="+mn-ea"/>
                <a:cs typeface="+mn-cs"/>
              </a:endParaRPr>
            </a:p>
          </p:txBody>
        </p:sp>
        <p:sp>
          <p:nvSpPr>
            <p:cNvPr id="118" name="Isosceles Triangle 15">
              <a:extLst>
                <a:ext uri="{FF2B5EF4-FFF2-40B4-BE49-F238E27FC236}">
                  <a16:creationId xmlns:a16="http://schemas.microsoft.com/office/drawing/2014/main" id="{6741050E-4671-FA40-B7BB-2E328D6A2612}"/>
                </a:ext>
              </a:extLst>
            </p:cNvPr>
            <p:cNvSpPr/>
            <p:nvPr/>
          </p:nvSpPr>
          <p:spPr>
            <a:xfrm rot="10800000">
              <a:off x="6843552" y="2647563"/>
              <a:ext cx="54864" cy="36576"/>
            </a:xfrm>
            <a:prstGeom prst="triangle">
              <a:avLst/>
            </a:prstGeom>
            <a:solidFill>
              <a:srgbClr val="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a typeface="+mn-ea"/>
                <a:cs typeface="+mn-cs"/>
              </a:endParaRPr>
            </a:p>
          </p:txBody>
        </p:sp>
      </p:grpSp>
      <p:sp>
        <p:nvSpPr>
          <p:cNvPr id="61" name="Rectangle 60">
            <a:extLst>
              <a:ext uri="{FF2B5EF4-FFF2-40B4-BE49-F238E27FC236}">
                <a16:creationId xmlns:a16="http://schemas.microsoft.com/office/drawing/2014/main" id="{D0855E97-F599-E941-A62B-5DF85A76CBD2}"/>
              </a:ext>
            </a:extLst>
          </p:cNvPr>
          <p:cNvSpPr/>
          <p:nvPr/>
        </p:nvSpPr>
        <p:spPr>
          <a:xfrm>
            <a:off x="715621" y="2796401"/>
            <a:ext cx="1718257" cy="4616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Access data from the cloud to create consolidated reports</a:t>
            </a:r>
          </a:p>
        </p:txBody>
      </p:sp>
      <p:sp>
        <p:nvSpPr>
          <p:cNvPr id="62" name="Rectangle 61">
            <a:extLst>
              <a:ext uri="{FF2B5EF4-FFF2-40B4-BE49-F238E27FC236}">
                <a16:creationId xmlns:a16="http://schemas.microsoft.com/office/drawing/2014/main" id="{3848C1A8-87AC-DA49-8D57-75BDA25BBD80}"/>
              </a:ext>
            </a:extLst>
          </p:cNvPr>
          <p:cNvSpPr/>
          <p:nvPr/>
        </p:nvSpPr>
        <p:spPr>
          <a:xfrm>
            <a:off x="715622" y="3294794"/>
            <a:ext cx="1536336"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Reduce investigations and response times</a:t>
            </a:r>
          </a:p>
        </p:txBody>
      </p:sp>
      <p:sp>
        <p:nvSpPr>
          <p:cNvPr id="63" name="Rectangle 62">
            <a:extLst>
              <a:ext uri="{FF2B5EF4-FFF2-40B4-BE49-F238E27FC236}">
                <a16:creationId xmlns:a16="http://schemas.microsoft.com/office/drawing/2014/main" id="{211CEDBC-04C1-9A41-BABC-0ADB6005D2FF}"/>
              </a:ext>
            </a:extLst>
          </p:cNvPr>
          <p:cNvSpPr/>
          <p:nvPr/>
        </p:nvSpPr>
        <p:spPr>
          <a:xfrm>
            <a:off x="705682" y="3654688"/>
            <a:ext cx="1949966" cy="323165"/>
          </a:xfrm>
          <a:prstGeom prst="rect">
            <a:avLst/>
          </a:prstGeom>
        </p:spPr>
        <p:txBody>
          <a:bodyPr wrap="square" lIns="0" tIns="0">
            <a:spAutoFit/>
          </a:bodyPr>
          <a:lstStyle/>
          <a:p>
            <a:pPr marL="171450" marR="0" lvl="1" indent="-171450" algn="l" defTabSz="685800" rtl="0" eaLnBrk="1" fontAlgn="auto" latinLnBrk="0" hangingPunct="1">
              <a:lnSpc>
                <a:spcPct val="100000"/>
              </a:lnSpc>
              <a:spcBef>
                <a:spcPts val="0"/>
              </a:spcBef>
              <a:spcAft>
                <a:spcPts val="0"/>
              </a:spcAft>
              <a:buClr>
                <a:schemeClr val="accent2"/>
              </a:buClr>
              <a:buSzPct val="125000"/>
              <a:buFont typeface="Arial" panose="020B0604020202020204" pitchFamily="34" charset="0"/>
              <a:buChar char="•"/>
              <a:tabLst/>
              <a:defRPr/>
            </a:pPr>
            <a:r>
              <a:rPr kumimoji="0" lang="en-US" sz="900" b="0" i="0" u="none" strike="noStrike" kern="0" cap="none" spc="0" normalizeH="0" baseline="0" noProof="0">
                <a:ln>
                  <a:noFill/>
                </a:ln>
                <a:effectLst/>
                <a:uLnTx/>
                <a:uFillTx/>
                <a:latin typeface="+mn-lt"/>
                <a:ea typeface="ＭＳ Ｐゴシック" charset="0"/>
                <a:cs typeface="CiscoSansTT" panose="020B0503020201020303" pitchFamily="34" charset="0"/>
              </a:rPr>
              <a:t>Identify trends with scheduled and ad-hoc reporting</a:t>
            </a:r>
          </a:p>
        </p:txBody>
      </p:sp>
      <p:grpSp>
        <p:nvGrpSpPr>
          <p:cNvPr id="65" name="Group 64">
            <a:extLst>
              <a:ext uri="{FF2B5EF4-FFF2-40B4-BE49-F238E27FC236}">
                <a16:creationId xmlns:a16="http://schemas.microsoft.com/office/drawing/2014/main" id="{E371BA57-9710-E74E-B47A-2DD66A1F1226}"/>
              </a:ext>
            </a:extLst>
          </p:cNvPr>
          <p:cNvGrpSpPr/>
          <p:nvPr/>
        </p:nvGrpSpPr>
        <p:grpSpPr>
          <a:xfrm>
            <a:off x="2916616" y="2039469"/>
            <a:ext cx="3470292" cy="1998515"/>
            <a:chOff x="4205839" y="1654574"/>
            <a:chExt cx="3265666" cy="1880672"/>
          </a:xfrm>
        </p:grpSpPr>
        <p:pic>
          <p:nvPicPr>
            <p:cNvPr id="67" name="Picture 66">
              <a:extLst>
                <a:ext uri="{FF2B5EF4-FFF2-40B4-BE49-F238E27FC236}">
                  <a16:creationId xmlns:a16="http://schemas.microsoft.com/office/drawing/2014/main" id="{09B25ECE-98F3-104B-ACEB-1636374C4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5839" y="1654574"/>
              <a:ext cx="3265666" cy="1880672"/>
            </a:xfrm>
            <a:prstGeom prst="rect">
              <a:avLst/>
            </a:prstGeom>
          </p:spPr>
        </p:pic>
        <p:pic>
          <p:nvPicPr>
            <p:cNvPr id="77" name="Picture 76">
              <a:extLst>
                <a:ext uri="{FF2B5EF4-FFF2-40B4-BE49-F238E27FC236}">
                  <a16:creationId xmlns:a16="http://schemas.microsoft.com/office/drawing/2014/main" id="{FD9D756F-FC7C-2E48-8BD0-5AD64C0DAA0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6499" y="1898222"/>
              <a:ext cx="1968537" cy="1368916"/>
            </a:xfrm>
            <a:prstGeom prst="rect">
              <a:avLst/>
            </a:prstGeom>
            <a:ln>
              <a:solidFill>
                <a:schemeClr val="tx1"/>
              </a:solidFill>
            </a:ln>
          </p:spPr>
        </p:pic>
        <p:grpSp>
          <p:nvGrpSpPr>
            <p:cNvPr id="78" name="Group 77">
              <a:extLst>
                <a:ext uri="{FF2B5EF4-FFF2-40B4-BE49-F238E27FC236}">
                  <a16:creationId xmlns:a16="http://schemas.microsoft.com/office/drawing/2014/main" id="{200BA1E9-514C-BC4D-BA6A-EE16C12EBC27}"/>
                </a:ext>
              </a:extLst>
            </p:cNvPr>
            <p:cNvGrpSpPr/>
            <p:nvPr/>
          </p:nvGrpSpPr>
          <p:grpSpPr>
            <a:xfrm>
              <a:off x="4607038" y="1824890"/>
              <a:ext cx="1867401" cy="1492403"/>
              <a:chOff x="319185" y="56381"/>
              <a:chExt cx="6136479" cy="4992789"/>
            </a:xfrm>
          </p:grpSpPr>
          <p:pic>
            <p:nvPicPr>
              <p:cNvPr id="79" name="Picture 78">
                <a:extLst>
                  <a:ext uri="{FF2B5EF4-FFF2-40B4-BE49-F238E27FC236}">
                    <a16:creationId xmlns:a16="http://schemas.microsoft.com/office/drawing/2014/main" id="{74206FA9-6C08-584D-B611-892CA9AF32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185" y="56381"/>
                <a:ext cx="6136479" cy="4992789"/>
              </a:xfrm>
              <a:prstGeom prst="rect">
                <a:avLst/>
              </a:prstGeom>
              <a:solidFill>
                <a:schemeClr val="bg2"/>
              </a:solidFill>
              <a:ln>
                <a:noFill/>
              </a:ln>
            </p:spPr>
          </p:pic>
          <p:sp>
            <p:nvSpPr>
              <p:cNvPr id="80" name="Rectangle 79">
                <a:extLst>
                  <a:ext uri="{FF2B5EF4-FFF2-40B4-BE49-F238E27FC236}">
                    <a16:creationId xmlns:a16="http://schemas.microsoft.com/office/drawing/2014/main" id="{97DB88D6-1D73-594E-8496-47F2E4DD6224}"/>
                  </a:ext>
                </a:extLst>
              </p:cNvPr>
              <p:cNvSpPr/>
              <p:nvPr/>
            </p:nvSpPr>
            <p:spPr>
              <a:xfrm>
                <a:off x="1618488" y="3489153"/>
                <a:ext cx="142935" cy="10587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1" name="Rectangle 80">
                <a:extLst>
                  <a:ext uri="{FF2B5EF4-FFF2-40B4-BE49-F238E27FC236}">
                    <a16:creationId xmlns:a16="http://schemas.microsoft.com/office/drawing/2014/main" id="{DF73E943-E162-024D-A1F0-3FF883FD3EBD}"/>
                  </a:ext>
                </a:extLst>
              </p:cNvPr>
              <p:cNvSpPr/>
              <p:nvPr/>
            </p:nvSpPr>
            <p:spPr>
              <a:xfrm>
                <a:off x="2622724" y="3489153"/>
                <a:ext cx="142935" cy="10587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2" name="Rectangle 81">
                <a:extLst>
                  <a:ext uri="{FF2B5EF4-FFF2-40B4-BE49-F238E27FC236}">
                    <a16:creationId xmlns:a16="http://schemas.microsoft.com/office/drawing/2014/main" id="{CCF5487D-4C6E-F149-82E7-6A1241F24722}"/>
                  </a:ext>
                </a:extLst>
              </p:cNvPr>
              <p:cNvSpPr/>
              <p:nvPr/>
            </p:nvSpPr>
            <p:spPr>
              <a:xfrm>
                <a:off x="3626961" y="3489153"/>
                <a:ext cx="142935" cy="10587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3" name="Rectangle 82">
                <a:extLst>
                  <a:ext uri="{FF2B5EF4-FFF2-40B4-BE49-F238E27FC236}">
                    <a16:creationId xmlns:a16="http://schemas.microsoft.com/office/drawing/2014/main" id="{3CEC88E6-96A7-2848-BC3F-192D5DAE60F4}"/>
                  </a:ext>
                </a:extLst>
              </p:cNvPr>
              <p:cNvSpPr/>
              <p:nvPr/>
            </p:nvSpPr>
            <p:spPr>
              <a:xfrm>
                <a:off x="4631195" y="3489150"/>
                <a:ext cx="142935" cy="10587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sp>
            <p:nvSpPr>
              <p:cNvPr id="84" name="Rectangle 83">
                <a:extLst>
                  <a:ext uri="{FF2B5EF4-FFF2-40B4-BE49-F238E27FC236}">
                    <a16:creationId xmlns:a16="http://schemas.microsoft.com/office/drawing/2014/main" id="{21385309-9832-B04E-9B3F-EBBA8B99E0E6}"/>
                  </a:ext>
                </a:extLst>
              </p:cNvPr>
              <p:cNvSpPr/>
              <p:nvPr/>
            </p:nvSpPr>
            <p:spPr>
              <a:xfrm>
                <a:off x="5635431" y="3489158"/>
                <a:ext cx="142935" cy="10587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ea typeface="+mn-ea"/>
                  <a:cs typeface="+mn-cs"/>
                </a:endParaRPr>
              </a:p>
            </p:txBody>
          </p:sp>
        </p:grpSp>
      </p:grpSp>
      <p:sp>
        <p:nvSpPr>
          <p:cNvPr id="85" name="Rectangle 84">
            <a:extLst>
              <a:ext uri="{FF2B5EF4-FFF2-40B4-BE49-F238E27FC236}">
                <a16:creationId xmlns:a16="http://schemas.microsoft.com/office/drawing/2014/main" id="{B9C53BE3-6BCC-4249-941F-C7E9B34A999E}"/>
              </a:ext>
            </a:extLst>
          </p:cNvPr>
          <p:cNvSpPr/>
          <p:nvPr/>
        </p:nvSpPr>
        <p:spPr>
          <a:xfrm>
            <a:off x="6747021" y="2323988"/>
            <a:ext cx="1952841" cy="2364234"/>
          </a:xfrm>
          <a:prstGeom prst="rect">
            <a:avLst/>
          </a:prstGeom>
          <a:noFill/>
          <a:ln w="3175" cap="flat" cmpd="sng" algn="ctr">
            <a:noFill/>
            <a:prstDash val="solid"/>
          </a:ln>
          <a:effectLst/>
        </p:spPr>
        <p:txBody>
          <a:bodyPr wrap="square" lIns="91440" tIns="91440" rtlCol="0" anchor="t"/>
          <a:lstStyle/>
          <a:p>
            <a:pPr marL="0" marR="0" lvl="0" indent="0" defTabSz="914400" eaLnBrk="1" fontAlgn="auto" latinLnBrk="0" hangingPunct="1">
              <a:lnSpc>
                <a:spcPct val="100000"/>
              </a:lnSpc>
              <a:spcBef>
                <a:spcPts val="0"/>
              </a:spcBef>
              <a:spcAft>
                <a:spcPts val="600"/>
              </a:spcAft>
              <a:buClrTx/>
              <a:buSzPct val="110000"/>
              <a:buFontTx/>
              <a:buNone/>
              <a:tabLst/>
              <a:defRPr/>
            </a:pPr>
            <a:r>
              <a:rPr kumimoji="0" lang="en-US" sz="1400" b="1" i="0" u="none" strike="noStrike" kern="0" cap="none" spc="0" normalizeH="0" baseline="0" noProof="0">
                <a:ln>
                  <a:noFill/>
                </a:ln>
                <a:effectLst/>
                <a:uLnTx/>
                <a:uFillTx/>
                <a:latin typeface="+mn-lt"/>
                <a:ea typeface="+mn-ea"/>
                <a:cs typeface="+mn-cs"/>
              </a:rPr>
              <a:t>See details around:</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Email Threats</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Malicious Attachments</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Email Volume</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Spam Counters</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Policy Violations</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Virus Reports</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Outgoing Email Data</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Reputation Service</a:t>
            </a:r>
          </a:p>
          <a:p>
            <a:pPr marL="117475" marR="0" lvl="0" indent="-117475" defTabSz="914400" eaLnBrk="1" fontAlgn="auto" latinLnBrk="0" hangingPunct="1">
              <a:lnSpc>
                <a:spcPts val="1200"/>
              </a:lnSpc>
              <a:spcBef>
                <a:spcPts val="0"/>
              </a:spcBef>
              <a:spcAft>
                <a:spcPts val="300"/>
              </a:spcAft>
              <a:buClr>
                <a:schemeClr val="accent2"/>
              </a:buClr>
              <a:buSzPct val="110000"/>
              <a:buFont typeface="Arial" pitchFamily="34" charset="0"/>
              <a:buChar char="•"/>
              <a:tabLst/>
              <a:defRPr/>
            </a:pPr>
            <a:r>
              <a:rPr kumimoji="0" lang="en-US" sz="1050" b="0" i="0" u="none" strike="noStrike" kern="0" cap="none" spc="0" normalizeH="0" baseline="0" noProof="0">
                <a:ln>
                  <a:noFill/>
                </a:ln>
                <a:effectLst/>
                <a:uLnTx/>
                <a:uFillTx/>
                <a:latin typeface="+mn-lt"/>
                <a:ea typeface="+mn-ea"/>
                <a:cs typeface="+mn-cs"/>
              </a:rPr>
              <a:t>System Health View</a:t>
            </a:r>
          </a:p>
          <a:p>
            <a:pPr marL="0" marR="0" lvl="0" indent="0" algn="ctr" defTabSz="914400" eaLnBrk="1" fontAlgn="auto" latinLnBrk="0" hangingPunct="1">
              <a:lnSpc>
                <a:spcPct val="100000"/>
              </a:lnSpc>
              <a:spcBef>
                <a:spcPts val="0"/>
              </a:spcBef>
              <a:spcAft>
                <a:spcPts val="0"/>
              </a:spcAft>
              <a:buClrTx/>
              <a:buSzPct val="110000"/>
              <a:buFontTx/>
              <a:buNone/>
              <a:tabLst/>
              <a:defRPr/>
            </a:pPr>
            <a:endParaRPr kumimoji="0" lang="en-US" sz="1000" b="1" i="0" u="none" strike="noStrike" kern="0" cap="none" spc="0" normalizeH="0" baseline="0" noProof="0">
              <a:ln>
                <a:noFill/>
              </a:ln>
              <a:effectLst/>
              <a:uLnTx/>
              <a:uFillTx/>
              <a:latin typeface="+mn-lt"/>
              <a:ea typeface="+mn-ea"/>
              <a:cs typeface="+mn-cs"/>
            </a:endParaRPr>
          </a:p>
        </p:txBody>
      </p:sp>
      <p:pic>
        <p:nvPicPr>
          <p:cNvPr id="87" name="Picture 21" descr="A close up of a logo&#10;&#10;Description generated with very high confidence">
            <a:extLst>
              <a:ext uri="{FF2B5EF4-FFF2-40B4-BE49-F238E27FC236}">
                <a16:creationId xmlns:a16="http://schemas.microsoft.com/office/drawing/2014/main" id="{4A5F9F2E-682A-3B49-9486-CC539268B8CA}"/>
              </a:ext>
            </a:extLst>
          </p:cNvPr>
          <p:cNvPicPr>
            <a:picLocks noChangeAspect="1"/>
          </p:cNvPicPr>
          <p:nvPr/>
        </p:nvPicPr>
        <p:blipFill>
          <a:blip r:embed="rId7"/>
          <a:stretch>
            <a:fillRect/>
          </a:stretch>
        </p:blipFill>
        <p:spPr>
          <a:xfrm>
            <a:off x="6682023" y="1473674"/>
            <a:ext cx="1116950" cy="1114717"/>
          </a:xfrm>
          <a:prstGeom prst="rect">
            <a:avLst/>
          </a:prstGeom>
        </p:spPr>
      </p:pic>
    </p:spTree>
    <p:extLst>
      <p:ext uri="{BB962C8B-B14F-4D97-AF65-F5344CB8AC3E}">
        <p14:creationId xmlns:p14="http://schemas.microsoft.com/office/powerpoint/2010/main" val="3907856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Cisco Secure Email Threat Defense</a:t>
            </a:r>
          </a:p>
        </p:txBody>
      </p:sp>
    </p:spTree>
    <p:extLst>
      <p:ext uri="{BB962C8B-B14F-4D97-AF65-F5344CB8AC3E}">
        <p14:creationId xmlns:p14="http://schemas.microsoft.com/office/powerpoint/2010/main" val="14352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8" name="Google Shape;888;p86"/>
          <p:cNvSpPr/>
          <p:nvPr/>
        </p:nvSpPr>
        <p:spPr>
          <a:xfrm>
            <a:off x="529592" y="1206355"/>
            <a:ext cx="8081009" cy="422191"/>
          </a:xfrm>
          <a:prstGeom prst="round2SameRect">
            <a:avLst>
              <a:gd name="adj1" fmla="val 24195"/>
              <a:gd name="adj2" fmla="val 0"/>
            </a:avLst>
          </a:prstGeom>
          <a:noFill/>
          <a:ln>
            <a:noFill/>
          </a:ln>
        </p:spPr>
        <p:txBody>
          <a:bodyPr spcFirstLastPara="1" wrap="square" lIns="68575" tIns="34275" rIns="68575" bIns="34275" anchor="ctr" anchorCtr="0">
            <a:noAutofit/>
          </a:bodyPr>
          <a:lstStyle/>
          <a:p>
            <a:pPr algn="ctr" defTabSz="457189">
              <a:buClr>
                <a:srgbClr val="282828"/>
              </a:buClr>
              <a:buSzPts val="1800"/>
              <a:defRPr/>
            </a:pPr>
            <a:endParaRPr>
              <a:solidFill>
                <a:srgbClr val="FFFFFF"/>
              </a:solidFill>
              <a:latin typeface="CiscoSansTT ExtraLight"/>
              <a:ea typeface="Arial"/>
              <a:cs typeface="Arial"/>
              <a:sym typeface="Arial"/>
            </a:endParaRPr>
          </a:p>
        </p:txBody>
      </p:sp>
      <p:sp>
        <p:nvSpPr>
          <p:cNvPr id="889" name="Google Shape;889;p86"/>
          <p:cNvSpPr txBox="1">
            <a:spLocks noGrp="1"/>
          </p:cNvSpPr>
          <p:nvPr>
            <p:ph type="title"/>
          </p:nvPr>
        </p:nvSpPr>
        <p:spPr/>
        <p:txBody>
          <a:bodyPr/>
          <a:lstStyle/>
          <a:p>
            <a:pPr lvl="0"/>
            <a:r>
              <a:rPr lang="en-US">
                <a:sym typeface="Arial"/>
              </a:rPr>
              <a:t>Email Threat Defense</a:t>
            </a:r>
          </a:p>
        </p:txBody>
      </p:sp>
      <p:sp>
        <p:nvSpPr>
          <p:cNvPr id="890" name="Google Shape;890;p86"/>
          <p:cNvSpPr/>
          <p:nvPr/>
        </p:nvSpPr>
        <p:spPr>
          <a:xfrm>
            <a:off x="1471977" y="2609005"/>
            <a:ext cx="1955576" cy="1906291"/>
          </a:xfrm>
          <a:prstGeom prst="rect">
            <a:avLst/>
          </a:prstGeom>
          <a:noFill/>
          <a:ln>
            <a:noFill/>
          </a:ln>
        </p:spPr>
        <p:txBody>
          <a:bodyPr spcFirstLastPara="1" wrap="square" lIns="68575" tIns="34275" rIns="68575" bIns="34275" anchor="t" anchorCtr="0">
            <a:noAutofit/>
          </a:bodyPr>
          <a:lstStyle/>
          <a:p>
            <a:pPr defTabSz="457189">
              <a:buClr>
                <a:srgbClr val="282828"/>
              </a:buClr>
              <a:buSzPts val="1400"/>
              <a:defRPr/>
            </a:pPr>
            <a:r>
              <a:rPr lang="en-US" sz="1600">
                <a:solidFill>
                  <a:srgbClr val="282828"/>
                </a:solidFill>
                <a:latin typeface="CiscoSansTT ExtraLight"/>
                <a:ea typeface="Arial"/>
                <a:cs typeface="Arial"/>
                <a:sym typeface="Arial"/>
              </a:rPr>
              <a:t>All messages</a:t>
            </a:r>
            <a:endParaRPr sz="1600">
              <a:solidFill>
                <a:srgbClr val="282828"/>
              </a:solidFill>
              <a:latin typeface="CiscoSansTT ExtraLight"/>
              <a:ea typeface="Arial"/>
              <a:cs typeface="Arial"/>
              <a:sym typeface="Arial"/>
            </a:endParaRPr>
          </a:p>
          <a:p>
            <a:pPr defTabSz="457189">
              <a:spcBef>
                <a:spcPts val="1400"/>
              </a:spcBef>
              <a:buClr>
                <a:srgbClr val="282828"/>
              </a:buClr>
              <a:buSzPts val="1400"/>
              <a:defRPr/>
            </a:pPr>
            <a:r>
              <a:rPr lang="en-US" sz="1600">
                <a:solidFill>
                  <a:srgbClr val="282828"/>
                </a:solidFill>
                <a:latin typeface="CiscoSansTT ExtraLight"/>
                <a:ea typeface="Arial"/>
                <a:cs typeface="Arial"/>
                <a:sym typeface="Arial"/>
              </a:rPr>
              <a:t>Search / Triage</a:t>
            </a:r>
            <a:endParaRPr sz="1600">
              <a:solidFill>
                <a:srgbClr val="282828"/>
              </a:solidFill>
              <a:latin typeface="CiscoSansTT ExtraLight"/>
              <a:ea typeface="Arial"/>
              <a:cs typeface="Arial"/>
              <a:sym typeface="Arial"/>
            </a:endParaRPr>
          </a:p>
          <a:p>
            <a:pPr defTabSz="457189">
              <a:spcBef>
                <a:spcPts val="1400"/>
              </a:spcBef>
              <a:buClr>
                <a:srgbClr val="282828"/>
              </a:buClr>
              <a:buSzPts val="1400"/>
              <a:defRPr/>
            </a:pPr>
            <a:r>
              <a:rPr lang="en-US" sz="1600">
                <a:solidFill>
                  <a:srgbClr val="282828"/>
                </a:solidFill>
                <a:latin typeface="CiscoSansTT ExtraLight"/>
                <a:ea typeface="Arial"/>
                <a:cs typeface="Arial"/>
                <a:sym typeface="Arial"/>
              </a:rPr>
              <a:t>Open APIs</a:t>
            </a:r>
          </a:p>
        </p:txBody>
      </p:sp>
      <p:sp>
        <p:nvSpPr>
          <p:cNvPr id="893" name="Google Shape;893;p86"/>
          <p:cNvSpPr/>
          <p:nvPr/>
        </p:nvSpPr>
        <p:spPr>
          <a:xfrm>
            <a:off x="4062389" y="2609004"/>
            <a:ext cx="2053551" cy="1492716"/>
          </a:xfrm>
          <a:prstGeom prst="rect">
            <a:avLst/>
          </a:prstGeom>
          <a:noFill/>
          <a:ln>
            <a:noFill/>
          </a:ln>
        </p:spPr>
        <p:txBody>
          <a:bodyPr spcFirstLastPara="1" wrap="square" lIns="68575" tIns="34275" rIns="68575" bIns="34275" anchor="t" anchorCtr="0">
            <a:noAutofit/>
          </a:bodyPr>
          <a:lstStyle/>
          <a:p>
            <a:pPr defTabSz="457189">
              <a:buClr>
                <a:srgbClr val="333333"/>
              </a:buClr>
              <a:buSzPts val="1400"/>
              <a:defRPr/>
            </a:pPr>
            <a:r>
              <a:rPr lang="en-US" sz="1600">
                <a:solidFill>
                  <a:srgbClr val="333333"/>
                </a:solidFill>
                <a:latin typeface="CiscoSansTT ExtraLight"/>
                <a:ea typeface="Arial"/>
                <a:cs typeface="Arial"/>
                <a:sym typeface="Arial"/>
              </a:rPr>
              <a:t>Deployment</a:t>
            </a:r>
          </a:p>
          <a:p>
            <a:pPr defTabSz="457189">
              <a:spcBef>
                <a:spcPts val="1400"/>
              </a:spcBef>
              <a:buClr>
                <a:srgbClr val="333333"/>
              </a:buClr>
              <a:buSzPts val="1400"/>
              <a:defRPr/>
            </a:pPr>
            <a:r>
              <a:rPr lang="en-US" sz="1600">
                <a:solidFill>
                  <a:srgbClr val="333333"/>
                </a:solidFill>
                <a:latin typeface="CiscoSansTT ExtraLight"/>
                <a:ea typeface="Arial"/>
                <a:cs typeface="Arial"/>
                <a:sym typeface="Arial"/>
              </a:rPr>
              <a:t>Configuration</a:t>
            </a:r>
          </a:p>
          <a:p>
            <a:pPr defTabSz="457189">
              <a:spcBef>
                <a:spcPts val="1400"/>
              </a:spcBef>
              <a:buClr>
                <a:srgbClr val="333333"/>
              </a:buClr>
              <a:buSzPts val="1400"/>
              <a:defRPr/>
            </a:pPr>
            <a:r>
              <a:rPr lang="en-US" sz="1600">
                <a:solidFill>
                  <a:srgbClr val="333333"/>
                </a:solidFill>
                <a:latin typeface="CiscoSansTT ExtraLight"/>
                <a:ea typeface="Arial"/>
                <a:cs typeface="Arial"/>
                <a:sym typeface="Arial"/>
              </a:rPr>
              <a:t>Management</a:t>
            </a:r>
            <a:endParaRPr sz="1600">
              <a:solidFill>
                <a:srgbClr val="282828"/>
              </a:solidFill>
              <a:latin typeface="CiscoSansTT ExtraLight"/>
              <a:ea typeface="Arial"/>
              <a:cs typeface="Arial"/>
              <a:sym typeface="Arial"/>
            </a:endParaRPr>
          </a:p>
        </p:txBody>
      </p:sp>
      <p:sp>
        <p:nvSpPr>
          <p:cNvPr id="894" name="Google Shape;894;p86"/>
          <p:cNvSpPr/>
          <p:nvPr/>
        </p:nvSpPr>
        <p:spPr>
          <a:xfrm>
            <a:off x="1395787" y="1203087"/>
            <a:ext cx="6348613" cy="422191"/>
          </a:xfrm>
          <a:prstGeom prst="roundRect">
            <a:avLst>
              <a:gd name="adj" fmla="val 19101"/>
            </a:avLst>
          </a:prstGeom>
          <a:noFill/>
          <a:ln>
            <a:noFill/>
          </a:ln>
        </p:spPr>
        <p:txBody>
          <a:bodyPr spcFirstLastPara="1" wrap="square" lIns="91425" tIns="45725" rIns="91425" bIns="45725" anchor="t" anchorCtr="0">
            <a:noAutofit/>
          </a:bodyPr>
          <a:lstStyle/>
          <a:p>
            <a:pPr algn="ctr" defTabSz="457189">
              <a:buClr>
                <a:srgbClr val="FFFFFF"/>
              </a:buClr>
              <a:buSzPts val="1800"/>
              <a:defRPr/>
            </a:pPr>
            <a:r>
              <a:rPr lang="en-US" b="1">
                <a:solidFill>
                  <a:srgbClr val="00BCEB"/>
                </a:solidFill>
                <a:latin typeface="CiscoSansTT ExtraLight"/>
                <a:ea typeface="Arial"/>
                <a:cs typeface="Arial"/>
                <a:sym typeface="Arial"/>
              </a:rPr>
              <a:t>Cloud-native email security platform that focuses on</a:t>
            </a:r>
            <a:endParaRPr sz="1100" b="1">
              <a:solidFill>
                <a:srgbClr val="00BCEB"/>
              </a:solidFill>
              <a:latin typeface="CiscoSansTT ExtraLight"/>
              <a:ea typeface="Arial"/>
              <a:cs typeface="Arial"/>
              <a:sym typeface="Arial"/>
            </a:endParaRPr>
          </a:p>
        </p:txBody>
      </p:sp>
      <p:grpSp>
        <p:nvGrpSpPr>
          <p:cNvPr id="895" name="Google Shape;895;p86"/>
          <p:cNvGrpSpPr/>
          <p:nvPr/>
        </p:nvGrpSpPr>
        <p:grpSpPr>
          <a:xfrm>
            <a:off x="3333784" y="1951302"/>
            <a:ext cx="2474885" cy="1920240"/>
            <a:chOff x="3314015" y="1786268"/>
            <a:chExt cx="2474885" cy="1920240"/>
          </a:xfrm>
        </p:grpSpPr>
        <p:cxnSp>
          <p:nvCxnSpPr>
            <p:cNvPr id="896" name="Google Shape;896;p86"/>
            <p:cNvCxnSpPr/>
            <p:nvPr/>
          </p:nvCxnSpPr>
          <p:spPr>
            <a:xfrm>
              <a:off x="3314015" y="1786268"/>
              <a:ext cx="0" cy="1920240"/>
            </a:xfrm>
            <a:prstGeom prst="straightConnector1">
              <a:avLst/>
            </a:prstGeom>
            <a:noFill/>
            <a:ln w="12700" cap="flat" cmpd="sng">
              <a:solidFill>
                <a:srgbClr val="BFBFBF"/>
              </a:solidFill>
              <a:prstDash val="solid"/>
              <a:round/>
              <a:headEnd type="none" w="sm" len="sm"/>
              <a:tailEnd type="none" w="sm" len="sm"/>
            </a:ln>
          </p:spPr>
        </p:cxnSp>
        <p:cxnSp>
          <p:nvCxnSpPr>
            <p:cNvPr id="897" name="Google Shape;897;p86"/>
            <p:cNvCxnSpPr/>
            <p:nvPr/>
          </p:nvCxnSpPr>
          <p:spPr>
            <a:xfrm>
              <a:off x="5788900" y="1786268"/>
              <a:ext cx="0" cy="1920240"/>
            </a:xfrm>
            <a:prstGeom prst="straightConnector1">
              <a:avLst/>
            </a:prstGeom>
            <a:noFill/>
            <a:ln w="12700" cap="flat" cmpd="sng">
              <a:solidFill>
                <a:srgbClr val="BFBFBF"/>
              </a:solidFill>
              <a:prstDash val="solid"/>
              <a:round/>
              <a:headEnd type="none" w="sm" len="sm"/>
              <a:tailEnd type="none" w="sm" len="sm"/>
            </a:ln>
          </p:spPr>
        </p:cxnSp>
      </p:grpSp>
      <p:sp>
        <p:nvSpPr>
          <p:cNvPr id="900" name="Google Shape;900;p86"/>
          <p:cNvSpPr/>
          <p:nvPr/>
        </p:nvSpPr>
        <p:spPr>
          <a:xfrm>
            <a:off x="6809444" y="1934905"/>
            <a:ext cx="1295157" cy="422191"/>
          </a:xfrm>
          <a:prstGeom prst="roundRect">
            <a:avLst>
              <a:gd name="adj" fmla="val 0"/>
            </a:avLst>
          </a:prstGeom>
          <a:noFill/>
          <a:ln>
            <a:noFill/>
          </a:ln>
        </p:spPr>
        <p:txBody>
          <a:bodyPr spcFirstLastPara="1" wrap="square" lIns="91425" tIns="45725" rIns="0" bIns="45725" anchor="ctr" anchorCtr="0">
            <a:noAutofit/>
          </a:bodyPr>
          <a:lstStyle/>
          <a:p>
            <a:pPr defTabSz="457189">
              <a:buClr>
                <a:srgbClr val="00BCEB"/>
              </a:buClr>
              <a:buSzPts val="1800"/>
              <a:defRPr/>
            </a:pPr>
            <a:r>
              <a:rPr lang="en-US">
                <a:solidFill>
                  <a:srgbClr val="00BCEB"/>
                </a:solidFill>
                <a:latin typeface="CiscoSansTT ExtraLight"/>
                <a:ea typeface="Arial"/>
                <a:cs typeface="Arial"/>
                <a:sym typeface="Arial"/>
              </a:rPr>
              <a:t>Integration</a:t>
            </a:r>
            <a:endParaRPr sz="1100">
              <a:solidFill>
                <a:srgbClr val="282828"/>
              </a:solidFill>
              <a:latin typeface="CiscoSansTT ExtraLight"/>
              <a:ea typeface="Arial"/>
              <a:cs typeface="Arial"/>
              <a:sym typeface="Arial"/>
            </a:endParaRPr>
          </a:p>
        </p:txBody>
      </p:sp>
      <p:sp>
        <p:nvSpPr>
          <p:cNvPr id="910" name="Google Shape;910;p86"/>
          <p:cNvSpPr/>
          <p:nvPr/>
        </p:nvSpPr>
        <p:spPr>
          <a:xfrm>
            <a:off x="4149829" y="1934905"/>
            <a:ext cx="1205227" cy="422191"/>
          </a:xfrm>
          <a:prstGeom prst="roundRect">
            <a:avLst>
              <a:gd name="adj" fmla="val 0"/>
            </a:avLst>
          </a:prstGeom>
          <a:noFill/>
          <a:ln>
            <a:noFill/>
          </a:ln>
        </p:spPr>
        <p:txBody>
          <a:bodyPr spcFirstLastPara="1" wrap="square" lIns="91425" tIns="45725" rIns="0" bIns="45725" anchor="ctr" anchorCtr="0">
            <a:noAutofit/>
          </a:bodyPr>
          <a:lstStyle/>
          <a:p>
            <a:pPr defTabSz="457189">
              <a:buClr>
                <a:srgbClr val="00BCEB"/>
              </a:buClr>
              <a:buSzPts val="1800"/>
              <a:defRPr/>
            </a:pPr>
            <a:r>
              <a:rPr lang="en-US">
                <a:solidFill>
                  <a:srgbClr val="00BCEB"/>
                </a:solidFill>
                <a:latin typeface="CiscoSansTT ExtraLight"/>
                <a:ea typeface="Arial"/>
                <a:cs typeface="Arial"/>
                <a:sym typeface="Arial"/>
              </a:rPr>
              <a:t>Simplicity</a:t>
            </a:r>
            <a:endParaRPr sz="1100">
              <a:solidFill>
                <a:srgbClr val="282828"/>
              </a:solidFill>
              <a:latin typeface="CiscoSansTT ExtraLight"/>
              <a:ea typeface="Arial"/>
              <a:cs typeface="Arial"/>
              <a:sym typeface="Arial"/>
            </a:endParaRPr>
          </a:p>
        </p:txBody>
      </p:sp>
      <p:sp>
        <p:nvSpPr>
          <p:cNvPr id="915" name="Google Shape;915;p86"/>
          <p:cNvSpPr/>
          <p:nvPr/>
        </p:nvSpPr>
        <p:spPr>
          <a:xfrm>
            <a:off x="1592080" y="1934905"/>
            <a:ext cx="918836" cy="422191"/>
          </a:xfrm>
          <a:prstGeom prst="roundRect">
            <a:avLst>
              <a:gd name="adj" fmla="val 0"/>
            </a:avLst>
          </a:prstGeom>
          <a:noFill/>
          <a:ln>
            <a:noFill/>
          </a:ln>
        </p:spPr>
        <p:txBody>
          <a:bodyPr spcFirstLastPara="1" wrap="square" lIns="91425" tIns="45725" rIns="0" bIns="45725" anchor="ctr" anchorCtr="0">
            <a:noAutofit/>
          </a:bodyPr>
          <a:lstStyle/>
          <a:p>
            <a:pPr defTabSz="457189">
              <a:buClr>
                <a:srgbClr val="00BCEB"/>
              </a:buClr>
              <a:buSzPts val="1800"/>
              <a:defRPr/>
            </a:pPr>
            <a:r>
              <a:rPr lang="en-US">
                <a:solidFill>
                  <a:srgbClr val="00BCEB"/>
                </a:solidFill>
                <a:latin typeface="CiscoSansTT ExtraLight"/>
                <a:ea typeface="Arial"/>
                <a:cs typeface="Arial"/>
                <a:sym typeface="Arial"/>
              </a:rPr>
              <a:t>Visibility</a:t>
            </a:r>
            <a:endParaRPr sz="1100">
              <a:solidFill>
                <a:srgbClr val="282828"/>
              </a:solidFill>
              <a:latin typeface="CiscoSansTT ExtraLight"/>
              <a:ea typeface="Arial"/>
              <a:cs typeface="Arial"/>
              <a:sym typeface="Arial"/>
            </a:endParaRPr>
          </a:p>
        </p:txBody>
      </p:sp>
      <p:sp>
        <p:nvSpPr>
          <p:cNvPr id="38" name="Google Shape;893;p86">
            <a:extLst>
              <a:ext uri="{FF2B5EF4-FFF2-40B4-BE49-F238E27FC236}">
                <a16:creationId xmlns:a16="http://schemas.microsoft.com/office/drawing/2014/main" id="{B09F4B40-2995-AD46-9BFF-F63246EA4F6B}"/>
              </a:ext>
            </a:extLst>
          </p:cNvPr>
          <p:cNvSpPr/>
          <p:nvPr/>
        </p:nvSpPr>
        <p:spPr>
          <a:xfrm>
            <a:off x="6728771" y="2609004"/>
            <a:ext cx="2053551" cy="1492716"/>
          </a:xfrm>
          <a:prstGeom prst="rect">
            <a:avLst/>
          </a:prstGeom>
          <a:noFill/>
          <a:ln>
            <a:noFill/>
          </a:ln>
        </p:spPr>
        <p:txBody>
          <a:bodyPr spcFirstLastPara="1" wrap="square" lIns="68575" tIns="34275" rIns="68575" bIns="34275" anchor="t" anchorCtr="0">
            <a:noAutofit/>
          </a:bodyPr>
          <a:lstStyle/>
          <a:p>
            <a:pPr defTabSz="457189">
              <a:buClr>
                <a:srgbClr val="333333"/>
              </a:buClr>
              <a:buSzPts val="1400"/>
              <a:defRPr/>
            </a:pPr>
            <a:r>
              <a:rPr lang="en-US" sz="1600">
                <a:solidFill>
                  <a:srgbClr val="333333"/>
                </a:solidFill>
                <a:latin typeface="CiscoSansTT ExtraLight"/>
                <a:ea typeface="Arial"/>
                <a:cs typeface="Arial"/>
                <a:sym typeface="Arial"/>
              </a:rPr>
              <a:t>Talos Intelligence</a:t>
            </a:r>
          </a:p>
          <a:p>
            <a:pPr defTabSz="457189">
              <a:spcBef>
                <a:spcPts val="1400"/>
              </a:spcBef>
              <a:buClr>
                <a:srgbClr val="333333"/>
              </a:buClr>
              <a:buSzPts val="1400"/>
              <a:defRPr/>
            </a:pPr>
            <a:r>
              <a:rPr lang="en-US" sz="1600">
                <a:solidFill>
                  <a:srgbClr val="333333"/>
                </a:solidFill>
                <a:latin typeface="CiscoSansTT ExtraLight"/>
                <a:ea typeface="Arial"/>
                <a:cs typeface="Arial"/>
                <a:sym typeface="Arial"/>
              </a:rPr>
              <a:t>MS APIs</a:t>
            </a:r>
          </a:p>
          <a:p>
            <a:pPr defTabSz="457189">
              <a:spcBef>
                <a:spcPts val="1400"/>
              </a:spcBef>
              <a:buClr>
                <a:srgbClr val="333333"/>
              </a:buClr>
              <a:buSzPts val="1400"/>
              <a:defRPr/>
            </a:pPr>
            <a:r>
              <a:rPr lang="en-US" sz="1600">
                <a:solidFill>
                  <a:srgbClr val="333333"/>
                </a:solidFill>
                <a:latin typeface="CiscoSansTT ExtraLight"/>
                <a:ea typeface="Arial"/>
                <a:cs typeface="Arial"/>
                <a:sym typeface="Arial"/>
              </a:rPr>
              <a:t>Cisco Threat Response</a:t>
            </a:r>
            <a:endParaRPr sz="1600">
              <a:solidFill>
                <a:srgbClr val="282828"/>
              </a:solidFill>
              <a:latin typeface="CiscoSansTT ExtraLight"/>
              <a:ea typeface="Arial"/>
              <a:cs typeface="Arial"/>
              <a:sym typeface="Arial"/>
            </a:endParaRPr>
          </a:p>
        </p:txBody>
      </p:sp>
      <p:pic>
        <p:nvPicPr>
          <p:cNvPr id="83" name="Graphic 82">
            <a:extLst>
              <a:ext uri="{FF2B5EF4-FFF2-40B4-BE49-F238E27FC236}">
                <a16:creationId xmlns:a16="http://schemas.microsoft.com/office/drawing/2014/main" id="{2D8618CC-13F6-0F4D-A407-09EE5BC29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148" y="2653420"/>
            <a:ext cx="188366" cy="188366"/>
          </a:xfrm>
          <a:prstGeom prst="rect">
            <a:avLst/>
          </a:prstGeom>
        </p:spPr>
      </p:pic>
      <p:pic>
        <p:nvPicPr>
          <p:cNvPr id="84" name="Graphic 83">
            <a:extLst>
              <a:ext uri="{FF2B5EF4-FFF2-40B4-BE49-F238E27FC236}">
                <a16:creationId xmlns:a16="http://schemas.microsoft.com/office/drawing/2014/main" id="{6B1FF77C-9805-8344-A6F0-3E08CA5D2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148" y="3072807"/>
            <a:ext cx="188366" cy="188366"/>
          </a:xfrm>
          <a:prstGeom prst="rect">
            <a:avLst/>
          </a:prstGeom>
        </p:spPr>
      </p:pic>
      <p:pic>
        <p:nvPicPr>
          <p:cNvPr id="85" name="Graphic 84">
            <a:extLst>
              <a:ext uri="{FF2B5EF4-FFF2-40B4-BE49-F238E27FC236}">
                <a16:creationId xmlns:a16="http://schemas.microsoft.com/office/drawing/2014/main" id="{2C482DE6-83A7-FC41-9CDB-1A07B757DA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148" y="3505944"/>
            <a:ext cx="188366" cy="188366"/>
          </a:xfrm>
          <a:prstGeom prst="rect">
            <a:avLst/>
          </a:prstGeom>
        </p:spPr>
      </p:pic>
      <p:pic>
        <p:nvPicPr>
          <p:cNvPr id="86" name="Graphic 85">
            <a:extLst>
              <a:ext uri="{FF2B5EF4-FFF2-40B4-BE49-F238E27FC236}">
                <a16:creationId xmlns:a16="http://schemas.microsoft.com/office/drawing/2014/main" id="{3A468DBB-03A5-6947-8D4D-62CA30422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5218" y="2653420"/>
            <a:ext cx="188366" cy="188366"/>
          </a:xfrm>
          <a:prstGeom prst="rect">
            <a:avLst/>
          </a:prstGeom>
        </p:spPr>
      </p:pic>
      <p:pic>
        <p:nvPicPr>
          <p:cNvPr id="87" name="Graphic 86">
            <a:extLst>
              <a:ext uri="{FF2B5EF4-FFF2-40B4-BE49-F238E27FC236}">
                <a16:creationId xmlns:a16="http://schemas.microsoft.com/office/drawing/2014/main" id="{9404CEA8-390E-B74B-8578-201D400F06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5218" y="3072807"/>
            <a:ext cx="188366" cy="188366"/>
          </a:xfrm>
          <a:prstGeom prst="rect">
            <a:avLst/>
          </a:prstGeom>
        </p:spPr>
      </p:pic>
      <p:pic>
        <p:nvPicPr>
          <p:cNvPr id="88" name="Graphic 87">
            <a:extLst>
              <a:ext uri="{FF2B5EF4-FFF2-40B4-BE49-F238E27FC236}">
                <a16:creationId xmlns:a16="http://schemas.microsoft.com/office/drawing/2014/main" id="{DDB2CCCB-0FF5-A844-BB37-280A838BF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5218" y="3505944"/>
            <a:ext cx="188366" cy="188366"/>
          </a:xfrm>
          <a:prstGeom prst="rect">
            <a:avLst/>
          </a:prstGeom>
        </p:spPr>
      </p:pic>
      <p:pic>
        <p:nvPicPr>
          <p:cNvPr id="89" name="Graphic 88">
            <a:extLst>
              <a:ext uri="{FF2B5EF4-FFF2-40B4-BE49-F238E27FC236}">
                <a16:creationId xmlns:a16="http://schemas.microsoft.com/office/drawing/2014/main" id="{FC992F88-6E83-9343-9CE4-AD7DAB5342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5916" y="2653420"/>
            <a:ext cx="188366" cy="188366"/>
          </a:xfrm>
          <a:prstGeom prst="rect">
            <a:avLst/>
          </a:prstGeom>
        </p:spPr>
      </p:pic>
      <p:pic>
        <p:nvPicPr>
          <p:cNvPr id="90" name="Graphic 89">
            <a:extLst>
              <a:ext uri="{FF2B5EF4-FFF2-40B4-BE49-F238E27FC236}">
                <a16:creationId xmlns:a16="http://schemas.microsoft.com/office/drawing/2014/main" id="{0F170950-E3AE-124A-A18F-AD548379D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5916" y="3072807"/>
            <a:ext cx="188366" cy="188366"/>
          </a:xfrm>
          <a:prstGeom prst="rect">
            <a:avLst/>
          </a:prstGeom>
        </p:spPr>
      </p:pic>
      <p:pic>
        <p:nvPicPr>
          <p:cNvPr id="91" name="Graphic 90">
            <a:extLst>
              <a:ext uri="{FF2B5EF4-FFF2-40B4-BE49-F238E27FC236}">
                <a16:creationId xmlns:a16="http://schemas.microsoft.com/office/drawing/2014/main" id="{ABC3C184-BDB7-BB4E-9CFC-A5B2A2E3B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5916" y="3505944"/>
            <a:ext cx="188366" cy="188366"/>
          </a:xfrm>
          <a:prstGeom prst="rect">
            <a:avLst/>
          </a:prstGeom>
        </p:spPr>
      </p:pic>
      <p:pic>
        <p:nvPicPr>
          <p:cNvPr id="92" name="Graphic 91">
            <a:extLst>
              <a:ext uri="{FF2B5EF4-FFF2-40B4-BE49-F238E27FC236}">
                <a16:creationId xmlns:a16="http://schemas.microsoft.com/office/drawing/2014/main" id="{AA746743-350C-2B41-A076-CF4E58EA3C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1710" y="1918657"/>
            <a:ext cx="480060" cy="441656"/>
          </a:xfrm>
          <a:prstGeom prst="rect">
            <a:avLst/>
          </a:prstGeom>
        </p:spPr>
      </p:pic>
      <p:pic>
        <p:nvPicPr>
          <p:cNvPr id="93" name="Graphic 92">
            <a:extLst>
              <a:ext uri="{FF2B5EF4-FFF2-40B4-BE49-F238E27FC236}">
                <a16:creationId xmlns:a16="http://schemas.microsoft.com/office/drawing/2014/main" id="{3BB7B15C-A504-8241-A5BF-E9C4768B49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3829" y="1963299"/>
            <a:ext cx="480060" cy="377647"/>
          </a:xfrm>
          <a:prstGeom prst="rect">
            <a:avLst/>
          </a:prstGeom>
        </p:spPr>
      </p:pic>
      <p:pic>
        <p:nvPicPr>
          <p:cNvPr id="94" name="Graphic 93">
            <a:extLst>
              <a:ext uri="{FF2B5EF4-FFF2-40B4-BE49-F238E27FC236}">
                <a16:creationId xmlns:a16="http://schemas.microsoft.com/office/drawing/2014/main" id="{B7006BD9-8DB3-714F-BE51-3B8CA3CBA7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5885" y="1961258"/>
            <a:ext cx="480060" cy="422453"/>
          </a:xfrm>
          <a:prstGeom prst="rect">
            <a:avLst/>
          </a:prstGeom>
        </p:spPr>
      </p:pic>
    </p:spTree>
    <p:extLst>
      <p:ext uri="{BB962C8B-B14F-4D97-AF65-F5344CB8AC3E}">
        <p14:creationId xmlns:p14="http://schemas.microsoft.com/office/powerpoint/2010/main" val="115209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75" name="Google Shape;826;p85">
            <a:extLst>
              <a:ext uri="{FF2B5EF4-FFF2-40B4-BE49-F238E27FC236}">
                <a16:creationId xmlns:a16="http://schemas.microsoft.com/office/drawing/2014/main" id="{3E7D6A0D-A774-BD47-A467-0890FCDF8560}"/>
              </a:ext>
            </a:extLst>
          </p:cNvPr>
          <p:cNvSpPr/>
          <p:nvPr/>
        </p:nvSpPr>
        <p:spPr>
          <a:xfrm>
            <a:off x="1260495" y="3794068"/>
            <a:ext cx="6777476" cy="681462"/>
          </a:xfrm>
          <a:prstGeom prst="roundRect">
            <a:avLst>
              <a:gd name="adj" fmla="val 19021"/>
            </a:avLst>
          </a:prstGeom>
          <a:solidFill>
            <a:schemeClr val="bg2">
              <a:lumMod val="95000"/>
            </a:schemeClr>
          </a:solidFill>
          <a:ln w="12700" cap="rnd" cmpd="sng">
            <a:noFill/>
            <a:prstDash val="solid"/>
            <a:round/>
            <a:headEnd type="none" w="sm" len="sm"/>
            <a:tailEnd type="none" w="sm" len="sm"/>
          </a:ln>
        </p:spPr>
        <p:txBody>
          <a:bodyPr spcFirstLastPara="1" wrap="square" lIns="91300" tIns="45650" rIns="91300" bIns="45650" anchor="ctr" anchorCtr="0">
            <a:noAutofit/>
          </a:bodyPr>
          <a:lstStyle/>
          <a:p>
            <a:pPr algn="ctr" defTabSz="914378">
              <a:buClr>
                <a:srgbClr val="282828"/>
              </a:buClr>
              <a:buSzPts val="1349"/>
              <a:defRPr/>
            </a:pPr>
            <a:endParaRPr sz="1349" kern="0">
              <a:solidFill>
                <a:srgbClr val="000000"/>
              </a:solidFill>
              <a:latin typeface="Arial"/>
              <a:ea typeface="Arial"/>
              <a:cs typeface="Arial"/>
              <a:sym typeface="Arial"/>
            </a:endParaRPr>
          </a:p>
        </p:txBody>
      </p:sp>
      <p:pic>
        <p:nvPicPr>
          <p:cNvPr id="18" name="Graphic 17">
            <a:extLst>
              <a:ext uri="{FF2B5EF4-FFF2-40B4-BE49-F238E27FC236}">
                <a16:creationId xmlns:a16="http://schemas.microsoft.com/office/drawing/2014/main" id="{48E4136F-2CB5-EE4A-848B-36BBE0B9D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144" y="3900192"/>
            <a:ext cx="463207" cy="463207"/>
          </a:xfrm>
          <a:prstGeom prst="rect">
            <a:avLst/>
          </a:prstGeom>
        </p:spPr>
      </p:pic>
      <p:sp>
        <p:nvSpPr>
          <p:cNvPr id="71" name="TextBox 70">
            <a:extLst>
              <a:ext uri="{FF2B5EF4-FFF2-40B4-BE49-F238E27FC236}">
                <a16:creationId xmlns:a16="http://schemas.microsoft.com/office/drawing/2014/main" id="{5C4B5F8C-E116-FB4F-AAE8-96E87B600173}"/>
              </a:ext>
            </a:extLst>
          </p:cNvPr>
          <p:cNvSpPr txBox="1"/>
          <p:nvPr/>
        </p:nvSpPr>
        <p:spPr>
          <a:xfrm>
            <a:off x="3926335" y="2358479"/>
            <a:ext cx="1280160" cy="1280160"/>
          </a:xfrm>
          <a:prstGeom prst="ellipse">
            <a:avLst/>
          </a:prstGeom>
          <a:solidFill>
            <a:schemeClr val="accent3"/>
          </a:solidFill>
        </p:spPr>
        <p:txBody>
          <a:bodyPr wrap="none" rtlCol="0" anchor="ctr" anchorCtr="0">
            <a:noAutofit/>
          </a:bodyPr>
          <a:lstStyle/>
          <a:p>
            <a:pPr algn="ctr" defTabSz="914378">
              <a:lnSpc>
                <a:spcPct val="90000"/>
              </a:lnSpc>
              <a:defRPr/>
            </a:pPr>
            <a:endParaRPr lang="en-US">
              <a:solidFill>
                <a:srgbClr val="0D274D"/>
              </a:solidFill>
              <a:latin typeface="CiscoSansTT ExtraLight"/>
              <a:cs typeface="CiscoSansTT Light" panose="020B0503020201020303" pitchFamily="34" charset="0"/>
            </a:endParaRPr>
          </a:p>
        </p:txBody>
      </p:sp>
      <p:sp>
        <p:nvSpPr>
          <p:cNvPr id="1944" name="Google Shape;1944;p310"/>
          <p:cNvSpPr/>
          <p:nvPr/>
        </p:nvSpPr>
        <p:spPr>
          <a:xfrm>
            <a:off x="3668674" y="1397306"/>
            <a:ext cx="1795994" cy="315441"/>
          </a:xfrm>
          <a:prstGeom prst="rect">
            <a:avLst/>
          </a:prstGeom>
          <a:noFill/>
          <a:ln>
            <a:noFill/>
          </a:ln>
        </p:spPr>
        <p:txBody>
          <a:bodyPr spcFirstLastPara="1" wrap="square" lIns="68575" tIns="34275" rIns="68575" bIns="34275" anchor="ctr" anchorCtr="0">
            <a:spAutoFit/>
          </a:bodyPr>
          <a:lstStyle/>
          <a:p>
            <a:pPr algn="ctr" defTabSz="457189">
              <a:defRPr/>
            </a:pPr>
            <a:r>
              <a:rPr lang="en-US" sz="1600">
                <a:solidFill>
                  <a:srgbClr val="282828"/>
                </a:solidFill>
                <a:latin typeface="CiscoSansTT ExtraLight"/>
                <a:ea typeface="Arial"/>
                <a:cs typeface="Arial"/>
                <a:sym typeface="Arial"/>
              </a:rPr>
              <a:t>URL reputation</a:t>
            </a:r>
            <a:endParaRPr sz="1600">
              <a:solidFill>
                <a:srgbClr val="282828"/>
              </a:solidFill>
              <a:latin typeface="CiscoSansTT ExtraLight"/>
            </a:endParaRPr>
          </a:p>
        </p:txBody>
      </p:sp>
      <p:pic>
        <p:nvPicPr>
          <p:cNvPr id="51" name="Picture 50" descr="A picture containing smoke, train, coming, air&#10;&#10;Description automatically generated">
            <a:extLst>
              <a:ext uri="{FF2B5EF4-FFF2-40B4-BE49-F238E27FC236}">
                <a16:creationId xmlns:a16="http://schemas.microsoft.com/office/drawing/2014/main" id="{130EF4B1-4AF7-0D48-BC91-F2FE2049D6D4}"/>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rot="489307">
            <a:off x="2749499" y="1861564"/>
            <a:ext cx="3799469" cy="2137203"/>
          </a:xfrm>
          <a:prstGeom prst="rect">
            <a:avLst/>
          </a:prstGeom>
        </p:spPr>
      </p:pic>
      <p:pic>
        <p:nvPicPr>
          <p:cNvPr id="50" name="Graphic 49">
            <a:extLst>
              <a:ext uri="{FF2B5EF4-FFF2-40B4-BE49-F238E27FC236}">
                <a16:creationId xmlns:a16="http://schemas.microsoft.com/office/drawing/2014/main" id="{2FDE0EBB-D59B-FA4E-A9B7-B7921EC1B7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6840" y="875818"/>
            <a:ext cx="459662" cy="459662"/>
          </a:xfrm>
          <a:prstGeom prst="rect">
            <a:avLst/>
          </a:prstGeom>
        </p:spPr>
      </p:pic>
      <p:cxnSp>
        <p:nvCxnSpPr>
          <p:cNvPr id="1922" name="Google Shape;1922;p310"/>
          <p:cNvCxnSpPr>
            <a:cxnSpLocks/>
          </p:cNvCxnSpPr>
          <p:nvPr/>
        </p:nvCxnSpPr>
        <p:spPr>
          <a:xfrm>
            <a:off x="3006541" y="1802330"/>
            <a:ext cx="815184" cy="739692"/>
          </a:xfrm>
          <a:prstGeom prst="straightConnector1">
            <a:avLst/>
          </a:prstGeom>
          <a:noFill/>
          <a:ln w="19050" cap="rnd" cmpd="sng">
            <a:solidFill>
              <a:schemeClr val="bg2">
                <a:lumMod val="75000"/>
              </a:schemeClr>
            </a:solidFill>
            <a:prstDash val="solid"/>
            <a:round/>
            <a:headEnd type="none" w="sm" len="sm"/>
            <a:tailEnd type="none" w="sm" len="sm"/>
          </a:ln>
        </p:spPr>
      </p:cxnSp>
      <p:cxnSp>
        <p:nvCxnSpPr>
          <p:cNvPr id="1925" name="Google Shape;1925;p310"/>
          <p:cNvCxnSpPr>
            <a:cxnSpLocks/>
          </p:cNvCxnSpPr>
          <p:nvPr/>
        </p:nvCxnSpPr>
        <p:spPr>
          <a:xfrm>
            <a:off x="2075996" y="2972255"/>
            <a:ext cx="1244334" cy="81282"/>
          </a:xfrm>
          <a:prstGeom prst="straightConnector1">
            <a:avLst/>
          </a:prstGeom>
          <a:noFill/>
          <a:ln w="19050" cap="rnd" cmpd="sng">
            <a:solidFill>
              <a:schemeClr val="bg2">
                <a:lumMod val="75000"/>
              </a:schemeClr>
            </a:solidFill>
            <a:prstDash val="solid"/>
            <a:round/>
            <a:headEnd type="none" w="sm" len="sm"/>
            <a:tailEnd type="none" w="sm" len="sm"/>
          </a:ln>
        </p:spPr>
      </p:cxnSp>
      <p:cxnSp>
        <p:nvCxnSpPr>
          <p:cNvPr id="1928" name="Google Shape;1928;p310"/>
          <p:cNvCxnSpPr>
            <a:cxnSpLocks/>
          </p:cNvCxnSpPr>
          <p:nvPr/>
        </p:nvCxnSpPr>
        <p:spPr>
          <a:xfrm>
            <a:off x="4572001" y="1802330"/>
            <a:ext cx="0" cy="326487"/>
          </a:xfrm>
          <a:prstGeom prst="straightConnector1">
            <a:avLst/>
          </a:prstGeom>
          <a:noFill/>
          <a:ln w="19050" cap="rnd" cmpd="sng">
            <a:solidFill>
              <a:schemeClr val="bg2">
                <a:lumMod val="75000"/>
              </a:schemeClr>
            </a:solidFill>
            <a:prstDash val="solid"/>
            <a:round/>
            <a:headEnd type="none" w="sm" len="sm"/>
            <a:tailEnd type="none" w="sm" len="sm"/>
          </a:ln>
        </p:spPr>
      </p:cxnSp>
      <p:cxnSp>
        <p:nvCxnSpPr>
          <p:cNvPr id="1931" name="Google Shape;1931;p310"/>
          <p:cNvCxnSpPr>
            <a:cxnSpLocks/>
          </p:cNvCxnSpPr>
          <p:nvPr/>
        </p:nvCxnSpPr>
        <p:spPr>
          <a:xfrm flipH="1">
            <a:off x="5445114" y="1828301"/>
            <a:ext cx="672178" cy="633607"/>
          </a:xfrm>
          <a:prstGeom prst="straightConnector1">
            <a:avLst/>
          </a:prstGeom>
          <a:noFill/>
          <a:ln w="19050" cap="rnd" cmpd="sng">
            <a:solidFill>
              <a:schemeClr val="bg2">
                <a:lumMod val="75000"/>
              </a:schemeClr>
            </a:solidFill>
            <a:prstDash val="solid"/>
            <a:round/>
            <a:headEnd type="none" w="sm" len="sm"/>
            <a:tailEnd type="none" w="sm" len="sm"/>
          </a:ln>
        </p:spPr>
      </p:cxnSp>
      <p:cxnSp>
        <p:nvCxnSpPr>
          <p:cNvPr id="1934" name="Google Shape;1934;p310"/>
          <p:cNvCxnSpPr>
            <a:cxnSpLocks/>
          </p:cNvCxnSpPr>
          <p:nvPr/>
        </p:nvCxnSpPr>
        <p:spPr>
          <a:xfrm flipH="1">
            <a:off x="5764487" y="2972257"/>
            <a:ext cx="1250497" cy="69320"/>
          </a:xfrm>
          <a:prstGeom prst="straightConnector1">
            <a:avLst/>
          </a:prstGeom>
          <a:noFill/>
          <a:ln w="19050" cap="rnd" cmpd="sng">
            <a:solidFill>
              <a:schemeClr val="bg2">
                <a:lumMod val="75000"/>
              </a:schemeClr>
            </a:solidFill>
            <a:prstDash val="solid"/>
            <a:round/>
            <a:headEnd type="none" w="sm" len="sm"/>
            <a:tailEnd type="none" w="sm" len="sm"/>
          </a:ln>
        </p:spPr>
      </p:cxnSp>
      <p:sp>
        <p:nvSpPr>
          <p:cNvPr id="1942" name="Google Shape;1942;p310"/>
          <p:cNvSpPr/>
          <p:nvPr/>
        </p:nvSpPr>
        <p:spPr>
          <a:xfrm>
            <a:off x="1027758" y="2111307"/>
            <a:ext cx="1580676" cy="561662"/>
          </a:xfrm>
          <a:prstGeom prst="rect">
            <a:avLst/>
          </a:prstGeom>
          <a:noFill/>
          <a:ln>
            <a:noFill/>
          </a:ln>
        </p:spPr>
        <p:txBody>
          <a:bodyPr spcFirstLastPara="1" wrap="square" lIns="68575" tIns="34275" rIns="68575" bIns="34275" anchor="ctr" anchorCtr="0">
            <a:spAutoFit/>
          </a:bodyPr>
          <a:lstStyle/>
          <a:p>
            <a:pPr algn="ctr" defTabSz="457189">
              <a:defRPr/>
            </a:pPr>
            <a:r>
              <a:rPr lang="en-US" sz="1600">
                <a:solidFill>
                  <a:srgbClr val="282828"/>
                </a:solidFill>
                <a:latin typeface="CiscoSansTT ExtraLight"/>
              </a:rPr>
              <a:t>File reputation</a:t>
            </a:r>
          </a:p>
          <a:p>
            <a:pPr algn="ctr" defTabSz="457189">
              <a:defRPr/>
            </a:pPr>
            <a:r>
              <a:rPr lang="en-US" sz="1600">
                <a:solidFill>
                  <a:srgbClr val="282828"/>
                </a:solidFill>
                <a:latin typeface="CiscoSansTT ExtraLight"/>
              </a:rPr>
              <a:t>and analysis</a:t>
            </a:r>
            <a:endParaRPr sz="1600">
              <a:solidFill>
                <a:srgbClr val="282828"/>
              </a:solidFill>
              <a:latin typeface="CiscoSansTT ExtraLight"/>
            </a:endParaRPr>
          </a:p>
        </p:txBody>
      </p:sp>
      <p:sp>
        <p:nvSpPr>
          <p:cNvPr id="1943" name="Google Shape;1943;p310"/>
          <p:cNvSpPr/>
          <p:nvPr/>
        </p:nvSpPr>
        <p:spPr>
          <a:xfrm>
            <a:off x="1139343" y="1170217"/>
            <a:ext cx="1293688" cy="561662"/>
          </a:xfrm>
          <a:prstGeom prst="rect">
            <a:avLst/>
          </a:prstGeom>
          <a:noFill/>
          <a:ln>
            <a:noFill/>
          </a:ln>
        </p:spPr>
        <p:txBody>
          <a:bodyPr spcFirstLastPara="1" wrap="square" lIns="68575" tIns="34275" rIns="68575" bIns="34275" anchor="ctr" anchorCtr="0">
            <a:spAutoFit/>
          </a:bodyPr>
          <a:lstStyle/>
          <a:p>
            <a:pPr algn="r" defTabSz="457189">
              <a:defRPr/>
            </a:pPr>
            <a:r>
              <a:rPr lang="en-US" sz="1600">
                <a:solidFill>
                  <a:srgbClr val="282828"/>
                </a:solidFill>
                <a:latin typeface="CiscoSansTT ExtraLight"/>
                <a:ea typeface="Arial"/>
                <a:cs typeface="Arial"/>
                <a:sym typeface="Arial"/>
              </a:rPr>
              <a:t>Sender reputation</a:t>
            </a:r>
            <a:endParaRPr sz="1600">
              <a:solidFill>
                <a:srgbClr val="282828"/>
              </a:solidFill>
              <a:latin typeface="CiscoSansTT ExtraLight"/>
            </a:endParaRPr>
          </a:p>
        </p:txBody>
      </p:sp>
      <p:sp>
        <p:nvSpPr>
          <p:cNvPr id="1945" name="Google Shape;1945;p310"/>
          <p:cNvSpPr/>
          <p:nvPr/>
        </p:nvSpPr>
        <p:spPr>
          <a:xfrm>
            <a:off x="6729646" y="1170217"/>
            <a:ext cx="1180517" cy="561662"/>
          </a:xfrm>
          <a:prstGeom prst="rect">
            <a:avLst/>
          </a:prstGeom>
          <a:noFill/>
          <a:ln>
            <a:noFill/>
          </a:ln>
        </p:spPr>
        <p:txBody>
          <a:bodyPr spcFirstLastPara="1" wrap="square" lIns="68575" tIns="34275" rIns="68575" bIns="34275" anchor="ctr" anchorCtr="0">
            <a:spAutoFit/>
          </a:bodyPr>
          <a:lstStyle/>
          <a:p>
            <a:pPr defTabSz="457189">
              <a:defRPr/>
            </a:pPr>
            <a:r>
              <a:rPr lang="en-US" sz="1600">
                <a:solidFill>
                  <a:srgbClr val="282828"/>
                </a:solidFill>
                <a:latin typeface="CiscoSansTT ExtraLight"/>
                <a:ea typeface="Arial"/>
                <a:cs typeface="Arial"/>
                <a:sym typeface="Arial"/>
              </a:rPr>
              <a:t>Content scanning</a:t>
            </a:r>
            <a:endParaRPr sz="1600">
              <a:solidFill>
                <a:srgbClr val="282828"/>
              </a:solidFill>
              <a:latin typeface="CiscoSansTT ExtraLight"/>
            </a:endParaRPr>
          </a:p>
        </p:txBody>
      </p:sp>
      <p:sp>
        <p:nvSpPr>
          <p:cNvPr id="1946" name="Google Shape;1946;p310"/>
          <p:cNvSpPr/>
          <p:nvPr/>
        </p:nvSpPr>
        <p:spPr>
          <a:xfrm>
            <a:off x="6513194" y="2111307"/>
            <a:ext cx="1598542" cy="561662"/>
          </a:xfrm>
          <a:prstGeom prst="rect">
            <a:avLst/>
          </a:prstGeom>
          <a:noFill/>
          <a:ln>
            <a:noFill/>
          </a:ln>
        </p:spPr>
        <p:txBody>
          <a:bodyPr spcFirstLastPara="1" wrap="square" lIns="68575" tIns="34275" rIns="68575" bIns="34275" anchor="ctr" anchorCtr="0">
            <a:spAutoFit/>
          </a:bodyPr>
          <a:lstStyle/>
          <a:p>
            <a:pPr algn="ctr" defTabSz="457189">
              <a:defRPr/>
            </a:pPr>
            <a:r>
              <a:rPr lang="en-US" sz="1600">
                <a:solidFill>
                  <a:srgbClr val="282828"/>
                </a:solidFill>
                <a:latin typeface="CiscoSansTT ExtraLight"/>
                <a:ea typeface="Arial"/>
                <a:cs typeface="Arial"/>
                <a:sym typeface="Arial"/>
              </a:rPr>
              <a:t>Spam protection</a:t>
            </a:r>
            <a:endParaRPr sz="1600">
              <a:solidFill>
                <a:srgbClr val="282828"/>
              </a:solidFill>
              <a:latin typeface="CiscoSansTT ExtraLight"/>
            </a:endParaRPr>
          </a:p>
        </p:txBody>
      </p:sp>
      <p:cxnSp>
        <p:nvCxnSpPr>
          <p:cNvPr id="193" name="Google Shape;876;p85">
            <a:extLst>
              <a:ext uri="{FF2B5EF4-FFF2-40B4-BE49-F238E27FC236}">
                <a16:creationId xmlns:a16="http://schemas.microsoft.com/office/drawing/2014/main" id="{CA2DA338-EA31-3346-A6DC-5474EE8501C0}"/>
              </a:ext>
            </a:extLst>
          </p:cNvPr>
          <p:cNvCxnSpPr>
            <a:cxnSpLocks/>
          </p:cNvCxnSpPr>
          <p:nvPr/>
        </p:nvCxnSpPr>
        <p:spPr>
          <a:xfrm>
            <a:off x="2830826" y="3906198"/>
            <a:ext cx="0" cy="457200"/>
          </a:xfrm>
          <a:prstGeom prst="straightConnector1">
            <a:avLst/>
          </a:prstGeom>
          <a:noFill/>
          <a:ln w="19050" cap="flat" cmpd="sng">
            <a:solidFill>
              <a:srgbClr val="BFBFBF"/>
            </a:solidFill>
            <a:prstDash val="solid"/>
            <a:round/>
            <a:headEnd type="none" w="sm" len="sm"/>
            <a:tailEnd type="none" w="sm" len="sm"/>
          </a:ln>
        </p:spPr>
      </p:cxnSp>
      <p:sp>
        <p:nvSpPr>
          <p:cNvPr id="194" name="Google Shape;877;p85">
            <a:extLst>
              <a:ext uri="{FF2B5EF4-FFF2-40B4-BE49-F238E27FC236}">
                <a16:creationId xmlns:a16="http://schemas.microsoft.com/office/drawing/2014/main" id="{B50A0313-E1DE-E648-8067-AA197E31D143}"/>
              </a:ext>
            </a:extLst>
          </p:cNvPr>
          <p:cNvSpPr txBox="1"/>
          <p:nvPr/>
        </p:nvSpPr>
        <p:spPr>
          <a:xfrm>
            <a:off x="1511314" y="4620925"/>
            <a:ext cx="895365" cy="73415"/>
          </a:xfrm>
          <a:prstGeom prst="rect">
            <a:avLst/>
          </a:prstGeom>
          <a:noFill/>
          <a:ln>
            <a:noFill/>
          </a:ln>
        </p:spPr>
        <p:txBody>
          <a:bodyPr spcFirstLastPara="1" wrap="square" lIns="0" tIns="0" rIns="0" bIns="0" anchor="ctr" anchorCtr="0">
            <a:noAutofit/>
          </a:bodyPr>
          <a:lstStyle/>
          <a:p>
            <a:pPr algn="ctr" defTabSz="914378">
              <a:buClr>
                <a:srgbClr val="282828"/>
              </a:buClr>
              <a:buSzPts val="800"/>
              <a:defRPr/>
            </a:pPr>
            <a:r>
              <a:rPr lang="en-US" sz="1000" kern="0" spc="50">
                <a:solidFill>
                  <a:srgbClr val="282828"/>
                </a:solidFill>
                <a:latin typeface="CiscoSansTT ExtraLight"/>
                <a:ea typeface="Arial"/>
                <a:cs typeface="CiscoSansTT" panose="020B0503020201020303" pitchFamily="34" charset="0"/>
                <a:sym typeface="Arial"/>
              </a:rPr>
              <a:t>Malware</a:t>
            </a:r>
            <a:endParaRPr sz="1000" kern="0" spc="50">
              <a:solidFill>
                <a:srgbClr val="282828"/>
              </a:solidFill>
              <a:latin typeface="CiscoSansTT ExtraLight"/>
              <a:ea typeface="Arial"/>
              <a:cs typeface="CiscoSansTT" panose="020B0503020201020303" pitchFamily="34" charset="0"/>
              <a:sym typeface="Arial"/>
            </a:endParaRPr>
          </a:p>
        </p:txBody>
      </p:sp>
      <p:sp>
        <p:nvSpPr>
          <p:cNvPr id="195" name="Google Shape;878;p85">
            <a:extLst>
              <a:ext uri="{FF2B5EF4-FFF2-40B4-BE49-F238E27FC236}">
                <a16:creationId xmlns:a16="http://schemas.microsoft.com/office/drawing/2014/main" id="{88C7C277-9489-3F4A-A110-84DB953E6D8C}"/>
              </a:ext>
            </a:extLst>
          </p:cNvPr>
          <p:cNvSpPr txBox="1"/>
          <p:nvPr/>
        </p:nvSpPr>
        <p:spPr>
          <a:xfrm>
            <a:off x="3079876" y="4621079"/>
            <a:ext cx="1245237" cy="68734"/>
          </a:xfrm>
          <a:prstGeom prst="rect">
            <a:avLst/>
          </a:prstGeom>
          <a:noFill/>
          <a:ln>
            <a:noFill/>
          </a:ln>
        </p:spPr>
        <p:txBody>
          <a:bodyPr spcFirstLastPara="1" wrap="square" lIns="0" tIns="0" rIns="0" bIns="0" anchor="ctr" anchorCtr="0">
            <a:noAutofit/>
          </a:bodyPr>
          <a:lstStyle/>
          <a:p>
            <a:pPr algn="ctr" defTabSz="914378">
              <a:buClr>
                <a:srgbClr val="282828"/>
              </a:buClr>
              <a:buSzPts val="800"/>
              <a:defRPr/>
            </a:pPr>
            <a:r>
              <a:rPr lang="en-US" sz="1000" kern="0" spc="50">
                <a:solidFill>
                  <a:srgbClr val="282828"/>
                </a:solidFill>
                <a:latin typeface="CiscoSansTT ExtraLight"/>
                <a:ea typeface="Arial"/>
                <a:cs typeface="CiscoSansTT" panose="020B0503020201020303" pitchFamily="34" charset="0"/>
                <a:sym typeface="Arial"/>
              </a:rPr>
              <a:t>Phishing / BEC</a:t>
            </a:r>
            <a:endParaRPr sz="1000" kern="0" spc="50">
              <a:solidFill>
                <a:srgbClr val="282828"/>
              </a:solidFill>
              <a:latin typeface="CiscoSansTT ExtraLight"/>
              <a:ea typeface="Arial"/>
              <a:cs typeface="CiscoSansTT" panose="020B0503020201020303" pitchFamily="34" charset="0"/>
              <a:sym typeface="Arial"/>
            </a:endParaRPr>
          </a:p>
        </p:txBody>
      </p:sp>
      <p:sp>
        <p:nvSpPr>
          <p:cNvPr id="196" name="Google Shape;878;p85">
            <a:extLst>
              <a:ext uri="{FF2B5EF4-FFF2-40B4-BE49-F238E27FC236}">
                <a16:creationId xmlns:a16="http://schemas.microsoft.com/office/drawing/2014/main" id="{F6FAB399-E434-AA48-9159-6A897E74CBA0}"/>
              </a:ext>
            </a:extLst>
          </p:cNvPr>
          <p:cNvSpPr txBox="1"/>
          <p:nvPr/>
        </p:nvSpPr>
        <p:spPr>
          <a:xfrm>
            <a:off x="4781943" y="4618378"/>
            <a:ext cx="1326344" cy="82499"/>
          </a:xfrm>
          <a:prstGeom prst="rect">
            <a:avLst/>
          </a:prstGeom>
          <a:noFill/>
          <a:ln>
            <a:noFill/>
          </a:ln>
        </p:spPr>
        <p:txBody>
          <a:bodyPr spcFirstLastPara="1" wrap="square" lIns="0" tIns="0" rIns="0" bIns="0" anchor="ctr" anchorCtr="0">
            <a:noAutofit/>
          </a:bodyPr>
          <a:lstStyle/>
          <a:p>
            <a:pPr algn="ctr" defTabSz="914378">
              <a:buClr>
                <a:srgbClr val="282828"/>
              </a:buClr>
              <a:buSzPts val="800"/>
              <a:defRPr/>
            </a:pPr>
            <a:r>
              <a:rPr lang="en-US" sz="1000" kern="0" spc="50">
                <a:solidFill>
                  <a:srgbClr val="282828"/>
                </a:solidFill>
                <a:latin typeface="CiscoSansTT ExtraLight"/>
                <a:ea typeface="Arial"/>
                <a:cs typeface="CiscoSansTT" panose="020B0503020201020303" pitchFamily="34" charset="0"/>
                <a:sym typeface="Arial"/>
              </a:rPr>
              <a:t>Internal Threats</a:t>
            </a:r>
            <a:endParaRPr sz="1000" kern="0" spc="50">
              <a:solidFill>
                <a:srgbClr val="282828"/>
              </a:solidFill>
              <a:latin typeface="CiscoSansTT ExtraLight"/>
              <a:ea typeface="Arial"/>
              <a:cs typeface="CiscoSansTT" panose="020B0503020201020303" pitchFamily="34" charset="0"/>
              <a:sym typeface="Arial"/>
            </a:endParaRPr>
          </a:p>
        </p:txBody>
      </p:sp>
      <p:cxnSp>
        <p:nvCxnSpPr>
          <p:cNvPr id="197" name="Google Shape;876;p85">
            <a:extLst>
              <a:ext uri="{FF2B5EF4-FFF2-40B4-BE49-F238E27FC236}">
                <a16:creationId xmlns:a16="http://schemas.microsoft.com/office/drawing/2014/main" id="{C2C791B7-DB5B-9842-9304-D6D55F882E75}"/>
              </a:ext>
            </a:extLst>
          </p:cNvPr>
          <p:cNvCxnSpPr>
            <a:cxnSpLocks/>
          </p:cNvCxnSpPr>
          <p:nvPr/>
        </p:nvCxnSpPr>
        <p:spPr>
          <a:xfrm>
            <a:off x="4574162" y="3906198"/>
            <a:ext cx="0" cy="457200"/>
          </a:xfrm>
          <a:prstGeom prst="straightConnector1">
            <a:avLst/>
          </a:prstGeom>
          <a:noFill/>
          <a:ln w="19050" cap="flat" cmpd="sng">
            <a:solidFill>
              <a:srgbClr val="BFBFBF"/>
            </a:solidFill>
            <a:prstDash val="solid"/>
            <a:round/>
            <a:headEnd type="none" w="sm" len="sm"/>
            <a:tailEnd type="none" w="sm" len="sm"/>
          </a:ln>
        </p:spPr>
      </p:cxnSp>
      <p:sp>
        <p:nvSpPr>
          <p:cNvPr id="65" name="Google Shape;878;p85">
            <a:extLst>
              <a:ext uri="{FF2B5EF4-FFF2-40B4-BE49-F238E27FC236}">
                <a16:creationId xmlns:a16="http://schemas.microsoft.com/office/drawing/2014/main" id="{6B5E092A-E503-B04E-98A5-5941CB88D668}"/>
              </a:ext>
            </a:extLst>
          </p:cNvPr>
          <p:cNvSpPr txBox="1"/>
          <p:nvPr/>
        </p:nvSpPr>
        <p:spPr>
          <a:xfrm>
            <a:off x="6525993" y="4600498"/>
            <a:ext cx="1326344" cy="82499"/>
          </a:xfrm>
          <a:prstGeom prst="rect">
            <a:avLst/>
          </a:prstGeom>
          <a:noFill/>
          <a:ln>
            <a:noFill/>
          </a:ln>
        </p:spPr>
        <p:txBody>
          <a:bodyPr spcFirstLastPara="1" wrap="square" lIns="0" tIns="0" rIns="0" bIns="0" anchor="ctr" anchorCtr="0">
            <a:noAutofit/>
          </a:bodyPr>
          <a:lstStyle/>
          <a:p>
            <a:pPr algn="ctr" defTabSz="914378">
              <a:buClr>
                <a:srgbClr val="282828"/>
              </a:buClr>
              <a:buSzPts val="800"/>
              <a:defRPr/>
            </a:pPr>
            <a:r>
              <a:rPr lang="en-US" sz="1000" kern="0" spc="50">
                <a:solidFill>
                  <a:srgbClr val="282828"/>
                </a:solidFill>
                <a:latin typeface="CiscoSansTT ExtraLight"/>
                <a:ea typeface="Arial"/>
                <a:cs typeface="CiscoSansTT" panose="020B0503020201020303" pitchFamily="34" charset="0"/>
                <a:sym typeface="Arial"/>
              </a:rPr>
              <a:t>Account Takeover</a:t>
            </a:r>
            <a:endParaRPr sz="1000" kern="0" spc="50">
              <a:solidFill>
                <a:srgbClr val="282828"/>
              </a:solidFill>
              <a:latin typeface="CiscoSansTT ExtraLight"/>
              <a:ea typeface="Arial"/>
              <a:cs typeface="CiscoSansTT" panose="020B0503020201020303" pitchFamily="34" charset="0"/>
              <a:sym typeface="Arial"/>
            </a:endParaRPr>
          </a:p>
        </p:txBody>
      </p:sp>
      <p:cxnSp>
        <p:nvCxnSpPr>
          <p:cNvPr id="66" name="Google Shape;876;p85">
            <a:extLst>
              <a:ext uri="{FF2B5EF4-FFF2-40B4-BE49-F238E27FC236}">
                <a16:creationId xmlns:a16="http://schemas.microsoft.com/office/drawing/2014/main" id="{46843818-8A7B-554B-A3C9-18870C7FB2E7}"/>
              </a:ext>
            </a:extLst>
          </p:cNvPr>
          <p:cNvCxnSpPr>
            <a:cxnSpLocks/>
          </p:cNvCxnSpPr>
          <p:nvPr/>
        </p:nvCxnSpPr>
        <p:spPr>
          <a:xfrm>
            <a:off x="6317498" y="3906198"/>
            <a:ext cx="0" cy="457200"/>
          </a:xfrm>
          <a:prstGeom prst="straightConnector1">
            <a:avLst/>
          </a:prstGeom>
          <a:noFill/>
          <a:ln w="19050" cap="flat" cmpd="sng">
            <a:solidFill>
              <a:srgbClr val="BFBFBF"/>
            </a:solidFill>
            <a:prstDash val="solid"/>
            <a:round/>
            <a:headEnd type="none" w="sm" len="sm"/>
            <a:tailEnd type="none" w="sm" len="sm"/>
          </a:ln>
        </p:spPr>
      </p:cxnSp>
      <p:pic>
        <p:nvPicPr>
          <p:cNvPr id="49" name="Graphic 48">
            <a:extLst>
              <a:ext uri="{FF2B5EF4-FFF2-40B4-BE49-F238E27FC236}">
                <a16:creationId xmlns:a16="http://schemas.microsoft.com/office/drawing/2014/main" id="{52B1EB95-2578-124A-A459-E823F72226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9077" y="2772151"/>
            <a:ext cx="401656" cy="456428"/>
          </a:xfrm>
          <a:prstGeom prst="rect">
            <a:avLst/>
          </a:prstGeom>
        </p:spPr>
      </p:pic>
      <p:sp>
        <p:nvSpPr>
          <p:cNvPr id="53" name="TextBox 52">
            <a:extLst>
              <a:ext uri="{FF2B5EF4-FFF2-40B4-BE49-F238E27FC236}">
                <a16:creationId xmlns:a16="http://schemas.microsoft.com/office/drawing/2014/main" id="{8F75C857-D359-714A-B572-6DED0FD5C769}"/>
              </a:ext>
            </a:extLst>
          </p:cNvPr>
          <p:cNvSpPr txBox="1"/>
          <p:nvPr/>
        </p:nvSpPr>
        <p:spPr>
          <a:xfrm>
            <a:off x="3925090" y="2359266"/>
            <a:ext cx="1280160" cy="1280160"/>
          </a:xfrm>
          <a:prstGeom prst="ellipse">
            <a:avLst/>
          </a:prstGeom>
          <a:solidFill>
            <a:schemeClr val="accent3">
              <a:alpha val="34000"/>
            </a:schemeClr>
          </a:solidFill>
        </p:spPr>
        <p:txBody>
          <a:bodyPr wrap="none" rtlCol="0" anchor="ctr" anchorCtr="0">
            <a:noAutofit/>
          </a:bodyPr>
          <a:lstStyle/>
          <a:p>
            <a:pPr algn="ctr" defTabSz="914378">
              <a:lnSpc>
                <a:spcPct val="90000"/>
              </a:lnSpc>
              <a:defRPr/>
            </a:pPr>
            <a:r>
              <a:rPr lang="en-US">
                <a:solidFill>
                  <a:srgbClr val="FFFFFF"/>
                </a:solidFill>
                <a:latin typeface="CiscoSansTT ExtraLight"/>
                <a:cs typeface="CiscoSansTT Light" panose="020B0503020201020303" pitchFamily="34" charset="0"/>
              </a:rPr>
              <a:t>Email</a:t>
            </a:r>
          </a:p>
          <a:p>
            <a:pPr algn="ctr" defTabSz="914378">
              <a:lnSpc>
                <a:spcPct val="90000"/>
              </a:lnSpc>
              <a:defRPr/>
            </a:pPr>
            <a:r>
              <a:rPr lang="en-US">
                <a:solidFill>
                  <a:srgbClr val="FFFFFF"/>
                </a:solidFill>
                <a:latin typeface="CiscoSansTT ExtraLight"/>
                <a:cs typeface="CiscoSansTT Light" panose="020B0503020201020303" pitchFamily="34" charset="0"/>
              </a:rPr>
              <a:t>Threat</a:t>
            </a:r>
          </a:p>
          <a:p>
            <a:pPr algn="ctr" defTabSz="914378">
              <a:lnSpc>
                <a:spcPct val="90000"/>
              </a:lnSpc>
              <a:defRPr/>
            </a:pPr>
            <a:r>
              <a:rPr lang="en-US">
                <a:solidFill>
                  <a:srgbClr val="FFFFFF"/>
                </a:solidFill>
                <a:latin typeface="CiscoSansTT ExtraLight"/>
                <a:cs typeface="CiscoSansTT Light" panose="020B0503020201020303" pitchFamily="34" charset="0"/>
              </a:rPr>
              <a:t>Defense</a:t>
            </a:r>
          </a:p>
        </p:txBody>
      </p:sp>
      <p:grpSp>
        <p:nvGrpSpPr>
          <p:cNvPr id="5" name="Group 4">
            <a:extLst>
              <a:ext uri="{FF2B5EF4-FFF2-40B4-BE49-F238E27FC236}">
                <a16:creationId xmlns:a16="http://schemas.microsoft.com/office/drawing/2014/main" id="{D641DF18-E88C-8647-BC2C-66EA84557D56}"/>
              </a:ext>
            </a:extLst>
          </p:cNvPr>
          <p:cNvGrpSpPr/>
          <p:nvPr/>
        </p:nvGrpSpPr>
        <p:grpSpPr>
          <a:xfrm>
            <a:off x="1539434" y="2711965"/>
            <a:ext cx="461754" cy="576800"/>
            <a:chOff x="1336049" y="2635710"/>
            <a:chExt cx="700486" cy="875012"/>
          </a:xfrm>
        </p:grpSpPr>
        <p:pic>
          <p:nvPicPr>
            <p:cNvPr id="54" name="Graphic 53">
              <a:extLst>
                <a:ext uri="{FF2B5EF4-FFF2-40B4-BE49-F238E27FC236}">
                  <a16:creationId xmlns:a16="http://schemas.microsoft.com/office/drawing/2014/main" id="{D18744FC-1385-0942-978D-94E82B0F95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9556" y="2635710"/>
              <a:ext cx="506979" cy="691334"/>
            </a:xfrm>
            <a:prstGeom prst="rect">
              <a:avLst/>
            </a:prstGeom>
          </p:spPr>
        </p:pic>
        <p:pic>
          <p:nvPicPr>
            <p:cNvPr id="58" name="Graphic 57">
              <a:extLst>
                <a:ext uri="{FF2B5EF4-FFF2-40B4-BE49-F238E27FC236}">
                  <a16:creationId xmlns:a16="http://schemas.microsoft.com/office/drawing/2014/main" id="{B0F4FA8C-C1A3-EA4F-909C-ED104AEBD2D6}"/>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6731" t="45084" r="26955"/>
            <a:stretch/>
          </p:blipFill>
          <p:spPr>
            <a:xfrm>
              <a:off x="1336049" y="3124424"/>
              <a:ext cx="394103" cy="386298"/>
            </a:xfrm>
            <a:prstGeom prst="rect">
              <a:avLst/>
            </a:prstGeom>
          </p:spPr>
        </p:pic>
      </p:grpSp>
      <p:grpSp>
        <p:nvGrpSpPr>
          <p:cNvPr id="60" name="Group 59">
            <a:extLst>
              <a:ext uri="{FF2B5EF4-FFF2-40B4-BE49-F238E27FC236}">
                <a16:creationId xmlns:a16="http://schemas.microsoft.com/office/drawing/2014/main" id="{8895CAB8-7CE3-8C4A-A32C-9A10CAB61151}"/>
              </a:ext>
            </a:extLst>
          </p:cNvPr>
          <p:cNvGrpSpPr/>
          <p:nvPr/>
        </p:nvGrpSpPr>
        <p:grpSpPr>
          <a:xfrm>
            <a:off x="6179633" y="1475990"/>
            <a:ext cx="572567" cy="457335"/>
            <a:chOff x="7413505" y="1503174"/>
            <a:chExt cx="938530" cy="749646"/>
          </a:xfrm>
        </p:grpSpPr>
        <p:pic>
          <p:nvPicPr>
            <p:cNvPr id="61" name="Graphic 60">
              <a:extLst>
                <a:ext uri="{FF2B5EF4-FFF2-40B4-BE49-F238E27FC236}">
                  <a16:creationId xmlns:a16="http://schemas.microsoft.com/office/drawing/2014/main" id="{79628613-1D1B-C643-AF30-EC512A606E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3505" y="1503174"/>
              <a:ext cx="698500" cy="495300"/>
            </a:xfrm>
            <a:prstGeom prst="rect">
              <a:avLst/>
            </a:prstGeom>
          </p:spPr>
        </p:pic>
        <p:pic>
          <p:nvPicPr>
            <p:cNvPr id="62" name="Graphic 61">
              <a:extLst>
                <a:ext uri="{FF2B5EF4-FFF2-40B4-BE49-F238E27FC236}">
                  <a16:creationId xmlns:a16="http://schemas.microsoft.com/office/drawing/2014/main" id="{4E8E762A-98AA-0844-B16A-B5DCFBE272D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71975" y="1772760"/>
              <a:ext cx="480060" cy="480060"/>
            </a:xfrm>
            <a:prstGeom prst="rect">
              <a:avLst/>
            </a:prstGeom>
          </p:spPr>
        </p:pic>
      </p:grpSp>
      <p:pic>
        <p:nvPicPr>
          <p:cNvPr id="63" name="Graphic 62">
            <a:extLst>
              <a:ext uri="{FF2B5EF4-FFF2-40B4-BE49-F238E27FC236}">
                <a16:creationId xmlns:a16="http://schemas.microsoft.com/office/drawing/2014/main" id="{F73B5FF2-AEEB-9140-89AA-2C593EA7CBB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96467" y="1311098"/>
            <a:ext cx="457242" cy="457242"/>
          </a:xfrm>
          <a:prstGeom prst="rect">
            <a:avLst/>
          </a:prstGeom>
        </p:spPr>
      </p:pic>
      <p:pic>
        <p:nvPicPr>
          <p:cNvPr id="9" name="Graphic 8">
            <a:extLst>
              <a:ext uri="{FF2B5EF4-FFF2-40B4-BE49-F238E27FC236}">
                <a16:creationId xmlns:a16="http://schemas.microsoft.com/office/drawing/2014/main" id="{18D68BD6-6063-1E41-A003-8B41D7E6FFB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48554" y="3998749"/>
            <a:ext cx="383732" cy="272101"/>
          </a:xfrm>
          <a:prstGeom prst="rect">
            <a:avLst/>
          </a:prstGeom>
        </p:spPr>
      </p:pic>
      <p:pic>
        <p:nvPicPr>
          <p:cNvPr id="14" name="Graphic 13">
            <a:extLst>
              <a:ext uri="{FF2B5EF4-FFF2-40B4-BE49-F238E27FC236}">
                <a16:creationId xmlns:a16="http://schemas.microsoft.com/office/drawing/2014/main" id="{7E6367BD-EB9B-E240-AD8B-9F875A50C0D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16038" y="3924173"/>
            <a:ext cx="372912" cy="421252"/>
          </a:xfrm>
          <a:prstGeom prst="rect">
            <a:avLst/>
          </a:prstGeom>
        </p:spPr>
      </p:pic>
      <p:pic>
        <p:nvPicPr>
          <p:cNvPr id="16" name="Graphic 15">
            <a:extLst>
              <a:ext uri="{FF2B5EF4-FFF2-40B4-BE49-F238E27FC236}">
                <a16:creationId xmlns:a16="http://schemas.microsoft.com/office/drawing/2014/main" id="{5446B7E7-9A6F-E44F-8862-A745226BDD9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748370" y="3924173"/>
            <a:ext cx="421252" cy="421252"/>
          </a:xfrm>
          <a:prstGeom prst="rect">
            <a:avLst/>
          </a:prstGeom>
        </p:spPr>
      </p:pic>
      <p:sp>
        <p:nvSpPr>
          <p:cNvPr id="36" name="Title 1">
            <a:extLst>
              <a:ext uri="{FF2B5EF4-FFF2-40B4-BE49-F238E27FC236}">
                <a16:creationId xmlns:a16="http://schemas.microsoft.com/office/drawing/2014/main" id="{289194DB-0253-B949-9B6E-27485B11B243}"/>
              </a:ext>
            </a:extLst>
          </p:cNvPr>
          <p:cNvSpPr>
            <a:spLocks noGrp="1"/>
          </p:cNvSpPr>
          <p:nvPr>
            <p:ph type="title"/>
          </p:nvPr>
        </p:nvSpPr>
        <p:spPr>
          <a:xfrm>
            <a:off x="296451" y="233699"/>
            <a:ext cx="8345488" cy="731837"/>
          </a:xfrm>
        </p:spPr>
        <p:txBody>
          <a:bodyPr/>
          <a:lstStyle/>
          <a:p>
            <a:r>
              <a:rPr lang="en-US"/>
              <a:t>Email Threat Defense: Comprehensive Attack Protection</a:t>
            </a:r>
          </a:p>
        </p:txBody>
      </p:sp>
    </p:spTree>
    <p:extLst>
      <p:ext uri="{BB962C8B-B14F-4D97-AF65-F5344CB8AC3E}">
        <p14:creationId xmlns:p14="http://schemas.microsoft.com/office/powerpoint/2010/main" val="2836317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TextBox 793"/>
          <p:cNvSpPr txBox="1"/>
          <p:nvPr/>
        </p:nvSpPr>
        <p:spPr>
          <a:xfrm>
            <a:off x="4595039" y="1926735"/>
            <a:ext cx="1900943" cy="346826"/>
          </a:xfrm>
          <a:prstGeom prst="rect">
            <a:avLst/>
          </a:prstGeom>
          <a:noFill/>
        </p:spPr>
        <p:txBody>
          <a:bodyPr wrap="square" lIns="0" tIns="0" rIns="0" bIns="0" rtlCol="0">
            <a:noAutofit/>
          </a:bodyPr>
          <a:lstStyle/>
          <a:p>
            <a:pPr algn="ctr" defTabSz="457189">
              <a:defRPr/>
            </a:pPr>
            <a:r>
              <a:rPr lang="en-US" sz="1600">
                <a:solidFill>
                  <a:srgbClr val="0D274D"/>
                </a:solidFill>
                <a:latin typeface="CiscoSansTT" panose="020B0503020201020303" pitchFamily="34" charset="0"/>
                <a:cs typeface="CiscoSansTT" panose="020B0503020201020303" pitchFamily="34" charset="0"/>
              </a:rPr>
              <a:t>No Risk to mail delivery</a:t>
            </a:r>
          </a:p>
        </p:txBody>
      </p:sp>
      <p:sp>
        <p:nvSpPr>
          <p:cNvPr id="4" name="Title 3">
            <a:extLst>
              <a:ext uri="{FF2B5EF4-FFF2-40B4-BE49-F238E27FC236}">
                <a16:creationId xmlns:a16="http://schemas.microsoft.com/office/drawing/2014/main" id="{DF2A4ED7-503A-F042-A03A-FF906A127FCC}"/>
              </a:ext>
            </a:extLst>
          </p:cNvPr>
          <p:cNvSpPr>
            <a:spLocks noGrp="1"/>
          </p:cNvSpPr>
          <p:nvPr>
            <p:ph type="title"/>
          </p:nvPr>
        </p:nvSpPr>
        <p:spPr/>
        <p:txBody>
          <a:bodyPr/>
          <a:lstStyle/>
          <a:p>
            <a:r>
              <a:rPr lang="en-IN"/>
              <a:t>Email Threat </a:t>
            </a:r>
            <a:r>
              <a:rPr lang="en-IN" err="1"/>
              <a:t>Defense</a:t>
            </a:r>
            <a:r>
              <a:rPr lang="en-IN"/>
              <a:t>: Easy to Deploy </a:t>
            </a:r>
            <a:endParaRPr lang="en-US"/>
          </a:p>
        </p:txBody>
      </p:sp>
      <p:sp>
        <p:nvSpPr>
          <p:cNvPr id="822" name="TextBox 821"/>
          <p:cNvSpPr txBox="1"/>
          <p:nvPr/>
        </p:nvSpPr>
        <p:spPr>
          <a:xfrm>
            <a:off x="437767" y="1930743"/>
            <a:ext cx="1845991" cy="346826"/>
          </a:xfrm>
          <a:prstGeom prst="rect">
            <a:avLst/>
          </a:prstGeom>
          <a:noFill/>
        </p:spPr>
        <p:txBody>
          <a:bodyPr wrap="square" lIns="0" tIns="0" rIns="0" bIns="0" rtlCol="0">
            <a:noAutofit/>
          </a:bodyPr>
          <a:lstStyle/>
          <a:p>
            <a:pPr defTabSz="457189">
              <a:defRPr/>
            </a:pPr>
            <a:r>
              <a:rPr lang="en-US" sz="1600">
                <a:solidFill>
                  <a:srgbClr val="0D274D"/>
                </a:solidFill>
                <a:latin typeface="CiscoSansTT" panose="020B0503020201020303" pitchFamily="34" charset="0"/>
                <a:cs typeface="CiscoSansTT" panose="020B0503020201020303" pitchFamily="34" charset="0"/>
              </a:rPr>
              <a:t>Two-Step deployment</a:t>
            </a:r>
          </a:p>
        </p:txBody>
      </p:sp>
      <p:sp>
        <p:nvSpPr>
          <p:cNvPr id="828" name="TextBox 827"/>
          <p:cNvSpPr txBox="1"/>
          <p:nvPr/>
        </p:nvSpPr>
        <p:spPr>
          <a:xfrm>
            <a:off x="2517333" y="1909060"/>
            <a:ext cx="1989329" cy="346826"/>
          </a:xfrm>
          <a:prstGeom prst="rect">
            <a:avLst/>
          </a:prstGeom>
          <a:noFill/>
        </p:spPr>
        <p:txBody>
          <a:bodyPr wrap="square" lIns="0" tIns="0" rIns="0" bIns="0" rtlCol="0">
            <a:noAutofit/>
          </a:bodyPr>
          <a:lstStyle/>
          <a:p>
            <a:pPr algn="ctr" defTabSz="457189">
              <a:defRPr/>
            </a:pPr>
            <a:r>
              <a:rPr lang="en-US" sz="1600">
                <a:solidFill>
                  <a:srgbClr val="0D274D"/>
                </a:solidFill>
                <a:latin typeface="CiscoSansTT" panose="020B0503020201020303" pitchFamily="34" charset="0"/>
                <a:cs typeface="CiscoSansTT" panose="020B0503020201020303" pitchFamily="34" charset="0"/>
              </a:rPr>
              <a:t>Instant Tracking &amp; Reporting </a:t>
            </a:r>
          </a:p>
        </p:txBody>
      </p:sp>
      <p:sp>
        <p:nvSpPr>
          <p:cNvPr id="842" name="Rectangle 841"/>
          <p:cNvSpPr/>
          <p:nvPr/>
        </p:nvSpPr>
        <p:spPr>
          <a:xfrm>
            <a:off x="6935383" y="1727818"/>
            <a:ext cx="2155166" cy="2390186"/>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43" indent="-285743" defTabSz="457189">
              <a:spcBef>
                <a:spcPts val="1800"/>
              </a:spcBef>
              <a:spcAft>
                <a:spcPts val="0"/>
              </a:spcAft>
              <a:buFont typeface="Wingdings" pitchFamily="2" charset="2"/>
              <a:buChar char="ü"/>
              <a:defRPr/>
            </a:pPr>
            <a:r>
              <a:rPr lang="en-US" sz="1400">
                <a:solidFill>
                  <a:srgbClr val="6DBD49"/>
                </a:solidFill>
                <a:latin typeface="CiscoSansTT ExtraLight"/>
              </a:rPr>
              <a:t>Fully Functional in 5 mins</a:t>
            </a:r>
          </a:p>
          <a:p>
            <a:pPr marL="285743" indent="-285743" defTabSz="457189">
              <a:spcBef>
                <a:spcPts val="1800"/>
              </a:spcBef>
              <a:spcAft>
                <a:spcPts val="0"/>
              </a:spcAft>
              <a:buFont typeface="Wingdings" pitchFamily="2" charset="2"/>
              <a:buChar char="ü"/>
              <a:defRPr/>
            </a:pPr>
            <a:r>
              <a:rPr lang="en-US" sz="1400">
                <a:solidFill>
                  <a:srgbClr val="6DBD49"/>
                </a:solidFill>
                <a:latin typeface="CiscoSansTT ExtraLight"/>
              </a:rPr>
              <a:t>No Operational Risk</a:t>
            </a:r>
            <a:br>
              <a:rPr lang="en-US" sz="1100">
                <a:solidFill>
                  <a:srgbClr val="0D274D"/>
                </a:solidFill>
                <a:latin typeface="CiscoSansTT ExtraLight"/>
              </a:rPr>
            </a:br>
            <a:endParaRPr lang="en-US" sz="1100">
              <a:solidFill>
                <a:srgbClr val="0D274D"/>
              </a:solidFill>
              <a:latin typeface="CiscoSansTT ExtraLight"/>
            </a:endParaRPr>
          </a:p>
          <a:p>
            <a:pPr marL="285743" indent="-285743" defTabSz="457189">
              <a:spcBef>
                <a:spcPts val="1800"/>
              </a:spcBef>
              <a:spcAft>
                <a:spcPts val="0"/>
              </a:spcAft>
              <a:buFont typeface="Wingdings" pitchFamily="2" charset="2"/>
              <a:buChar char="ü"/>
              <a:defRPr/>
            </a:pPr>
            <a:r>
              <a:rPr lang="en-US" sz="1400">
                <a:solidFill>
                  <a:srgbClr val="6DBD49"/>
                </a:solidFill>
                <a:latin typeface="CiscoSansTT ExtraLight"/>
              </a:rPr>
              <a:t>No Changes to mail flow or DNS</a:t>
            </a:r>
            <a:br>
              <a:rPr lang="en-US" sz="1100">
                <a:solidFill>
                  <a:srgbClr val="0D274D"/>
                </a:solidFill>
                <a:latin typeface="CiscoSansTT ExtraLight"/>
              </a:rPr>
            </a:br>
            <a:endParaRPr lang="en-US" sz="1100">
              <a:solidFill>
                <a:srgbClr val="0D274D"/>
              </a:solidFill>
              <a:latin typeface="CiscoSansTT ExtraLight"/>
            </a:endParaRPr>
          </a:p>
          <a:p>
            <a:pPr marL="285743" indent="-285743" defTabSz="457189">
              <a:spcBef>
                <a:spcPts val="1800"/>
              </a:spcBef>
              <a:spcAft>
                <a:spcPts val="0"/>
              </a:spcAft>
              <a:buFont typeface="Wingdings" pitchFamily="2" charset="2"/>
              <a:buChar char="ü"/>
              <a:defRPr/>
            </a:pPr>
            <a:r>
              <a:rPr lang="en-US" sz="1400">
                <a:solidFill>
                  <a:srgbClr val="6DBD49"/>
                </a:solidFill>
                <a:latin typeface="CiscoSansTT ExtraLight"/>
              </a:rPr>
              <a:t>Track all messages, including Internal</a:t>
            </a:r>
            <a:endParaRPr lang="en-US" sz="1050">
              <a:solidFill>
                <a:srgbClr val="0D274D"/>
              </a:solidFill>
              <a:latin typeface="CiscoSansTT ExtraLight"/>
            </a:endParaRPr>
          </a:p>
        </p:txBody>
      </p:sp>
      <p:sp>
        <p:nvSpPr>
          <p:cNvPr id="3" name="Round Same Side Corner Rectangle 2">
            <a:extLst>
              <a:ext uri="{FF2B5EF4-FFF2-40B4-BE49-F238E27FC236}">
                <a16:creationId xmlns:a16="http://schemas.microsoft.com/office/drawing/2014/main" id="{B2A50FFB-C804-4240-B2C9-1296A0C19FE4}"/>
              </a:ext>
            </a:extLst>
          </p:cNvPr>
          <p:cNvSpPr/>
          <p:nvPr/>
        </p:nvSpPr>
        <p:spPr>
          <a:xfrm rot="16200000">
            <a:off x="6421463" y="1753209"/>
            <a:ext cx="3046713" cy="2398363"/>
          </a:xfrm>
          <a:prstGeom prst="round2SameRect">
            <a:avLst>
              <a:gd name="adj1" fmla="val 3444"/>
              <a:gd name="adj2" fmla="val 0"/>
            </a:avLst>
          </a:prstGeom>
          <a:no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iscoSansTT ExtraLight"/>
            </a:endParaRPr>
          </a:p>
        </p:txBody>
      </p:sp>
      <p:cxnSp>
        <p:nvCxnSpPr>
          <p:cNvPr id="97" name="Straight Connector 96">
            <a:extLst>
              <a:ext uri="{FF2B5EF4-FFF2-40B4-BE49-F238E27FC236}">
                <a16:creationId xmlns:a16="http://schemas.microsoft.com/office/drawing/2014/main" id="{0CD4FEA3-D4EC-2844-8CA4-8FB4F8D65FBB}"/>
              </a:ext>
            </a:extLst>
          </p:cNvPr>
          <p:cNvCxnSpPr>
            <a:cxnSpLocks/>
          </p:cNvCxnSpPr>
          <p:nvPr/>
        </p:nvCxnSpPr>
        <p:spPr>
          <a:xfrm>
            <a:off x="2442919" y="1926735"/>
            <a:ext cx="0" cy="1837876"/>
          </a:xfrm>
          <a:prstGeom prst="line">
            <a:avLst/>
          </a:prstGeom>
          <a:solidFill>
            <a:schemeClr val="bg1"/>
          </a:solidFill>
          <a:ln w="12700" cap="rnd">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EFFAF70-2BAA-9549-A644-53F7B591E5CE}"/>
              </a:ext>
            </a:extLst>
          </p:cNvPr>
          <p:cNvCxnSpPr>
            <a:cxnSpLocks/>
          </p:cNvCxnSpPr>
          <p:nvPr/>
        </p:nvCxnSpPr>
        <p:spPr>
          <a:xfrm>
            <a:off x="4522731" y="1926735"/>
            <a:ext cx="0" cy="1837876"/>
          </a:xfrm>
          <a:prstGeom prst="line">
            <a:avLst/>
          </a:prstGeom>
          <a:solidFill>
            <a:schemeClr val="bg1"/>
          </a:solidFill>
          <a:ln w="12700" cap="rnd">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75A3E6E-3895-45FD-923A-B19944F2D058}"/>
              </a:ext>
            </a:extLst>
          </p:cNvPr>
          <p:cNvGrpSpPr/>
          <p:nvPr/>
        </p:nvGrpSpPr>
        <p:grpSpPr>
          <a:xfrm>
            <a:off x="551285" y="2506507"/>
            <a:ext cx="1544295" cy="1333058"/>
            <a:chOff x="-2177838" y="-804786"/>
            <a:chExt cx="6886998" cy="5944960"/>
          </a:xfrm>
        </p:grpSpPr>
        <p:pic>
          <p:nvPicPr>
            <p:cNvPr id="23" name="Picture 22" descr="A picture containing ware, gear&#10;&#10;Description automatically generated">
              <a:extLst>
                <a:ext uri="{FF2B5EF4-FFF2-40B4-BE49-F238E27FC236}">
                  <a16:creationId xmlns:a16="http://schemas.microsoft.com/office/drawing/2014/main" id="{65D692EA-EF94-4357-B73F-170A8533B30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19178" y="-486228"/>
              <a:ext cx="5993631" cy="5302998"/>
            </a:xfrm>
            <a:prstGeom prst="rect">
              <a:avLst/>
            </a:prstGeom>
          </p:spPr>
        </p:pic>
        <p:sp>
          <p:nvSpPr>
            <p:cNvPr id="24" name="Freeform 36">
              <a:extLst>
                <a:ext uri="{FF2B5EF4-FFF2-40B4-BE49-F238E27FC236}">
                  <a16:creationId xmlns:a16="http://schemas.microsoft.com/office/drawing/2014/main" id="{8F9BCDCB-533E-4623-95B0-B653428D1285}"/>
                </a:ext>
              </a:extLst>
            </p:cNvPr>
            <p:cNvSpPr>
              <a:spLocks noEditPoints="1"/>
            </p:cNvSpPr>
            <p:nvPr/>
          </p:nvSpPr>
          <p:spPr bwMode="auto">
            <a:xfrm>
              <a:off x="2170937" y="1936131"/>
              <a:ext cx="494769" cy="494769"/>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srgbClr val="0D274D"/>
                </a:solidFill>
                <a:cs typeface="+mn-cs"/>
              </a:endParaRPr>
            </a:p>
          </p:txBody>
        </p:sp>
        <p:sp>
          <p:nvSpPr>
            <p:cNvPr id="25" name="Block Arc 24">
              <a:extLst>
                <a:ext uri="{FF2B5EF4-FFF2-40B4-BE49-F238E27FC236}">
                  <a16:creationId xmlns:a16="http://schemas.microsoft.com/office/drawing/2014/main" id="{84D10611-0931-4A72-9461-2E9DD217F8FC}"/>
                </a:ext>
              </a:extLst>
            </p:cNvPr>
            <p:cNvSpPr/>
            <p:nvPr/>
          </p:nvSpPr>
          <p:spPr>
            <a:xfrm>
              <a:off x="-2177838" y="-804786"/>
              <a:ext cx="3706175" cy="3706174"/>
            </a:xfrm>
            <a:prstGeom prst="blockArc">
              <a:avLst>
                <a:gd name="adj1" fmla="val 8290779"/>
                <a:gd name="adj2" fmla="val 19683487"/>
                <a:gd name="adj3" fmla="val 0"/>
              </a:avLst>
            </a:prstGeom>
            <a:solidFill>
              <a:schemeClr val="accent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a:solidFill>
                  <a:srgbClr val="0D274D"/>
                </a:solidFill>
                <a:latin typeface="CiscoSansTT ExtraLight"/>
              </a:endParaRPr>
            </a:p>
          </p:txBody>
        </p:sp>
        <p:sp>
          <p:nvSpPr>
            <p:cNvPr id="26" name="Block Arc 25">
              <a:extLst>
                <a:ext uri="{FF2B5EF4-FFF2-40B4-BE49-F238E27FC236}">
                  <a16:creationId xmlns:a16="http://schemas.microsoft.com/office/drawing/2014/main" id="{932BCB00-78D6-46A7-9714-F0F471D87983}"/>
                </a:ext>
              </a:extLst>
            </p:cNvPr>
            <p:cNvSpPr/>
            <p:nvPr/>
          </p:nvSpPr>
          <p:spPr>
            <a:xfrm>
              <a:off x="-1544919" y="1911570"/>
              <a:ext cx="3196650" cy="3228604"/>
            </a:xfrm>
            <a:prstGeom prst="blockArc">
              <a:avLst>
                <a:gd name="adj1" fmla="val 2490537"/>
                <a:gd name="adj2" fmla="val 11990980"/>
                <a:gd name="adj3" fmla="val 0"/>
              </a:avLst>
            </a:prstGeom>
            <a:solidFill>
              <a:schemeClr val="accent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a:solidFill>
                  <a:srgbClr val="0D274D"/>
                </a:solidFill>
                <a:latin typeface="CiscoSansTT ExtraLight"/>
              </a:endParaRPr>
            </a:p>
          </p:txBody>
        </p:sp>
        <p:sp>
          <p:nvSpPr>
            <p:cNvPr id="27" name="Block Arc 26">
              <a:extLst>
                <a:ext uri="{FF2B5EF4-FFF2-40B4-BE49-F238E27FC236}">
                  <a16:creationId xmlns:a16="http://schemas.microsoft.com/office/drawing/2014/main" id="{9B429F0B-CBA3-4784-9275-A5E201A64455}"/>
                </a:ext>
              </a:extLst>
            </p:cNvPr>
            <p:cNvSpPr/>
            <p:nvPr/>
          </p:nvSpPr>
          <p:spPr>
            <a:xfrm>
              <a:off x="246803" y="-83578"/>
              <a:ext cx="4462357" cy="4506964"/>
            </a:xfrm>
            <a:prstGeom prst="blockArc">
              <a:avLst>
                <a:gd name="adj1" fmla="val 15463691"/>
                <a:gd name="adj2" fmla="val 6390013"/>
                <a:gd name="adj3" fmla="val 0"/>
              </a:avLst>
            </a:prstGeom>
            <a:solidFill>
              <a:schemeClr val="accent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a:solidFill>
                  <a:srgbClr val="0D274D"/>
                </a:solidFill>
                <a:latin typeface="CiscoSansTT ExtraLight"/>
              </a:endParaRPr>
            </a:p>
          </p:txBody>
        </p:sp>
        <p:sp>
          <p:nvSpPr>
            <p:cNvPr id="28" name="Isosceles Triangle 49">
              <a:extLst>
                <a:ext uri="{FF2B5EF4-FFF2-40B4-BE49-F238E27FC236}">
                  <a16:creationId xmlns:a16="http://schemas.microsoft.com/office/drawing/2014/main" id="{8BB8F2C0-D5B4-4506-AC23-4FB1D3F078C7}"/>
                </a:ext>
              </a:extLst>
            </p:cNvPr>
            <p:cNvSpPr/>
            <p:nvPr/>
          </p:nvSpPr>
          <p:spPr>
            <a:xfrm rot="8400000">
              <a:off x="-1825589" y="2234516"/>
              <a:ext cx="561337" cy="489590"/>
            </a:xfrm>
            <a:custGeom>
              <a:avLst/>
              <a:gdLst>
                <a:gd name="connsiteX0" fmla="*/ 0 w 1303984"/>
                <a:gd name="connsiteY0" fmla="*/ 1124127 h 1124127"/>
                <a:gd name="connsiteX1" fmla="*/ 651992 w 1303984"/>
                <a:gd name="connsiteY1" fmla="*/ 0 h 1124127"/>
                <a:gd name="connsiteX2" fmla="*/ 1303984 w 1303984"/>
                <a:gd name="connsiteY2" fmla="*/ 1124127 h 1124127"/>
                <a:gd name="connsiteX3" fmla="*/ 0 w 1303984"/>
                <a:gd name="connsiteY3" fmla="*/ 1124127 h 1124127"/>
                <a:gd name="connsiteX0" fmla="*/ 0 w 1303984"/>
                <a:gd name="connsiteY0" fmla="*/ 1124127 h 1124127"/>
                <a:gd name="connsiteX1" fmla="*/ 651992 w 1303984"/>
                <a:gd name="connsiteY1" fmla="*/ 0 h 1124127"/>
                <a:gd name="connsiteX2" fmla="*/ 721932 w 1303984"/>
                <a:gd name="connsiteY2" fmla="*/ 116865 h 1124127"/>
                <a:gd name="connsiteX3" fmla="*/ 1303984 w 1303984"/>
                <a:gd name="connsiteY3" fmla="*/ 1124127 h 1124127"/>
                <a:gd name="connsiteX4" fmla="*/ 0 w 1303984"/>
                <a:gd name="connsiteY4" fmla="*/ 1124127 h 1124127"/>
                <a:gd name="connsiteX0" fmla="*/ 0 w 1303984"/>
                <a:gd name="connsiteY0" fmla="*/ 1124127 h 1124127"/>
                <a:gd name="connsiteX1" fmla="*/ 583643 w 1303984"/>
                <a:gd name="connsiteY1" fmla="*/ 118276 h 1124127"/>
                <a:gd name="connsiteX2" fmla="*/ 651992 w 1303984"/>
                <a:gd name="connsiteY2" fmla="*/ 0 h 1124127"/>
                <a:gd name="connsiteX3" fmla="*/ 721932 w 1303984"/>
                <a:gd name="connsiteY3" fmla="*/ 116865 h 1124127"/>
                <a:gd name="connsiteX4" fmla="*/ 1303984 w 1303984"/>
                <a:gd name="connsiteY4" fmla="*/ 1124127 h 1124127"/>
                <a:gd name="connsiteX5" fmla="*/ 0 w 1303984"/>
                <a:gd name="connsiteY5" fmla="*/ 1124127 h 1124127"/>
                <a:gd name="connsiteX0" fmla="*/ 0 w 1303984"/>
                <a:gd name="connsiteY0" fmla="*/ 1007262 h 1007262"/>
                <a:gd name="connsiteX1" fmla="*/ 583643 w 1303984"/>
                <a:gd name="connsiteY1" fmla="*/ 1411 h 1007262"/>
                <a:gd name="connsiteX2" fmla="*/ 721932 w 1303984"/>
                <a:gd name="connsiteY2" fmla="*/ 0 h 1007262"/>
                <a:gd name="connsiteX3" fmla="*/ 1303984 w 1303984"/>
                <a:gd name="connsiteY3" fmla="*/ 1007262 h 1007262"/>
                <a:gd name="connsiteX4" fmla="*/ 0 w 1303984"/>
                <a:gd name="connsiteY4" fmla="*/ 1007262 h 1007262"/>
                <a:gd name="connsiteX0" fmla="*/ 0 w 1303984"/>
                <a:gd name="connsiteY0" fmla="*/ 1038935 h 1038935"/>
                <a:gd name="connsiteX1" fmla="*/ 583643 w 1303984"/>
                <a:gd name="connsiteY1" fmla="*/ 33084 h 1038935"/>
                <a:gd name="connsiteX2" fmla="*/ 721932 w 1303984"/>
                <a:gd name="connsiteY2" fmla="*/ 31673 h 1038935"/>
                <a:gd name="connsiteX3" fmla="*/ 1303984 w 1303984"/>
                <a:gd name="connsiteY3" fmla="*/ 1038935 h 1038935"/>
                <a:gd name="connsiteX4" fmla="*/ 0 w 1303984"/>
                <a:gd name="connsiteY4" fmla="*/ 1038935 h 1038935"/>
                <a:gd name="connsiteX0" fmla="*/ 0 w 1303984"/>
                <a:gd name="connsiteY0" fmla="*/ 1061592 h 1061592"/>
                <a:gd name="connsiteX1" fmla="*/ 583643 w 1303984"/>
                <a:gd name="connsiteY1" fmla="*/ 55741 h 1061592"/>
                <a:gd name="connsiteX2" fmla="*/ 721932 w 1303984"/>
                <a:gd name="connsiteY2" fmla="*/ 54330 h 1061592"/>
                <a:gd name="connsiteX3" fmla="*/ 1303984 w 1303984"/>
                <a:gd name="connsiteY3" fmla="*/ 1061592 h 1061592"/>
                <a:gd name="connsiteX4" fmla="*/ 0 w 1303984"/>
                <a:gd name="connsiteY4"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0 w 1303984"/>
                <a:gd name="connsiteY5"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119388 w 1303984"/>
                <a:gd name="connsiteY5" fmla="*/ 1060452 h 1061592"/>
                <a:gd name="connsiteX6" fmla="*/ 0 w 1303984"/>
                <a:gd name="connsiteY6" fmla="*/ 1061592 h 1061592"/>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303984 w 1303984"/>
                <a:gd name="connsiteY4" fmla="*/ 1061592 h 1061863"/>
                <a:gd name="connsiteX5" fmla="*/ 1194654 w 1303984"/>
                <a:gd name="connsiteY5" fmla="*/ 1061863 h 1061863"/>
                <a:gd name="connsiteX6" fmla="*/ 119388 w 1303984"/>
                <a:gd name="connsiteY6" fmla="*/ 1060452 h 1061863"/>
                <a:gd name="connsiteX7" fmla="*/ 0 w 1303984"/>
                <a:gd name="connsiteY7" fmla="*/ 1061592 h 1061863"/>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258154 w 1303984"/>
                <a:gd name="connsiteY4" fmla="*/ 972963 h 1061863"/>
                <a:gd name="connsiteX5" fmla="*/ 1303984 w 1303984"/>
                <a:gd name="connsiteY5" fmla="*/ 1061592 h 1061863"/>
                <a:gd name="connsiteX6" fmla="*/ 1194654 w 1303984"/>
                <a:gd name="connsiteY6" fmla="*/ 1061863 h 1061863"/>
                <a:gd name="connsiteX7" fmla="*/ 119388 w 1303984"/>
                <a:gd name="connsiteY7" fmla="*/ 1060452 h 1061863"/>
                <a:gd name="connsiteX8" fmla="*/ 0 w 1303984"/>
                <a:gd name="connsiteY8" fmla="*/ 106159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43863 w 1243863"/>
                <a:gd name="connsiteY5" fmla="*/ 1061592 h 1061863"/>
                <a:gd name="connsiteX6" fmla="*/ 1134533 w 1243863"/>
                <a:gd name="connsiteY6" fmla="*/ 1061863 h 1061863"/>
                <a:gd name="connsiteX7" fmla="*/ 59267 w 1243863"/>
                <a:gd name="connsiteY7" fmla="*/ 106045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34722 w 1243863"/>
                <a:gd name="connsiteY5" fmla="*/ 1042108 h 1061863"/>
                <a:gd name="connsiteX6" fmla="*/ 1243863 w 1243863"/>
                <a:gd name="connsiteY6" fmla="*/ 1061592 h 1061863"/>
                <a:gd name="connsiteX7" fmla="*/ 1134533 w 1243863"/>
                <a:gd name="connsiteY7" fmla="*/ 1061863 h 1061863"/>
                <a:gd name="connsiteX8" fmla="*/ 59267 w 1243863"/>
                <a:gd name="connsiteY8" fmla="*/ 1060452 h 1061863"/>
                <a:gd name="connsiteX0" fmla="*/ 71800 w 1256396"/>
                <a:gd name="connsiteY0" fmla="*/ 1060452 h 1061863"/>
                <a:gd name="connsiteX1" fmla="*/ 12533 w 1256396"/>
                <a:gd name="connsiteY1" fmla="*/ 960263 h 1061863"/>
                <a:gd name="connsiteX2" fmla="*/ 536055 w 1256396"/>
                <a:gd name="connsiteY2" fmla="*/ 55741 h 1061863"/>
                <a:gd name="connsiteX3" fmla="*/ 674344 w 1256396"/>
                <a:gd name="connsiteY3" fmla="*/ 54330 h 1061863"/>
                <a:gd name="connsiteX4" fmla="*/ 1210566 w 1256396"/>
                <a:gd name="connsiteY4" fmla="*/ 972963 h 1061863"/>
                <a:gd name="connsiteX5" fmla="*/ 1247255 w 1256396"/>
                <a:gd name="connsiteY5" fmla="*/ 1042108 h 1061863"/>
                <a:gd name="connsiteX6" fmla="*/ 1256396 w 1256396"/>
                <a:gd name="connsiteY6" fmla="*/ 1061592 h 1061863"/>
                <a:gd name="connsiteX7" fmla="*/ 1147066 w 1256396"/>
                <a:gd name="connsiteY7" fmla="*/ 1061863 h 1061863"/>
                <a:gd name="connsiteX8" fmla="*/ 71800 w 1256396"/>
                <a:gd name="connsiteY8" fmla="*/ 1060452 h 1061863"/>
                <a:gd name="connsiteX0" fmla="*/ 79691 w 1264287"/>
                <a:gd name="connsiteY0" fmla="*/ 1060452 h 1061863"/>
                <a:gd name="connsiteX1" fmla="*/ 20424 w 1264287"/>
                <a:gd name="connsiteY1" fmla="*/ 960263 h 1061863"/>
                <a:gd name="connsiteX2" fmla="*/ 543946 w 1264287"/>
                <a:gd name="connsiteY2" fmla="*/ 55741 h 1061863"/>
                <a:gd name="connsiteX3" fmla="*/ 682235 w 1264287"/>
                <a:gd name="connsiteY3" fmla="*/ 54330 h 1061863"/>
                <a:gd name="connsiteX4" fmla="*/ 1218457 w 1264287"/>
                <a:gd name="connsiteY4" fmla="*/ 972963 h 1061863"/>
                <a:gd name="connsiteX5" fmla="*/ 1255146 w 1264287"/>
                <a:gd name="connsiteY5" fmla="*/ 1042108 h 1061863"/>
                <a:gd name="connsiteX6" fmla="*/ 1264287 w 1264287"/>
                <a:gd name="connsiteY6" fmla="*/ 1061592 h 1061863"/>
                <a:gd name="connsiteX7" fmla="*/ 1154957 w 1264287"/>
                <a:gd name="connsiteY7" fmla="*/ 1061863 h 1061863"/>
                <a:gd name="connsiteX8" fmla="*/ 79691 w 1264287"/>
                <a:gd name="connsiteY8" fmla="*/ 1060452 h 1061863"/>
                <a:gd name="connsiteX0" fmla="*/ 79691 w 1255146"/>
                <a:gd name="connsiteY0" fmla="*/ 1060452 h 1061863"/>
                <a:gd name="connsiteX1" fmla="*/ 20424 w 1255146"/>
                <a:gd name="connsiteY1" fmla="*/ 960263 h 1061863"/>
                <a:gd name="connsiteX2" fmla="*/ 543946 w 1255146"/>
                <a:gd name="connsiteY2" fmla="*/ 55741 h 1061863"/>
                <a:gd name="connsiteX3" fmla="*/ 682235 w 1255146"/>
                <a:gd name="connsiteY3" fmla="*/ 54330 h 1061863"/>
                <a:gd name="connsiteX4" fmla="*/ 1218457 w 1255146"/>
                <a:gd name="connsiteY4" fmla="*/ 972963 h 1061863"/>
                <a:gd name="connsiteX5" fmla="*/ 1255146 w 1255146"/>
                <a:gd name="connsiteY5" fmla="*/ 1042108 h 1061863"/>
                <a:gd name="connsiteX6" fmla="*/ 1154957 w 1255146"/>
                <a:gd name="connsiteY6" fmla="*/ 1061863 h 1061863"/>
                <a:gd name="connsiteX7" fmla="*/ 79691 w 1255146"/>
                <a:gd name="connsiteY7" fmla="*/ 1060452 h 1061863"/>
                <a:gd name="connsiteX0" fmla="*/ 79691 w 1218457"/>
                <a:gd name="connsiteY0" fmla="*/ 1060452 h 1061863"/>
                <a:gd name="connsiteX1" fmla="*/ 20424 w 1218457"/>
                <a:gd name="connsiteY1" fmla="*/ 960263 h 1061863"/>
                <a:gd name="connsiteX2" fmla="*/ 543946 w 1218457"/>
                <a:gd name="connsiteY2" fmla="*/ 55741 h 1061863"/>
                <a:gd name="connsiteX3" fmla="*/ 682235 w 1218457"/>
                <a:gd name="connsiteY3" fmla="*/ 54330 h 1061863"/>
                <a:gd name="connsiteX4" fmla="*/ 1218457 w 1218457"/>
                <a:gd name="connsiteY4" fmla="*/ 972963 h 1061863"/>
                <a:gd name="connsiteX5" fmla="*/ 1154957 w 1218457"/>
                <a:gd name="connsiteY5" fmla="*/ 1061863 h 1061863"/>
                <a:gd name="connsiteX6" fmla="*/ 79691 w 1218457"/>
                <a:gd name="connsiteY6" fmla="*/ 1060452 h 1061863"/>
                <a:gd name="connsiteX0" fmla="*/ 79691 w 1231224"/>
                <a:gd name="connsiteY0" fmla="*/ 1060452 h 1061863"/>
                <a:gd name="connsiteX1" fmla="*/ 20424 w 1231224"/>
                <a:gd name="connsiteY1" fmla="*/ 960263 h 1061863"/>
                <a:gd name="connsiteX2" fmla="*/ 543946 w 1231224"/>
                <a:gd name="connsiteY2" fmla="*/ 55741 h 1061863"/>
                <a:gd name="connsiteX3" fmla="*/ 682235 w 1231224"/>
                <a:gd name="connsiteY3" fmla="*/ 54330 h 1061863"/>
                <a:gd name="connsiteX4" fmla="*/ 1218457 w 1231224"/>
                <a:gd name="connsiteY4" fmla="*/ 972963 h 1061863"/>
                <a:gd name="connsiteX5" fmla="*/ 1154957 w 1231224"/>
                <a:gd name="connsiteY5" fmla="*/ 1061863 h 1061863"/>
                <a:gd name="connsiteX6" fmla="*/ 79691 w 1231224"/>
                <a:gd name="connsiteY6" fmla="*/ 1060452 h 1061863"/>
                <a:gd name="connsiteX0" fmla="*/ 79691 w 1237470"/>
                <a:gd name="connsiteY0" fmla="*/ 1060452 h 1061863"/>
                <a:gd name="connsiteX1" fmla="*/ 20424 w 1237470"/>
                <a:gd name="connsiteY1" fmla="*/ 960263 h 1061863"/>
                <a:gd name="connsiteX2" fmla="*/ 543946 w 1237470"/>
                <a:gd name="connsiteY2" fmla="*/ 55741 h 1061863"/>
                <a:gd name="connsiteX3" fmla="*/ 682235 w 1237470"/>
                <a:gd name="connsiteY3" fmla="*/ 54330 h 1061863"/>
                <a:gd name="connsiteX4" fmla="*/ 1218457 w 1237470"/>
                <a:gd name="connsiteY4" fmla="*/ 972963 h 1061863"/>
                <a:gd name="connsiteX5" fmla="*/ 1154957 w 1237470"/>
                <a:gd name="connsiteY5" fmla="*/ 1061863 h 1061863"/>
                <a:gd name="connsiteX6" fmla="*/ 79691 w 1237470"/>
                <a:gd name="connsiteY6" fmla="*/ 1060452 h 1061863"/>
                <a:gd name="connsiteX0" fmla="*/ 79691 w 1237218"/>
                <a:gd name="connsiteY0" fmla="*/ 1060452 h 1061863"/>
                <a:gd name="connsiteX1" fmla="*/ 20424 w 1237218"/>
                <a:gd name="connsiteY1" fmla="*/ 960263 h 1061863"/>
                <a:gd name="connsiteX2" fmla="*/ 543946 w 1237218"/>
                <a:gd name="connsiteY2" fmla="*/ 55741 h 1061863"/>
                <a:gd name="connsiteX3" fmla="*/ 682235 w 1237218"/>
                <a:gd name="connsiteY3" fmla="*/ 54330 h 1061863"/>
                <a:gd name="connsiteX4" fmla="*/ 1218457 w 1237218"/>
                <a:gd name="connsiteY4" fmla="*/ 972963 h 1061863"/>
                <a:gd name="connsiteX5" fmla="*/ 1154957 w 1237218"/>
                <a:gd name="connsiteY5" fmla="*/ 1061863 h 1061863"/>
                <a:gd name="connsiteX6" fmla="*/ 79691 w 1237218"/>
                <a:gd name="connsiteY6" fmla="*/ 1060452 h 1061863"/>
                <a:gd name="connsiteX0" fmla="*/ 78292 w 1235819"/>
                <a:gd name="connsiteY0" fmla="*/ 1060452 h 1061863"/>
                <a:gd name="connsiteX1" fmla="*/ 19025 w 1235819"/>
                <a:gd name="connsiteY1" fmla="*/ 960263 h 1061863"/>
                <a:gd name="connsiteX2" fmla="*/ 542547 w 1235819"/>
                <a:gd name="connsiteY2" fmla="*/ 55741 h 1061863"/>
                <a:gd name="connsiteX3" fmla="*/ 680836 w 1235819"/>
                <a:gd name="connsiteY3" fmla="*/ 54330 h 1061863"/>
                <a:gd name="connsiteX4" fmla="*/ 1217058 w 1235819"/>
                <a:gd name="connsiteY4" fmla="*/ 972963 h 1061863"/>
                <a:gd name="connsiteX5" fmla="*/ 1153558 w 1235819"/>
                <a:gd name="connsiteY5" fmla="*/ 1061863 h 1061863"/>
                <a:gd name="connsiteX6" fmla="*/ 78292 w 1235819"/>
                <a:gd name="connsiteY6" fmla="*/ 1060452 h 1061863"/>
                <a:gd name="connsiteX0" fmla="*/ 73321 w 1230848"/>
                <a:gd name="connsiteY0" fmla="*/ 1060452 h 1061863"/>
                <a:gd name="connsiteX1" fmla="*/ 14054 w 1230848"/>
                <a:gd name="connsiteY1" fmla="*/ 960263 h 1061863"/>
                <a:gd name="connsiteX2" fmla="*/ 537576 w 1230848"/>
                <a:gd name="connsiteY2" fmla="*/ 55741 h 1061863"/>
                <a:gd name="connsiteX3" fmla="*/ 675865 w 1230848"/>
                <a:gd name="connsiteY3" fmla="*/ 54330 h 1061863"/>
                <a:gd name="connsiteX4" fmla="*/ 1212087 w 1230848"/>
                <a:gd name="connsiteY4" fmla="*/ 972963 h 1061863"/>
                <a:gd name="connsiteX5" fmla="*/ 1148587 w 1230848"/>
                <a:gd name="connsiteY5" fmla="*/ 1061863 h 1061863"/>
                <a:gd name="connsiteX6" fmla="*/ 73321 w 1230848"/>
                <a:gd name="connsiteY6" fmla="*/ 1060452 h 1061863"/>
                <a:gd name="connsiteX0" fmla="*/ 73321 w 1223150"/>
                <a:gd name="connsiteY0" fmla="*/ 1060452 h 1061863"/>
                <a:gd name="connsiteX1" fmla="*/ 14054 w 1223150"/>
                <a:gd name="connsiteY1" fmla="*/ 960263 h 1061863"/>
                <a:gd name="connsiteX2" fmla="*/ 537576 w 1223150"/>
                <a:gd name="connsiteY2" fmla="*/ 55741 h 1061863"/>
                <a:gd name="connsiteX3" fmla="*/ 675865 w 1223150"/>
                <a:gd name="connsiteY3" fmla="*/ 54330 h 1061863"/>
                <a:gd name="connsiteX4" fmla="*/ 1202210 w 1223150"/>
                <a:gd name="connsiteY4" fmla="*/ 957441 h 1061863"/>
                <a:gd name="connsiteX5" fmla="*/ 1148587 w 1223150"/>
                <a:gd name="connsiteY5" fmla="*/ 1061863 h 1061863"/>
                <a:gd name="connsiteX6" fmla="*/ 73321 w 1223150"/>
                <a:gd name="connsiteY6" fmla="*/ 1060452 h 1061863"/>
                <a:gd name="connsiteX0" fmla="*/ 73321 w 1223150"/>
                <a:gd name="connsiteY0" fmla="*/ 1071408 h 1072819"/>
                <a:gd name="connsiteX1" fmla="*/ 14054 w 1223150"/>
                <a:gd name="connsiteY1" fmla="*/ 971219 h 1072819"/>
                <a:gd name="connsiteX2" fmla="*/ 537576 w 1223150"/>
                <a:gd name="connsiteY2" fmla="*/ 66697 h 1072819"/>
                <a:gd name="connsiteX3" fmla="*/ 665987 w 1223150"/>
                <a:gd name="connsiteY3" fmla="*/ 45531 h 1072819"/>
                <a:gd name="connsiteX4" fmla="*/ 1202210 w 1223150"/>
                <a:gd name="connsiteY4" fmla="*/ 968397 h 1072819"/>
                <a:gd name="connsiteX5" fmla="*/ 1148587 w 1223150"/>
                <a:gd name="connsiteY5" fmla="*/ 1072819 h 1072819"/>
                <a:gd name="connsiteX6" fmla="*/ 73321 w 1223150"/>
                <a:gd name="connsiteY6" fmla="*/ 1071408 h 1072819"/>
                <a:gd name="connsiteX0" fmla="*/ 73321 w 1223150"/>
                <a:gd name="connsiteY0" fmla="*/ 1078156 h 1079567"/>
                <a:gd name="connsiteX1" fmla="*/ 14054 w 1223150"/>
                <a:gd name="connsiteY1" fmla="*/ 977967 h 1079567"/>
                <a:gd name="connsiteX2" fmla="*/ 548865 w 1223150"/>
                <a:gd name="connsiteY2" fmla="*/ 57923 h 1079567"/>
                <a:gd name="connsiteX3" fmla="*/ 665987 w 1223150"/>
                <a:gd name="connsiteY3" fmla="*/ 52279 h 1079567"/>
                <a:gd name="connsiteX4" fmla="*/ 1202210 w 1223150"/>
                <a:gd name="connsiteY4" fmla="*/ 975145 h 1079567"/>
                <a:gd name="connsiteX5" fmla="*/ 1148587 w 1223150"/>
                <a:gd name="connsiteY5" fmla="*/ 1079567 h 1079567"/>
                <a:gd name="connsiteX6" fmla="*/ 73321 w 1223150"/>
                <a:gd name="connsiteY6" fmla="*/ 1078156 h 1079567"/>
                <a:gd name="connsiteX0" fmla="*/ 73321 w 1223150"/>
                <a:gd name="connsiteY0" fmla="*/ 1070238 h 1071649"/>
                <a:gd name="connsiteX1" fmla="*/ 14054 w 1223150"/>
                <a:gd name="connsiteY1" fmla="*/ 970049 h 1071649"/>
                <a:gd name="connsiteX2" fmla="*/ 548865 w 1223150"/>
                <a:gd name="connsiteY2" fmla="*/ 50005 h 1071649"/>
                <a:gd name="connsiteX3" fmla="*/ 665987 w 1223150"/>
                <a:gd name="connsiteY3" fmla="*/ 44361 h 1071649"/>
                <a:gd name="connsiteX4" fmla="*/ 1202210 w 1223150"/>
                <a:gd name="connsiteY4" fmla="*/ 967227 h 1071649"/>
                <a:gd name="connsiteX5" fmla="*/ 1148587 w 1223150"/>
                <a:gd name="connsiteY5" fmla="*/ 1071649 h 1071649"/>
                <a:gd name="connsiteX6" fmla="*/ 73321 w 1223150"/>
                <a:gd name="connsiteY6" fmla="*/ 1070238 h 1071649"/>
                <a:gd name="connsiteX0" fmla="*/ 73321 w 1223150"/>
                <a:gd name="connsiteY0" fmla="*/ 1065392 h 1066803"/>
                <a:gd name="connsiteX1" fmla="*/ 14054 w 1223150"/>
                <a:gd name="connsiteY1" fmla="*/ 965203 h 1066803"/>
                <a:gd name="connsiteX2" fmla="*/ 548865 w 1223150"/>
                <a:gd name="connsiteY2" fmla="*/ 45159 h 1066803"/>
                <a:gd name="connsiteX3" fmla="*/ 665987 w 1223150"/>
                <a:gd name="connsiteY3" fmla="*/ 39515 h 1066803"/>
                <a:gd name="connsiteX4" fmla="*/ 1202210 w 1223150"/>
                <a:gd name="connsiteY4" fmla="*/ 962381 h 1066803"/>
                <a:gd name="connsiteX5" fmla="*/ 1148587 w 1223150"/>
                <a:gd name="connsiteY5" fmla="*/ 1066803 h 1066803"/>
                <a:gd name="connsiteX6" fmla="*/ 73321 w 1223150"/>
                <a:gd name="connsiteY6" fmla="*/ 1065392 h 10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150" h="1066803">
                  <a:moveTo>
                    <a:pt x="73321" y="1065392"/>
                  </a:moveTo>
                  <a:cubicBezTo>
                    <a:pt x="6998" y="1065863"/>
                    <a:pt x="-18401" y="1023999"/>
                    <a:pt x="14054" y="965203"/>
                  </a:cubicBezTo>
                  <a:lnTo>
                    <a:pt x="548865" y="45159"/>
                  </a:lnTo>
                  <a:cubicBezTo>
                    <a:pt x="587905" y="-15989"/>
                    <a:pt x="629769" y="-12226"/>
                    <a:pt x="665987" y="39515"/>
                  </a:cubicBezTo>
                  <a:lnTo>
                    <a:pt x="1202210" y="962381"/>
                  </a:lnTo>
                  <a:cubicBezTo>
                    <a:pt x="1247365" y="1017414"/>
                    <a:pt x="1214910" y="1066803"/>
                    <a:pt x="1148587" y="1066803"/>
                  </a:cubicBezTo>
                  <a:lnTo>
                    <a:pt x="73321" y="1065392"/>
                  </a:lnTo>
                  <a:close/>
                </a:path>
              </a:pathLst>
            </a:custGeom>
            <a:ln w="9525">
              <a:solidFill>
                <a:schemeClr val="accent1"/>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iscoSansTT ExtraLight"/>
              </a:endParaRPr>
            </a:p>
          </p:txBody>
        </p:sp>
        <p:sp>
          <p:nvSpPr>
            <p:cNvPr id="29" name="Isosceles Triangle 49">
              <a:extLst>
                <a:ext uri="{FF2B5EF4-FFF2-40B4-BE49-F238E27FC236}">
                  <a16:creationId xmlns:a16="http://schemas.microsoft.com/office/drawing/2014/main" id="{A220FAEC-5D99-4F0D-8285-55DD0A16D986}"/>
                </a:ext>
              </a:extLst>
            </p:cNvPr>
            <p:cNvSpPr/>
            <p:nvPr/>
          </p:nvSpPr>
          <p:spPr>
            <a:xfrm rot="2066262">
              <a:off x="1118215" y="4135966"/>
              <a:ext cx="561337" cy="489590"/>
            </a:xfrm>
            <a:custGeom>
              <a:avLst/>
              <a:gdLst>
                <a:gd name="connsiteX0" fmla="*/ 0 w 1303984"/>
                <a:gd name="connsiteY0" fmla="*/ 1124127 h 1124127"/>
                <a:gd name="connsiteX1" fmla="*/ 651992 w 1303984"/>
                <a:gd name="connsiteY1" fmla="*/ 0 h 1124127"/>
                <a:gd name="connsiteX2" fmla="*/ 1303984 w 1303984"/>
                <a:gd name="connsiteY2" fmla="*/ 1124127 h 1124127"/>
                <a:gd name="connsiteX3" fmla="*/ 0 w 1303984"/>
                <a:gd name="connsiteY3" fmla="*/ 1124127 h 1124127"/>
                <a:gd name="connsiteX0" fmla="*/ 0 w 1303984"/>
                <a:gd name="connsiteY0" fmla="*/ 1124127 h 1124127"/>
                <a:gd name="connsiteX1" fmla="*/ 651992 w 1303984"/>
                <a:gd name="connsiteY1" fmla="*/ 0 h 1124127"/>
                <a:gd name="connsiteX2" fmla="*/ 721932 w 1303984"/>
                <a:gd name="connsiteY2" fmla="*/ 116865 h 1124127"/>
                <a:gd name="connsiteX3" fmla="*/ 1303984 w 1303984"/>
                <a:gd name="connsiteY3" fmla="*/ 1124127 h 1124127"/>
                <a:gd name="connsiteX4" fmla="*/ 0 w 1303984"/>
                <a:gd name="connsiteY4" fmla="*/ 1124127 h 1124127"/>
                <a:gd name="connsiteX0" fmla="*/ 0 w 1303984"/>
                <a:gd name="connsiteY0" fmla="*/ 1124127 h 1124127"/>
                <a:gd name="connsiteX1" fmla="*/ 583643 w 1303984"/>
                <a:gd name="connsiteY1" fmla="*/ 118276 h 1124127"/>
                <a:gd name="connsiteX2" fmla="*/ 651992 w 1303984"/>
                <a:gd name="connsiteY2" fmla="*/ 0 h 1124127"/>
                <a:gd name="connsiteX3" fmla="*/ 721932 w 1303984"/>
                <a:gd name="connsiteY3" fmla="*/ 116865 h 1124127"/>
                <a:gd name="connsiteX4" fmla="*/ 1303984 w 1303984"/>
                <a:gd name="connsiteY4" fmla="*/ 1124127 h 1124127"/>
                <a:gd name="connsiteX5" fmla="*/ 0 w 1303984"/>
                <a:gd name="connsiteY5" fmla="*/ 1124127 h 1124127"/>
                <a:gd name="connsiteX0" fmla="*/ 0 w 1303984"/>
                <a:gd name="connsiteY0" fmla="*/ 1007262 h 1007262"/>
                <a:gd name="connsiteX1" fmla="*/ 583643 w 1303984"/>
                <a:gd name="connsiteY1" fmla="*/ 1411 h 1007262"/>
                <a:gd name="connsiteX2" fmla="*/ 721932 w 1303984"/>
                <a:gd name="connsiteY2" fmla="*/ 0 h 1007262"/>
                <a:gd name="connsiteX3" fmla="*/ 1303984 w 1303984"/>
                <a:gd name="connsiteY3" fmla="*/ 1007262 h 1007262"/>
                <a:gd name="connsiteX4" fmla="*/ 0 w 1303984"/>
                <a:gd name="connsiteY4" fmla="*/ 1007262 h 1007262"/>
                <a:gd name="connsiteX0" fmla="*/ 0 w 1303984"/>
                <a:gd name="connsiteY0" fmla="*/ 1038935 h 1038935"/>
                <a:gd name="connsiteX1" fmla="*/ 583643 w 1303984"/>
                <a:gd name="connsiteY1" fmla="*/ 33084 h 1038935"/>
                <a:gd name="connsiteX2" fmla="*/ 721932 w 1303984"/>
                <a:gd name="connsiteY2" fmla="*/ 31673 h 1038935"/>
                <a:gd name="connsiteX3" fmla="*/ 1303984 w 1303984"/>
                <a:gd name="connsiteY3" fmla="*/ 1038935 h 1038935"/>
                <a:gd name="connsiteX4" fmla="*/ 0 w 1303984"/>
                <a:gd name="connsiteY4" fmla="*/ 1038935 h 1038935"/>
                <a:gd name="connsiteX0" fmla="*/ 0 w 1303984"/>
                <a:gd name="connsiteY0" fmla="*/ 1061592 h 1061592"/>
                <a:gd name="connsiteX1" fmla="*/ 583643 w 1303984"/>
                <a:gd name="connsiteY1" fmla="*/ 55741 h 1061592"/>
                <a:gd name="connsiteX2" fmla="*/ 721932 w 1303984"/>
                <a:gd name="connsiteY2" fmla="*/ 54330 h 1061592"/>
                <a:gd name="connsiteX3" fmla="*/ 1303984 w 1303984"/>
                <a:gd name="connsiteY3" fmla="*/ 1061592 h 1061592"/>
                <a:gd name="connsiteX4" fmla="*/ 0 w 1303984"/>
                <a:gd name="connsiteY4"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0 w 1303984"/>
                <a:gd name="connsiteY5"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119388 w 1303984"/>
                <a:gd name="connsiteY5" fmla="*/ 1060452 h 1061592"/>
                <a:gd name="connsiteX6" fmla="*/ 0 w 1303984"/>
                <a:gd name="connsiteY6" fmla="*/ 1061592 h 1061592"/>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303984 w 1303984"/>
                <a:gd name="connsiteY4" fmla="*/ 1061592 h 1061863"/>
                <a:gd name="connsiteX5" fmla="*/ 1194654 w 1303984"/>
                <a:gd name="connsiteY5" fmla="*/ 1061863 h 1061863"/>
                <a:gd name="connsiteX6" fmla="*/ 119388 w 1303984"/>
                <a:gd name="connsiteY6" fmla="*/ 1060452 h 1061863"/>
                <a:gd name="connsiteX7" fmla="*/ 0 w 1303984"/>
                <a:gd name="connsiteY7" fmla="*/ 1061592 h 1061863"/>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258154 w 1303984"/>
                <a:gd name="connsiteY4" fmla="*/ 972963 h 1061863"/>
                <a:gd name="connsiteX5" fmla="*/ 1303984 w 1303984"/>
                <a:gd name="connsiteY5" fmla="*/ 1061592 h 1061863"/>
                <a:gd name="connsiteX6" fmla="*/ 1194654 w 1303984"/>
                <a:gd name="connsiteY6" fmla="*/ 1061863 h 1061863"/>
                <a:gd name="connsiteX7" fmla="*/ 119388 w 1303984"/>
                <a:gd name="connsiteY7" fmla="*/ 1060452 h 1061863"/>
                <a:gd name="connsiteX8" fmla="*/ 0 w 1303984"/>
                <a:gd name="connsiteY8" fmla="*/ 106159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43863 w 1243863"/>
                <a:gd name="connsiteY5" fmla="*/ 1061592 h 1061863"/>
                <a:gd name="connsiteX6" fmla="*/ 1134533 w 1243863"/>
                <a:gd name="connsiteY6" fmla="*/ 1061863 h 1061863"/>
                <a:gd name="connsiteX7" fmla="*/ 59267 w 1243863"/>
                <a:gd name="connsiteY7" fmla="*/ 106045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34722 w 1243863"/>
                <a:gd name="connsiteY5" fmla="*/ 1042108 h 1061863"/>
                <a:gd name="connsiteX6" fmla="*/ 1243863 w 1243863"/>
                <a:gd name="connsiteY6" fmla="*/ 1061592 h 1061863"/>
                <a:gd name="connsiteX7" fmla="*/ 1134533 w 1243863"/>
                <a:gd name="connsiteY7" fmla="*/ 1061863 h 1061863"/>
                <a:gd name="connsiteX8" fmla="*/ 59267 w 1243863"/>
                <a:gd name="connsiteY8" fmla="*/ 1060452 h 1061863"/>
                <a:gd name="connsiteX0" fmla="*/ 71800 w 1256396"/>
                <a:gd name="connsiteY0" fmla="*/ 1060452 h 1061863"/>
                <a:gd name="connsiteX1" fmla="*/ 12533 w 1256396"/>
                <a:gd name="connsiteY1" fmla="*/ 960263 h 1061863"/>
                <a:gd name="connsiteX2" fmla="*/ 536055 w 1256396"/>
                <a:gd name="connsiteY2" fmla="*/ 55741 h 1061863"/>
                <a:gd name="connsiteX3" fmla="*/ 674344 w 1256396"/>
                <a:gd name="connsiteY3" fmla="*/ 54330 h 1061863"/>
                <a:gd name="connsiteX4" fmla="*/ 1210566 w 1256396"/>
                <a:gd name="connsiteY4" fmla="*/ 972963 h 1061863"/>
                <a:gd name="connsiteX5" fmla="*/ 1247255 w 1256396"/>
                <a:gd name="connsiteY5" fmla="*/ 1042108 h 1061863"/>
                <a:gd name="connsiteX6" fmla="*/ 1256396 w 1256396"/>
                <a:gd name="connsiteY6" fmla="*/ 1061592 h 1061863"/>
                <a:gd name="connsiteX7" fmla="*/ 1147066 w 1256396"/>
                <a:gd name="connsiteY7" fmla="*/ 1061863 h 1061863"/>
                <a:gd name="connsiteX8" fmla="*/ 71800 w 1256396"/>
                <a:gd name="connsiteY8" fmla="*/ 1060452 h 1061863"/>
                <a:gd name="connsiteX0" fmla="*/ 79691 w 1264287"/>
                <a:gd name="connsiteY0" fmla="*/ 1060452 h 1061863"/>
                <a:gd name="connsiteX1" fmla="*/ 20424 w 1264287"/>
                <a:gd name="connsiteY1" fmla="*/ 960263 h 1061863"/>
                <a:gd name="connsiteX2" fmla="*/ 543946 w 1264287"/>
                <a:gd name="connsiteY2" fmla="*/ 55741 h 1061863"/>
                <a:gd name="connsiteX3" fmla="*/ 682235 w 1264287"/>
                <a:gd name="connsiteY3" fmla="*/ 54330 h 1061863"/>
                <a:gd name="connsiteX4" fmla="*/ 1218457 w 1264287"/>
                <a:gd name="connsiteY4" fmla="*/ 972963 h 1061863"/>
                <a:gd name="connsiteX5" fmla="*/ 1255146 w 1264287"/>
                <a:gd name="connsiteY5" fmla="*/ 1042108 h 1061863"/>
                <a:gd name="connsiteX6" fmla="*/ 1264287 w 1264287"/>
                <a:gd name="connsiteY6" fmla="*/ 1061592 h 1061863"/>
                <a:gd name="connsiteX7" fmla="*/ 1154957 w 1264287"/>
                <a:gd name="connsiteY7" fmla="*/ 1061863 h 1061863"/>
                <a:gd name="connsiteX8" fmla="*/ 79691 w 1264287"/>
                <a:gd name="connsiteY8" fmla="*/ 1060452 h 1061863"/>
                <a:gd name="connsiteX0" fmla="*/ 79691 w 1255146"/>
                <a:gd name="connsiteY0" fmla="*/ 1060452 h 1061863"/>
                <a:gd name="connsiteX1" fmla="*/ 20424 w 1255146"/>
                <a:gd name="connsiteY1" fmla="*/ 960263 h 1061863"/>
                <a:gd name="connsiteX2" fmla="*/ 543946 w 1255146"/>
                <a:gd name="connsiteY2" fmla="*/ 55741 h 1061863"/>
                <a:gd name="connsiteX3" fmla="*/ 682235 w 1255146"/>
                <a:gd name="connsiteY3" fmla="*/ 54330 h 1061863"/>
                <a:gd name="connsiteX4" fmla="*/ 1218457 w 1255146"/>
                <a:gd name="connsiteY4" fmla="*/ 972963 h 1061863"/>
                <a:gd name="connsiteX5" fmla="*/ 1255146 w 1255146"/>
                <a:gd name="connsiteY5" fmla="*/ 1042108 h 1061863"/>
                <a:gd name="connsiteX6" fmla="*/ 1154957 w 1255146"/>
                <a:gd name="connsiteY6" fmla="*/ 1061863 h 1061863"/>
                <a:gd name="connsiteX7" fmla="*/ 79691 w 1255146"/>
                <a:gd name="connsiteY7" fmla="*/ 1060452 h 1061863"/>
                <a:gd name="connsiteX0" fmla="*/ 79691 w 1218457"/>
                <a:gd name="connsiteY0" fmla="*/ 1060452 h 1061863"/>
                <a:gd name="connsiteX1" fmla="*/ 20424 w 1218457"/>
                <a:gd name="connsiteY1" fmla="*/ 960263 h 1061863"/>
                <a:gd name="connsiteX2" fmla="*/ 543946 w 1218457"/>
                <a:gd name="connsiteY2" fmla="*/ 55741 h 1061863"/>
                <a:gd name="connsiteX3" fmla="*/ 682235 w 1218457"/>
                <a:gd name="connsiteY3" fmla="*/ 54330 h 1061863"/>
                <a:gd name="connsiteX4" fmla="*/ 1218457 w 1218457"/>
                <a:gd name="connsiteY4" fmla="*/ 972963 h 1061863"/>
                <a:gd name="connsiteX5" fmla="*/ 1154957 w 1218457"/>
                <a:gd name="connsiteY5" fmla="*/ 1061863 h 1061863"/>
                <a:gd name="connsiteX6" fmla="*/ 79691 w 1218457"/>
                <a:gd name="connsiteY6" fmla="*/ 1060452 h 1061863"/>
                <a:gd name="connsiteX0" fmla="*/ 79691 w 1231224"/>
                <a:gd name="connsiteY0" fmla="*/ 1060452 h 1061863"/>
                <a:gd name="connsiteX1" fmla="*/ 20424 w 1231224"/>
                <a:gd name="connsiteY1" fmla="*/ 960263 h 1061863"/>
                <a:gd name="connsiteX2" fmla="*/ 543946 w 1231224"/>
                <a:gd name="connsiteY2" fmla="*/ 55741 h 1061863"/>
                <a:gd name="connsiteX3" fmla="*/ 682235 w 1231224"/>
                <a:gd name="connsiteY3" fmla="*/ 54330 h 1061863"/>
                <a:gd name="connsiteX4" fmla="*/ 1218457 w 1231224"/>
                <a:gd name="connsiteY4" fmla="*/ 972963 h 1061863"/>
                <a:gd name="connsiteX5" fmla="*/ 1154957 w 1231224"/>
                <a:gd name="connsiteY5" fmla="*/ 1061863 h 1061863"/>
                <a:gd name="connsiteX6" fmla="*/ 79691 w 1231224"/>
                <a:gd name="connsiteY6" fmla="*/ 1060452 h 1061863"/>
                <a:gd name="connsiteX0" fmla="*/ 79691 w 1237470"/>
                <a:gd name="connsiteY0" fmla="*/ 1060452 h 1061863"/>
                <a:gd name="connsiteX1" fmla="*/ 20424 w 1237470"/>
                <a:gd name="connsiteY1" fmla="*/ 960263 h 1061863"/>
                <a:gd name="connsiteX2" fmla="*/ 543946 w 1237470"/>
                <a:gd name="connsiteY2" fmla="*/ 55741 h 1061863"/>
                <a:gd name="connsiteX3" fmla="*/ 682235 w 1237470"/>
                <a:gd name="connsiteY3" fmla="*/ 54330 h 1061863"/>
                <a:gd name="connsiteX4" fmla="*/ 1218457 w 1237470"/>
                <a:gd name="connsiteY4" fmla="*/ 972963 h 1061863"/>
                <a:gd name="connsiteX5" fmla="*/ 1154957 w 1237470"/>
                <a:gd name="connsiteY5" fmla="*/ 1061863 h 1061863"/>
                <a:gd name="connsiteX6" fmla="*/ 79691 w 1237470"/>
                <a:gd name="connsiteY6" fmla="*/ 1060452 h 1061863"/>
                <a:gd name="connsiteX0" fmla="*/ 79691 w 1237218"/>
                <a:gd name="connsiteY0" fmla="*/ 1060452 h 1061863"/>
                <a:gd name="connsiteX1" fmla="*/ 20424 w 1237218"/>
                <a:gd name="connsiteY1" fmla="*/ 960263 h 1061863"/>
                <a:gd name="connsiteX2" fmla="*/ 543946 w 1237218"/>
                <a:gd name="connsiteY2" fmla="*/ 55741 h 1061863"/>
                <a:gd name="connsiteX3" fmla="*/ 682235 w 1237218"/>
                <a:gd name="connsiteY3" fmla="*/ 54330 h 1061863"/>
                <a:gd name="connsiteX4" fmla="*/ 1218457 w 1237218"/>
                <a:gd name="connsiteY4" fmla="*/ 972963 h 1061863"/>
                <a:gd name="connsiteX5" fmla="*/ 1154957 w 1237218"/>
                <a:gd name="connsiteY5" fmla="*/ 1061863 h 1061863"/>
                <a:gd name="connsiteX6" fmla="*/ 79691 w 1237218"/>
                <a:gd name="connsiteY6" fmla="*/ 1060452 h 1061863"/>
                <a:gd name="connsiteX0" fmla="*/ 78292 w 1235819"/>
                <a:gd name="connsiteY0" fmla="*/ 1060452 h 1061863"/>
                <a:gd name="connsiteX1" fmla="*/ 19025 w 1235819"/>
                <a:gd name="connsiteY1" fmla="*/ 960263 h 1061863"/>
                <a:gd name="connsiteX2" fmla="*/ 542547 w 1235819"/>
                <a:gd name="connsiteY2" fmla="*/ 55741 h 1061863"/>
                <a:gd name="connsiteX3" fmla="*/ 680836 w 1235819"/>
                <a:gd name="connsiteY3" fmla="*/ 54330 h 1061863"/>
                <a:gd name="connsiteX4" fmla="*/ 1217058 w 1235819"/>
                <a:gd name="connsiteY4" fmla="*/ 972963 h 1061863"/>
                <a:gd name="connsiteX5" fmla="*/ 1153558 w 1235819"/>
                <a:gd name="connsiteY5" fmla="*/ 1061863 h 1061863"/>
                <a:gd name="connsiteX6" fmla="*/ 78292 w 1235819"/>
                <a:gd name="connsiteY6" fmla="*/ 1060452 h 1061863"/>
                <a:gd name="connsiteX0" fmla="*/ 73321 w 1230848"/>
                <a:gd name="connsiteY0" fmla="*/ 1060452 h 1061863"/>
                <a:gd name="connsiteX1" fmla="*/ 14054 w 1230848"/>
                <a:gd name="connsiteY1" fmla="*/ 960263 h 1061863"/>
                <a:gd name="connsiteX2" fmla="*/ 537576 w 1230848"/>
                <a:gd name="connsiteY2" fmla="*/ 55741 h 1061863"/>
                <a:gd name="connsiteX3" fmla="*/ 675865 w 1230848"/>
                <a:gd name="connsiteY3" fmla="*/ 54330 h 1061863"/>
                <a:gd name="connsiteX4" fmla="*/ 1212087 w 1230848"/>
                <a:gd name="connsiteY4" fmla="*/ 972963 h 1061863"/>
                <a:gd name="connsiteX5" fmla="*/ 1148587 w 1230848"/>
                <a:gd name="connsiteY5" fmla="*/ 1061863 h 1061863"/>
                <a:gd name="connsiteX6" fmla="*/ 73321 w 1230848"/>
                <a:gd name="connsiteY6" fmla="*/ 1060452 h 1061863"/>
                <a:gd name="connsiteX0" fmla="*/ 73321 w 1223150"/>
                <a:gd name="connsiteY0" fmla="*/ 1060452 h 1061863"/>
                <a:gd name="connsiteX1" fmla="*/ 14054 w 1223150"/>
                <a:gd name="connsiteY1" fmla="*/ 960263 h 1061863"/>
                <a:gd name="connsiteX2" fmla="*/ 537576 w 1223150"/>
                <a:gd name="connsiteY2" fmla="*/ 55741 h 1061863"/>
                <a:gd name="connsiteX3" fmla="*/ 675865 w 1223150"/>
                <a:gd name="connsiteY3" fmla="*/ 54330 h 1061863"/>
                <a:gd name="connsiteX4" fmla="*/ 1202210 w 1223150"/>
                <a:gd name="connsiteY4" fmla="*/ 957441 h 1061863"/>
                <a:gd name="connsiteX5" fmla="*/ 1148587 w 1223150"/>
                <a:gd name="connsiteY5" fmla="*/ 1061863 h 1061863"/>
                <a:gd name="connsiteX6" fmla="*/ 73321 w 1223150"/>
                <a:gd name="connsiteY6" fmla="*/ 1060452 h 1061863"/>
                <a:gd name="connsiteX0" fmla="*/ 73321 w 1223150"/>
                <a:gd name="connsiteY0" fmla="*/ 1071408 h 1072819"/>
                <a:gd name="connsiteX1" fmla="*/ 14054 w 1223150"/>
                <a:gd name="connsiteY1" fmla="*/ 971219 h 1072819"/>
                <a:gd name="connsiteX2" fmla="*/ 537576 w 1223150"/>
                <a:gd name="connsiteY2" fmla="*/ 66697 h 1072819"/>
                <a:gd name="connsiteX3" fmla="*/ 665987 w 1223150"/>
                <a:gd name="connsiteY3" fmla="*/ 45531 h 1072819"/>
                <a:gd name="connsiteX4" fmla="*/ 1202210 w 1223150"/>
                <a:gd name="connsiteY4" fmla="*/ 968397 h 1072819"/>
                <a:gd name="connsiteX5" fmla="*/ 1148587 w 1223150"/>
                <a:gd name="connsiteY5" fmla="*/ 1072819 h 1072819"/>
                <a:gd name="connsiteX6" fmla="*/ 73321 w 1223150"/>
                <a:gd name="connsiteY6" fmla="*/ 1071408 h 1072819"/>
                <a:gd name="connsiteX0" fmla="*/ 73321 w 1223150"/>
                <a:gd name="connsiteY0" fmla="*/ 1078156 h 1079567"/>
                <a:gd name="connsiteX1" fmla="*/ 14054 w 1223150"/>
                <a:gd name="connsiteY1" fmla="*/ 977967 h 1079567"/>
                <a:gd name="connsiteX2" fmla="*/ 548865 w 1223150"/>
                <a:gd name="connsiteY2" fmla="*/ 57923 h 1079567"/>
                <a:gd name="connsiteX3" fmla="*/ 665987 w 1223150"/>
                <a:gd name="connsiteY3" fmla="*/ 52279 h 1079567"/>
                <a:gd name="connsiteX4" fmla="*/ 1202210 w 1223150"/>
                <a:gd name="connsiteY4" fmla="*/ 975145 h 1079567"/>
                <a:gd name="connsiteX5" fmla="*/ 1148587 w 1223150"/>
                <a:gd name="connsiteY5" fmla="*/ 1079567 h 1079567"/>
                <a:gd name="connsiteX6" fmla="*/ 73321 w 1223150"/>
                <a:gd name="connsiteY6" fmla="*/ 1078156 h 1079567"/>
                <a:gd name="connsiteX0" fmla="*/ 73321 w 1223150"/>
                <a:gd name="connsiteY0" fmla="*/ 1070238 h 1071649"/>
                <a:gd name="connsiteX1" fmla="*/ 14054 w 1223150"/>
                <a:gd name="connsiteY1" fmla="*/ 970049 h 1071649"/>
                <a:gd name="connsiteX2" fmla="*/ 548865 w 1223150"/>
                <a:gd name="connsiteY2" fmla="*/ 50005 h 1071649"/>
                <a:gd name="connsiteX3" fmla="*/ 665987 w 1223150"/>
                <a:gd name="connsiteY3" fmla="*/ 44361 h 1071649"/>
                <a:gd name="connsiteX4" fmla="*/ 1202210 w 1223150"/>
                <a:gd name="connsiteY4" fmla="*/ 967227 h 1071649"/>
                <a:gd name="connsiteX5" fmla="*/ 1148587 w 1223150"/>
                <a:gd name="connsiteY5" fmla="*/ 1071649 h 1071649"/>
                <a:gd name="connsiteX6" fmla="*/ 73321 w 1223150"/>
                <a:gd name="connsiteY6" fmla="*/ 1070238 h 1071649"/>
                <a:gd name="connsiteX0" fmla="*/ 73321 w 1223150"/>
                <a:gd name="connsiteY0" fmla="*/ 1065392 h 1066803"/>
                <a:gd name="connsiteX1" fmla="*/ 14054 w 1223150"/>
                <a:gd name="connsiteY1" fmla="*/ 965203 h 1066803"/>
                <a:gd name="connsiteX2" fmla="*/ 548865 w 1223150"/>
                <a:gd name="connsiteY2" fmla="*/ 45159 h 1066803"/>
                <a:gd name="connsiteX3" fmla="*/ 665987 w 1223150"/>
                <a:gd name="connsiteY3" fmla="*/ 39515 h 1066803"/>
                <a:gd name="connsiteX4" fmla="*/ 1202210 w 1223150"/>
                <a:gd name="connsiteY4" fmla="*/ 962381 h 1066803"/>
                <a:gd name="connsiteX5" fmla="*/ 1148587 w 1223150"/>
                <a:gd name="connsiteY5" fmla="*/ 1066803 h 1066803"/>
                <a:gd name="connsiteX6" fmla="*/ 73321 w 1223150"/>
                <a:gd name="connsiteY6" fmla="*/ 1065392 h 10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150" h="1066803">
                  <a:moveTo>
                    <a:pt x="73321" y="1065392"/>
                  </a:moveTo>
                  <a:cubicBezTo>
                    <a:pt x="6998" y="1065863"/>
                    <a:pt x="-18401" y="1023999"/>
                    <a:pt x="14054" y="965203"/>
                  </a:cubicBezTo>
                  <a:lnTo>
                    <a:pt x="548865" y="45159"/>
                  </a:lnTo>
                  <a:cubicBezTo>
                    <a:pt x="587905" y="-15989"/>
                    <a:pt x="629769" y="-12226"/>
                    <a:pt x="665987" y="39515"/>
                  </a:cubicBezTo>
                  <a:lnTo>
                    <a:pt x="1202210" y="962381"/>
                  </a:lnTo>
                  <a:cubicBezTo>
                    <a:pt x="1247365" y="1017414"/>
                    <a:pt x="1214910" y="1066803"/>
                    <a:pt x="1148587" y="1066803"/>
                  </a:cubicBezTo>
                  <a:lnTo>
                    <a:pt x="73321" y="1065392"/>
                  </a:lnTo>
                  <a:close/>
                </a:path>
              </a:pathLst>
            </a:custGeom>
            <a:ln w="9525">
              <a:solidFill>
                <a:schemeClr val="accent1"/>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iscoSansTT ExtraLight"/>
              </a:endParaRPr>
            </a:p>
          </p:txBody>
        </p:sp>
        <p:sp>
          <p:nvSpPr>
            <p:cNvPr id="30" name="Freeform 36">
              <a:extLst>
                <a:ext uri="{FF2B5EF4-FFF2-40B4-BE49-F238E27FC236}">
                  <a16:creationId xmlns:a16="http://schemas.microsoft.com/office/drawing/2014/main" id="{448F0FB1-C324-40C3-A3CF-C4CE7889DBE3}"/>
                </a:ext>
              </a:extLst>
            </p:cNvPr>
            <p:cNvSpPr>
              <a:spLocks noEditPoints="1"/>
            </p:cNvSpPr>
            <p:nvPr/>
          </p:nvSpPr>
          <p:spPr bwMode="auto">
            <a:xfrm>
              <a:off x="-172086" y="3224865"/>
              <a:ext cx="494769" cy="494769"/>
            </a:xfrm>
            <a:custGeom>
              <a:avLst/>
              <a:gdLst>
                <a:gd name="T0" fmla="*/ 114 w 228"/>
                <a:gd name="T1" fmla="*/ 227 h 227"/>
                <a:gd name="T2" fmla="*/ 0 w 228"/>
                <a:gd name="T3" fmla="*/ 114 h 227"/>
                <a:gd name="T4" fmla="*/ 114 w 228"/>
                <a:gd name="T5" fmla="*/ 0 h 227"/>
                <a:gd name="T6" fmla="*/ 228 w 228"/>
                <a:gd name="T7" fmla="*/ 114 h 227"/>
                <a:gd name="T8" fmla="*/ 114 w 228"/>
                <a:gd name="T9" fmla="*/ 227 h 227"/>
                <a:gd name="T10" fmla="*/ 114 w 228"/>
                <a:gd name="T11" fmla="*/ 32 h 227"/>
                <a:gd name="T12" fmla="*/ 32 w 228"/>
                <a:gd name="T13" fmla="*/ 114 h 227"/>
                <a:gd name="T14" fmla="*/ 114 w 228"/>
                <a:gd name="T15" fmla="*/ 195 h 227"/>
                <a:gd name="T16" fmla="*/ 196 w 228"/>
                <a:gd name="T17" fmla="*/ 114 h 227"/>
                <a:gd name="T18" fmla="*/ 114 w 228"/>
                <a:gd name="T19" fmla="*/ 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7">
                  <a:moveTo>
                    <a:pt x="114" y="227"/>
                  </a:moveTo>
                  <a:cubicBezTo>
                    <a:pt x="51" y="227"/>
                    <a:pt x="0" y="176"/>
                    <a:pt x="0" y="114"/>
                  </a:cubicBezTo>
                  <a:cubicBezTo>
                    <a:pt x="0" y="51"/>
                    <a:pt x="51" y="0"/>
                    <a:pt x="114" y="0"/>
                  </a:cubicBezTo>
                  <a:cubicBezTo>
                    <a:pt x="177" y="0"/>
                    <a:pt x="228" y="51"/>
                    <a:pt x="228" y="114"/>
                  </a:cubicBezTo>
                  <a:cubicBezTo>
                    <a:pt x="228" y="176"/>
                    <a:pt x="177" y="227"/>
                    <a:pt x="114" y="227"/>
                  </a:cubicBezTo>
                  <a:close/>
                  <a:moveTo>
                    <a:pt x="114" y="32"/>
                  </a:moveTo>
                  <a:cubicBezTo>
                    <a:pt x="69" y="32"/>
                    <a:pt x="32" y="69"/>
                    <a:pt x="32" y="114"/>
                  </a:cubicBezTo>
                  <a:cubicBezTo>
                    <a:pt x="32" y="159"/>
                    <a:pt x="69" y="195"/>
                    <a:pt x="114" y="195"/>
                  </a:cubicBezTo>
                  <a:cubicBezTo>
                    <a:pt x="159" y="195"/>
                    <a:pt x="196" y="159"/>
                    <a:pt x="196" y="114"/>
                  </a:cubicBezTo>
                  <a:cubicBezTo>
                    <a:pt x="196" y="69"/>
                    <a:pt x="159" y="32"/>
                    <a:pt x="114" y="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srgbClr val="0D274D"/>
                </a:solidFill>
                <a:cs typeface="+mn-cs"/>
              </a:endParaRPr>
            </a:p>
          </p:txBody>
        </p:sp>
        <p:sp>
          <p:nvSpPr>
            <p:cNvPr id="31" name="Freeform 36">
              <a:extLst>
                <a:ext uri="{FF2B5EF4-FFF2-40B4-BE49-F238E27FC236}">
                  <a16:creationId xmlns:a16="http://schemas.microsoft.com/office/drawing/2014/main" id="{2CB72D48-80B0-49F8-834B-B689E60999B7}"/>
                </a:ext>
              </a:extLst>
            </p:cNvPr>
            <p:cNvSpPr>
              <a:spLocks noEditPoints="1"/>
            </p:cNvSpPr>
            <p:nvPr/>
          </p:nvSpPr>
          <p:spPr bwMode="auto">
            <a:xfrm>
              <a:off x="-568488" y="844851"/>
              <a:ext cx="494769" cy="49476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srgbClr val="0D274D"/>
                </a:solidFill>
                <a:cs typeface="+mn-cs"/>
              </a:endParaRPr>
            </a:p>
          </p:txBody>
        </p:sp>
        <p:sp>
          <p:nvSpPr>
            <p:cNvPr id="32" name="Freeform 43">
              <a:extLst>
                <a:ext uri="{FF2B5EF4-FFF2-40B4-BE49-F238E27FC236}">
                  <a16:creationId xmlns:a16="http://schemas.microsoft.com/office/drawing/2014/main" id="{1DDAD4C9-B8A9-49A4-8934-23F18625F6CB}"/>
                </a:ext>
              </a:extLst>
            </p:cNvPr>
            <p:cNvSpPr>
              <a:spLocks/>
            </p:cNvSpPr>
            <p:nvPr/>
          </p:nvSpPr>
          <p:spPr bwMode="auto">
            <a:xfrm rot="15646290">
              <a:off x="-1385277" y="2237371"/>
              <a:ext cx="2526775" cy="147421"/>
            </a:xfrm>
            <a:prstGeom prst="roundRect">
              <a:avLst>
                <a:gd name="adj" fmla="val 50000"/>
              </a:avLst>
            </a:prstGeom>
            <a:solidFill>
              <a:schemeClr val="accent2"/>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srgbClr val="0D274D"/>
                </a:solidFill>
                <a:cs typeface="+mn-cs"/>
              </a:endParaRPr>
            </a:p>
          </p:txBody>
        </p:sp>
        <p:sp>
          <p:nvSpPr>
            <p:cNvPr id="33" name="Freeform 43">
              <a:extLst>
                <a:ext uri="{FF2B5EF4-FFF2-40B4-BE49-F238E27FC236}">
                  <a16:creationId xmlns:a16="http://schemas.microsoft.com/office/drawing/2014/main" id="{F1CDCCE6-C9A3-4778-A8C1-45D1603F56B5}"/>
                </a:ext>
              </a:extLst>
            </p:cNvPr>
            <p:cNvSpPr>
              <a:spLocks/>
            </p:cNvSpPr>
            <p:nvPr/>
          </p:nvSpPr>
          <p:spPr bwMode="auto">
            <a:xfrm rot="19851312">
              <a:off x="-168472" y="2770002"/>
              <a:ext cx="2808643" cy="147421"/>
            </a:xfrm>
            <a:prstGeom prst="roundRect">
              <a:avLst>
                <a:gd name="adj" fmla="val 50000"/>
              </a:avLst>
            </a:prstGeom>
            <a:solidFill>
              <a:schemeClr val="accent1"/>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srgbClr val="0D274D"/>
                </a:solidFill>
                <a:cs typeface="+mn-cs"/>
              </a:endParaRPr>
            </a:p>
          </p:txBody>
        </p:sp>
        <p:sp>
          <p:nvSpPr>
            <p:cNvPr id="34" name="Isosceles Triangle 49">
              <a:extLst>
                <a:ext uri="{FF2B5EF4-FFF2-40B4-BE49-F238E27FC236}">
                  <a16:creationId xmlns:a16="http://schemas.microsoft.com/office/drawing/2014/main" id="{C7D236A4-4953-44DD-BFA2-E04ABABAC49A}"/>
                </a:ext>
              </a:extLst>
            </p:cNvPr>
            <p:cNvSpPr/>
            <p:nvPr/>
          </p:nvSpPr>
          <p:spPr>
            <a:xfrm rot="15355353">
              <a:off x="1488127" y="-221231"/>
              <a:ext cx="561337" cy="489590"/>
            </a:xfrm>
            <a:custGeom>
              <a:avLst/>
              <a:gdLst>
                <a:gd name="connsiteX0" fmla="*/ 0 w 1303984"/>
                <a:gd name="connsiteY0" fmla="*/ 1124127 h 1124127"/>
                <a:gd name="connsiteX1" fmla="*/ 651992 w 1303984"/>
                <a:gd name="connsiteY1" fmla="*/ 0 h 1124127"/>
                <a:gd name="connsiteX2" fmla="*/ 1303984 w 1303984"/>
                <a:gd name="connsiteY2" fmla="*/ 1124127 h 1124127"/>
                <a:gd name="connsiteX3" fmla="*/ 0 w 1303984"/>
                <a:gd name="connsiteY3" fmla="*/ 1124127 h 1124127"/>
                <a:gd name="connsiteX0" fmla="*/ 0 w 1303984"/>
                <a:gd name="connsiteY0" fmla="*/ 1124127 h 1124127"/>
                <a:gd name="connsiteX1" fmla="*/ 651992 w 1303984"/>
                <a:gd name="connsiteY1" fmla="*/ 0 h 1124127"/>
                <a:gd name="connsiteX2" fmla="*/ 721932 w 1303984"/>
                <a:gd name="connsiteY2" fmla="*/ 116865 h 1124127"/>
                <a:gd name="connsiteX3" fmla="*/ 1303984 w 1303984"/>
                <a:gd name="connsiteY3" fmla="*/ 1124127 h 1124127"/>
                <a:gd name="connsiteX4" fmla="*/ 0 w 1303984"/>
                <a:gd name="connsiteY4" fmla="*/ 1124127 h 1124127"/>
                <a:gd name="connsiteX0" fmla="*/ 0 w 1303984"/>
                <a:gd name="connsiteY0" fmla="*/ 1124127 h 1124127"/>
                <a:gd name="connsiteX1" fmla="*/ 583643 w 1303984"/>
                <a:gd name="connsiteY1" fmla="*/ 118276 h 1124127"/>
                <a:gd name="connsiteX2" fmla="*/ 651992 w 1303984"/>
                <a:gd name="connsiteY2" fmla="*/ 0 h 1124127"/>
                <a:gd name="connsiteX3" fmla="*/ 721932 w 1303984"/>
                <a:gd name="connsiteY3" fmla="*/ 116865 h 1124127"/>
                <a:gd name="connsiteX4" fmla="*/ 1303984 w 1303984"/>
                <a:gd name="connsiteY4" fmla="*/ 1124127 h 1124127"/>
                <a:gd name="connsiteX5" fmla="*/ 0 w 1303984"/>
                <a:gd name="connsiteY5" fmla="*/ 1124127 h 1124127"/>
                <a:gd name="connsiteX0" fmla="*/ 0 w 1303984"/>
                <a:gd name="connsiteY0" fmla="*/ 1007262 h 1007262"/>
                <a:gd name="connsiteX1" fmla="*/ 583643 w 1303984"/>
                <a:gd name="connsiteY1" fmla="*/ 1411 h 1007262"/>
                <a:gd name="connsiteX2" fmla="*/ 721932 w 1303984"/>
                <a:gd name="connsiteY2" fmla="*/ 0 h 1007262"/>
                <a:gd name="connsiteX3" fmla="*/ 1303984 w 1303984"/>
                <a:gd name="connsiteY3" fmla="*/ 1007262 h 1007262"/>
                <a:gd name="connsiteX4" fmla="*/ 0 w 1303984"/>
                <a:gd name="connsiteY4" fmla="*/ 1007262 h 1007262"/>
                <a:gd name="connsiteX0" fmla="*/ 0 w 1303984"/>
                <a:gd name="connsiteY0" fmla="*/ 1038935 h 1038935"/>
                <a:gd name="connsiteX1" fmla="*/ 583643 w 1303984"/>
                <a:gd name="connsiteY1" fmla="*/ 33084 h 1038935"/>
                <a:gd name="connsiteX2" fmla="*/ 721932 w 1303984"/>
                <a:gd name="connsiteY2" fmla="*/ 31673 h 1038935"/>
                <a:gd name="connsiteX3" fmla="*/ 1303984 w 1303984"/>
                <a:gd name="connsiteY3" fmla="*/ 1038935 h 1038935"/>
                <a:gd name="connsiteX4" fmla="*/ 0 w 1303984"/>
                <a:gd name="connsiteY4" fmla="*/ 1038935 h 1038935"/>
                <a:gd name="connsiteX0" fmla="*/ 0 w 1303984"/>
                <a:gd name="connsiteY0" fmla="*/ 1061592 h 1061592"/>
                <a:gd name="connsiteX1" fmla="*/ 583643 w 1303984"/>
                <a:gd name="connsiteY1" fmla="*/ 55741 h 1061592"/>
                <a:gd name="connsiteX2" fmla="*/ 721932 w 1303984"/>
                <a:gd name="connsiteY2" fmla="*/ 54330 h 1061592"/>
                <a:gd name="connsiteX3" fmla="*/ 1303984 w 1303984"/>
                <a:gd name="connsiteY3" fmla="*/ 1061592 h 1061592"/>
                <a:gd name="connsiteX4" fmla="*/ 0 w 1303984"/>
                <a:gd name="connsiteY4"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0 w 1303984"/>
                <a:gd name="connsiteY5"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119388 w 1303984"/>
                <a:gd name="connsiteY5" fmla="*/ 1060452 h 1061592"/>
                <a:gd name="connsiteX6" fmla="*/ 0 w 1303984"/>
                <a:gd name="connsiteY6" fmla="*/ 1061592 h 1061592"/>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303984 w 1303984"/>
                <a:gd name="connsiteY4" fmla="*/ 1061592 h 1061863"/>
                <a:gd name="connsiteX5" fmla="*/ 1194654 w 1303984"/>
                <a:gd name="connsiteY5" fmla="*/ 1061863 h 1061863"/>
                <a:gd name="connsiteX6" fmla="*/ 119388 w 1303984"/>
                <a:gd name="connsiteY6" fmla="*/ 1060452 h 1061863"/>
                <a:gd name="connsiteX7" fmla="*/ 0 w 1303984"/>
                <a:gd name="connsiteY7" fmla="*/ 1061592 h 1061863"/>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258154 w 1303984"/>
                <a:gd name="connsiteY4" fmla="*/ 972963 h 1061863"/>
                <a:gd name="connsiteX5" fmla="*/ 1303984 w 1303984"/>
                <a:gd name="connsiteY5" fmla="*/ 1061592 h 1061863"/>
                <a:gd name="connsiteX6" fmla="*/ 1194654 w 1303984"/>
                <a:gd name="connsiteY6" fmla="*/ 1061863 h 1061863"/>
                <a:gd name="connsiteX7" fmla="*/ 119388 w 1303984"/>
                <a:gd name="connsiteY7" fmla="*/ 1060452 h 1061863"/>
                <a:gd name="connsiteX8" fmla="*/ 0 w 1303984"/>
                <a:gd name="connsiteY8" fmla="*/ 106159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43863 w 1243863"/>
                <a:gd name="connsiteY5" fmla="*/ 1061592 h 1061863"/>
                <a:gd name="connsiteX6" fmla="*/ 1134533 w 1243863"/>
                <a:gd name="connsiteY6" fmla="*/ 1061863 h 1061863"/>
                <a:gd name="connsiteX7" fmla="*/ 59267 w 1243863"/>
                <a:gd name="connsiteY7" fmla="*/ 106045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34722 w 1243863"/>
                <a:gd name="connsiteY5" fmla="*/ 1042108 h 1061863"/>
                <a:gd name="connsiteX6" fmla="*/ 1243863 w 1243863"/>
                <a:gd name="connsiteY6" fmla="*/ 1061592 h 1061863"/>
                <a:gd name="connsiteX7" fmla="*/ 1134533 w 1243863"/>
                <a:gd name="connsiteY7" fmla="*/ 1061863 h 1061863"/>
                <a:gd name="connsiteX8" fmla="*/ 59267 w 1243863"/>
                <a:gd name="connsiteY8" fmla="*/ 1060452 h 1061863"/>
                <a:gd name="connsiteX0" fmla="*/ 71800 w 1256396"/>
                <a:gd name="connsiteY0" fmla="*/ 1060452 h 1061863"/>
                <a:gd name="connsiteX1" fmla="*/ 12533 w 1256396"/>
                <a:gd name="connsiteY1" fmla="*/ 960263 h 1061863"/>
                <a:gd name="connsiteX2" fmla="*/ 536055 w 1256396"/>
                <a:gd name="connsiteY2" fmla="*/ 55741 h 1061863"/>
                <a:gd name="connsiteX3" fmla="*/ 674344 w 1256396"/>
                <a:gd name="connsiteY3" fmla="*/ 54330 h 1061863"/>
                <a:gd name="connsiteX4" fmla="*/ 1210566 w 1256396"/>
                <a:gd name="connsiteY4" fmla="*/ 972963 h 1061863"/>
                <a:gd name="connsiteX5" fmla="*/ 1247255 w 1256396"/>
                <a:gd name="connsiteY5" fmla="*/ 1042108 h 1061863"/>
                <a:gd name="connsiteX6" fmla="*/ 1256396 w 1256396"/>
                <a:gd name="connsiteY6" fmla="*/ 1061592 h 1061863"/>
                <a:gd name="connsiteX7" fmla="*/ 1147066 w 1256396"/>
                <a:gd name="connsiteY7" fmla="*/ 1061863 h 1061863"/>
                <a:gd name="connsiteX8" fmla="*/ 71800 w 1256396"/>
                <a:gd name="connsiteY8" fmla="*/ 1060452 h 1061863"/>
                <a:gd name="connsiteX0" fmla="*/ 79691 w 1264287"/>
                <a:gd name="connsiteY0" fmla="*/ 1060452 h 1061863"/>
                <a:gd name="connsiteX1" fmla="*/ 20424 w 1264287"/>
                <a:gd name="connsiteY1" fmla="*/ 960263 h 1061863"/>
                <a:gd name="connsiteX2" fmla="*/ 543946 w 1264287"/>
                <a:gd name="connsiteY2" fmla="*/ 55741 h 1061863"/>
                <a:gd name="connsiteX3" fmla="*/ 682235 w 1264287"/>
                <a:gd name="connsiteY3" fmla="*/ 54330 h 1061863"/>
                <a:gd name="connsiteX4" fmla="*/ 1218457 w 1264287"/>
                <a:gd name="connsiteY4" fmla="*/ 972963 h 1061863"/>
                <a:gd name="connsiteX5" fmla="*/ 1255146 w 1264287"/>
                <a:gd name="connsiteY5" fmla="*/ 1042108 h 1061863"/>
                <a:gd name="connsiteX6" fmla="*/ 1264287 w 1264287"/>
                <a:gd name="connsiteY6" fmla="*/ 1061592 h 1061863"/>
                <a:gd name="connsiteX7" fmla="*/ 1154957 w 1264287"/>
                <a:gd name="connsiteY7" fmla="*/ 1061863 h 1061863"/>
                <a:gd name="connsiteX8" fmla="*/ 79691 w 1264287"/>
                <a:gd name="connsiteY8" fmla="*/ 1060452 h 1061863"/>
                <a:gd name="connsiteX0" fmla="*/ 79691 w 1255146"/>
                <a:gd name="connsiteY0" fmla="*/ 1060452 h 1061863"/>
                <a:gd name="connsiteX1" fmla="*/ 20424 w 1255146"/>
                <a:gd name="connsiteY1" fmla="*/ 960263 h 1061863"/>
                <a:gd name="connsiteX2" fmla="*/ 543946 w 1255146"/>
                <a:gd name="connsiteY2" fmla="*/ 55741 h 1061863"/>
                <a:gd name="connsiteX3" fmla="*/ 682235 w 1255146"/>
                <a:gd name="connsiteY3" fmla="*/ 54330 h 1061863"/>
                <a:gd name="connsiteX4" fmla="*/ 1218457 w 1255146"/>
                <a:gd name="connsiteY4" fmla="*/ 972963 h 1061863"/>
                <a:gd name="connsiteX5" fmla="*/ 1255146 w 1255146"/>
                <a:gd name="connsiteY5" fmla="*/ 1042108 h 1061863"/>
                <a:gd name="connsiteX6" fmla="*/ 1154957 w 1255146"/>
                <a:gd name="connsiteY6" fmla="*/ 1061863 h 1061863"/>
                <a:gd name="connsiteX7" fmla="*/ 79691 w 1255146"/>
                <a:gd name="connsiteY7" fmla="*/ 1060452 h 1061863"/>
                <a:gd name="connsiteX0" fmla="*/ 79691 w 1218457"/>
                <a:gd name="connsiteY0" fmla="*/ 1060452 h 1061863"/>
                <a:gd name="connsiteX1" fmla="*/ 20424 w 1218457"/>
                <a:gd name="connsiteY1" fmla="*/ 960263 h 1061863"/>
                <a:gd name="connsiteX2" fmla="*/ 543946 w 1218457"/>
                <a:gd name="connsiteY2" fmla="*/ 55741 h 1061863"/>
                <a:gd name="connsiteX3" fmla="*/ 682235 w 1218457"/>
                <a:gd name="connsiteY3" fmla="*/ 54330 h 1061863"/>
                <a:gd name="connsiteX4" fmla="*/ 1218457 w 1218457"/>
                <a:gd name="connsiteY4" fmla="*/ 972963 h 1061863"/>
                <a:gd name="connsiteX5" fmla="*/ 1154957 w 1218457"/>
                <a:gd name="connsiteY5" fmla="*/ 1061863 h 1061863"/>
                <a:gd name="connsiteX6" fmla="*/ 79691 w 1218457"/>
                <a:gd name="connsiteY6" fmla="*/ 1060452 h 1061863"/>
                <a:gd name="connsiteX0" fmla="*/ 79691 w 1231224"/>
                <a:gd name="connsiteY0" fmla="*/ 1060452 h 1061863"/>
                <a:gd name="connsiteX1" fmla="*/ 20424 w 1231224"/>
                <a:gd name="connsiteY1" fmla="*/ 960263 h 1061863"/>
                <a:gd name="connsiteX2" fmla="*/ 543946 w 1231224"/>
                <a:gd name="connsiteY2" fmla="*/ 55741 h 1061863"/>
                <a:gd name="connsiteX3" fmla="*/ 682235 w 1231224"/>
                <a:gd name="connsiteY3" fmla="*/ 54330 h 1061863"/>
                <a:gd name="connsiteX4" fmla="*/ 1218457 w 1231224"/>
                <a:gd name="connsiteY4" fmla="*/ 972963 h 1061863"/>
                <a:gd name="connsiteX5" fmla="*/ 1154957 w 1231224"/>
                <a:gd name="connsiteY5" fmla="*/ 1061863 h 1061863"/>
                <a:gd name="connsiteX6" fmla="*/ 79691 w 1231224"/>
                <a:gd name="connsiteY6" fmla="*/ 1060452 h 1061863"/>
                <a:gd name="connsiteX0" fmla="*/ 79691 w 1237470"/>
                <a:gd name="connsiteY0" fmla="*/ 1060452 h 1061863"/>
                <a:gd name="connsiteX1" fmla="*/ 20424 w 1237470"/>
                <a:gd name="connsiteY1" fmla="*/ 960263 h 1061863"/>
                <a:gd name="connsiteX2" fmla="*/ 543946 w 1237470"/>
                <a:gd name="connsiteY2" fmla="*/ 55741 h 1061863"/>
                <a:gd name="connsiteX3" fmla="*/ 682235 w 1237470"/>
                <a:gd name="connsiteY3" fmla="*/ 54330 h 1061863"/>
                <a:gd name="connsiteX4" fmla="*/ 1218457 w 1237470"/>
                <a:gd name="connsiteY4" fmla="*/ 972963 h 1061863"/>
                <a:gd name="connsiteX5" fmla="*/ 1154957 w 1237470"/>
                <a:gd name="connsiteY5" fmla="*/ 1061863 h 1061863"/>
                <a:gd name="connsiteX6" fmla="*/ 79691 w 1237470"/>
                <a:gd name="connsiteY6" fmla="*/ 1060452 h 1061863"/>
                <a:gd name="connsiteX0" fmla="*/ 79691 w 1237218"/>
                <a:gd name="connsiteY0" fmla="*/ 1060452 h 1061863"/>
                <a:gd name="connsiteX1" fmla="*/ 20424 w 1237218"/>
                <a:gd name="connsiteY1" fmla="*/ 960263 h 1061863"/>
                <a:gd name="connsiteX2" fmla="*/ 543946 w 1237218"/>
                <a:gd name="connsiteY2" fmla="*/ 55741 h 1061863"/>
                <a:gd name="connsiteX3" fmla="*/ 682235 w 1237218"/>
                <a:gd name="connsiteY3" fmla="*/ 54330 h 1061863"/>
                <a:gd name="connsiteX4" fmla="*/ 1218457 w 1237218"/>
                <a:gd name="connsiteY4" fmla="*/ 972963 h 1061863"/>
                <a:gd name="connsiteX5" fmla="*/ 1154957 w 1237218"/>
                <a:gd name="connsiteY5" fmla="*/ 1061863 h 1061863"/>
                <a:gd name="connsiteX6" fmla="*/ 79691 w 1237218"/>
                <a:gd name="connsiteY6" fmla="*/ 1060452 h 1061863"/>
                <a:gd name="connsiteX0" fmla="*/ 78292 w 1235819"/>
                <a:gd name="connsiteY0" fmla="*/ 1060452 h 1061863"/>
                <a:gd name="connsiteX1" fmla="*/ 19025 w 1235819"/>
                <a:gd name="connsiteY1" fmla="*/ 960263 h 1061863"/>
                <a:gd name="connsiteX2" fmla="*/ 542547 w 1235819"/>
                <a:gd name="connsiteY2" fmla="*/ 55741 h 1061863"/>
                <a:gd name="connsiteX3" fmla="*/ 680836 w 1235819"/>
                <a:gd name="connsiteY3" fmla="*/ 54330 h 1061863"/>
                <a:gd name="connsiteX4" fmla="*/ 1217058 w 1235819"/>
                <a:gd name="connsiteY4" fmla="*/ 972963 h 1061863"/>
                <a:gd name="connsiteX5" fmla="*/ 1153558 w 1235819"/>
                <a:gd name="connsiteY5" fmla="*/ 1061863 h 1061863"/>
                <a:gd name="connsiteX6" fmla="*/ 78292 w 1235819"/>
                <a:gd name="connsiteY6" fmla="*/ 1060452 h 1061863"/>
                <a:gd name="connsiteX0" fmla="*/ 73321 w 1230848"/>
                <a:gd name="connsiteY0" fmla="*/ 1060452 h 1061863"/>
                <a:gd name="connsiteX1" fmla="*/ 14054 w 1230848"/>
                <a:gd name="connsiteY1" fmla="*/ 960263 h 1061863"/>
                <a:gd name="connsiteX2" fmla="*/ 537576 w 1230848"/>
                <a:gd name="connsiteY2" fmla="*/ 55741 h 1061863"/>
                <a:gd name="connsiteX3" fmla="*/ 675865 w 1230848"/>
                <a:gd name="connsiteY3" fmla="*/ 54330 h 1061863"/>
                <a:gd name="connsiteX4" fmla="*/ 1212087 w 1230848"/>
                <a:gd name="connsiteY4" fmla="*/ 972963 h 1061863"/>
                <a:gd name="connsiteX5" fmla="*/ 1148587 w 1230848"/>
                <a:gd name="connsiteY5" fmla="*/ 1061863 h 1061863"/>
                <a:gd name="connsiteX6" fmla="*/ 73321 w 1230848"/>
                <a:gd name="connsiteY6" fmla="*/ 1060452 h 1061863"/>
                <a:gd name="connsiteX0" fmla="*/ 73321 w 1223150"/>
                <a:gd name="connsiteY0" fmla="*/ 1060452 h 1061863"/>
                <a:gd name="connsiteX1" fmla="*/ 14054 w 1223150"/>
                <a:gd name="connsiteY1" fmla="*/ 960263 h 1061863"/>
                <a:gd name="connsiteX2" fmla="*/ 537576 w 1223150"/>
                <a:gd name="connsiteY2" fmla="*/ 55741 h 1061863"/>
                <a:gd name="connsiteX3" fmla="*/ 675865 w 1223150"/>
                <a:gd name="connsiteY3" fmla="*/ 54330 h 1061863"/>
                <a:gd name="connsiteX4" fmla="*/ 1202210 w 1223150"/>
                <a:gd name="connsiteY4" fmla="*/ 957441 h 1061863"/>
                <a:gd name="connsiteX5" fmla="*/ 1148587 w 1223150"/>
                <a:gd name="connsiteY5" fmla="*/ 1061863 h 1061863"/>
                <a:gd name="connsiteX6" fmla="*/ 73321 w 1223150"/>
                <a:gd name="connsiteY6" fmla="*/ 1060452 h 1061863"/>
                <a:gd name="connsiteX0" fmla="*/ 73321 w 1223150"/>
                <a:gd name="connsiteY0" fmla="*/ 1071408 h 1072819"/>
                <a:gd name="connsiteX1" fmla="*/ 14054 w 1223150"/>
                <a:gd name="connsiteY1" fmla="*/ 971219 h 1072819"/>
                <a:gd name="connsiteX2" fmla="*/ 537576 w 1223150"/>
                <a:gd name="connsiteY2" fmla="*/ 66697 h 1072819"/>
                <a:gd name="connsiteX3" fmla="*/ 665987 w 1223150"/>
                <a:gd name="connsiteY3" fmla="*/ 45531 h 1072819"/>
                <a:gd name="connsiteX4" fmla="*/ 1202210 w 1223150"/>
                <a:gd name="connsiteY4" fmla="*/ 968397 h 1072819"/>
                <a:gd name="connsiteX5" fmla="*/ 1148587 w 1223150"/>
                <a:gd name="connsiteY5" fmla="*/ 1072819 h 1072819"/>
                <a:gd name="connsiteX6" fmla="*/ 73321 w 1223150"/>
                <a:gd name="connsiteY6" fmla="*/ 1071408 h 1072819"/>
                <a:gd name="connsiteX0" fmla="*/ 73321 w 1223150"/>
                <a:gd name="connsiteY0" fmla="*/ 1078156 h 1079567"/>
                <a:gd name="connsiteX1" fmla="*/ 14054 w 1223150"/>
                <a:gd name="connsiteY1" fmla="*/ 977967 h 1079567"/>
                <a:gd name="connsiteX2" fmla="*/ 548865 w 1223150"/>
                <a:gd name="connsiteY2" fmla="*/ 57923 h 1079567"/>
                <a:gd name="connsiteX3" fmla="*/ 665987 w 1223150"/>
                <a:gd name="connsiteY3" fmla="*/ 52279 h 1079567"/>
                <a:gd name="connsiteX4" fmla="*/ 1202210 w 1223150"/>
                <a:gd name="connsiteY4" fmla="*/ 975145 h 1079567"/>
                <a:gd name="connsiteX5" fmla="*/ 1148587 w 1223150"/>
                <a:gd name="connsiteY5" fmla="*/ 1079567 h 1079567"/>
                <a:gd name="connsiteX6" fmla="*/ 73321 w 1223150"/>
                <a:gd name="connsiteY6" fmla="*/ 1078156 h 1079567"/>
                <a:gd name="connsiteX0" fmla="*/ 73321 w 1223150"/>
                <a:gd name="connsiteY0" fmla="*/ 1070238 h 1071649"/>
                <a:gd name="connsiteX1" fmla="*/ 14054 w 1223150"/>
                <a:gd name="connsiteY1" fmla="*/ 970049 h 1071649"/>
                <a:gd name="connsiteX2" fmla="*/ 548865 w 1223150"/>
                <a:gd name="connsiteY2" fmla="*/ 50005 h 1071649"/>
                <a:gd name="connsiteX3" fmla="*/ 665987 w 1223150"/>
                <a:gd name="connsiteY3" fmla="*/ 44361 h 1071649"/>
                <a:gd name="connsiteX4" fmla="*/ 1202210 w 1223150"/>
                <a:gd name="connsiteY4" fmla="*/ 967227 h 1071649"/>
                <a:gd name="connsiteX5" fmla="*/ 1148587 w 1223150"/>
                <a:gd name="connsiteY5" fmla="*/ 1071649 h 1071649"/>
                <a:gd name="connsiteX6" fmla="*/ 73321 w 1223150"/>
                <a:gd name="connsiteY6" fmla="*/ 1070238 h 1071649"/>
                <a:gd name="connsiteX0" fmla="*/ 73321 w 1223150"/>
                <a:gd name="connsiteY0" fmla="*/ 1065392 h 1066803"/>
                <a:gd name="connsiteX1" fmla="*/ 14054 w 1223150"/>
                <a:gd name="connsiteY1" fmla="*/ 965203 h 1066803"/>
                <a:gd name="connsiteX2" fmla="*/ 548865 w 1223150"/>
                <a:gd name="connsiteY2" fmla="*/ 45159 h 1066803"/>
                <a:gd name="connsiteX3" fmla="*/ 665987 w 1223150"/>
                <a:gd name="connsiteY3" fmla="*/ 39515 h 1066803"/>
                <a:gd name="connsiteX4" fmla="*/ 1202210 w 1223150"/>
                <a:gd name="connsiteY4" fmla="*/ 962381 h 1066803"/>
                <a:gd name="connsiteX5" fmla="*/ 1148587 w 1223150"/>
                <a:gd name="connsiteY5" fmla="*/ 1066803 h 1066803"/>
                <a:gd name="connsiteX6" fmla="*/ 73321 w 1223150"/>
                <a:gd name="connsiteY6" fmla="*/ 1065392 h 10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150" h="1066803">
                  <a:moveTo>
                    <a:pt x="73321" y="1065392"/>
                  </a:moveTo>
                  <a:cubicBezTo>
                    <a:pt x="6998" y="1065863"/>
                    <a:pt x="-18401" y="1023999"/>
                    <a:pt x="14054" y="965203"/>
                  </a:cubicBezTo>
                  <a:lnTo>
                    <a:pt x="548865" y="45159"/>
                  </a:lnTo>
                  <a:cubicBezTo>
                    <a:pt x="587905" y="-15989"/>
                    <a:pt x="629769" y="-12226"/>
                    <a:pt x="665987" y="39515"/>
                  </a:cubicBezTo>
                  <a:lnTo>
                    <a:pt x="1202210" y="962381"/>
                  </a:lnTo>
                  <a:cubicBezTo>
                    <a:pt x="1247365" y="1017414"/>
                    <a:pt x="1214910" y="1066803"/>
                    <a:pt x="1148587" y="1066803"/>
                  </a:cubicBezTo>
                  <a:lnTo>
                    <a:pt x="73321" y="1065392"/>
                  </a:lnTo>
                  <a:close/>
                </a:path>
              </a:pathLst>
            </a:custGeom>
            <a:solidFill>
              <a:schemeClr val="bg1"/>
            </a:solidFill>
            <a:ln w="9525">
              <a:solidFill>
                <a:schemeClr val="accent1"/>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iscoSansTT ExtraLight"/>
              </a:endParaRPr>
            </a:p>
          </p:txBody>
        </p:sp>
      </p:grpSp>
      <p:grpSp>
        <p:nvGrpSpPr>
          <p:cNvPr id="36" name="Group 35">
            <a:extLst>
              <a:ext uri="{FF2B5EF4-FFF2-40B4-BE49-F238E27FC236}">
                <a16:creationId xmlns:a16="http://schemas.microsoft.com/office/drawing/2014/main" id="{C13B72BC-EB65-462B-BC88-E85B4FE3B574}"/>
              </a:ext>
            </a:extLst>
          </p:cNvPr>
          <p:cNvGrpSpPr/>
          <p:nvPr/>
        </p:nvGrpSpPr>
        <p:grpSpPr>
          <a:xfrm>
            <a:off x="2728239" y="2511487"/>
            <a:ext cx="1692828" cy="1290677"/>
            <a:chOff x="2377655" y="1055011"/>
            <a:chExt cx="4372333" cy="3333634"/>
          </a:xfrm>
        </p:grpSpPr>
        <p:sp>
          <p:nvSpPr>
            <p:cNvPr id="37" name="Oval 36">
              <a:extLst>
                <a:ext uri="{FF2B5EF4-FFF2-40B4-BE49-F238E27FC236}">
                  <a16:creationId xmlns:a16="http://schemas.microsoft.com/office/drawing/2014/main" id="{EA02D0D4-E918-493B-9CE7-A418A00EA0A8}"/>
                </a:ext>
              </a:extLst>
            </p:cNvPr>
            <p:cNvSpPr/>
            <p:nvPr/>
          </p:nvSpPr>
          <p:spPr>
            <a:xfrm>
              <a:off x="2377655" y="2284224"/>
              <a:ext cx="953828" cy="95382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iscoSansTT ExtraLight"/>
              </a:endParaRPr>
            </a:p>
          </p:txBody>
        </p:sp>
        <p:pic>
          <p:nvPicPr>
            <p:cNvPr id="38" name="Graphic 37">
              <a:extLst>
                <a:ext uri="{FF2B5EF4-FFF2-40B4-BE49-F238E27FC236}">
                  <a16:creationId xmlns:a16="http://schemas.microsoft.com/office/drawing/2014/main" id="{34EC9F9B-B781-4FBA-A38B-5B67E4C580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72023" y="1966913"/>
              <a:ext cx="1643303" cy="1643303"/>
            </a:xfrm>
            <a:prstGeom prst="rect">
              <a:avLst/>
            </a:prstGeom>
          </p:spPr>
        </p:pic>
        <p:pic>
          <p:nvPicPr>
            <p:cNvPr id="39" name="Picture 38" descr="A picture containing object, sitting, photo, dark&#10;&#10;Description automatically generated">
              <a:extLst>
                <a:ext uri="{FF2B5EF4-FFF2-40B4-BE49-F238E27FC236}">
                  <a16:creationId xmlns:a16="http://schemas.microsoft.com/office/drawing/2014/main" id="{860658C2-1840-470D-9FCA-2FDBF8088C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2768" y="1055011"/>
              <a:ext cx="2030578" cy="2293383"/>
            </a:xfrm>
            <a:prstGeom prst="rect">
              <a:avLst/>
            </a:prstGeom>
          </p:spPr>
        </p:pic>
        <p:pic>
          <p:nvPicPr>
            <p:cNvPr id="40" name="Picture 39" descr="A picture containing sitting, photo, dark, table&#10;&#10;Description automatically generated">
              <a:extLst>
                <a:ext uri="{FF2B5EF4-FFF2-40B4-BE49-F238E27FC236}">
                  <a16:creationId xmlns:a16="http://schemas.microsoft.com/office/drawing/2014/main" id="{FE623910-064B-4033-8421-E8D8684EDD98}"/>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1000" contrast="21000"/>
                      </a14:imgEffect>
                    </a14:imgLayer>
                  </a14:imgProps>
                </a:ext>
                <a:ext uri="{28A0092B-C50C-407E-A947-70E740481C1C}">
                  <a14:useLocalDpi xmlns:a14="http://schemas.microsoft.com/office/drawing/2010/main"/>
                </a:ext>
              </a:extLst>
            </a:blip>
            <a:srcRect/>
            <a:stretch/>
          </p:blipFill>
          <p:spPr>
            <a:xfrm>
              <a:off x="3107855" y="2852738"/>
              <a:ext cx="2854796" cy="1333506"/>
            </a:xfrm>
            <a:prstGeom prst="rect">
              <a:avLst/>
            </a:prstGeom>
          </p:spPr>
        </p:pic>
        <p:sp>
          <p:nvSpPr>
            <p:cNvPr id="41" name="Arc 40">
              <a:extLst>
                <a:ext uri="{FF2B5EF4-FFF2-40B4-BE49-F238E27FC236}">
                  <a16:creationId xmlns:a16="http://schemas.microsoft.com/office/drawing/2014/main" id="{31CDB771-29EB-4DFC-A25C-8DD787598149}"/>
                </a:ext>
              </a:extLst>
            </p:cNvPr>
            <p:cNvSpPr/>
            <p:nvPr/>
          </p:nvSpPr>
          <p:spPr>
            <a:xfrm>
              <a:off x="3045616" y="1383507"/>
              <a:ext cx="3005138" cy="3005138"/>
            </a:xfrm>
            <a:prstGeom prst="arc">
              <a:avLst>
                <a:gd name="adj1" fmla="val 19463450"/>
                <a:gd name="adj2" fmla="val 854537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457189">
                <a:defRPr/>
              </a:pPr>
              <a:endParaRPr lang="en-US">
                <a:solidFill>
                  <a:srgbClr val="0D274D"/>
                </a:solidFill>
                <a:latin typeface="CiscoSansTT ExtraLight"/>
              </a:endParaRPr>
            </a:p>
          </p:txBody>
        </p:sp>
        <p:pic>
          <p:nvPicPr>
            <p:cNvPr id="42" name="Picture 41" descr="A picture containing object, table, sitting, photo&#10;&#10;Description automatically generated">
              <a:extLst>
                <a:ext uri="{FF2B5EF4-FFF2-40B4-BE49-F238E27FC236}">
                  <a16:creationId xmlns:a16="http://schemas.microsoft.com/office/drawing/2014/main" id="{A62548BD-3072-4C38-8DD1-0FE3126D9FF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39043" y="1456622"/>
              <a:ext cx="1243013" cy="2230255"/>
            </a:xfrm>
            <a:prstGeom prst="rect">
              <a:avLst/>
            </a:prstGeom>
          </p:spPr>
        </p:pic>
        <p:sp>
          <p:nvSpPr>
            <p:cNvPr id="43" name="Oval 42">
              <a:extLst>
                <a:ext uri="{FF2B5EF4-FFF2-40B4-BE49-F238E27FC236}">
                  <a16:creationId xmlns:a16="http://schemas.microsoft.com/office/drawing/2014/main" id="{37004DF8-1D50-48A2-A34F-4FB92F6E7277}"/>
                </a:ext>
              </a:extLst>
            </p:cNvPr>
            <p:cNvSpPr/>
            <p:nvPr/>
          </p:nvSpPr>
          <p:spPr>
            <a:xfrm>
              <a:off x="5715000" y="1966913"/>
              <a:ext cx="133350" cy="133350"/>
            </a:xfrm>
            <a:prstGeom prst="ellipse">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iscoSansTT ExtraLight"/>
              </a:endParaRPr>
            </a:p>
          </p:txBody>
        </p:sp>
        <p:sp>
          <p:nvSpPr>
            <p:cNvPr id="44" name="Oval 43">
              <a:extLst>
                <a:ext uri="{FF2B5EF4-FFF2-40B4-BE49-F238E27FC236}">
                  <a16:creationId xmlns:a16="http://schemas.microsoft.com/office/drawing/2014/main" id="{77BE644F-B5C7-4077-BBE5-A514410E8FCA}"/>
                </a:ext>
              </a:extLst>
            </p:cNvPr>
            <p:cNvSpPr/>
            <p:nvPr/>
          </p:nvSpPr>
          <p:spPr>
            <a:xfrm>
              <a:off x="3302910" y="3739891"/>
              <a:ext cx="133350" cy="133350"/>
            </a:xfrm>
            <a:prstGeom prst="ellipse">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iscoSansTT ExtraLight"/>
              </a:endParaRPr>
            </a:p>
          </p:txBody>
        </p:sp>
        <p:grpSp>
          <p:nvGrpSpPr>
            <p:cNvPr id="45" name="Group 44">
              <a:extLst>
                <a:ext uri="{FF2B5EF4-FFF2-40B4-BE49-F238E27FC236}">
                  <a16:creationId xmlns:a16="http://schemas.microsoft.com/office/drawing/2014/main" id="{CCE1EDC5-2AD7-425D-8A9E-CD41B779CDD0}"/>
                </a:ext>
              </a:extLst>
            </p:cNvPr>
            <p:cNvGrpSpPr/>
            <p:nvPr/>
          </p:nvGrpSpPr>
          <p:grpSpPr>
            <a:xfrm rot="19800000">
              <a:off x="5776691" y="1311920"/>
              <a:ext cx="973297" cy="398068"/>
              <a:chOff x="5399947" y="2218657"/>
              <a:chExt cx="1218247" cy="498252"/>
            </a:xfrm>
            <a:solidFill>
              <a:schemeClr val="accent1"/>
            </a:solidFill>
          </p:grpSpPr>
          <p:sp>
            <p:nvSpPr>
              <p:cNvPr id="46" name="Freeform 225">
                <a:extLst>
                  <a:ext uri="{FF2B5EF4-FFF2-40B4-BE49-F238E27FC236}">
                    <a16:creationId xmlns:a16="http://schemas.microsoft.com/office/drawing/2014/main" id="{1BB0DDBB-FAF2-4572-ADE0-39295FF0CB83}"/>
                  </a:ext>
                </a:extLst>
              </p:cNvPr>
              <p:cNvSpPr/>
              <p:nvPr/>
            </p:nvSpPr>
            <p:spPr>
              <a:xfrm>
                <a:off x="5401090" y="2218657"/>
                <a:ext cx="1217104" cy="85820"/>
              </a:xfrm>
              <a:custGeom>
                <a:avLst/>
                <a:gdLst>
                  <a:gd name="connsiteX0" fmla="*/ 1086803 w 1217104"/>
                  <a:gd name="connsiteY0" fmla="*/ 85820 h 85820"/>
                  <a:gd name="connsiteX1" fmla="*/ 1019651 w 1217104"/>
                  <a:gd name="connsiteY1" fmla="*/ 49244 h 85820"/>
                  <a:gd name="connsiteX2" fmla="*/ 966597 w 1217104"/>
                  <a:gd name="connsiteY2" fmla="*/ 19050 h 85820"/>
                  <a:gd name="connsiteX3" fmla="*/ 913543 w 1217104"/>
                  <a:gd name="connsiteY3" fmla="*/ 49244 h 85820"/>
                  <a:gd name="connsiteX4" fmla="*/ 846868 w 1217104"/>
                  <a:gd name="connsiteY4" fmla="*/ 85820 h 85820"/>
                  <a:gd name="connsiteX5" fmla="*/ 780193 w 1217104"/>
                  <a:gd name="connsiteY5" fmla="*/ 49244 h 85820"/>
                  <a:gd name="connsiteX6" fmla="*/ 727234 w 1217104"/>
                  <a:gd name="connsiteY6" fmla="*/ 19050 h 85820"/>
                  <a:gd name="connsiteX7" fmla="*/ 674275 w 1217104"/>
                  <a:gd name="connsiteY7" fmla="*/ 49244 h 85820"/>
                  <a:gd name="connsiteX8" fmla="*/ 607600 w 1217104"/>
                  <a:gd name="connsiteY8" fmla="*/ 85820 h 85820"/>
                  <a:gd name="connsiteX9" fmla="*/ 540925 w 1217104"/>
                  <a:gd name="connsiteY9" fmla="*/ 49244 h 85820"/>
                  <a:gd name="connsiteX10" fmla="*/ 487966 w 1217104"/>
                  <a:gd name="connsiteY10" fmla="*/ 19050 h 85820"/>
                  <a:gd name="connsiteX11" fmla="*/ 435007 w 1217104"/>
                  <a:gd name="connsiteY11" fmla="*/ 49244 h 85820"/>
                  <a:gd name="connsiteX12" fmla="*/ 368332 w 1217104"/>
                  <a:gd name="connsiteY12" fmla="*/ 85820 h 85820"/>
                  <a:gd name="connsiteX13" fmla="*/ 301657 w 1217104"/>
                  <a:gd name="connsiteY13" fmla="*/ 49244 h 85820"/>
                  <a:gd name="connsiteX14" fmla="*/ 248698 w 1217104"/>
                  <a:gd name="connsiteY14" fmla="*/ 19050 h 85820"/>
                  <a:gd name="connsiteX15" fmla="*/ 195739 w 1217104"/>
                  <a:gd name="connsiteY15" fmla="*/ 49244 h 85820"/>
                  <a:gd name="connsiteX16" fmla="*/ 129064 w 1217104"/>
                  <a:gd name="connsiteY16" fmla="*/ 85820 h 85820"/>
                  <a:gd name="connsiteX17" fmla="*/ 62389 w 1217104"/>
                  <a:gd name="connsiteY17" fmla="*/ 49244 h 85820"/>
                  <a:gd name="connsiteX18" fmla="*/ 9525 w 1217104"/>
                  <a:gd name="connsiteY18" fmla="*/ 19050 h 85820"/>
                  <a:gd name="connsiteX19" fmla="*/ 0 w 1217104"/>
                  <a:gd name="connsiteY19" fmla="*/ 9525 h 85820"/>
                  <a:gd name="connsiteX20" fmla="*/ 9525 w 1217104"/>
                  <a:gd name="connsiteY20" fmla="*/ 0 h 85820"/>
                  <a:gd name="connsiteX21" fmla="*/ 76200 w 1217104"/>
                  <a:gd name="connsiteY21" fmla="*/ 36481 h 85820"/>
                  <a:gd name="connsiteX22" fmla="*/ 129159 w 1217104"/>
                  <a:gd name="connsiteY22" fmla="*/ 66770 h 85820"/>
                  <a:gd name="connsiteX23" fmla="*/ 182023 w 1217104"/>
                  <a:gd name="connsiteY23" fmla="*/ 36481 h 85820"/>
                  <a:gd name="connsiteX24" fmla="*/ 249174 w 1217104"/>
                  <a:gd name="connsiteY24" fmla="*/ 0 h 85820"/>
                  <a:gd name="connsiteX25" fmla="*/ 315849 w 1217104"/>
                  <a:gd name="connsiteY25" fmla="*/ 36481 h 85820"/>
                  <a:gd name="connsiteX26" fmla="*/ 368808 w 1217104"/>
                  <a:gd name="connsiteY26" fmla="*/ 66770 h 85820"/>
                  <a:gd name="connsiteX27" fmla="*/ 421767 w 1217104"/>
                  <a:gd name="connsiteY27" fmla="*/ 36481 h 85820"/>
                  <a:gd name="connsiteX28" fmla="*/ 488442 w 1217104"/>
                  <a:gd name="connsiteY28" fmla="*/ 0 h 85820"/>
                  <a:gd name="connsiteX29" fmla="*/ 555117 w 1217104"/>
                  <a:gd name="connsiteY29" fmla="*/ 36481 h 85820"/>
                  <a:gd name="connsiteX30" fmla="*/ 608076 w 1217104"/>
                  <a:gd name="connsiteY30" fmla="*/ 66770 h 85820"/>
                  <a:gd name="connsiteX31" fmla="*/ 661035 w 1217104"/>
                  <a:gd name="connsiteY31" fmla="*/ 36481 h 85820"/>
                  <a:gd name="connsiteX32" fmla="*/ 727710 w 1217104"/>
                  <a:gd name="connsiteY32" fmla="*/ 0 h 85820"/>
                  <a:gd name="connsiteX33" fmla="*/ 794385 w 1217104"/>
                  <a:gd name="connsiteY33" fmla="*/ 36481 h 85820"/>
                  <a:gd name="connsiteX34" fmla="*/ 847344 w 1217104"/>
                  <a:gd name="connsiteY34" fmla="*/ 66770 h 85820"/>
                  <a:gd name="connsiteX35" fmla="*/ 900303 w 1217104"/>
                  <a:gd name="connsiteY35" fmla="*/ 36481 h 85820"/>
                  <a:gd name="connsiteX36" fmla="*/ 967550 w 1217104"/>
                  <a:gd name="connsiteY36" fmla="*/ 0 h 85820"/>
                  <a:gd name="connsiteX37" fmla="*/ 1034225 w 1217104"/>
                  <a:gd name="connsiteY37" fmla="*/ 36481 h 85820"/>
                  <a:gd name="connsiteX38" fmla="*/ 1087279 w 1217104"/>
                  <a:gd name="connsiteY38" fmla="*/ 66770 h 85820"/>
                  <a:gd name="connsiteX39" fmla="*/ 1140333 w 1217104"/>
                  <a:gd name="connsiteY39" fmla="*/ 36481 h 85820"/>
                  <a:gd name="connsiteX40" fmla="*/ 1207580 w 1217104"/>
                  <a:gd name="connsiteY40" fmla="*/ 0 h 85820"/>
                  <a:gd name="connsiteX41" fmla="*/ 1217105 w 1217104"/>
                  <a:gd name="connsiteY41" fmla="*/ 9525 h 85820"/>
                  <a:gd name="connsiteX42" fmla="*/ 1207580 w 1217104"/>
                  <a:gd name="connsiteY42" fmla="*/ 19050 h 85820"/>
                  <a:gd name="connsiteX43" fmla="*/ 1154525 w 1217104"/>
                  <a:gd name="connsiteY43" fmla="*/ 49244 h 85820"/>
                  <a:gd name="connsiteX44" fmla="*/ 1086803 w 1217104"/>
                  <a:gd name="connsiteY44" fmla="*/ 85820 h 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17104" h="85820">
                    <a:moveTo>
                      <a:pt x="1086803" y="85820"/>
                    </a:moveTo>
                    <a:cubicBezTo>
                      <a:pt x="1052513" y="85820"/>
                      <a:pt x="1035082" y="66770"/>
                      <a:pt x="1019651" y="49244"/>
                    </a:cubicBezTo>
                    <a:cubicBezTo>
                      <a:pt x="1004221" y="31718"/>
                      <a:pt x="992410" y="19050"/>
                      <a:pt x="966597" y="19050"/>
                    </a:cubicBezTo>
                    <a:cubicBezTo>
                      <a:pt x="940784" y="19050"/>
                      <a:pt x="928497" y="33052"/>
                      <a:pt x="913543" y="49244"/>
                    </a:cubicBezTo>
                    <a:cubicBezTo>
                      <a:pt x="898589" y="65437"/>
                      <a:pt x="880682" y="85820"/>
                      <a:pt x="846868" y="85820"/>
                    </a:cubicBezTo>
                    <a:cubicBezTo>
                      <a:pt x="813054" y="85820"/>
                      <a:pt x="795147" y="66770"/>
                      <a:pt x="780193" y="49244"/>
                    </a:cubicBezTo>
                    <a:cubicBezTo>
                      <a:pt x="765239" y="31718"/>
                      <a:pt x="753047" y="19050"/>
                      <a:pt x="727234" y="19050"/>
                    </a:cubicBezTo>
                    <a:cubicBezTo>
                      <a:pt x="701421" y="19050"/>
                      <a:pt x="689134" y="33052"/>
                      <a:pt x="674275" y="49244"/>
                    </a:cubicBezTo>
                    <a:cubicBezTo>
                      <a:pt x="659416" y="65437"/>
                      <a:pt x="641414" y="85820"/>
                      <a:pt x="607600" y="85820"/>
                    </a:cubicBezTo>
                    <a:cubicBezTo>
                      <a:pt x="573786" y="85820"/>
                      <a:pt x="555879" y="66770"/>
                      <a:pt x="540925" y="49244"/>
                    </a:cubicBezTo>
                    <a:cubicBezTo>
                      <a:pt x="525971" y="31718"/>
                      <a:pt x="513779" y="19050"/>
                      <a:pt x="487966" y="19050"/>
                    </a:cubicBezTo>
                    <a:cubicBezTo>
                      <a:pt x="462153" y="19050"/>
                      <a:pt x="449866" y="33052"/>
                      <a:pt x="435007" y="49244"/>
                    </a:cubicBezTo>
                    <a:cubicBezTo>
                      <a:pt x="420148" y="65437"/>
                      <a:pt x="402146" y="85820"/>
                      <a:pt x="368332" y="85820"/>
                    </a:cubicBezTo>
                    <a:cubicBezTo>
                      <a:pt x="334518" y="85820"/>
                      <a:pt x="316611" y="66770"/>
                      <a:pt x="301657" y="49244"/>
                    </a:cubicBezTo>
                    <a:cubicBezTo>
                      <a:pt x="286703" y="31718"/>
                      <a:pt x="274511" y="19050"/>
                      <a:pt x="248698" y="19050"/>
                    </a:cubicBezTo>
                    <a:cubicBezTo>
                      <a:pt x="222885" y="19050"/>
                      <a:pt x="210598" y="33052"/>
                      <a:pt x="195739" y="49244"/>
                    </a:cubicBezTo>
                    <a:cubicBezTo>
                      <a:pt x="180880" y="65437"/>
                      <a:pt x="162878" y="85820"/>
                      <a:pt x="129064" y="85820"/>
                    </a:cubicBezTo>
                    <a:cubicBezTo>
                      <a:pt x="95250" y="85820"/>
                      <a:pt x="77343" y="66770"/>
                      <a:pt x="62389" y="49244"/>
                    </a:cubicBezTo>
                    <a:cubicBezTo>
                      <a:pt x="47435" y="31718"/>
                      <a:pt x="35243" y="19050"/>
                      <a:pt x="9525" y="19050"/>
                    </a:cubicBezTo>
                    <a:cubicBezTo>
                      <a:pt x="4264" y="19050"/>
                      <a:pt x="0" y="14786"/>
                      <a:pt x="0" y="9525"/>
                    </a:cubicBezTo>
                    <a:cubicBezTo>
                      <a:pt x="0" y="4264"/>
                      <a:pt x="4264" y="0"/>
                      <a:pt x="9525" y="0"/>
                    </a:cubicBezTo>
                    <a:cubicBezTo>
                      <a:pt x="43720" y="0"/>
                      <a:pt x="61246" y="19050"/>
                      <a:pt x="76200" y="36481"/>
                    </a:cubicBezTo>
                    <a:cubicBezTo>
                      <a:pt x="91154" y="53912"/>
                      <a:pt x="103346" y="66770"/>
                      <a:pt x="129159" y="66770"/>
                    </a:cubicBezTo>
                    <a:cubicBezTo>
                      <a:pt x="154972" y="66770"/>
                      <a:pt x="167259" y="52768"/>
                      <a:pt x="182023" y="36481"/>
                    </a:cubicBezTo>
                    <a:cubicBezTo>
                      <a:pt x="196787" y="20193"/>
                      <a:pt x="214884" y="0"/>
                      <a:pt x="249174" y="0"/>
                    </a:cubicBezTo>
                    <a:cubicBezTo>
                      <a:pt x="283464" y="0"/>
                      <a:pt x="300895" y="19050"/>
                      <a:pt x="315849" y="36481"/>
                    </a:cubicBezTo>
                    <a:cubicBezTo>
                      <a:pt x="330803" y="53912"/>
                      <a:pt x="342995" y="66770"/>
                      <a:pt x="368808" y="66770"/>
                    </a:cubicBezTo>
                    <a:cubicBezTo>
                      <a:pt x="394621" y="66770"/>
                      <a:pt x="406908" y="52768"/>
                      <a:pt x="421767" y="36481"/>
                    </a:cubicBezTo>
                    <a:cubicBezTo>
                      <a:pt x="436626" y="20193"/>
                      <a:pt x="454628" y="0"/>
                      <a:pt x="488442" y="0"/>
                    </a:cubicBezTo>
                    <a:cubicBezTo>
                      <a:pt x="522256" y="0"/>
                      <a:pt x="540163" y="19050"/>
                      <a:pt x="555117" y="36481"/>
                    </a:cubicBezTo>
                    <a:cubicBezTo>
                      <a:pt x="570071" y="53912"/>
                      <a:pt x="582263" y="66770"/>
                      <a:pt x="608076" y="66770"/>
                    </a:cubicBezTo>
                    <a:cubicBezTo>
                      <a:pt x="633889" y="66770"/>
                      <a:pt x="646176" y="52768"/>
                      <a:pt x="661035" y="36481"/>
                    </a:cubicBezTo>
                    <a:cubicBezTo>
                      <a:pt x="675894" y="20193"/>
                      <a:pt x="693896" y="0"/>
                      <a:pt x="727710" y="0"/>
                    </a:cubicBezTo>
                    <a:cubicBezTo>
                      <a:pt x="761524" y="0"/>
                      <a:pt x="779431" y="19050"/>
                      <a:pt x="794385" y="36481"/>
                    </a:cubicBezTo>
                    <a:cubicBezTo>
                      <a:pt x="809339" y="53912"/>
                      <a:pt x="821531" y="66770"/>
                      <a:pt x="847344" y="66770"/>
                    </a:cubicBezTo>
                    <a:cubicBezTo>
                      <a:pt x="873157" y="66770"/>
                      <a:pt x="885444" y="52768"/>
                      <a:pt x="900303" y="36481"/>
                    </a:cubicBezTo>
                    <a:cubicBezTo>
                      <a:pt x="915162" y="20193"/>
                      <a:pt x="933164" y="0"/>
                      <a:pt x="967550" y="0"/>
                    </a:cubicBezTo>
                    <a:cubicBezTo>
                      <a:pt x="1001935" y="0"/>
                      <a:pt x="1019270" y="19050"/>
                      <a:pt x="1034225" y="36481"/>
                    </a:cubicBezTo>
                    <a:cubicBezTo>
                      <a:pt x="1049179" y="53912"/>
                      <a:pt x="1061466" y="66770"/>
                      <a:pt x="1087279" y="66770"/>
                    </a:cubicBezTo>
                    <a:cubicBezTo>
                      <a:pt x="1113092" y="66770"/>
                      <a:pt x="1125379" y="52768"/>
                      <a:pt x="1140333" y="36481"/>
                    </a:cubicBezTo>
                    <a:cubicBezTo>
                      <a:pt x="1155287" y="20193"/>
                      <a:pt x="1173290" y="0"/>
                      <a:pt x="1207580" y="0"/>
                    </a:cubicBezTo>
                    <a:cubicBezTo>
                      <a:pt x="1212837" y="0"/>
                      <a:pt x="1217105" y="4264"/>
                      <a:pt x="1217105" y="9525"/>
                    </a:cubicBezTo>
                    <a:cubicBezTo>
                      <a:pt x="1217105" y="14786"/>
                      <a:pt x="1212837" y="19050"/>
                      <a:pt x="1207580" y="19050"/>
                    </a:cubicBezTo>
                    <a:cubicBezTo>
                      <a:pt x="1181767" y="19050"/>
                      <a:pt x="1169480" y="33052"/>
                      <a:pt x="1154525" y="49244"/>
                    </a:cubicBezTo>
                    <a:cubicBezTo>
                      <a:pt x="1139571" y="65437"/>
                      <a:pt x="1120807" y="85820"/>
                      <a:pt x="1086803" y="85820"/>
                    </a:cubicBezTo>
                    <a:close/>
                  </a:path>
                </a:pathLst>
              </a:custGeom>
              <a:grpFill/>
              <a:ln w="9525" cap="flat">
                <a:noFill/>
                <a:prstDash val="solid"/>
                <a:miter/>
              </a:ln>
            </p:spPr>
            <p:txBody>
              <a:bodyPr rtlCol="0" anchor="ctr"/>
              <a:lstStyle/>
              <a:p>
                <a:pPr defTabSz="457189">
                  <a:defRPr/>
                </a:pPr>
                <a:endParaRPr lang="en-US">
                  <a:solidFill>
                    <a:srgbClr val="0D274D"/>
                  </a:solidFill>
                  <a:cs typeface="+mn-cs"/>
                </a:endParaRPr>
              </a:p>
            </p:txBody>
          </p:sp>
          <p:sp>
            <p:nvSpPr>
              <p:cNvPr id="47" name="Freeform 226">
                <a:extLst>
                  <a:ext uri="{FF2B5EF4-FFF2-40B4-BE49-F238E27FC236}">
                    <a16:creationId xmlns:a16="http://schemas.microsoft.com/office/drawing/2014/main" id="{F7CF81F1-473E-451C-B2A3-12056AAD204F}"/>
                  </a:ext>
                </a:extLst>
              </p:cNvPr>
              <p:cNvSpPr/>
              <p:nvPr/>
            </p:nvSpPr>
            <p:spPr>
              <a:xfrm>
                <a:off x="5399947" y="2424873"/>
                <a:ext cx="1217104" cy="85820"/>
              </a:xfrm>
              <a:custGeom>
                <a:avLst/>
                <a:gdLst>
                  <a:gd name="connsiteX0" fmla="*/ 1087946 w 1217104"/>
                  <a:gd name="connsiteY0" fmla="*/ 85820 h 85820"/>
                  <a:gd name="connsiteX1" fmla="*/ 1020794 w 1217104"/>
                  <a:gd name="connsiteY1" fmla="*/ 49244 h 85820"/>
                  <a:gd name="connsiteX2" fmla="*/ 967740 w 1217104"/>
                  <a:gd name="connsiteY2" fmla="*/ 19050 h 85820"/>
                  <a:gd name="connsiteX3" fmla="*/ 914686 w 1217104"/>
                  <a:gd name="connsiteY3" fmla="*/ 49244 h 85820"/>
                  <a:gd name="connsiteX4" fmla="*/ 848011 w 1217104"/>
                  <a:gd name="connsiteY4" fmla="*/ 85820 h 85820"/>
                  <a:gd name="connsiteX5" fmla="*/ 781336 w 1217104"/>
                  <a:gd name="connsiteY5" fmla="*/ 49244 h 85820"/>
                  <a:gd name="connsiteX6" fmla="*/ 728377 w 1217104"/>
                  <a:gd name="connsiteY6" fmla="*/ 19050 h 85820"/>
                  <a:gd name="connsiteX7" fmla="*/ 674275 w 1217104"/>
                  <a:gd name="connsiteY7" fmla="*/ 49244 h 85820"/>
                  <a:gd name="connsiteX8" fmla="*/ 607600 w 1217104"/>
                  <a:gd name="connsiteY8" fmla="*/ 85820 h 85820"/>
                  <a:gd name="connsiteX9" fmla="*/ 540925 w 1217104"/>
                  <a:gd name="connsiteY9" fmla="*/ 49244 h 85820"/>
                  <a:gd name="connsiteX10" fmla="*/ 487966 w 1217104"/>
                  <a:gd name="connsiteY10" fmla="*/ 19050 h 85820"/>
                  <a:gd name="connsiteX11" fmla="*/ 435007 w 1217104"/>
                  <a:gd name="connsiteY11" fmla="*/ 49244 h 85820"/>
                  <a:gd name="connsiteX12" fmla="*/ 368332 w 1217104"/>
                  <a:gd name="connsiteY12" fmla="*/ 85820 h 85820"/>
                  <a:gd name="connsiteX13" fmla="*/ 301657 w 1217104"/>
                  <a:gd name="connsiteY13" fmla="*/ 49244 h 85820"/>
                  <a:gd name="connsiteX14" fmla="*/ 248698 w 1217104"/>
                  <a:gd name="connsiteY14" fmla="*/ 19050 h 85820"/>
                  <a:gd name="connsiteX15" fmla="*/ 195739 w 1217104"/>
                  <a:gd name="connsiteY15" fmla="*/ 49244 h 85820"/>
                  <a:gd name="connsiteX16" fmla="*/ 129064 w 1217104"/>
                  <a:gd name="connsiteY16" fmla="*/ 85820 h 85820"/>
                  <a:gd name="connsiteX17" fmla="*/ 62389 w 1217104"/>
                  <a:gd name="connsiteY17" fmla="*/ 49244 h 85820"/>
                  <a:gd name="connsiteX18" fmla="*/ 9525 w 1217104"/>
                  <a:gd name="connsiteY18" fmla="*/ 19050 h 85820"/>
                  <a:gd name="connsiteX19" fmla="*/ 0 w 1217104"/>
                  <a:gd name="connsiteY19" fmla="*/ 9525 h 85820"/>
                  <a:gd name="connsiteX20" fmla="*/ 9525 w 1217104"/>
                  <a:gd name="connsiteY20" fmla="*/ 0 h 85820"/>
                  <a:gd name="connsiteX21" fmla="*/ 76200 w 1217104"/>
                  <a:gd name="connsiteY21" fmla="*/ 36576 h 85820"/>
                  <a:gd name="connsiteX22" fmla="*/ 129159 w 1217104"/>
                  <a:gd name="connsiteY22" fmla="*/ 66770 h 85820"/>
                  <a:gd name="connsiteX23" fmla="*/ 182023 w 1217104"/>
                  <a:gd name="connsiteY23" fmla="*/ 36576 h 85820"/>
                  <a:gd name="connsiteX24" fmla="*/ 249174 w 1217104"/>
                  <a:gd name="connsiteY24" fmla="*/ 0 h 85820"/>
                  <a:gd name="connsiteX25" fmla="*/ 315849 w 1217104"/>
                  <a:gd name="connsiteY25" fmla="*/ 36576 h 85820"/>
                  <a:gd name="connsiteX26" fmla="*/ 368808 w 1217104"/>
                  <a:gd name="connsiteY26" fmla="*/ 66770 h 85820"/>
                  <a:gd name="connsiteX27" fmla="*/ 421767 w 1217104"/>
                  <a:gd name="connsiteY27" fmla="*/ 36576 h 85820"/>
                  <a:gd name="connsiteX28" fmla="*/ 488442 w 1217104"/>
                  <a:gd name="connsiteY28" fmla="*/ 0 h 85820"/>
                  <a:gd name="connsiteX29" fmla="*/ 555117 w 1217104"/>
                  <a:gd name="connsiteY29" fmla="*/ 36576 h 85820"/>
                  <a:gd name="connsiteX30" fmla="*/ 608076 w 1217104"/>
                  <a:gd name="connsiteY30" fmla="*/ 66770 h 85820"/>
                  <a:gd name="connsiteX31" fmla="*/ 661035 w 1217104"/>
                  <a:gd name="connsiteY31" fmla="*/ 36576 h 85820"/>
                  <a:gd name="connsiteX32" fmla="*/ 727710 w 1217104"/>
                  <a:gd name="connsiteY32" fmla="*/ 0 h 85820"/>
                  <a:gd name="connsiteX33" fmla="*/ 794385 w 1217104"/>
                  <a:gd name="connsiteY33" fmla="*/ 36576 h 85820"/>
                  <a:gd name="connsiteX34" fmla="*/ 847344 w 1217104"/>
                  <a:gd name="connsiteY34" fmla="*/ 66770 h 85820"/>
                  <a:gd name="connsiteX35" fmla="*/ 900303 w 1217104"/>
                  <a:gd name="connsiteY35" fmla="*/ 36576 h 85820"/>
                  <a:gd name="connsiteX36" fmla="*/ 967550 w 1217104"/>
                  <a:gd name="connsiteY36" fmla="*/ 0 h 85820"/>
                  <a:gd name="connsiteX37" fmla="*/ 1034225 w 1217104"/>
                  <a:gd name="connsiteY37" fmla="*/ 36576 h 85820"/>
                  <a:gd name="connsiteX38" fmla="*/ 1087279 w 1217104"/>
                  <a:gd name="connsiteY38" fmla="*/ 66770 h 85820"/>
                  <a:gd name="connsiteX39" fmla="*/ 1140333 w 1217104"/>
                  <a:gd name="connsiteY39" fmla="*/ 36576 h 85820"/>
                  <a:gd name="connsiteX40" fmla="*/ 1207580 w 1217104"/>
                  <a:gd name="connsiteY40" fmla="*/ 0 h 85820"/>
                  <a:gd name="connsiteX41" fmla="*/ 1217105 w 1217104"/>
                  <a:gd name="connsiteY41" fmla="*/ 9525 h 85820"/>
                  <a:gd name="connsiteX42" fmla="*/ 1207580 w 1217104"/>
                  <a:gd name="connsiteY42" fmla="*/ 19050 h 85820"/>
                  <a:gd name="connsiteX43" fmla="*/ 1154525 w 1217104"/>
                  <a:gd name="connsiteY43" fmla="*/ 49244 h 85820"/>
                  <a:gd name="connsiteX44" fmla="*/ 1087946 w 1217104"/>
                  <a:gd name="connsiteY44" fmla="*/ 85820 h 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17104" h="85820">
                    <a:moveTo>
                      <a:pt x="1087946" y="85820"/>
                    </a:moveTo>
                    <a:cubicBezTo>
                      <a:pt x="1053656" y="85820"/>
                      <a:pt x="1036225" y="66770"/>
                      <a:pt x="1020794" y="49244"/>
                    </a:cubicBezTo>
                    <a:cubicBezTo>
                      <a:pt x="1005364" y="31718"/>
                      <a:pt x="993553" y="19050"/>
                      <a:pt x="967740" y="19050"/>
                    </a:cubicBezTo>
                    <a:cubicBezTo>
                      <a:pt x="941927" y="19050"/>
                      <a:pt x="929640" y="33052"/>
                      <a:pt x="914686" y="49244"/>
                    </a:cubicBezTo>
                    <a:cubicBezTo>
                      <a:pt x="899732" y="65437"/>
                      <a:pt x="881825" y="85820"/>
                      <a:pt x="848011" y="85820"/>
                    </a:cubicBezTo>
                    <a:cubicBezTo>
                      <a:pt x="814197" y="85820"/>
                      <a:pt x="796290" y="66770"/>
                      <a:pt x="781336" y="49244"/>
                    </a:cubicBezTo>
                    <a:cubicBezTo>
                      <a:pt x="766382" y="31718"/>
                      <a:pt x="754190" y="19050"/>
                      <a:pt x="728377" y="19050"/>
                    </a:cubicBezTo>
                    <a:cubicBezTo>
                      <a:pt x="702564" y="19050"/>
                      <a:pt x="689039" y="33052"/>
                      <a:pt x="674275" y="49244"/>
                    </a:cubicBezTo>
                    <a:cubicBezTo>
                      <a:pt x="659511" y="65437"/>
                      <a:pt x="641414" y="85820"/>
                      <a:pt x="607600" y="85820"/>
                    </a:cubicBezTo>
                    <a:cubicBezTo>
                      <a:pt x="573786" y="85820"/>
                      <a:pt x="555879" y="66770"/>
                      <a:pt x="540925" y="49244"/>
                    </a:cubicBezTo>
                    <a:cubicBezTo>
                      <a:pt x="525971" y="31718"/>
                      <a:pt x="513779" y="19050"/>
                      <a:pt x="487966" y="19050"/>
                    </a:cubicBezTo>
                    <a:cubicBezTo>
                      <a:pt x="462153" y="19050"/>
                      <a:pt x="449866" y="33052"/>
                      <a:pt x="435007" y="49244"/>
                    </a:cubicBezTo>
                    <a:cubicBezTo>
                      <a:pt x="420148" y="65437"/>
                      <a:pt x="402146" y="85820"/>
                      <a:pt x="368332" y="85820"/>
                    </a:cubicBezTo>
                    <a:cubicBezTo>
                      <a:pt x="334518" y="85820"/>
                      <a:pt x="316611" y="66770"/>
                      <a:pt x="301657" y="49244"/>
                    </a:cubicBezTo>
                    <a:cubicBezTo>
                      <a:pt x="286703" y="31718"/>
                      <a:pt x="274511" y="19050"/>
                      <a:pt x="248698" y="19050"/>
                    </a:cubicBezTo>
                    <a:cubicBezTo>
                      <a:pt x="222885" y="19050"/>
                      <a:pt x="210598" y="33052"/>
                      <a:pt x="195739" y="49244"/>
                    </a:cubicBezTo>
                    <a:cubicBezTo>
                      <a:pt x="180880" y="65437"/>
                      <a:pt x="162878" y="85820"/>
                      <a:pt x="129064" y="85820"/>
                    </a:cubicBezTo>
                    <a:cubicBezTo>
                      <a:pt x="95250" y="85820"/>
                      <a:pt x="77343" y="66770"/>
                      <a:pt x="62389" y="49244"/>
                    </a:cubicBezTo>
                    <a:cubicBezTo>
                      <a:pt x="47434" y="31718"/>
                      <a:pt x="35243" y="19050"/>
                      <a:pt x="9525" y="19050"/>
                    </a:cubicBezTo>
                    <a:cubicBezTo>
                      <a:pt x="4264" y="19050"/>
                      <a:pt x="0" y="14786"/>
                      <a:pt x="0" y="9525"/>
                    </a:cubicBezTo>
                    <a:cubicBezTo>
                      <a:pt x="0" y="4264"/>
                      <a:pt x="4264" y="0"/>
                      <a:pt x="9525" y="0"/>
                    </a:cubicBezTo>
                    <a:cubicBezTo>
                      <a:pt x="43720" y="0"/>
                      <a:pt x="61246" y="19050"/>
                      <a:pt x="76200" y="36576"/>
                    </a:cubicBezTo>
                    <a:cubicBezTo>
                      <a:pt x="91154" y="54102"/>
                      <a:pt x="103346" y="66770"/>
                      <a:pt x="129159" y="66770"/>
                    </a:cubicBezTo>
                    <a:cubicBezTo>
                      <a:pt x="154972" y="66770"/>
                      <a:pt x="167259" y="52769"/>
                      <a:pt x="182023" y="36576"/>
                    </a:cubicBezTo>
                    <a:cubicBezTo>
                      <a:pt x="196787" y="20383"/>
                      <a:pt x="214884" y="0"/>
                      <a:pt x="249174" y="0"/>
                    </a:cubicBezTo>
                    <a:cubicBezTo>
                      <a:pt x="283464" y="0"/>
                      <a:pt x="300895" y="19050"/>
                      <a:pt x="315849" y="36576"/>
                    </a:cubicBezTo>
                    <a:cubicBezTo>
                      <a:pt x="330803" y="54102"/>
                      <a:pt x="342995" y="66770"/>
                      <a:pt x="368808" y="66770"/>
                    </a:cubicBezTo>
                    <a:cubicBezTo>
                      <a:pt x="394621" y="66770"/>
                      <a:pt x="406908" y="52769"/>
                      <a:pt x="421767" y="36576"/>
                    </a:cubicBezTo>
                    <a:cubicBezTo>
                      <a:pt x="436626" y="20383"/>
                      <a:pt x="454628" y="0"/>
                      <a:pt x="488442" y="0"/>
                    </a:cubicBezTo>
                    <a:cubicBezTo>
                      <a:pt x="522256" y="0"/>
                      <a:pt x="540163" y="19050"/>
                      <a:pt x="555117" y="36576"/>
                    </a:cubicBezTo>
                    <a:cubicBezTo>
                      <a:pt x="570071" y="54102"/>
                      <a:pt x="582263" y="66770"/>
                      <a:pt x="608076" y="66770"/>
                    </a:cubicBezTo>
                    <a:cubicBezTo>
                      <a:pt x="633889" y="66770"/>
                      <a:pt x="646176" y="52769"/>
                      <a:pt x="661035" y="36576"/>
                    </a:cubicBezTo>
                    <a:cubicBezTo>
                      <a:pt x="675894" y="20383"/>
                      <a:pt x="693896" y="0"/>
                      <a:pt x="727710" y="0"/>
                    </a:cubicBezTo>
                    <a:cubicBezTo>
                      <a:pt x="761524" y="0"/>
                      <a:pt x="779431" y="19050"/>
                      <a:pt x="794385" y="36576"/>
                    </a:cubicBezTo>
                    <a:cubicBezTo>
                      <a:pt x="809339" y="54102"/>
                      <a:pt x="821531" y="66770"/>
                      <a:pt x="847344" y="66770"/>
                    </a:cubicBezTo>
                    <a:cubicBezTo>
                      <a:pt x="873157" y="66770"/>
                      <a:pt x="885444" y="52769"/>
                      <a:pt x="900303" y="36576"/>
                    </a:cubicBezTo>
                    <a:cubicBezTo>
                      <a:pt x="915162" y="20383"/>
                      <a:pt x="933164" y="0"/>
                      <a:pt x="967550" y="0"/>
                    </a:cubicBezTo>
                    <a:cubicBezTo>
                      <a:pt x="1001935" y="0"/>
                      <a:pt x="1019270" y="19050"/>
                      <a:pt x="1034225" y="36576"/>
                    </a:cubicBezTo>
                    <a:cubicBezTo>
                      <a:pt x="1049179" y="54102"/>
                      <a:pt x="1061466" y="66770"/>
                      <a:pt x="1087279" y="66770"/>
                    </a:cubicBezTo>
                    <a:cubicBezTo>
                      <a:pt x="1113092" y="66770"/>
                      <a:pt x="1125379" y="52769"/>
                      <a:pt x="1140333" y="36576"/>
                    </a:cubicBezTo>
                    <a:cubicBezTo>
                      <a:pt x="1155287" y="20383"/>
                      <a:pt x="1173290" y="0"/>
                      <a:pt x="1207580" y="0"/>
                    </a:cubicBezTo>
                    <a:cubicBezTo>
                      <a:pt x="1212837" y="0"/>
                      <a:pt x="1217105" y="4264"/>
                      <a:pt x="1217105" y="9525"/>
                    </a:cubicBezTo>
                    <a:cubicBezTo>
                      <a:pt x="1217105" y="14786"/>
                      <a:pt x="1212837" y="19050"/>
                      <a:pt x="1207580" y="19050"/>
                    </a:cubicBezTo>
                    <a:cubicBezTo>
                      <a:pt x="1181767" y="19050"/>
                      <a:pt x="1169480" y="33052"/>
                      <a:pt x="1154525" y="49244"/>
                    </a:cubicBezTo>
                    <a:cubicBezTo>
                      <a:pt x="1139571" y="65437"/>
                      <a:pt x="1121950" y="85820"/>
                      <a:pt x="1087946" y="85820"/>
                    </a:cubicBezTo>
                    <a:close/>
                  </a:path>
                </a:pathLst>
              </a:custGeom>
              <a:grpFill/>
              <a:ln w="9525" cap="flat">
                <a:noFill/>
                <a:prstDash val="solid"/>
                <a:miter/>
              </a:ln>
            </p:spPr>
            <p:txBody>
              <a:bodyPr rtlCol="0" anchor="ctr"/>
              <a:lstStyle/>
              <a:p>
                <a:pPr defTabSz="457189">
                  <a:defRPr/>
                </a:pPr>
                <a:endParaRPr lang="en-US">
                  <a:solidFill>
                    <a:srgbClr val="0D274D"/>
                  </a:solidFill>
                  <a:cs typeface="+mn-cs"/>
                </a:endParaRPr>
              </a:p>
            </p:txBody>
          </p:sp>
          <p:sp>
            <p:nvSpPr>
              <p:cNvPr id="48" name="Freeform 227">
                <a:extLst>
                  <a:ext uri="{FF2B5EF4-FFF2-40B4-BE49-F238E27FC236}">
                    <a16:creationId xmlns:a16="http://schemas.microsoft.com/office/drawing/2014/main" id="{A52D89A2-C0A8-40DA-9333-B0984FA58B9B}"/>
                  </a:ext>
                </a:extLst>
              </p:cNvPr>
              <p:cNvSpPr/>
              <p:nvPr/>
            </p:nvSpPr>
            <p:spPr>
              <a:xfrm>
                <a:off x="5401090" y="2631089"/>
                <a:ext cx="1217104" cy="85820"/>
              </a:xfrm>
              <a:custGeom>
                <a:avLst/>
                <a:gdLst>
                  <a:gd name="connsiteX0" fmla="*/ 1086803 w 1217104"/>
                  <a:gd name="connsiteY0" fmla="*/ 85820 h 85820"/>
                  <a:gd name="connsiteX1" fmla="*/ 1019651 w 1217104"/>
                  <a:gd name="connsiteY1" fmla="*/ 49340 h 85820"/>
                  <a:gd name="connsiteX2" fmla="*/ 966597 w 1217104"/>
                  <a:gd name="connsiteY2" fmla="*/ 19050 h 85820"/>
                  <a:gd name="connsiteX3" fmla="*/ 913543 w 1217104"/>
                  <a:gd name="connsiteY3" fmla="*/ 49340 h 85820"/>
                  <a:gd name="connsiteX4" fmla="*/ 846868 w 1217104"/>
                  <a:gd name="connsiteY4" fmla="*/ 85820 h 85820"/>
                  <a:gd name="connsiteX5" fmla="*/ 780193 w 1217104"/>
                  <a:gd name="connsiteY5" fmla="*/ 49340 h 85820"/>
                  <a:gd name="connsiteX6" fmla="*/ 727234 w 1217104"/>
                  <a:gd name="connsiteY6" fmla="*/ 19050 h 85820"/>
                  <a:gd name="connsiteX7" fmla="*/ 674275 w 1217104"/>
                  <a:gd name="connsiteY7" fmla="*/ 49340 h 85820"/>
                  <a:gd name="connsiteX8" fmla="*/ 607600 w 1217104"/>
                  <a:gd name="connsiteY8" fmla="*/ 85820 h 85820"/>
                  <a:gd name="connsiteX9" fmla="*/ 540925 w 1217104"/>
                  <a:gd name="connsiteY9" fmla="*/ 49340 h 85820"/>
                  <a:gd name="connsiteX10" fmla="*/ 487966 w 1217104"/>
                  <a:gd name="connsiteY10" fmla="*/ 19050 h 85820"/>
                  <a:gd name="connsiteX11" fmla="*/ 435007 w 1217104"/>
                  <a:gd name="connsiteY11" fmla="*/ 49340 h 85820"/>
                  <a:gd name="connsiteX12" fmla="*/ 368332 w 1217104"/>
                  <a:gd name="connsiteY12" fmla="*/ 85820 h 85820"/>
                  <a:gd name="connsiteX13" fmla="*/ 301657 w 1217104"/>
                  <a:gd name="connsiteY13" fmla="*/ 49340 h 85820"/>
                  <a:gd name="connsiteX14" fmla="*/ 248698 w 1217104"/>
                  <a:gd name="connsiteY14" fmla="*/ 19050 h 85820"/>
                  <a:gd name="connsiteX15" fmla="*/ 195739 w 1217104"/>
                  <a:gd name="connsiteY15" fmla="*/ 49340 h 85820"/>
                  <a:gd name="connsiteX16" fmla="*/ 129064 w 1217104"/>
                  <a:gd name="connsiteY16" fmla="*/ 85820 h 85820"/>
                  <a:gd name="connsiteX17" fmla="*/ 62389 w 1217104"/>
                  <a:gd name="connsiteY17" fmla="*/ 49340 h 85820"/>
                  <a:gd name="connsiteX18" fmla="*/ 9525 w 1217104"/>
                  <a:gd name="connsiteY18" fmla="*/ 19050 h 85820"/>
                  <a:gd name="connsiteX19" fmla="*/ 0 w 1217104"/>
                  <a:gd name="connsiteY19" fmla="*/ 9525 h 85820"/>
                  <a:gd name="connsiteX20" fmla="*/ 9525 w 1217104"/>
                  <a:gd name="connsiteY20" fmla="*/ 0 h 85820"/>
                  <a:gd name="connsiteX21" fmla="*/ 76200 w 1217104"/>
                  <a:gd name="connsiteY21" fmla="*/ 36576 h 85820"/>
                  <a:gd name="connsiteX22" fmla="*/ 129159 w 1217104"/>
                  <a:gd name="connsiteY22" fmla="*/ 66770 h 85820"/>
                  <a:gd name="connsiteX23" fmla="*/ 182023 w 1217104"/>
                  <a:gd name="connsiteY23" fmla="*/ 36576 h 85820"/>
                  <a:gd name="connsiteX24" fmla="*/ 249174 w 1217104"/>
                  <a:gd name="connsiteY24" fmla="*/ 0 h 85820"/>
                  <a:gd name="connsiteX25" fmla="*/ 315849 w 1217104"/>
                  <a:gd name="connsiteY25" fmla="*/ 36576 h 85820"/>
                  <a:gd name="connsiteX26" fmla="*/ 368808 w 1217104"/>
                  <a:gd name="connsiteY26" fmla="*/ 66770 h 85820"/>
                  <a:gd name="connsiteX27" fmla="*/ 421767 w 1217104"/>
                  <a:gd name="connsiteY27" fmla="*/ 36576 h 85820"/>
                  <a:gd name="connsiteX28" fmla="*/ 488442 w 1217104"/>
                  <a:gd name="connsiteY28" fmla="*/ 0 h 85820"/>
                  <a:gd name="connsiteX29" fmla="*/ 555117 w 1217104"/>
                  <a:gd name="connsiteY29" fmla="*/ 36576 h 85820"/>
                  <a:gd name="connsiteX30" fmla="*/ 608076 w 1217104"/>
                  <a:gd name="connsiteY30" fmla="*/ 66770 h 85820"/>
                  <a:gd name="connsiteX31" fmla="*/ 661035 w 1217104"/>
                  <a:gd name="connsiteY31" fmla="*/ 36576 h 85820"/>
                  <a:gd name="connsiteX32" fmla="*/ 727710 w 1217104"/>
                  <a:gd name="connsiteY32" fmla="*/ 0 h 85820"/>
                  <a:gd name="connsiteX33" fmla="*/ 794385 w 1217104"/>
                  <a:gd name="connsiteY33" fmla="*/ 36576 h 85820"/>
                  <a:gd name="connsiteX34" fmla="*/ 847344 w 1217104"/>
                  <a:gd name="connsiteY34" fmla="*/ 66770 h 85820"/>
                  <a:gd name="connsiteX35" fmla="*/ 900303 w 1217104"/>
                  <a:gd name="connsiteY35" fmla="*/ 36576 h 85820"/>
                  <a:gd name="connsiteX36" fmla="*/ 967550 w 1217104"/>
                  <a:gd name="connsiteY36" fmla="*/ 0 h 85820"/>
                  <a:gd name="connsiteX37" fmla="*/ 1034225 w 1217104"/>
                  <a:gd name="connsiteY37" fmla="*/ 36576 h 85820"/>
                  <a:gd name="connsiteX38" fmla="*/ 1087279 w 1217104"/>
                  <a:gd name="connsiteY38" fmla="*/ 66770 h 85820"/>
                  <a:gd name="connsiteX39" fmla="*/ 1140333 w 1217104"/>
                  <a:gd name="connsiteY39" fmla="*/ 36576 h 85820"/>
                  <a:gd name="connsiteX40" fmla="*/ 1207580 w 1217104"/>
                  <a:gd name="connsiteY40" fmla="*/ 0 h 85820"/>
                  <a:gd name="connsiteX41" fmla="*/ 1217105 w 1217104"/>
                  <a:gd name="connsiteY41" fmla="*/ 9525 h 85820"/>
                  <a:gd name="connsiteX42" fmla="*/ 1207580 w 1217104"/>
                  <a:gd name="connsiteY42" fmla="*/ 19050 h 85820"/>
                  <a:gd name="connsiteX43" fmla="*/ 1154525 w 1217104"/>
                  <a:gd name="connsiteY43" fmla="*/ 49340 h 85820"/>
                  <a:gd name="connsiteX44" fmla="*/ 1086803 w 1217104"/>
                  <a:gd name="connsiteY44" fmla="*/ 85820 h 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17104" h="85820">
                    <a:moveTo>
                      <a:pt x="1086803" y="85820"/>
                    </a:moveTo>
                    <a:cubicBezTo>
                      <a:pt x="1052513" y="85820"/>
                      <a:pt x="1035082" y="66770"/>
                      <a:pt x="1019651" y="49340"/>
                    </a:cubicBezTo>
                    <a:cubicBezTo>
                      <a:pt x="1004221" y="31909"/>
                      <a:pt x="992410" y="19050"/>
                      <a:pt x="966597" y="19050"/>
                    </a:cubicBezTo>
                    <a:cubicBezTo>
                      <a:pt x="940784" y="19050"/>
                      <a:pt x="928497" y="33052"/>
                      <a:pt x="913543" y="49340"/>
                    </a:cubicBezTo>
                    <a:cubicBezTo>
                      <a:pt x="898589" y="65627"/>
                      <a:pt x="880682" y="85820"/>
                      <a:pt x="846868" y="85820"/>
                    </a:cubicBezTo>
                    <a:cubicBezTo>
                      <a:pt x="813054" y="85820"/>
                      <a:pt x="795147" y="66770"/>
                      <a:pt x="780193" y="49340"/>
                    </a:cubicBezTo>
                    <a:cubicBezTo>
                      <a:pt x="765239" y="31909"/>
                      <a:pt x="753047" y="19050"/>
                      <a:pt x="727234" y="19050"/>
                    </a:cubicBezTo>
                    <a:cubicBezTo>
                      <a:pt x="701421" y="19050"/>
                      <a:pt x="689134" y="33052"/>
                      <a:pt x="674275" y="49340"/>
                    </a:cubicBezTo>
                    <a:cubicBezTo>
                      <a:pt x="659416" y="65627"/>
                      <a:pt x="641414" y="85820"/>
                      <a:pt x="607600" y="85820"/>
                    </a:cubicBezTo>
                    <a:cubicBezTo>
                      <a:pt x="573786" y="85820"/>
                      <a:pt x="555879" y="66770"/>
                      <a:pt x="540925" y="49340"/>
                    </a:cubicBezTo>
                    <a:cubicBezTo>
                      <a:pt x="525971" y="31909"/>
                      <a:pt x="513779" y="19050"/>
                      <a:pt x="487966" y="19050"/>
                    </a:cubicBezTo>
                    <a:cubicBezTo>
                      <a:pt x="462153" y="19050"/>
                      <a:pt x="449866" y="33052"/>
                      <a:pt x="435007" y="49340"/>
                    </a:cubicBezTo>
                    <a:cubicBezTo>
                      <a:pt x="420148" y="65627"/>
                      <a:pt x="402146" y="85820"/>
                      <a:pt x="368332" y="85820"/>
                    </a:cubicBezTo>
                    <a:cubicBezTo>
                      <a:pt x="334518" y="85820"/>
                      <a:pt x="316611" y="66770"/>
                      <a:pt x="301657" y="49340"/>
                    </a:cubicBezTo>
                    <a:cubicBezTo>
                      <a:pt x="286703" y="31909"/>
                      <a:pt x="274511" y="19050"/>
                      <a:pt x="248698" y="19050"/>
                    </a:cubicBezTo>
                    <a:cubicBezTo>
                      <a:pt x="222885" y="19050"/>
                      <a:pt x="210598" y="33052"/>
                      <a:pt x="195739" y="49340"/>
                    </a:cubicBezTo>
                    <a:cubicBezTo>
                      <a:pt x="180880" y="65627"/>
                      <a:pt x="162878" y="85820"/>
                      <a:pt x="129064" y="85820"/>
                    </a:cubicBezTo>
                    <a:cubicBezTo>
                      <a:pt x="95250" y="85820"/>
                      <a:pt x="77343" y="66770"/>
                      <a:pt x="62389" y="49340"/>
                    </a:cubicBezTo>
                    <a:cubicBezTo>
                      <a:pt x="47435" y="31909"/>
                      <a:pt x="35243" y="19050"/>
                      <a:pt x="9525" y="19050"/>
                    </a:cubicBezTo>
                    <a:cubicBezTo>
                      <a:pt x="4264" y="19050"/>
                      <a:pt x="0" y="14786"/>
                      <a:pt x="0" y="9525"/>
                    </a:cubicBezTo>
                    <a:cubicBezTo>
                      <a:pt x="0" y="4264"/>
                      <a:pt x="4264" y="0"/>
                      <a:pt x="9525" y="0"/>
                    </a:cubicBezTo>
                    <a:cubicBezTo>
                      <a:pt x="43720" y="0"/>
                      <a:pt x="61246" y="19050"/>
                      <a:pt x="76200" y="36576"/>
                    </a:cubicBezTo>
                    <a:cubicBezTo>
                      <a:pt x="91154" y="54102"/>
                      <a:pt x="103346" y="66770"/>
                      <a:pt x="129159" y="66770"/>
                    </a:cubicBezTo>
                    <a:cubicBezTo>
                      <a:pt x="154972" y="66770"/>
                      <a:pt x="167259" y="52769"/>
                      <a:pt x="182023" y="36576"/>
                    </a:cubicBezTo>
                    <a:cubicBezTo>
                      <a:pt x="196787" y="20383"/>
                      <a:pt x="214884" y="0"/>
                      <a:pt x="249174" y="0"/>
                    </a:cubicBezTo>
                    <a:cubicBezTo>
                      <a:pt x="283464" y="0"/>
                      <a:pt x="300895" y="19050"/>
                      <a:pt x="315849" y="36576"/>
                    </a:cubicBezTo>
                    <a:cubicBezTo>
                      <a:pt x="330803" y="54102"/>
                      <a:pt x="342995" y="66770"/>
                      <a:pt x="368808" y="66770"/>
                    </a:cubicBezTo>
                    <a:cubicBezTo>
                      <a:pt x="394621" y="66770"/>
                      <a:pt x="406908" y="52769"/>
                      <a:pt x="421767" y="36576"/>
                    </a:cubicBezTo>
                    <a:cubicBezTo>
                      <a:pt x="436626" y="20383"/>
                      <a:pt x="454628" y="0"/>
                      <a:pt x="488442" y="0"/>
                    </a:cubicBezTo>
                    <a:cubicBezTo>
                      <a:pt x="522256" y="0"/>
                      <a:pt x="540163" y="19050"/>
                      <a:pt x="555117" y="36576"/>
                    </a:cubicBezTo>
                    <a:cubicBezTo>
                      <a:pt x="570071" y="54102"/>
                      <a:pt x="582263" y="66770"/>
                      <a:pt x="608076" y="66770"/>
                    </a:cubicBezTo>
                    <a:cubicBezTo>
                      <a:pt x="633889" y="66770"/>
                      <a:pt x="646176" y="52769"/>
                      <a:pt x="661035" y="36576"/>
                    </a:cubicBezTo>
                    <a:cubicBezTo>
                      <a:pt x="675894" y="20383"/>
                      <a:pt x="693896" y="0"/>
                      <a:pt x="727710" y="0"/>
                    </a:cubicBezTo>
                    <a:cubicBezTo>
                      <a:pt x="761524" y="0"/>
                      <a:pt x="779431" y="19050"/>
                      <a:pt x="794385" y="36576"/>
                    </a:cubicBezTo>
                    <a:cubicBezTo>
                      <a:pt x="809339" y="54102"/>
                      <a:pt x="821531" y="66770"/>
                      <a:pt x="847344" y="66770"/>
                    </a:cubicBezTo>
                    <a:cubicBezTo>
                      <a:pt x="873157" y="66770"/>
                      <a:pt x="885444" y="52769"/>
                      <a:pt x="900303" y="36576"/>
                    </a:cubicBezTo>
                    <a:cubicBezTo>
                      <a:pt x="915162" y="20383"/>
                      <a:pt x="933164" y="0"/>
                      <a:pt x="967550" y="0"/>
                    </a:cubicBezTo>
                    <a:cubicBezTo>
                      <a:pt x="1001935" y="0"/>
                      <a:pt x="1019270" y="19050"/>
                      <a:pt x="1034225" y="36576"/>
                    </a:cubicBezTo>
                    <a:cubicBezTo>
                      <a:pt x="1049179" y="54102"/>
                      <a:pt x="1061466" y="66770"/>
                      <a:pt x="1087279" y="66770"/>
                    </a:cubicBezTo>
                    <a:cubicBezTo>
                      <a:pt x="1113092" y="66770"/>
                      <a:pt x="1125379" y="52769"/>
                      <a:pt x="1140333" y="36576"/>
                    </a:cubicBezTo>
                    <a:cubicBezTo>
                      <a:pt x="1155287" y="20383"/>
                      <a:pt x="1173290" y="0"/>
                      <a:pt x="1207580" y="0"/>
                    </a:cubicBezTo>
                    <a:cubicBezTo>
                      <a:pt x="1212837" y="0"/>
                      <a:pt x="1217105" y="4264"/>
                      <a:pt x="1217105" y="9525"/>
                    </a:cubicBezTo>
                    <a:cubicBezTo>
                      <a:pt x="1217105" y="14786"/>
                      <a:pt x="1212837" y="19050"/>
                      <a:pt x="1207580" y="19050"/>
                    </a:cubicBezTo>
                    <a:cubicBezTo>
                      <a:pt x="1181767" y="19050"/>
                      <a:pt x="1169480" y="33052"/>
                      <a:pt x="1154525" y="49340"/>
                    </a:cubicBezTo>
                    <a:cubicBezTo>
                      <a:pt x="1139571" y="65627"/>
                      <a:pt x="1120807" y="85820"/>
                      <a:pt x="1086803" y="85820"/>
                    </a:cubicBezTo>
                    <a:close/>
                  </a:path>
                </a:pathLst>
              </a:custGeom>
              <a:grpFill/>
              <a:ln w="9525" cap="flat">
                <a:noFill/>
                <a:prstDash val="solid"/>
                <a:miter/>
              </a:ln>
            </p:spPr>
            <p:txBody>
              <a:bodyPr rtlCol="0" anchor="ctr"/>
              <a:lstStyle/>
              <a:p>
                <a:pPr defTabSz="457189">
                  <a:defRPr/>
                </a:pPr>
                <a:endParaRPr lang="en-US">
                  <a:solidFill>
                    <a:srgbClr val="0D274D"/>
                  </a:solidFill>
                  <a:cs typeface="+mn-cs"/>
                </a:endParaRPr>
              </a:p>
            </p:txBody>
          </p:sp>
        </p:grpSp>
      </p:grpSp>
      <p:pic>
        <p:nvPicPr>
          <p:cNvPr id="52" name="Picture 48" descr="A picture containing toy, light, sitting, traffic&#10;&#10;Description generated with very high confidence">
            <a:extLst>
              <a:ext uri="{FF2B5EF4-FFF2-40B4-BE49-F238E27FC236}">
                <a16:creationId xmlns:a16="http://schemas.microsoft.com/office/drawing/2014/main" id="{9E5AD1BE-35F1-D246-8FD1-CF665D031FB8}"/>
              </a:ext>
            </a:extLst>
          </p:cNvPr>
          <p:cNvPicPr>
            <a:picLocks noChangeAspect="1"/>
          </p:cNvPicPr>
          <p:nvPr/>
        </p:nvPicPr>
        <p:blipFill>
          <a:blip r:embed="rId10"/>
          <a:stretch>
            <a:fillRect/>
          </a:stretch>
        </p:blipFill>
        <p:spPr>
          <a:xfrm>
            <a:off x="4900237" y="2405856"/>
            <a:ext cx="1479239" cy="1480930"/>
          </a:xfrm>
          <a:prstGeom prst="rect">
            <a:avLst/>
          </a:prstGeom>
        </p:spPr>
      </p:pic>
      <p:sp>
        <p:nvSpPr>
          <p:cNvPr id="5" name="Rounded Rectangle 4">
            <a:extLst>
              <a:ext uri="{FF2B5EF4-FFF2-40B4-BE49-F238E27FC236}">
                <a16:creationId xmlns:a16="http://schemas.microsoft.com/office/drawing/2014/main" id="{475EE782-EA1F-394C-A0B7-1C6B2B0FDF10}"/>
              </a:ext>
            </a:extLst>
          </p:cNvPr>
          <p:cNvSpPr/>
          <p:nvPr/>
        </p:nvSpPr>
        <p:spPr>
          <a:xfrm>
            <a:off x="7204711" y="1248580"/>
            <a:ext cx="1578543" cy="35588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a:solidFill>
                  <a:srgbClr val="FFFFFF"/>
                </a:solidFill>
                <a:latin typeface="CiscoSansTT ExtraLight"/>
              </a:rPr>
              <a:t>Highlights</a:t>
            </a:r>
          </a:p>
        </p:txBody>
      </p:sp>
    </p:spTree>
    <p:extLst>
      <p:ext uri="{BB962C8B-B14F-4D97-AF65-F5344CB8AC3E}">
        <p14:creationId xmlns:p14="http://schemas.microsoft.com/office/powerpoint/2010/main" val="880028316"/>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CB4E-B707-9C42-A335-D88B5EE0ED39}"/>
              </a:ext>
            </a:extLst>
          </p:cNvPr>
          <p:cNvSpPr>
            <a:spLocks noGrp="1"/>
          </p:cNvSpPr>
          <p:nvPr>
            <p:ph type="title"/>
          </p:nvPr>
        </p:nvSpPr>
        <p:spPr/>
        <p:txBody>
          <a:bodyPr/>
          <a:lstStyle/>
          <a:p>
            <a:r>
              <a:rPr lang="en-US">
                <a:solidFill>
                  <a:schemeClr val="accent1"/>
                </a:solidFill>
              </a:rPr>
              <a:t>Completes Visibility &amp; Protection </a:t>
            </a:r>
            <a:r>
              <a:rPr lang="en-US"/>
              <a:t>for all messages</a:t>
            </a:r>
          </a:p>
        </p:txBody>
      </p:sp>
      <p:cxnSp>
        <p:nvCxnSpPr>
          <p:cNvPr id="9" name="Straight Arrow Connector 8">
            <a:extLst>
              <a:ext uri="{FF2B5EF4-FFF2-40B4-BE49-F238E27FC236}">
                <a16:creationId xmlns:a16="http://schemas.microsoft.com/office/drawing/2014/main" id="{06A1AD5E-94E9-DB4A-8439-14B70A5AB531}"/>
              </a:ext>
            </a:extLst>
          </p:cNvPr>
          <p:cNvCxnSpPr>
            <a:cxnSpLocks/>
            <a:stCxn id="16" idx="3"/>
            <a:endCxn id="14" idx="1"/>
          </p:cNvCxnSpPr>
          <p:nvPr/>
        </p:nvCxnSpPr>
        <p:spPr>
          <a:xfrm>
            <a:off x="3396348" y="3419985"/>
            <a:ext cx="105623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494056BE-F942-9F49-B4CA-508ABB31C28A}"/>
              </a:ext>
            </a:extLst>
          </p:cNvPr>
          <p:cNvGrpSpPr/>
          <p:nvPr/>
        </p:nvGrpSpPr>
        <p:grpSpPr>
          <a:xfrm>
            <a:off x="4448269" y="2937358"/>
            <a:ext cx="1548721" cy="1228407"/>
            <a:chOff x="4170532" y="2096814"/>
            <a:chExt cx="1548721" cy="1228407"/>
          </a:xfrm>
        </p:grpSpPr>
        <p:grpSp>
          <p:nvGrpSpPr>
            <p:cNvPr id="7" name="Group 6">
              <a:extLst>
                <a:ext uri="{FF2B5EF4-FFF2-40B4-BE49-F238E27FC236}">
                  <a16:creationId xmlns:a16="http://schemas.microsoft.com/office/drawing/2014/main" id="{C8FD9962-AC57-1C46-85D7-F5B27E40D8E0}"/>
                </a:ext>
              </a:extLst>
            </p:cNvPr>
            <p:cNvGrpSpPr/>
            <p:nvPr/>
          </p:nvGrpSpPr>
          <p:grpSpPr>
            <a:xfrm>
              <a:off x="4170532" y="2096814"/>
              <a:ext cx="1548721" cy="1228407"/>
              <a:chOff x="4937338" y="2833412"/>
              <a:chExt cx="1449692" cy="1149860"/>
            </a:xfrm>
          </p:grpSpPr>
          <p:pic>
            <p:nvPicPr>
              <p:cNvPr id="14" name="Picture 13" descr="Shape, icon&#10;&#10;Description automatically generated">
                <a:extLst>
                  <a:ext uri="{FF2B5EF4-FFF2-40B4-BE49-F238E27FC236}">
                    <a16:creationId xmlns:a16="http://schemas.microsoft.com/office/drawing/2014/main" id="{78A2F2AC-09EC-814E-A996-88249683974C}"/>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15" name="TextBox 14">
                <a:extLst>
                  <a:ext uri="{FF2B5EF4-FFF2-40B4-BE49-F238E27FC236}">
                    <a16:creationId xmlns:a16="http://schemas.microsoft.com/office/drawing/2014/main" id="{C954A2B9-A810-5E43-9A31-410D6D1E8CBC}"/>
                  </a:ext>
                </a:extLst>
              </p:cNvPr>
              <p:cNvSpPr txBox="1"/>
              <p:nvPr/>
            </p:nvSpPr>
            <p:spPr>
              <a:xfrm>
                <a:off x="4937338" y="3736947"/>
                <a:ext cx="1445656" cy="246325"/>
              </a:xfrm>
              <a:prstGeom prst="rect">
                <a:avLst/>
              </a:prstGeom>
              <a:noFill/>
            </p:spPr>
            <p:txBody>
              <a:bodyPr wrap="square" rtlCol="0">
                <a:normAutofit fontScale="77500" lnSpcReduction="20000"/>
              </a:bodyPr>
              <a:lstStyle/>
              <a:p>
                <a:pPr algn="ctr"/>
                <a:r>
                  <a:rPr lang="en-US">
                    <a:ln w="0"/>
                    <a:effectLst>
                      <a:outerShdw blurRad="38100" dist="19050" dir="2700000" algn="tl" rotWithShape="0">
                        <a:schemeClr val="dk1">
                          <a:alpha val="40000"/>
                        </a:schemeClr>
                      </a:outerShdw>
                    </a:effectLst>
                  </a:rPr>
                  <a:t>Office 365</a:t>
                </a:r>
              </a:p>
            </p:txBody>
          </p:sp>
        </p:grpSp>
        <p:pic>
          <p:nvPicPr>
            <p:cNvPr id="11" name="Picture 4" descr="Microsoft's new logo is branding fail">
              <a:extLst>
                <a:ext uri="{FF2B5EF4-FFF2-40B4-BE49-F238E27FC236}">
                  <a16:creationId xmlns:a16="http://schemas.microsoft.com/office/drawing/2014/main" id="{83F2394F-D55D-E64B-8A35-E7EEE161092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684273" y="2381546"/>
              <a:ext cx="507888" cy="5078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Arrow Connector 7">
            <a:extLst>
              <a:ext uri="{FF2B5EF4-FFF2-40B4-BE49-F238E27FC236}">
                <a16:creationId xmlns:a16="http://schemas.microsoft.com/office/drawing/2014/main" id="{7AB36E5A-EB28-5148-B837-A931FBCB9457}"/>
              </a:ext>
            </a:extLst>
          </p:cNvPr>
          <p:cNvCxnSpPr>
            <a:cxnSpLocks/>
            <a:endCxn id="16" idx="1"/>
          </p:cNvCxnSpPr>
          <p:nvPr/>
        </p:nvCxnSpPr>
        <p:spPr>
          <a:xfrm>
            <a:off x="1359683" y="3419985"/>
            <a:ext cx="49225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B464F9-8CE4-BD4A-94C4-B0B6336D3C01}"/>
              </a:ext>
            </a:extLst>
          </p:cNvPr>
          <p:cNvSpPr txBox="1"/>
          <p:nvPr/>
        </p:nvSpPr>
        <p:spPr>
          <a:xfrm>
            <a:off x="640457" y="3291582"/>
            <a:ext cx="759177" cy="263152"/>
          </a:xfrm>
          <a:prstGeom prst="rect">
            <a:avLst/>
          </a:prstGeom>
          <a:noFill/>
        </p:spPr>
        <p:txBody>
          <a:bodyPr wrap="square" rtlCol="0" anchor="ctr">
            <a:normAutofit fontScale="70000" lnSpcReduction="20000"/>
          </a:bodyPr>
          <a:lstStyle/>
          <a:p>
            <a:pPr algn="ctr"/>
            <a:r>
              <a:rPr lang="en-US">
                <a:ln w="0"/>
                <a:effectLst>
                  <a:outerShdw blurRad="38100" dist="19050" dir="2700000" algn="tl" rotWithShape="0">
                    <a:schemeClr val="dk1">
                      <a:alpha val="40000"/>
                    </a:schemeClr>
                  </a:outerShdw>
                </a:effectLst>
              </a:rPr>
              <a:t>Internet</a:t>
            </a:r>
          </a:p>
        </p:txBody>
      </p:sp>
      <p:grpSp>
        <p:nvGrpSpPr>
          <p:cNvPr id="34" name="Group 33">
            <a:extLst>
              <a:ext uri="{FF2B5EF4-FFF2-40B4-BE49-F238E27FC236}">
                <a16:creationId xmlns:a16="http://schemas.microsoft.com/office/drawing/2014/main" id="{BDBCF9A0-3F08-594F-81D6-81624C061CDE}"/>
              </a:ext>
            </a:extLst>
          </p:cNvPr>
          <p:cNvGrpSpPr/>
          <p:nvPr/>
        </p:nvGrpSpPr>
        <p:grpSpPr>
          <a:xfrm>
            <a:off x="1847628" y="2937358"/>
            <a:ext cx="1548720" cy="1228407"/>
            <a:chOff x="2133871" y="2096814"/>
            <a:chExt cx="1548720" cy="1228407"/>
          </a:xfrm>
        </p:grpSpPr>
        <p:grpSp>
          <p:nvGrpSpPr>
            <p:cNvPr id="6" name="Group 5">
              <a:extLst>
                <a:ext uri="{FF2B5EF4-FFF2-40B4-BE49-F238E27FC236}">
                  <a16:creationId xmlns:a16="http://schemas.microsoft.com/office/drawing/2014/main" id="{1516932B-1F76-9644-919A-D723C269D687}"/>
                </a:ext>
              </a:extLst>
            </p:cNvPr>
            <p:cNvGrpSpPr/>
            <p:nvPr/>
          </p:nvGrpSpPr>
          <p:grpSpPr>
            <a:xfrm>
              <a:off x="2133871" y="2096814"/>
              <a:ext cx="1548720" cy="1228407"/>
              <a:chOff x="4937339" y="2833412"/>
              <a:chExt cx="1449691" cy="1149860"/>
            </a:xfrm>
          </p:grpSpPr>
          <p:pic>
            <p:nvPicPr>
              <p:cNvPr id="16" name="Picture 15" descr="Shape, icon&#10;&#10;Description automatically generated">
                <a:extLst>
                  <a:ext uri="{FF2B5EF4-FFF2-40B4-BE49-F238E27FC236}">
                    <a16:creationId xmlns:a16="http://schemas.microsoft.com/office/drawing/2014/main" id="{19E555AC-C7D8-5449-95E0-63C484659914}"/>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17" name="TextBox 16">
                <a:extLst>
                  <a:ext uri="{FF2B5EF4-FFF2-40B4-BE49-F238E27FC236}">
                    <a16:creationId xmlns:a16="http://schemas.microsoft.com/office/drawing/2014/main" id="{72BD8085-EDC0-1344-9F26-635608D09047}"/>
                  </a:ext>
                </a:extLst>
              </p:cNvPr>
              <p:cNvSpPr txBox="1"/>
              <p:nvPr/>
            </p:nvSpPr>
            <p:spPr>
              <a:xfrm>
                <a:off x="4937339" y="3736947"/>
                <a:ext cx="1441622" cy="246325"/>
              </a:xfrm>
              <a:prstGeom prst="rect">
                <a:avLst/>
              </a:prstGeom>
              <a:noFill/>
            </p:spPr>
            <p:txBody>
              <a:bodyPr wrap="square" rtlCol="0">
                <a:normAutofit fontScale="77500" lnSpcReduction="20000"/>
              </a:bodyPr>
              <a:lstStyle/>
              <a:p>
                <a:pPr algn="ctr"/>
                <a:r>
                  <a:rPr lang="en-US">
                    <a:ln w="0"/>
                    <a:effectLst>
                      <a:outerShdw blurRad="38100" dist="19050" dir="2700000" algn="tl" rotWithShape="0">
                        <a:schemeClr val="dk1">
                          <a:alpha val="40000"/>
                        </a:schemeClr>
                      </a:outerShdw>
                    </a:effectLst>
                  </a:rPr>
                  <a:t>Email Gateway</a:t>
                </a:r>
              </a:p>
            </p:txBody>
          </p:sp>
        </p:grpSp>
        <p:pic>
          <p:nvPicPr>
            <p:cNvPr id="12" name="Picture 11" descr="Icon&#10;&#10;Description automatically generated">
              <a:extLst>
                <a:ext uri="{FF2B5EF4-FFF2-40B4-BE49-F238E27FC236}">
                  <a16:creationId xmlns:a16="http://schemas.microsoft.com/office/drawing/2014/main" id="{34E3E29F-21CD-0947-B8CA-B2483CBAC008}"/>
                </a:ext>
              </a:extLst>
            </p:cNvPr>
            <p:cNvPicPr>
              <a:picLocks noChangeAspect="1"/>
            </p:cNvPicPr>
            <p:nvPr/>
          </p:nvPicPr>
          <p:blipFill>
            <a:blip r:embed="rId5">
              <a:duotone>
                <a:schemeClr val="accent2">
                  <a:shade val="45000"/>
                  <a:satMod val="135000"/>
                </a:schemeClr>
                <a:prstClr val="white"/>
              </a:duotone>
              <a:alphaModFix/>
            </a:blip>
            <a:stretch>
              <a:fillRect/>
            </a:stretch>
          </p:blipFill>
          <p:spPr>
            <a:xfrm>
              <a:off x="2686920" y="2381546"/>
              <a:ext cx="447157" cy="511038"/>
            </a:xfrm>
            <a:prstGeom prst="rect">
              <a:avLst/>
            </a:prstGeom>
          </p:spPr>
        </p:pic>
      </p:grpSp>
      <p:grpSp>
        <p:nvGrpSpPr>
          <p:cNvPr id="40" name="Group 39">
            <a:extLst>
              <a:ext uri="{FF2B5EF4-FFF2-40B4-BE49-F238E27FC236}">
                <a16:creationId xmlns:a16="http://schemas.microsoft.com/office/drawing/2014/main" id="{F365A230-CD8B-A649-A06A-F4F1B2618F16}"/>
              </a:ext>
            </a:extLst>
          </p:cNvPr>
          <p:cNvGrpSpPr>
            <a:grpSpLocks noChangeAspect="1"/>
          </p:cNvGrpSpPr>
          <p:nvPr/>
        </p:nvGrpSpPr>
        <p:grpSpPr>
          <a:xfrm rot="5400000">
            <a:off x="4074564" y="2371429"/>
            <a:ext cx="2302246" cy="2366618"/>
            <a:chOff x="1087462" y="1820831"/>
            <a:chExt cx="2507027" cy="2577130"/>
          </a:xfrm>
        </p:grpSpPr>
        <p:sp>
          <p:nvSpPr>
            <p:cNvPr id="41" name="Arc 3">
              <a:extLst>
                <a:ext uri="{FF2B5EF4-FFF2-40B4-BE49-F238E27FC236}">
                  <a16:creationId xmlns:a16="http://schemas.microsoft.com/office/drawing/2014/main" id="{8944281F-8D37-EC4C-883A-0C77D88E1398}"/>
                </a:ext>
              </a:extLst>
            </p:cNvPr>
            <p:cNvSpPr>
              <a:spLocks noChangeAspect="1"/>
            </p:cNvSpPr>
            <p:nvPr/>
          </p:nvSpPr>
          <p:spPr>
            <a:xfrm rot="2706406">
              <a:off x="2680089" y="2652190"/>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3">
              <a:extLst>
                <a:ext uri="{FF2B5EF4-FFF2-40B4-BE49-F238E27FC236}">
                  <a16:creationId xmlns:a16="http://schemas.microsoft.com/office/drawing/2014/main" id="{A082FB20-3CE0-EC48-AE74-06508C64FD74}"/>
                </a:ext>
              </a:extLst>
            </p:cNvPr>
            <p:cNvSpPr>
              <a:spLocks noChangeAspect="1"/>
            </p:cNvSpPr>
            <p:nvPr/>
          </p:nvSpPr>
          <p:spPr>
            <a:xfrm rot="18893594" flipH="1">
              <a:off x="1087462" y="2652188"/>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3">
              <a:extLst>
                <a:ext uri="{FF2B5EF4-FFF2-40B4-BE49-F238E27FC236}">
                  <a16:creationId xmlns:a16="http://schemas.microsoft.com/office/drawing/2014/main" id="{2F0E23C4-1DEB-F642-8461-AC9716457646}"/>
                </a:ext>
              </a:extLst>
            </p:cNvPr>
            <p:cNvSpPr>
              <a:spLocks noChangeAspect="1"/>
            </p:cNvSpPr>
            <p:nvPr/>
          </p:nvSpPr>
          <p:spPr>
            <a:xfrm rot="13493594" flipH="1">
              <a:off x="1883777" y="3483560"/>
              <a:ext cx="914400" cy="914401"/>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3">
              <a:extLst>
                <a:ext uri="{FF2B5EF4-FFF2-40B4-BE49-F238E27FC236}">
                  <a16:creationId xmlns:a16="http://schemas.microsoft.com/office/drawing/2014/main" id="{8BC2A370-92E7-2C45-9804-61520AB692BF}"/>
                </a:ext>
              </a:extLst>
            </p:cNvPr>
            <p:cNvSpPr>
              <a:spLocks noChangeAspect="1"/>
            </p:cNvSpPr>
            <p:nvPr/>
          </p:nvSpPr>
          <p:spPr>
            <a:xfrm rot="8106406" flipH="1" flipV="1">
              <a:off x="1883778" y="1820831"/>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11D11EDB-D9F9-614D-AA05-D86940505150}"/>
              </a:ext>
            </a:extLst>
          </p:cNvPr>
          <p:cNvGrpSpPr>
            <a:grpSpLocks noChangeAspect="1"/>
          </p:cNvGrpSpPr>
          <p:nvPr/>
        </p:nvGrpSpPr>
        <p:grpSpPr>
          <a:xfrm rot="5400000">
            <a:off x="2190358" y="2371426"/>
            <a:ext cx="839709" cy="2366616"/>
            <a:chOff x="1883776" y="1820826"/>
            <a:chExt cx="914400" cy="2577127"/>
          </a:xfrm>
        </p:grpSpPr>
        <p:sp>
          <p:nvSpPr>
            <p:cNvPr id="38" name="Arc 3">
              <a:extLst>
                <a:ext uri="{FF2B5EF4-FFF2-40B4-BE49-F238E27FC236}">
                  <a16:creationId xmlns:a16="http://schemas.microsoft.com/office/drawing/2014/main" id="{CF20C5E7-0929-DD48-93DA-1887CB6AEBAE}"/>
                </a:ext>
              </a:extLst>
            </p:cNvPr>
            <p:cNvSpPr>
              <a:spLocks noChangeAspect="1"/>
            </p:cNvSpPr>
            <p:nvPr/>
          </p:nvSpPr>
          <p:spPr>
            <a:xfrm rot="13493594" flipH="1">
              <a:off x="1883776" y="3483553"/>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
              <a:extLst>
                <a:ext uri="{FF2B5EF4-FFF2-40B4-BE49-F238E27FC236}">
                  <a16:creationId xmlns:a16="http://schemas.microsoft.com/office/drawing/2014/main" id="{19973374-13F5-7044-8B44-528534BBA073}"/>
                </a:ext>
              </a:extLst>
            </p:cNvPr>
            <p:cNvSpPr>
              <a:spLocks noChangeAspect="1"/>
            </p:cNvSpPr>
            <p:nvPr/>
          </p:nvSpPr>
          <p:spPr>
            <a:xfrm rot="8106406" flipH="1" flipV="1">
              <a:off x="1883776" y="1820826"/>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10030EE5-7C97-9E4F-AE2F-484950B0F114}"/>
              </a:ext>
            </a:extLst>
          </p:cNvPr>
          <p:cNvGrpSpPr/>
          <p:nvPr/>
        </p:nvGrpSpPr>
        <p:grpSpPr>
          <a:xfrm>
            <a:off x="715408" y="1434994"/>
            <a:ext cx="3259248" cy="899061"/>
            <a:chOff x="782315" y="1442427"/>
            <a:chExt cx="3259248" cy="899061"/>
          </a:xfrm>
        </p:grpSpPr>
        <p:sp>
          <p:nvSpPr>
            <p:cNvPr id="45" name="Google Shape;6289;p184" descr="© INSCALE GmbH, 26.05.2010&#10;http://www.presentationload.com/">
              <a:extLst>
                <a:ext uri="{FF2B5EF4-FFF2-40B4-BE49-F238E27FC236}">
                  <a16:creationId xmlns:a16="http://schemas.microsoft.com/office/drawing/2014/main" id="{1FADF1EF-EFA3-1948-8624-285EF1D9A429}"/>
                </a:ext>
              </a:extLst>
            </p:cNvPr>
            <p:cNvSpPr txBox="1"/>
            <p:nvPr/>
          </p:nvSpPr>
          <p:spPr>
            <a:xfrm>
              <a:off x="782315" y="1442427"/>
              <a:ext cx="3259248" cy="814317"/>
            </a:xfrm>
            <a:prstGeom prst="rect">
              <a:avLst/>
            </a:prstGeom>
            <a:noFill/>
            <a:ln>
              <a:noFill/>
            </a:ln>
          </p:spPr>
          <p:txBody>
            <a:bodyPr spcFirstLastPara="1" wrap="square" lIns="67500" tIns="0" rIns="54000" bIns="34275" anchor="t" anchorCtr="0">
              <a:noAutofit/>
            </a:bodyPr>
            <a:lstStyle/>
            <a:p>
              <a:r>
                <a:rPr lang="en-US" b="1">
                  <a:solidFill>
                    <a:schemeClr val="accent2"/>
                  </a:solidFill>
                  <a:ea typeface="Arial"/>
                  <a:cs typeface="Arial"/>
                  <a:sym typeface="Arial"/>
                </a:rPr>
                <a:t>Traditional Email Gateway</a:t>
              </a:r>
              <a:endParaRPr b="1">
                <a:solidFill>
                  <a:schemeClr val="accent2"/>
                </a:solidFill>
                <a:ea typeface="Arial"/>
                <a:cs typeface="Arial"/>
                <a:sym typeface="Arial"/>
              </a:endParaRPr>
            </a:p>
            <a:p>
              <a:pPr>
                <a:spcBef>
                  <a:spcPts val="600"/>
                </a:spcBef>
              </a:pPr>
              <a:r>
                <a:rPr lang="en" sz="1200">
                  <a:ea typeface="Arial"/>
                  <a:cs typeface="Arial"/>
                  <a:sym typeface="Arial"/>
                </a:rPr>
                <a:t>Only sees </a:t>
              </a:r>
              <a:r>
                <a:rPr lang="en" sz="1200" b="1">
                  <a:solidFill>
                    <a:schemeClr val="accent2"/>
                  </a:solidFill>
                  <a:ea typeface="Arial"/>
                  <a:cs typeface="Arial"/>
                  <a:sym typeface="Arial"/>
                </a:rPr>
                <a:t>inbound</a:t>
              </a:r>
              <a:r>
                <a:rPr lang="en" sz="1200">
                  <a:ea typeface="Arial"/>
                  <a:cs typeface="Arial"/>
                  <a:sym typeface="Arial"/>
                </a:rPr>
                <a:t> and </a:t>
              </a:r>
              <a:r>
                <a:rPr lang="en" sz="1200" b="1">
                  <a:solidFill>
                    <a:schemeClr val="accent2"/>
                  </a:solidFill>
                  <a:ea typeface="Arial"/>
                  <a:cs typeface="Arial"/>
                  <a:sym typeface="Arial"/>
                </a:rPr>
                <a:t>outbound</a:t>
              </a:r>
              <a:r>
                <a:rPr lang="en" sz="1200">
                  <a:ea typeface="Arial"/>
                  <a:cs typeface="Arial"/>
                  <a:sym typeface="Arial"/>
                </a:rPr>
                <a:t> messages that cross the perimeter – </a:t>
              </a:r>
              <a:r>
                <a:rPr lang="en" sz="1200" b="1">
                  <a:solidFill>
                    <a:srgbClr val="000000"/>
                  </a:solidFill>
                  <a:ea typeface="Arial"/>
                  <a:cs typeface="Arial"/>
                  <a:sym typeface="Arial"/>
                </a:rPr>
                <a:t>excludes internal</a:t>
              </a:r>
              <a:endParaRPr b="1">
                <a:solidFill>
                  <a:srgbClr val="000000"/>
                </a:solidFill>
              </a:endParaRPr>
            </a:p>
          </p:txBody>
        </p:sp>
        <p:sp>
          <p:nvSpPr>
            <p:cNvPr id="18" name="Left Bracket 17">
              <a:extLst>
                <a:ext uri="{FF2B5EF4-FFF2-40B4-BE49-F238E27FC236}">
                  <a16:creationId xmlns:a16="http://schemas.microsoft.com/office/drawing/2014/main" id="{A9460715-7810-3E47-B150-385496DA977C}"/>
                </a:ext>
              </a:extLst>
            </p:cNvPr>
            <p:cNvSpPr/>
            <p:nvPr/>
          </p:nvSpPr>
          <p:spPr>
            <a:xfrm rot="5400000">
              <a:off x="2332513" y="732918"/>
              <a:ext cx="64078" cy="3153061"/>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2D1AAC9-3235-7A4F-A553-0FF61D027D5D}"/>
              </a:ext>
            </a:extLst>
          </p:cNvPr>
          <p:cNvGrpSpPr/>
          <p:nvPr/>
        </p:nvGrpSpPr>
        <p:grpSpPr>
          <a:xfrm>
            <a:off x="4133830" y="1434994"/>
            <a:ext cx="4235900" cy="3029214"/>
            <a:chOff x="4200736" y="1442428"/>
            <a:chExt cx="4235900" cy="3029214"/>
          </a:xfrm>
        </p:grpSpPr>
        <p:grpSp>
          <p:nvGrpSpPr>
            <p:cNvPr id="32" name="Group 31">
              <a:extLst>
                <a:ext uri="{FF2B5EF4-FFF2-40B4-BE49-F238E27FC236}">
                  <a16:creationId xmlns:a16="http://schemas.microsoft.com/office/drawing/2014/main" id="{D6974B77-F8E4-CB4B-AB07-A3F76590AAC5}"/>
                </a:ext>
              </a:extLst>
            </p:cNvPr>
            <p:cNvGrpSpPr/>
            <p:nvPr/>
          </p:nvGrpSpPr>
          <p:grpSpPr>
            <a:xfrm>
              <a:off x="6270717" y="2944791"/>
              <a:ext cx="2165919" cy="1526851"/>
              <a:chOff x="5788733" y="2106066"/>
              <a:chExt cx="2165919" cy="1526851"/>
            </a:xfrm>
          </p:grpSpPr>
          <p:grpSp>
            <p:nvGrpSpPr>
              <p:cNvPr id="19" name="Group 18">
                <a:extLst>
                  <a:ext uri="{FF2B5EF4-FFF2-40B4-BE49-F238E27FC236}">
                    <a16:creationId xmlns:a16="http://schemas.microsoft.com/office/drawing/2014/main" id="{CEFBCFB5-40C2-EF4B-8B73-810C48BBAB0C}"/>
                  </a:ext>
                </a:extLst>
              </p:cNvPr>
              <p:cNvGrpSpPr/>
              <p:nvPr/>
            </p:nvGrpSpPr>
            <p:grpSpPr>
              <a:xfrm>
                <a:off x="6410243" y="2106068"/>
                <a:ext cx="1544409" cy="1526849"/>
                <a:chOff x="4941374" y="2833412"/>
                <a:chExt cx="1445656" cy="1429219"/>
              </a:xfrm>
            </p:grpSpPr>
            <p:pic>
              <p:nvPicPr>
                <p:cNvPr id="29" name="Picture 28" descr="Shape, icon&#10;&#10;Description automatically generated">
                  <a:extLst>
                    <a:ext uri="{FF2B5EF4-FFF2-40B4-BE49-F238E27FC236}">
                      <a16:creationId xmlns:a16="http://schemas.microsoft.com/office/drawing/2014/main" id="{7F595384-6783-654A-BA78-6B5056475F63}"/>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30" name="TextBox 29">
                  <a:extLst>
                    <a:ext uri="{FF2B5EF4-FFF2-40B4-BE49-F238E27FC236}">
                      <a16:creationId xmlns:a16="http://schemas.microsoft.com/office/drawing/2014/main" id="{59E60A4A-7E30-EB42-B443-D82D0B80783C}"/>
                    </a:ext>
                  </a:extLst>
                </p:cNvPr>
                <p:cNvSpPr txBox="1"/>
                <p:nvPr/>
              </p:nvSpPr>
              <p:spPr>
                <a:xfrm>
                  <a:off x="4941374" y="3736947"/>
                  <a:ext cx="1445655" cy="525684"/>
                </a:xfrm>
                <a:prstGeom prst="rect">
                  <a:avLst/>
                </a:prstGeom>
                <a:noFill/>
              </p:spPr>
              <p:txBody>
                <a:bodyPr wrap="square" lIns="68580" tIns="34290" rIns="68580" bIns="34290" rtlCol="0" anchor="t">
                  <a:normAutofit fontScale="85000" lnSpcReduction="10000"/>
                </a:bodyPr>
                <a:lstStyle/>
                <a:p>
                  <a:pPr algn="ctr"/>
                  <a:r>
                    <a:rPr lang="en-US">
                      <a:ln w="0"/>
                      <a:effectLst>
                        <a:outerShdw blurRad="38100" dist="19050" dir="2700000" algn="tl" rotWithShape="0">
                          <a:schemeClr val="dk1">
                            <a:alpha val="40000"/>
                          </a:schemeClr>
                        </a:outerShdw>
                      </a:effectLst>
                    </a:rPr>
                    <a:t>Cisco Email Threat Defense</a:t>
                  </a:r>
                </a:p>
              </p:txBody>
            </p:sp>
          </p:grpSp>
          <p:cxnSp>
            <p:nvCxnSpPr>
              <p:cNvPr id="20" name="Straight Connector 19">
                <a:extLst>
                  <a:ext uri="{FF2B5EF4-FFF2-40B4-BE49-F238E27FC236}">
                    <a16:creationId xmlns:a16="http://schemas.microsoft.com/office/drawing/2014/main" id="{67E94FF3-30E7-4149-88B2-6ED475EC70AD}"/>
                  </a:ext>
                </a:extLst>
              </p:cNvPr>
              <p:cNvCxnSpPr>
                <a:cxnSpLocks/>
              </p:cNvCxnSpPr>
              <p:nvPr/>
            </p:nvCxnSpPr>
            <p:spPr>
              <a:xfrm flipH="1">
                <a:off x="6200004" y="2588694"/>
                <a:ext cx="182970" cy="2"/>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B17197A-B7C3-5841-AAE7-76AD2FB96EE6}"/>
                  </a:ext>
                </a:extLst>
              </p:cNvPr>
              <p:cNvCxnSpPr/>
              <p:nvPr/>
            </p:nvCxnSpPr>
            <p:spPr>
              <a:xfrm flipH="1" flipV="1">
                <a:off x="5913681" y="2378154"/>
                <a:ext cx="286322" cy="21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615EE57-5522-BB4A-99E9-56A98B7AB62A}"/>
                  </a:ext>
                </a:extLst>
              </p:cNvPr>
              <p:cNvCxnSpPr>
                <a:cxnSpLocks/>
              </p:cNvCxnSpPr>
              <p:nvPr/>
            </p:nvCxnSpPr>
            <p:spPr>
              <a:xfrm flipH="1">
                <a:off x="5922304" y="2588695"/>
                <a:ext cx="286322" cy="21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7F330-FE1A-4643-8D1D-0DA20AC5DDAA}"/>
                  </a:ext>
                </a:extLst>
              </p:cNvPr>
              <p:cNvCxnSpPr>
                <a:cxnSpLocks/>
              </p:cNvCxnSpPr>
              <p:nvPr/>
            </p:nvCxnSpPr>
            <p:spPr>
              <a:xfrm flipH="1">
                <a:off x="5917992" y="2588695"/>
                <a:ext cx="282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06A86C64-1DA6-8B47-8748-690088B2C585}"/>
                  </a:ext>
                </a:extLst>
              </p:cNvPr>
              <p:cNvPicPr>
                <a:picLocks noChangeAspect="1"/>
              </p:cNvPicPr>
              <p:nvPr/>
            </p:nvPicPr>
            <p:blipFill>
              <a:blip r:embed="rId6"/>
              <a:stretch>
                <a:fillRect/>
              </a:stretch>
            </p:blipFill>
            <p:spPr>
              <a:xfrm>
                <a:off x="6816655" y="2106066"/>
                <a:ext cx="965257" cy="965257"/>
              </a:xfrm>
              <a:prstGeom prst="rect">
                <a:avLst/>
              </a:prstGeom>
            </p:spPr>
          </p:pic>
          <p:sp>
            <p:nvSpPr>
              <p:cNvPr id="25" name="TextBox 24">
                <a:extLst>
                  <a:ext uri="{FF2B5EF4-FFF2-40B4-BE49-F238E27FC236}">
                    <a16:creationId xmlns:a16="http://schemas.microsoft.com/office/drawing/2014/main" id="{BDAFCEAF-9404-8944-A4C3-8305A97733F1}"/>
                  </a:ext>
                </a:extLst>
              </p:cNvPr>
              <p:cNvSpPr txBox="1"/>
              <p:nvPr/>
            </p:nvSpPr>
            <p:spPr>
              <a:xfrm>
                <a:off x="5809794" y="2314251"/>
                <a:ext cx="759177" cy="263152"/>
              </a:xfrm>
              <a:prstGeom prst="rect">
                <a:avLst/>
              </a:prstGeom>
              <a:noFill/>
            </p:spPr>
            <p:txBody>
              <a:bodyPr wrap="square" rtlCol="0" anchor="ctr">
                <a:noAutofit/>
              </a:bodyPr>
              <a:lstStyle/>
              <a:p>
                <a:pPr algn="ctr"/>
                <a:r>
                  <a:rPr lang="en-US" sz="800">
                    <a:ln w="0"/>
                    <a:effectLst>
                      <a:outerShdw blurRad="38100" dist="19050" dir="2700000" algn="tl" rotWithShape="0">
                        <a:schemeClr val="dk1">
                          <a:alpha val="40000"/>
                        </a:schemeClr>
                      </a:outerShdw>
                    </a:effectLst>
                  </a:rPr>
                  <a:t>API</a:t>
                </a:r>
                <a:endParaRPr lang="en-US">
                  <a:ln w="0"/>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0D00DA62-C7DD-6F43-9CF4-6353C5EB1757}"/>
                  </a:ext>
                </a:extLst>
              </p:cNvPr>
              <p:cNvSpPr txBox="1"/>
              <p:nvPr/>
            </p:nvSpPr>
            <p:spPr>
              <a:xfrm>
                <a:off x="5788733" y="2855169"/>
                <a:ext cx="759177" cy="263152"/>
              </a:xfrm>
              <a:prstGeom prst="rect">
                <a:avLst/>
              </a:prstGeom>
              <a:noFill/>
            </p:spPr>
            <p:txBody>
              <a:bodyPr wrap="square" rtlCol="0" anchor="ctr">
                <a:noAutofit/>
              </a:bodyPr>
              <a:lstStyle/>
              <a:p>
                <a:pPr algn="ctr"/>
                <a:r>
                  <a:rPr lang="en-US" sz="800" b="1"/>
                  <a:t>Journal</a:t>
                </a:r>
                <a:endParaRPr lang="en-US" b="1"/>
              </a:p>
            </p:txBody>
          </p:sp>
          <p:cxnSp>
            <p:nvCxnSpPr>
              <p:cNvPr id="27" name="Straight Arrow Connector 26">
                <a:extLst>
                  <a:ext uri="{FF2B5EF4-FFF2-40B4-BE49-F238E27FC236}">
                    <a16:creationId xmlns:a16="http://schemas.microsoft.com/office/drawing/2014/main" id="{136C26BC-88DA-B047-9C92-B66C69DA40A9}"/>
                  </a:ext>
                </a:extLst>
              </p:cNvPr>
              <p:cNvCxnSpPr/>
              <p:nvPr/>
            </p:nvCxnSpPr>
            <p:spPr>
              <a:xfrm>
                <a:off x="5929846" y="2895829"/>
                <a:ext cx="480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B6A541A-574F-F644-A044-FAF12EBDDBE2}"/>
                </a:ext>
              </a:extLst>
            </p:cNvPr>
            <p:cNvGrpSpPr/>
            <p:nvPr/>
          </p:nvGrpSpPr>
          <p:grpSpPr>
            <a:xfrm>
              <a:off x="4200736" y="1442428"/>
              <a:ext cx="4235900" cy="899061"/>
              <a:chOff x="4200736" y="1442428"/>
              <a:chExt cx="4235900" cy="899061"/>
            </a:xfrm>
          </p:grpSpPr>
          <p:sp>
            <p:nvSpPr>
              <p:cNvPr id="46" name="Google Shape;6289;p184" descr="© INSCALE GmbH, 26.05.2010&#10;http://www.presentationload.com/">
                <a:extLst>
                  <a:ext uri="{FF2B5EF4-FFF2-40B4-BE49-F238E27FC236}">
                    <a16:creationId xmlns:a16="http://schemas.microsoft.com/office/drawing/2014/main" id="{1431A978-8A3A-D74A-BCDA-A1E48D96BD4D}"/>
                  </a:ext>
                </a:extLst>
              </p:cNvPr>
              <p:cNvSpPr txBox="1"/>
              <p:nvPr/>
            </p:nvSpPr>
            <p:spPr>
              <a:xfrm>
                <a:off x="4200736" y="1442428"/>
                <a:ext cx="4235900" cy="814317"/>
              </a:xfrm>
              <a:prstGeom prst="rect">
                <a:avLst/>
              </a:prstGeom>
              <a:noFill/>
              <a:ln>
                <a:noFill/>
              </a:ln>
            </p:spPr>
            <p:txBody>
              <a:bodyPr spcFirstLastPara="1" wrap="square" lIns="67500" tIns="0" rIns="54000" bIns="34275" anchor="t" anchorCtr="0">
                <a:noAutofit/>
              </a:bodyPr>
              <a:lstStyle/>
              <a:p>
                <a:pPr algn="r"/>
                <a:r>
                  <a:rPr lang="en-US" b="1">
                    <a:solidFill>
                      <a:schemeClr val="accent1"/>
                    </a:solidFill>
                    <a:ea typeface="Arial"/>
                    <a:cs typeface="Arial"/>
                    <a:sym typeface="Arial"/>
                  </a:rPr>
                  <a:t>Cisco Email Threat Defense</a:t>
                </a:r>
                <a:endParaRPr b="1">
                  <a:solidFill>
                    <a:schemeClr val="accent1"/>
                  </a:solidFill>
                  <a:ea typeface="Arial"/>
                  <a:cs typeface="Arial"/>
                  <a:sym typeface="Arial"/>
                </a:endParaRPr>
              </a:p>
              <a:p>
                <a:pPr algn="r">
                  <a:spcBef>
                    <a:spcPts val="600"/>
                  </a:spcBef>
                </a:pPr>
                <a:r>
                  <a:rPr lang="en" sz="1200">
                    <a:ea typeface="Arial"/>
                    <a:cs typeface="Arial"/>
                    <a:sym typeface="Arial"/>
                  </a:rPr>
                  <a:t>Has complete visibility of </a:t>
                </a:r>
                <a:r>
                  <a:rPr lang="en" sz="1200" b="1">
                    <a:solidFill>
                      <a:schemeClr val="accent1"/>
                    </a:solidFill>
                    <a:ea typeface="Arial"/>
                    <a:cs typeface="Arial"/>
                    <a:sym typeface="Arial"/>
                  </a:rPr>
                  <a:t>all messages</a:t>
                </a:r>
                <a:r>
                  <a:rPr lang="en" sz="1200">
                    <a:ea typeface="Arial"/>
                    <a:cs typeface="Arial"/>
                    <a:sym typeface="Arial"/>
                  </a:rPr>
                  <a:t>, including </a:t>
                </a:r>
                <a:r>
                  <a:rPr lang="en" sz="1200" b="1">
                    <a:solidFill>
                      <a:schemeClr val="accent1"/>
                    </a:solidFill>
                    <a:ea typeface="Arial"/>
                    <a:cs typeface="Arial"/>
                    <a:sym typeface="Arial"/>
                  </a:rPr>
                  <a:t>internal</a:t>
                </a:r>
                <a:r>
                  <a:rPr lang="en" sz="1200">
                    <a:ea typeface="Arial"/>
                    <a:cs typeface="Arial"/>
                    <a:sym typeface="Arial"/>
                  </a:rPr>
                  <a:t>, </a:t>
                </a:r>
                <a:br>
                  <a:rPr lang="en" sz="1200">
                    <a:ea typeface="Arial"/>
                    <a:cs typeface="Arial"/>
                  </a:rPr>
                </a:br>
                <a:r>
                  <a:rPr lang="en" sz="1200">
                    <a:ea typeface="Arial"/>
                    <a:cs typeface="Arial"/>
                    <a:sym typeface="Arial"/>
                  </a:rPr>
                  <a:t>in addition to </a:t>
                </a:r>
                <a:r>
                  <a:rPr lang="en" sz="1200" b="1">
                    <a:solidFill>
                      <a:schemeClr val="accent1"/>
                    </a:solidFill>
                    <a:ea typeface="Arial"/>
                    <a:cs typeface="Arial"/>
                    <a:sym typeface="Arial"/>
                  </a:rPr>
                  <a:t>inbound</a:t>
                </a:r>
                <a:r>
                  <a:rPr lang="en" sz="1200">
                    <a:ea typeface="Arial"/>
                    <a:cs typeface="Arial"/>
                    <a:sym typeface="Arial"/>
                  </a:rPr>
                  <a:t> and </a:t>
                </a:r>
                <a:r>
                  <a:rPr lang="en" sz="1200" b="1">
                    <a:solidFill>
                      <a:schemeClr val="accent1"/>
                    </a:solidFill>
                    <a:ea typeface="Arial"/>
                    <a:cs typeface="Arial"/>
                    <a:sym typeface="Arial"/>
                  </a:rPr>
                  <a:t>outbound</a:t>
                </a:r>
                <a:r>
                  <a:rPr lang="en" sz="1200">
                    <a:ea typeface="Arial"/>
                    <a:cs typeface="Arial"/>
                    <a:sym typeface="Arial"/>
                  </a:rPr>
                  <a:t> messages</a:t>
                </a:r>
                <a:endParaRPr/>
              </a:p>
            </p:txBody>
          </p:sp>
          <p:sp>
            <p:nvSpPr>
              <p:cNvPr id="48" name="Left Bracket 47">
                <a:extLst>
                  <a:ext uri="{FF2B5EF4-FFF2-40B4-BE49-F238E27FC236}">
                    <a16:creationId xmlns:a16="http://schemas.microsoft.com/office/drawing/2014/main" id="{5ADDF836-DE58-B448-9490-D907447A653B}"/>
                  </a:ext>
                </a:extLst>
              </p:cNvPr>
              <p:cNvSpPr/>
              <p:nvPr/>
            </p:nvSpPr>
            <p:spPr>
              <a:xfrm rot="5400000">
                <a:off x="6286646" y="191501"/>
                <a:ext cx="64078" cy="4235898"/>
              </a:xfrm>
              <a:prstGeom prst="lef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65220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0" fill="hold" nodeType="afterEffect">
                                  <p:stCondLst>
                                    <p:cond delay="20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1+#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1" presetClass="entr" presetSubtype="1" fill="hold" nodeType="afterEffect">
                                  <p:stCondLst>
                                    <p:cond delay="1000"/>
                                  </p:stCondLst>
                                  <p:childTnLst>
                                    <p:set>
                                      <p:cBhvr>
                                        <p:cTn id="18" dur="1" fill="hold">
                                          <p:stCondLst>
                                            <p:cond delay="0"/>
                                          </p:stCondLst>
                                        </p:cTn>
                                        <p:tgtEl>
                                          <p:spTgt spid="40"/>
                                        </p:tgtEl>
                                        <p:attrNameLst>
                                          <p:attrName>style.visibility</p:attrName>
                                        </p:attrNameLst>
                                      </p:cBhvr>
                                      <p:to>
                                        <p:strVal val="visible"/>
                                      </p:to>
                                    </p:set>
                                    <p:animEffect transition="in" filter="wheel(1)">
                                      <p:cBhvr>
                                        <p:cTn id="19" dur="1000"/>
                                        <p:tgtEl>
                                          <p:spTgt spid="40"/>
                                        </p:tgtEl>
                                      </p:cBhvr>
                                    </p:animEffect>
                                  </p:childTnLst>
                                </p:cTn>
                              </p:par>
                            </p:childTnLst>
                          </p:cTn>
                        </p:par>
                        <p:par>
                          <p:cTn id="20" fill="hold">
                            <p:stCondLst>
                              <p:cond delay="2500"/>
                            </p:stCondLst>
                            <p:childTnLst>
                              <p:par>
                                <p:cTn id="21" presetID="26" presetClass="emph" presetSubtype="0" repeatCount="2000" fill="hold" nodeType="afterEffect">
                                  <p:stCondLst>
                                    <p:cond delay="0"/>
                                  </p:stCondLst>
                                  <p:childTnLst>
                                    <p:animEffect transition="out" filter="fade">
                                      <p:cBhvr>
                                        <p:cTn id="22" dur="500" tmFilter="0, 0; .2, .5; .8, .5; 1, 0"/>
                                        <p:tgtEl>
                                          <p:spTgt spid="40"/>
                                        </p:tgtEl>
                                      </p:cBhvr>
                                    </p:animEffect>
                                    <p:animScale>
                                      <p:cBhvr>
                                        <p:cTn id="23"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CB4E-B707-9C42-A335-D88B5EE0ED39}"/>
              </a:ext>
            </a:extLst>
          </p:cNvPr>
          <p:cNvSpPr>
            <a:spLocks noGrp="1"/>
          </p:cNvSpPr>
          <p:nvPr>
            <p:ph type="title"/>
          </p:nvPr>
        </p:nvSpPr>
        <p:spPr/>
        <p:txBody>
          <a:bodyPr/>
          <a:lstStyle/>
          <a:p>
            <a:r>
              <a:rPr lang="en-US">
                <a:solidFill>
                  <a:schemeClr val="accent1"/>
                </a:solidFill>
              </a:rPr>
              <a:t>Completes Visibility &amp; Protection </a:t>
            </a:r>
            <a:r>
              <a:rPr lang="en-US"/>
              <a:t>for all messages</a:t>
            </a:r>
          </a:p>
        </p:txBody>
      </p:sp>
      <p:cxnSp>
        <p:nvCxnSpPr>
          <p:cNvPr id="9" name="Straight Arrow Connector 8">
            <a:extLst>
              <a:ext uri="{FF2B5EF4-FFF2-40B4-BE49-F238E27FC236}">
                <a16:creationId xmlns:a16="http://schemas.microsoft.com/office/drawing/2014/main" id="{06A1AD5E-94E9-DB4A-8439-14B70A5AB531}"/>
              </a:ext>
            </a:extLst>
          </p:cNvPr>
          <p:cNvCxnSpPr>
            <a:cxnSpLocks/>
            <a:stCxn id="16" idx="3"/>
            <a:endCxn id="14" idx="1"/>
          </p:cNvCxnSpPr>
          <p:nvPr/>
        </p:nvCxnSpPr>
        <p:spPr>
          <a:xfrm>
            <a:off x="3396348" y="3419985"/>
            <a:ext cx="105623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494056BE-F942-9F49-B4CA-508ABB31C28A}"/>
              </a:ext>
            </a:extLst>
          </p:cNvPr>
          <p:cNvGrpSpPr/>
          <p:nvPr/>
        </p:nvGrpSpPr>
        <p:grpSpPr>
          <a:xfrm>
            <a:off x="4448269" y="2937358"/>
            <a:ext cx="1548721" cy="1228407"/>
            <a:chOff x="4170532" y="2096814"/>
            <a:chExt cx="1548721" cy="1228407"/>
          </a:xfrm>
        </p:grpSpPr>
        <p:grpSp>
          <p:nvGrpSpPr>
            <p:cNvPr id="7" name="Group 6">
              <a:extLst>
                <a:ext uri="{FF2B5EF4-FFF2-40B4-BE49-F238E27FC236}">
                  <a16:creationId xmlns:a16="http://schemas.microsoft.com/office/drawing/2014/main" id="{C8FD9962-AC57-1C46-85D7-F5B27E40D8E0}"/>
                </a:ext>
              </a:extLst>
            </p:cNvPr>
            <p:cNvGrpSpPr/>
            <p:nvPr/>
          </p:nvGrpSpPr>
          <p:grpSpPr>
            <a:xfrm>
              <a:off x="4170532" y="2096814"/>
              <a:ext cx="1548721" cy="1228407"/>
              <a:chOff x="4937338" y="2833412"/>
              <a:chExt cx="1449692" cy="1149860"/>
            </a:xfrm>
          </p:grpSpPr>
          <p:pic>
            <p:nvPicPr>
              <p:cNvPr id="14" name="Picture 13" descr="Shape, icon&#10;&#10;Description automatically generated">
                <a:extLst>
                  <a:ext uri="{FF2B5EF4-FFF2-40B4-BE49-F238E27FC236}">
                    <a16:creationId xmlns:a16="http://schemas.microsoft.com/office/drawing/2014/main" id="{78A2F2AC-09EC-814E-A996-88249683974C}"/>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15" name="TextBox 14">
                <a:extLst>
                  <a:ext uri="{FF2B5EF4-FFF2-40B4-BE49-F238E27FC236}">
                    <a16:creationId xmlns:a16="http://schemas.microsoft.com/office/drawing/2014/main" id="{C954A2B9-A810-5E43-9A31-410D6D1E8CBC}"/>
                  </a:ext>
                </a:extLst>
              </p:cNvPr>
              <p:cNvSpPr txBox="1"/>
              <p:nvPr/>
            </p:nvSpPr>
            <p:spPr>
              <a:xfrm>
                <a:off x="4937338" y="3736947"/>
                <a:ext cx="1445656" cy="246325"/>
              </a:xfrm>
              <a:prstGeom prst="rect">
                <a:avLst/>
              </a:prstGeom>
              <a:noFill/>
            </p:spPr>
            <p:txBody>
              <a:bodyPr wrap="square" rtlCol="0">
                <a:normAutofit fontScale="77500" lnSpcReduction="20000"/>
              </a:bodyPr>
              <a:lstStyle/>
              <a:p>
                <a:pPr algn="ctr"/>
                <a:r>
                  <a:rPr lang="en-US">
                    <a:ln w="0"/>
                    <a:effectLst>
                      <a:outerShdw blurRad="38100" dist="19050" dir="2700000" algn="tl" rotWithShape="0">
                        <a:schemeClr val="dk1">
                          <a:alpha val="40000"/>
                        </a:schemeClr>
                      </a:outerShdw>
                    </a:effectLst>
                  </a:rPr>
                  <a:t>Office 365</a:t>
                </a:r>
              </a:p>
            </p:txBody>
          </p:sp>
        </p:grpSp>
        <p:pic>
          <p:nvPicPr>
            <p:cNvPr id="11" name="Picture 4" descr="Microsoft's new logo is branding fail">
              <a:extLst>
                <a:ext uri="{FF2B5EF4-FFF2-40B4-BE49-F238E27FC236}">
                  <a16:creationId xmlns:a16="http://schemas.microsoft.com/office/drawing/2014/main" id="{83F2394F-D55D-E64B-8A35-E7EEE161092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684273" y="2381546"/>
              <a:ext cx="507888" cy="5078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Arrow Connector 7">
            <a:extLst>
              <a:ext uri="{FF2B5EF4-FFF2-40B4-BE49-F238E27FC236}">
                <a16:creationId xmlns:a16="http://schemas.microsoft.com/office/drawing/2014/main" id="{7AB36E5A-EB28-5148-B837-A931FBCB9457}"/>
              </a:ext>
            </a:extLst>
          </p:cNvPr>
          <p:cNvCxnSpPr>
            <a:cxnSpLocks/>
            <a:endCxn id="16" idx="1"/>
          </p:cNvCxnSpPr>
          <p:nvPr/>
        </p:nvCxnSpPr>
        <p:spPr>
          <a:xfrm>
            <a:off x="1359683" y="3419985"/>
            <a:ext cx="49225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B464F9-8CE4-BD4A-94C4-B0B6336D3C01}"/>
              </a:ext>
            </a:extLst>
          </p:cNvPr>
          <p:cNvSpPr txBox="1"/>
          <p:nvPr/>
        </p:nvSpPr>
        <p:spPr>
          <a:xfrm>
            <a:off x="640457" y="3291582"/>
            <a:ext cx="759177" cy="263152"/>
          </a:xfrm>
          <a:prstGeom prst="rect">
            <a:avLst/>
          </a:prstGeom>
          <a:noFill/>
        </p:spPr>
        <p:txBody>
          <a:bodyPr wrap="square" rtlCol="0" anchor="ctr">
            <a:normAutofit fontScale="70000" lnSpcReduction="20000"/>
          </a:bodyPr>
          <a:lstStyle/>
          <a:p>
            <a:pPr algn="ctr"/>
            <a:r>
              <a:rPr lang="en-US">
                <a:ln w="0"/>
                <a:effectLst>
                  <a:outerShdw blurRad="38100" dist="19050" dir="2700000" algn="tl" rotWithShape="0">
                    <a:schemeClr val="dk1">
                      <a:alpha val="40000"/>
                    </a:schemeClr>
                  </a:outerShdw>
                </a:effectLst>
              </a:rPr>
              <a:t>Internet</a:t>
            </a:r>
          </a:p>
        </p:txBody>
      </p:sp>
      <p:grpSp>
        <p:nvGrpSpPr>
          <p:cNvPr id="34" name="Group 33">
            <a:extLst>
              <a:ext uri="{FF2B5EF4-FFF2-40B4-BE49-F238E27FC236}">
                <a16:creationId xmlns:a16="http://schemas.microsoft.com/office/drawing/2014/main" id="{BDBCF9A0-3F08-594F-81D6-81624C061CDE}"/>
              </a:ext>
            </a:extLst>
          </p:cNvPr>
          <p:cNvGrpSpPr/>
          <p:nvPr/>
        </p:nvGrpSpPr>
        <p:grpSpPr>
          <a:xfrm>
            <a:off x="1847628" y="2937358"/>
            <a:ext cx="1548720" cy="1228407"/>
            <a:chOff x="2133871" y="2096814"/>
            <a:chExt cx="1548720" cy="1228407"/>
          </a:xfrm>
        </p:grpSpPr>
        <p:grpSp>
          <p:nvGrpSpPr>
            <p:cNvPr id="6" name="Group 5">
              <a:extLst>
                <a:ext uri="{FF2B5EF4-FFF2-40B4-BE49-F238E27FC236}">
                  <a16:creationId xmlns:a16="http://schemas.microsoft.com/office/drawing/2014/main" id="{1516932B-1F76-9644-919A-D723C269D687}"/>
                </a:ext>
              </a:extLst>
            </p:cNvPr>
            <p:cNvGrpSpPr/>
            <p:nvPr/>
          </p:nvGrpSpPr>
          <p:grpSpPr>
            <a:xfrm>
              <a:off x="2133871" y="2096814"/>
              <a:ext cx="1548720" cy="1228407"/>
              <a:chOff x="4937339" y="2833412"/>
              <a:chExt cx="1449691" cy="1149860"/>
            </a:xfrm>
          </p:grpSpPr>
          <p:pic>
            <p:nvPicPr>
              <p:cNvPr id="16" name="Picture 15" descr="Shape, icon&#10;&#10;Description automatically generated">
                <a:extLst>
                  <a:ext uri="{FF2B5EF4-FFF2-40B4-BE49-F238E27FC236}">
                    <a16:creationId xmlns:a16="http://schemas.microsoft.com/office/drawing/2014/main" id="{19E555AC-C7D8-5449-95E0-63C484659914}"/>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17" name="TextBox 16">
                <a:extLst>
                  <a:ext uri="{FF2B5EF4-FFF2-40B4-BE49-F238E27FC236}">
                    <a16:creationId xmlns:a16="http://schemas.microsoft.com/office/drawing/2014/main" id="{72BD8085-EDC0-1344-9F26-635608D09047}"/>
                  </a:ext>
                </a:extLst>
              </p:cNvPr>
              <p:cNvSpPr txBox="1"/>
              <p:nvPr/>
            </p:nvSpPr>
            <p:spPr>
              <a:xfrm>
                <a:off x="4937339" y="3736947"/>
                <a:ext cx="1441622" cy="246325"/>
              </a:xfrm>
              <a:prstGeom prst="rect">
                <a:avLst/>
              </a:prstGeom>
              <a:noFill/>
            </p:spPr>
            <p:txBody>
              <a:bodyPr wrap="square" rtlCol="0">
                <a:normAutofit fontScale="77500" lnSpcReduction="20000"/>
              </a:bodyPr>
              <a:lstStyle/>
              <a:p>
                <a:pPr algn="ctr"/>
                <a:r>
                  <a:rPr lang="en-US">
                    <a:ln w="0"/>
                    <a:effectLst>
                      <a:outerShdw blurRad="38100" dist="19050" dir="2700000" algn="tl" rotWithShape="0">
                        <a:schemeClr val="dk1">
                          <a:alpha val="40000"/>
                        </a:schemeClr>
                      </a:outerShdw>
                    </a:effectLst>
                  </a:rPr>
                  <a:t>Email Gateway</a:t>
                </a:r>
              </a:p>
            </p:txBody>
          </p:sp>
        </p:grpSp>
        <p:pic>
          <p:nvPicPr>
            <p:cNvPr id="12" name="Picture 11" descr="Icon&#10;&#10;Description automatically generated">
              <a:extLst>
                <a:ext uri="{FF2B5EF4-FFF2-40B4-BE49-F238E27FC236}">
                  <a16:creationId xmlns:a16="http://schemas.microsoft.com/office/drawing/2014/main" id="{34E3E29F-21CD-0947-B8CA-B2483CBAC008}"/>
                </a:ext>
              </a:extLst>
            </p:cNvPr>
            <p:cNvPicPr>
              <a:picLocks noChangeAspect="1"/>
            </p:cNvPicPr>
            <p:nvPr/>
          </p:nvPicPr>
          <p:blipFill>
            <a:blip r:embed="rId5">
              <a:duotone>
                <a:schemeClr val="accent2">
                  <a:shade val="45000"/>
                  <a:satMod val="135000"/>
                </a:schemeClr>
                <a:prstClr val="white"/>
              </a:duotone>
              <a:alphaModFix/>
            </a:blip>
            <a:stretch>
              <a:fillRect/>
            </a:stretch>
          </p:blipFill>
          <p:spPr>
            <a:xfrm>
              <a:off x="2686920" y="2381546"/>
              <a:ext cx="447157" cy="511038"/>
            </a:xfrm>
            <a:prstGeom prst="rect">
              <a:avLst/>
            </a:prstGeom>
          </p:spPr>
        </p:pic>
      </p:grpSp>
      <p:grpSp>
        <p:nvGrpSpPr>
          <p:cNvPr id="35" name="Group 34">
            <a:extLst>
              <a:ext uri="{FF2B5EF4-FFF2-40B4-BE49-F238E27FC236}">
                <a16:creationId xmlns:a16="http://schemas.microsoft.com/office/drawing/2014/main" id="{11D11EDB-D9F9-614D-AA05-D86940505150}"/>
              </a:ext>
            </a:extLst>
          </p:cNvPr>
          <p:cNvGrpSpPr>
            <a:grpSpLocks noChangeAspect="1"/>
          </p:cNvGrpSpPr>
          <p:nvPr/>
        </p:nvGrpSpPr>
        <p:grpSpPr>
          <a:xfrm rot="5400000">
            <a:off x="2190358" y="2371426"/>
            <a:ext cx="839709" cy="2366616"/>
            <a:chOff x="1883776" y="1820826"/>
            <a:chExt cx="914400" cy="2577127"/>
          </a:xfrm>
        </p:grpSpPr>
        <p:sp>
          <p:nvSpPr>
            <p:cNvPr id="38" name="Arc 3">
              <a:extLst>
                <a:ext uri="{FF2B5EF4-FFF2-40B4-BE49-F238E27FC236}">
                  <a16:creationId xmlns:a16="http://schemas.microsoft.com/office/drawing/2014/main" id="{CF20C5E7-0929-DD48-93DA-1887CB6AEBAE}"/>
                </a:ext>
              </a:extLst>
            </p:cNvPr>
            <p:cNvSpPr>
              <a:spLocks noChangeAspect="1"/>
            </p:cNvSpPr>
            <p:nvPr/>
          </p:nvSpPr>
          <p:spPr>
            <a:xfrm rot="13493594" flipH="1">
              <a:off x="1883776" y="3483553"/>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
              <a:extLst>
                <a:ext uri="{FF2B5EF4-FFF2-40B4-BE49-F238E27FC236}">
                  <a16:creationId xmlns:a16="http://schemas.microsoft.com/office/drawing/2014/main" id="{19973374-13F5-7044-8B44-528534BBA073}"/>
                </a:ext>
              </a:extLst>
            </p:cNvPr>
            <p:cNvSpPr>
              <a:spLocks noChangeAspect="1"/>
            </p:cNvSpPr>
            <p:nvPr/>
          </p:nvSpPr>
          <p:spPr>
            <a:xfrm rot="8106406" flipH="1" flipV="1">
              <a:off x="1883776" y="1820826"/>
              <a:ext cx="914400" cy="914400"/>
            </a:xfrm>
            <a:custGeom>
              <a:avLst/>
              <a:gdLst>
                <a:gd name="connsiteX0" fmla="*/ 914400 w 1828800"/>
                <a:gd name="connsiteY0" fmla="*/ 0 h 1828800"/>
                <a:gd name="connsiteX1" fmla="*/ 1567533 w 1828800"/>
                <a:gd name="connsiteY1" fmla="*/ 274443 h 1828800"/>
                <a:gd name="connsiteX2" fmla="*/ 1828610 w 1828800"/>
                <a:gd name="connsiteY2" fmla="*/ 933032 h 1828800"/>
                <a:gd name="connsiteX3" fmla="*/ 914400 w 1828800"/>
                <a:gd name="connsiteY3" fmla="*/ 914400 h 1828800"/>
                <a:gd name="connsiteX4" fmla="*/ 914400 w 1828800"/>
                <a:gd name="connsiteY4" fmla="*/ 0 h 1828800"/>
                <a:gd name="connsiteX0" fmla="*/ 914400 w 1828800"/>
                <a:gd name="connsiteY0" fmla="*/ 0 h 1828800"/>
                <a:gd name="connsiteX1" fmla="*/ 1567533 w 1828800"/>
                <a:gd name="connsiteY1" fmla="*/ 274443 h 1828800"/>
                <a:gd name="connsiteX2" fmla="*/ 1828610 w 1828800"/>
                <a:gd name="connsiteY2" fmla="*/ 933032 h 1828800"/>
                <a:gd name="connsiteX0" fmla="*/ 0 w 914400"/>
                <a:gd name="connsiteY0" fmla="*/ 0 h 933032"/>
                <a:gd name="connsiteX1" fmla="*/ 653133 w 914400"/>
                <a:gd name="connsiteY1" fmla="*/ 274443 h 933032"/>
                <a:gd name="connsiteX2" fmla="*/ 914210 w 914400"/>
                <a:gd name="connsiteY2" fmla="*/ 933032 h 933032"/>
                <a:gd name="connsiteX3" fmla="*/ 0 w 914400"/>
                <a:gd name="connsiteY3" fmla="*/ 914400 h 933032"/>
                <a:gd name="connsiteX4" fmla="*/ 0 w 914400"/>
                <a:gd name="connsiteY4" fmla="*/ 0 h 933032"/>
                <a:gd name="connsiteX0" fmla="*/ 0 w 914400"/>
                <a:gd name="connsiteY0" fmla="*/ 0 h 933032"/>
                <a:gd name="connsiteX1" fmla="*/ 653133 w 914400"/>
                <a:gd name="connsiteY1" fmla="*/ 274443 h 933032"/>
                <a:gd name="connsiteX2" fmla="*/ 914210 w 914400"/>
                <a:gd name="connsiteY2" fmla="*/ 933032 h 933032"/>
              </a:gdLst>
              <a:ahLst/>
              <a:cxnLst>
                <a:cxn ang="0">
                  <a:pos x="connsiteX0" y="connsiteY0"/>
                </a:cxn>
                <a:cxn ang="0">
                  <a:pos x="connsiteX1" y="connsiteY1"/>
                </a:cxn>
                <a:cxn ang="0">
                  <a:pos x="connsiteX2" y="connsiteY2"/>
                </a:cxn>
              </a:cxnLst>
              <a:rect l="l" t="t" r="r" b="b"/>
              <a:pathLst>
                <a:path w="914400" h="933032" stroke="0" extrusionOk="0">
                  <a:moveTo>
                    <a:pt x="0" y="0"/>
                  </a:moveTo>
                  <a:cubicBezTo>
                    <a:pt x="245744" y="0"/>
                    <a:pt x="481145" y="98914"/>
                    <a:pt x="653133" y="274443"/>
                  </a:cubicBezTo>
                  <a:cubicBezTo>
                    <a:pt x="825121" y="449972"/>
                    <a:pt x="919218" y="687339"/>
                    <a:pt x="914210" y="933032"/>
                  </a:cubicBezTo>
                  <a:lnTo>
                    <a:pt x="0" y="914400"/>
                  </a:lnTo>
                  <a:lnTo>
                    <a:pt x="0" y="0"/>
                  </a:lnTo>
                  <a:close/>
                </a:path>
                <a:path w="914400" h="933032" fill="none">
                  <a:moveTo>
                    <a:pt x="0" y="0"/>
                  </a:moveTo>
                  <a:cubicBezTo>
                    <a:pt x="245744" y="0"/>
                    <a:pt x="481145" y="98914"/>
                    <a:pt x="653133" y="274443"/>
                  </a:cubicBezTo>
                  <a:cubicBezTo>
                    <a:pt x="825121" y="449972"/>
                    <a:pt x="919218" y="687339"/>
                    <a:pt x="914210" y="933032"/>
                  </a:cubicBezTo>
                </a:path>
              </a:pathLst>
            </a:cu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6974B77-F8E4-CB4B-AB07-A3F76590AAC5}"/>
              </a:ext>
            </a:extLst>
          </p:cNvPr>
          <p:cNvGrpSpPr/>
          <p:nvPr/>
        </p:nvGrpSpPr>
        <p:grpSpPr>
          <a:xfrm>
            <a:off x="2812943" y="942780"/>
            <a:ext cx="4085747" cy="2611954"/>
            <a:chOff x="4912891" y="2106066"/>
            <a:chExt cx="4085748" cy="2611954"/>
          </a:xfrm>
        </p:grpSpPr>
        <p:grpSp>
          <p:nvGrpSpPr>
            <p:cNvPr id="19" name="Group 18">
              <a:extLst>
                <a:ext uri="{FF2B5EF4-FFF2-40B4-BE49-F238E27FC236}">
                  <a16:creationId xmlns:a16="http://schemas.microsoft.com/office/drawing/2014/main" id="{CEFBCFB5-40C2-EF4B-8B73-810C48BBAB0C}"/>
                </a:ext>
              </a:extLst>
            </p:cNvPr>
            <p:cNvGrpSpPr/>
            <p:nvPr/>
          </p:nvGrpSpPr>
          <p:grpSpPr>
            <a:xfrm>
              <a:off x="6410243" y="2106068"/>
              <a:ext cx="1544409" cy="1526849"/>
              <a:chOff x="4941374" y="2833412"/>
              <a:chExt cx="1445656" cy="1429219"/>
            </a:xfrm>
          </p:grpSpPr>
          <p:pic>
            <p:nvPicPr>
              <p:cNvPr id="29" name="Picture 28" descr="Shape, icon&#10;&#10;Description automatically generated">
                <a:extLst>
                  <a:ext uri="{FF2B5EF4-FFF2-40B4-BE49-F238E27FC236}">
                    <a16:creationId xmlns:a16="http://schemas.microsoft.com/office/drawing/2014/main" id="{7F595384-6783-654A-BA78-6B5056475F63}"/>
                  </a:ext>
                </a:extLst>
              </p:cNvPr>
              <p:cNvPicPr>
                <a:picLocks noChangeAspect="1"/>
              </p:cNvPicPr>
              <p:nvPr/>
            </p:nvPicPr>
            <p:blipFill>
              <a:blip r:embed="rId3">
                <a:alphaModFix amt="25000"/>
              </a:blip>
              <a:stretch>
                <a:fillRect/>
              </a:stretch>
            </p:blipFill>
            <p:spPr>
              <a:xfrm>
                <a:off x="4941374" y="2833412"/>
                <a:ext cx="1445656" cy="903535"/>
              </a:xfrm>
              <a:prstGeom prst="rect">
                <a:avLst/>
              </a:prstGeom>
            </p:spPr>
          </p:pic>
          <p:sp>
            <p:nvSpPr>
              <p:cNvPr id="30" name="TextBox 29">
                <a:extLst>
                  <a:ext uri="{FF2B5EF4-FFF2-40B4-BE49-F238E27FC236}">
                    <a16:creationId xmlns:a16="http://schemas.microsoft.com/office/drawing/2014/main" id="{59E60A4A-7E30-EB42-B443-D82D0B80783C}"/>
                  </a:ext>
                </a:extLst>
              </p:cNvPr>
              <p:cNvSpPr txBox="1"/>
              <p:nvPr/>
            </p:nvSpPr>
            <p:spPr>
              <a:xfrm>
                <a:off x="4941374" y="3736947"/>
                <a:ext cx="1445655" cy="525684"/>
              </a:xfrm>
              <a:prstGeom prst="rect">
                <a:avLst/>
              </a:prstGeom>
              <a:noFill/>
            </p:spPr>
            <p:txBody>
              <a:bodyPr wrap="square" lIns="68580" tIns="34290" rIns="68580" bIns="34290" rtlCol="0" anchor="t">
                <a:normAutofit fontScale="85000" lnSpcReduction="10000"/>
              </a:bodyPr>
              <a:lstStyle/>
              <a:p>
                <a:pPr algn="ctr"/>
                <a:r>
                  <a:rPr lang="en-US">
                    <a:ln w="0"/>
                    <a:effectLst>
                      <a:outerShdw blurRad="38100" dist="19050" dir="2700000" algn="tl" rotWithShape="0">
                        <a:schemeClr val="dk1">
                          <a:alpha val="40000"/>
                        </a:schemeClr>
                      </a:outerShdw>
                    </a:effectLst>
                  </a:rPr>
                  <a:t>Cisco Email Threat Defense</a:t>
                </a:r>
              </a:p>
            </p:txBody>
          </p:sp>
        </p:grpSp>
        <p:cxnSp>
          <p:nvCxnSpPr>
            <p:cNvPr id="20" name="Straight Connector 19">
              <a:extLst>
                <a:ext uri="{FF2B5EF4-FFF2-40B4-BE49-F238E27FC236}">
                  <a16:creationId xmlns:a16="http://schemas.microsoft.com/office/drawing/2014/main" id="{67E94FF3-30E7-4149-88B2-6ED475EC70AD}"/>
                </a:ext>
              </a:extLst>
            </p:cNvPr>
            <p:cNvCxnSpPr>
              <a:cxnSpLocks/>
            </p:cNvCxnSpPr>
            <p:nvPr/>
          </p:nvCxnSpPr>
          <p:spPr>
            <a:xfrm>
              <a:off x="8164890" y="2653877"/>
              <a:ext cx="681468"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7F330-FE1A-4643-8D1D-0DA20AC5DDAA}"/>
                </a:ext>
              </a:extLst>
            </p:cNvPr>
            <p:cNvCxnSpPr>
              <a:cxnSpLocks/>
            </p:cNvCxnSpPr>
            <p:nvPr/>
          </p:nvCxnSpPr>
          <p:spPr>
            <a:xfrm flipH="1">
              <a:off x="8391744" y="4718020"/>
              <a:ext cx="454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06A86C64-1DA6-8B47-8748-690088B2C585}"/>
                </a:ext>
              </a:extLst>
            </p:cNvPr>
            <p:cNvPicPr>
              <a:picLocks noChangeAspect="1"/>
            </p:cNvPicPr>
            <p:nvPr/>
          </p:nvPicPr>
          <p:blipFill>
            <a:blip r:embed="rId6"/>
            <a:stretch>
              <a:fillRect/>
            </a:stretch>
          </p:blipFill>
          <p:spPr>
            <a:xfrm>
              <a:off x="6816655" y="2106066"/>
              <a:ext cx="965257" cy="965257"/>
            </a:xfrm>
            <a:prstGeom prst="rect">
              <a:avLst/>
            </a:prstGeom>
          </p:spPr>
        </p:pic>
        <p:sp>
          <p:nvSpPr>
            <p:cNvPr id="25" name="TextBox 24">
              <a:extLst>
                <a:ext uri="{FF2B5EF4-FFF2-40B4-BE49-F238E27FC236}">
                  <a16:creationId xmlns:a16="http://schemas.microsoft.com/office/drawing/2014/main" id="{BDAFCEAF-9404-8944-A4C3-8305A97733F1}"/>
                </a:ext>
              </a:extLst>
            </p:cNvPr>
            <p:cNvSpPr txBox="1"/>
            <p:nvPr/>
          </p:nvSpPr>
          <p:spPr>
            <a:xfrm>
              <a:off x="8239462" y="3490862"/>
              <a:ext cx="759177" cy="263152"/>
            </a:xfrm>
            <a:prstGeom prst="rect">
              <a:avLst/>
            </a:prstGeom>
            <a:noFill/>
          </p:spPr>
          <p:txBody>
            <a:bodyPr wrap="square" rtlCol="0" anchor="ctr">
              <a:noAutofit/>
            </a:bodyPr>
            <a:lstStyle/>
            <a:p>
              <a:pPr algn="ctr"/>
              <a:r>
                <a:rPr lang="en-US" sz="800">
                  <a:ln w="0"/>
                  <a:effectLst>
                    <a:outerShdw blurRad="38100" dist="19050" dir="2700000" algn="tl" rotWithShape="0">
                      <a:schemeClr val="dk1">
                        <a:alpha val="40000"/>
                      </a:schemeClr>
                    </a:outerShdw>
                  </a:effectLst>
                </a:rPr>
                <a:t>API</a:t>
              </a:r>
              <a:endParaRPr lang="en-US">
                <a:ln w="0"/>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0D00DA62-C7DD-6F43-9CF4-6353C5EB1757}"/>
                </a:ext>
              </a:extLst>
            </p:cNvPr>
            <p:cNvSpPr txBox="1"/>
            <p:nvPr/>
          </p:nvSpPr>
          <p:spPr>
            <a:xfrm>
              <a:off x="5023713" y="3266790"/>
              <a:ext cx="759177" cy="263152"/>
            </a:xfrm>
            <a:prstGeom prst="rect">
              <a:avLst/>
            </a:prstGeom>
            <a:noFill/>
          </p:spPr>
          <p:txBody>
            <a:bodyPr wrap="square" rtlCol="0" anchor="ctr">
              <a:noAutofit/>
            </a:bodyPr>
            <a:lstStyle/>
            <a:p>
              <a:pPr algn="ctr"/>
              <a:r>
                <a:rPr lang="en-US" sz="800" b="1"/>
                <a:t>Connector</a:t>
              </a:r>
            </a:p>
            <a:p>
              <a:pPr algn="ctr"/>
              <a:r>
                <a:rPr lang="en-US" sz="800" b="1"/>
                <a:t>TDC</a:t>
              </a:r>
              <a:endParaRPr lang="en-US" b="1"/>
            </a:p>
          </p:txBody>
        </p:sp>
        <p:cxnSp>
          <p:nvCxnSpPr>
            <p:cNvPr id="27" name="Straight Arrow Connector 26">
              <a:extLst>
                <a:ext uri="{FF2B5EF4-FFF2-40B4-BE49-F238E27FC236}">
                  <a16:creationId xmlns:a16="http://schemas.microsoft.com/office/drawing/2014/main" id="{136C26BC-88DA-B047-9C92-B66C69DA40A9}"/>
                </a:ext>
              </a:extLst>
            </p:cNvPr>
            <p:cNvCxnSpPr>
              <a:cxnSpLocks/>
            </p:cNvCxnSpPr>
            <p:nvPr/>
          </p:nvCxnSpPr>
          <p:spPr>
            <a:xfrm flipV="1">
              <a:off x="4912891" y="2895829"/>
              <a:ext cx="1497351" cy="114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BB484ED2-88E4-6775-CE40-393431341693}"/>
              </a:ext>
            </a:extLst>
          </p:cNvPr>
          <p:cNvCxnSpPr>
            <a:cxnSpLocks/>
          </p:cNvCxnSpPr>
          <p:nvPr/>
        </p:nvCxnSpPr>
        <p:spPr>
          <a:xfrm>
            <a:off x="6746409" y="1490591"/>
            <a:ext cx="0" cy="2064143"/>
          </a:xfrm>
          <a:prstGeom prst="line">
            <a:avLst/>
          </a:prstGeom>
        </p:spPr>
        <p:style>
          <a:lnRef idx="1">
            <a:schemeClr val="accent1"/>
          </a:lnRef>
          <a:fillRef idx="0">
            <a:schemeClr val="accent1"/>
          </a:fillRef>
          <a:effectRef idx="0">
            <a:schemeClr val="accent1"/>
          </a:effectRef>
          <a:fontRef idx="minor">
            <a:schemeClr val="tx1"/>
          </a:fontRef>
        </p:style>
      </p:cxnSp>
      <p:sp>
        <p:nvSpPr>
          <p:cNvPr id="4" name="Google Shape;6289;p184" descr="© INSCALE GmbH, 26.05.2010&#10;http://www.presentationload.com/">
            <a:extLst>
              <a:ext uri="{FF2B5EF4-FFF2-40B4-BE49-F238E27FC236}">
                <a16:creationId xmlns:a16="http://schemas.microsoft.com/office/drawing/2014/main" id="{FE0568ED-DEA4-F000-A47D-76CD0FD58312}"/>
              </a:ext>
            </a:extLst>
          </p:cNvPr>
          <p:cNvSpPr txBox="1"/>
          <p:nvPr/>
        </p:nvSpPr>
        <p:spPr>
          <a:xfrm>
            <a:off x="-516289" y="1286980"/>
            <a:ext cx="4235900" cy="814317"/>
          </a:xfrm>
          <a:prstGeom prst="rect">
            <a:avLst/>
          </a:prstGeom>
          <a:noFill/>
          <a:ln>
            <a:noFill/>
          </a:ln>
        </p:spPr>
        <p:txBody>
          <a:bodyPr spcFirstLastPara="1" wrap="square" lIns="67500" tIns="0" rIns="54000" bIns="34275" anchor="t" anchorCtr="0">
            <a:noAutofit/>
          </a:bodyPr>
          <a:lstStyle/>
          <a:p>
            <a:pPr algn="r"/>
            <a:r>
              <a:rPr lang="en-US" b="1">
                <a:solidFill>
                  <a:schemeClr val="accent1"/>
                </a:solidFill>
                <a:ea typeface="Arial"/>
                <a:cs typeface="Arial"/>
                <a:sym typeface="Arial"/>
              </a:rPr>
              <a:t>Cisco Email Threat Defense</a:t>
            </a:r>
            <a:endParaRPr b="1">
              <a:solidFill>
                <a:schemeClr val="accent1"/>
              </a:solidFill>
              <a:ea typeface="Arial"/>
              <a:cs typeface="Arial"/>
              <a:sym typeface="Arial"/>
            </a:endParaRPr>
          </a:p>
          <a:p>
            <a:pPr algn="r">
              <a:spcBef>
                <a:spcPts val="600"/>
              </a:spcBef>
            </a:pPr>
            <a:r>
              <a:rPr lang="en" sz="1200">
                <a:ea typeface="Arial"/>
                <a:cs typeface="Arial"/>
                <a:sym typeface="Arial"/>
              </a:rPr>
              <a:t>Has visibility of </a:t>
            </a:r>
            <a:r>
              <a:rPr lang="en" sz="1200" b="1">
                <a:solidFill>
                  <a:schemeClr val="accent1"/>
                </a:solidFill>
                <a:ea typeface="Arial"/>
                <a:cs typeface="Arial"/>
                <a:sym typeface="Arial"/>
              </a:rPr>
              <a:t>inbound</a:t>
            </a:r>
            <a:r>
              <a:rPr lang="en" sz="1200">
                <a:ea typeface="Arial"/>
                <a:cs typeface="Arial"/>
                <a:sym typeface="Arial"/>
              </a:rPr>
              <a:t> messages only</a:t>
            </a:r>
            <a:endParaRPr/>
          </a:p>
        </p:txBody>
      </p:sp>
    </p:spTree>
    <p:extLst>
      <p:ext uri="{BB962C8B-B14F-4D97-AF65-F5344CB8AC3E}">
        <p14:creationId xmlns:p14="http://schemas.microsoft.com/office/powerpoint/2010/main" val="2423054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0" fill="hold" nodeType="afterEffect">
                                  <p:stCondLst>
                                    <p:cond delay="20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AE280175-F9C7-0ADC-BB10-F53270D62462}"/>
              </a:ext>
            </a:extLst>
          </p:cNvPr>
          <p:cNvGrpSpPr/>
          <p:nvPr/>
        </p:nvGrpSpPr>
        <p:grpSpPr>
          <a:xfrm>
            <a:off x="437766" y="1441180"/>
            <a:ext cx="4163378" cy="2670956"/>
            <a:chOff x="502176" y="1114405"/>
            <a:chExt cx="4163378" cy="2670956"/>
          </a:xfrm>
        </p:grpSpPr>
        <p:sp>
          <p:nvSpPr>
            <p:cNvPr id="3" name="Rectangle: Rounded Corners 2">
              <a:extLst>
                <a:ext uri="{FF2B5EF4-FFF2-40B4-BE49-F238E27FC236}">
                  <a16:creationId xmlns:a16="http://schemas.microsoft.com/office/drawing/2014/main" id="{D03F1612-97A7-4608-B99F-4CC593E4F061}"/>
                </a:ext>
              </a:extLst>
            </p:cNvPr>
            <p:cNvSpPr/>
            <p:nvPr/>
          </p:nvSpPr>
          <p:spPr>
            <a:xfrm>
              <a:off x="510749" y="1449055"/>
              <a:ext cx="1171575" cy="277137"/>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080808"/>
                  </a:solidFill>
                  <a:latin typeface="CiscoSansTT ExtraLight"/>
                </a:rPr>
                <a:t>Spam</a:t>
              </a:r>
              <a:endParaRPr lang="en-CA" sz="1050">
                <a:solidFill>
                  <a:srgbClr val="080808"/>
                </a:solidFill>
                <a:latin typeface="CiscoSansTT ExtraLight"/>
              </a:endParaRPr>
            </a:p>
          </p:txBody>
        </p:sp>
        <p:sp>
          <p:nvSpPr>
            <p:cNvPr id="4" name="Rectangle: Rounded Corners 3">
              <a:extLst>
                <a:ext uri="{FF2B5EF4-FFF2-40B4-BE49-F238E27FC236}">
                  <a16:creationId xmlns:a16="http://schemas.microsoft.com/office/drawing/2014/main" id="{EF87E8F4-F6AB-4F1F-866C-5D61B7C6F723}"/>
                </a:ext>
              </a:extLst>
            </p:cNvPr>
            <p:cNvSpPr/>
            <p:nvPr/>
          </p:nvSpPr>
          <p:spPr>
            <a:xfrm>
              <a:off x="510749" y="1114405"/>
              <a:ext cx="1171575" cy="177245"/>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080808"/>
                  </a:solidFill>
                  <a:latin typeface="CiscoSansTT ExtraLight"/>
                </a:rPr>
                <a:t>Graymail</a:t>
              </a:r>
              <a:endParaRPr lang="en-CA" sz="1050">
                <a:solidFill>
                  <a:srgbClr val="080808"/>
                </a:solidFill>
                <a:latin typeface="CiscoSansTT ExtraLight"/>
              </a:endParaRPr>
            </a:p>
          </p:txBody>
        </p:sp>
        <p:sp>
          <p:nvSpPr>
            <p:cNvPr id="5" name="Rectangle: Rounded Corners 4">
              <a:extLst>
                <a:ext uri="{FF2B5EF4-FFF2-40B4-BE49-F238E27FC236}">
                  <a16:creationId xmlns:a16="http://schemas.microsoft.com/office/drawing/2014/main" id="{8DA83943-4CC5-4407-8CF2-56C351DF373C}"/>
                </a:ext>
              </a:extLst>
            </p:cNvPr>
            <p:cNvSpPr/>
            <p:nvPr/>
          </p:nvSpPr>
          <p:spPr>
            <a:xfrm>
              <a:off x="502176" y="1895992"/>
              <a:ext cx="1171575" cy="442751"/>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080808"/>
                  </a:solidFill>
                  <a:latin typeface="CiscoSansTT ExtraLight"/>
                </a:rPr>
                <a:t>Scam</a:t>
              </a:r>
              <a:endParaRPr lang="en-CA" sz="1050">
                <a:solidFill>
                  <a:srgbClr val="080808"/>
                </a:solidFill>
                <a:latin typeface="CiscoSansTT ExtraLight"/>
              </a:endParaRPr>
            </a:p>
          </p:txBody>
        </p:sp>
        <p:sp>
          <p:nvSpPr>
            <p:cNvPr id="6" name="Rectangle: Rounded Corners 5">
              <a:extLst>
                <a:ext uri="{FF2B5EF4-FFF2-40B4-BE49-F238E27FC236}">
                  <a16:creationId xmlns:a16="http://schemas.microsoft.com/office/drawing/2014/main" id="{A23F9A7C-4446-45A9-B50E-A902DED87DF0}"/>
                </a:ext>
              </a:extLst>
            </p:cNvPr>
            <p:cNvSpPr/>
            <p:nvPr/>
          </p:nvSpPr>
          <p:spPr>
            <a:xfrm>
              <a:off x="502176" y="2501540"/>
              <a:ext cx="1171575" cy="177245"/>
            </a:xfrm>
            <a:prstGeom prst="round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FFFFFF"/>
                  </a:solidFill>
                  <a:latin typeface="CiscoSansTT ExtraLight"/>
                </a:rPr>
                <a:t>Phishing</a:t>
              </a:r>
              <a:endParaRPr lang="en-CA" sz="1050">
                <a:solidFill>
                  <a:srgbClr val="FFFFFF"/>
                </a:solidFill>
                <a:latin typeface="CiscoSansTT ExtraLight"/>
              </a:endParaRPr>
            </a:p>
          </p:txBody>
        </p:sp>
        <p:sp>
          <p:nvSpPr>
            <p:cNvPr id="7" name="Rectangle: Rounded Corners 6">
              <a:extLst>
                <a:ext uri="{FF2B5EF4-FFF2-40B4-BE49-F238E27FC236}">
                  <a16:creationId xmlns:a16="http://schemas.microsoft.com/office/drawing/2014/main" id="{1F6E3C4A-8114-4CD5-B61D-B6CEADEAC7E2}"/>
                </a:ext>
              </a:extLst>
            </p:cNvPr>
            <p:cNvSpPr/>
            <p:nvPr/>
          </p:nvSpPr>
          <p:spPr>
            <a:xfrm>
              <a:off x="502176" y="3502550"/>
              <a:ext cx="1171575" cy="279953"/>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FFFFFF"/>
                  </a:solidFill>
                  <a:latin typeface="CiscoSansTT ExtraLight"/>
                </a:rPr>
                <a:t>Malware</a:t>
              </a:r>
              <a:endParaRPr lang="en-CA" sz="1050">
                <a:solidFill>
                  <a:srgbClr val="FFFFFF"/>
                </a:solidFill>
                <a:latin typeface="CiscoSansTT ExtraLight"/>
              </a:endParaRPr>
            </a:p>
          </p:txBody>
        </p:sp>
        <p:sp>
          <p:nvSpPr>
            <p:cNvPr id="8" name="Rectangle: Rounded Corners 7">
              <a:extLst>
                <a:ext uri="{FF2B5EF4-FFF2-40B4-BE49-F238E27FC236}">
                  <a16:creationId xmlns:a16="http://schemas.microsoft.com/office/drawing/2014/main" id="{06CFE877-B8CC-4548-8917-7943001032D9}"/>
                </a:ext>
              </a:extLst>
            </p:cNvPr>
            <p:cNvSpPr/>
            <p:nvPr/>
          </p:nvSpPr>
          <p:spPr>
            <a:xfrm>
              <a:off x="1716614" y="1451913"/>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Junk</a:t>
              </a:r>
              <a:endParaRPr lang="en-CA" sz="675">
                <a:solidFill>
                  <a:srgbClr val="080808"/>
                </a:solidFill>
                <a:latin typeface="CiscoSansTT ExtraLight"/>
              </a:endParaRPr>
            </a:p>
          </p:txBody>
        </p:sp>
        <p:sp>
          <p:nvSpPr>
            <p:cNvPr id="9" name="Rectangle: Rounded Corners 8">
              <a:extLst>
                <a:ext uri="{FF2B5EF4-FFF2-40B4-BE49-F238E27FC236}">
                  <a16:creationId xmlns:a16="http://schemas.microsoft.com/office/drawing/2014/main" id="{BE71FB90-9D42-4455-B912-C27EFE3C1019}"/>
                </a:ext>
              </a:extLst>
            </p:cNvPr>
            <p:cNvSpPr/>
            <p:nvPr/>
          </p:nvSpPr>
          <p:spPr>
            <a:xfrm>
              <a:off x="1716614" y="1606138"/>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Adult</a:t>
              </a:r>
              <a:endParaRPr lang="en-CA" sz="675">
                <a:solidFill>
                  <a:srgbClr val="080808"/>
                </a:solidFill>
                <a:latin typeface="CiscoSansTT ExtraLight"/>
              </a:endParaRPr>
            </a:p>
          </p:txBody>
        </p:sp>
        <p:sp>
          <p:nvSpPr>
            <p:cNvPr id="10" name="Rectangle: Rounded Corners 9">
              <a:extLst>
                <a:ext uri="{FF2B5EF4-FFF2-40B4-BE49-F238E27FC236}">
                  <a16:creationId xmlns:a16="http://schemas.microsoft.com/office/drawing/2014/main" id="{CAED1085-F537-400F-BCFD-769D9CB48DC6}"/>
                </a:ext>
              </a:extLst>
            </p:cNvPr>
            <p:cNvSpPr/>
            <p:nvPr/>
          </p:nvSpPr>
          <p:spPr>
            <a:xfrm>
              <a:off x="2462421" y="1451913"/>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Win Big</a:t>
              </a:r>
              <a:endParaRPr lang="en-CA" sz="675">
                <a:solidFill>
                  <a:srgbClr val="080808"/>
                </a:solidFill>
                <a:latin typeface="CiscoSansTT ExtraLight"/>
              </a:endParaRPr>
            </a:p>
          </p:txBody>
        </p:sp>
        <p:sp>
          <p:nvSpPr>
            <p:cNvPr id="11" name="Rectangle: Rounded Corners 10">
              <a:extLst>
                <a:ext uri="{FF2B5EF4-FFF2-40B4-BE49-F238E27FC236}">
                  <a16:creationId xmlns:a16="http://schemas.microsoft.com/office/drawing/2014/main" id="{671B694B-7CBB-4D7A-A4CC-10DDE69D06DD}"/>
                </a:ext>
              </a:extLst>
            </p:cNvPr>
            <p:cNvSpPr/>
            <p:nvPr/>
          </p:nvSpPr>
          <p:spPr>
            <a:xfrm>
              <a:off x="2462421" y="1606138"/>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Pharma</a:t>
              </a:r>
              <a:endParaRPr lang="en-CA" sz="675">
                <a:solidFill>
                  <a:srgbClr val="080808"/>
                </a:solidFill>
                <a:latin typeface="CiscoSansTT ExtraLight"/>
              </a:endParaRPr>
            </a:p>
          </p:txBody>
        </p:sp>
        <p:sp>
          <p:nvSpPr>
            <p:cNvPr id="12" name="Rectangle: Rounded Corners 11">
              <a:extLst>
                <a:ext uri="{FF2B5EF4-FFF2-40B4-BE49-F238E27FC236}">
                  <a16:creationId xmlns:a16="http://schemas.microsoft.com/office/drawing/2014/main" id="{B19EFC54-C374-47D8-A82B-861BA0CF8CA1}"/>
                </a:ext>
              </a:extLst>
            </p:cNvPr>
            <p:cNvSpPr/>
            <p:nvPr/>
          </p:nvSpPr>
          <p:spPr>
            <a:xfrm>
              <a:off x="3208229" y="1451913"/>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Bot / DGA</a:t>
              </a:r>
              <a:endParaRPr lang="en-CA" sz="675">
                <a:solidFill>
                  <a:srgbClr val="080808"/>
                </a:solidFill>
                <a:latin typeface="CiscoSansTT ExtraLight"/>
              </a:endParaRPr>
            </a:p>
          </p:txBody>
        </p:sp>
        <p:sp>
          <p:nvSpPr>
            <p:cNvPr id="13" name="Rectangle: Rounded Corners 12">
              <a:extLst>
                <a:ext uri="{FF2B5EF4-FFF2-40B4-BE49-F238E27FC236}">
                  <a16:creationId xmlns:a16="http://schemas.microsoft.com/office/drawing/2014/main" id="{F343851F-9853-4C57-84F3-B315ABA92B29}"/>
                </a:ext>
              </a:extLst>
            </p:cNvPr>
            <p:cNvSpPr/>
            <p:nvPr/>
          </p:nvSpPr>
          <p:spPr>
            <a:xfrm>
              <a:off x="3208229" y="1606138"/>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Reputation</a:t>
              </a:r>
              <a:endParaRPr lang="en-CA" sz="675">
                <a:solidFill>
                  <a:srgbClr val="080808"/>
                </a:solidFill>
                <a:latin typeface="CiscoSansTT ExtraLight"/>
              </a:endParaRPr>
            </a:p>
          </p:txBody>
        </p:sp>
        <p:sp>
          <p:nvSpPr>
            <p:cNvPr id="14" name="Rectangle: Rounded Corners 13">
              <a:extLst>
                <a:ext uri="{FF2B5EF4-FFF2-40B4-BE49-F238E27FC236}">
                  <a16:creationId xmlns:a16="http://schemas.microsoft.com/office/drawing/2014/main" id="{8233D4F3-ED60-4939-B2F6-C1A84305B5D6}"/>
                </a:ext>
              </a:extLst>
            </p:cNvPr>
            <p:cNvSpPr/>
            <p:nvPr/>
          </p:nvSpPr>
          <p:spPr>
            <a:xfrm>
              <a:off x="3954036" y="1451913"/>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Education</a:t>
              </a:r>
              <a:endParaRPr lang="en-CA" sz="675">
                <a:solidFill>
                  <a:srgbClr val="080808"/>
                </a:solidFill>
                <a:latin typeface="CiscoSansTT ExtraLight"/>
              </a:endParaRPr>
            </a:p>
          </p:txBody>
        </p:sp>
        <p:sp>
          <p:nvSpPr>
            <p:cNvPr id="15" name="Rectangle: Rounded Corners 14">
              <a:extLst>
                <a:ext uri="{FF2B5EF4-FFF2-40B4-BE49-F238E27FC236}">
                  <a16:creationId xmlns:a16="http://schemas.microsoft.com/office/drawing/2014/main" id="{BC8A5657-22C2-4F3A-ABEF-00961E258612}"/>
                </a:ext>
              </a:extLst>
            </p:cNvPr>
            <p:cNvSpPr/>
            <p:nvPr/>
          </p:nvSpPr>
          <p:spPr>
            <a:xfrm>
              <a:off x="3954036" y="1606138"/>
              <a:ext cx="708660" cy="12572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Job / Offer</a:t>
              </a:r>
              <a:endParaRPr lang="en-CA" sz="675">
                <a:solidFill>
                  <a:srgbClr val="080808"/>
                </a:solidFill>
                <a:latin typeface="CiscoSansTT ExtraLight"/>
              </a:endParaRPr>
            </a:p>
          </p:txBody>
        </p:sp>
        <p:sp>
          <p:nvSpPr>
            <p:cNvPr id="16" name="Rectangle: Rounded Corners 15">
              <a:extLst>
                <a:ext uri="{FF2B5EF4-FFF2-40B4-BE49-F238E27FC236}">
                  <a16:creationId xmlns:a16="http://schemas.microsoft.com/office/drawing/2014/main" id="{64727641-29E9-4EC7-81DF-1CCB5F62CF0F}"/>
                </a:ext>
              </a:extLst>
            </p:cNvPr>
            <p:cNvSpPr/>
            <p:nvPr/>
          </p:nvSpPr>
          <p:spPr>
            <a:xfrm>
              <a:off x="1716614" y="1114405"/>
              <a:ext cx="708660" cy="177245"/>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Marketing</a:t>
              </a:r>
              <a:endParaRPr lang="en-CA" sz="675">
                <a:solidFill>
                  <a:srgbClr val="080808"/>
                </a:solidFill>
                <a:latin typeface="CiscoSansTT ExtraLight"/>
              </a:endParaRPr>
            </a:p>
          </p:txBody>
        </p:sp>
        <p:sp>
          <p:nvSpPr>
            <p:cNvPr id="17" name="Rectangle: Rounded Corners 16">
              <a:extLst>
                <a:ext uri="{FF2B5EF4-FFF2-40B4-BE49-F238E27FC236}">
                  <a16:creationId xmlns:a16="http://schemas.microsoft.com/office/drawing/2014/main" id="{8464CA77-7972-4878-BA8F-1BF968F1CF93}"/>
                </a:ext>
              </a:extLst>
            </p:cNvPr>
            <p:cNvSpPr/>
            <p:nvPr/>
          </p:nvSpPr>
          <p:spPr>
            <a:xfrm>
              <a:off x="2462421" y="1114405"/>
              <a:ext cx="708660" cy="177245"/>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Social</a:t>
              </a:r>
              <a:endParaRPr lang="en-CA" sz="675">
                <a:solidFill>
                  <a:srgbClr val="080808"/>
                </a:solidFill>
                <a:latin typeface="CiscoSansTT ExtraLight"/>
              </a:endParaRPr>
            </a:p>
          </p:txBody>
        </p:sp>
        <p:sp>
          <p:nvSpPr>
            <p:cNvPr id="18" name="Rectangle: Rounded Corners 17">
              <a:extLst>
                <a:ext uri="{FF2B5EF4-FFF2-40B4-BE49-F238E27FC236}">
                  <a16:creationId xmlns:a16="http://schemas.microsoft.com/office/drawing/2014/main" id="{A03EF3A0-1059-4C30-9885-82013DD6FE62}"/>
                </a:ext>
              </a:extLst>
            </p:cNvPr>
            <p:cNvSpPr/>
            <p:nvPr/>
          </p:nvSpPr>
          <p:spPr>
            <a:xfrm>
              <a:off x="3208229" y="1114405"/>
              <a:ext cx="708660" cy="177245"/>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Bulk</a:t>
              </a:r>
              <a:endParaRPr lang="en-CA" sz="675">
                <a:solidFill>
                  <a:srgbClr val="080808"/>
                </a:solidFill>
                <a:latin typeface="CiscoSansTT ExtraLight"/>
              </a:endParaRPr>
            </a:p>
          </p:txBody>
        </p:sp>
        <p:sp>
          <p:nvSpPr>
            <p:cNvPr id="20" name="Rectangle: Rounded Corners 19">
              <a:extLst>
                <a:ext uri="{FF2B5EF4-FFF2-40B4-BE49-F238E27FC236}">
                  <a16:creationId xmlns:a16="http://schemas.microsoft.com/office/drawing/2014/main" id="{DFCE5B97-107D-4152-8EBC-F8AF75C0228C}"/>
                </a:ext>
              </a:extLst>
            </p:cNvPr>
            <p:cNvSpPr/>
            <p:nvPr/>
          </p:nvSpPr>
          <p:spPr>
            <a:xfrm>
              <a:off x="1716614" y="190456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Fraud</a:t>
              </a:r>
              <a:endParaRPr lang="en-CA" sz="675">
                <a:solidFill>
                  <a:srgbClr val="080808"/>
                </a:solidFill>
                <a:latin typeface="CiscoSansTT ExtraLight"/>
              </a:endParaRPr>
            </a:p>
          </p:txBody>
        </p:sp>
        <p:sp>
          <p:nvSpPr>
            <p:cNvPr id="21" name="Rectangle: Rounded Corners 20">
              <a:extLst>
                <a:ext uri="{FF2B5EF4-FFF2-40B4-BE49-F238E27FC236}">
                  <a16:creationId xmlns:a16="http://schemas.microsoft.com/office/drawing/2014/main" id="{6FFD8D32-C5F0-408C-B747-DB59ABFBF8B7}"/>
                </a:ext>
              </a:extLst>
            </p:cNvPr>
            <p:cNvSpPr/>
            <p:nvPr/>
          </p:nvSpPr>
          <p:spPr>
            <a:xfrm>
              <a:off x="1716614" y="2058789"/>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Extortion</a:t>
              </a:r>
              <a:endParaRPr lang="en-CA" sz="675">
                <a:solidFill>
                  <a:srgbClr val="080808"/>
                </a:solidFill>
                <a:latin typeface="CiscoSansTT ExtraLight"/>
              </a:endParaRPr>
            </a:p>
          </p:txBody>
        </p:sp>
        <p:sp>
          <p:nvSpPr>
            <p:cNvPr id="22" name="Rectangle: Rounded Corners 21">
              <a:extLst>
                <a:ext uri="{FF2B5EF4-FFF2-40B4-BE49-F238E27FC236}">
                  <a16:creationId xmlns:a16="http://schemas.microsoft.com/office/drawing/2014/main" id="{65AD2408-AF07-49EC-8EBB-37CAD0810AF4}"/>
                </a:ext>
              </a:extLst>
            </p:cNvPr>
            <p:cNvSpPr/>
            <p:nvPr/>
          </p:nvSpPr>
          <p:spPr>
            <a:xfrm>
              <a:off x="2462421" y="190456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Advance Fee</a:t>
              </a:r>
              <a:endParaRPr lang="en-CA" sz="675">
                <a:solidFill>
                  <a:srgbClr val="080808"/>
                </a:solidFill>
                <a:latin typeface="CiscoSansTT ExtraLight"/>
              </a:endParaRPr>
            </a:p>
          </p:txBody>
        </p:sp>
        <p:sp>
          <p:nvSpPr>
            <p:cNvPr id="23" name="Rectangle: Rounded Corners 22">
              <a:extLst>
                <a:ext uri="{FF2B5EF4-FFF2-40B4-BE49-F238E27FC236}">
                  <a16:creationId xmlns:a16="http://schemas.microsoft.com/office/drawing/2014/main" id="{A1FF85F1-8E13-4767-A553-57407112E02B}"/>
                </a:ext>
              </a:extLst>
            </p:cNvPr>
            <p:cNvSpPr/>
            <p:nvPr/>
          </p:nvSpPr>
          <p:spPr>
            <a:xfrm>
              <a:off x="2462421" y="2058789"/>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Charity</a:t>
              </a:r>
              <a:endParaRPr lang="en-CA" sz="675">
                <a:solidFill>
                  <a:srgbClr val="080808"/>
                </a:solidFill>
                <a:latin typeface="CiscoSansTT ExtraLight"/>
              </a:endParaRPr>
            </a:p>
          </p:txBody>
        </p:sp>
        <p:sp>
          <p:nvSpPr>
            <p:cNvPr id="24" name="Rectangle: Rounded Corners 23">
              <a:extLst>
                <a:ext uri="{FF2B5EF4-FFF2-40B4-BE49-F238E27FC236}">
                  <a16:creationId xmlns:a16="http://schemas.microsoft.com/office/drawing/2014/main" id="{53FD0A8D-E053-4047-B412-A4F7AF8F8485}"/>
                </a:ext>
              </a:extLst>
            </p:cNvPr>
            <p:cNvSpPr/>
            <p:nvPr/>
          </p:nvSpPr>
          <p:spPr>
            <a:xfrm>
              <a:off x="3208229" y="190456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500">
                  <a:solidFill>
                    <a:srgbClr val="080808"/>
                  </a:solidFill>
                  <a:latin typeface="CiscoSansTT ExtraLight"/>
                </a:rPr>
                <a:t>Fake Company</a:t>
              </a:r>
              <a:endParaRPr lang="en-CA" sz="500">
                <a:solidFill>
                  <a:srgbClr val="080808"/>
                </a:solidFill>
                <a:latin typeface="CiscoSansTT ExtraLight"/>
              </a:endParaRPr>
            </a:p>
          </p:txBody>
        </p:sp>
        <p:sp>
          <p:nvSpPr>
            <p:cNvPr id="25" name="Rectangle: Rounded Corners 24">
              <a:extLst>
                <a:ext uri="{FF2B5EF4-FFF2-40B4-BE49-F238E27FC236}">
                  <a16:creationId xmlns:a16="http://schemas.microsoft.com/office/drawing/2014/main" id="{76467001-1A27-4EF6-B7F5-3109DD82BF76}"/>
                </a:ext>
              </a:extLst>
            </p:cNvPr>
            <p:cNvSpPr/>
            <p:nvPr/>
          </p:nvSpPr>
          <p:spPr>
            <a:xfrm>
              <a:off x="3208229" y="2058789"/>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Romance</a:t>
              </a:r>
              <a:endParaRPr lang="en-CA" sz="675">
                <a:solidFill>
                  <a:srgbClr val="080808"/>
                </a:solidFill>
                <a:latin typeface="CiscoSansTT ExtraLight"/>
              </a:endParaRPr>
            </a:p>
          </p:txBody>
        </p:sp>
        <p:sp>
          <p:nvSpPr>
            <p:cNvPr id="26" name="Rectangle: Rounded Corners 25">
              <a:extLst>
                <a:ext uri="{FF2B5EF4-FFF2-40B4-BE49-F238E27FC236}">
                  <a16:creationId xmlns:a16="http://schemas.microsoft.com/office/drawing/2014/main" id="{0A89C9CC-94E4-4554-9DAF-8721C9BA982D}"/>
                </a:ext>
              </a:extLst>
            </p:cNvPr>
            <p:cNvSpPr/>
            <p:nvPr/>
          </p:nvSpPr>
          <p:spPr>
            <a:xfrm>
              <a:off x="3954036" y="190456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ATO</a:t>
              </a:r>
              <a:endParaRPr lang="en-CA" sz="675">
                <a:solidFill>
                  <a:srgbClr val="080808"/>
                </a:solidFill>
                <a:latin typeface="CiscoSansTT ExtraLight"/>
              </a:endParaRPr>
            </a:p>
          </p:txBody>
        </p:sp>
        <p:sp>
          <p:nvSpPr>
            <p:cNvPr id="27" name="Rectangle: Rounded Corners 26">
              <a:extLst>
                <a:ext uri="{FF2B5EF4-FFF2-40B4-BE49-F238E27FC236}">
                  <a16:creationId xmlns:a16="http://schemas.microsoft.com/office/drawing/2014/main" id="{47A9667D-E160-4EB3-8444-3BED85FABA1D}"/>
                </a:ext>
              </a:extLst>
            </p:cNvPr>
            <p:cNvSpPr/>
            <p:nvPr/>
          </p:nvSpPr>
          <p:spPr>
            <a:xfrm>
              <a:off x="3954036" y="2058789"/>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Investment</a:t>
              </a:r>
              <a:endParaRPr lang="en-CA" sz="675">
                <a:solidFill>
                  <a:srgbClr val="080808"/>
                </a:solidFill>
                <a:latin typeface="CiscoSansTT ExtraLight"/>
              </a:endParaRPr>
            </a:p>
          </p:txBody>
        </p:sp>
        <p:sp>
          <p:nvSpPr>
            <p:cNvPr id="28" name="Rectangle: Rounded Corners 27">
              <a:extLst>
                <a:ext uri="{FF2B5EF4-FFF2-40B4-BE49-F238E27FC236}">
                  <a16:creationId xmlns:a16="http://schemas.microsoft.com/office/drawing/2014/main" id="{A7FCAEB0-D763-45AE-BE0E-B52C978DA7C7}"/>
                </a:ext>
              </a:extLst>
            </p:cNvPr>
            <p:cNvSpPr/>
            <p:nvPr/>
          </p:nvSpPr>
          <p:spPr>
            <a:xfrm>
              <a:off x="1716614" y="221301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Lottery</a:t>
              </a:r>
              <a:endParaRPr lang="en-CA" sz="675">
                <a:solidFill>
                  <a:srgbClr val="080808"/>
                </a:solidFill>
                <a:latin typeface="CiscoSansTT ExtraLight"/>
              </a:endParaRPr>
            </a:p>
          </p:txBody>
        </p:sp>
        <p:sp>
          <p:nvSpPr>
            <p:cNvPr id="29" name="Rectangle: Rounded Corners 28">
              <a:extLst>
                <a:ext uri="{FF2B5EF4-FFF2-40B4-BE49-F238E27FC236}">
                  <a16:creationId xmlns:a16="http://schemas.microsoft.com/office/drawing/2014/main" id="{8DCE2362-14A4-427B-999B-D46EBAB6C864}"/>
                </a:ext>
              </a:extLst>
            </p:cNvPr>
            <p:cNvSpPr/>
            <p:nvPr/>
          </p:nvSpPr>
          <p:spPr>
            <a:xfrm>
              <a:off x="2462421" y="221301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Employment</a:t>
              </a:r>
              <a:endParaRPr lang="en-CA" sz="675">
                <a:solidFill>
                  <a:srgbClr val="080808"/>
                </a:solidFill>
                <a:latin typeface="CiscoSansTT ExtraLight"/>
              </a:endParaRPr>
            </a:p>
          </p:txBody>
        </p:sp>
        <p:sp>
          <p:nvSpPr>
            <p:cNvPr id="30" name="Rectangle: Rounded Corners 29">
              <a:extLst>
                <a:ext uri="{FF2B5EF4-FFF2-40B4-BE49-F238E27FC236}">
                  <a16:creationId xmlns:a16="http://schemas.microsoft.com/office/drawing/2014/main" id="{8D61CBC5-A609-48E6-BFBE-0F8038AD3459}"/>
                </a:ext>
              </a:extLst>
            </p:cNvPr>
            <p:cNvSpPr/>
            <p:nvPr/>
          </p:nvSpPr>
          <p:spPr>
            <a:xfrm>
              <a:off x="3208229" y="221301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Inheritance</a:t>
              </a:r>
              <a:endParaRPr lang="en-CA" sz="675">
                <a:solidFill>
                  <a:srgbClr val="080808"/>
                </a:solidFill>
                <a:latin typeface="CiscoSansTT ExtraLight"/>
              </a:endParaRPr>
            </a:p>
          </p:txBody>
        </p:sp>
        <p:sp>
          <p:nvSpPr>
            <p:cNvPr id="31" name="Rectangle: Rounded Corners 30">
              <a:extLst>
                <a:ext uri="{FF2B5EF4-FFF2-40B4-BE49-F238E27FC236}">
                  <a16:creationId xmlns:a16="http://schemas.microsoft.com/office/drawing/2014/main" id="{2A5B1150-D74D-490C-9ADF-08C66217FCC6}"/>
                </a:ext>
              </a:extLst>
            </p:cNvPr>
            <p:cNvSpPr/>
            <p:nvPr/>
          </p:nvSpPr>
          <p:spPr>
            <a:xfrm>
              <a:off x="3954036" y="2213014"/>
              <a:ext cx="708660" cy="125729"/>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Money Mule</a:t>
              </a:r>
              <a:endParaRPr lang="en-CA" sz="675">
                <a:solidFill>
                  <a:srgbClr val="080808"/>
                </a:solidFill>
                <a:latin typeface="CiscoSansTT ExtraLight"/>
              </a:endParaRPr>
            </a:p>
          </p:txBody>
        </p:sp>
        <p:sp>
          <p:nvSpPr>
            <p:cNvPr id="32" name="Rectangle: Rounded Corners 31">
              <a:extLst>
                <a:ext uri="{FF2B5EF4-FFF2-40B4-BE49-F238E27FC236}">
                  <a16:creationId xmlns:a16="http://schemas.microsoft.com/office/drawing/2014/main" id="{5F295786-5B0A-48C7-82C5-1A07D44E66C7}"/>
                </a:ext>
              </a:extLst>
            </p:cNvPr>
            <p:cNvSpPr/>
            <p:nvPr/>
          </p:nvSpPr>
          <p:spPr>
            <a:xfrm>
              <a:off x="3954036" y="1114405"/>
              <a:ext cx="708660" cy="177245"/>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080808"/>
                  </a:solidFill>
                  <a:latin typeface="CiscoSansTT ExtraLight"/>
                </a:rPr>
                <a:t>Spam</a:t>
              </a:r>
              <a:endParaRPr lang="en-CA" sz="675">
                <a:solidFill>
                  <a:srgbClr val="080808"/>
                </a:solidFill>
                <a:latin typeface="CiscoSansTT ExtraLight"/>
              </a:endParaRPr>
            </a:p>
          </p:txBody>
        </p:sp>
        <p:sp>
          <p:nvSpPr>
            <p:cNvPr id="33" name="Rectangle: Rounded Corners 32">
              <a:extLst>
                <a:ext uri="{FF2B5EF4-FFF2-40B4-BE49-F238E27FC236}">
                  <a16:creationId xmlns:a16="http://schemas.microsoft.com/office/drawing/2014/main" id="{A3B7BDBC-44BE-4D7A-9245-2FA441B5D7D5}"/>
                </a:ext>
              </a:extLst>
            </p:cNvPr>
            <p:cNvSpPr/>
            <p:nvPr/>
          </p:nvSpPr>
          <p:spPr>
            <a:xfrm>
              <a:off x="1716614" y="2501540"/>
              <a:ext cx="708660" cy="177245"/>
            </a:xfrm>
            <a:prstGeom prst="round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Credential</a:t>
              </a:r>
              <a:endParaRPr lang="en-CA" sz="675">
                <a:solidFill>
                  <a:srgbClr val="FFFFFF"/>
                </a:solidFill>
                <a:latin typeface="CiscoSansTT ExtraLight"/>
              </a:endParaRPr>
            </a:p>
          </p:txBody>
        </p:sp>
        <p:sp>
          <p:nvSpPr>
            <p:cNvPr id="34" name="Rectangle: Rounded Corners 33">
              <a:extLst>
                <a:ext uri="{FF2B5EF4-FFF2-40B4-BE49-F238E27FC236}">
                  <a16:creationId xmlns:a16="http://schemas.microsoft.com/office/drawing/2014/main" id="{6A73802C-FB33-456A-8307-281541B1A7FC}"/>
                </a:ext>
              </a:extLst>
            </p:cNvPr>
            <p:cNvSpPr/>
            <p:nvPr/>
          </p:nvSpPr>
          <p:spPr>
            <a:xfrm>
              <a:off x="2462421" y="2501540"/>
              <a:ext cx="708660" cy="177245"/>
            </a:xfrm>
            <a:prstGeom prst="round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Financial</a:t>
              </a:r>
              <a:endParaRPr lang="en-CA" sz="675">
                <a:solidFill>
                  <a:srgbClr val="FFFFFF"/>
                </a:solidFill>
                <a:latin typeface="CiscoSansTT ExtraLight"/>
              </a:endParaRPr>
            </a:p>
          </p:txBody>
        </p:sp>
        <p:sp>
          <p:nvSpPr>
            <p:cNvPr id="35" name="Rectangle: Rounded Corners 34">
              <a:extLst>
                <a:ext uri="{FF2B5EF4-FFF2-40B4-BE49-F238E27FC236}">
                  <a16:creationId xmlns:a16="http://schemas.microsoft.com/office/drawing/2014/main" id="{5A9BFA18-77C0-4752-8898-2E4FA037EC88}"/>
                </a:ext>
              </a:extLst>
            </p:cNvPr>
            <p:cNvSpPr/>
            <p:nvPr/>
          </p:nvSpPr>
          <p:spPr>
            <a:xfrm>
              <a:off x="3208229" y="2501540"/>
              <a:ext cx="708660" cy="177245"/>
            </a:xfrm>
            <a:prstGeom prst="round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Doc Share</a:t>
              </a:r>
              <a:endParaRPr lang="en-CA" sz="675">
                <a:solidFill>
                  <a:srgbClr val="FFFFFF"/>
                </a:solidFill>
                <a:latin typeface="CiscoSansTT ExtraLight"/>
              </a:endParaRPr>
            </a:p>
          </p:txBody>
        </p:sp>
        <p:sp>
          <p:nvSpPr>
            <p:cNvPr id="36" name="Rectangle: Rounded Corners 35">
              <a:extLst>
                <a:ext uri="{FF2B5EF4-FFF2-40B4-BE49-F238E27FC236}">
                  <a16:creationId xmlns:a16="http://schemas.microsoft.com/office/drawing/2014/main" id="{A5B10AEB-701A-4222-901A-9CA60F07D0B3}"/>
                </a:ext>
              </a:extLst>
            </p:cNvPr>
            <p:cNvSpPr/>
            <p:nvPr/>
          </p:nvSpPr>
          <p:spPr>
            <a:xfrm>
              <a:off x="3954036" y="2501540"/>
              <a:ext cx="708660" cy="177245"/>
            </a:xfrm>
            <a:prstGeom prst="round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chemeClr val="bg1"/>
                  </a:solidFill>
                  <a:latin typeface="CiscoSansTT ExtraLight"/>
                </a:rPr>
                <a:t>Forgery</a:t>
              </a:r>
              <a:endParaRPr lang="en-CA" sz="675">
                <a:solidFill>
                  <a:schemeClr val="bg1"/>
                </a:solidFill>
                <a:latin typeface="CiscoSansTT ExtraLight"/>
              </a:endParaRPr>
            </a:p>
          </p:txBody>
        </p:sp>
        <p:sp>
          <p:nvSpPr>
            <p:cNvPr id="37" name="Rectangle: Rounded Corners 36">
              <a:extLst>
                <a:ext uri="{FF2B5EF4-FFF2-40B4-BE49-F238E27FC236}">
                  <a16:creationId xmlns:a16="http://schemas.microsoft.com/office/drawing/2014/main" id="{1D68274D-A85F-4703-A98B-EBA5A803B993}"/>
                </a:ext>
              </a:extLst>
            </p:cNvPr>
            <p:cNvSpPr/>
            <p:nvPr/>
          </p:nvSpPr>
          <p:spPr>
            <a:xfrm>
              <a:off x="502176" y="2841583"/>
              <a:ext cx="1171575" cy="442751"/>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050">
                  <a:solidFill>
                    <a:srgbClr val="FFFFFF"/>
                  </a:solidFill>
                  <a:latin typeface="CiscoSansTT ExtraLight"/>
                </a:rPr>
                <a:t>Business Email Compromise</a:t>
              </a:r>
              <a:endParaRPr lang="en-CA" sz="1050">
                <a:solidFill>
                  <a:srgbClr val="FFFFFF"/>
                </a:solidFill>
                <a:latin typeface="CiscoSansTT ExtraLight"/>
              </a:endParaRPr>
            </a:p>
          </p:txBody>
        </p:sp>
        <p:sp>
          <p:nvSpPr>
            <p:cNvPr id="38" name="Rectangle: Rounded Corners 37">
              <a:extLst>
                <a:ext uri="{FF2B5EF4-FFF2-40B4-BE49-F238E27FC236}">
                  <a16:creationId xmlns:a16="http://schemas.microsoft.com/office/drawing/2014/main" id="{B7664270-2FFA-45D6-B3C3-3C26A560B02F}"/>
                </a:ext>
              </a:extLst>
            </p:cNvPr>
            <p:cNvSpPr/>
            <p:nvPr/>
          </p:nvSpPr>
          <p:spPr>
            <a:xfrm>
              <a:off x="1719471" y="2859211"/>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Identity</a:t>
              </a:r>
              <a:endParaRPr lang="en-CA" sz="675">
                <a:solidFill>
                  <a:srgbClr val="FFFFFF"/>
                </a:solidFill>
                <a:latin typeface="CiscoSansTT ExtraLight"/>
              </a:endParaRPr>
            </a:p>
          </p:txBody>
        </p:sp>
        <p:sp>
          <p:nvSpPr>
            <p:cNvPr id="39" name="Rectangle: Rounded Corners 38">
              <a:extLst>
                <a:ext uri="{FF2B5EF4-FFF2-40B4-BE49-F238E27FC236}">
                  <a16:creationId xmlns:a16="http://schemas.microsoft.com/office/drawing/2014/main" id="{18D0C3E9-430E-4D17-9241-87325E66D131}"/>
                </a:ext>
              </a:extLst>
            </p:cNvPr>
            <p:cNvSpPr/>
            <p:nvPr/>
          </p:nvSpPr>
          <p:spPr>
            <a:xfrm>
              <a:off x="1719471" y="3013435"/>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Compromise</a:t>
              </a:r>
              <a:endParaRPr lang="en-CA" sz="675">
                <a:solidFill>
                  <a:srgbClr val="FFFFFF"/>
                </a:solidFill>
                <a:latin typeface="CiscoSansTT ExtraLight"/>
              </a:endParaRPr>
            </a:p>
          </p:txBody>
        </p:sp>
        <p:sp>
          <p:nvSpPr>
            <p:cNvPr id="40" name="Rectangle: Rounded Corners 39">
              <a:extLst>
                <a:ext uri="{FF2B5EF4-FFF2-40B4-BE49-F238E27FC236}">
                  <a16:creationId xmlns:a16="http://schemas.microsoft.com/office/drawing/2014/main" id="{B637DEA3-4B37-49E2-A39D-9C17F94151C8}"/>
                </a:ext>
              </a:extLst>
            </p:cNvPr>
            <p:cNvSpPr/>
            <p:nvPr/>
          </p:nvSpPr>
          <p:spPr>
            <a:xfrm>
              <a:off x="2465279" y="2859211"/>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Brand</a:t>
              </a:r>
              <a:endParaRPr lang="en-CA" sz="675">
                <a:solidFill>
                  <a:srgbClr val="FFFFFF"/>
                </a:solidFill>
                <a:latin typeface="CiscoSansTT ExtraLight"/>
              </a:endParaRPr>
            </a:p>
          </p:txBody>
        </p:sp>
        <p:sp>
          <p:nvSpPr>
            <p:cNvPr id="41" name="Rectangle: Rounded Corners 40">
              <a:extLst>
                <a:ext uri="{FF2B5EF4-FFF2-40B4-BE49-F238E27FC236}">
                  <a16:creationId xmlns:a16="http://schemas.microsoft.com/office/drawing/2014/main" id="{ED1D1635-B6D1-4179-821A-177719EDB680}"/>
                </a:ext>
              </a:extLst>
            </p:cNvPr>
            <p:cNvSpPr/>
            <p:nvPr/>
          </p:nvSpPr>
          <p:spPr>
            <a:xfrm>
              <a:off x="2465279" y="3013435"/>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Payroll</a:t>
              </a:r>
              <a:endParaRPr lang="en-CA" sz="675">
                <a:solidFill>
                  <a:srgbClr val="FFFFFF"/>
                </a:solidFill>
                <a:latin typeface="CiscoSansTT ExtraLight"/>
              </a:endParaRPr>
            </a:p>
          </p:txBody>
        </p:sp>
        <p:sp>
          <p:nvSpPr>
            <p:cNvPr id="42" name="Rectangle: Rounded Corners 41">
              <a:extLst>
                <a:ext uri="{FF2B5EF4-FFF2-40B4-BE49-F238E27FC236}">
                  <a16:creationId xmlns:a16="http://schemas.microsoft.com/office/drawing/2014/main" id="{3A66BBF5-0B35-465E-8E44-50DBF6D4A7A7}"/>
                </a:ext>
              </a:extLst>
            </p:cNvPr>
            <p:cNvSpPr/>
            <p:nvPr/>
          </p:nvSpPr>
          <p:spPr>
            <a:xfrm>
              <a:off x="3211086" y="2859211"/>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00">
                  <a:solidFill>
                    <a:schemeClr val="bg1"/>
                  </a:solidFill>
                  <a:latin typeface="CiscoSansTT ExtraLight"/>
                </a:rPr>
                <a:t>Spoof/Cousin</a:t>
              </a:r>
              <a:endParaRPr lang="en-CA" sz="600">
                <a:solidFill>
                  <a:schemeClr val="bg1"/>
                </a:solidFill>
                <a:latin typeface="CiscoSansTT ExtraLight"/>
              </a:endParaRPr>
            </a:p>
          </p:txBody>
        </p:sp>
        <p:sp>
          <p:nvSpPr>
            <p:cNvPr id="43" name="Rectangle: Rounded Corners 42">
              <a:extLst>
                <a:ext uri="{FF2B5EF4-FFF2-40B4-BE49-F238E27FC236}">
                  <a16:creationId xmlns:a16="http://schemas.microsoft.com/office/drawing/2014/main" id="{E21F86EB-A28C-49AD-876A-29D69430179C}"/>
                </a:ext>
              </a:extLst>
            </p:cNvPr>
            <p:cNvSpPr/>
            <p:nvPr/>
          </p:nvSpPr>
          <p:spPr>
            <a:xfrm>
              <a:off x="3211086" y="3013435"/>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chemeClr val="bg1"/>
                  </a:solidFill>
                  <a:latin typeface="CiscoSansTT ExtraLight"/>
                </a:rPr>
                <a:t>Gift Card</a:t>
              </a:r>
              <a:endParaRPr lang="en-CA" sz="675">
                <a:solidFill>
                  <a:schemeClr val="bg1"/>
                </a:solidFill>
                <a:latin typeface="CiscoSansTT ExtraLight"/>
              </a:endParaRPr>
            </a:p>
          </p:txBody>
        </p:sp>
        <p:sp>
          <p:nvSpPr>
            <p:cNvPr id="44" name="Rectangle: Rounded Corners 43">
              <a:extLst>
                <a:ext uri="{FF2B5EF4-FFF2-40B4-BE49-F238E27FC236}">
                  <a16:creationId xmlns:a16="http://schemas.microsoft.com/office/drawing/2014/main" id="{24383C95-530F-48E0-91D5-88A29419432E}"/>
                </a:ext>
              </a:extLst>
            </p:cNvPr>
            <p:cNvSpPr/>
            <p:nvPr/>
          </p:nvSpPr>
          <p:spPr>
            <a:xfrm>
              <a:off x="3956894" y="2859211"/>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00">
                  <a:solidFill>
                    <a:srgbClr val="FFFFFF"/>
                  </a:solidFill>
                  <a:latin typeface="CiscoSansTT ExtraLight"/>
                </a:rPr>
                <a:t>ATO (external)</a:t>
              </a:r>
              <a:endParaRPr lang="en-CA" sz="600">
                <a:solidFill>
                  <a:srgbClr val="FFFFFF"/>
                </a:solidFill>
                <a:latin typeface="CiscoSansTT ExtraLight"/>
              </a:endParaRPr>
            </a:p>
          </p:txBody>
        </p:sp>
        <p:sp>
          <p:nvSpPr>
            <p:cNvPr id="45" name="Rectangle: Rounded Corners 44">
              <a:extLst>
                <a:ext uri="{FF2B5EF4-FFF2-40B4-BE49-F238E27FC236}">
                  <a16:creationId xmlns:a16="http://schemas.microsoft.com/office/drawing/2014/main" id="{2F3DF3BD-70C3-4379-AE04-585F18874981}"/>
                </a:ext>
              </a:extLst>
            </p:cNvPr>
            <p:cNvSpPr/>
            <p:nvPr/>
          </p:nvSpPr>
          <p:spPr>
            <a:xfrm>
              <a:off x="3956894" y="3013435"/>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Wire Transfer</a:t>
              </a:r>
              <a:endParaRPr lang="en-CA" sz="675">
                <a:solidFill>
                  <a:srgbClr val="FFFFFF"/>
                </a:solidFill>
                <a:latin typeface="CiscoSansTT ExtraLight"/>
              </a:endParaRPr>
            </a:p>
          </p:txBody>
        </p:sp>
        <p:sp>
          <p:nvSpPr>
            <p:cNvPr id="46" name="Rectangle: Rounded Corners 45">
              <a:extLst>
                <a:ext uri="{FF2B5EF4-FFF2-40B4-BE49-F238E27FC236}">
                  <a16:creationId xmlns:a16="http://schemas.microsoft.com/office/drawing/2014/main" id="{142E6EDB-CA59-423C-9841-BD799396012E}"/>
                </a:ext>
              </a:extLst>
            </p:cNvPr>
            <p:cNvSpPr/>
            <p:nvPr/>
          </p:nvSpPr>
          <p:spPr>
            <a:xfrm>
              <a:off x="1719471" y="3167660"/>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M &amp; A</a:t>
              </a:r>
              <a:endParaRPr lang="en-CA" sz="675">
                <a:solidFill>
                  <a:srgbClr val="FFFFFF"/>
                </a:solidFill>
                <a:latin typeface="CiscoSansTT ExtraLight"/>
              </a:endParaRPr>
            </a:p>
          </p:txBody>
        </p:sp>
        <p:sp>
          <p:nvSpPr>
            <p:cNvPr id="47" name="Rectangle: Rounded Corners 46">
              <a:extLst>
                <a:ext uri="{FF2B5EF4-FFF2-40B4-BE49-F238E27FC236}">
                  <a16:creationId xmlns:a16="http://schemas.microsoft.com/office/drawing/2014/main" id="{F2B56E4B-42C4-4873-9EC9-A741FD612640}"/>
                </a:ext>
              </a:extLst>
            </p:cNvPr>
            <p:cNvSpPr/>
            <p:nvPr/>
          </p:nvSpPr>
          <p:spPr>
            <a:xfrm>
              <a:off x="2465279" y="3167660"/>
              <a:ext cx="708660" cy="125729"/>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Invoice</a:t>
              </a:r>
              <a:endParaRPr lang="en-CA" sz="675">
                <a:solidFill>
                  <a:srgbClr val="FFFFFF"/>
                </a:solidFill>
                <a:latin typeface="CiscoSansTT ExtraLight"/>
              </a:endParaRPr>
            </a:p>
          </p:txBody>
        </p:sp>
        <p:sp>
          <p:nvSpPr>
            <p:cNvPr id="50" name="Rectangle: Rounded Corners 49">
              <a:extLst>
                <a:ext uri="{FF2B5EF4-FFF2-40B4-BE49-F238E27FC236}">
                  <a16:creationId xmlns:a16="http://schemas.microsoft.com/office/drawing/2014/main" id="{10ED30A4-CF89-4D87-BCEC-783C22C39592}"/>
                </a:ext>
              </a:extLst>
            </p:cNvPr>
            <p:cNvSpPr/>
            <p:nvPr/>
          </p:nvSpPr>
          <p:spPr>
            <a:xfrm>
              <a:off x="1716614" y="3505408"/>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Ransomware</a:t>
              </a:r>
              <a:endParaRPr lang="en-CA" sz="675">
                <a:solidFill>
                  <a:srgbClr val="FFFFFF"/>
                </a:solidFill>
                <a:latin typeface="CiscoSansTT ExtraLight"/>
              </a:endParaRPr>
            </a:p>
          </p:txBody>
        </p:sp>
        <p:sp>
          <p:nvSpPr>
            <p:cNvPr id="51" name="Rectangle: Rounded Corners 50">
              <a:extLst>
                <a:ext uri="{FF2B5EF4-FFF2-40B4-BE49-F238E27FC236}">
                  <a16:creationId xmlns:a16="http://schemas.microsoft.com/office/drawing/2014/main" id="{C9976CC9-2655-4964-BEBE-9BC12F89BE3A}"/>
                </a:ext>
              </a:extLst>
            </p:cNvPr>
            <p:cNvSpPr/>
            <p:nvPr/>
          </p:nvSpPr>
          <p:spPr>
            <a:xfrm>
              <a:off x="1716614" y="3659632"/>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00">
                  <a:solidFill>
                    <a:srgbClr val="FFFFFF"/>
                  </a:solidFill>
                  <a:latin typeface="CiscoSansTT ExtraLight"/>
                </a:rPr>
                <a:t>Malicious URL</a:t>
              </a:r>
              <a:endParaRPr lang="en-CA" sz="600">
                <a:solidFill>
                  <a:srgbClr val="FFFFFF"/>
                </a:solidFill>
                <a:latin typeface="CiscoSansTT ExtraLight"/>
              </a:endParaRPr>
            </a:p>
          </p:txBody>
        </p:sp>
        <p:sp>
          <p:nvSpPr>
            <p:cNvPr id="52" name="Rectangle: Rounded Corners 51">
              <a:extLst>
                <a:ext uri="{FF2B5EF4-FFF2-40B4-BE49-F238E27FC236}">
                  <a16:creationId xmlns:a16="http://schemas.microsoft.com/office/drawing/2014/main" id="{22E3599F-C980-4F8F-BF64-6993231E1AB3}"/>
                </a:ext>
              </a:extLst>
            </p:cNvPr>
            <p:cNvSpPr/>
            <p:nvPr/>
          </p:nvSpPr>
          <p:spPr>
            <a:xfrm>
              <a:off x="2462421" y="3505408"/>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rgbClr val="FFFFFF"/>
                  </a:solidFill>
                  <a:latin typeface="CiscoSansTT ExtraLight"/>
                </a:rPr>
                <a:t>Cred Stealer</a:t>
              </a:r>
              <a:endParaRPr lang="en-CA" sz="675">
                <a:solidFill>
                  <a:srgbClr val="FFFFFF"/>
                </a:solidFill>
                <a:latin typeface="CiscoSansTT ExtraLight"/>
              </a:endParaRPr>
            </a:p>
          </p:txBody>
        </p:sp>
        <p:sp>
          <p:nvSpPr>
            <p:cNvPr id="53" name="Rectangle: Rounded Corners 52">
              <a:extLst>
                <a:ext uri="{FF2B5EF4-FFF2-40B4-BE49-F238E27FC236}">
                  <a16:creationId xmlns:a16="http://schemas.microsoft.com/office/drawing/2014/main" id="{76CCC799-0A01-42D8-9265-3CA3EE910A0F}"/>
                </a:ext>
              </a:extLst>
            </p:cNvPr>
            <p:cNvSpPr/>
            <p:nvPr/>
          </p:nvSpPr>
          <p:spPr>
            <a:xfrm>
              <a:off x="2462421" y="3659632"/>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chemeClr val="bg1"/>
                  </a:solidFill>
                  <a:latin typeface="CiscoSansTT ExtraLight"/>
                </a:rPr>
                <a:t>Bot/Phish Kit</a:t>
              </a:r>
              <a:endParaRPr lang="en-CA" sz="675">
                <a:solidFill>
                  <a:schemeClr val="bg1"/>
                </a:solidFill>
                <a:latin typeface="CiscoSansTT ExtraLight"/>
              </a:endParaRPr>
            </a:p>
          </p:txBody>
        </p:sp>
        <p:sp>
          <p:nvSpPr>
            <p:cNvPr id="54" name="Rectangle: Rounded Corners 53">
              <a:extLst>
                <a:ext uri="{FF2B5EF4-FFF2-40B4-BE49-F238E27FC236}">
                  <a16:creationId xmlns:a16="http://schemas.microsoft.com/office/drawing/2014/main" id="{8F4AAFEC-F76B-4455-AAE0-9928E14EA720}"/>
                </a:ext>
              </a:extLst>
            </p:cNvPr>
            <p:cNvSpPr/>
            <p:nvPr/>
          </p:nvSpPr>
          <p:spPr>
            <a:xfrm>
              <a:off x="3208229" y="3505408"/>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00">
                  <a:solidFill>
                    <a:srgbClr val="FFFFFF"/>
                  </a:solidFill>
                  <a:latin typeface="CiscoSansTT ExtraLight"/>
                </a:rPr>
                <a:t>Crypto Miner</a:t>
              </a:r>
              <a:endParaRPr lang="en-CA" sz="600">
                <a:solidFill>
                  <a:srgbClr val="FFFFFF"/>
                </a:solidFill>
                <a:latin typeface="CiscoSansTT ExtraLight"/>
              </a:endParaRPr>
            </a:p>
          </p:txBody>
        </p:sp>
        <p:sp>
          <p:nvSpPr>
            <p:cNvPr id="56" name="Rectangle: Rounded Corners 55">
              <a:extLst>
                <a:ext uri="{FF2B5EF4-FFF2-40B4-BE49-F238E27FC236}">
                  <a16:creationId xmlns:a16="http://schemas.microsoft.com/office/drawing/2014/main" id="{94623296-17D3-4B87-B2F2-AD720A024270}"/>
                </a:ext>
              </a:extLst>
            </p:cNvPr>
            <p:cNvSpPr/>
            <p:nvPr/>
          </p:nvSpPr>
          <p:spPr>
            <a:xfrm>
              <a:off x="3954036" y="3505408"/>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00">
                  <a:solidFill>
                    <a:schemeClr val="bg1"/>
                  </a:solidFill>
                  <a:latin typeface="CiscoSansTT ExtraLight"/>
                </a:rPr>
                <a:t>Ad/Spyware</a:t>
              </a:r>
              <a:endParaRPr lang="en-CA" sz="600">
                <a:solidFill>
                  <a:schemeClr val="bg1"/>
                </a:solidFill>
                <a:latin typeface="CiscoSansTT ExtraLight"/>
              </a:endParaRPr>
            </a:p>
          </p:txBody>
        </p:sp>
        <p:sp>
          <p:nvSpPr>
            <p:cNvPr id="59" name="Rectangle: Rounded Corners 58">
              <a:extLst>
                <a:ext uri="{FF2B5EF4-FFF2-40B4-BE49-F238E27FC236}">
                  <a16:creationId xmlns:a16="http://schemas.microsoft.com/office/drawing/2014/main" id="{F7BBC015-AFD5-45E5-A6C4-3C563D6DF8F8}"/>
                </a:ext>
              </a:extLst>
            </p:cNvPr>
            <p:cNvSpPr/>
            <p:nvPr/>
          </p:nvSpPr>
          <p:spPr>
            <a:xfrm>
              <a:off x="3208229" y="3659632"/>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chemeClr val="bg1"/>
                  </a:solidFill>
                  <a:latin typeface="CiscoSansTT ExtraLight"/>
                </a:rPr>
                <a:t>Viral</a:t>
              </a:r>
              <a:endParaRPr lang="en-CA" sz="675">
                <a:solidFill>
                  <a:schemeClr val="bg1"/>
                </a:solidFill>
                <a:latin typeface="CiscoSansTT ExtraLight"/>
              </a:endParaRPr>
            </a:p>
          </p:txBody>
        </p:sp>
        <p:sp>
          <p:nvSpPr>
            <p:cNvPr id="60" name="Rectangle: Rounded Corners 59">
              <a:extLst>
                <a:ext uri="{FF2B5EF4-FFF2-40B4-BE49-F238E27FC236}">
                  <a16:creationId xmlns:a16="http://schemas.microsoft.com/office/drawing/2014/main" id="{2EE5DDB7-8F43-4BC5-8824-D620824F1745}"/>
                </a:ext>
              </a:extLst>
            </p:cNvPr>
            <p:cNvSpPr/>
            <p:nvPr/>
          </p:nvSpPr>
          <p:spPr>
            <a:xfrm>
              <a:off x="3954036" y="3659632"/>
              <a:ext cx="708660" cy="125729"/>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675">
                  <a:solidFill>
                    <a:schemeClr val="bg1"/>
                  </a:solidFill>
                  <a:latin typeface="CiscoSansTT ExtraLight"/>
                </a:rPr>
                <a:t>Trojan / CNC</a:t>
              </a:r>
              <a:endParaRPr lang="en-CA" sz="675">
                <a:solidFill>
                  <a:schemeClr val="bg1"/>
                </a:solidFill>
                <a:latin typeface="CiscoSansTT ExtraLight"/>
              </a:endParaRPr>
            </a:p>
          </p:txBody>
        </p:sp>
      </p:grpSp>
      <p:pic>
        <p:nvPicPr>
          <p:cNvPr id="19" name="Picture 18">
            <a:extLst>
              <a:ext uri="{FF2B5EF4-FFF2-40B4-BE49-F238E27FC236}">
                <a16:creationId xmlns:a16="http://schemas.microsoft.com/office/drawing/2014/main" id="{10ABB24E-B826-CDBE-F60A-D5F0C00EE2AF}"/>
              </a:ext>
            </a:extLst>
          </p:cNvPr>
          <p:cNvPicPr>
            <a:picLocks noChangeAspect="1"/>
          </p:cNvPicPr>
          <p:nvPr/>
        </p:nvPicPr>
        <p:blipFill rotWithShape="1">
          <a:blip r:embed="rId2"/>
          <a:srcRect l="80" t="266" r="61774" b="9639"/>
          <a:stretch/>
        </p:blipFill>
        <p:spPr>
          <a:xfrm>
            <a:off x="5042294" y="1254683"/>
            <a:ext cx="3475973" cy="3324507"/>
          </a:xfrm>
          <a:prstGeom prst="roundRect">
            <a:avLst>
              <a:gd name="adj" fmla="val 1012"/>
            </a:avLst>
          </a:prstGeom>
          <a:solidFill>
            <a:srgbClr val="17191D"/>
          </a:solidFill>
          <a:ln>
            <a:solidFill>
              <a:schemeClr val="tx1"/>
            </a:solidFill>
          </a:ln>
          <a:effectLst>
            <a:outerShdw blurRad="386824" dist="38100" dir="5400000" algn="t" rotWithShape="0">
              <a:prstClr val="black">
                <a:alpha val="40000"/>
              </a:prstClr>
            </a:outerShdw>
          </a:effectLst>
        </p:spPr>
      </p:pic>
      <p:sp>
        <p:nvSpPr>
          <p:cNvPr id="2" name="Title 5">
            <a:extLst>
              <a:ext uri="{FF2B5EF4-FFF2-40B4-BE49-F238E27FC236}">
                <a16:creationId xmlns:a16="http://schemas.microsoft.com/office/drawing/2014/main" id="{2B17857B-8CB5-C55F-D4CB-8235B950D6A4}"/>
              </a:ext>
            </a:extLst>
          </p:cNvPr>
          <p:cNvSpPr>
            <a:spLocks noGrp="1"/>
          </p:cNvSpPr>
          <p:nvPr>
            <p:ph type="title"/>
          </p:nvPr>
        </p:nvSpPr>
        <p:spPr>
          <a:xfrm>
            <a:off x="437766" y="341313"/>
            <a:ext cx="8345488" cy="731837"/>
          </a:xfrm>
        </p:spPr>
        <p:txBody>
          <a:bodyPr/>
          <a:lstStyle/>
          <a:p>
            <a:r>
              <a:rPr lang="en-US"/>
              <a:t>Threat Categorization, Risks and Techniques</a:t>
            </a:r>
          </a:p>
        </p:txBody>
      </p:sp>
    </p:spTree>
    <p:extLst>
      <p:ext uri="{BB962C8B-B14F-4D97-AF65-F5344CB8AC3E}">
        <p14:creationId xmlns:p14="http://schemas.microsoft.com/office/powerpoint/2010/main" val="212150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772023AE-409F-409D-EDC0-049527DC2478}"/>
              </a:ext>
            </a:extLst>
          </p:cNvPr>
          <p:cNvCxnSpPr>
            <a:cxnSpLocks/>
          </p:cNvCxnSpPr>
          <p:nvPr/>
        </p:nvCxnSpPr>
        <p:spPr>
          <a:xfrm flipH="1">
            <a:off x="2949954" y="2824234"/>
            <a:ext cx="2743202" cy="321873"/>
          </a:xfrm>
          <a:prstGeom prst="straightConnector1">
            <a:avLst/>
          </a:prstGeom>
          <a:ln w="22225">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FE41E97-3279-EB34-AACE-0906E92A9488}"/>
              </a:ext>
            </a:extLst>
          </p:cNvPr>
          <p:cNvSpPr>
            <a:spLocks noGrp="1"/>
          </p:cNvSpPr>
          <p:nvPr>
            <p:ph type="title"/>
          </p:nvPr>
        </p:nvSpPr>
        <p:spPr/>
        <p:txBody>
          <a:bodyPr/>
          <a:lstStyle/>
          <a:p>
            <a:r>
              <a:rPr lang="en-US"/>
              <a:t>Rapid integrated response when minutes count</a:t>
            </a:r>
          </a:p>
        </p:txBody>
      </p:sp>
      <p:pic>
        <p:nvPicPr>
          <p:cNvPr id="17" name="Picture 16" descr="Icon&#10;&#10;Description automatically generated">
            <a:extLst>
              <a:ext uri="{FF2B5EF4-FFF2-40B4-BE49-F238E27FC236}">
                <a16:creationId xmlns:a16="http://schemas.microsoft.com/office/drawing/2014/main" id="{83451BA7-6DA6-E180-148A-3A2DF2CBAD67}"/>
              </a:ext>
            </a:extLst>
          </p:cNvPr>
          <p:cNvPicPr>
            <a:picLocks noChangeAspect="1"/>
          </p:cNvPicPr>
          <p:nvPr/>
        </p:nvPicPr>
        <p:blipFill>
          <a:blip r:embed="rId3"/>
          <a:stretch>
            <a:fillRect/>
          </a:stretch>
        </p:blipFill>
        <p:spPr>
          <a:xfrm>
            <a:off x="5422914" y="2404744"/>
            <a:ext cx="1289376" cy="1289376"/>
          </a:xfrm>
          <a:prstGeom prst="rect">
            <a:avLst/>
          </a:prstGeom>
        </p:spPr>
      </p:pic>
      <p:grpSp>
        <p:nvGrpSpPr>
          <p:cNvPr id="18" name="Group 17">
            <a:extLst>
              <a:ext uri="{FF2B5EF4-FFF2-40B4-BE49-F238E27FC236}">
                <a16:creationId xmlns:a16="http://schemas.microsoft.com/office/drawing/2014/main" id="{0B443559-7A2B-CB9C-7183-D044C0E269CB}"/>
              </a:ext>
            </a:extLst>
          </p:cNvPr>
          <p:cNvGrpSpPr/>
          <p:nvPr/>
        </p:nvGrpSpPr>
        <p:grpSpPr>
          <a:xfrm>
            <a:off x="437766" y="2912070"/>
            <a:ext cx="1805145" cy="436542"/>
            <a:chOff x="437766" y="2912070"/>
            <a:chExt cx="1805145" cy="436542"/>
          </a:xfrm>
        </p:grpSpPr>
        <p:cxnSp>
          <p:nvCxnSpPr>
            <p:cNvPr id="19" name="Straight Arrow Connector 18">
              <a:extLst>
                <a:ext uri="{FF2B5EF4-FFF2-40B4-BE49-F238E27FC236}">
                  <a16:creationId xmlns:a16="http://schemas.microsoft.com/office/drawing/2014/main" id="{EE22E01C-20D1-D9DE-3595-D4B96645A4E5}"/>
                </a:ext>
              </a:extLst>
            </p:cNvPr>
            <p:cNvCxnSpPr>
              <a:cxnSpLocks/>
            </p:cNvCxnSpPr>
            <p:nvPr/>
          </p:nvCxnSpPr>
          <p:spPr>
            <a:xfrm>
              <a:off x="437766" y="3146107"/>
              <a:ext cx="563344" cy="0"/>
            </a:xfrm>
            <a:prstGeom prst="straightConnector1">
              <a:avLst/>
            </a:prstGeom>
            <a:ln w="57150" cap="flat">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6136E6-F208-1964-9324-E227F38A464A}"/>
                </a:ext>
              </a:extLst>
            </p:cNvPr>
            <p:cNvGrpSpPr/>
            <p:nvPr/>
          </p:nvGrpSpPr>
          <p:grpSpPr>
            <a:xfrm>
              <a:off x="1634495" y="2912070"/>
              <a:ext cx="608416" cy="436542"/>
              <a:chOff x="2331947" y="2927836"/>
              <a:chExt cx="608416" cy="436542"/>
            </a:xfrm>
          </p:grpSpPr>
          <p:sp>
            <p:nvSpPr>
              <p:cNvPr id="21" name="AutoShape 26">
                <a:extLst>
                  <a:ext uri="{FF2B5EF4-FFF2-40B4-BE49-F238E27FC236}">
                    <a16:creationId xmlns:a16="http://schemas.microsoft.com/office/drawing/2014/main" id="{2FF59685-D66E-AC07-D356-9363FE87F2FA}"/>
                  </a:ext>
                </a:extLst>
              </p:cNvPr>
              <p:cNvSpPr>
                <a:spLocks noChangeAspect="1" noChangeArrowheads="1" noTextEdit="1"/>
              </p:cNvSpPr>
              <p:nvPr/>
            </p:nvSpPr>
            <p:spPr bwMode="auto">
              <a:xfrm>
                <a:off x="2333666" y="2929555"/>
                <a:ext cx="604978" cy="43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ＭＳ Ｐゴシック" charset="0"/>
                </a:endParaRPr>
              </a:p>
            </p:txBody>
          </p:sp>
          <p:sp>
            <p:nvSpPr>
              <p:cNvPr id="22" name="Freeform 28">
                <a:extLst>
                  <a:ext uri="{FF2B5EF4-FFF2-40B4-BE49-F238E27FC236}">
                    <a16:creationId xmlns:a16="http://schemas.microsoft.com/office/drawing/2014/main" id="{A69A96E8-AE37-181F-EDEB-6FDAAA828CFA}"/>
                  </a:ext>
                </a:extLst>
              </p:cNvPr>
              <p:cNvSpPr>
                <a:spLocks/>
              </p:cNvSpPr>
              <p:nvPr/>
            </p:nvSpPr>
            <p:spPr bwMode="auto">
              <a:xfrm>
                <a:off x="2331947" y="3010333"/>
                <a:ext cx="230304" cy="315376"/>
              </a:xfrm>
              <a:custGeom>
                <a:avLst/>
                <a:gdLst>
                  <a:gd name="T0" fmla="*/ 112 w 112"/>
                  <a:gd name="T1" fmla="*/ 80 h 153"/>
                  <a:gd name="T2" fmla="*/ 1 w 112"/>
                  <a:gd name="T3" fmla="*/ 0 h 153"/>
                  <a:gd name="T4" fmla="*/ 0 w 112"/>
                  <a:gd name="T5" fmla="*/ 8 h 153"/>
                  <a:gd name="T6" fmla="*/ 0 w 112"/>
                  <a:gd name="T7" fmla="*/ 124 h 153"/>
                  <a:gd name="T8" fmla="*/ 10 w 112"/>
                  <a:gd name="T9" fmla="*/ 153 h 153"/>
                  <a:gd name="T10" fmla="*/ 112 w 112"/>
                  <a:gd name="T11" fmla="*/ 80 h 153"/>
                </a:gdLst>
                <a:ahLst/>
                <a:cxnLst>
                  <a:cxn ang="0">
                    <a:pos x="T0" y="T1"/>
                  </a:cxn>
                  <a:cxn ang="0">
                    <a:pos x="T2" y="T3"/>
                  </a:cxn>
                  <a:cxn ang="0">
                    <a:pos x="T4" y="T5"/>
                  </a:cxn>
                  <a:cxn ang="0">
                    <a:pos x="T6" y="T7"/>
                  </a:cxn>
                  <a:cxn ang="0">
                    <a:pos x="T8" y="T9"/>
                  </a:cxn>
                  <a:cxn ang="0">
                    <a:pos x="T10" y="T11"/>
                  </a:cxn>
                </a:cxnLst>
                <a:rect l="0" t="0" r="r" b="b"/>
                <a:pathLst>
                  <a:path w="112" h="153">
                    <a:moveTo>
                      <a:pt x="112" y="80"/>
                    </a:moveTo>
                    <a:cubicBezTo>
                      <a:pt x="1" y="0"/>
                      <a:pt x="1" y="0"/>
                      <a:pt x="1" y="0"/>
                    </a:cubicBezTo>
                    <a:cubicBezTo>
                      <a:pt x="0" y="3"/>
                      <a:pt x="0" y="5"/>
                      <a:pt x="0" y="8"/>
                    </a:cubicBezTo>
                    <a:cubicBezTo>
                      <a:pt x="0" y="124"/>
                      <a:pt x="0" y="124"/>
                      <a:pt x="0" y="124"/>
                    </a:cubicBezTo>
                    <a:cubicBezTo>
                      <a:pt x="0" y="135"/>
                      <a:pt x="4" y="145"/>
                      <a:pt x="10" y="153"/>
                    </a:cubicBezTo>
                    <a:lnTo>
                      <a:pt x="112" y="8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ＭＳ Ｐゴシック" charset="0"/>
                </a:endParaRPr>
              </a:p>
            </p:txBody>
          </p:sp>
          <p:sp>
            <p:nvSpPr>
              <p:cNvPr id="23" name="Freeform 29">
                <a:extLst>
                  <a:ext uri="{FF2B5EF4-FFF2-40B4-BE49-F238E27FC236}">
                    <a16:creationId xmlns:a16="http://schemas.microsoft.com/office/drawing/2014/main" id="{EDCEAD1C-8BDD-5DEC-6A1E-C274584308B5}"/>
                  </a:ext>
                </a:extLst>
              </p:cNvPr>
              <p:cNvSpPr>
                <a:spLocks/>
              </p:cNvSpPr>
              <p:nvPr/>
            </p:nvSpPr>
            <p:spPr bwMode="auto">
              <a:xfrm>
                <a:off x="2710059" y="3010333"/>
                <a:ext cx="230304" cy="315376"/>
              </a:xfrm>
              <a:custGeom>
                <a:avLst/>
                <a:gdLst>
                  <a:gd name="T0" fmla="*/ 0 w 112"/>
                  <a:gd name="T1" fmla="*/ 80 h 153"/>
                  <a:gd name="T2" fmla="*/ 102 w 112"/>
                  <a:gd name="T3" fmla="*/ 153 h 153"/>
                  <a:gd name="T4" fmla="*/ 112 w 112"/>
                  <a:gd name="T5" fmla="*/ 124 h 153"/>
                  <a:gd name="T6" fmla="*/ 112 w 112"/>
                  <a:gd name="T7" fmla="*/ 8 h 153"/>
                  <a:gd name="T8" fmla="*/ 111 w 112"/>
                  <a:gd name="T9" fmla="*/ 0 h 153"/>
                  <a:gd name="T10" fmla="*/ 0 w 112"/>
                  <a:gd name="T11" fmla="*/ 80 h 153"/>
                </a:gdLst>
                <a:ahLst/>
                <a:cxnLst>
                  <a:cxn ang="0">
                    <a:pos x="T0" y="T1"/>
                  </a:cxn>
                  <a:cxn ang="0">
                    <a:pos x="T2" y="T3"/>
                  </a:cxn>
                  <a:cxn ang="0">
                    <a:pos x="T4" y="T5"/>
                  </a:cxn>
                  <a:cxn ang="0">
                    <a:pos x="T6" y="T7"/>
                  </a:cxn>
                  <a:cxn ang="0">
                    <a:pos x="T8" y="T9"/>
                  </a:cxn>
                  <a:cxn ang="0">
                    <a:pos x="T10" y="T11"/>
                  </a:cxn>
                </a:cxnLst>
                <a:rect l="0" t="0" r="r" b="b"/>
                <a:pathLst>
                  <a:path w="112" h="153">
                    <a:moveTo>
                      <a:pt x="0" y="80"/>
                    </a:moveTo>
                    <a:cubicBezTo>
                      <a:pt x="102" y="153"/>
                      <a:pt x="102" y="153"/>
                      <a:pt x="102" y="153"/>
                    </a:cubicBezTo>
                    <a:cubicBezTo>
                      <a:pt x="108" y="145"/>
                      <a:pt x="112" y="135"/>
                      <a:pt x="112" y="124"/>
                    </a:cubicBezTo>
                    <a:cubicBezTo>
                      <a:pt x="112" y="8"/>
                      <a:pt x="112" y="8"/>
                      <a:pt x="112" y="8"/>
                    </a:cubicBezTo>
                    <a:cubicBezTo>
                      <a:pt x="112" y="5"/>
                      <a:pt x="112" y="3"/>
                      <a:pt x="111" y="0"/>
                    </a:cubicBezTo>
                    <a:lnTo>
                      <a:pt x="0" y="8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ＭＳ Ｐゴシック" charset="0"/>
                </a:endParaRPr>
              </a:p>
            </p:txBody>
          </p:sp>
          <p:sp>
            <p:nvSpPr>
              <p:cNvPr id="24" name="Freeform 30">
                <a:extLst>
                  <a:ext uri="{FF2B5EF4-FFF2-40B4-BE49-F238E27FC236}">
                    <a16:creationId xmlns:a16="http://schemas.microsoft.com/office/drawing/2014/main" id="{FA4C1A2F-3A9C-8482-7497-DB9E4426F818}"/>
                  </a:ext>
                </a:extLst>
              </p:cNvPr>
              <p:cNvSpPr>
                <a:spLocks/>
              </p:cNvSpPr>
              <p:nvPr/>
            </p:nvSpPr>
            <p:spPr bwMode="auto">
              <a:xfrm>
                <a:off x="2382649" y="3199386"/>
                <a:ext cx="506153" cy="164992"/>
              </a:xfrm>
              <a:custGeom>
                <a:avLst/>
                <a:gdLst>
                  <a:gd name="T0" fmla="*/ 142 w 246"/>
                  <a:gd name="T1" fmla="*/ 0 h 80"/>
                  <a:gd name="T2" fmla="*/ 123 w 246"/>
                  <a:gd name="T3" fmla="*/ 14 h 80"/>
                  <a:gd name="T4" fmla="*/ 104 w 246"/>
                  <a:gd name="T5" fmla="*/ 0 h 80"/>
                  <a:gd name="T6" fmla="*/ 0 w 246"/>
                  <a:gd name="T7" fmla="*/ 74 h 80"/>
                  <a:gd name="T8" fmla="*/ 23 w 246"/>
                  <a:gd name="T9" fmla="*/ 80 h 80"/>
                  <a:gd name="T10" fmla="*/ 223 w 246"/>
                  <a:gd name="T11" fmla="*/ 80 h 80"/>
                  <a:gd name="T12" fmla="*/ 246 w 246"/>
                  <a:gd name="T13" fmla="*/ 74 h 80"/>
                  <a:gd name="T14" fmla="*/ 142 w 24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80">
                    <a:moveTo>
                      <a:pt x="142" y="0"/>
                    </a:moveTo>
                    <a:cubicBezTo>
                      <a:pt x="123" y="14"/>
                      <a:pt x="123" y="14"/>
                      <a:pt x="123" y="14"/>
                    </a:cubicBezTo>
                    <a:cubicBezTo>
                      <a:pt x="104" y="0"/>
                      <a:pt x="104" y="0"/>
                      <a:pt x="104" y="0"/>
                    </a:cubicBezTo>
                    <a:cubicBezTo>
                      <a:pt x="0" y="74"/>
                      <a:pt x="0" y="74"/>
                      <a:pt x="0" y="74"/>
                    </a:cubicBezTo>
                    <a:cubicBezTo>
                      <a:pt x="7" y="78"/>
                      <a:pt x="15" y="80"/>
                      <a:pt x="23" y="80"/>
                    </a:cubicBezTo>
                    <a:cubicBezTo>
                      <a:pt x="223" y="80"/>
                      <a:pt x="223" y="80"/>
                      <a:pt x="223" y="80"/>
                    </a:cubicBezTo>
                    <a:cubicBezTo>
                      <a:pt x="231" y="80"/>
                      <a:pt x="239" y="78"/>
                      <a:pt x="246" y="74"/>
                    </a:cubicBezTo>
                    <a:lnTo>
                      <a:pt x="142"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ＭＳ Ｐゴシック" charset="0"/>
                </a:endParaRPr>
              </a:p>
            </p:txBody>
          </p:sp>
          <p:sp>
            <p:nvSpPr>
              <p:cNvPr id="25" name="Freeform 31">
                <a:extLst>
                  <a:ext uri="{FF2B5EF4-FFF2-40B4-BE49-F238E27FC236}">
                    <a16:creationId xmlns:a16="http://schemas.microsoft.com/office/drawing/2014/main" id="{AF8DAB68-9E5C-F423-C174-C969089F313D}"/>
                  </a:ext>
                </a:extLst>
              </p:cNvPr>
              <p:cNvSpPr>
                <a:spLocks/>
              </p:cNvSpPr>
              <p:nvPr/>
            </p:nvSpPr>
            <p:spPr bwMode="auto">
              <a:xfrm>
                <a:off x="2352572" y="2927836"/>
                <a:ext cx="567167" cy="243192"/>
              </a:xfrm>
              <a:custGeom>
                <a:avLst/>
                <a:gdLst>
                  <a:gd name="T0" fmla="*/ 0 w 276"/>
                  <a:gd name="T1" fmla="*/ 19 h 118"/>
                  <a:gd name="T2" fmla="*/ 138 w 276"/>
                  <a:gd name="T3" fmla="*/ 118 h 118"/>
                  <a:gd name="T4" fmla="*/ 276 w 276"/>
                  <a:gd name="T5" fmla="*/ 19 h 118"/>
                  <a:gd name="T6" fmla="*/ 238 w 276"/>
                  <a:gd name="T7" fmla="*/ 0 h 118"/>
                  <a:gd name="T8" fmla="*/ 38 w 276"/>
                  <a:gd name="T9" fmla="*/ 0 h 118"/>
                  <a:gd name="T10" fmla="*/ 0 w 276"/>
                  <a:gd name="T11" fmla="*/ 19 h 118"/>
                </a:gdLst>
                <a:ahLst/>
                <a:cxnLst>
                  <a:cxn ang="0">
                    <a:pos x="T0" y="T1"/>
                  </a:cxn>
                  <a:cxn ang="0">
                    <a:pos x="T2" y="T3"/>
                  </a:cxn>
                  <a:cxn ang="0">
                    <a:pos x="T4" y="T5"/>
                  </a:cxn>
                  <a:cxn ang="0">
                    <a:pos x="T6" y="T7"/>
                  </a:cxn>
                  <a:cxn ang="0">
                    <a:pos x="T8" y="T9"/>
                  </a:cxn>
                  <a:cxn ang="0">
                    <a:pos x="T10" y="T11"/>
                  </a:cxn>
                </a:cxnLst>
                <a:rect l="0" t="0" r="r" b="b"/>
                <a:pathLst>
                  <a:path w="276" h="118">
                    <a:moveTo>
                      <a:pt x="0" y="19"/>
                    </a:moveTo>
                    <a:cubicBezTo>
                      <a:pt x="138" y="118"/>
                      <a:pt x="138" y="118"/>
                      <a:pt x="138" y="118"/>
                    </a:cubicBezTo>
                    <a:cubicBezTo>
                      <a:pt x="276" y="19"/>
                      <a:pt x="276" y="19"/>
                      <a:pt x="276" y="19"/>
                    </a:cubicBezTo>
                    <a:cubicBezTo>
                      <a:pt x="267" y="8"/>
                      <a:pt x="254" y="0"/>
                      <a:pt x="238" y="0"/>
                    </a:cubicBezTo>
                    <a:cubicBezTo>
                      <a:pt x="38" y="0"/>
                      <a:pt x="38" y="0"/>
                      <a:pt x="38" y="0"/>
                    </a:cubicBezTo>
                    <a:cubicBezTo>
                      <a:pt x="23" y="0"/>
                      <a:pt x="9" y="8"/>
                      <a:pt x="0" y="19"/>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ＭＳ Ｐゴシック" charset="0"/>
                </a:endParaRPr>
              </a:p>
            </p:txBody>
          </p:sp>
        </p:grpSp>
      </p:grpSp>
      <p:pic>
        <p:nvPicPr>
          <p:cNvPr id="26" name="Picture 25" descr="Logo, icon&#10;&#10;Description automatically generated">
            <a:extLst>
              <a:ext uri="{FF2B5EF4-FFF2-40B4-BE49-F238E27FC236}">
                <a16:creationId xmlns:a16="http://schemas.microsoft.com/office/drawing/2014/main" id="{8414030F-33F7-B448-517E-8A28CD83FD75}"/>
              </a:ext>
            </a:extLst>
          </p:cNvPr>
          <p:cNvPicPr>
            <a:picLocks noChangeAspect="1"/>
          </p:cNvPicPr>
          <p:nvPr/>
        </p:nvPicPr>
        <p:blipFill>
          <a:blip r:embed="rId4"/>
          <a:stretch>
            <a:fillRect/>
          </a:stretch>
        </p:blipFill>
        <p:spPr>
          <a:xfrm>
            <a:off x="3468640" y="2404744"/>
            <a:ext cx="1328816" cy="1162714"/>
          </a:xfrm>
          <a:prstGeom prst="rect">
            <a:avLst/>
          </a:prstGeom>
        </p:spPr>
      </p:pic>
      <p:graphicFrame>
        <p:nvGraphicFramePr>
          <p:cNvPr id="27" name="Table 45">
            <a:extLst>
              <a:ext uri="{FF2B5EF4-FFF2-40B4-BE49-F238E27FC236}">
                <a16:creationId xmlns:a16="http://schemas.microsoft.com/office/drawing/2014/main" id="{49668225-4638-0979-AA53-61753239A9F2}"/>
              </a:ext>
            </a:extLst>
          </p:cNvPr>
          <p:cNvGraphicFramePr>
            <a:graphicFrameLocks noGrp="1"/>
          </p:cNvGraphicFramePr>
          <p:nvPr/>
        </p:nvGraphicFramePr>
        <p:xfrm>
          <a:off x="437766" y="1536468"/>
          <a:ext cx="2211480" cy="518160"/>
        </p:xfrm>
        <a:graphic>
          <a:graphicData uri="http://schemas.openxmlformats.org/drawingml/2006/table">
            <a:tbl>
              <a:tblPr>
                <a:tableStyleId>{C083E6E3-FA7D-4D7B-A595-EF9225AFEA82}</a:tableStyleId>
              </a:tblPr>
              <a:tblGrid>
                <a:gridCol w="1838164">
                  <a:extLst>
                    <a:ext uri="{9D8B030D-6E8A-4147-A177-3AD203B41FA5}">
                      <a16:colId xmlns:a16="http://schemas.microsoft.com/office/drawing/2014/main" val="3002260326"/>
                    </a:ext>
                  </a:extLst>
                </a:gridCol>
                <a:gridCol w="373316">
                  <a:extLst>
                    <a:ext uri="{9D8B030D-6E8A-4147-A177-3AD203B41FA5}">
                      <a16:colId xmlns:a16="http://schemas.microsoft.com/office/drawing/2014/main" val="2133233197"/>
                    </a:ext>
                  </a:extLst>
                </a:gridCol>
              </a:tblGrid>
              <a:tr h="228160">
                <a:tc gridSpan="2">
                  <a:txBody>
                    <a:bodyPr/>
                    <a:lstStyle/>
                    <a:p>
                      <a:pPr algn="ctr"/>
                      <a:r>
                        <a:rPr lang="en-US"/>
                        <a:t>Malicious email delivered</a:t>
                      </a:r>
                    </a:p>
                  </a:txBody>
                  <a:tcPr anchor="b">
                    <a:lnL>
                      <a:noFill/>
                    </a:lnL>
                    <a:lnR>
                      <a:noFill/>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574963614"/>
                  </a:ext>
                </a:extLst>
              </a:tr>
              <a:tr h="180144">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552648"/>
                  </a:ext>
                </a:extLst>
              </a:tr>
            </a:tbl>
          </a:graphicData>
        </a:graphic>
      </p:graphicFrame>
      <p:graphicFrame>
        <p:nvGraphicFramePr>
          <p:cNvPr id="28" name="Table 45">
            <a:extLst>
              <a:ext uri="{FF2B5EF4-FFF2-40B4-BE49-F238E27FC236}">
                <a16:creationId xmlns:a16="http://schemas.microsoft.com/office/drawing/2014/main" id="{A378948D-5AC6-7F69-BE9B-3309062C6234}"/>
              </a:ext>
            </a:extLst>
          </p:cNvPr>
          <p:cNvGraphicFramePr>
            <a:graphicFrameLocks noGrp="1"/>
          </p:cNvGraphicFramePr>
          <p:nvPr/>
        </p:nvGraphicFramePr>
        <p:xfrm>
          <a:off x="2760786" y="1537355"/>
          <a:ext cx="3951504" cy="518160"/>
        </p:xfrm>
        <a:graphic>
          <a:graphicData uri="http://schemas.openxmlformats.org/drawingml/2006/table">
            <a:tbl>
              <a:tblPr>
                <a:tableStyleId>{C083E6E3-FA7D-4D7B-A595-EF9225AFEA82}</a:tableStyleId>
              </a:tblPr>
              <a:tblGrid>
                <a:gridCol w="3951504">
                  <a:extLst>
                    <a:ext uri="{9D8B030D-6E8A-4147-A177-3AD203B41FA5}">
                      <a16:colId xmlns:a16="http://schemas.microsoft.com/office/drawing/2014/main" val="3002260326"/>
                    </a:ext>
                  </a:extLst>
                </a:gridCol>
              </a:tblGrid>
              <a:tr h="228160">
                <a:tc>
                  <a:txBody>
                    <a:bodyPr/>
                    <a:lstStyle/>
                    <a:p>
                      <a:pPr algn="ctr"/>
                      <a:endParaRPr lang="en-US" sz="1400" b="1"/>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963614"/>
                  </a:ext>
                </a:extLst>
              </a:tr>
              <a:tr h="180144">
                <a:tc>
                  <a:txBody>
                    <a:bodyPr/>
                    <a:lstStyle/>
                    <a:p>
                      <a:endParaRPr lang="en-US" sz="8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552648"/>
                  </a:ext>
                </a:extLst>
              </a:tr>
            </a:tbl>
          </a:graphicData>
        </a:graphic>
      </p:graphicFrame>
      <p:sp>
        <p:nvSpPr>
          <p:cNvPr id="29" name="Freeform 9">
            <a:extLst>
              <a:ext uri="{FF2B5EF4-FFF2-40B4-BE49-F238E27FC236}">
                <a16:creationId xmlns:a16="http://schemas.microsoft.com/office/drawing/2014/main" id="{7092281E-8B09-67CD-A4BB-C69C565CA589}"/>
              </a:ext>
            </a:extLst>
          </p:cNvPr>
          <p:cNvSpPr>
            <a:spLocks noChangeAspect="1" noEditPoints="1"/>
          </p:cNvSpPr>
          <p:nvPr/>
        </p:nvSpPr>
        <p:spPr bwMode="auto">
          <a:xfrm>
            <a:off x="1050093" y="2936913"/>
            <a:ext cx="419058" cy="418388"/>
          </a:xfrm>
          <a:custGeom>
            <a:avLst/>
            <a:gdLst>
              <a:gd name="T0" fmla="*/ 510 w 524"/>
              <a:gd name="T1" fmla="*/ 248 h 524"/>
              <a:gd name="T2" fmla="*/ 475 w 524"/>
              <a:gd name="T3" fmla="*/ 248 h 524"/>
              <a:gd name="T4" fmla="*/ 276 w 524"/>
              <a:gd name="T5" fmla="*/ 49 h 524"/>
              <a:gd name="T6" fmla="*/ 276 w 524"/>
              <a:gd name="T7" fmla="*/ 14 h 524"/>
              <a:gd name="T8" fmla="*/ 262 w 524"/>
              <a:gd name="T9" fmla="*/ 0 h 524"/>
              <a:gd name="T10" fmla="*/ 248 w 524"/>
              <a:gd name="T11" fmla="*/ 14 h 524"/>
              <a:gd name="T12" fmla="*/ 248 w 524"/>
              <a:gd name="T13" fmla="*/ 49 h 524"/>
              <a:gd name="T14" fmla="*/ 48 w 524"/>
              <a:gd name="T15" fmla="*/ 248 h 524"/>
              <a:gd name="T16" fmla="*/ 14 w 524"/>
              <a:gd name="T17" fmla="*/ 248 h 524"/>
              <a:gd name="T18" fmla="*/ 0 w 524"/>
              <a:gd name="T19" fmla="*/ 262 h 524"/>
              <a:gd name="T20" fmla="*/ 14 w 524"/>
              <a:gd name="T21" fmla="*/ 276 h 524"/>
              <a:gd name="T22" fmla="*/ 48 w 524"/>
              <a:gd name="T23" fmla="*/ 276 h 524"/>
              <a:gd name="T24" fmla="*/ 248 w 524"/>
              <a:gd name="T25" fmla="*/ 476 h 524"/>
              <a:gd name="T26" fmla="*/ 248 w 524"/>
              <a:gd name="T27" fmla="*/ 510 h 524"/>
              <a:gd name="T28" fmla="*/ 262 w 524"/>
              <a:gd name="T29" fmla="*/ 524 h 524"/>
              <a:gd name="T30" fmla="*/ 276 w 524"/>
              <a:gd name="T31" fmla="*/ 510 h 524"/>
              <a:gd name="T32" fmla="*/ 276 w 524"/>
              <a:gd name="T33" fmla="*/ 476 h 524"/>
              <a:gd name="T34" fmla="*/ 475 w 524"/>
              <a:gd name="T35" fmla="*/ 276 h 524"/>
              <a:gd name="T36" fmla="*/ 510 w 524"/>
              <a:gd name="T37" fmla="*/ 276 h 524"/>
              <a:gd name="T38" fmla="*/ 524 w 524"/>
              <a:gd name="T39" fmla="*/ 262 h 524"/>
              <a:gd name="T40" fmla="*/ 510 w 524"/>
              <a:gd name="T41" fmla="*/ 248 h 524"/>
              <a:gd name="T42" fmla="*/ 276 w 524"/>
              <a:gd name="T43" fmla="*/ 448 h 524"/>
              <a:gd name="T44" fmla="*/ 276 w 524"/>
              <a:gd name="T45" fmla="*/ 413 h 524"/>
              <a:gd name="T46" fmla="*/ 262 w 524"/>
              <a:gd name="T47" fmla="*/ 399 h 524"/>
              <a:gd name="T48" fmla="*/ 248 w 524"/>
              <a:gd name="T49" fmla="*/ 413 h 524"/>
              <a:gd name="T50" fmla="*/ 248 w 524"/>
              <a:gd name="T51" fmla="*/ 448 h 524"/>
              <a:gd name="T52" fmla="*/ 76 w 524"/>
              <a:gd name="T53" fmla="*/ 276 h 524"/>
              <a:gd name="T54" fmla="*/ 111 w 524"/>
              <a:gd name="T55" fmla="*/ 276 h 524"/>
              <a:gd name="T56" fmla="*/ 125 w 524"/>
              <a:gd name="T57" fmla="*/ 262 h 524"/>
              <a:gd name="T58" fmla="*/ 111 w 524"/>
              <a:gd name="T59" fmla="*/ 248 h 524"/>
              <a:gd name="T60" fmla="*/ 76 w 524"/>
              <a:gd name="T61" fmla="*/ 248 h 524"/>
              <a:gd name="T62" fmla="*/ 248 w 524"/>
              <a:gd name="T63" fmla="*/ 77 h 524"/>
              <a:gd name="T64" fmla="*/ 248 w 524"/>
              <a:gd name="T65" fmla="*/ 112 h 524"/>
              <a:gd name="T66" fmla="*/ 262 w 524"/>
              <a:gd name="T67" fmla="*/ 126 h 524"/>
              <a:gd name="T68" fmla="*/ 276 w 524"/>
              <a:gd name="T69" fmla="*/ 112 h 524"/>
              <a:gd name="T70" fmla="*/ 276 w 524"/>
              <a:gd name="T71" fmla="*/ 77 h 524"/>
              <a:gd name="T72" fmla="*/ 447 w 524"/>
              <a:gd name="T73" fmla="*/ 248 h 524"/>
              <a:gd name="T74" fmla="*/ 413 w 524"/>
              <a:gd name="T75" fmla="*/ 248 h 524"/>
              <a:gd name="T76" fmla="*/ 399 w 524"/>
              <a:gd name="T77" fmla="*/ 262 h 524"/>
              <a:gd name="T78" fmla="*/ 413 w 524"/>
              <a:gd name="T79" fmla="*/ 276 h 524"/>
              <a:gd name="T80" fmla="*/ 447 w 524"/>
              <a:gd name="T81" fmla="*/ 276 h 524"/>
              <a:gd name="T82" fmla="*/ 276 w 524"/>
              <a:gd name="T83" fmla="*/ 44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4" h="524">
                <a:moveTo>
                  <a:pt x="510" y="248"/>
                </a:moveTo>
                <a:cubicBezTo>
                  <a:pt x="475" y="248"/>
                  <a:pt x="475" y="248"/>
                  <a:pt x="475" y="248"/>
                </a:cubicBezTo>
                <a:cubicBezTo>
                  <a:pt x="468" y="142"/>
                  <a:pt x="383" y="56"/>
                  <a:pt x="276" y="49"/>
                </a:cubicBezTo>
                <a:cubicBezTo>
                  <a:pt x="276" y="14"/>
                  <a:pt x="276" y="14"/>
                  <a:pt x="276" y="14"/>
                </a:cubicBezTo>
                <a:cubicBezTo>
                  <a:pt x="276" y="7"/>
                  <a:pt x="270" y="0"/>
                  <a:pt x="262" y="0"/>
                </a:cubicBezTo>
                <a:cubicBezTo>
                  <a:pt x="254" y="0"/>
                  <a:pt x="248" y="7"/>
                  <a:pt x="248" y="14"/>
                </a:cubicBezTo>
                <a:cubicBezTo>
                  <a:pt x="248" y="49"/>
                  <a:pt x="248" y="49"/>
                  <a:pt x="248" y="49"/>
                </a:cubicBezTo>
                <a:cubicBezTo>
                  <a:pt x="141" y="55"/>
                  <a:pt x="55" y="141"/>
                  <a:pt x="48" y="248"/>
                </a:cubicBezTo>
                <a:cubicBezTo>
                  <a:pt x="14" y="248"/>
                  <a:pt x="14" y="248"/>
                  <a:pt x="14" y="248"/>
                </a:cubicBezTo>
                <a:cubicBezTo>
                  <a:pt x="6" y="248"/>
                  <a:pt x="0" y="255"/>
                  <a:pt x="0" y="262"/>
                </a:cubicBezTo>
                <a:cubicBezTo>
                  <a:pt x="0" y="270"/>
                  <a:pt x="6" y="276"/>
                  <a:pt x="14" y="276"/>
                </a:cubicBezTo>
                <a:cubicBezTo>
                  <a:pt x="48" y="276"/>
                  <a:pt x="48" y="276"/>
                  <a:pt x="48" y="276"/>
                </a:cubicBezTo>
                <a:cubicBezTo>
                  <a:pt x="55" y="383"/>
                  <a:pt x="141" y="469"/>
                  <a:pt x="248" y="476"/>
                </a:cubicBezTo>
                <a:cubicBezTo>
                  <a:pt x="248" y="510"/>
                  <a:pt x="248" y="510"/>
                  <a:pt x="248" y="510"/>
                </a:cubicBezTo>
                <a:cubicBezTo>
                  <a:pt x="248" y="518"/>
                  <a:pt x="254" y="524"/>
                  <a:pt x="262" y="524"/>
                </a:cubicBezTo>
                <a:cubicBezTo>
                  <a:pt x="270" y="524"/>
                  <a:pt x="276" y="518"/>
                  <a:pt x="276" y="510"/>
                </a:cubicBezTo>
                <a:cubicBezTo>
                  <a:pt x="276" y="476"/>
                  <a:pt x="276" y="476"/>
                  <a:pt x="276" y="476"/>
                </a:cubicBezTo>
                <a:cubicBezTo>
                  <a:pt x="383" y="469"/>
                  <a:pt x="468" y="383"/>
                  <a:pt x="475" y="276"/>
                </a:cubicBezTo>
                <a:cubicBezTo>
                  <a:pt x="510" y="276"/>
                  <a:pt x="510" y="276"/>
                  <a:pt x="510" y="276"/>
                </a:cubicBezTo>
                <a:cubicBezTo>
                  <a:pt x="518" y="276"/>
                  <a:pt x="524" y="270"/>
                  <a:pt x="524" y="262"/>
                </a:cubicBezTo>
                <a:cubicBezTo>
                  <a:pt x="524" y="255"/>
                  <a:pt x="518" y="248"/>
                  <a:pt x="510" y="248"/>
                </a:cubicBezTo>
                <a:close/>
                <a:moveTo>
                  <a:pt x="276" y="448"/>
                </a:moveTo>
                <a:cubicBezTo>
                  <a:pt x="276" y="413"/>
                  <a:pt x="276" y="413"/>
                  <a:pt x="276" y="413"/>
                </a:cubicBezTo>
                <a:cubicBezTo>
                  <a:pt x="276" y="405"/>
                  <a:pt x="270" y="399"/>
                  <a:pt x="262" y="399"/>
                </a:cubicBezTo>
                <a:cubicBezTo>
                  <a:pt x="254" y="399"/>
                  <a:pt x="248" y="405"/>
                  <a:pt x="248" y="413"/>
                </a:cubicBezTo>
                <a:cubicBezTo>
                  <a:pt x="248" y="448"/>
                  <a:pt x="248" y="448"/>
                  <a:pt x="248" y="448"/>
                </a:cubicBezTo>
                <a:cubicBezTo>
                  <a:pt x="156" y="441"/>
                  <a:pt x="83" y="368"/>
                  <a:pt x="76" y="276"/>
                </a:cubicBezTo>
                <a:cubicBezTo>
                  <a:pt x="111" y="276"/>
                  <a:pt x="111" y="276"/>
                  <a:pt x="111" y="276"/>
                </a:cubicBezTo>
                <a:cubicBezTo>
                  <a:pt x="119" y="276"/>
                  <a:pt x="125" y="270"/>
                  <a:pt x="125" y="262"/>
                </a:cubicBezTo>
                <a:cubicBezTo>
                  <a:pt x="125" y="255"/>
                  <a:pt x="119" y="248"/>
                  <a:pt x="111" y="248"/>
                </a:cubicBezTo>
                <a:cubicBezTo>
                  <a:pt x="76" y="248"/>
                  <a:pt x="76" y="248"/>
                  <a:pt x="76" y="248"/>
                </a:cubicBezTo>
                <a:cubicBezTo>
                  <a:pt x="83" y="157"/>
                  <a:pt x="156" y="83"/>
                  <a:pt x="248" y="77"/>
                </a:cubicBezTo>
                <a:cubicBezTo>
                  <a:pt x="248" y="112"/>
                  <a:pt x="248" y="112"/>
                  <a:pt x="248" y="112"/>
                </a:cubicBezTo>
                <a:cubicBezTo>
                  <a:pt x="248" y="119"/>
                  <a:pt x="254" y="126"/>
                  <a:pt x="262" y="126"/>
                </a:cubicBezTo>
                <a:cubicBezTo>
                  <a:pt x="270" y="126"/>
                  <a:pt x="276" y="119"/>
                  <a:pt x="276" y="112"/>
                </a:cubicBezTo>
                <a:cubicBezTo>
                  <a:pt x="276" y="77"/>
                  <a:pt x="276" y="77"/>
                  <a:pt x="276" y="77"/>
                </a:cubicBezTo>
                <a:cubicBezTo>
                  <a:pt x="367" y="84"/>
                  <a:pt x="440" y="157"/>
                  <a:pt x="447" y="248"/>
                </a:cubicBezTo>
                <a:cubicBezTo>
                  <a:pt x="413" y="248"/>
                  <a:pt x="413" y="248"/>
                  <a:pt x="413" y="248"/>
                </a:cubicBezTo>
                <a:cubicBezTo>
                  <a:pt x="405" y="248"/>
                  <a:pt x="399" y="255"/>
                  <a:pt x="399" y="262"/>
                </a:cubicBezTo>
                <a:cubicBezTo>
                  <a:pt x="399" y="270"/>
                  <a:pt x="405" y="276"/>
                  <a:pt x="413" y="276"/>
                </a:cubicBezTo>
                <a:cubicBezTo>
                  <a:pt x="447" y="276"/>
                  <a:pt x="447" y="276"/>
                  <a:pt x="447" y="276"/>
                </a:cubicBezTo>
                <a:cubicBezTo>
                  <a:pt x="440" y="368"/>
                  <a:pt x="367" y="441"/>
                  <a:pt x="276" y="4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0" name="Freeform 5">
            <a:extLst>
              <a:ext uri="{FF2B5EF4-FFF2-40B4-BE49-F238E27FC236}">
                <a16:creationId xmlns:a16="http://schemas.microsoft.com/office/drawing/2014/main" id="{FC36C811-2B36-DF69-3F8E-FB97F0AA204D}"/>
              </a:ext>
            </a:extLst>
          </p:cNvPr>
          <p:cNvSpPr>
            <a:spLocks noChangeAspect="1" noEditPoints="1"/>
          </p:cNvSpPr>
          <p:nvPr/>
        </p:nvSpPr>
        <p:spPr bwMode="auto">
          <a:xfrm>
            <a:off x="1178359" y="3056578"/>
            <a:ext cx="164021" cy="180689"/>
          </a:xfrm>
          <a:custGeom>
            <a:avLst/>
            <a:gdLst>
              <a:gd name="T0" fmla="*/ 120 w 240"/>
              <a:gd name="T1" fmla="*/ 0 h 240"/>
              <a:gd name="T2" fmla="*/ 0 w 240"/>
              <a:gd name="T3" fmla="*/ 120 h 240"/>
              <a:gd name="T4" fmla="*/ 120 w 240"/>
              <a:gd name="T5" fmla="*/ 240 h 240"/>
              <a:gd name="T6" fmla="*/ 188 w 240"/>
              <a:gd name="T7" fmla="*/ 219 h 240"/>
              <a:gd name="T8" fmla="*/ 190 w 240"/>
              <a:gd name="T9" fmla="*/ 208 h 240"/>
              <a:gd name="T10" fmla="*/ 179 w 240"/>
              <a:gd name="T11" fmla="*/ 206 h 240"/>
              <a:gd name="T12" fmla="*/ 120 w 240"/>
              <a:gd name="T13" fmla="*/ 224 h 240"/>
              <a:gd name="T14" fmla="*/ 16 w 240"/>
              <a:gd name="T15" fmla="*/ 120 h 240"/>
              <a:gd name="T16" fmla="*/ 120 w 240"/>
              <a:gd name="T17" fmla="*/ 16 h 240"/>
              <a:gd name="T18" fmla="*/ 224 w 240"/>
              <a:gd name="T19" fmla="*/ 120 h 240"/>
              <a:gd name="T20" fmla="*/ 224 w 240"/>
              <a:gd name="T21" fmla="*/ 130 h 240"/>
              <a:gd name="T22" fmla="*/ 198 w 240"/>
              <a:gd name="T23" fmla="*/ 156 h 240"/>
              <a:gd name="T24" fmla="*/ 172 w 240"/>
              <a:gd name="T25" fmla="*/ 130 h 240"/>
              <a:gd name="T26" fmla="*/ 172 w 240"/>
              <a:gd name="T27" fmla="*/ 120 h 240"/>
              <a:gd name="T28" fmla="*/ 120 w 240"/>
              <a:gd name="T29" fmla="*/ 68 h 240"/>
              <a:gd name="T30" fmla="*/ 68 w 240"/>
              <a:gd name="T31" fmla="*/ 120 h 240"/>
              <a:gd name="T32" fmla="*/ 120 w 240"/>
              <a:gd name="T33" fmla="*/ 172 h 240"/>
              <a:gd name="T34" fmla="*/ 162 w 240"/>
              <a:gd name="T35" fmla="*/ 151 h 240"/>
              <a:gd name="T36" fmla="*/ 198 w 240"/>
              <a:gd name="T37" fmla="*/ 172 h 240"/>
              <a:gd name="T38" fmla="*/ 240 w 240"/>
              <a:gd name="T39" fmla="*/ 130 h 240"/>
              <a:gd name="T40" fmla="*/ 240 w 240"/>
              <a:gd name="T41" fmla="*/ 120 h 240"/>
              <a:gd name="T42" fmla="*/ 120 w 240"/>
              <a:gd name="T43" fmla="*/ 0 h 240"/>
              <a:gd name="T44" fmla="*/ 120 w 240"/>
              <a:gd name="T45" fmla="*/ 156 h 240"/>
              <a:gd name="T46" fmla="*/ 84 w 240"/>
              <a:gd name="T47" fmla="*/ 120 h 240"/>
              <a:gd name="T48" fmla="*/ 120 w 240"/>
              <a:gd name="T49" fmla="*/ 84 h 240"/>
              <a:gd name="T50" fmla="*/ 156 w 240"/>
              <a:gd name="T51" fmla="*/ 120 h 240"/>
              <a:gd name="T52" fmla="*/ 120 w 240"/>
              <a:gd name="T53"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0" h="240">
                <a:moveTo>
                  <a:pt x="120" y="0"/>
                </a:moveTo>
                <a:cubicBezTo>
                  <a:pt x="54" y="0"/>
                  <a:pt x="0" y="54"/>
                  <a:pt x="0" y="120"/>
                </a:cubicBezTo>
                <a:cubicBezTo>
                  <a:pt x="0" y="186"/>
                  <a:pt x="54" y="240"/>
                  <a:pt x="120" y="240"/>
                </a:cubicBezTo>
                <a:cubicBezTo>
                  <a:pt x="144" y="240"/>
                  <a:pt x="168" y="233"/>
                  <a:pt x="188" y="219"/>
                </a:cubicBezTo>
                <a:cubicBezTo>
                  <a:pt x="191" y="217"/>
                  <a:pt x="192" y="212"/>
                  <a:pt x="190" y="208"/>
                </a:cubicBezTo>
                <a:cubicBezTo>
                  <a:pt x="187" y="204"/>
                  <a:pt x="182" y="203"/>
                  <a:pt x="179" y="206"/>
                </a:cubicBezTo>
                <a:cubicBezTo>
                  <a:pt x="162" y="218"/>
                  <a:pt x="141" y="224"/>
                  <a:pt x="120" y="224"/>
                </a:cubicBezTo>
                <a:cubicBezTo>
                  <a:pt x="63" y="224"/>
                  <a:pt x="16" y="177"/>
                  <a:pt x="16" y="120"/>
                </a:cubicBezTo>
                <a:cubicBezTo>
                  <a:pt x="16" y="63"/>
                  <a:pt x="63" y="16"/>
                  <a:pt x="120" y="16"/>
                </a:cubicBezTo>
                <a:cubicBezTo>
                  <a:pt x="177" y="16"/>
                  <a:pt x="224" y="63"/>
                  <a:pt x="224" y="120"/>
                </a:cubicBezTo>
                <a:cubicBezTo>
                  <a:pt x="224" y="130"/>
                  <a:pt x="224" y="130"/>
                  <a:pt x="224" y="130"/>
                </a:cubicBezTo>
                <a:cubicBezTo>
                  <a:pt x="224" y="144"/>
                  <a:pt x="212" y="156"/>
                  <a:pt x="198" y="156"/>
                </a:cubicBezTo>
                <a:cubicBezTo>
                  <a:pt x="184" y="156"/>
                  <a:pt x="172" y="144"/>
                  <a:pt x="172" y="130"/>
                </a:cubicBezTo>
                <a:cubicBezTo>
                  <a:pt x="172" y="120"/>
                  <a:pt x="172" y="120"/>
                  <a:pt x="172" y="120"/>
                </a:cubicBezTo>
                <a:cubicBezTo>
                  <a:pt x="172" y="91"/>
                  <a:pt x="149" y="68"/>
                  <a:pt x="120" y="68"/>
                </a:cubicBezTo>
                <a:cubicBezTo>
                  <a:pt x="91" y="68"/>
                  <a:pt x="68" y="91"/>
                  <a:pt x="68" y="120"/>
                </a:cubicBezTo>
                <a:cubicBezTo>
                  <a:pt x="68" y="149"/>
                  <a:pt x="91" y="172"/>
                  <a:pt x="120" y="172"/>
                </a:cubicBezTo>
                <a:cubicBezTo>
                  <a:pt x="137" y="172"/>
                  <a:pt x="152" y="164"/>
                  <a:pt x="162" y="151"/>
                </a:cubicBezTo>
                <a:cubicBezTo>
                  <a:pt x="169" y="163"/>
                  <a:pt x="182" y="172"/>
                  <a:pt x="198" y="172"/>
                </a:cubicBezTo>
                <a:cubicBezTo>
                  <a:pt x="221" y="172"/>
                  <a:pt x="240" y="153"/>
                  <a:pt x="240" y="130"/>
                </a:cubicBezTo>
                <a:cubicBezTo>
                  <a:pt x="240" y="120"/>
                  <a:pt x="240" y="120"/>
                  <a:pt x="240" y="120"/>
                </a:cubicBezTo>
                <a:cubicBezTo>
                  <a:pt x="240" y="54"/>
                  <a:pt x="186" y="0"/>
                  <a:pt x="120" y="0"/>
                </a:cubicBezTo>
                <a:close/>
                <a:moveTo>
                  <a:pt x="120" y="156"/>
                </a:moveTo>
                <a:cubicBezTo>
                  <a:pt x="100" y="156"/>
                  <a:pt x="84" y="140"/>
                  <a:pt x="84" y="120"/>
                </a:cubicBezTo>
                <a:cubicBezTo>
                  <a:pt x="84" y="100"/>
                  <a:pt x="100" y="84"/>
                  <a:pt x="120" y="84"/>
                </a:cubicBezTo>
                <a:cubicBezTo>
                  <a:pt x="140" y="84"/>
                  <a:pt x="156" y="100"/>
                  <a:pt x="156" y="120"/>
                </a:cubicBezTo>
                <a:cubicBezTo>
                  <a:pt x="156" y="140"/>
                  <a:pt x="140" y="156"/>
                  <a:pt x="120" y="156"/>
                </a:cubicBezTo>
                <a:close/>
              </a:path>
            </a:pathLst>
          </a:custGeom>
          <a:solidFill>
            <a:schemeClr val="accent2"/>
          </a:solid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grpSp>
        <p:nvGrpSpPr>
          <p:cNvPr id="31" name="Group 44">
            <a:extLst>
              <a:ext uri="{FF2B5EF4-FFF2-40B4-BE49-F238E27FC236}">
                <a16:creationId xmlns:a16="http://schemas.microsoft.com/office/drawing/2014/main" id="{F6C44A1D-0089-9E61-A755-8191F3C263C0}"/>
              </a:ext>
            </a:extLst>
          </p:cNvPr>
          <p:cNvGrpSpPr>
            <a:grpSpLocks noChangeAspect="1"/>
          </p:cNvGrpSpPr>
          <p:nvPr/>
        </p:nvGrpSpPr>
        <p:grpSpPr bwMode="auto">
          <a:xfrm>
            <a:off x="7337748" y="2436791"/>
            <a:ext cx="1289376" cy="1239574"/>
            <a:chOff x="4199" y="1840"/>
            <a:chExt cx="466" cy="448"/>
          </a:xfrm>
        </p:grpSpPr>
        <p:sp>
          <p:nvSpPr>
            <p:cNvPr id="32" name="Freeform 45">
              <a:extLst>
                <a:ext uri="{FF2B5EF4-FFF2-40B4-BE49-F238E27FC236}">
                  <a16:creationId xmlns:a16="http://schemas.microsoft.com/office/drawing/2014/main" id="{2A6917BD-429E-3CCA-6446-8ECE52AC82CB}"/>
                </a:ext>
              </a:extLst>
            </p:cNvPr>
            <p:cNvSpPr>
              <a:spLocks/>
            </p:cNvSpPr>
            <p:nvPr/>
          </p:nvSpPr>
          <p:spPr bwMode="auto">
            <a:xfrm>
              <a:off x="4199" y="1840"/>
              <a:ext cx="466" cy="448"/>
            </a:xfrm>
            <a:custGeom>
              <a:avLst/>
              <a:gdLst>
                <a:gd name="T0" fmla="*/ 671 w 671"/>
                <a:gd name="T1" fmla="*/ 248 h 661"/>
                <a:gd name="T2" fmla="*/ 349 w 671"/>
                <a:gd name="T3" fmla="*/ 7 h 661"/>
                <a:gd name="T4" fmla="*/ 322 w 671"/>
                <a:gd name="T5" fmla="*/ 7 h 661"/>
                <a:gd name="T6" fmla="*/ 0 w 671"/>
                <a:gd name="T7" fmla="*/ 246 h 661"/>
                <a:gd name="T8" fmla="*/ 0 w 671"/>
                <a:gd name="T9" fmla="*/ 246 h 661"/>
                <a:gd name="T10" fmla="*/ 0 w 671"/>
                <a:gd name="T11" fmla="*/ 627 h 661"/>
                <a:gd name="T12" fmla="*/ 34 w 671"/>
                <a:gd name="T13" fmla="*/ 660 h 661"/>
                <a:gd name="T14" fmla="*/ 637 w 671"/>
                <a:gd name="T15" fmla="*/ 661 h 661"/>
                <a:gd name="T16" fmla="*/ 671 w 671"/>
                <a:gd name="T17" fmla="*/ 627 h 661"/>
                <a:gd name="T18" fmla="*/ 671 w 671"/>
                <a:gd name="T19" fmla="*/ 24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61">
                  <a:moveTo>
                    <a:pt x="671" y="248"/>
                  </a:moveTo>
                  <a:cubicBezTo>
                    <a:pt x="349" y="7"/>
                    <a:pt x="349" y="7"/>
                    <a:pt x="349" y="7"/>
                  </a:cubicBezTo>
                  <a:cubicBezTo>
                    <a:pt x="341" y="0"/>
                    <a:pt x="330" y="0"/>
                    <a:pt x="322" y="7"/>
                  </a:cubicBezTo>
                  <a:cubicBezTo>
                    <a:pt x="0" y="246"/>
                    <a:pt x="0" y="246"/>
                    <a:pt x="0" y="246"/>
                  </a:cubicBezTo>
                  <a:cubicBezTo>
                    <a:pt x="0" y="246"/>
                    <a:pt x="0" y="246"/>
                    <a:pt x="0" y="246"/>
                  </a:cubicBezTo>
                  <a:cubicBezTo>
                    <a:pt x="0" y="627"/>
                    <a:pt x="0" y="627"/>
                    <a:pt x="0" y="627"/>
                  </a:cubicBezTo>
                  <a:cubicBezTo>
                    <a:pt x="0" y="645"/>
                    <a:pt x="15" y="660"/>
                    <a:pt x="34" y="660"/>
                  </a:cubicBezTo>
                  <a:cubicBezTo>
                    <a:pt x="637" y="661"/>
                    <a:pt x="637" y="661"/>
                    <a:pt x="637" y="661"/>
                  </a:cubicBezTo>
                  <a:cubicBezTo>
                    <a:pt x="656" y="661"/>
                    <a:pt x="671" y="645"/>
                    <a:pt x="671" y="627"/>
                  </a:cubicBezTo>
                  <a:cubicBezTo>
                    <a:pt x="671" y="248"/>
                    <a:pt x="671" y="248"/>
                    <a:pt x="671" y="248"/>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3" name="Freeform 46">
              <a:extLst>
                <a:ext uri="{FF2B5EF4-FFF2-40B4-BE49-F238E27FC236}">
                  <a16:creationId xmlns:a16="http://schemas.microsoft.com/office/drawing/2014/main" id="{4C90E527-69C6-7E78-0BC8-4457175D11D0}"/>
                </a:ext>
              </a:extLst>
            </p:cNvPr>
            <p:cNvSpPr>
              <a:spLocks/>
            </p:cNvSpPr>
            <p:nvPr/>
          </p:nvSpPr>
          <p:spPr bwMode="auto">
            <a:xfrm>
              <a:off x="4273" y="1880"/>
              <a:ext cx="311" cy="376"/>
            </a:xfrm>
            <a:custGeom>
              <a:avLst/>
              <a:gdLst>
                <a:gd name="T0" fmla="*/ 411 w 448"/>
                <a:gd name="T1" fmla="*/ 0 h 555"/>
                <a:gd name="T2" fmla="*/ 311 w 448"/>
                <a:gd name="T3" fmla="*/ 0 h 555"/>
                <a:gd name="T4" fmla="*/ 137 w 448"/>
                <a:gd name="T5" fmla="*/ 0 h 555"/>
                <a:gd name="T6" fmla="*/ 37 w 448"/>
                <a:gd name="T7" fmla="*/ 0 h 555"/>
                <a:gd name="T8" fmla="*/ 0 w 448"/>
                <a:gd name="T9" fmla="*/ 37 h 555"/>
                <a:gd name="T10" fmla="*/ 0 w 448"/>
                <a:gd name="T11" fmla="*/ 139 h 555"/>
                <a:gd name="T12" fmla="*/ 0 w 448"/>
                <a:gd name="T13" fmla="*/ 518 h 555"/>
                <a:gd name="T14" fmla="*/ 37 w 448"/>
                <a:gd name="T15" fmla="*/ 555 h 555"/>
                <a:gd name="T16" fmla="*/ 411 w 448"/>
                <a:gd name="T17" fmla="*/ 555 h 555"/>
                <a:gd name="T18" fmla="*/ 448 w 448"/>
                <a:gd name="T19" fmla="*/ 518 h 555"/>
                <a:gd name="T20" fmla="*/ 448 w 448"/>
                <a:gd name="T21" fmla="*/ 139 h 555"/>
                <a:gd name="T22" fmla="*/ 448 w 448"/>
                <a:gd name="T23" fmla="*/ 37 h 555"/>
                <a:gd name="T24" fmla="*/ 411 w 448"/>
                <a:gd name="T25"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55">
                  <a:moveTo>
                    <a:pt x="411" y="0"/>
                  </a:moveTo>
                  <a:cubicBezTo>
                    <a:pt x="311" y="0"/>
                    <a:pt x="311" y="0"/>
                    <a:pt x="311" y="0"/>
                  </a:cubicBezTo>
                  <a:cubicBezTo>
                    <a:pt x="137" y="0"/>
                    <a:pt x="137" y="0"/>
                    <a:pt x="137" y="0"/>
                  </a:cubicBezTo>
                  <a:cubicBezTo>
                    <a:pt x="37" y="0"/>
                    <a:pt x="37" y="0"/>
                    <a:pt x="37" y="0"/>
                  </a:cubicBezTo>
                  <a:cubicBezTo>
                    <a:pt x="17" y="0"/>
                    <a:pt x="0" y="16"/>
                    <a:pt x="0" y="37"/>
                  </a:cubicBezTo>
                  <a:cubicBezTo>
                    <a:pt x="0" y="139"/>
                    <a:pt x="0" y="139"/>
                    <a:pt x="0" y="139"/>
                  </a:cubicBezTo>
                  <a:cubicBezTo>
                    <a:pt x="0" y="518"/>
                    <a:pt x="0" y="518"/>
                    <a:pt x="0" y="518"/>
                  </a:cubicBezTo>
                  <a:cubicBezTo>
                    <a:pt x="0" y="538"/>
                    <a:pt x="17" y="555"/>
                    <a:pt x="37" y="555"/>
                  </a:cubicBezTo>
                  <a:cubicBezTo>
                    <a:pt x="411" y="555"/>
                    <a:pt x="411" y="555"/>
                    <a:pt x="411" y="555"/>
                  </a:cubicBezTo>
                  <a:cubicBezTo>
                    <a:pt x="431" y="555"/>
                    <a:pt x="448" y="538"/>
                    <a:pt x="448" y="518"/>
                  </a:cubicBezTo>
                  <a:cubicBezTo>
                    <a:pt x="448" y="139"/>
                    <a:pt x="448" y="139"/>
                    <a:pt x="448" y="139"/>
                  </a:cubicBezTo>
                  <a:cubicBezTo>
                    <a:pt x="448" y="37"/>
                    <a:pt x="448" y="37"/>
                    <a:pt x="448" y="37"/>
                  </a:cubicBezTo>
                  <a:cubicBezTo>
                    <a:pt x="448" y="16"/>
                    <a:pt x="431" y="0"/>
                    <a:pt x="411" y="0"/>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4" name="Freeform 47">
              <a:extLst>
                <a:ext uri="{FF2B5EF4-FFF2-40B4-BE49-F238E27FC236}">
                  <a16:creationId xmlns:a16="http://schemas.microsoft.com/office/drawing/2014/main" id="{CC0169B7-F8FD-AD65-2D67-8D7A3C6073CD}"/>
                </a:ext>
              </a:extLst>
            </p:cNvPr>
            <p:cNvSpPr>
              <a:spLocks/>
            </p:cNvSpPr>
            <p:nvPr/>
          </p:nvSpPr>
          <p:spPr bwMode="auto">
            <a:xfrm>
              <a:off x="4317" y="1949"/>
              <a:ext cx="138" cy="27"/>
            </a:xfrm>
            <a:custGeom>
              <a:avLst/>
              <a:gdLst>
                <a:gd name="T0" fmla="*/ 21 w 199"/>
                <a:gd name="T1" fmla="*/ 41 h 41"/>
                <a:gd name="T2" fmla="*/ 178 w 199"/>
                <a:gd name="T3" fmla="*/ 41 h 41"/>
                <a:gd name="T4" fmla="*/ 199 w 199"/>
                <a:gd name="T5" fmla="*/ 20 h 41"/>
                <a:gd name="T6" fmla="*/ 178 w 199"/>
                <a:gd name="T7" fmla="*/ 0 h 41"/>
                <a:gd name="T8" fmla="*/ 21 w 199"/>
                <a:gd name="T9" fmla="*/ 0 h 41"/>
                <a:gd name="T10" fmla="*/ 0 w 199"/>
                <a:gd name="T11" fmla="*/ 20 h 41"/>
                <a:gd name="T12" fmla="*/ 21 w 19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99" h="41">
                  <a:moveTo>
                    <a:pt x="21" y="41"/>
                  </a:moveTo>
                  <a:cubicBezTo>
                    <a:pt x="178" y="41"/>
                    <a:pt x="178" y="41"/>
                    <a:pt x="178" y="41"/>
                  </a:cubicBezTo>
                  <a:cubicBezTo>
                    <a:pt x="190" y="41"/>
                    <a:pt x="199" y="32"/>
                    <a:pt x="199" y="20"/>
                  </a:cubicBezTo>
                  <a:cubicBezTo>
                    <a:pt x="199" y="9"/>
                    <a:pt x="190" y="0"/>
                    <a:pt x="178" y="0"/>
                  </a:cubicBezTo>
                  <a:cubicBezTo>
                    <a:pt x="21" y="0"/>
                    <a:pt x="21" y="0"/>
                    <a:pt x="21" y="0"/>
                  </a:cubicBezTo>
                  <a:cubicBezTo>
                    <a:pt x="9" y="0"/>
                    <a:pt x="0" y="9"/>
                    <a:pt x="0" y="20"/>
                  </a:cubicBezTo>
                  <a:cubicBezTo>
                    <a:pt x="0" y="32"/>
                    <a:pt x="9" y="41"/>
                    <a:pt x="21" y="4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5" name="Freeform 48">
              <a:extLst>
                <a:ext uri="{FF2B5EF4-FFF2-40B4-BE49-F238E27FC236}">
                  <a16:creationId xmlns:a16="http://schemas.microsoft.com/office/drawing/2014/main" id="{E14A5708-AF12-1ECE-A770-8034026B411D}"/>
                </a:ext>
              </a:extLst>
            </p:cNvPr>
            <p:cNvSpPr>
              <a:spLocks/>
            </p:cNvSpPr>
            <p:nvPr/>
          </p:nvSpPr>
          <p:spPr bwMode="auto">
            <a:xfrm>
              <a:off x="4317" y="2018"/>
              <a:ext cx="221" cy="28"/>
            </a:xfrm>
            <a:custGeom>
              <a:avLst/>
              <a:gdLst>
                <a:gd name="T0" fmla="*/ 21 w 319"/>
                <a:gd name="T1" fmla="*/ 41 h 41"/>
                <a:gd name="T2" fmla="*/ 299 w 319"/>
                <a:gd name="T3" fmla="*/ 41 h 41"/>
                <a:gd name="T4" fmla="*/ 319 w 319"/>
                <a:gd name="T5" fmla="*/ 20 h 41"/>
                <a:gd name="T6" fmla="*/ 299 w 319"/>
                <a:gd name="T7" fmla="*/ 0 h 41"/>
                <a:gd name="T8" fmla="*/ 21 w 319"/>
                <a:gd name="T9" fmla="*/ 0 h 41"/>
                <a:gd name="T10" fmla="*/ 0 w 319"/>
                <a:gd name="T11" fmla="*/ 20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0"/>
                  </a:cubicBezTo>
                  <a:cubicBezTo>
                    <a:pt x="319" y="9"/>
                    <a:pt x="310" y="0"/>
                    <a:pt x="299" y="0"/>
                  </a:cubicBezTo>
                  <a:cubicBezTo>
                    <a:pt x="21" y="0"/>
                    <a:pt x="21" y="0"/>
                    <a:pt x="21" y="0"/>
                  </a:cubicBezTo>
                  <a:cubicBezTo>
                    <a:pt x="9" y="0"/>
                    <a:pt x="0" y="9"/>
                    <a:pt x="0" y="20"/>
                  </a:cubicBezTo>
                  <a:cubicBezTo>
                    <a:pt x="0" y="32"/>
                    <a:pt x="9" y="41"/>
                    <a:pt x="21" y="4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6" name="Freeform 49">
              <a:extLst>
                <a:ext uri="{FF2B5EF4-FFF2-40B4-BE49-F238E27FC236}">
                  <a16:creationId xmlns:a16="http://schemas.microsoft.com/office/drawing/2014/main" id="{CA44AD9D-88EE-D788-9EBD-A109F8FB05CB}"/>
                </a:ext>
              </a:extLst>
            </p:cNvPr>
            <p:cNvSpPr>
              <a:spLocks/>
            </p:cNvSpPr>
            <p:nvPr/>
          </p:nvSpPr>
          <p:spPr bwMode="auto">
            <a:xfrm>
              <a:off x="4317" y="2087"/>
              <a:ext cx="221" cy="28"/>
            </a:xfrm>
            <a:custGeom>
              <a:avLst/>
              <a:gdLst>
                <a:gd name="T0" fmla="*/ 21 w 319"/>
                <a:gd name="T1" fmla="*/ 41 h 41"/>
                <a:gd name="T2" fmla="*/ 299 w 319"/>
                <a:gd name="T3" fmla="*/ 41 h 41"/>
                <a:gd name="T4" fmla="*/ 319 w 319"/>
                <a:gd name="T5" fmla="*/ 21 h 41"/>
                <a:gd name="T6" fmla="*/ 299 w 319"/>
                <a:gd name="T7" fmla="*/ 0 h 41"/>
                <a:gd name="T8" fmla="*/ 21 w 319"/>
                <a:gd name="T9" fmla="*/ 0 h 41"/>
                <a:gd name="T10" fmla="*/ 0 w 319"/>
                <a:gd name="T11" fmla="*/ 21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1"/>
                  </a:cubicBezTo>
                  <a:cubicBezTo>
                    <a:pt x="319" y="9"/>
                    <a:pt x="310" y="0"/>
                    <a:pt x="299" y="0"/>
                  </a:cubicBezTo>
                  <a:cubicBezTo>
                    <a:pt x="21" y="0"/>
                    <a:pt x="21" y="0"/>
                    <a:pt x="21" y="0"/>
                  </a:cubicBezTo>
                  <a:cubicBezTo>
                    <a:pt x="9" y="0"/>
                    <a:pt x="0" y="9"/>
                    <a:pt x="0" y="21"/>
                  </a:cubicBezTo>
                  <a:cubicBezTo>
                    <a:pt x="0" y="32"/>
                    <a:pt x="9" y="41"/>
                    <a:pt x="21" y="4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7" name="Freeform 50">
              <a:extLst>
                <a:ext uri="{FF2B5EF4-FFF2-40B4-BE49-F238E27FC236}">
                  <a16:creationId xmlns:a16="http://schemas.microsoft.com/office/drawing/2014/main" id="{89B37E9B-6823-3154-D74B-F9339EDC78D4}"/>
                </a:ext>
              </a:extLst>
            </p:cNvPr>
            <p:cNvSpPr>
              <a:spLocks/>
            </p:cNvSpPr>
            <p:nvPr/>
          </p:nvSpPr>
          <p:spPr bwMode="auto">
            <a:xfrm>
              <a:off x="4317" y="2156"/>
              <a:ext cx="67" cy="28"/>
            </a:xfrm>
            <a:custGeom>
              <a:avLst/>
              <a:gdLst>
                <a:gd name="T0" fmla="*/ 21 w 97"/>
                <a:gd name="T1" fmla="*/ 41 h 41"/>
                <a:gd name="T2" fmla="*/ 76 w 97"/>
                <a:gd name="T3" fmla="*/ 41 h 41"/>
                <a:gd name="T4" fmla="*/ 97 w 97"/>
                <a:gd name="T5" fmla="*/ 21 h 41"/>
                <a:gd name="T6" fmla="*/ 76 w 97"/>
                <a:gd name="T7" fmla="*/ 0 h 41"/>
                <a:gd name="T8" fmla="*/ 21 w 97"/>
                <a:gd name="T9" fmla="*/ 0 h 41"/>
                <a:gd name="T10" fmla="*/ 0 w 97"/>
                <a:gd name="T11" fmla="*/ 21 h 41"/>
                <a:gd name="T12" fmla="*/ 21 w 97"/>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21" y="41"/>
                  </a:moveTo>
                  <a:cubicBezTo>
                    <a:pt x="76" y="41"/>
                    <a:pt x="76" y="41"/>
                    <a:pt x="76" y="41"/>
                  </a:cubicBezTo>
                  <a:cubicBezTo>
                    <a:pt x="88" y="41"/>
                    <a:pt x="97" y="32"/>
                    <a:pt x="97" y="21"/>
                  </a:cubicBezTo>
                  <a:cubicBezTo>
                    <a:pt x="97" y="9"/>
                    <a:pt x="88" y="0"/>
                    <a:pt x="76" y="0"/>
                  </a:cubicBezTo>
                  <a:cubicBezTo>
                    <a:pt x="21" y="0"/>
                    <a:pt x="21" y="0"/>
                    <a:pt x="21" y="0"/>
                  </a:cubicBezTo>
                  <a:cubicBezTo>
                    <a:pt x="9" y="0"/>
                    <a:pt x="0" y="9"/>
                    <a:pt x="0" y="21"/>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sp>
          <p:nvSpPr>
            <p:cNvPr id="38" name="Freeform 51">
              <a:extLst>
                <a:ext uri="{FF2B5EF4-FFF2-40B4-BE49-F238E27FC236}">
                  <a16:creationId xmlns:a16="http://schemas.microsoft.com/office/drawing/2014/main" id="{8C932324-C072-C0FF-4716-B22B0BCE69F7}"/>
                </a:ext>
              </a:extLst>
            </p:cNvPr>
            <p:cNvSpPr>
              <a:spLocks/>
            </p:cNvSpPr>
            <p:nvPr/>
          </p:nvSpPr>
          <p:spPr bwMode="auto">
            <a:xfrm>
              <a:off x="4199" y="2007"/>
              <a:ext cx="466" cy="281"/>
            </a:xfrm>
            <a:custGeom>
              <a:avLst/>
              <a:gdLst>
                <a:gd name="T0" fmla="*/ 307 w 671"/>
                <a:gd name="T1" fmla="*/ 197 h 415"/>
                <a:gd name="T2" fmla="*/ 0 w 671"/>
                <a:gd name="T3" fmla="*/ 0 h 415"/>
                <a:gd name="T4" fmla="*/ 0 w 671"/>
                <a:gd name="T5" fmla="*/ 382 h 415"/>
                <a:gd name="T6" fmla="*/ 33 w 671"/>
                <a:gd name="T7" fmla="*/ 414 h 415"/>
                <a:gd name="T8" fmla="*/ 638 w 671"/>
                <a:gd name="T9" fmla="*/ 415 h 415"/>
                <a:gd name="T10" fmla="*/ 671 w 671"/>
                <a:gd name="T11" fmla="*/ 382 h 415"/>
                <a:gd name="T12" fmla="*/ 671 w 671"/>
                <a:gd name="T13" fmla="*/ 2 h 415"/>
                <a:gd name="T14" fmla="*/ 352 w 671"/>
                <a:gd name="T15" fmla="*/ 197 h 415"/>
                <a:gd name="T16" fmla="*/ 307 w 671"/>
                <a:gd name="T17" fmla="*/ 19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415">
                  <a:moveTo>
                    <a:pt x="307" y="197"/>
                  </a:moveTo>
                  <a:cubicBezTo>
                    <a:pt x="0" y="0"/>
                    <a:pt x="0" y="0"/>
                    <a:pt x="0" y="0"/>
                  </a:cubicBezTo>
                  <a:cubicBezTo>
                    <a:pt x="0" y="382"/>
                    <a:pt x="0" y="382"/>
                    <a:pt x="0" y="382"/>
                  </a:cubicBezTo>
                  <a:cubicBezTo>
                    <a:pt x="0" y="400"/>
                    <a:pt x="15" y="414"/>
                    <a:pt x="33" y="414"/>
                  </a:cubicBezTo>
                  <a:cubicBezTo>
                    <a:pt x="638" y="415"/>
                    <a:pt x="638" y="415"/>
                    <a:pt x="638" y="415"/>
                  </a:cubicBezTo>
                  <a:cubicBezTo>
                    <a:pt x="656" y="415"/>
                    <a:pt x="671" y="400"/>
                    <a:pt x="671" y="382"/>
                  </a:cubicBezTo>
                  <a:cubicBezTo>
                    <a:pt x="671" y="2"/>
                    <a:pt x="671" y="2"/>
                    <a:pt x="671" y="2"/>
                  </a:cubicBezTo>
                  <a:cubicBezTo>
                    <a:pt x="352" y="197"/>
                    <a:pt x="352" y="197"/>
                    <a:pt x="352" y="197"/>
                  </a:cubicBezTo>
                  <a:cubicBezTo>
                    <a:pt x="338" y="206"/>
                    <a:pt x="321" y="206"/>
                    <a:pt x="307" y="197"/>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ＭＳ Ｐゴシック" charset="0"/>
              </a:endParaRPr>
            </a:p>
          </p:txBody>
        </p:sp>
      </p:grpSp>
      <p:graphicFrame>
        <p:nvGraphicFramePr>
          <p:cNvPr id="39" name="Table 45">
            <a:extLst>
              <a:ext uri="{FF2B5EF4-FFF2-40B4-BE49-F238E27FC236}">
                <a16:creationId xmlns:a16="http://schemas.microsoft.com/office/drawing/2014/main" id="{7A2D6737-BEC3-CE79-F634-E8F0F4B65EA0}"/>
              </a:ext>
            </a:extLst>
          </p:cNvPr>
          <p:cNvGraphicFramePr>
            <a:graphicFrameLocks noGrp="1"/>
          </p:cNvGraphicFramePr>
          <p:nvPr/>
        </p:nvGraphicFramePr>
        <p:xfrm>
          <a:off x="6823830" y="1536468"/>
          <a:ext cx="1803294" cy="518160"/>
        </p:xfrm>
        <a:graphic>
          <a:graphicData uri="http://schemas.openxmlformats.org/drawingml/2006/table">
            <a:tbl>
              <a:tblPr>
                <a:tableStyleId>{C083E6E3-FA7D-4D7B-A595-EF9225AFEA82}</a:tableStyleId>
              </a:tblPr>
              <a:tblGrid>
                <a:gridCol w="1498883">
                  <a:extLst>
                    <a:ext uri="{9D8B030D-6E8A-4147-A177-3AD203B41FA5}">
                      <a16:colId xmlns:a16="http://schemas.microsoft.com/office/drawing/2014/main" val="3002260326"/>
                    </a:ext>
                  </a:extLst>
                </a:gridCol>
                <a:gridCol w="304411">
                  <a:extLst>
                    <a:ext uri="{9D8B030D-6E8A-4147-A177-3AD203B41FA5}">
                      <a16:colId xmlns:a16="http://schemas.microsoft.com/office/drawing/2014/main" val="2133233197"/>
                    </a:ext>
                  </a:extLst>
                </a:gridCol>
              </a:tblGrid>
              <a:tr h="228160">
                <a:tc gridSpan="2">
                  <a:txBody>
                    <a:bodyPr/>
                    <a:lstStyle/>
                    <a:p>
                      <a:pPr algn="ctr"/>
                      <a:r>
                        <a:rPr lang="en-US"/>
                        <a:t>Threat interaction</a:t>
                      </a:r>
                    </a:p>
                  </a:txBody>
                  <a:tcPr anchor="b">
                    <a:lnL>
                      <a:noFill/>
                    </a:lnL>
                    <a:lnR>
                      <a:noFill/>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574963614"/>
                  </a:ext>
                </a:extLst>
              </a:tr>
              <a:tr h="180144">
                <a:tc>
                  <a:txBody>
                    <a:bodyPr/>
                    <a:lstStyle/>
                    <a:p>
                      <a:endParaRPr lang="en-US" sz="800"/>
                    </a:p>
                  </a:txBody>
                  <a:tcP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552648"/>
                  </a:ext>
                </a:extLst>
              </a:tr>
            </a:tbl>
          </a:graphicData>
        </a:graphic>
      </p:graphicFrame>
      <p:pic>
        <p:nvPicPr>
          <p:cNvPr id="40" name="Graphic 39" descr="Mailbox">
            <a:extLst>
              <a:ext uri="{FF2B5EF4-FFF2-40B4-BE49-F238E27FC236}">
                <a16:creationId xmlns:a16="http://schemas.microsoft.com/office/drawing/2014/main" id="{73BA1D8A-1D92-D6A6-0BB0-8230D2D363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6950" y="2173550"/>
            <a:ext cx="1760597" cy="1760597"/>
          </a:xfrm>
          <a:prstGeom prst="rect">
            <a:avLst/>
          </a:prstGeom>
        </p:spPr>
      </p:pic>
      <p:cxnSp>
        <p:nvCxnSpPr>
          <p:cNvPr id="41" name="Straight Arrow Connector 40">
            <a:extLst>
              <a:ext uri="{FF2B5EF4-FFF2-40B4-BE49-F238E27FC236}">
                <a16:creationId xmlns:a16="http://schemas.microsoft.com/office/drawing/2014/main" id="{EDD8FFBB-560E-5DF2-8A7B-6E6658E9D96C}"/>
              </a:ext>
            </a:extLst>
          </p:cNvPr>
          <p:cNvCxnSpPr>
            <a:cxnSpLocks/>
          </p:cNvCxnSpPr>
          <p:nvPr/>
        </p:nvCxnSpPr>
        <p:spPr>
          <a:xfrm>
            <a:off x="6570541" y="3145536"/>
            <a:ext cx="563344" cy="0"/>
          </a:xfrm>
          <a:prstGeom prst="straightConnector1">
            <a:avLst/>
          </a:prstGeom>
          <a:ln w="57150" cap="flat">
            <a:solidFill>
              <a:srgbClr val="C0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5818898-61A8-9042-F875-CBC30DE1EF76}"/>
              </a:ext>
            </a:extLst>
          </p:cNvPr>
          <p:cNvSpPr txBox="1"/>
          <p:nvPr/>
        </p:nvSpPr>
        <p:spPr>
          <a:xfrm>
            <a:off x="2760786" y="1188126"/>
            <a:ext cx="3951504" cy="660082"/>
          </a:xfrm>
          <a:prstGeom prst="rect">
            <a:avLst/>
          </a:prstGeom>
          <a:noFill/>
        </p:spPr>
        <p:txBody>
          <a:bodyPr wrap="square" rtlCol="0" anchor="b">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D274D"/>
                </a:solidFill>
                <a:effectLst/>
                <a:uLnTx/>
                <a:uFillTx/>
                <a:latin typeface="CiscoSansTT ExtraLight"/>
                <a:ea typeface="ＭＳ Ｐゴシック" charset="0"/>
              </a:rPr>
              <a:t>Risk increases with dwell time</a:t>
            </a:r>
          </a:p>
        </p:txBody>
      </p:sp>
      <p:graphicFrame>
        <p:nvGraphicFramePr>
          <p:cNvPr id="43" name="Table 45">
            <a:extLst>
              <a:ext uri="{FF2B5EF4-FFF2-40B4-BE49-F238E27FC236}">
                <a16:creationId xmlns:a16="http://schemas.microsoft.com/office/drawing/2014/main" id="{EE5EEBF6-6808-53A1-4BB4-CD1C9B3B0A23}"/>
              </a:ext>
            </a:extLst>
          </p:cNvPr>
          <p:cNvGraphicFramePr>
            <a:graphicFrameLocks noGrp="1"/>
          </p:cNvGraphicFramePr>
          <p:nvPr/>
        </p:nvGraphicFramePr>
        <p:xfrm>
          <a:off x="2760786" y="3919963"/>
          <a:ext cx="3951504" cy="518160"/>
        </p:xfrm>
        <a:graphic>
          <a:graphicData uri="http://schemas.openxmlformats.org/drawingml/2006/table">
            <a:tbl>
              <a:tblPr>
                <a:tableStyleId>{C083E6E3-FA7D-4D7B-A595-EF9225AFEA82}</a:tableStyleId>
              </a:tblPr>
              <a:tblGrid>
                <a:gridCol w="3951504">
                  <a:extLst>
                    <a:ext uri="{9D8B030D-6E8A-4147-A177-3AD203B41FA5}">
                      <a16:colId xmlns:a16="http://schemas.microsoft.com/office/drawing/2014/main" val="3002260326"/>
                    </a:ext>
                  </a:extLst>
                </a:gridCol>
              </a:tblGrid>
              <a:tr h="180401">
                <a:tc>
                  <a:txBody>
                    <a:bodyPr/>
                    <a:lstStyle/>
                    <a:p>
                      <a:pPr algn="ctr"/>
                      <a:endParaRPr lang="en-US" sz="800" b="1"/>
                    </a:p>
                  </a:txBody>
                  <a:tcPr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963614"/>
                  </a:ext>
                </a:extLst>
              </a:tr>
              <a:tr h="185231">
                <a:tc>
                  <a:txBody>
                    <a:bodyPr/>
                    <a:lstStyle/>
                    <a:p>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552648"/>
                  </a:ext>
                </a:extLst>
              </a:tr>
            </a:tbl>
          </a:graphicData>
        </a:graphic>
      </p:graphicFrame>
      <p:sp>
        <p:nvSpPr>
          <p:cNvPr id="44" name="TextBox 43">
            <a:extLst>
              <a:ext uri="{FF2B5EF4-FFF2-40B4-BE49-F238E27FC236}">
                <a16:creationId xmlns:a16="http://schemas.microsoft.com/office/drawing/2014/main" id="{5E131FCC-D681-F4D4-C74C-5C27318A5FDD}"/>
              </a:ext>
            </a:extLst>
          </p:cNvPr>
          <p:cNvSpPr txBox="1"/>
          <p:nvPr/>
        </p:nvSpPr>
        <p:spPr>
          <a:xfrm>
            <a:off x="2760786" y="4131974"/>
            <a:ext cx="3951504" cy="518160"/>
          </a:xfrm>
          <a:prstGeom prst="rect">
            <a:avLst/>
          </a:prstGeom>
          <a:noFill/>
        </p:spPr>
        <p:txBody>
          <a:bodyPr wrap="square" rtlCol="0" anchor="t">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6DBD49"/>
                </a:solidFill>
                <a:effectLst/>
                <a:uLnTx/>
                <a:uFillTx/>
                <a:latin typeface="CiscoSansTT ExtraLight"/>
                <a:ea typeface="ＭＳ Ｐゴシック" charset="0"/>
              </a:rPr>
              <a:t>Initial remediation </a:t>
            </a:r>
            <a:r>
              <a:rPr lang="en-US" sz="2400" b="1">
                <a:solidFill>
                  <a:srgbClr val="6DBD49"/>
                </a:solidFill>
                <a:latin typeface="CiscoSansTT ExtraLight"/>
              </a:rPr>
              <a:t>w</a:t>
            </a:r>
            <a:r>
              <a:rPr kumimoji="0" lang="en-US" sz="2400" b="1" i="0" u="none" strike="noStrike" kern="1200" cap="none" spc="0" normalizeH="0" baseline="0" noProof="0" err="1">
                <a:ln>
                  <a:noFill/>
                </a:ln>
                <a:solidFill>
                  <a:srgbClr val="6DBD49"/>
                </a:solidFill>
                <a:effectLst/>
                <a:uLnTx/>
                <a:uFillTx/>
                <a:latin typeface="CiscoSansTT ExtraLight"/>
                <a:ea typeface="ＭＳ Ｐゴシック" charset="0"/>
              </a:rPr>
              <a:t>indow</a:t>
            </a:r>
            <a:endParaRPr kumimoji="0" lang="en-US" sz="2400" b="1" i="0" u="none" strike="noStrike" kern="1200" cap="none" spc="0" normalizeH="0" baseline="0" noProof="0">
              <a:ln>
                <a:noFill/>
              </a:ln>
              <a:solidFill>
                <a:srgbClr val="6DBD49"/>
              </a:solidFill>
              <a:effectLst/>
              <a:uLnTx/>
              <a:uFillTx/>
              <a:latin typeface="CiscoSansTT ExtraLight"/>
              <a:ea typeface="ＭＳ Ｐゴシック" charset="0"/>
            </a:endParaRPr>
          </a:p>
        </p:txBody>
      </p:sp>
      <p:sp>
        <p:nvSpPr>
          <p:cNvPr id="45" name="TextBox 44">
            <a:extLst>
              <a:ext uri="{FF2B5EF4-FFF2-40B4-BE49-F238E27FC236}">
                <a16:creationId xmlns:a16="http://schemas.microsoft.com/office/drawing/2014/main" id="{55D0E466-EFB4-3F82-D14F-A9B5EC678AAA}"/>
              </a:ext>
            </a:extLst>
          </p:cNvPr>
          <p:cNvSpPr txBox="1"/>
          <p:nvPr/>
        </p:nvSpPr>
        <p:spPr>
          <a:xfrm>
            <a:off x="5837411" y="3428480"/>
            <a:ext cx="460382" cy="26161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BABABA">
                    <a:lumMod val="50000"/>
                  </a:srgbClr>
                </a:solidFill>
                <a:effectLst/>
                <a:uLnTx/>
                <a:uFillTx/>
                <a:latin typeface="CiscoSansTT ExtraLight"/>
                <a:ea typeface="ＭＳ Ｐゴシック" charset="0"/>
              </a:rPr>
              <a:t>user</a:t>
            </a:r>
            <a:endParaRPr kumimoji="0" lang="en-US" sz="1800" b="1" i="0" u="none" strike="noStrike" kern="1200" cap="none" spc="0" normalizeH="0" baseline="0" noProof="0">
              <a:ln>
                <a:noFill/>
              </a:ln>
              <a:solidFill>
                <a:srgbClr val="BABABA">
                  <a:lumMod val="50000"/>
                </a:srgbClr>
              </a:solidFill>
              <a:effectLst/>
              <a:uLnTx/>
              <a:uFillTx/>
              <a:latin typeface="CiscoSansTT ExtraLight"/>
              <a:ea typeface="ＭＳ Ｐゴシック" charset="0"/>
            </a:endParaRPr>
          </a:p>
        </p:txBody>
      </p:sp>
    </p:spTree>
    <p:extLst>
      <p:ext uri="{BB962C8B-B14F-4D97-AF65-F5344CB8AC3E}">
        <p14:creationId xmlns:p14="http://schemas.microsoft.com/office/powerpoint/2010/main" val="2437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1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10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p:tgtEl>
                                          <p:spTgt spid="27"/>
                                        </p:tgtEl>
                                        <p:attrNameLst>
                                          <p:attrName>ppt_x</p:attrName>
                                        </p:attrNameLst>
                                      </p:cBhvr>
                                      <p:tavLst>
                                        <p:tav tm="0">
                                          <p:val>
                                            <p:strVal val="#ppt_x-#ppt_w*1.125000"/>
                                          </p:val>
                                        </p:tav>
                                        <p:tav tm="100000">
                                          <p:val>
                                            <p:strVal val="#ppt_x"/>
                                          </p:val>
                                        </p:tav>
                                      </p:tavLst>
                                    </p:anim>
                                    <p:animEffect transition="in" filter="wipe(right)">
                                      <p:cBhvr>
                                        <p:cTn id="12" dur="1000"/>
                                        <p:tgtEl>
                                          <p:spTgt spid="27"/>
                                        </p:tgtEl>
                                      </p:cBhvr>
                                    </p:animEffect>
                                  </p:childTnLst>
                                </p:cTn>
                              </p:par>
                            </p:childTnLst>
                          </p:cTn>
                        </p:par>
                        <p:par>
                          <p:cTn id="13" fill="hold">
                            <p:stCondLst>
                              <p:cond delay="2000"/>
                            </p:stCondLst>
                            <p:childTnLst>
                              <p:par>
                                <p:cTn id="14" presetID="12" presetClass="entr" presetSubtype="2" fill="hold" nodeType="afterEffect">
                                  <p:stCondLst>
                                    <p:cond delay="1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3000"/>
                                        <p:tgtEl>
                                          <p:spTgt spid="15"/>
                                        </p:tgtEl>
                                        <p:attrNameLst>
                                          <p:attrName>ppt_x</p:attrName>
                                        </p:attrNameLst>
                                      </p:cBhvr>
                                      <p:tavLst>
                                        <p:tav tm="0">
                                          <p:val>
                                            <p:strVal val="#ppt_x+#ppt_w*1.125000"/>
                                          </p:val>
                                        </p:tav>
                                        <p:tav tm="100000">
                                          <p:val>
                                            <p:strVal val="#ppt_x"/>
                                          </p:val>
                                        </p:tav>
                                      </p:tavLst>
                                    </p:anim>
                                    <p:animEffect transition="in" filter="wipe(left)">
                                      <p:cBhvr>
                                        <p:cTn id="17" dur="3000"/>
                                        <p:tgtEl>
                                          <p:spTgt spid="15"/>
                                        </p:tgtEl>
                                      </p:cBhvr>
                                    </p:animEffect>
                                  </p:childTnLst>
                                </p:cTn>
                              </p:par>
                              <p:par>
                                <p:cTn id="18" presetID="31" presetClass="entr" presetSubtype="0" fill="hold" nodeType="withEffect">
                                  <p:stCondLst>
                                    <p:cond delay="2000"/>
                                  </p:stCondLst>
                                  <p:childTnLst>
                                    <p:set>
                                      <p:cBhvr>
                                        <p:cTn id="19" dur="1" fill="hold">
                                          <p:stCondLst>
                                            <p:cond delay="0"/>
                                          </p:stCondLst>
                                        </p:cTn>
                                        <p:tgtEl>
                                          <p:spTgt spid="26"/>
                                        </p:tgtEl>
                                        <p:attrNameLst>
                                          <p:attrName>style.visibility</p:attrName>
                                        </p:attrNameLst>
                                      </p:cBhvr>
                                      <p:to>
                                        <p:strVal val="visible"/>
                                      </p:to>
                                    </p:set>
                                    <p:anim calcmode="lin" valueType="num">
                                      <p:cBhvr>
                                        <p:cTn id="20" dur="3000" fill="hold"/>
                                        <p:tgtEl>
                                          <p:spTgt spid="26"/>
                                        </p:tgtEl>
                                        <p:attrNameLst>
                                          <p:attrName>ppt_w</p:attrName>
                                        </p:attrNameLst>
                                      </p:cBhvr>
                                      <p:tavLst>
                                        <p:tav tm="0">
                                          <p:val>
                                            <p:fltVal val="0"/>
                                          </p:val>
                                        </p:tav>
                                        <p:tav tm="100000">
                                          <p:val>
                                            <p:strVal val="#ppt_w"/>
                                          </p:val>
                                        </p:tav>
                                      </p:tavLst>
                                    </p:anim>
                                    <p:anim calcmode="lin" valueType="num">
                                      <p:cBhvr>
                                        <p:cTn id="21" dur="3000" fill="hold"/>
                                        <p:tgtEl>
                                          <p:spTgt spid="26"/>
                                        </p:tgtEl>
                                        <p:attrNameLst>
                                          <p:attrName>ppt_h</p:attrName>
                                        </p:attrNameLst>
                                      </p:cBhvr>
                                      <p:tavLst>
                                        <p:tav tm="0">
                                          <p:val>
                                            <p:fltVal val="0"/>
                                          </p:val>
                                        </p:tav>
                                        <p:tav tm="100000">
                                          <p:val>
                                            <p:strVal val="#ppt_h"/>
                                          </p:val>
                                        </p:tav>
                                      </p:tavLst>
                                    </p:anim>
                                    <p:anim calcmode="lin" valueType="num">
                                      <p:cBhvr>
                                        <p:cTn id="22" dur="3000" fill="hold"/>
                                        <p:tgtEl>
                                          <p:spTgt spid="26"/>
                                        </p:tgtEl>
                                        <p:attrNameLst>
                                          <p:attrName>style.rotation</p:attrName>
                                        </p:attrNameLst>
                                      </p:cBhvr>
                                      <p:tavLst>
                                        <p:tav tm="0">
                                          <p:val>
                                            <p:fltVal val="90"/>
                                          </p:val>
                                        </p:tav>
                                        <p:tav tm="100000">
                                          <p:val>
                                            <p:fltVal val="0"/>
                                          </p:val>
                                        </p:tav>
                                      </p:tavLst>
                                    </p:anim>
                                    <p:animEffect transition="in" filter="fade">
                                      <p:cBhvr>
                                        <p:cTn id="23" dur="3000"/>
                                        <p:tgtEl>
                                          <p:spTgt spid="26"/>
                                        </p:tgtEl>
                                      </p:cBhvr>
                                    </p:animEffect>
                                  </p:childTnLst>
                                </p:cTn>
                              </p:par>
                              <p:par>
                                <p:cTn id="24" presetID="55" presetClass="entr" presetSubtype="0" repeatCount="0" fill="hold" nodeType="withEffect">
                                  <p:stCondLst>
                                    <p:cond delay="1500"/>
                                  </p:stCondLst>
                                  <p:childTnLst>
                                    <p:set>
                                      <p:cBhvr>
                                        <p:cTn id="25" dur="1" fill="hold">
                                          <p:stCondLst>
                                            <p:cond delay="0"/>
                                          </p:stCondLst>
                                        </p:cTn>
                                        <p:tgtEl>
                                          <p:spTgt spid="28"/>
                                        </p:tgtEl>
                                        <p:attrNameLst>
                                          <p:attrName>style.visibility</p:attrName>
                                        </p:attrNameLst>
                                      </p:cBhvr>
                                      <p:to>
                                        <p:strVal val="visible"/>
                                      </p:to>
                                    </p:set>
                                    <p:anim calcmode="lin" valueType="num">
                                      <p:cBhvr>
                                        <p:cTn id="26" dur="1000" fill="hold"/>
                                        <p:tgtEl>
                                          <p:spTgt spid="28"/>
                                        </p:tgtEl>
                                        <p:attrNameLst>
                                          <p:attrName>ppt_w</p:attrName>
                                        </p:attrNameLst>
                                      </p:cBhvr>
                                      <p:tavLst>
                                        <p:tav tm="0">
                                          <p:val>
                                            <p:strVal val="#ppt_w*0.70"/>
                                          </p:val>
                                        </p:tav>
                                        <p:tav tm="100000">
                                          <p:val>
                                            <p:strVal val="#ppt_w"/>
                                          </p:val>
                                        </p:tav>
                                      </p:tavLst>
                                    </p:anim>
                                    <p:anim calcmode="lin" valueType="num">
                                      <p:cBhvr>
                                        <p:cTn id="27" dur="1000" fill="hold"/>
                                        <p:tgtEl>
                                          <p:spTgt spid="28"/>
                                        </p:tgtEl>
                                        <p:attrNameLst>
                                          <p:attrName>ppt_h</p:attrName>
                                        </p:attrNameLst>
                                      </p:cBhvr>
                                      <p:tavLst>
                                        <p:tav tm="0">
                                          <p:val>
                                            <p:strVal val="#ppt_h"/>
                                          </p:val>
                                        </p:tav>
                                        <p:tav tm="100000">
                                          <p:val>
                                            <p:strVal val="#ppt_h"/>
                                          </p:val>
                                        </p:tav>
                                      </p:tavLst>
                                    </p:anim>
                                    <p:animEffect transition="in" filter="fade">
                                      <p:cBhvr>
                                        <p:cTn id="28" dur="1000"/>
                                        <p:tgtEl>
                                          <p:spTgt spid="28"/>
                                        </p:tgtEl>
                                      </p:cBhvr>
                                    </p:animEffect>
                                  </p:childTnLst>
                                </p:cTn>
                              </p:par>
                              <p:par>
                                <p:cTn id="29" presetID="55" presetClass="entr" presetSubtype="0" fill="hold" grpId="0" nodeType="withEffect">
                                  <p:stCondLst>
                                    <p:cond delay="1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strVal val="#ppt_w*0.70"/>
                                          </p:val>
                                        </p:tav>
                                        <p:tav tm="100000">
                                          <p:val>
                                            <p:strVal val="#ppt_w"/>
                                          </p:val>
                                        </p:tav>
                                      </p:tavLst>
                                    </p:anim>
                                    <p:anim calcmode="lin" valueType="num">
                                      <p:cBhvr>
                                        <p:cTn id="32" dur="1000" fill="hold"/>
                                        <p:tgtEl>
                                          <p:spTgt spid="42"/>
                                        </p:tgtEl>
                                        <p:attrNameLst>
                                          <p:attrName>ppt_h</p:attrName>
                                        </p:attrNameLst>
                                      </p:cBhvr>
                                      <p:tavLst>
                                        <p:tav tm="0">
                                          <p:val>
                                            <p:strVal val="#ppt_h"/>
                                          </p:val>
                                        </p:tav>
                                        <p:tav tm="100000">
                                          <p:val>
                                            <p:strVal val="#ppt_h"/>
                                          </p:val>
                                        </p:tav>
                                      </p:tavLst>
                                    </p:anim>
                                    <p:animEffect transition="in" filter="fade">
                                      <p:cBhvr>
                                        <p:cTn id="33" dur="1000"/>
                                        <p:tgtEl>
                                          <p:spTgt spid="42"/>
                                        </p:tgtEl>
                                      </p:cBhvr>
                                    </p:animEffect>
                                  </p:childTnLst>
                                </p:cTn>
                              </p:par>
                            </p:childTnLst>
                          </p:cTn>
                        </p:par>
                        <p:par>
                          <p:cTn id="34" fill="hold">
                            <p:stCondLst>
                              <p:cond delay="7000"/>
                            </p:stCondLst>
                            <p:childTnLst>
                              <p:par>
                                <p:cTn id="35" presetID="12" presetClass="entr" presetSubtype="8" fill="hold" nodeType="afterEffect">
                                  <p:stCondLst>
                                    <p:cond delay="100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p:tgtEl>
                                          <p:spTgt spid="41"/>
                                        </p:tgtEl>
                                        <p:attrNameLst>
                                          <p:attrName>ppt_x</p:attrName>
                                        </p:attrNameLst>
                                      </p:cBhvr>
                                      <p:tavLst>
                                        <p:tav tm="0">
                                          <p:val>
                                            <p:strVal val="#ppt_x-#ppt_w*1.125000"/>
                                          </p:val>
                                        </p:tav>
                                        <p:tav tm="100000">
                                          <p:val>
                                            <p:strVal val="#ppt_x"/>
                                          </p:val>
                                        </p:tav>
                                      </p:tavLst>
                                    </p:anim>
                                    <p:animEffect transition="in" filter="wipe(right)">
                                      <p:cBhvr>
                                        <p:cTn id="38" dur="500"/>
                                        <p:tgtEl>
                                          <p:spTgt spid="41"/>
                                        </p:tgtEl>
                                      </p:cBhvr>
                                    </p:animEffect>
                                  </p:childTnLst>
                                </p:cTn>
                              </p:par>
                              <p:par>
                                <p:cTn id="39" presetID="12" presetClass="entr" presetSubtype="8" fill="hold" nodeType="withEffect">
                                  <p:stCondLst>
                                    <p:cond delay="50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p:tgtEl>
                                          <p:spTgt spid="39"/>
                                        </p:tgtEl>
                                        <p:attrNameLst>
                                          <p:attrName>ppt_x</p:attrName>
                                        </p:attrNameLst>
                                      </p:cBhvr>
                                      <p:tavLst>
                                        <p:tav tm="0">
                                          <p:val>
                                            <p:strVal val="#ppt_x-#ppt_w*1.125000"/>
                                          </p:val>
                                        </p:tav>
                                        <p:tav tm="100000">
                                          <p:val>
                                            <p:strVal val="#ppt_x"/>
                                          </p:val>
                                        </p:tav>
                                      </p:tavLst>
                                    </p:anim>
                                    <p:animEffect transition="in" filter="wipe(right)">
                                      <p:cBhvr>
                                        <p:cTn id="42" dur="500"/>
                                        <p:tgtEl>
                                          <p:spTgt spid="39"/>
                                        </p:tgtEl>
                                      </p:cBhvr>
                                    </p:animEffect>
                                  </p:childTnLst>
                                </p:cTn>
                              </p:par>
                              <p:par>
                                <p:cTn id="43" presetID="53" presetClass="entr" presetSubtype="16" fill="hold" nodeType="withEffect">
                                  <p:stCondLst>
                                    <p:cond delay="150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childTnLst>
                          </p:cTn>
                        </p:par>
                        <p:par>
                          <p:cTn id="48" fill="hold">
                            <p:stCondLst>
                              <p:cond delay="9000"/>
                            </p:stCondLst>
                            <p:childTnLst>
                              <p:par>
                                <p:cTn id="49" presetID="6" presetClass="emph" presetSubtype="0" fill="remove" nodeType="afterEffect">
                                  <p:stCondLst>
                                    <p:cond delay="0"/>
                                  </p:stCondLst>
                                  <p:childTnLst>
                                    <p:animScale>
                                      <p:cBhvr>
                                        <p:cTn id="50" dur="500" fill="hold"/>
                                        <p:tgtEl>
                                          <p:spTgt spid="31"/>
                                        </p:tgtEl>
                                      </p:cBhvr>
                                      <p:by x="150000" y="150000"/>
                                    </p:animScale>
                                  </p:childTnLst>
                                </p:cTn>
                              </p:par>
                            </p:childTnLst>
                          </p:cTn>
                        </p:par>
                        <p:par>
                          <p:cTn id="51" fill="hold">
                            <p:stCondLst>
                              <p:cond delay="9500"/>
                            </p:stCondLst>
                            <p:childTnLst>
                              <p:par>
                                <p:cTn id="52" presetID="55" presetClass="entr" presetSubtype="0" repeatCount="0" fill="hold" nodeType="afterEffect">
                                  <p:stCondLst>
                                    <p:cond delay="2000"/>
                                  </p:stCondLst>
                                  <p:childTnLst>
                                    <p:set>
                                      <p:cBhvr>
                                        <p:cTn id="53" dur="1" fill="hold">
                                          <p:stCondLst>
                                            <p:cond delay="0"/>
                                          </p:stCondLst>
                                        </p:cTn>
                                        <p:tgtEl>
                                          <p:spTgt spid="43"/>
                                        </p:tgtEl>
                                        <p:attrNameLst>
                                          <p:attrName>style.visibility</p:attrName>
                                        </p:attrNameLst>
                                      </p:cBhvr>
                                      <p:to>
                                        <p:strVal val="visible"/>
                                      </p:to>
                                    </p:set>
                                    <p:anim calcmode="lin" valueType="num">
                                      <p:cBhvr>
                                        <p:cTn id="54" dur="1000" fill="hold"/>
                                        <p:tgtEl>
                                          <p:spTgt spid="43"/>
                                        </p:tgtEl>
                                        <p:attrNameLst>
                                          <p:attrName>ppt_w</p:attrName>
                                        </p:attrNameLst>
                                      </p:cBhvr>
                                      <p:tavLst>
                                        <p:tav tm="0">
                                          <p:val>
                                            <p:strVal val="#ppt_w*0.70"/>
                                          </p:val>
                                        </p:tav>
                                        <p:tav tm="100000">
                                          <p:val>
                                            <p:strVal val="#ppt_w"/>
                                          </p:val>
                                        </p:tav>
                                      </p:tavLst>
                                    </p:anim>
                                    <p:anim calcmode="lin" valueType="num">
                                      <p:cBhvr>
                                        <p:cTn id="55" dur="1000" fill="hold"/>
                                        <p:tgtEl>
                                          <p:spTgt spid="43"/>
                                        </p:tgtEl>
                                        <p:attrNameLst>
                                          <p:attrName>ppt_h</p:attrName>
                                        </p:attrNameLst>
                                      </p:cBhvr>
                                      <p:tavLst>
                                        <p:tav tm="0">
                                          <p:val>
                                            <p:strVal val="#ppt_h"/>
                                          </p:val>
                                        </p:tav>
                                        <p:tav tm="100000">
                                          <p:val>
                                            <p:strVal val="#ppt_h"/>
                                          </p:val>
                                        </p:tav>
                                      </p:tavLst>
                                    </p:anim>
                                    <p:animEffect transition="in" filter="fade">
                                      <p:cBhvr>
                                        <p:cTn id="56" dur="1000"/>
                                        <p:tgtEl>
                                          <p:spTgt spid="43"/>
                                        </p:tgtEl>
                                      </p:cBhvr>
                                    </p:animEffect>
                                  </p:childTnLst>
                                </p:cTn>
                              </p:par>
                              <p:par>
                                <p:cTn id="57" presetID="55" presetClass="entr" presetSubtype="0" fill="hold" grpId="0" nodeType="withEffect">
                                  <p:stCondLst>
                                    <p:cond delay="2000"/>
                                  </p:stCondLst>
                                  <p:childTnLst>
                                    <p:set>
                                      <p:cBhvr>
                                        <p:cTn id="58" dur="1" fill="hold">
                                          <p:stCondLst>
                                            <p:cond delay="0"/>
                                          </p:stCondLst>
                                        </p:cTn>
                                        <p:tgtEl>
                                          <p:spTgt spid="44"/>
                                        </p:tgtEl>
                                        <p:attrNameLst>
                                          <p:attrName>style.visibility</p:attrName>
                                        </p:attrNameLst>
                                      </p:cBhvr>
                                      <p:to>
                                        <p:strVal val="visible"/>
                                      </p:to>
                                    </p:set>
                                    <p:anim calcmode="lin" valueType="num">
                                      <p:cBhvr>
                                        <p:cTn id="59" dur="1000" fill="hold"/>
                                        <p:tgtEl>
                                          <p:spTgt spid="44"/>
                                        </p:tgtEl>
                                        <p:attrNameLst>
                                          <p:attrName>ppt_w</p:attrName>
                                        </p:attrNameLst>
                                      </p:cBhvr>
                                      <p:tavLst>
                                        <p:tav tm="0">
                                          <p:val>
                                            <p:strVal val="#ppt_w*0.70"/>
                                          </p:val>
                                        </p:tav>
                                        <p:tav tm="100000">
                                          <p:val>
                                            <p:strVal val="#ppt_w"/>
                                          </p:val>
                                        </p:tav>
                                      </p:tavLst>
                                    </p:anim>
                                    <p:anim calcmode="lin" valueType="num">
                                      <p:cBhvr>
                                        <p:cTn id="60" dur="1000" fill="hold"/>
                                        <p:tgtEl>
                                          <p:spTgt spid="44"/>
                                        </p:tgtEl>
                                        <p:attrNameLst>
                                          <p:attrName>ppt_h</p:attrName>
                                        </p:attrNameLst>
                                      </p:cBhvr>
                                      <p:tavLst>
                                        <p:tav tm="0">
                                          <p:val>
                                            <p:strVal val="#ppt_h"/>
                                          </p:val>
                                        </p:tav>
                                        <p:tav tm="100000">
                                          <p:val>
                                            <p:strVal val="#ppt_h"/>
                                          </p:val>
                                        </p:tav>
                                      </p:tavLst>
                                    </p:anim>
                                    <p:animEffect transition="in" filter="fade">
                                      <p:cBhvr>
                                        <p:cTn id="61" dur="1000"/>
                                        <p:tgtEl>
                                          <p:spTgt spid="44"/>
                                        </p:tgtEl>
                                      </p:cBhvr>
                                    </p:animEffect>
                                  </p:childTnLst>
                                </p:cTn>
                              </p:par>
                            </p:childTnLst>
                          </p:cTn>
                        </p:par>
                        <p:par>
                          <p:cTn id="62" fill="hold">
                            <p:stCondLst>
                              <p:cond delay="12500"/>
                            </p:stCondLst>
                            <p:childTnLst>
                              <p:par>
                                <p:cTn id="63" presetID="26" presetClass="emph" presetSubtype="0" fill="hold" grpId="1" nodeType="afterEffect">
                                  <p:stCondLst>
                                    <p:cond delay="0"/>
                                  </p:stCondLst>
                                  <p:childTnLst>
                                    <p:animEffect transition="out" filter="fade">
                                      <p:cBhvr>
                                        <p:cTn id="64" dur="1000" tmFilter="0, 0; .2, .5; .8, .5; 1, 0"/>
                                        <p:tgtEl>
                                          <p:spTgt spid="44"/>
                                        </p:tgtEl>
                                      </p:cBhvr>
                                    </p:animEffect>
                                    <p:animScale>
                                      <p:cBhvr>
                                        <p:cTn id="65" dur="500" autoRev="1" fill="hold"/>
                                        <p:tgtEl>
                                          <p:spTgt spid="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9AF8A-243F-B600-5F4D-91F01BF30AD7}"/>
              </a:ext>
            </a:extLst>
          </p:cNvPr>
          <p:cNvSpPr>
            <a:spLocks noGrp="1"/>
          </p:cNvSpPr>
          <p:nvPr>
            <p:ph type="body" sz="quarter" idx="11"/>
          </p:nvPr>
        </p:nvSpPr>
        <p:spPr/>
        <p:txBody>
          <a:bodyPr/>
          <a:lstStyle/>
          <a:p>
            <a:pPr marL="7937" indent="0">
              <a:buNone/>
            </a:pPr>
            <a:endParaRPr lang="en-US" sz="1800" spc="-34">
              <a:solidFill>
                <a:schemeClr val="tx2"/>
              </a:solidFill>
              <a:latin typeface="+mn-lt"/>
              <a:cs typeface="Calibri"/>
            </a:endParaRPr>
          </a:p>
          <a:p>
            <a:pPr marL="7937" indent="0">
              <a:buNone/>
            </a:pPr>
            <a:r>
              <a:rPr lang="en-US" sz="1800" spc="-34">
                <a:solidFill>
                  <a:schemeClr val="tx2"/>
                </a:solidFill>
                <a:latin typeface="+mn-lt"/>
                <a:cs typeface="Calibri"/>
              </a:rPr>
              <a:t>To</a:t>
            </a:r>
            <a:r>
              <a:rPr lang="en-US" sz="1800" spc="-19">
                <a:solidFill>
                  <a:schemeClr val="tx2"/>
                </a:solidFill>
                <a:latin typeface="+mn-lt"/>
                <a:cs typeface="Calibri"/>
              </a:rPr>
              <a:t> </a:t>
            </a:r>
            <a:r>
              <a:rPr lang="en-US" sz="1800" b="1">
                <a:solidFill>
                  <a:srgbClr val="FF0000"/>
                </a:solidFill>
                <a:latin typeface="+mn-lt"/>
                <a:cs typeface="Calibri"/>
              </a:rPr>
              <a:t>stop</a:t>
            </a:r>
            <a:r>
              <a:rPr lang="en-US" sz="1800" spc="-60">
                <a:solidFill>
                  <a:schemeClr val="tx2"/>
                </a:solidFill>
                <a:latin typeface="+mn-lt"/>
                <a:cs typeface="Calibri"/>
              </a:rPr>
              <a:t> </a:t>
            </a:r>
            <a:r>
              <a:rPr lang="en-US" sz="1800">
                <a:solidFill>
                  <a:schemeClr val="tx2"/>
                </a:solidFill>
                <a:latin typeface="+mn-lt"/>
                <a:cs typeface="Calibri"/>
              </a:rPr>
              <a:t>more,</a:t>
            </a:r>
            <a:r>
              <a:rPr lang="en-US" sz="1800" spc="34">
                <a:solidFill>
                  <a:schemeClr val="tx2"/>
                </a:solidFill>
                <a:latin typeface="+mn-lt"/>
                <a:cs typeface="Calibri"/>
              </a:rPr>
              <a:t> </a:t>
            </a:r>
            <a:r>
              <a:rPr lang="en-US" sz="1800">
                <a:solidFill>
                  <a:schemeClr val="tx2"/>
                </a:solidFill>
                <a:latin typeface="+mn-lt"/>
                <a:cs typeface="Calibri"/>
              </a:rPr>
              <a:t>you</a:t>
            </a:r>
            <a:r>
              <a:rPr lang="en-US" sz="1800" spc="-60">
                <a:solidFill>
                  <a:schemeClr val="tx2"/>
                </a:solidFill>
                <a:latin typeface="+mn-lt"/>
                <a:cs typeface="Calibri"/>
              </a:rPr>
              <a:t> </a:t>
            </a:r>
            <a:r>
              <a:rPr lang="en-US" sz="1800">
                <a:solidFill>
                  <a:schemeClr val="tx2"/>
                </a:solidFill>
                <a:latin typeface="+mn-lt"/>
                <a:cs typeface="Calibri"/>
              </a:rPr>
              <a:t>must</a:t>
            </a:r>
            <a:r>
              <a:rPr lang="en-US" sz="1800" spc="-4">
                <a:solidFill>
                  <a:schemeClr val="tx2"/>
                </a:solidFill>
                <a:latin typeface="+mn-lt"/>
                <a:cs typeface="Calibri"/>
              </a:rPr>
              <a:t> </a:t>
            </a:r>
            <a:r>
              <a:rPr lang="en-US" sz="1800" b="1">
                <a:solidFill>
                  <a:schemeClr val="accent1"/>
                </a:solidFill>
                <a:latin typeface="+mn-lt"/>
                <a:cs typeface="Calibri"/>
              </a:rPr>
              <a:t>see</a:t>
            </a:r>
            <a:r>
              <a:rPr lang="en-US" sz="1800" spc="38">
                <a:solidFill>
                  <a:schemeClr val="tx2"/>
                </a:solidFill>
                <a:latin typeface="+mn-lt"/>
                <a:cs typeface="Calibri"/>
              </a:rPr>
              <a:t> </a:t>
            </a:r>
            <a:r>
              <a:rPr lang="en-US" sz="1800" spc="-8">
                <a:solidFill>
                  <a:schemeClr val="tx2"/>
                </a:solidFill>
                <a:latin typeface="+mn-lt"/>
                <a:cs typeface="Calibri"/>
              </a:rPr>
              <a:t>more.</a:t>
            </a:r>
            <a:endParaRPr lang="en-US" sz="1800">
              <a:solidFill>
                <a:schemeClr val="tx2"/>
              </a:solidFill>
              <a:latin typeface="+mn-lt"/>
              <a:cs typeface="Calibri"/>
            </a:endParaRPr>
          </a:p>
          <a:p>
            <a:pPr marL="223838" indent="-214789">
              <a:spcBef>
                <a:spcPts val="818"/>
              </a:spcBef>
              <a:buFont typeface="Arial"/>
              <a:buChar char="•"/>
              <a:tabLst>
                <a:tab pos="223838" algn="l"/>
                <a:tab pos="224314" algn="l"/>
              </a:tabLst>
            </a:pPr>
            <a:endParaRPr lang="en-US" sz="1800">
              <a:solidFill>
                <a:schemeClr val="tx2"/>
              </a:solidFill>
              <a:latin typeface="+mn-lt"/>
              <a:cs typeface="Calibri"/>
            </a:endParaRPr>
          </a:p>
          <a:p>
            <a:pPr marL="223838" indent="-214789">
              <a:spcBef>
                <a:spcPts val="818"/>
              </a:spcBef>
              <a:buFont typeface="Arial"/>
              <a:buChar char="•"/>
              <a:tabLst>
                <a:tab pos="223838" algn="l"/>
                <a:tab pos="224314" algn="l"/>
              </a:tabLst>
            </a:pPr>
            <a:r>
              <a:rPr lang="en-US" sz="1800">
                <a:solidFill>
                  <a:schemeClr val="tx2"/>
                </a:solidFill>
                <a:latin typeface="+mn-lt"/>
                <a:cs typeface="Calibri"/>
              </a:rPr>
              <a:t>The</a:t>
            </a:r>
            <a:r>
              <a:rPr lang="en-US" sz="1800" spc="-19">
                <a:solidFill>
                  <a:schemeClr val="tx2"/>
                </a:solidFill>
                <a:latin typeface="+mn-lt"/>
                <a:cs typeface="Calibri"/>
              </a:rPr>
              <a:t> </a:t>
            </a:r>
            <a:r>
              <a:rPr lang="en-US" sz="1800">
                <a:solidFill>
                  <a:schemeClr val="tx2"/>
                </a:solidFill>
                <a:latin typeface="+mn-lt"/>
                <a:cs typeface="Calibri"/>
              </a:rPr>
              <a:t>most</a:t>
            </a:r>
            <a:r>
              <a:rPr lang="en-US" sz="1800" spc="-15">
                <a:solidFill>
                  <a:schemeClr val="tx2"/>
                </a:solidFill>
                <a:latin typeface="+mn-lt"/>
                <a:cs typeface="Calibri"/>
              </a:rPr>
              <a:t> </a:t>
            </a:r>
            <a:r>
              <a:rPr lang="en-US" sz="1800">
                <a:solidFill>
                  <a:schemeClr val="tx2"/>
                </a:solidFill>
                <a:latin typeface="+mn-lt"/>
                <a:cs typeface="Calibri"/>
              </a:rPr>
              <a:t>diverse</a:t>
            </a:r>
            <a:r>
              <a:rPr lang="en-US" sz="1800" spc="-11">
                <a:solidFill>
                  <a:schemeClr val="tx2"/>
                </a:solidFill>
                <a:latin typeface="+mn-lt"/>
                <a:cs typeface="Calibri"/>
              </a:rPr>
              <a:t> </a:t>
            </a:r>
            <a:r>
              <a:rPr lang="en-US" sz="1800">
                <a:solidFill>
                  <a:schemeClr val="tx2"/>
                </a:solidFill>
                <a:latin typeface="+mn-lt"/>
                <a:cs typeface="Calibri"/>
              </a:rPr>
              <a:t>data</a:t>
            </a:r>
            <a:r>
              <a:rPr lang="en-US" sz="1800" spc="-105">
                <a:solidFill>
                  <a:schemeClr val="tx2"/>
                </a:solidFill>
                <a:latin typeface="+mn-lt"/>
                <a:cs typeface="Calibri"/>
              </a:rPr>
              <a:t> </a:t>
            </a:r>
            <a:r>
              <a:rPr lang="en-US" sz="1800" spc="-19">
                <a:solidFill>
                  <a:schemeClr val="tx2"/>
                </a:solidFill>
                <a:latin typeface="+mn-lt"/>
                <a:cs typeface="Calibri"/>
              </a:rPr>
              <a:t>set</a:t>
            </a:r>
            <a:endParaRPr lang="en-US" sz="1800">
              <a:solidFill>
                <a:schemeClr val="tx2"/>
              </a:solidFill>
              <a:latin typeface="+mn-lt"/>
              <a:cs typeface="Calibri"/>
            </a:endParaRPr>
          </a:p>
          <a:p>
            <a:pPr marL="223838" indent="-214789">
              <a:spcBef>
                <a:spcPts val="746"/>
              </a:spcBef>
              <a:buFont typeface="Arial"/>
              <a:buChar char="•"/>
              <a:tabLst>
                <a:tab pos="223838" algn="l"/>
                <a:tab pos="224314" algn="l"/>
              </a:tabLst>
            </a:pPr>
            <a:r>
              <a:rPr lang="en-US" sz="1800">
                <a:solidFill>
                  <a:schemeClr val="tx2"/>
                </a:solidFill>
                <a:latin typeface="+mn-lt"/>
                <a:cs typeface="Calibri"/>
              </a:rPr>
              <a:t>Community</a:t>
            </a:r>
            <a:r>
              <a:rPr lang="en-US" sz="1800" spc="-15">
                <a:solidFill>
                  <a:schemeClr val="tx2"/>
                </a:solidFill>
                <a:latin typeface="+mn-lt"/>
                <a:cs typeface="Calibri"/>
              </a:rPr>
              <a:t> </a:t>
            </a:r>
            <a:r>
              <a:rPr lang="en-US" sz="1800" spc="-8">
                <a:solidFill>
                  <a:schemeClr val="tx2"/>
                </a:solidFill>
                <a:latin typeface="+mn-lt"/>
                <a:cs typeface="Calibri"/>
              </a:rPr>
              <a:t>partnerships</a:t>
            </a:r>
            <a:endParaRPr lang="en-US" sz="1800">
              <a:solidFill>
                <a:schemeClr val="tx2"/>
              </a:solidFill>
              <a:latin typeface="+mn-lt"/>
              <a:cs typeface="Calibri"/>
            </a:endParaRPr>
          </a:p>
          <a:p>
            <a:pPr marL="223838" indent="-214789">
              <a:spcBef>
                <a:spcPts val="746"/>
              </a:spcBef>
              <a:buFont typeface="Arial"/>
              <a:buChar char="•"/>
              <a:tabLst>
                <a:tab pos="223838" algn="l"/>
                <a:tab pos="224314" algn="l"/>
              </a:tabLst>
            </a:pPr>
            <a:r>
              <a:rPr lang="en-US" sz="1800">
                <a:solidFill>
                  <a:schemeClr val="tx2"/>
                </a:solidFill>
                <a:latin typeface="+mn-lt"/>
                <a:cs typeface="Calibri"/>
              </a:rPr>
              <a:t>Proactively</a:t>
            </a:r>
            <a:r>
              <a:rPr lang="en-US" sz="1800" spc="-15">
                <a:solidFill>
                  <a:schemeClr val="tx2"/>
                </a:solidFill>
                <a:latin typeface="+mn-lt"/>
                <a:cs typeface="Calibri"/>
              </a:rPr>
              <a:t> </a:t>
            </a:r>
            <a:r>
              <a:rPr lang="en-US" sz="1800">
                <a:solidFill>
                  <a:schemeClr val="tx2"/>
                </a:solidFill>
                <a:latin typeface="+mn-lt"/>
                <a:cs typeface="Calibri"/>
              </a:rPr>
              <a:t>finding</a:t>
            </a:r>
            <a:r>
              <a:rPr lang="en-US" sz="1800" spc="-45">
                <a:solidFill>
                  <a:schemeClr val="tx2"/>
                </a:solidFill>
                <a:latin typeface="+mn-lt"/>
                <a:cs typeface="Calibri"/>
              </a:rPr>
              <a:t> </a:t>
            </a:r>
            <a:r>
              <a:rPr lang="en-US" sz="1800" spc="-8">
                <a:solidFill>
                  <a:schemeClr val="tx2"/>
                </a:solidFill>
                <a:latin typeface="+mn-lt"/>
                <a:cs typeface="Calibri"/>
              </a:rPr>
              <a:t>problems</a:t>
            </a:r>
            <a:endParaRPr lang="en-US" sz="1800">
              <a:solidFill>
                <a:schemeClr val="tx2"/>
              </a:solidFill>
              <a:latin typeface="+mn-lt"/>
              <a:cs typeface="Calibri"/>
            </a:endParaRPr>
          </a:p>
          <a:p>
            <a:pPr marL="223838" indent="-214789">
              <a:spcBef>
                <a:spcPts val="746"/>
              </a:spcBef>
              <a:buFont typeface="Arial"/>
              <a:buChar char="•"/>
              <a:tabLst>
                <a:tab pos="223838" algn="l"/>
                <a:tab pos="224314" algn="l"/>
              </a:tabLst>
            </a:pPr>
            <a:endParaRPr lang="en-US">
              <a:solidFill>
                <a:schemeClr val="tx2"/>
              </a:solidFill>
              <a:cs typeface="Calibri"/>
            </a:endParaRPr>
          </a:p>
          <a:p>
            <a:pPr marL="223838" indent="-214789">
              <a:spcBef>
                <a:spcPts val="746"/>
              </a:spcBef>
              <a:buFont typeface="Arial"/>
              <a:buChar char="•"/>
              <a:tabLst>
                <a:tab pos="223838" algn="l"/>
                <a:tab pos="224314" algn="l"/>
              </a:tabLst>
            </a:pPr>
            <a:endParaRPr lang="en-US" sz="1800">
              <a:solidFill>
                <a:schemeClr val="tx2"/>
              </a:solidFill>
              <a:latin typeface="+mn-lt"/>
              <a:cs typeface="Calibri"/>
            </a:endParaRPr>
          </a:p>
          <a:p>
            <a:pPr marL="9049" indent="0">
              <a:spcBef>
                <a:spcPts val="746"/>
              </a:spcBef>
              <a:buNone/>
              <a:tabLst>
                <a:tab pos="223838" algn="l"/>
                <a:tab pos="224314" algn="l"/>
              </a:tabLst>
            </a:pPr>
            <a:r>
              <a:rPr lang="en-US" sz="1800">
                <a:solidFill>
                  <a:schemeClr val="tx2"/>
                </a:solidFill>
                <a:latin typeface="+mn-lt"/>
                <a:cs typeface="Calibri"/>
              </a:rPr>
              <a:t>Unmatched</a:t>
            </a:r>
            <a:r>
              <a:rPr lang="en-US" sz="1800" spc="-4">
                <a:solidFill>
                  <a:schemeClr val="tx2"/>
                </a:solidFill>
                <a:latin typeface="+mn-lt"/>
                <a:cs typeface="Calibri"/>
              </a:rPr>
              <a:t> </a:t>
            </a:r>
            <a:r>
              <a:rPr lang="en-US" sz="1800">
                <a:solidFill>
                  <a:schemeClr val="tx2"/>
                </a:solidFill>
                <a:latin typeface="+mn-lt"/>
                <a:cs typeface="Calibri"/>
              </a:rPr>
              <a:t>visibility</a:t>
            </a:r>
            <a:r>
              <a:rPr lang="en-US" sz="1800" spc="-90">
                <a:solidFill>
                  <a:schemeClr val="tx2"/>
                </a:solidFill>
                <a:latin typeface="+mn-lt"/>
                <a:cs typeface="Calibri"/>
              </a:rPr>
              <a:t> </a:t>
            </a:r>
            <a:r>
              <a:rPr lang="en-US" sz="1800">
                <a:solidFill>
                  <a:schemeClr val="tx2"/>
                </a:solidFill>
                <a:latin typeface="+mn-lt"/>
                <a:cs typeface="Calibri"/>
              </a:rPr>
              <a:t>is</a:t>
            </a:r>
            <a:r>
              <a:rPr lang="en-US" sz="1800" spc="19">
                <a:solidFill>
                  <a:schemeClr val="tx2"/>
                </a:solidFill>
                <a:latin typeface="+mn-lt"/>
                <a:cs typeface="Calibri"/>
              </a:rPr>
              <a:t> </a:t>
            </a:r>
            <a:r>
              <a:rPr lang="en-US" sz="1800">
                <a:solidFill>
                  <a:schemeClr val="tx2"/>
                </a:solidFill>
                <a:latin typeface="+mn-lt"/>
                <a:cs typeface="Calibri"/>
              </a:rPr>
              <a:t>built</a:t>
            </a:r>
            <a:r>
              <a:rPr lang="en-US" sz="1800" spc="-30">
                <a:solidFill>
                  <a:schemeClr val="tx2"/>
                </a:solidFill>
                <a:latin typeface="+mn-lt"/>
                <a:cs typeface="Calibri"/>
              </a:rPr>
              <a:t> </a:t>
            </a:r>
            <a:r>
              <a:rPr lang="en-US" sz="1800">
                <a:solidFill>
                  <a:schemeClr val="tx2"/>
                </a:solidFill>
                <a:latin typeface="+mn-lt"/>
                <a:cs typeface="Calibri"/>
              </a:rPr>
              <a:t>on</a:t>
            </a:r>
            <a:r>
              <a:rPr lang="en-US" sz="1800" spc="68">
                <a:solidFill>
                  <a:schemeClr val="tx2"/>
                </a:solidFill>
                <a:latin typeface="+mn-lt"/>
                <a:cs typeface="Calibri"/>
              </a:rPr>
              <a:t> </a:t>
            </a:r>
            <a:r>
              <a:rPr lang="en-US" sz="1800" spc="-8">
                <a:solidFill>
                  <a:schemeClr val="tx2"/>
                </a:solidFill>
                <a:latin typeface="+mn-lt"/>
                <a:cs typeface="Calibri"/>
              </a:rPr>
              <a:t>relationships</a:t>
            </a:r>
            <a:endParaRPr lang="en-US" sz="1800">
              <a:solidFill>
                <a:schemeClr val="tx2"/>
              </a:solidFill>
              <a:latin typeface="+mn-lt"/>
              <a:cs typeface="Calibri"/>
            </a:endParaRPr>
          </a:p>
          <a:p>
            <a:endParaRPr lang="en-US"/>
          </a:p>
        </p:txBody>
      </p:sp>
      <p:pic>
        <p:nvPicPr>
          <p:cNvPr id="10" name="object 10"/>
          <p:cNvPicPr/>
          <p:nvPr/>
        </p:nvPicPr>
        <p:blipFill>
          <a:blip r:embed="rId2" cstate="print"/>
          <a:stretch>
            <a:fillRect/>
          </a:stretch>
        </p:blipFill>
        <p:spPr>
          <a:xfrm>
            <a:off x="5064919" y="864394"/>
            <a:ext cx="3429000" cy="3386138"/>
          </a:xfrm>
          <a:prstGeom prst="rect">
            <a:avLst/>
          </a:prstGeom>
        </p:spPr>
      </p:pic>
      <p:sp>
        <p:nvSpPr>
          <p:cNvPr id="11" name="object 11"/>
          <p:cNvSpPr txBox="1"/>
          <p:nvPr/>
        </p:nvSpPr>
        <p:spPr>
          <a:xfrm>
            <a:off x="6039349" y="726514"/>
            <a:ext cx="1492904" cy="181299"/>
          </a:xfrm>
          <a:prstGeom prst="rect">
            <a:avLst/>
          </a:prstGeom>
        </p:spPr>
        <p:txBody>
          <a:bodyPr vert="horz" wrap="square" lIns="0" tIns="11906" rIns="0" bIns="0" rtlCol="0">
            <a:spAutoFit/>
          </a:bodyPr>
          <a:lstStyle/>
          <a:p>
            <a:pPr marL="9525">
              <a:spcBef>
                <a:spcPts val="94"/>
              </a:spcBef>
            </a:pPr>
            <a:r>
              <a:rPr sz="1100">
                <a:solidFill>
                  <a:schemeClr val="tx2"/>
                </a:solidFill>
                <a:latin typeface="+mn-lt"/>
                <a:cs typeface="Calibri"/>
              </a:rPr>
              <a:t>Vulnerability</a:t>
            </a:r>
            <a:r>
              <a:rPr sz="1100" spc="53">
                <a:solidFill>
                  <a:schemeClr val="tx2"/>
                </a:solidFill>
                <a:latin typeface="+mn-lt"/>
                <a:cs typeface="Calibri"/>
              </a:rPr>
              <a:t> </a:t>
            </a:r>
            <a:r>
              <a:rPr sz="1100" spc="-8">
                <a:solidFill>
                  <a:schemeClr val="tx2"/>
                </a:solidFill>
                <a:latin typeface="+mn-lt"/>
                <a:cs typeface="Calibri"/>
              </a:rPr>
              <a:t>Discovery</a:t>
            </a:r>
            <a:endParaRPr sz="1100">
              <a:solidFill>
                <a:schemeClr val="tx2"/>
              </a:solidFill>
              <a:latin typeface="+mn-lt"/>
              <a:cs typeface="Calibri"/>
            </a:endParaRPr>
          </a:p>
        </p:txBody>
      </p:sp>
      <p:sp>
        <p:nvSpPr>
          <p:cNvPr id="12" name="object 12"/>
          <p:cNvSpPr txBox="1"/>
          <p:nvPr/>
        </p:nvSpPr>
        <p:spPr>
          <a:xfrm>
            <a:off x="6608636" y="4226004"/>
            <a:ext cx="354330" cy="181299"/>
          </a:xfrm>
          <a:prstGeom prst="rect">
            <a:avLst/>
          </a:prstGeom>
        </p:spPr>
        <p:txBody>
          <a:bodyPr vert="horz" wrap="square" lIns="0" tIns="11906" rIns="0" bIns="0" rtlCol="0">
            <a:spAutoFit/>
          </a:bodyPr>
          <a:lstStyle/>
          <a:p>
            <a:pPr marL="9525">
              <a:spcBef>
                <a:spcPts val="94"/>
              </a:spcBef>
            </a:pPr>
            <a:r>
              <a:rPr sz="1100" spc="-8">
                <a:solidFill>
                  <a:schemeClr val="tx2"/>
                </a:solidFill>
                <a:latin typeface="+mn-lt"/>
                <a:cs typeface="Calibri"/>
              </a:rPr>
              <a:t>Email</a:t>
            </a:r>
            <a:endParaRPr sz="1100">
              <a:solidFill>
                <a:schemeClr val="tx2"/>
              </a:solidFill>
              <a:latin typeface="+mn-lt"/>
              <a:cs typeface="Calibri"/>
            </a:endParaRPr>
          </a:p>
        </p:txBody>
      </p:sp>
      <p:sp>
        <p:nvSpPr>
          <p:cNvPr id="13" name="object 13"/>
          <p:cNvSpPr txBox="1"/>
          <p:nvPr/>
        </p:nvSpPr>
        <p:spPr>
          <a:xfrm>
            <a:off x="8080820" y="3423523"/>
            <a:ext cx="370999" cy="181299"/>
          </a:xfrm>
          <a:prstGeom prst="rect">
            <a:avLst/>
          </a:prstGeom>
        </p:spPr>
        <p:txBody>
          <a:bodyPr vert="horz" wrap="square" lIns="0" tIns="11906" rIns="0" bIns="0" rtlCol="0">
            <a:spAutoFit/>
          </a:bodyPr>
          <a:lstStyle/>
          <a:p>
            <a:pPr marL="9525">
              <a:spcBef>
                <a:spcPts val="94"/>
              </a:spcBef>
            </a:pPr>
            <a:r>
              <a:rPr sz="1100" spc="-8">
                <a:solidFill>
                  <a:schemeClr val="tx2"/>
                </a:solidFill>
                <a:latin typeface="+mn-lt"/>
                <a:cs typeface="Calibri"/>
              </a:rPr>
              <a:t>Cloud</a:t>
            </a:r>
            <a:endParaRPr sz="1100">
              <a:solidFill>
                <a:schemeClr val="tx2"/>
              </a:solidFill>
              <a:latin typeface="+mn-lt"/>
              <a:cs typeface="Calibri"/>
            </a:endParaRPr>
          </a:p>
        </p:txBody>
      </p:sp>
      <p:sp>
        <p:nvSpPr>
          <p:cNvPr id="14" name="object 14"/>
          <p:cNvSpPr txBox="1"/>
          <p:nvPr/>
        </p:nvSpPr>
        <p:spPr>
          <a:xfrm>
            <a:off x="8452675" y="2443876"/>
            <a:ext cx="571024" cy="181299"/>
          </a:xfrm>
          <a:prstGeom prst="rect">
            <a:avLst/>
          </a:prstGeom>
        </p:spPr>
        <p:txBody>
          <a:bodyPr vert="horz" wrap="square" lIns="0" tIns="11906" rIns="0" bIns="0" rtlCol="0">
            <a:spAutoFit/>
          </a:bodyPr>
          <a:lstStyle/>
          <a:p>
            <a:pPr marL="9525">
              <a:spcBef>
                <a:spcPts val="94"/>
              </a:spcBef>
            </a:pPr>
            <a:r>
              <a:rPr sz="1100" spc="-8">
                <a:solidFill>
                  <a:schemeClr val="tx2"/>
                </a:solidFill>
                <a:latin typeface="+mn-lt"/>
                <a:cs typeface="Calibri"/>
              </a:rPr>
              <a:t>Endpoint</a:t>
            </a:r>
            <a:endParaRPr sz="1100">
              <a:solidFill>
                <a:schemeClr val="tx2"/>
              </a:solidFill>
              <a:latin typeface="+mn-lt"/>
              <a:cs typeface="Calibri"/>
            </a:endParaRPr>
          </a:p>
        </p:txBody>
      </p:sp>
      <p:sp>
        <p:nvSpPr>
          <p:cNvPr id="15" name="object 15"/>
          <p:cNvSpPr txBox="1"/>
          <p:nvPr/>
        </p:nvSpPr>
        <p:spPr>
          <a:xfrm>
            <a:off x="8080820" y="1459182"/>
            <a:ext cx="298609" cy="181299"/>
          </a:xfrm>
          <a:prstGeom prst="rect">
            <a:avLst/>
          </a:prstGeom>
        </p:spPr>
        <p:txBody>
          <a:bodyPr vert="horz" wrap="square" lIns="0" tIns="11906" rIns="0" bIns="0" rtlCol="0">
            <a:spAutoFit/>
          </a:bodyPr>
          <a:lstStyle/>
          <a:p>
            <a:pPr marL="9525">
              <a:spcBef>
                <a:spcPts val="94"/>
              </a:spcBef>
            </a:pPr>
            <a:r>
              <a:rPr sz="1100" spc="-19">
                <a:solidFill>
                  <a:schemeClr val="tx2"/>
                </a:solidFill>
                <a:latin typeface="+mn-lt"/>
                <a:cs typeface="Calibri"/>
              </a:rPr>
              <a:t>Web</a:t>
            </a:r>
            <a:endParaRPr sz="1100">
              <a:solidFill>
                <a:schemeClr val="tx2"/>
              </a:solidFill>
              <a:latin typeface="+mn-lt"/>
              <a:cs typeface="Calibri"/>
            </a:endParaRPr>
          </a:p>
        </p:txBody>
      </p:sp>
      <p:sp>
        <p:nvSpPr>
          <p:cNvPr id="16" name="object 16"/>
          <p:cNvSpPr txBox="1"/>
          <p:nvPr/>
        </p:nvSpPr>
        <p:spPr>
          <a:xfrm>
            <a:off x="4906994" y="1460611"/>
            <a:ext cx="544830" cy="181299"/>
          </a:xfrm>
          <a:prstGeom prst="rect">
            <a:avLst/>
          </a:prstGeom>
        </p:spPr>
        <p:txBody>
          <a:bodyPr vert="horz" wrap="square" lIns="0" tIns="11906" rIns="0" bIns="0" rtlCol="0">
            <a:spAutoFit/>
          </a:bodyPr>
          <a:lstStyle/>
          <a:p>
            <a:pPr marL="9525">
              <a:spcBef>
                <a:spcPts val="94"/>
              </a:spcBef>
            </a:pPr>
            <a:r>
              <a:rPr sz="1100" spc="-8">
                <a:solidFill>
                  <a:schemeClr val="tx2"/>
                </a:solidFill>
                <a:latin typeface="+mn-lt"/>
                <a:cs typeface="Calibri"/>
              </a:rPr>
              <a:t>Network</a:t>
            </a:r>
            <a:endParaRPr sz="1100">
              <a:solidFill>
                <a:schemeClr val="tx2"/>
              </a:solidFill>
              <a:latin typeface="+mn-lt"/>
              <a:cs typeface="Calibri"/>
            </a:endParaRPr>
          </a:p>
        </p:txBody>
      </p:sp>
      <p:sp>
        <p:nvSpPr>
          <p:cNvPr id="17" name="object 17"/>
          <p:cNvSpPr txBox="1"/>
          <p:nvPr/>
        </p:nvSpPr>
        <p:spPr>
          <a:xfrm>
            <a:off x="4671536" y="3423523"/>
            <a:ext cx="856045" cy="181299"/>
          </a:xfrm>
          <a:prstGeom prst="rect">
            <a:avLst/>
          </a:prstGeom>
        </p:spPr>
        <p:txBody>
          <a:bodyPr vert="horz" wrap="square" lIns="0" tIns="11906" rIns="0" bIns="0" rtlCol="0">
            <a:spAutoFit/>
          </a:bodyPr>
          <a:lstStyle/>
          <a:p>
            <a:pPr marL="9525">
              <a:spcBef>
                <a:spcPts val="94"/>
              </a:spcBef>
            </a:pPr>
            <a:r>
              <a:rPr sz="1100">
                <a:solidFill>
                  <a:schemeClr val="tx2"/>
                </a:solidFill>
                <a:latin typeface="+mn-lt"/>
                <a:cs typeface="Calibri"/>
              </a:rPr>
              <a:t>Data</a:t>
            </a:r>
            <a:r>
              <a:rPr sz="1100" spc="19">
                <a:solidFill>
                  <a:schemeClr val="tx2"/>
                </a:solidFill>
                <a:latin typeface="+mn-lt"/>
                <a:cs typeface="Calibri"/>
              </a:rPr>
              <a:t> </a:t>
            </a:r>
            <a:r>
              <a:rPr sz="1100" spc="-8">
                <a:solidFill>
                  <a:schemeClr val="tx2"/>
                </a:solidFill>
                <a:latin typeface="+mn-lt"/>
                <a:cs typeface="Calibri"/>
              </a:rPr>
              <a:t>Sharing</a:t>
            </a:r>
            <a:endParaRPr sz="1100">
              <a:solidFill>
                <a:schemeClr val="tx2"/>
              </a:solidFill>
              <a:latin typeface="+mn-lt"/>
              <a:cs typeface="Calibri"/>
            </a:endParaRPr>
          </a:p>
        </p:txBody>
      </p:sp>
      <p:sp>
        <p:nvSpPr>
          <p:cNvPr id="18" name="object 18"/>
          <p:cNvSpPr txBox="1"/>
          <p:nvPr/>
        </p:nvSpPr>
        <p:spPr>
          <a:xfrm>
            <a:off x="4323588" y="2443876"/>
            <a:ext cx="856045" cy="181299"/>
          </a:xfrm>
          <a:prstGeom prst="rect">
            <a:avLst/>
          </a:prstGeom>
        </p:spPr>
        <p:txBody>
          <a:bodyPr vert="horz" wrap="square" lIns="0" tIns="11906" rIns="0" bIns="0" rtlCol="0">
            <a:spAutoFit/>
          </a:bodyPr>
          <a:lstStyle/>
          <a:p>
            <a:pPr marL="9525">
              <a:spcBef>
                <a:spcPts val="94"/>
              </a:spcBef>
            </a:pPr>
            <a:r>
              <a:rPr sz="1100">
                <a:solidFill>
                  <a:schemeClr val="tx2"/>
                </a:solidFill>
                <a:latin typeface="+mn-lt"/>
                <a:cs typeface="Calibri"/>
              </a:rPr>
              <a:t>Threat</a:t>
            </a:r>
            <a:r>
              <a:rPr sz="1100" spc="19">
                <a:solidFill>
                  <a:schemeClr val="tx2"/>
                </a:solidFill>
                <a:latin typeface="+mn-lt"/>
                <a:cs typeface="Calibri"/>
              </a:rPr>
              <a:t> </a:t>
            </a:r>
            <a:r>
              <a:rPr sz="1100" spc="-8">
                <a:solidFill>
                  <a:schemeClr val="tx2"/>
                </a:solidFill>
                <a:latin typeface="+mn-lt"/>
                <a:cs typeface="Calibri"/>
              </a:rPr>
              <a:t>Traps</a:t>
            </a:r>
            <a:endParaRPr sz="1100">
              <a:solidFill>
                <a:schemeClr val="tx2"/>
              </a:solidFill>
              <a:latin typeface="+mn-lt"/>
              <a:cs typeface="Calibri"/>
            </a:endParaRPr>
          </a:p>
        </p:txBody>
      </p:sp>
      <p:sp>
        <p:nvSpPr>
          <p:cNvPr id="19" name="object 19"/>
          <p:cNvSpPr txBox="1">
            <a:spLocks noGrp="1"/>
          </p:cNvSpPr>
          <p:nvPr>
            <p:ph type="title"/>
          </p:nvPr>
        </p:nvSpPr>
        <p:spPr/>
        <p:txBody>
          <a:bodyPr/>
          <a:lstStyle/>
          <a:p>
            <a:r>
              <a:rPr lang="en-US"/>
              <a:t>Unmatched Visibility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5E9674D-0E37-3BB1-15B1-AAE31836956C}"/>
              </a:ext>
            </a:extLst>
          </p:cNvPr>
          <p:cNvSpPr>
            <a:spLocks noGrp="1"/>
          </p:cNvSpPr>
          <p:nvPr>
            <p:ph type="title"/>
          </p:nvPr>
        </p:nvSpPr>
        <p:spPr/>
        <p:txBody>
          <a:bodyPr/>
          <a:lstStyle/>
          <a:p>
            <a:r>
              <a:rPr lang="en-US"/>
              <a:t>Rapid search and remediation to expedite action</a:t>
            </a:r>
          </a:p>
        </p:txBody>
      </p:sp>
      <p:sp>
        <p:nvSpPr>
          <p:cNvPr id="16" name="Google Shape;6333;p186">
            <a:extLst>
              <a:ext uri="{FF2B5EF4-FFF2-40B4-BE49-F238E27FC236}">
                <a16:creationId xmlns:a16="http://schemas.microsoft.com/office/drawing/2014/main" id="{BA2C422F-7FCC-D4C5-F501-ECA8A6197620}"/>
              </a:ext>
            </a:extLst>
          </p:cNvPr>
          <p:cNvSpPr txBox="1">
            <a:spLocks noChangeAspect="1"/>
          </p:cNvSpPr>
          <p:nvPr/>
        </p:nvSpPr>
        <p:spPr>
          <a:xfrm>
            <a:off x="7487076" y="2121229"/>
            <a:ext cx="1133993" cy="369332"/>
          </a:xfrm>
          <a:prstGeom prst="rect">
            <a:avLst/>
          </a:prstGeom>
          <a:noFill/>
          <a:ln>
            <a:noFill/>
          </a:ln>
        </p:spPr>
        <p:txBody>
          <a:bodyPr spcFirstLastPara="1" wrap="square" lIns="91425" tIns="45700" rIns="91425" bIns="45700" anchor="ctr"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00BCEB"/>
                </a:solidFill>
                <a:effectLst/>
                <a:uLnTx/>
                <a:uFillTx/>
                <a:latin typeface="CiscoSansTT ExtraLight" panose="020B0303020201020303" pitchFamily="34" charset="0"/>
                <a:ea typeface="Arial"/>
                <a:cs typeface="Arial"/>
                <a:sym typeface="Arial"/>
              </a:rPr>
              <a:t>~1 hour</a:t>
            </a:r>
            <a:endParaRPr kumimoji="0" sz="2000" b="1"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endParaRPr>
          </a:p>
        </p:txBody>
      </p:sp>
      <p:sp>
        <p:nvSpPr>
          <p:cNvPr id="17" name="Rounded Rectangle 16">
            <a:extLst>
              <a:ext uri="{FF2B5EF4-FFF2-40B4-BE49-F238E27FC236}">
                <a16:creationId xmlns:a16="http://schemas.microsoft.com/office/drawing/2014/main" id="{C4167D12-619C-4ECF-C6EF-3791B343B39E}"/>
              </a:ext>
            </a:extLst>
          </p:cNvPr>
          <p:cNvSpPr>
            <a:spLocks noChangeAspect="1"/>
          </p:cNvSpPr>
          <p:nvPr/>
        </p:nvSpPr>
        <p:spPr>
          <a:xfrm>
            <a:off x="522931" y="2100155"/>
            <a:ext cx="6856577" cy="411480"/>
          </a:xfrm>
          <a:prstGeom prst="roundRect">
            <a:avLst>
              <a:gd name="adj" fmla="val 50000"/>
            </a:avLst>
          </a:prstGeom>
          <a:solidFill>
            <a:schemeClr val="accent2"/>
          </a:solidFill>
          <a:ln>
            <a:noFill/>
          </a:ln>
          <a:effectLst>
            <a:softEdge rad="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iscoSansTT ExtraLight"/>
                <a:ea typeface="+mn-ea"/>
                <a:cs typeface="+mn-cs"/>
              </a:rPr>
              <a:t>Microsoft 365: Message Trace, Compliance Search, PowerShell</a:t>
            </a:r>
          </a:p>
        </p:txBody>
      </p:sp>
      <p:sp>
        <p:nvSpPr>
          <p:cNvPr id="18" name="Rounded Rectangle 17">
            <a:extLst>
              <a:ext uri="{FF2B5EF4-FFF2-40B4-BE49-F238E27FC236}">
                <a16:creationId xmlns:a16="http://schemas.microsoft.com/office/drawing/2014/main" id="{DE40C8E3-2685-4DC9-14C8-8100E6EFF956}"/>
              </a:ext>
            </a:extLst>
          </p:cNvPr>
          <p:cNvSpPr>
            <a:spLocks noChangeAspect="1"/>
          </p:cNvSpPr>
          <p:nvPr/>
        </p:nvSpPr>
        <p:spPr>
          <a:xfrm>
            <a:off x="522931" y="1568976"/>
            <a:ext cx="566136" cy="411480"/>
          </a:xfrm>
          <a:prstGeom prst="roundRect">
            <a:avLst>
              <a:gd name="adj" fmla="val 50000"/>
            </a:avLst>
          </a:prstGeom>
          <a:solidFill>
            <a:schemeClr val="accent1"/>
          </a:solidFill>
          <a:ln>
            <a:noFill/>
          </a:ln>
          <a:effectLst>
            <a:softEdge rad="0"/>
          </a:effectLst>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grpSp>
        <p:nvGrpSpPr>
          <p:cNvPr id="19" name="Group 18">
            <a:extLst>
              <a:ext uri="{FF2B5EF4-FFF2-40B4-BE49-F238E27FC236}">
                <a16:creationId xmlns:a16="http://schemas.microsoft.com/office/drawing/2014/main" id="{A04C28B3-D42A-0B8A-CAC7-A72400650A65}"/>
              </a:ext>
            </a:extLst>
          </p:cNvPr>
          <p:cNvGrpSpPr/>
          <p:nvPr/>
        </p:nvGrpSpPr>
        <p:grpSpPr>
          <a:xfrm>
            <a:off x="1196635" y="1590050"/>
            <a:ext cx="7424434" cy="370311"/>
            <a:chOff x="1196634" y="2162619"/>
            <a:chExt cx="7424434" cy="370311"/>
          </a:xfrm>
        </p:grpSpPr>
        <p:sp>
          <p:nvSpPr>
            <p:cNvPr id="20" name="Google Shape;6332;p186">
              <a:extLst>
                <a:ext uri="{FF2B5EF4-FFF2-40B4-BE49-F238E27FC236}">
                  <a16:creationId xmlns:a16="http://schemas.microsoft.com/office/drawing/2014/main" id="{67DFD244-6D6D-5FC1-72DA-FA001A589BB8}"/>
                </a:ext>
              </a:extLst>
            </p:cNvPr>
            <p:cNvSpPr txBox="1">
              <a:spLocks noChangeAspect="1"/>
            </p:cNvSpPr>
            <p:nvPr/>
          </p:nvSpPr>
          <p:spPr>
            <a:xfrm>
              <a:off x="7487076" y="2162619"/>
              <a:ext cx="1133992" cy="369332"/>
            </a:xfrm>
            <a:prstGeom prst="rect">
              <a:avLst/>
            </a:prstGeom>
            <a:noFill/>
            <a:ln>
              <a:noFill/>
            </a:ln>
          </p:spPr>
          <p:txBody>
            <a:bodyPr spcFirstLastPara="1" wrap="square" lIns="91425" tIns="45700" rIns="91425" bIns="45700" anchor="ctr"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6DBD49"/>
                  </a:solidFill>
                  <a:effectLst/>
                  <a:uLnTx/>
                  <a:uFillTx/>
                  <a:latin typeface="CiscoSansTT ExtraLight" panose="020B0303020201020303" pitchFamily="34" charset="0"/>
                  <a:ea typeface="Arial"/>
                  <a:cs typeface="Arial"/>
                  <a:sym typeface="Arial"/>
                </a:rPr>
                <a:t>&lt; 5 min</a:t>
              </a:r>
              <a:endParaRPr kumimoji="0" sz="2000" b="1" i="0" u="none" strike="noStrike" kern="1200" cap="none" spc="0" normalizeH="0" baseline="0" noProof="0">
                <a:ln>
                  <a:noFill/>
                </a:ln>
                <a:solidFill>
                  <a:srgbClr val="6DBD49"/>
                </a:solidFill>
                <a:effectLst/>
                <a:uLnTx/>
                <a:uFillTx/>
                <a:latin typeface="CiscoSansTT ExtraLight" panose="020B0303020201020303" pitchFamily="34" charset="0"/>
                <a:ea typeface="ＭＳ Ｐゴシック" charset="0"/>
              </a:endParaRPr>
            </a:p>
          </p:txBody>
        </p:sp>
        <p:cxnSp>
          <p:nvCxnSpPr>
            <p:cNvPr id="21" name="Straight Arrow Connector 20">
              <a:extLst>
                <a:ext uri="{FF2B5EF4-FFF2-40B4-BE49-F238E27FC236}">
                  <a16:creationId xmlns:a16="http://schemas.microsoft.com/office/drawing/2014/main" id="{E416B1D6-9DB1-BC52-926D-47A14EC7EEFF}"/>
                </a:ext>
              </a:extLst>
            </p:cNvPr>
            <p:cNvCxnSpPr>
              <a:cxnSpLocks noChangeAspect="1"/>
            </p:cNvCxnSpPr>
            <p:nvPr/>
          </p:nvCxnSpPr>
          <p:spPr>
            <a:xfrm flipH="1">
              <a:off x="1196634" y="2348762"/>
              <a:ext cx="6182874" cy="0"/>
            </a:xfrm>
            <a:prstGeom prst="straightConnector1">
              <a:avLst/>
            </a:prstGeom>
            <a:ln w="19050">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AC07C7-EC0E-58EA-D3E8-75AFC5EE9A24}"/>
                </a:ext>
              </a:extLst>
            </p:cNvPr>
            <p:cNvSpPr txBox="1"/>
            <p:nvPr/>
          </p:nvSpPr>
          <p:spPr>
            <a:xfrm>
              <a:off x="5024386" y="2163598"/>
              <a:ext cx="2355121" cy="369332"/>
            </a:xfrm>
            <a:prstGeom prst="rect">
              <a:avLst/>
            </a:prstGeom>
            <a:solidFill>
              <a:schemeClr val="bg2"/>
            </a:solidFill>
          </p:spPr>
          <p:txBody>
            <a:bodyPr wrap="none" rIns="182880" rtlCol="0">
              <a:no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6DBD49"/>
                  </a:solidFill>
                  <a:effectLst/>
                  <a:uLnTx/>
                  <a:uFillTx/>
                  <a:latin typeface="CiscoSansTT ExtraLight"/>
                  <a:ea typeface="ＭＳ Ｐゴシック" charset="0"/>
                </a:rPr>
                <a:t>Cisco Secure Email</a:t>
              </a:r>
            </a:p>
          </p:txBody>
        </p:sp>
      </p:grpSp>
      <p:grpSp>
        <p:nvGrpSpPr>
          <p:cNvPr id="23" name="Group 22">
            <a:extLst>
              <a:ext uri="{FF2B5EF4-FFF2-40B4-BE49-F238E27FC236}">
                <a16:creationId xmlns:a16="http://schemas.microsoft.com/office/drawing/2014/main" id="{C72B9393-808C-2C83-594F-1BAB015D119C}"/>
              </a:ext>
            </a:extLst>
          </p:cNvPr>
          <p:cNvGrpSpPr/>
          <p:nvPr/>
        </p:nvGrpSpPr>
        <p:grpSpPr>
          <a:xfrm>
            <a:off x="2957251" y="2987366"/>
            <a:ext cx="3229497" cy="1385797"/>
            <a:chOff x="2572214" y="3060079"/>
            <a:chExt cx="3229497" cy="1385797"/>
          </a:xfrm>
        </p:grpSpPr>
        <p:sp>
          <p:nvSpPr>
            <p:cNvPr id="24" name="TextBox 23">
              <a:extLst>
                <a:ext uri="{FF2B5EF4-FFF2-40B4-BE49-F238E27FC236}">
                  <a16:creationId xmlns:a16="http://schemas.microsoft.com/office/drawing/2014/main" id="{30C4C9BC-A6C3-3CB1-E2E1-12A535611304}"/>
                </a:ext>
              </a:extLst>
            </p:cNvPr>
            <p:cNvSpPr txBox="1"/>
            <p:nvPr/>
          </p:nvSpPr>
          <p:spPr>
            <a:xfrm>
              <a:off x="2587536" y="3211418"/>
              <a:ext cx="1387364" cy="597524"/>
            </a:xfrm>
            <a:prstGeom prst="rect">
              <a:avLst/>
            </a:prstGeom>
            <a:noFill/>
          </p:spPr>
          <p:txBody>
            <a:bodyPr wrap="square" rtlCol="0" anchor="ctr">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6DBD49"/>
                  </a:solidFill>
                  <a:effectLst/>
                  <a:uLnTx/>
                  <a:uFillTx/>
                  <a:latin typeface="CiscoSansTT ExtraLight"/>
                  <a:ea typeface="ＭＳ Ｐゴシック" charset="0"/>
                </a:rPr>
                <a:t>12x</a:t>
              </a:r>
            </a:p>
          </p:txBody>
        </p:sp>
        <p:sp>
          <p:nvSpPr>
            <p:cNvPr id="25" name="TextBox 24">
              <a:extLst>
                <a:ext uri="{FF2B5EF4-FFF2-40B4-BE49-F238E27FC236}">
                  <a16:creationId xmlns:a16="http://schemas.microsoft.com/office/drawing/2014/main" id="{0C7D85B4-FEFD-1317-B2B7-5035A7F15654}"/>
                </a:ext>
              </a:extLst>
            </p:cNvPr>
            <p:cNvSpPr txBox="1"/>
            <p:nvPr/>
          </p:nvSpPr>
          <p:spPr>
            <a:xfrm>
              <a:off x="2572214" y="3804217"/>
              <a:ext cx="1532134" cy="597521"/>
            </a:xfrm>
            <a:prstGeom prst="rect">
              <a:avLst/>
            </a:prstGeom>
            <a:noFill/>
          </p:spPr>
          <p:txBody>
            <a:bodyPr wrap="square" lIns="0" tIns="0" rIns="0" bIns="0" rtlCol="0" anchor="t">
              <a:noAutofit/>
            </a:bodyPr>
            <a:lstStyle/>
            <a:p>
              <a:pPr marL="0" marR="0" lvl="0" indent="0" algn="ctr" defTabSz="457200" rtl="0" eaLnBrk="1" fontAlgn="base" latinLnBrk="0" hangingPunct="1">
                <a:lnSpc>
                  <a:spcPts val="2000"/>
                </a:lnSpc>
                <a:spcBef>
                  <a:spcPct val="0"/>
                </a:spcBef>
                <a:spcAft>
                  <a:spcPct val="0"/>
                </a:spcAft>
                <a:buClrTx/>
                <a:buSzTx/>
                <a:buFontTx/>
                <a:buNone/>
                <a:tabLst/>
                <a:defRPr/>
              </a:pPr>
              <a:r>
                <a:rPr kumimoji="0" lang="en-US" sz="2000" b="1" i="0" u="none" strike="noStrike" kern="1200" cap="none" spc="0" normalizeH="0" baseline="0" noProof="0">
                  <a:ln>
                    <a:noFill/>
                  </a:ln>
                  <a:solidFill>
                    <a:srgbClr val="0D274D"/>
                  </a:solidFill>
                  <a:effectLst/>
                  <a:uLnTx/>
                  <a:uFillTx/>
                  <a:latin typeface="CiscoSansTT ExtraLight"/>
                  <a:ea typeface="ＭＳ Ｐゴシック" charset="0"/>
                </a:rPr>
                <a:t>reduction</a:t>
              </a:r>
              <a:br>
                <a:rPr kumimoji="0" lang="en-US" sz="2000" b="1" i="0" u="none" strike="noStrike" kern="1200" cap="none" spc="0" normalizeH="0" baseline="0" noProof="0">
                  <a:ln>
                    <a:noFill/>
                  </a:ln>
                  <a:solidFill>
                    <a:srgbClr val="0D274D"/>
                  </a:solidFill>
                  <a:effectLst/>
                  <a:uLnTx/>
                  <a:uFillTx/>
                  <a:latin typeface="CiscoSansTT ExtraLight"/>
                  <a:ea typeface="ＭＳ Ｐゴシック" charset="0"/>
                </a:rPr>
              </a:br>
              <a:r>
                <a:rPr kumimoji="0" lang="en-US" sz="2000" b="1" i="0" u="none" strike="noStrike" kern="1200" cap="none" spc="0" normalizeH="0" baseline="0" noProof="0">
                  <a:ln>
                    <a:noFill/>
                  </a:ln>
                  <a:solidFill>
                    <a:srgbClr val="0D274D"/>
                  </a:solidFill>
                  <a:effectLst/>
                  <a:uLnTx/>
                  <a:uFillTx/>
                  <a:latin typeface="CiscoSansTT ExtraLight"/>
                  <a:ea typeface="ＭＳ Ｐゴシック" charset="0"/>
                </a:rPr>
                <a:t>in time</a:t>
              </a:r>
            </a:p>
          </p:txBody>
        </p:sp>
        <p:sp>
          <p:nvSpPr>
            <p:cNvPr id="26" name="Text Placeholder 1">
              <a:extLst>
                <a:ext uri="{FF2B5EF4-FFF2-40B4-BE49-F238E27FC236}">
                  <a16:creationId xmlns:a16="http://schemas.microsoft.com/office/drawing/2014/main" id="{6ADF2743-583E-599D-24A7-931C167612A0}"/>
                </a:ext>
              </a:extLst>
            </p:cNvPr>
            <p:cNvSpPr txBox="1">
              <a:spLocks/>
            </p:cNvSpPr>
            <p:nvPr/>
          </p:nvSpPr>
          <p:spPr>
            <a:xfrm>
              <a:off x="4003431" y="3060079"/>
              <a:ext cx="1798280" cy="1385795"/>
            </a:xfrm>
            <a:prstGeom prst="rect">
              <a:avLst/>
            </a:prstGeom>
          </p:spPr>
          <p:txBody>
            <a:bodyPr vert="horz" lIns="91440" tIns="45720" rIns="91440" bIns="45720" rtlCol="0" anchor="ctr">
              <a:normAutofit/>
            </a:bodyPr>
            <a:lstStyle>
              <a:lvl1pPr marL="228600" indent="-220663" algn="l" defTabSz="684213" rtl="0" eaLnBrk="1" fontAlgn="base" hangingPunct="1">
                <a:lnSpc>
                  <a:spcPct val="95000"/>
                </a:lnSpc>
                <a:spcBef>
                  <a:spcPts val="1200"/>
                </a:spcBef>
                <a:spcAft>
                  <a:spcPct val="0"/>
                </a:spcAft>
                <a:buClr>
                  <a:schemeClr val="accent2"/>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50" marR="0" lvl="0" indent="0" algn="l" defTabSz="684213" rtl="0" eaLnBrk="1" fontAlgn="base" latinLnBrk="0" hangingPunct="1">
                <a:lnSpc>
                  <a:spcPct val="95000"/>
                </a:lnSpc>
                <a:spcBef>
                  <a:spcPts val="1200"/>
                </a:spcBef>
                <a:spcAft>
                  <a:spcPct val="0"/>
                </a:spcAft>
                <a:buClr>
                  <a:srgbClr val="00BCEB"/>
                </a:buClr>
                <a:buSzPct val="80000"/>
                <a:buFont typeface="Arial" charset="0"/>
                <a:buNone/>
                <a:tabLst/>
                <a:defRPr/>
              </a:pPr>
              <a: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for</a:t>
              </a:r>
              <a:b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search &amp; </a:t>
              </a:r>
              <a:b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remediation</a:t>
              </a:r>
              <a:b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of messages</a:t>
              </a:r>
              <a:b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across mailboxes</a:t>
              </a:r>
              <a:endParaRPr kumimoji="0" lang="en-US" sz="15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27" name="Round Same Side Corner Rectangle 26">
              <a:extLst>
                <a:ext uri="{FF2B5EF4-FFF2-40B4-BE49-F238E27FC236}">
                  <a16:creationId xmlns:a16="http://schemas.microsoft.com/office/drawing/2014/main" id="{3B2ED455-48CB-C0EC-2855-73691A1B43DA}"/>
                </a:ext>
              </a:extLst>
            </p:cNvPr>
            <p:cNvSpPr/>
            <p:nvPr/>
          </p:nvSpPr>
          <p:spPr>
            <a:xfrm rot="16200000">
              <a:off x="2616857" y="3059297"/>
              <a:ext cx="1385794" cy="1387362"/>
            </a:xfrm>
            <a:prstGeom prst="round2Same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28" name="Round Same Side Corner Rectangle 27">
              <a:extLst>
                <a:ext uri="{FF2B5EF4-FFF2-40B4-BE49-F238E27FC236}">
                  <a16:creationId xmlns:a16="http://schemas.microsoft.com/office/drawing/2014/main" id="{41F602BE-0919-9532-52EB-59276AA755B1}"/>
                </a:ext>
              </a:extLst>
            </p:cNvPr>
            <p:cNvSpPr/>
            <p:nvPr/>
          </p:nvSpPr>
          <p:spPr>
            <a:xfrm rot="5400000">
              <a:off x="4209671" y="2853839"/>
              <a:ext cx="1385795" cy="1798279"/>
            </a:xfrm>
            <a:prstGeom prst="round2Same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grpSp>
    </p:spTree>
    <p:extLst>
      <p:ext uri="{BB962C8B-B14F-4D97-AF65-F5344CB8AC3E}">
        <p14:creationId xmlns:p14="http://schemas.microsoft.com/office/powerpoint/2010/main" val="6894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20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1" presetClass="entr" presetSubtype="0"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20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12000"/>
                            </p:stCondLst>
                            <p:childTnLst>
                              <p:par>
                                <p:cTn id="17" presetID="1" presetClass="entr" presetSubtype="0" fill="hold" nodeType="afterEffect">
                                  <p:stCondLst>
                                    <p:cond delay="200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Easy to define Automatic Remediation policies</a:t>
            </a:r>
          </a:p>
        </p:txBody>
      </p:sp>
      <p:pic>
        <p:nvPicPr>
          <p:cNvPr id="4" name="Picture 3">
            <a:extLst>
              <a:ext uri="{FF2B5EF4-FFF2-40B4-BE49-F238E27FC236}">
                <a16:creationId xmlns:a16="http://schemas.microsoft.com/office/drawing/2014/main" id="{28614CD3-B1D5-6AC3-0ADC-2504EB9543C9}"/>
              </a:ext>
            </a:extLst>
          </p:cNvPr>
          <p:cNvPicPr>
            <a:picLocks noChangeAspect="1"/>
          </p:cNvPicPr>
          <p:nvPr/>
        </p:nvPicPr>
        <p:blipFill>
          <a:blip r:embed="rId3"/>
          <a:stretch>
            <a:fillRect/>
          </a:stretch>
        </p:blipFill>
        <p:spPr>
          <a:xfrm>
            <a:off x="4572000" y="1452282"/>
            <a:ext cx="4323809" cy="2670924"/>
          </a:xfrm>
          <a:prstGeom prst="rect">
            <a:avLst/>
          </a:prstGeom>
        </p:spPr>
      </p:pic>
      <p:sp>
        <p:nvSpPr>
          <p:cNvPr id="5" name="Text Placeholder 2">
            <a:extLst>
              <a:ext uri="{FF2B5EF4-FFF2-40B4-BE49-F238E27FC236}">
                <a16:creationId xmlns:a16="http://schemas.microsoft.com/office/drawing/2014/main" id="{134A7021-4C71-11F9-991A-150F3D6D8BA1}"/>
              </a:ext>
            </a:extLst>
          </p:cNvPr>
          <p:cNvSpPr txBox="1">
            <a:spLocks/>
          </p:cNvSpPr>
          <p:nvPr/>
        </p:nvSpPr>
        <p:spPr>
          <a:xfrm>
            <a:off x="437766" y="1204180"/>
            <a:ext cx="4060275" cy="3324225"/>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Instantly define the action to apply</a:t>
            </a:r>
          </a:p>
          <a:p>
            <a:r>
              <a:rPr lang="en-US"/>
              <a:t>Different action depending on the email conviction result:</a:t>
            </a:r>
          </a:p>
          <a:p>
            <a:endParaRPr lang="en-US"/>
          </a:p>
          <a:p>
            <a:r>
              <a:rPr lang="en-US"/>
              <a:t>No action</a:t>
            </a:r>
          </a:p>
          <a:p>
            <a:r>
              <a:rPr lang="en-US"/>
              <a:t>Move to Quarantine</a:t>
            </a:r>
          </a:p>
          <a:p>
            <a:r>
              <a:rPr lang="en-US"/>
              <a:t>Move to Trash</a:t>
            </a:r>
          </a:p>
          <a:p>
            <a:r>
              <a:rPr lang="en-US"/>
              <a:t>Move to Junk</a:t>
            </a:r>
          </a:p>
          <a:p>
            <a:endParaRPr lang="en-US"/>
          </a:p>
        </p:txBody>
      </p:sp>
      <p:pic>
        <p:nvPicPr>
          <p:cNvPr id="7" name="Picture 6">
            <a:extLst>
              <a:ext uri="{FF2B5EF4-FFF2-40B4-BE49-F238E27FC236}">
                <a16:creationId xmlns:a16="http://schemas.microsoft.com/office/drawing/2014/main" id="{BABFAA94-8353-69AF-5173-064181CF078E}"/>
              </a:ext>
            </a:extLst>
          </p:cNvPr>
          <p:cNvPicPr>
            <a:picLocks noChangeAspect="1"/>
          </p:cNvPicPr>
          <p:nvPr/>
        </p:nvPicPr>
        <p:blipFill>
          <a:blip r:embed="rId4"/>
          <a:stretch>
            <a:fillRect/>
          </a:stretch>
        </p:blipFill>
        <p:spPr>
          <a:xfrm>
            <a:off x="7547396" y="2050676"/>
            <a:ext cx="1301346" cy="1388550"/>
          </a:xfrm>
          <a:prstGeom prst="rect">
            <a:avLst/>
          </a:prstGeom>
        </p:spPr>
      </p:pic>
    </p:spTree>
    <p:extLst>
      <p:ext uri="{BB962C8B-B14F-4D97-AF65-F5344CB8AC3E}">
        <p14:creationId xmlns:p14="http://schemas.microsoft.com/office/powerpoint/2010/main" val="205702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exception lists for known senders</a:t>
            </a:r>
          </a:p>
        </p:txBody>
      </p:sp>
      <p:pic>
        <p:nvPicPr>
          <p:cNvPr id="5" name="Picture 4">
            <a:extLst>
              <a:ext uri="{FF2B5EF4-FFF2-40B4-BE49-F238E27FC236}">
                <a16:creationId xmlns:a16="http://schemas.microsoft.com/office/drawing/2014/main" id="{499B26C2-7473-CE6D-6717-230B628394E3}"/>
              </a:ext>
            </a:extLst>
          </p:cNvPr>
          <p:cNvPicPr>
            <a:picLocks noChangeAspect="1"/>
          </p:cNvPicPr>
          <p:nvPr/>
        </p:nvPicPr>
        <p:blipFill>
          <a:blip r:embed="rId3"/>
          <a:stretch>
            <a:fillRect/>
          </a:stretch>
        </p:blipFill>
        <p:spPr>
          <a:xfrm>
            <a:off x="6097196" y="917638"/>
            <a:ext cx="2911399" cy="3778624"/>
          </a:xfrm>
          <a:prstGeom prst="rect">
            <a:avLst/>
          </a:prstGeom>
        </p:spPr>
      </p:pic>
      <p:pic>
        <p:nvPicPr>
          <p:cNvPr id="7" name="Picture 6">
            <a:extLst>
              <a:ext uri="{FF2B5EF4-FFF2-40B4-BE49-F238E27FC236}">
                <a16:creationId xmlns:a16="http://schemas.microsoft.com/office/drawing/2014/main" id="{184181BF-D851-4520-4397-2D0B9E813965}"/>
              </a:ext>
            </a:extLst>
          </p:cNvPr>
          <p:cNvPicPr>
            <a:picLocks noChangeAspect="1"/>
          </p:cNvPicPr>
          <p:nvPr/>
        </p:nvPicPr>
        <p:blipFill>
          <a:blip r:embed="rId4"/>
          <a:stretch>
            <a:fillRect/>
          </a:stretch>
        </p:blipFill>
        <p:spPr>
          <a:xfrm>
            <a:off x="5223281" y="2172571"/>
            <a:ext cx="3200111" cy="2729753"/>
          </a:xfrm>
          <a:prstGeom prst="rect">
            <a:avLst/>
          </a:prstGeom>
        </p:spPr>
      </p:pic>
      <p:sp>
        <p:nvSpPr>
          <p:cNvPr id="8" name="Text Placeholder 2">
            <a:extLst>
              <a:ext uri="{FF2B5EF4-FFF2-40B4-BE49-F238E27FC236}">
                <a16:creationId xmlns:a16="http://schemas.microsoft.com/office/drawing/2014/main" id="{11819A06-1CB0-8A7D-F540-02033AFE0CF2}"/>
              </a:ext>
            </a:extLst>
          </p:cNvPr>
          <p:cNvSpPr txBox="1">
            <a:spLocks/>
          </p:cNvSpPr>
          <p:nvPr/>
        </p:nvSpPr>
        <p:spPr>
          <a:xfrm>
            <a:off x="437766" y="1222593"/>
            <a:ext cx="4846320" cy="3324225"/>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a:t>Allow lists, Verdict Override, Bypass list based on:</a:t>
            </a:r>
          </a:p>
          <a:p>
            <a:pPr lvl="1"/>
            <a:r>
              <a:rPr lang="en-US" sz="1400"/>
              <a:t>Sender Email address</a:t>
            </a:r>
          </a:p>
          <a:p>
            <a:pPr lvl="1"/>
            <a:r>
              <a:rPr lang="en-US" sz="1400"/>
              <a:t>Sender Domains</a:t>
            </a:r>
          </a:p>
          <a:p>
            <a:pPr lvl="1"/>
            <a:r>
              <a:rPr lang="en-US" sz="1400"/>
              <a:t>Sender IP address</a:t>
            </a:r>
          </a:p>
          <a:p>
            <a:r>
              <a:rPr lang="en-US" sz="1600"/>
              <a:t>Allow List - Allow Spam and Graymail messages that match the criteria. Messages are not remediated, but still appear on reports as Spam and Graymail</a:t>
            </a:r>
          </a:p>
          <a:p>
            <a:r>
              <a:rPr lang="en-US" sz="1600"/>
              <a:t>Verdict Override - Override Spam and Graymail verdicts that match the criteria. Messages are marked as Neutral, are not remediated, and do not appear on reports.</a:t>
            </a:r>
          </a:p>
        </p:txBody>
      </p:sp>
    </p:spTree>
    <p:extLst>
      <p:ext uri="{BB962C8B-B14F-4D97-AF65-F5344CB8AC3E}">
        <p14:creationId xmlns:p14="http://schemas.microsoft.com/office/powerpoint/2010/main" val="23720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URL Retrospection and conviction</a:t>
            </a:r>
          </a:p>
        </p:txBody>
      </p:sp>
      <p:pic>
        <p:nvPicPr>
          <p:cNvPr id="4" name="Picture 3">
            <a:extLst>
              <a:ext uri="{FF2B5EF4-FFF2-40B4-BE49-F238E27FC236}">
                <a16:creationId xmlns:a16="http://schemas.microsoft.com/office/drawing/2014/main" id="{959C0C0A-1F71-3119-F759-95564C81BCBF}"/>
              </a:ext>
            </a:extLst>
          </p:cNvPr>
          <p:cNvPicPr>
            <a:picLocks noChangeAspect="1"/>
          </p:cNvPicPr>
          <p:nvPr/>
        </p:nvPicPr>
        <p:blipFill>
          <a:blip r:embed="rId3"/>
          <a:stretch>
            <a:fillRect/>
          </a:stretch>
        </p:blipFill>
        <p:spPr>
          <a:xfrm>
            <a:off x="4842298" y="1385047"/>
            <a:ext cx="3471238" cy="2806759"/>
          </a:xfrm>
          <a:prstGeom prst="rect">
            <a:avLst/>
          </a:prstGeom>
          <a:ln>
            <a:solidFill>
              <a:schemeClr val="accent2"/>
            </a:solidFill>
          </a:ln>
        </p:spPr>
      </p:pic>
      <p:sp>
        <p:nvSpPr>
          <p:cNvPr id="5" name="Text Placeholder 2">
            <a:extLst>
              <a:ext uri="{FF2B5EF4-FFF2-40B4-BE49-F238E27FC236}">
                <a16:creationId xmlns:a16="http://schemas.microsoft.com/office/drawing/2014/main" id="{C0E46C53-EC13-5BB7-E691-F980CF314B95}"/>
              </a:ext>
            </a:extLst>
          </p:cNvPr>
          <p:cNvSpPr txBox="1">
            <a:spLocks/>
          </p:cNvSpPr>
          <p:nvPr/>
        </p:nvSpPr>
        <p:spPr>
          <a:xfrm>
            <a:off x="437766" y="1882588"/>
            <a:ext cx="4060275" cy="2645817"/>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In case the URL or File received by the end-user is only considered malicious some time(min/hours/days) after delivery, if the URL is meanwhile considered malicious, Email Threat Defense can search for that email and remediate it from the mailbox</a:t>
            </a:r>
          </a:p>
          <a:p>
            <a:endParaRPr lang="en-US"/>
          </a:p>
        </p:txBody>
      </p:sp>
    </p:spTree>
    <p:extLst>
      <p:ext uri="{BB962C8B-B14F-4D97-AF65-F5344CB8AC3E}">
        <p14:creationId xmlns:p14="http://schemas.microsoft.com/office/powerpoint/2010/main" val="190975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 the email journey with Conversation view</a:t>
            </a:r>
          </a:p>
        </p:txBody>
      </p:sp>
      <p:pic>
        <p:nvPicPr>
          <p:cNvPr id="4" name="Picture 3">
            <a:extLst>
              <a:ext uri="{FF2B5EF4-FFF2-40B4-BE49-F238E27FC236}">
                <a16:creationId xmlns:a16="http://schemas.microsoft.com/office/drawing/2014/main" id="{1A4448AB-0AB9-CA58-1C18-483850B02569}"/>
              </a:ext>
            </a:extLst>
          </p:cNvPr>
          <p:cNvPicPr>
            <a:picLocks noChangeAspect="1"/>
          </p:cNvPicPr>
          <p:nvPr/>
        </p:nvPicPr>
        <p:blipFill>
          <a:blip r:embed="rId3"/>
          <a:stretch>
            <a:fillRect/>
          </a:stretch>
        </p:blipFill>
        <p:spPr>
          <a:xfrm>
            <a:off x="3928010" y="1371599"/>
            <a:ext cx="5128583" cy="2823392"/>
          </a:xfrm>
          <a:prstGeom prst="rect">
            <a:avLst/>
          </a:prstGeom>
          <a:ln>
            <a:solidFill>
              <a:schemeClr val="accent2"/>
            </a:solidFill>
          </a:ln>
        </p:spPr>
      </p:pic>
      <p:sp>
        <p:nvSpPr>
          <p:cNvPr id="5" name="Text Placeholder 2">
            <a:extLst>
              <a:ext uri="{FF2B5EF4-FFF2-40B4-BE49-F238E27FC236}">
                <a16:creationId xmlns:a16="http://schemas.microsoft.com/office/drawing/2014/main" id="{38F62648-9E45-D903-4FDB-634C8CAA2046}"/>
              </a:ext>
            </a:extLst>
          </p:cNvPr>
          <p:cNvSpPr txBox="1">
            <a:spLocks/>
          </p:cNvSpPr>
          <p:nvPr/>
        </p:nvSpPr>
        <p:spPr>
          <a:xfrm>
            <a:off x="437766" y="1705013"/>
            <a:ext cx="4060275" cy="2645817"/>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Easy to follow email flow</a:t>
            </a:r>
          </a:p>
          <a:p>
            <a:r>
              <a:rPr lang="en-US"/>
              <a:t>How and where has the email arrived</a:t>
            </a:r>
          </a:p>
          <a:p>
            <a:r>
              <a:rPr lang="en-US"/>
              <a:t>To whom was it send</a:t>
            </a:r>
          </a:p>
          <a:p>
            <a:r>
              <a:rPr lang="en-US"/>
              <a:t>Conviction result</a:t>
            </a:r>
          </a:p>
          <a:p>
            <a:r>
              <a:rPr lang="en-US"/>
              <a:t>Message details</a:t>
            </a:r>
          </a:p>
          <a:p>
            <a:endParaRPr lang="en-US"/>
          </a:p>
        </p:txBody>
      </p:sp>
    </p:spTree>
    <p:extLst>
      <p:ext uri="{BB962C8B-B14F-4D97-AF65-F5344CB8AC3E}">
        <p14:creationId xmlns:p14="http://schemas.microsoft.com/office/powerpoint/2010/main" val="2011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pt-PT" err="1"/>
              <a:t>Know</a:t>
            </a:r>
            <a:r>
              <a:rPr lang="pt-PT"/>
              <a:t> </a:t>
            </a:r>
            <a:r>
              <a:rPr lang="pt-PT" err="1"/>
              <a:t>what</a:t>
            </a:r>
            <a:r>
              <a:rPr lang="pt-PT"/>
              <a:t> </a:t>
            </a:r>
            <a:r>
              <a:rPr lang="pt-PT" err="1"/>
              <a:t>happened</a:t>
            </a:r>
            <a:r>
              <a:rPr lang="pt-PT"/>
              <a:t>, </a:t>
            </a:r>
            <a:r>
              <a:rPr lang="pt-PT" err="1"/>
              <a:t>and</a:t>
            </a:r>
            <a:r>
              <a:rPr lang="pt-PT"/>
              <a:t> </a:t>
            </a:r>
            <a:r>
              <a:rPr lang="pt-PT" err="1"/>
              <a:t>when</a:t>
            </a:r>
            <a:r>
              <a:rPr lang="pt-PT"/>
              <a:t> - </a:t>
            </a:r>
            <a:r>
              <a:rPr lang="pt-PT" err="1"/>
              <a:t>Timeline</a:t>
            </a:r>
            <a:endParaRPr lang="pt-PT"/>
          </a:p>
        </p:txBody>
      </p:sp>
      <p:pic>
        <p:nvPicPr>
          <p:cNvPr id="3" name="object 3"/>
          <p:cNvPicPr/>
          <p:nvPr/>
        </p:nvPicPr>
        <p:blipFill>
          <a:blip r:embed="rId2" cstate="print"/>
          <a:stretch>
            <a:fillRect/>
          </a:stretch>
        </p:blipFill>
        <p:spPr>
          <a:xfrm>
            <a:off x="1924741" y="3173361"/>
            <a:ext cx="1500188" cy="1164431"/>
          </a:xfrm>
          <a:prstGeom prst="rect">
            <a:avLst/>
          </a:prstGeom>
          <a:ln>
            <a:solidFill>
              <a:schemeClr val="accent2"/>
            </a:solidFill>
          </a:ln>
        </p:spPr>
      </p:pic>
      <p:sp>
        <p:nvSpPr>
          <p:cNvPr id="4" name="object 4"/>
          <p:cNvSpPr txBox="1"/>
          <p:nvPr/>
        </p:nvSpPr>
        <p:spPr>
          <a:xfrm>
            <a:off x="1255372" y="2485585"/>
            <a:ext cx="2838926" cy="433613"/>
          </a:xfrm>
          <a:prstGeom prst="rect">
            <a:avLst/>
          </a:prstGeom>
        </p:spPr>
        <p:txBody>
          <a:bodyPr vert="horz" wrap="square" lIns="0" tIns="9049" rIns="0" bIns="0" rtlCol="0">
            <a:spAutoFit/>
          </a:bodyPr>
          <a:lstStyle/>
          <a:p>
            <a:pPr marL="602933" marR="3810" indent="-593408">
              <a:lnSpc>
                <a:spcPct val="101400"/>
              </a:lnSpc>
              <a:spcBef>
                <a:spcPts val="71"/>
              </a:spcBef>
            </a:pPr>
            <a:r>
              <a:rPr sz="1388">
                <a:solidFill>
                  <a:schemeClr val="tx2"/>
                </a:solidFill>
                <a:latin typeface="Calibri"/>
                <a:cs typeface="Calibri"/>
              </a:rPr>
              <a:t>Filtering</a:t>
            </a:r>
            <a:r>
              <a:rPr sz="1388" spc="75">
                <a:solidFill>
                  <a:schemeClr val="tx2"/>
                </a:solidFill>
                <a:latin typeface="Calibri"/>
                <a:cs typeface="Calibri"/>
              </a:rPr>
              <a:t> </a:t>
            </a:r>
            <a:r>
              <a:rPr sz="1388">
                <a:solidFill>
                  <a:schemeClr val="tx2"/>
                </a:solidFill>
                <a:latin typeface="Calibri"/>
                <a:cs typeface="Calibri"/>
              </a:rPr>
              <a:t>on Retrospective</a:t>
            </a:r>
            <a:r>
              <a:rPr sz="1388" spc="98">
                <a:solidFill>
                  <a:schemeClr val="tx2"/>
                </a:solidFill>
                <a:latin typeface="Calibri"/>
                <a:cs typeface="Calibri"/>
              </a:rPr>
              <a:t> </a:t>
            </a:r>
            <a:r>
              <a:rPr sz="1388">
                <a:solidFill>
                  <a:schemeClr val="tx2"/>
                </a:solidFill>
                <a:latin typeface="Calibri"/>
                <a:cs typeface="Calibri"/>
              </a:rPr>
              <a:t>Verdicts</a:t>
            </a:r>
            <a:r>
              <a:rPr sz="1388" spc="23">
                <a:solidFill>
                  <a:schemeClr val="tx2"/>
                </a:solidFill>
                <a:latin typeface="Calibri"/>
                <a:cs typeface="Calibri"/>
              </a:rPr>
              <a:t> </a:t>
            </a:r>
            <a:r>
              <a:rPr sz="1388" spc="-19">
                <a:solidFill>
                  <a:schemeClr val="tx2"/>
                </a:solidFill>
                <a:latin typeface="Calibri"/>
                <a:cs typeface="Calibri"/>
              </a:rPr>
              <a:t>and </a:t>
            </a:r>
            <a:r>
              <a:rPr sz="1388">
                <a:solidFill>
                  <a:schemeClr val="tx2"/>
                </a:solidFill>
                <a:latin typeface="Calibri"/>
                <a:cs typeface="Calibri"/>
              </a:rPr>
              <a:t>looking</a:t>
            </a:r>
            <a:r>
              <a:rPr sz="1388" spc="83">
                <a:solidFill>
                  <a:schemeClr val="tx2"/>
                </a:solidFill>
                <a:latin typeface="Calibri"/>
                <a:cs typeface="Calibri"/>
              </a:rPr>
              <a:t> </a:t>
            </a:r>
            <a:r>
              <a:rPr sz="1388">
                <a:solidFill>
                  <a:schemeClr val="tx2"/>
                </a:solidFill>
                <a:latin typeface="Calibri"/>
                <a:cs typeface="Calibri"/>
              </a:rPr>
              <a:t>at the</a:t>
            </a:r>
            <a:r>
              <a:rPr sz="1388" spc="53">
                <a:solidFill>
                  <a:schemeClr val="tx2"/>
                </a:solidFill>
                <a:latin typeface="Calibri"/>
                <a:cs typeface="Calibri"/>
              </a:rPr>
              <a:t> </a:t>
            </a:r>
            <a:r>
              <a:rPr sz="1388" spc="-8">
                <a:solidFill>
                  <a:schemeClr val="tx2"/>
                </a:solidFill>
                <a:latin typeface="Calibri"/>
                <a:cs typeface="Calibri"/>
              </a:rPr>
              <a:t>timeline</a:t>
            </a:r>
            <a:endParaRPr sz="1388">
              <a:solidFill>
                <a:schemeClr val="tx2"/>
              </a:solidFill>
              <a:latin typeface="Calibri"/>
              <a:cs typeface="Calibri"/>
            </a:endParaRPr>
          </a:p>
        </p:txBody>
      </p:sp>
      <p:pic>
        <p:nvPicPr>
          <p:cNvPr id="5" name="object 5"/>
          <p:cNvPicPr/>
          <p:nvPr/>
        </p:nvPicPr>
        <p:blipFill>
          <a:blip r:embed="rId3" cstate="print"/>
          <a:stretch>
            <a:fillRect/>
          </a:stretch>
        </p:blipFill>
        <p:spPr>
          <a:xfrm>
            <a:off x="4611790" y="1223117"/>
            <a:ext cx="2607469" cy="3114675"/>
          </a:xfrm>
          <a:prstGeom prst="rect">
            <a:avLst/>
          </a:prstGeom>
          <a:ln>
            <a:solidFill>
              <a:schemeClr val="accent2"/>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0B2584-0CA5-17E5-7627-FAB6ACC7F1C5}"/>
              </a:ext>
            </a:extLst>
          </p:cNvPr>
          <p:cNvSpPr>
            <a:spLocks noGrp="1"/>
          </p:cNvSpPr>
          <p:nvPr>
            <p:ph type="title"/>
          </p:nvPr>
        </p:nvSpPr>
        <p:spPr>
          <a:xfrm>
            <a:off x="399256" y="249176"/>
            <a:ext cx="8345488" cy="731837"/>
          </a:xfrm>
        </p:spPr>
        <p:txBody>
          <a:bodyPr/>
          <a:lstStyle/>
          <a:p>
            <a:r>
              <a:rPr lang="en-US" sz="2800">
                <a:solidFill>
                  <a:schemeClr val="tx1"/>
                </a:solidFill>
              </a:rPr>
              <a:t>Search and remediation</a:t>
            </a:r>
          </a:p>
        </p:txBody>
      </p:sp>
      <p:sp>
        <p:nvSpPr>
          <p:cNvPr id="4" name="Text Placeholder 2">
            <a:extLst>
              <a:ext uri="{FF2B5EF4-FFF2-40B4-BE49-F238E27FC236}">
                <a16:creationId xmlns:a16="http://schemas.microsoft.com/office/drawing/2014/main" id="{8DFC7632-774C-7BD6-8A74-7C40FB610044}"/>
              </a:ext>
            </a:extLst>
          </p:cNvPr>
          <p:cNvSpPr txBox="1">
            <a:spLocks/>
          </p:cNvSpPr>
          <p:nvPr/>
        </p:nvSpPr>
        <p:spPr>
          <a:xfrm>
            <a:off x="437766" y="1204180"/>
            <a:ext cx="4846320" cy="3324225"/>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Instantly search relevant observables</a:t>
            </a:r>
          </a:p>
          <a:p>
            <a:r>
              <a:rPr lang="en-US"/>
              <a:t>No complex query syntax</a:t>
            </a:r>
          </a:p>
          <a:p>
            <a:r>
              <a:rPr lang="en-US"/>
              <a:t>No need for disparate tools</a:t>
            </a:r>
          </a:p>
          <a:p>
            <a:pPr lvl="1"/>
            <a:r>
              <a:rPr lang="en-US"/>
              <a:t>Message Tracking</a:t>
            </a:r>
          </a:p>
          <a:p>
            <a:pPr lvl="1"/>
            <a:r>
              <a:rPr lang="en-US"/>
              <a:t>Power Shell</a:t>
            </a:r>
          </a:p>
          <a:p>
            <a:pPr lvl="1"/>
            <a:r>
              <a:rPr lang="en-US"/>
              <a:t>Compliance Search</a:t>
            </a:r>
          </a:p>
          <a:p>
            <a:r>
              <a:rPr lang="en-US"/>
              <a:t>No need to involve specialists</a:t>
            </a:r>
          </a:p>
          <a:p>
            <a:r>
              <a:rPr lang="en-US"/>
              <a:t>Conversation view available</a:t>
            </a:r>
          </a:p>
          <a:p>
            <a:endParaRPr lang="en-US"/>
          </a:p>
        </p:txBody>
      </p:sp>
      <p:pic>
        <p:nvPicPr>
          <p:cNvPr id="6" name="Picture 5" descr="Graphical user interface, application, table&#10;&#10;Description automatically generated">
            <a:extLst>
              <a:ext uri="{FF2B5EF4-FFF2-40B4-BE49-F238E27FC236}">
                <a16:creationId xmlns:a16="http://schemas.microsoft.com/office/drawing/2014/main" id="{CEF4E68D-D9AA-C834-6EDE-FC2282285A81}"/>
              </a:ext>
            </a:extLst>
          </p:cNvPr>
          <p:cNvPicPr>
            <a:picLocks noChangeAspect="1"/>
          </p:cNvPicPr>
          <p:nvPr/>
        </p:nvPicPr>
        <p:blipFill rotWithShape="1">
          <a:blip r:embed="rId3"/>
          <a:srcRect r="27929"/>
          <a:stretch/>
        </p:blipFill>
        <p:spPr>
          <a:xfrm>
            <a:off x="4696169" y="981013"/>
            <a:ext cx="4387320" cy="3424237"/>
          </a:xfrm>
          <a:prstGeom prst="rect">
            <a:avLst/>
          </a:prstGeom>
          <a:ln>
            <a:solidFill>
              <a:schemeClr val="accent2"/>
            </a:solidFill>
          </a:ln>
        </p:spPr>
      </p:pic>
    </p:spTree>
    <p:extLst>
      <p:ext uri="{BB962C8B-B14F-4D97-AF65-F5344CB8AC3E}">
        <p14:creationId xmlns:p14="http://schemas.microsoft.com/office/powerpoint/2010/main" val="37455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Easily visualize and report to understand business risks</a:t>
            </a:r>
          </a:p>
        </p:txBody>
      </p:sp>
      <p:graphicFrame>
        <p:nvGraphicFramePr>
          <p:cNvPr id="3" name="Table 11">
            <a:extLst>
              <a:ext uri="{FF2B5EF4-FFF2-40B4-BE49-F238E27FC236}">
                <a16:creationId xmlns:a16="http://schemas.microsoft.com/office/drawing/2014/main" id="{A15A5864-672E-8BEB-D7A7-AC4B447C01CA}"/>
              </a:ext>
            </a:extLst>
          </p:cNvPr>
          <p:cNvGraphicFramePr>
            <a:graphicFrameLocks noGrp="1"/>
          </p:cNvGraphicFramePr>
          <p:nvPr/>
        </p:nvGraphicFramePr>
        <p:xfrm>
          <a:off x="6733190" y="2571750"/>
          <a:ext cx="2003282" cy="918312"/>
        </p:xfrm>
        <a:graphic>
          <a:graphicData uri="http://schemas.openxmlformats.org/drawingml/2006/table">
            <a:tbl>
              <a:tblPr firstRow="1" bandRow="1">
                <a:tableStyleId>{2D5ABB26-0587-4C30-8999-92F81FD0307C}</a:tableStyleId>
              </a:tblPr>
              <a:tblGrid>
                <a:gridCol w="2003282">
                  <a:extLst>
                    <a:ext uri="{9D8B030D-6E8A-4147-A177-3AD203B41FA5}">
                      <a16:colId xmlns:a16="http://schemas.microsoft.com/office/drawing/2014/main" val="2553097706"/>
                    </a:ext>
                  </a:extLst>
                </a:gridCol>
              </a:tblGrid>
              <a:tr h="369672">
                <a:tc>
                  <a:txBody>
                    <a:bodyPr/>
                    <a:lstStyle/>
                    <a:p>
                      <a:pPr algn="ctr"/>
                      <a:r>
                        <a:rPr lang="en-US" sz="1800" b="1">
                          <a:solidFill>
                            <a:schemeClr val="tx2"/>
                          </a:solidFill>
                          <a:latin typeface="+mn-lt"/>
                        </a:rPr>
                        <a:t>Phishing</a:t>
                      </a: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ctr"/>
                      <a:r>
                        <a:rPr lang="en-US" sz="1200">
                          <a:solidFill>
                            <a:schemeClr val="tx2"/>
                          </a:solidFill>
                        </a:rPr>
                        <a:t>Attempts to defraud through brand impersonation</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graphicFrame>
        <p:nvGraphicFramePr>
          <p:cNvPr id="4" name="Table 11">
            <a:extLst>
              <a:ext uri="{FF2B5EF4-FFF2-40B4-BE49-F238E27FC236}">
                <a16:creationId xmlns:a16="http://schemas.microsoft.com/office/drawing/2014/main" id="{6D1457E3-4990-BFE4-677D-E1823BDA181C}"/>
              </a:ext>
            </a:extLst>
          </p:cNvPr>
          <p:cNvGraphicFramePr>
            <a:graphicFrameLocks noGrp="1"/>
          </p:cNvGraphicFramePr>
          <p:nvPr/>
        </p:nvGraphicFramePr>
        <p:xfrm>
          <a:off x="4685340" y="2571750"/>
          <a:ext cx="1791627" cy="918312"/>
        </p:xfrm>
        <a:graphic>
          <a:graphicData uri="http://schemas.openxmlformats.org/drawingml/2006/table">
            <a:tbl>
              <a:tblPr firstRow="1" bandRow="1">
                <a:tableStyleId>{2D5ABB26-0587-4C30-8999-92F81FD0307C}</a:tableStyleId>
              </a:tblPr>
              <a:tblGrid>
                <a:gridCol w="1791627">
                  <a:extLst>
                    <a:ext uri="{9D8B030D-6E8A-4147-A177-3AD203B41FA5}">
                      <a16:colId xmlns:a16="http://schemas.microsoft.com/office/drawing/2014/main" val="2553097706"/>
                    </a:ext>
                  </a:extLst>
                </a:gridCol>
              </a:tblGrid>
              <a:tr h="369672">
                <a:tc>
                  <a:txBody>
                    <a:bodyPr/>
                    <a:lstStyle/>
                    <a:p>
                      <a:pPr algn="ctr"/>
                      <a:r>
                        <a:rPr lang="en-US" sz="1800" b="1">
                          <a:solidFill>
                            <a:schemeClr val="tx2"/>
                          </a:solidFill>
                          <a:latin typeface="+mn-lt"/>
                        </a:rPr>
                        <a:t>Malicious</a:t>
                      </a: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ctr"/>
                      <a:r>
                        <a:rPr lang="en-US" sz="1200">
                          <a:solidFill>
                            <a:schemeClr val="tx2"/>
                          </a:solidFill>
                        </a:rPr>
                        <a:t>Messages containing malware or link(s) to malware</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graphicFrame>
        <p:nvGraphicFramePr>
          <p:cNvPr id="7" name="Table 6">
            <a:extLst>
              <a:ext uri="{FF2B5EF4-FFF2-40B4-BE49-F238E27FC236}">
                <a16:creationId xmlns:a16="http://schemas.microsoft.com/office/drawing/2014/main" id="{E6707317-5A21-ADAD-5796-22618579B718}"/>
              </a:ext>
            </a:extLst>
          </p:cNvPr>
          <p:cNvGraphicFramePr>
            <a:graphicFrameLocks noGrp="1"/>
          </p:cNvGraphicFramePr>
          <p:nvPr/>
        </p:nvGraphicFramePr>
        <p:xfrm>
          <a:off x="2450286" y="2571750"/>
          <a:ext cx="1876753" cy="739344"/>
        </p:xfrm>
        <a:graphic>
          <a:graphicData uri="http://schemas.openxmlformats.org/drawingml/2006/table">
            <a:tbl>
              <a:tblPr firstRow="1" bandRow="1">
                <a:tableStyleId>{2D5ABB26-0587-4C30-8999-92F81FD0307C}</a:tableStyleId>
              </a:tblPr>
              <a:tblGrid>
                <a:gridCol w="1876753">
                  <a:extLst>
                    <a:ext uri="{9D8B030D-6E8A-4147-A177-3AD203B41FA5}">
                      <a16:colId xmlns:a16="http://schemas.microsoft.com/office/drawing/2014/main" val="2553097706"/>
                    </a:ext>
                  </a:extLst>
                </a:gridCol>
              </a:tblGrid>
              <a:tr h="369672">
                <a:tc>
                  <a:txBody>
                    <a:bodyPr/>
                    <a:lstStyle/>
                    <a:p>
                      <a:pPr algn="ctr"/>
                      <a:r>
                        <a:rPr lang="en-US" sz="1800" b="1">
                          <a:solidFill>
                            <a:schemeClr val="tx2"/>
                          </a:solidFill>
                          <a:latin typeface="+mn-lt"/>
                        </a:rPr>
                        <a:t>Scam</a:t>
                      </a: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ctr"/>
                      <a:r>
                        <a:rPr lang="en-US" sz="1200">
                          <a:solidFill>
                            <a:schemeClr val="tx2"/>
                          </a:solidFill>
                        </a:rPr>
                        <a:t>Attempts to defraud individuals</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pic>
        <p:nvPicPr>
          <p:cNvPr id="8" name="Graphic 7">
            <a:extLst>
              <a:ext uri="{FF2B5EF4-FFF2-40B4-BE49-F238E27FC236}">
                <a16:creationId xmlns:a16="http://schemas.microsoft.com/office/drawing/2014/main" id="{D9D3EBFB-9EA3-D2DB-FB6E-DA3DDDF1A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3394" y="1874212"/>
            <a:ext cx="450539" cy="500599"/>
          </a:xfrm>
          <a:prstGeom prst="rect">
            <a:avLst/>
          </a:prstGeom>
        </p:spPr>
      </p:pic>
      <p:pic>
        <p:nvPicPr>
          <p:cNvPr id="9" name="Graphic 8">
            <a:extLst>
              <a:ext uri="{FF2B5EF4-FFF2-40B4-BE49-F238E27FC236}">
                <a16:creationId xmlns:a16="http://schemas.microsoft.com/office/drawing/2014/main" id="{787480A3-10FD-03EA-EFDD-3569D607F1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595" y="1874212"/>
            <a:ext cx="529063" cy="476156"/>
          </a:xfrm>
          <a:prstGeom prst="rect">
            <a:avLst/>
          </a:prstGeom>
        </p:spPr>
      </p:pic>
      <p:pic>
        <p:nvPicPr>
          <p:cNvPr id="10" name="Graphic 9">
            <a:extLst>
              <a:ext uri="{FF2B5EF4-FFF2-40B4-BE49-F238E27FC236}">
                <a16:creationId xmlns:a16="http://schemas.microsoft.com/office/drawing/2014/main" id="{E374B48A-C7CD-8D69-13FF-4E0F27AD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5669" y="1874212"/>
            <a:ext cx="450971" cy="496069"/>
          </a:xfrm>
          <a:prstGeom prst="rect">
            <a:avLst/>
          </a:prstGeom>
        </p:spPr>
      </p:pic>
      <p:pic>
        <p:nvPicPr>
          <p:cNvPr id="11" name="Graphic 10">
            <a:extLst>
              <a:ext uri="{FF2B5EF4-FFF2-40B4-BE49-F238E27FC236}">
                <a16:creationId xmlns:a16="http://schemas.microsoft.com/office/drawing/2014/main" id="{A5426205-D833-DA76-1892-7002626037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8375" y="1901664"/>
            <a:ext cx="372912" cy="421252"/>
          </a:xfrm>
          <a:prstGeom prst="rect">
            <a:avLst/>
          </a:prstGeom>
        </p:spPr>
      </p:pic>
      <p:graphicFrame>
        <p:nvGraphicFramePr>
          <p:cNvPr id="12" name="Table 11">
            <a:extLst>
              <a:ext uri="{FF2B5EF4-FFF2-40B4-BE49-F238E27FC236}">
                <a16:creationId xmlns:a16="http://schemas.microsoft.com/office/drawing/2014/main" id="{FDB51560-3E50-9CE2-9CBA-DA78247136B4}"/>
              </a:ext>
            </a:extLst>
          </p:cNvPr>
          <p:cNvGraphicFramePr>
            <a:graphicFrameLocks noGrp="1"/>
          </p:cNvGraphicFramePr>
          <p:nvPr/>
        </p:nvGraphicFramePr>
        <p:xfrm>
          <a:off x="197021" y="2571750"/>
          <a:ext cx="1920209" cy="739344"/>
        </p:xfrm>
        <a:graphic>
          <a:graphicData uri="http://schemas.openxmlformats.org/drawingml/2006/table">
            <a:tbl>
              <a:tblPr firstRow="1" bandRow="1">
                <a:tableStyleId>{2D5ABB26-0587-4C30-8999-92F81FD0307C}</a:tableStyleId>
              </a:tblPr>
              <a:tblGrid>
                <a:gridCol w="1920209">
                  <a:extLst>
                    <a:ext uri="{9D8B030D-6E8A-4147-A177-3AD203B41FA5}">
                      <a16:colId xmlns:a16="http://schemas.microsoft.com/office/drawing/2014/main" val="2553097706"/>
                    </a:ext>
                  </a:extLst>
                </a:gridCol>
              </a:tblGrid>
              <a:tr h="369672">
                <a:tc>
                  <a:txBody>
                    <a:bodyPr/>
                    <a:lstStyle/>
                    <a:p>
                      <a:pPr algn="ctr"/>
                      <a:r>
                        <a:rPr lang="en-US" sz="1800" b="1">
                          <a:solidFill>
                            <a:schemeClr val="tx2"/>
                          </a:solidFill>
                          <a:latin typeface="+mn-lt"/>
                        </a:rPr>
                        <a:t>BEC</a:t>
                      </a: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ctr"/>
                      <a:r>
                        <a:rPr lang="en-US" sz="1200">
                          <a:solidFill>
                            <a:schemeClr val="tx2"/>
                          </a:solidFill>
                        </a:rPr>
                        <a:t>Attempts to defraud the business</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spTree>
    <p:extLst>
      <p:ext uri="{BB962C8B-B14F-4D97-AF65-F5344CB8AC3E}">
        <p14:creationId xmlns:p14="http://schemas.microsoft.com/office/powerpoint/2010/main" val="1446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Dashboard with meaningful information</a:t>
            </a:r>
          </a:p>
        </p:txBody>
      </p:sp>
      <p:pic>
        <p:nvPicPr>
          <p:cNvPr id="6" name="Picture 5">
            <a:extLst>
              <a:ext uri="{FF2B5EF4-FFF2-40B4-BE49-F238E27FC236}">
                <a16:creationId xmlns:a16="http://schemas.microsoft.com/office/drawing/2014/main" id="{28C75CE6-1A26-2DED-ADA7-9A32DC8F8D2B}"/>
              </a:ext>
            </a:extLst>
          </p:cNvPr>
          <p:cNvPicPr>
            <a:picLocks noChangeAspect="1"/>
          </p:cNvPicPr>
          <p:nvPr/>
        </p:nvPicPr>
        <p:blipFill>
          <a:blip r:embed="rId3"/>
          <a:stretch>
            <a:fillRect/>
          </a:stretch>
        </p:blipFill>
        <p:spPr>
          <a:xfrm>
            <a:off x="282389" y="1216959"/>
            <a:ext cx="5550241" cy="2918263"/>
          </a:xfrm>
          <a:prstGeom prst="rect">
            <a:avLst/>
          </a:prstGeom>
          <a:ln>
            <a:solidFill>
              <a:schemeClr val="accent2"/>
            </a:solidFill>
          </a:ln>
        </p:spPr>
      </p:pic>
      <p:sp>
        <p:nvSpPr>
          <p:cNvPr id="13" name="Text Placeholder 1">
            <a:extLst>
              <a:ext uri="{FF2B5EF4-FFF2-40B4-BE49-F238E27FC236}">
                <a16:creationId xmlns:a16="http://schemas.microsoft.com/office/drawing/2014/main" id="{C4F6406D-A90E-9E6E-B7F7-E82263F91467}"/>
              </a:ext>
            </a:extLst>
          </p:cNvPr>
          <p:cNvSpPr txBox="1">
            <a:spLocks/>
          </p:cNvSpPr>
          <p:nvPr/>
        </p:nvSpPr>
        <p:spPr>
          <a:xfrm>
            <a:off x="5835744" y="1216959"/>
            <a:ext cx="3308256" cy="2918263"/>
          </a:xfrm>
          <a:prstGeom prst="rect">
            <a:avLst/>
          </a:prstGeom>
        </p:spPr>
        <p:txBody>
          <a:bodyPr anchor="ct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594" indent="-220658" defTabSz="684196">
              <a:lnSpc>
                <a:spcPts val="3200"/>
              </a:lnSpc>
              <a:buClr>
                <a:srgbClr val="6DBD49"/>
              </a:buClr>
            </a:pPr>
            <a:r>
              <a:rPr lang="en-US">
                <a:latin typeface="CiscoSansTT ExtraLight"/>
              </a:rPr>
              <a:t>Threat information</a:t>
            </a:r>
          </a:p>
          <a:p>
            <a:pPr marL="228594" indent="-220658" defTabSz="684196">
              <a:lnSpc>
                <a:spcPts val="3200"/>
              </a:lnSpc>
              <a:buClr>
                <a:srgbClr val="6DBD49"/>
              </a:buClr>
            </a:pPr>
            <a:r>
              <a:rPr lang="en-US">
                <a:latin typeface="CiscoSansTT ExtraLight"/>
              </a:rPr>
              <a:t>Unwanted email</a:t>
            </a:r>
          </a:p>
          <a:p>
            <a:pPr marL="228594" indent="-220658" defTabSz="684196">
              <a:lnSpc>
                <a:spcPts val="3200"/>
              </a:lnSpc>
              <a:buClr>
                <a:srgbClr val="6DBD49"/>
              </a:buClr>
            </a:pPr>
            <a:r>
              <a:rPr lang="en-US">
                <a:latin typeface="CiscoSansTT ExtraLight"/>
              </a:rPr>
              <a:t>Messages Scanned</a:t>
            </a:r>
          </a:p>
          <a:p>
            <a:pPr marL="228594" indent="-220658" defTabSz="684196">
              <a:lnSpc>
                <a:spcPts val="3200"/>
              </a:lnSpc>
              <a:buClr>
                <a:srgbClr val="6DBD49"/>
              </a:buClr>
            </a:pPr>
            <a:r>
              <a:rPr lang="en-US">
                <a:latin typeface="CiscoSansTT ExtraLight"/>
              </a:rPr>
              <a:t>Potential Compromised Accounts</a:t>
            </a:r>
          </a:p>
        </p:txBody>
      </p:sp>
    </p:spTree>
    <p:extLst>
      <p:ext uri="{BB962C8B-B14F-4D97-AF65-F5344CB8AC3E}">
        <p14:creationId xmlns:p14="http://schemas.microsoft.com/office/powerpoint/2010/main" val="42751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75B85C-B475-AB63-36A1-0E43E3E8C537}"/>
              </a:ext>
            </a:extLst>
          </p:cNvPr>
          <p:cNvSpPr>
            <a:spLocks noGrp="1"/>
          </p:cNvSpPr>
          <p:nvPr>
            <p:ph type="title"/>
          </p:nvPr>
        </p:nvSpPr>
        <p:spPr>
          <a:xfrm>
            <a:off x="409557" y="121864"/>
            <a:ext cx="8324885" cy="918322"/>
          </a:xfrm>
        </p:spPr>
        <p:txBody>
          <a:bodyPr/>
          <a:lstStyle/>
          <a:p>
            <a:r>
              <a:rPr lang="en-US" sz="3200">
                <a:solidFill>
                  <a:schemeClr val="tx1"/>
                </a:solidFill>
              </a:rPr>
              <a:t>Complete insight across all mail </a:t>
            </a:r>
          </a:p>
        </p:txBody>
      </p:sp>
      <p:sp>
        <p:nvSpPr>
          <p:cNvPr id="5" name="Text Placeholder 1">
            <a:extLst>
              <a:ext uri="{FF2B5EF4-FFF2-40B4-BE49-F238E27FC236}">
                <a16:creationId xmlns:a16="http://schemas.microsoft.com/office/drawing/2014/main" id="{79832FE0-4B9C-1113-9A1F-D9E3E96FFA8A}"/>
              </a:ext>
            </a:extLst>
          </p:cNvPr>
          <p:cNvSpPr txBox="1">
            <a:spLocks/>
          </p:cNvSpPr>
          <p:nvPr/>
        </p:nvSpPr>
        <p:spPr>
          <a:xfrm>
            <a:off x="480628" y="941295"/>
            <a:ext cx="4286634" cy="3411351"/>
          </a:xfrm>
          <a:prstGeom prst="rect">
            <a:avLst/>
          </a:prstGeom>
        </p:spPr>
        <p:txBody>
          <a:bodyPr anchor="ctr"/>
          <a:lstStyle>
            <a:lvl1pPr marL="228600" indent="-220663" algn="l" defTabSz="684213"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594" indent="-220658" defTabSz="684196">
              <a:lnSpc>
                <a:spcPts val="3200"/>
              </a:lnSpc>
              <a:buClr>
                <a:srgbClr val="6DBD49"/>
              </a:buClr>
            </a:pPr>
            <a:r>
              <a:rPr lang="en-US">
                <a:latin typeface="CiscoSansTT ExtraLight"/>
              </a:rPr>
              <a:t>Full mail flow visibility, inside and out</a:t>
            </a:r>
          </a:p>
          <a:p>
            <a:pPr marL="228594" indent="-220658" defTabSz="684196">
              <a:lnSpc>
                <a:spcPts val="3200"/>
              </a:lnSpc>
              <a:buClr>
                <a:srgbClr val="6DBD49"/>
              </a:buClr>
            </a:pPr>
            <a:r>
              <a:rPr lang="en-US">
                <a:latin typeface="CiscoSansTT ExtraLight"/>
              </a:rPr>
              <a:t>Understand the daily flow of threats</a:t>
            </a:r>
          </a:p>
          <a:p>
            <a:pPr marL="228594" indent="-220658" defTabSz="684196">
              <a:lnSpc>
                <a:spcPts val="3200"/>
              </a:lnSpc>
              <a:buClr>
                <a:srgbClr val="6DBD49"/>
              </a:buClr>
            </a:pPr>
            <a:r>
              <a:rPr lang="en-US">
                <a:latin typeface="CiscoSansTT ExtraLight"/>
              </a:rPr>
              <a:t>Discover and investigate internal compromised accounts</a:t>
            </a:r>
          </a:p>
          <a:p>
            <a:pPr marL="228594" indent="-220658" defTabSz="684196">
              <a:lnSpc>
                <a:spcPts val="3200"/>
              </a:lnSpc>
              <a:buClr>
                <a:srgbClr val="6DBD49"/>
              </a:buClr>
            </a:pPr>
            <a:r>
              <a:rPr lang="en-US">
                <a:latin typeface="CiscoSansTT ExtraLight"/>
              </a:rPr>
              <a:t>Identify high-risk internal targets</a:t>
            </a:r>
          </a:p>
        </p:txBody>
      </p:sp>
      <p:pic>
        <p:nvPicPr>
          <p:cNvPr id="3" name="Picture 2">
            <a:extLst>
              <a:ext uri="{FF2B5EF4-FFF2-40B4-BE49-F238E27FC236}">
                <a16:creationId xmlns:a16="http://schemas.microsoft.com/office/drawing/2014/main" id="{AA152EEB-1AF4-1394-736A-F168E7ADCEB1}"/>
              </a:ext>
            </a:extLst>
          </p:cNvPr>
          <p:cNvPicPr>
            <a:picLocks noChangeAspect="1"/>
          </p:cNvPicPr>
          <p:nvPr/>
        </p:nvPicPr>
        <p:blipFill>
          <a:blip r:embed="rId3"/>
          <a:stretch>
            <a:fillRect/>
          </a:stretch>
        </p:blipFill>
        <p:spPr>
          <a:xfrm>
            <a:off x="4667534" y="1566009"/>
            <a:ext cx="4377941" cy="2410148"/>
          </a:xfrm>
          <a:prstGeom prst="rect">
            <a:avLst/>
          </a:prstGeom>
          <a:ln>
            <a:solidFill>
              <a:schemeClr val="accent2"/>
            </a:solidFill>
          </a:ln>
        </p:spPr>
      </p:pic>
    </p:spTree>
    <p:extLst>
      <p:ext uri="{BB962C8B-B14F-4D97-AF65-F5344CB8AC3E}">
        <p14:creationId xmlns:p14="http://schemas.microsoft.com/office/powerpoint/2010/main" val="6294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785F-6F6F-904D-A4E7-9FBBDBE44906}"/>
              </a:ext>
            </a:extLst>
          </p:cNvPr>
          <p:cNvSpPr>
            <a:spLocks noGrp="1"/>
          </p:cNvSpPr>
          <p:nvPr>
            <p:ph type="title"/>
          </p:nvPr>
        </p:nvSpPr>
        <p:spPr/>
        <p:txBody>
          <a:bodyPr/>
          <a:lstStyle/>
          <a:p>
            <a:r>
              <a:rPr lang="en-US"/>
              <a:t>Complete Protection from Advanced Threats</a:t>
            </a:r>
          </a:p>
        </p:txBody>
      </p:sp>
      <p:graphicFrame>
        <p:nvGraphicFramePr>
          <p:cNvPr id="19" name="Table 11">
            <a:extLst>
              <a:ext uri="{FF2B5EF4-FFF2-40B4-BE49-F238E27FC236}">
                <a16:creationId xmlns:a16="http://schemas.microsoft.com/office/drawing/2014/main" id="{4D8ACDB7-A7C1-5C49-B789-2C87AE5AC553}"/>
              </a:ext>
            </a:extLst>
          </p:cNvPr>
          <p:cNvGraphicFramePr>
            <a:graphicFrameLocks noGrp="1"/>
          </p:cNvGraphicFramePr>
          <p:nvPr/>
        </p:nvGraphicFramePr>
        <p:xfrm>
          <a:off x="799252" y="3363771"/>
          <a:ext cx="2953174" cy="739344"/>
        </p:xfrm>
        <a:graphic>
          <a:graphicData uri="http://schemas.openxmlformats.org/drawingml/2006/table">
            <a:tbl>
              <a:tblPr firstRow="1" bandRow="1">
                <a:tableStyleId>{2D5ABB26-0587-4C30-8999-92F81FD0307C}</a:tableStyleId>
              </a:tblPr>
              <a:tblGrid>
                <a:gridCol w="2953174">
                  <a:extLst>
                    <a:ext uri="{9D8B030D-6E8A-4147-A177-3AD203B41FA5}">
                      <a16:colId xmlns:a16="http://schemas.microsoft.com/office/drawing/2014/main" val="2553097706"/>
                    </a:ext>
                  </a:extLst>
                </a:gridCol>
              </a:tblGrid>
              <a:tr h="369672">
                <a:tc>
                  <a:txBody>
                    <a:bodyPr/>
                    <a:lstStyle/>
                    <a:p>
                      <a:pPr algn="r"/>
                      <a:r>
                        <a:rPr lang="en-US" sz="1800" b="0">
                          <a:solidFill>
                            <a:schemeClr val="tx2"/>
                          </a:solidFill>
                        </a:rPr>
                        <a:t>Unknown &amp; Targeted</a:t>
                      </a:r>
                      <a:endParaRPr lang="en-US" b="0">
                        <a:solidFill>
                          <a:schemeClr val="tx2"/>
                        </a:solidFill>
                      </a:endParaRP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r"/>
                      <a:r>
                        <a:rPr lang="en-US" sz="1200">
                          <a:solidFill>
                            <a:schemeClr val="tx2"/>
                          </a:solidFill>
                        </a:rPr>
                        <a:t>Previously unseen in the wild or custom for single-use with intended target</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graphicFrame>
        <p:nvGraphicFramePr>
          <p:cNvPr id="18" name="Table 11">
            <a:extLst>
              <a:ext uri="{FF2B5EF4-FFF2-40B4-BE49-F238E27FC236}">
                <a16:creationId xmlns:a16="http://schemas.microsoft.com/office/drawing/2014/main" id="{634D665E-BBFB-5A48-9B51-8C47FFD5ECDB}"/>
              </a:ext>
            </a:extLst>
          </p:cNvPr>
          <p:cNvGraphicFramePr>
            <a:graphicFrameLocks noGrp="1"/>
          </p:cNvGraphicFramePr>
          <p:nvPr/>
        </p:nvGraphicFramePr>
        <p:xfrm>
          <a:off x="1043093" y="2299488"/>
          <a:ext cx="2709333" cy="739344"/>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553097706"/>
                    </a:ext>
                  </a:extLst>
                </a:gridCol>
              </a:tblGrid>
              <a:tr h="369672">
                <a:tc>
                  <a:txBody>
                    <a:bodyPr/>
                    <a:lstStyle/>
                    <a:p>
                      <a:pPr algn="r"/>
                      <a:r>
                        <a:rPr lang="en-US" sz="1800" b="0">
                          <a:solidFill>
                            <a:schemeClr val="tx2"/>
                          </a:solidFill>
                        </a:rPr>
                        <a:t>Emerging Threats</a:t>
                      </a:r>
                      <a:endParaRPr lang="en-US" b="0">
                        <a:solidFill>
                          <a:schemeClr val="tx2"/>
                        </a:solidFill>
                      </a:endParaRP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r"/>
                      <a:r>
                        <a:rPr lang="en-US" sz="1200">
                          <a:solidFill>
                            <a:schemeClr val="tx2"/>
                          </a:solidFill>
                        </a:rPr>
                        <a:t>Newly discovered tactics are analyzed and crafted into detections</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graphicFrame>
        <p:nvGraphicFramePr>
          <p:cNvPr id="21" name="Table 11">
            <a:extLst>
              <a:ext uri="{FF2B5EF4-FFF2-40B4-BE49-F238E27FC236}">
                <a16:creationId xmlns:a16="http://schemas.microsoft.com/office/drawing/2014/main" id="{291AC170-9DCE-C240-974C-EC02CEE724E1}"/>
              </a:ext>
            </a:extLst>
          </p:cNvPr>
          <p:cNvGraphicFramePr>
            <a:graphicFrameLocks noGrp="1"/>
          </p:cNvGraphicFramePr>
          <p:nvPr/>
        </p:nvGraphicFramePr>
        <p:xfrm>
          <a:off x="1307252" y="1247317"/>
          <a:ext cx="2445174" cy="739344"/>
        </p:xfrm>
        <a:graphic>
          <a:graphicData uri="http://schemas.openxmlformats.org/drawingml/2006/table">
            <a:tbl>
              <a:tblPr firstRow="1" bandRow="1">
                <a:tableStyleId>{2D5ABB26-0587-4C30-8999-92F81FD0307C}</a:tableStyleId>
              </a:tblPr>
              <a:tblGrid>
                <a:gridCol w="2445174">
                  <a:extLst>
                    <a:ext uri="{9D8B030D-6E8A-4147-A177-3AD203B41FA5}">
                      <a16:colId xmlns:a16="http://schemas.microsoft.com/office/drawing/2014/main" val="2553097706"/>
                    </a:ext>
                  </a:extLst>
                </a:gridCol>
              </a:tblGrid>
              <a:tr h="369672">
                <a:tc>
                  <a:txBody>
                    <a:bodyPr/>
                    <a:lstStyle/>
                    <a:p>
                      <a:pPr algn="r"/>
                      <a:r>
                        <a:rPr lang="en-US" sz="1800" b="0">
                          <a:solidFill>
                            <a:schemeClr val="tx2"/>
                          </a:solidFill>
                        </a:rPr>
                        <a:t>Known Threats</a:t>
                      </a:r>
                      <a:endParaRPr lang="en-US" b="0">
                        <a:solidFill>
                          <a:schemeClr val="tx2"/>
                        </a:solidFill>
                      </a:endParaRPr>
                    </a:p>
                  </a:txBody>
                  <a:tcPr marT="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9024692"/>
                  </a:ext>
                </a:extLst>
              </a:tr>
              <a:tr h="369672">
                <a:tc>
                  <a:txBody>
                    <a:bodyPr/>
                    <a:lstStyle/>
                    <a:p>
                      <a:pPr algn="r"/>
                      <a:r>
                        <a:rPr lang="en-US" sz="1200">
                          <a:solidFill>
                            <a:schemeClr val="tx2"/>
                          </a:solidFill>
                        </a:rPr>
                        <a:t>Sources and threats have been analyzed and categorized</a:t>
                      </a:r>
                    </a:p>
                  </a:txBody>
                  <a:tcPr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152958"/>
                  </a:ext>
                </a:extLst>
              </a:tr>
            </a:tbl>
          </a:graphicData>
        </a:graphic>
      </p:graphicFrame>
      <p:sp>
        <p:nvSpPr>
          <p:cNvPr id="3" name="TextBox 2">
            <a:extLst>
              <a:ext uri="{FF2B5EF4-FFF2-40B4-BE49-F238E27FC236}">
                <a16:creationId xmlns:a16="http://schemas.microsoft.com/office/drawing/2014/main" id="{21D71E04-D166-0F4F-BB8B-5869F0528DA6}"/>
              </a:ext>
            </a:extLst>
          </p:cNvPr>
          <p:cNvSpPr txBox="1"/>
          <p:nvPr/>
        </p:nvSpPr>
        <p:spPr>
          <a:xfrm>
            <a:off x="5391572" y="1286402"/>
            <a:ext cx="1782294" cy="653753"/>
          </a:xfrm>
          <a:prstGeom prst="rect">
            <a:avLst/>
          </a:prstGeom>
          <a:noFill/>
        </p:spPr>
        <p:txBody>
          <a:bodyPr wrap="square" rtlCol="0" anchor="ctr">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D274D"/>
                </a:solidFill>
                <a:effectLst/>
                <a:uLnTx/>
                <a:uFillTx/>
                <a:latin typeface="+mn-lt"/>
                <a:ea typeface="ＭＳ Ｐゴシック" charset="0"/>
              </a:rPr>
              <a:t>Talos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D274D"/>
                </a:solidFill>
                <a:effectLst/>
                <a:uLnTx/>
                <a:uFillTx/>
                <a:latin typeface="+mn-lt"/>
                <a:ea typeface="ＭＳ Ｐゴシック" charset="0"/>
              </a:rPr>
              <a:t>Intelligence</a:t>
            </a:r>
          </a:p>
        </p:txBody>
      </p:sp>
      <p:sp>
        <p:nvSpPr>
          <p:cNvPr id="4" name="TextBox 3">
            <a:extLst>
              <a:ext uri="{FF2B5EF4-FFF2-40B4-BE49-F238E27FC236}">
                <a16:creationId xmlns:a16="http://schemas.microsoft.com/office/drawing/2014/main" id="{8D2ED527-8904-F24C-814C-A475C47B666B}"/>
              </a:ext>
            </a:extLst>
          </p:cNvPr>
          <p:cNvSpPr txBox="1"/>
          <p:nvPr/>
        </p:nvSpPr>
        <p:spPr>
          <a:xfrm>
            <a:off x="5391572" y="2345995"/>
            <a:ext cx="2865460" cy="646331"/>
          </a:xfrm>
          <a:prstGeom prst="rect">
            <a:avLst/>
          </a:prstGeom>
          <a:noFill/>
        </p:spPr>
        <p:txBody>
          <a:bodyPr wrap="none" rtlCol="0" anchor="ctr">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D274D"/>
                </a:solidFill>
                <a:effectLst/>
                <a:uLnTx/>
                <a:uFillTx/>
                <a:latin typeface="+mn-lt"/>
                <a:ea typeface="ＭＳ Ｐゴシック" charset="0"/>
              </a:rPr>
              <a:t>Talos </a:t>
            </a:r>
            <a:br>
              <a:rPr kumimoji="0" lang="en-US" sz="2000" b="1" i="0" u="none" strike="noStrike" kern="1200" cap="none" spc="0" normalizeH="0" baseline="0" noProof="0">
                <a:ln>
                  <a:noFill/>
                </a:ln>
                <a:solidFill>
                  <a:srgbClr val="0D274D"/>
                </a:solidFill>
                <a:effectLst/>
                <a:uLnTx/>
                <a:uFillTx/>
                <a:latin typeface="+mn-lt"/>
                <a:ea typeface="ＭＳ Ｐゴシック" charset="0"/>
              </a:rPr>
            </a:br>
            <a:r>
              <a:rPr kumimoji="0" lang="en-US" sz="2000" b="1" i="0" u="none" strike="noStrike" kern="1200" cap="none" spc="0" normalizeH="0" baseline="0" noProof="0">
                <a:ln>
                  <a:noFill/>
                </a:ln>
                <a:solidFill>
                  <a:srgbClr val="0D274D"/>
                </a:solidFill>
                <a:effectLst/>
                <a:uLnTx/>
                <a:uFillTx/>
                <a:latin typeface="+mn-lt"/>
                <a:ea typeface="ＭＳ Ｐゴシック" charset="0"/>
              </a:rPr>
              <a:t>Research &amp; Efficacy Team</a:t>
            </a:r>
          </a:p>
        </p:txBody>
      </p:sp>
      <p:sp>
        <p:nvSpPr>
          <p:cNvPr id="5" name="TextBox 4">
            <a:extLst>
              <a:ext uri="{FF2B5EF4-FFF2-40B4-BE49-F238E27FC236}">
                <a16:creationId xmlns:a16="http://schemas.microsoft.com/office/drawing/2014/main" id="{93F9C367-C231-9B4E-BCCA-BE64B17DC893}"/>
              </a:ext>
            </a:extLst>
          </p:cNvPr>
          <p:cNvSpPr txBox="1"/>
          <p:nvPr/>
        </p:nvSpPr>
        <p:spPr>
          <a:xfrm>
            <a:off x="5391574" y="3410278"/>
            <a:ext cx="2756136" cy="646330"/>
          </a:xfrm>
          <a:prstGeom prst="rect">
            <a:avLst/>
          </a:prstGeom>
          <a:noFill/>
        </p:spPr>
        <p:txBody>
          <a:bodyPr wrap="none" rtlCol="0" anchor="ctr">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D274D"/>
                </a:solidFill>
                <a:effectLst/>
                <a:uLnTx/>
                <a:uFillTx/>
                <a:latin typeface="+mn-lt"/>
                <a:ea typeface="ＭＳ Ｐゴシック" charset="0"/>
              </a:rPr>
              <a:t>Cognitive ML &amp; NLP</a:t>
            </a:r>
            <a:br>
              <a:rPr kumimoji="0" lang="en-US" sz="2000" b="1" i="0" u="none" strike="noStrike" kern="1200" cap="none" spc="0" normalizeH="0" baseline="0" noProof="0">
                <a:ln>
                  <a:noFill/>
                </a:ln>
                <a:solidFill>
                  <a:srgbClr val="0D274D"/>
                </a:solidFill>
                <a:effectLst/>
                <a:uLnTx/>
                <a:uFillTx/>
                <a:latin typeface="+mn-lt"/>
                <a:ea typeface="ＭＳ Ｐゴシック" charset="0"/>
              </a:rPr>
            </a:br>
            <a:r>
              <a:rPr kumimoji="0" lang="en-US" sz="2000" b="1" i="0" u="none" strike="noStrike" kern="1200" cap="none" spc="0" normalizeH="0" baseline="0" noProof="0">
                <a:ln>
                  <a:noFill/>
                </a:ln>
                <a:solidFill>
                  <a:srgbClr val="0D274D"/>
                </a:solidFill>
                <a:effectLst/>
                <a:uLnTx/>
                <a:uFillTx/>
                <a:latin typeface="+mn-lt"/>
                <a:ea typeface="ＭＳ Ｐゴシック" charset="0"/>
              </a:rPr>
              <a:t>Threat Detection</a:t>
            </a:r>
            <a:endParaRPr kumimoji="0" lang="en-US" sz="1100" b="1" i="0" u="none" strike="noStrike" kern="1200" cap="none" spc="0" normalizeH="0" baseline="0" noProof="0">
              <a:ln>
                <a:noFill/>
              </a:ln>
              <a:solidFill>
                <a:srgbClr val="0D274D"/>
              </a:solidFill>
              <a:effectLst/>
              <a:uLnTx/>
              <a:uFillTx/>
              <a:latin typeface="+mn-lt"/>
              <a:ea typeface="ＭＳ Ｐゴシック" charset="0"/>
            </a:endParaRPr>
          </a:p>
        </p:txBody>
      </p:sp>
      <p:pic>
        <p:nvPicPr>
          <p:cNvPr id="10" name="Graphic 9">
            <a:extLst>
              <a:ext uri="{FF2B5EF4-FFF2-40B4-BE49-F238E27FC236}">
                <a16:creationId xmlns:a16="http://schemas.microsoft.com/office/drawing/2014/main" id="{FEACB4B9-D55C-914D-A0D2-422F78BA97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6546" y="3443155"/>
            <a:ext cx="510908" cy="580576"/>
          </a:xfrm>
          <a:prstGeom prst="rect">
            <a:avLst/>
          </a:prstGeom>
        </p:spPr>
      </p:pic>
      <p:pic>
        <p:nvPicPr>
          <p:cNvPr id="11" name="Graphic 10">
            <a:extLst>
              <a:ext uri="{FF2B5EF4-FFF2-40B4-BE49-F238E27FC236}">
                <a16:creationId xmlns:a16="http://schemas.microsoft.com/office/drawing/2014/main" id="{C3EFEAC3-E8C7-524F-A84E-C32045F97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6546" y="2378873"/>
            <a:ext cx="510908" cy="580576"/>
          </a:xfrm>
          <a:prstGeom prst="rect">
            <a:avLst/>
          </a:prstGeom>
        </p:spPr>
      </p:pic>
      <p:pic>
        <p:nvPicPr>
          <p:cNvPr id="12" name="Graphic 11">
            <a:extLst>
              <a:ext uri="{FF2B5EF4-FFF2-40B4-BE49-F238E27FC236}">
                <a16:creationId xmlns:a16="http://schemas.microsoft.com/office/drawing/2014/main" id="{174D8E70-F5E0-E14E-8578-54FC2D247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6546" y="1326702"/>
            <a:ext cx="510908" cy="580576"/>
          </a:xfrm>
          <a:prstGeom prst="rect">
            <a:avLst/>
          </a:prstGeom>
        </p:spPr>
      </p:pic>
    </p:spTree>
    <p:extLst>
      <p:ext uri="{BB962C8B-B14F-4D97-AF65-F5344CB8AC3E}">
        <p14:creationId xmlns:p14="http://schemas.microsoft.com/office/powerpoint/2010/main" val="151028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BA38-3E5A-F376-FA1E-0A4242D95E76}"/>
              </a:ext>
            </a:extLst>
          </p:cNvPr>
          <p:cNvSpPr>
            <a:spLocks noGrp="1"/>
          </p:cNvSpPr>
          <p:nvPr>
            <p:ph type="title"/>
          </p:nvPr>
        </p:nvSpPr>
        <p:spPr/>
        <p:txBody>
          <a:bodyPr/>
          <a:lstStyle/>
          <a:p>
            <a:r>
              <a:rPr lang="en-PT">
                <a:latin typeface="+mn-lt"/>
              </a:rPr>
              <a:t>High Impact Personnel List</a:t>
            </a:r>
          </a:p>
        </p:txBody>
      </p:sp>
      <p:sp>
        <p:nvSpPr>
          <p:cNvPr id="3" name="Text Placeholder 2">
            <a:extLst>
              <a:ext uri="{FF2B5EF4-FFF2-40B4-BE49-F238E27FC236}">
                <a16:creationId xmlns:a16="http://schemas.microsoft.com/office/drawing/2014/main" id="{B7806A53-281A-7B30-B3BC-35989409A683}"/>
              </a:ext>
            </a:extLst>
          </p:cNvPr>
          <p:cNvSpPr>
            <a:spLocks noGrp="1"/>
          </p:cNvSpPr>
          <p:nvPr>
            <p:ph type="body" sz="quarter" idx="10"/>
          </p:nvPr>
        </p:nvSpPr>
        <p:spPr/>
        <p:txBody>
          <a:bodyPr/>
          <a:lstStyle/>
          <a:p>
            <a:r>
              <a:rPr lang="en-GB">
                <a:solidFill>
                  <a:schemeClr val="tx2"/>
                </a:solidFill>
              </a:rPr>
              <a:t>Important personnel, such as members of executive leadership teams, are at risk of being impersonated in an attempt to compromise other targets. The high-impact personnel list helps Secure Email Threat </a:t>
            </a:r>
            <a:r>
              <a:rPr lang="en-GB" err="1">
                <a:solidFill>
                  <a:schemeClr val="tx2"/>
                </a:solidFill>
              </a:rPr>
              <a:t>Defense</a:t>
            </a:r>
            <a:r>
              <a:rPr lang="en-GB">
                <a:solidFill>
                  <a:schemeClr val="tx2"/>
                </a:solidFill>
              </a:rPr>
              <a:t> defend you from impersonation attacks.</a:t>
            </a:r>
            <a:endParaRPr lang="en-PT">
              <a:solidFill>
                <a:schemeClr val="tx2"/>
              </a:solidFill>
            </a:endParaRPr>
          </a:p>
        </p:txBody>
      </p:sp>
      <p:pic>
        <p:nvPicPr>
          <p:cNvPr id="4" name="Picture 3" descr="Graphical user interface, text&#10;&#10;Description automatically generated">
            <a:extLst>
              <a:ext uri="{FF2B5EF4-FFF2-40B4-BE49-F238E27FC236}">
                <a16:creationId xmlns:a16="http://schemas.microsoft.com/office/drawing/2014/main" id="{7BC9B323-EE5C-DDD8-D636-2F7830826371}"/>
              </a:ext>
            </a:extLst>
          </p:cNvPr>
          <p:cNvPicPr>
            <a:picLocks noChangeAspect="1"/>
          </p:cNvPicPr>
          <p:nvPr/>
        </p:nvPicPr>
        <p:blipFill>
          <a:blip r:embed="rId2"/>
          <a:stretch>
            <a:fillRect/>
          </a:stretch>
        </p:blipFill>
        <p:spPr>
          <a:xfrm>
            <a:off x="1278815" y="2571750"/>
            <a:ext cx="6858000" cy="1212783"/>
          </a:xfrm>
          <a:prstGeom prst="rect">
            <a:avLst/>
          </a:prstGeom>
        </p:spPr>
      </p:pic>
    </p:spTree>
    <p:extLst>
      <p:ext uri="{BB962C8B-B14F-4D97-AF65-F5344CB8AC3E}">
        <p14:creationId xmlns:p14="http://schemas.microsoft.com/office/powerpoint/2010/main" val="350981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BA38-3E5A-F376-FA1E-0A4242D95E76}"/>
              </a:ext>
            </a:extLst>
          </p:cNvPr>
          <p:cNvSpPr>
            <a:spLocks noGrp="1"/>
          </p:cNvSpPr>
          <p:nvPr>
            <p:ph type="title"/>
          </p:nvPr>
        </p:nvSpPr>
        <p:spPr/>
        <p:txBody>
          <a:bodyPr/>
          <a:lstStyle/>
          <a:p>
            <a:r>
              <a:rPr lang="en-PT">
                <a:latin typeface="+mn-lt"/>
              </a:rPr>
              <a:t>High Impact Personnel List</a:t>
            </a:r>
          </a:p>
        </p:txBody>
      </p:sp>
      <p:sp>
        <p:nvSpPr>
          <p:cNvPr id="3" name="Text Placeholder 2">
            <a:extLst>
              <a:ext uri="{FF2B5EF4-FFF2-40B4-BE49-F238E27FC236}">
                <a16:creationId xmlns:a16="http://schemas.microsoft.com/office/drawing/2014/main" id="{B7806A53-281A-7B30-B3BC-35989409A683}"/>
              </a:ext>
            </a:extLst>
          </p:cNvPr>
          <p:cNvSpPr>
            <a:spLocks noGrp="1"/>
          </p:cNvSpPr>
          <p:nvPr>
            <p:ph type="body" sz="quarter" idx="10"/>
          </p:nvPr>
        </p:nvSpPr>
        <p:spPr>
          <a:xfrm>
            <a:off x="457202" y="1344743"/>
            <a:ext cx="4226409" cy="2680335"/>
          </a:xfrm>
        </p:spPr>
        <p:txBody>
          <a:bodyPr/>
          <a:lstStyle/>
          <a:p>
            <a:r>
              <a:rPr lang="en-GB">
                <a:solidFill>
                  <a:schemeClr val="tx2"/>
                </a:solidFill>
              </a:rPr>
              <a:t>You can add multiple attributes and additional information that will allow our analysis engines to detect impersonations</a:t>
            </a:r>
            <a:endParaRPr lang="en-PT">
              <a:solidFill>
                <a:schemeClr val="tx2"/>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153B02A9-763A-493F-AF58-301124A6EADA}"/>
              </a:ext>
            </a:extLst>
          </p:cNvPr>
          <p:cNvPicPr>
            <a:picLocks noChangeAspect="1"/>
          </p:cNvPicPr>
          <p:nvPr/>
        </p:nvPicPr>
        <p:blipFill>
          <a:blip r:embed="rId2"/>
          <a:stretch>
            <a:fillRect/>
          </a:stretch>
        </p:blipFill>
        <p:spPr>
          <a:xfrm>
            <a:off x="5012117" y="1344743"/>
            <a:ext cx="3428999" cy="2321898"/>
          </a:xfrm>
          <a:prstGeom prst="rect">
            <a:avLst/>
          </a:prstGeom>
          <a:ln>
            <a:solidFill>
              <a:schemeClr val="accent1"/>
            </a:solidFill>
          </a:ln>
        </p:spPr>
      </p:pic>
    </p:spTree>
    <p:extLst>
      <p:ext uri="{BB962C8B-B14F-4D97-AF65-F5344CB8AC3E}">
        <p14:creationId xmlns:p14="http://schemas.microsoft.com/office/powerpoint/2010/main" val="63097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BA38-3E5A-F376-FA1E-0A4242D95E76}"/>
              </a:ext>
            </a:extLst>
          </p:cNvPr>
          <p:cNvSpPr>
            <a:spLocks noGrp="1"/>
          </p:cNvSpPr>
          <p:nvPr>
            <p:ph type="title"/>
          </p:nvPr>
        </p:nvSpPr>
        <p:spPr/>
        <p:txBody>
          <a:bodyPr/>
          <a:lstStyle/>
          <a:p>
            <a:r>
              <a:rPr lang="en-PT">
                <a:latin typeface="+mn-lt"/>
              </a:rPr>
              <a:t>High Impact Personnel List</a:t>
            </a:r>
          </a:p>
        </p:txBody>
      </p:sp>
      <p:sp>
        <p:nvSpPr>
          <p:cNvPr id="3" name="Text Placeholder 2">
            <a:extLst>
              <a:ext uri="{FF2B5EF4-FFF2-40B4-BE49-F238E27FC236}">
                <a16:creationId xmlns:a16="http://schemas.microsoft.com/office/drawing/2014/main" id="{B7806A53-281A-7B30-B3BC-35989409A683}"/>
              </a:ext>
            </a:extLst>
          </p:cNvPr>
          <p:cNvSpPr>
            <a:spLocks noGrp="1"/>
          </p:cNvSpPr>
          <p:nvPr>
            <p:ph type="body" sz="quarter" idx="10"/>
          </p:nvPr>
        </p:nvSpPr>
        <p:spPr/>
        <p:txBody>
          <a:bodyPr/>
          <a:lstStyle/>
          <a:p>
            <a:r>
              <a:rPr lang="en-GB">
                <a:solidFill>
                  <a:schemeClr val="tx2"/>
                </a:solidFill>
              </a:rPr>
              <a:t>On the message details you get information about the techniques used by the attackers including “User Impersonation”</a:t>
            </a:r>
            <a:endParaRPr lang="en-PT">
              <a:solidFill>
                <a:schemeClr val="tx2"/>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C158DA8C-DDD6-68FA-D256-8957BE4305B0}"/>
              </a:ext>
            </a:extLst>
          </p:cNvPr>
          <p:cNvPicPr>
            <a:picLocks noChangeAspect="1"/>
          </p:cNvPicPr>
          <p:nvPr/>
        </p:nvPicPr>
        <p:blipFill>
          <a:blip r:embed="rId2"/>
          <a:stretch>
            <a:fillRect/>
          </a:stretch>
        </p:blipFill>
        <p:spPr>
          <a:xfrm>
            <a:off x="1051847" y="2113052"/>
            <a:ext cx="6528217" cy="1908998"/>
          </a:xfrm>
          <a:prstGeom prst="rect">
            <a:avLst/>
          </a:prstGeom>
          <a:ln>
            <a:solidFill>
              <a:schemeClr val="accent1"/>
            </a:solidFill>
          </a:ln>
        </p:spPr>
      </p:pic>
      <p:sp>
        <p:nvSpPr>
          <p:cNvPr id="6" name="Rectangle 5">
            <a:extLst>
              <a:ext uri="{FF2B5EF4-FFF2-40B4-BE49-F238E27FC236}">
                <a16:creationId xmlns:a16="http://schemas.microsoft.com/office/drawing/2014/main" id="{3D96CE56-D931-5415-D320-25EE5F5FC965}"/>
              </a:ext>
            </a:extLst>
          </p:cNvPr>
          <p:cNvSpPr/>
          <p:nvPr/>
        </p:nvSpPr>
        <p:spPr>
          <a:xfrm>
            <a:off x="5082988" y="3420932"/>
            <a:ext cx="225911" cy="25011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endParaRPr lang="en-PT"/>
          </a:p>
        </p:txBody>
      </p:sp>
      <p:sp>
        <p:nvSpPr>
          <p:cNvPr id="7" name="Rounded Rectangle 6">
            <a:extLst>
              <a:ext uri="{FF2B5EF4-FFF2-40B4-BE49-F238E27FC236}">
                <a16:creationId xmlns:a16="http://schemas.microsoft.com/office/drawing/2014/main" id="{F61C1E1F-12ED-619B-68D6-453C85A192B7}"/>
              </a:ext>
            </a:extLst>
          </p:cNvPr>
          <p:cNvSpPr/>
          <p:nvPr/>
        </p:nvSpPr>
        <p:spPr>
          <a:xfrm>
            <a:off x="992394" y="2727064"/>
            <a:ext cx="2174390" cy="340487"/>
          </a:xfrm>
          <a:prstGeom prst="roundRect">
            <a:avLst/>
          </a:prstGeom>
          <a:noFill/>
          <a:ln>
            <a:solidFill>
              <a:schemeClr val="accent6"/>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endParaRPr lang="en-PT"/>
          </a:p>
        </p:txBody>
      </p:sp>
      <p:sp>
        <p:nvSpPr>
          <p:cNvPr id="9" name="Rounded Rectangle 8">
            <a:extLst>
              <a:ext uri="{FF2B5EF4-FFF2-40B4-BE49-F238E27FC236}">
                <a16:creationId xmlns:a16="http://schemas.microsoft.com/office/drawing/2014/main" id="{227A81A7-7CDD-DDC9-262E-C8B000432546}"/>
              </a:ext>
            </a:extLst>
          </p:cNvPr>
          <p:cNvSpPr/>
          <p:nvPr/>
        </p:nvSpPr>
        <p:spPr>
          <a:xfrm>
            <a:off x="3261032" y="2703670"/>
            <a:ext cx="563312" cy="193637"/>
          </a:xfrm>
          <a:prstGeom prst="roundRect">
            <a:avLst/>
          </a:prstGeom>
          <a:noFill/>
          <a:ln>
            <a:solidFill>
              <a:schemeClr val="accent6"/>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endParaRPr lang="en-PT"/>
          </a:p>
        </p:txBody>
      </p:sp>
    </p:spTree>
    <p:extLst>
      <p:ext uri="{BB962C8B-B14F-4D97-AF65-F5344CB8AC3E}">
        <p14:creationId xmlns:p14="http://schemas.microsoft.com/office/powerpoint/2010/main" val="14607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149D-23B9-5C44-1998-CD51A1F5C495}"/>
              </a:ext>
            </a:extLst>
          </p:cNvPr>
          <p:cNvSpPr>
            <a:spLocks noGrp="1"/>
          </p:cNvSpPr>
          <p:nvPr>
            <p:ph type="title"/>
          </p:nvPr>
        </p:nvSpPr>
        <p:spPr/>
        <p:txBody>
          <a:bodyPr/>
          <a:lstStyle/>
          <a:p>
            <a:r>
              <a:rPr lang="en-PT">
                <a:latin typeface="+mn-lt"/>
              </a:rPr>
              <a:t>Further integration with Cisco XDR</a:t>
            </a:r>
          </a:p>
        </p:txBody>
      </p:sp>
      <p:sp>
        <p:nvSpPr>
          <p:cNvPr id="3" name="Text Placeholder 2">
            <a:extLst>
              <a:ext uri="{FF2B5EF4-FFF2-40B4-BE49-F238E27FC236}">
                <a16:creationId xmlns:a16="http://schemas.microsoft.com/office/drawing/2014/main" id="{EB433F37-73E7-929A-167C-776E23D4029E}"/>
              </a:ext>
            </a:extLst>
          </p:cNvPr>
          <p:cNvSpPr>
            <a:spLocks noGrp="1"/>
          </p:cNvSpPr>
          <p:nvPr>
            <p:ph type="body" sz="quarter" idx="10"/>
          </p:nvPr>
        </p:nvSpPr>
        <p:spPr/>
        <p:txBody>
          <a:bodyPr/>
          <a:lstStyle/>
          <a:p>
            <a:r>
              <a:rPr lang="en-GB">
                <a:solidFill>
                  <a:schemeClr val="tx2"/>
                </a:solidFill>
              </a:rPr>
              <a:t>Secure Email Threat </a:t>
            </a:r>
            <a:r>
              <a:rPr lang="en-GB" err="1">
                <a:solidFill>
                  <a:schemeClr val="tx2"/>
                </a:solidFill>
              </a:rPr>
              <a:t>Defense</a:t>
            </a:r>
            <a:r>
              <a:rPr lang="en-GB">
                <a:solidFill>
                  <a:schemeClr val="tx2"/>
                </a:solidFill>
              </a:rPr>
              <a:t> is further integrated with Cisco XDR. You can now quarantine messages with a specific observable directly from the XDR pivot menus in integrated products. Additionally, you can use the pivots to initiate a search in Secure Email Threat </a:t>
            </a:r>
            <a:r>
              <a:rPr lang="en-GB" err="1">
                <a:solidFill>
                  <a:schemeClr val="tx2"/>
                </a:solidFill>
              </a:rPr>
              <a:t>Defense</a:t>
            </a:r>
            <a:r>
              <a:rPr lang="en-GB">
                <a:solidFill>
                  <a:schemeClr val="tx2"/>
                </a:solidFill>
              </a:rPr>
              <a:t>. Observables you can pivot from include:</a:t>
            </a:r>
          </a:p>
          <a:p>
            <a:pPr lvl="1"/>
            <a:r>
              <a:rPr lang="en-GB">
                <a:solidFill>
                  <a:schemeClr val="tx2"/>
                </a:solidFill>
              </a:rPr>
              <a:t>Email Address</a:t>
            </a:r>
          </a:p>
          <a:p>
            <a:pPr lvl="1"/>
            <a:r>
              <a:rPr lang="en-GB">
                <a:solidFill>
                  <a:schemeClr val="tx2"/>
                </a:solidFill>
              </a:rPr>
              <a:t>Email Message ID</a:t>
            </a:r>
          </a:p>
          <a:p>
            <a:pPr lvl="1"/>
            <a:r>
              <a:rPr lang="en-GB">
                <a:solidFill>
                  <a:schemeClr val="tx2"/>
                </a:solidFill>
              </a:rPr>
              <a:t>Email Subject</a:t>
            </a:r>
          </a:p>
          <a:p>
            <a:pPr lvl="1"/>
            <a:r>
              <a:rPr lang="en-GB">
                <a:solidFill>
                  <a:schemeClr val="tx2"/>
                </a:solidFill>
              </a:rPr>
              <a:t>File Name</a:t>
            </a:r>
          </a:p>
          <a:p>
            <a:pPr lvl="1"/>
            <a:r>
              <a:rPr lang="en-GB">
                <a:solidFill>
                  <a:schemeClr val="tx2"/>
                </a:solidFill>
              </a:rPr>
              <a:t>Sender IP</a:t>
            </a:r>
          </a:p>
          <a:p>
            <a:pPr lvl="1"/>
            <a:r>
              <a:rPr lang="en-GB">
                <a:solidFill>
                  <a:schemeClr val="tx2"/>
                </a:solidFill>
              </a:rPr>
              <a:t>SHA 256</a:t>
            </a:r>
          </a:p>
          <a:p>
            <a:pPr lvl="1"/>
            <a:r>
              <a:rPr lang="en-GB">
                <a:solidFill>
                  <a:schemeClr val="tx2"/>
                </a:solidFill>
              </a:rPr>
              <a:t>URL</a:t>
            </a:r>
            <a:endParaRPr lang="en-PT">
              <a:solidFill>
                <a:schemeClr val="tx2"/>
              </a:solidFill>
            </a:endParaRPr>
          </a:p>
        </p:txBody>
      </p:sp>
      <p:pic>
        <p:nvPicPr>
          <p:cNvPr id="5" name="Picture 4">
            <a:extLst>
              <a:ext uri="{FF2B5EF4-FFF2-40B4-BE49-F238E27FC236}">
                <a16:creationId xmlns:a16="http://schemas.microsoft.com/office/drawing/2014/main" id="{ABEFC5E0-E35F-1ED3-DEF9-7A89B2F87579}"/>
              </a:ext>
            </a:extLst>
          </p:cNvPr>
          <p:cNvPicPr>
            <a:picLocks noChangeAspect="1"/>
          </p:cNvPicPr>
          <p:nvPr/>
        </p:nvPicPr>
        <p:blipFill>
          <a:blip r:embed="rId2"/>
          <a:stretch>
            <a:fillRect/>
          </a:stretch>
        </p:blipFill>
        <p:spPr>
          <a:xfrm>
            <a:off x="3952875" y="2293018"/>
            <a:ext cx="4795838" cy="2504955"/>
          </a:xfrm>
          <a:prstGeom prst="rect">
            <a:avLst/>
          </a:prstGeom>
          <a:ln>
            <a:solidFill>
              <a:schemeClr val="accent1"/>
            </a:solidFill>
          </a:ln>
        </p:spPr>
      </p:pic>
    </p:spTree>
    <p:extLst>
      <p:ext uri="{BB962C8B-B14F-4D97-AF65-F5344CB8AC3E}">
        <p14:creationId xmlns:p14="http://schemas.microsoft.com/office/powerpoint/2010/main" val="371389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149D-23B9-5C44-1998-CD51A1F5C495}"/>
              </a:ext>
            </a:extLst>
          </p:cNvPr>
          <p:cNvSpPr>
            <a:spLocks noGrp="1"/>
          </p:cNvSpPr>
          <p:nvPr>
            <p:ph type="title"/>
          </p:nvPr>
        </p:nvSpPr>
        <p:spPr/>
        <p:txBody>
          <a:bodyPr/>
          <a:lstStyle/>
          <a:p>
            <a:r>
              <a:rPr lang="en-PT">
                <a:latin typeface="+mn-lt"/>
              </a:rPr>
              <a:t>No-auth mode</a:t>
            </a:r>
          </a:p>
        </p:txBody>
      </p:sp>
      <p:sp>
        <p:nvSpPr>
          <p:cNvPr id="3" name="Text Placeholder 2">
            <a:extLst>
              <a:ext uri="{FF2B5EF4-FFF2-40B4-BE49-F238E27FC236}">
                <a16:creationId xmlns:a16="http://schemas.microsoft.com/office/drawing/2014/main" id="{EB433F37-73E7-929A-167C-776E23D4029E}"/>
              </a:ext>
            </a:extLst>
          </p:cNvPr>
          <p:cNvSpPr>
            <a:spLocks noGrp="1"/>
          </p:cNvSpPr>
          <p:nvPr>
            <p:ph type="body" sz="quarter" idx="10"/>
          </p:nvPr>
        </p:nvSpPr>
        <p:spPr/>
        <p:txBody>
          <a:bodyPr vert="horz" lIns="91440" tIns="45720" rIns="91440" bIns="45720" rtlCol="0" anchor="t">
            <a:noAutofit/>
          </a:bodyPr>
          <a:lstStyle/>
          <a:p>
            <a:pPr indent="-220345"/>
            <a:r>
              <a:rPr lang="en-GB">
                <a:solidFill>
                  <a:schemeClr val="tx2"/>
                </a:solidFill>
                <a:ea typeface="ＭＳ Ｐゴシック"/>
              </a:rPr>
              <a:t>A new No-Authentication mode for businesses that use Cisco Secure Email Cloud Gateway as a message source is introduced. </a:t>
            </a:r>
            <a:endParaRPr lang="en-US"/>
          </a:p>
          <a:p>
            <a:pPr indent="-220345"/>
            <a:r>
              <a:rPr lang="en-GB">
                <a:solidFill>
                  <a:schemeClr val="tx2"/>
                </a:solidFill>
                <a:ea typeface="ＭＳ Ｐゴシック"/>
              </a:rPr>
              <a:t>This visibility-only mode allows you to send traffic to Secure Email Threat </a:t>
            </a:r>
            <a:r>
              <a:rPr lang="en-GB" err="1">
                <a:solidFill>
                  <a:schemeClr val="tx2"/>
                </a:solidFill>
                <a:ea typeface="ＭＳ Ｐゴシック"/>
              </a:rPr>
              <a:t>Defense</a:t>
            </a:r>
            <a:r>
              <a:rPr lang="en-GB">
                <a:solidFill>
                  <a:schemeClr val="tx2"/>
                </a:solidFill>
                <a:ea typeface="ＭＳ Ｐゴシック"/>
              </a:rPr>
              <a:t> without authenticating to Microsoft.</a:t>
            </a:r>
          </a:p>
          <a:p>
            <a:pPr indent="-220345"/>
            <a:r>
              <a:rPr lang="en-GB">
                <a:solidFill>
                  <a:schemeClr val="tx2"/>
                </a:solidFill>
                <a:ea typeface="ＭＳ Ｐゴシック"/>
              </a:rPr>
              <a:t>Remediation will have to be done through an integration (covered later in this session)</a:t>
            </a:r>
            <a:endParaRPr lang="en-PT">
              <a:solidFill>
                <a:schemeClr val="tx2"/>
              </a:solidFill>
              <a:ea typeface="ＭＳ Ｐゴシック"/>
            </a:endParaRPr>
          </a:p>
        </p:txBody>
      </p:sp>
    </p:spTree>
    <p:extLst>
      <p:ext uri="{BB962C8B-B14F-4D97-AF65-F5344CB8AC3E}">
        <p14:creationId xmlns:p14="http://schemas.microsoft.com/office/powerpoint/2010/main" val="57770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Integrations</a:t>
            </a:r>
          </a:p>
        </p:txBody>
      </p:sp>
    </p:spTree>
    <p:extLst>
      <p:ext uri="{BB962C8B-B14F-4D97-AF65-F5344CB8AC3E}">
        <p14:creationId xmlns:p14="http://schemas.microsoft.com/office/powerpoint/2010/main" val="17415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9756-60BF-BC4A-9D5F-B448DD410114}"/>
              </a:ext>
            </a:extLst>
          </p:cNvPr>
          <p:cNvSpPr>
            <a:spLocks noGrp="1"/>
          </p:cNvSpPr>
          <p:nvPr>
            <p:ph type="title"/>
          </p:nvPr>
        </p:nvSpPr>
        <p:spPr/>
        <p:txBody>
          <a:bodyPr/>
          <a:lstStyle/>
          <a:p>
            <a:r>
              <a:rPr lang="en-US">
                <a:solidFill>
                  <a:srgbClr val="094575"/>
                </a:solidFill>
              </a:rPr>
              <a:t>Cisco Email Security Integrations</a:t>
            </a:r>
            <a:endParaRPr lang="en-US"/>
          </a:p>
        </p:txBody>
      </p:sp>
      <p:grpSp>
        <p:nvGrpSpPr>
          <p:cNvPr id="24" name="Group 23">
            <a:extLst>
              <a:ext uri="{FF2B5EF4-FFF2-40B4-BE49-F238E27FC236}">
                <a16:creationId xmlns:a16="http://schemas.microsoft.com/office/drawing/2014/main" id="{B6C17AA6-F4E5-95FF-85A5-64A5A995D59E}"/>
              </a:ext>
            </a:extLst>
          </p:cNvPr>
          <p:cNvGrpSpPr/>
          <p:nvPr/>
        </p:nvGrpSpPr>
        <p:grpSpPr>
          <a:xfrm>
            <a:off x="3154680" y="1456182"/>
            <a:ext cx="2834640" cy="2231136"/>
            <a:chOff x="2473851" y="274320"/>
            <a:chExt cx="1741932" cy="1371600"/>
          </a:xfrm>
        </p:grpSpPr>
        <p:grpSp>
          <p:nvGrpSpPr>
            <p:cNvPr id="31" name="Group 30">
              <a:extLst>
                <a:ext uri="{FF2B5EF4-FFF2-40B4-BE49-F238E27FC236}">
                  <a16:creationId xmlns:a16="http://schemas.microsoft.com/office/drawing/2014/main" id="{303F8D6E-2916-3799-65C0-87B5A9747916}"/>
                </a:ext>
              </a:extLst>
            </p:cNvPr>
            <p:cNvGrpSpPr>
              <a:grpSpLocks noChangeAspect="1"/>
            </p:cNvGrpSpPr>
            <p:nvPr/>
          </p:nvGrpSpPr>
          <p:grpSpPr>
            <a:xfrm>
              <a:off x="2473851" y="274320"/>
              <a:ext cx="1741932" cy="1371600"/>
              <a:chOff x="529815" y="423370"/>
              <a:chExt cx="2108148" cy="1661726"/>
            </a:xfrm>
          </p:grpSpPr>
          <p:grpSp>
            <p:nvGrpSpPr>
              <p:cNvPr id="65" name="Group 64">
                <a:extLst>
                  <a:ext uri="{FF2B5EF4-FFF2-40B4-BE49-F238E27FC236}">
                    <a16:creationId xmlns:a16="http://schemas.microsoft.com/office/drawing/2014/main" id="{C43B7C15-6A62-9561-5F5A-2A67A8D2A17E}"/>
                  </a:ext>
                </a:extLst>
              </p:cNvPr>
              <p:cNvGrpSpPr>
                <a:grpSpLocks noChangeAspect="1"/>
              </p:cNvGrpSpPr>
              <p:nvPr/>
            </p:nvGrpSpPr>
            <p:grpSpPr>
              <a:xfrm>
                <a:off x="529815" y="423370"/>
                <a:ext cx="1660777" cy="1661726"/>
                <a:chOff x="0" y="122561"/>
                <a:chExt cx="4251670" cy="4251456"/>
              </a:xfrm>
            </p:grpSpPr>
            <p:grpSp>
              <p:nvGrpSpPr>
                <p:cNvPr id="74" name="Group 73">
                  <a:extLst>
                    <a:ext uri="{FF2B5EF4-FFF2-40B4-BE49-F238E27FC236}">
                      <a16:creationId xmlns:a16="http://schemas.microsoft.com/office/drawing/2014/main" id="{83EFBBB4-9182-63CB-D79E-126DB7F739D3}"/>
                    </a:ext>
                  </a:extLst>
                </p:cNvPr>
                <p:cNvGrpSpPr/>
                <p:nvPr/>
              </p:nvGrpSpPr>
              <p:grpSpPr>
                <a:xfrm>
                  <a:off x="0" y="998345"/>
                  <a:ext cx="1024414" cy="2800364"/>
                  <a:chOff x="0" y="998345"/>
                  <a:chExt cx="1024414" cy="2800364"/>
                </a:xfrm>
              </p:grpSpPr>
              <p:cxnSp>
                <p:nvCxnSpPr>
                  <p:cNvPr id="82" name="Straight Connector 81">
                    <a:extLst>
                      <a:ext uri="{FF2B5EF4-FFF2-40B4-BE49-F238E27FC236}">
                        <a16:creationId xmlns:a16="http://schemas.microsoft.com/office/drawing/2014/main" id="{CCC05D20-4D42-A450-77B5-E714C7F97F7D}"/>
                      </a:ext>
                    </a:extLst>
                  </p:cNvPr>
                  <p:cNvCxnSpPr>
                    <a:cxnSpLocks/>
                  </p:cNvCxnSpPr>
                  <p:nvPr/>
                </p:nvCxnSpPr>
                <p:spPr>
                  <a:xfrm>
                    <a:off x="665798" y="3798709"/>
                    <a:ext cx="347662" cy="0"/>
                  </a:xfrm>
                  <a:prstGeom prst="line">
                    <a:avLst/>
                  </a:prstGeom>
                  <a:noFill/>
                  <a:ln w="6350" cap="flat" cmpd="sng" algn="ctr">
                    <a:solidFill>
                      <a:srgbClr val="FFFFFF">
                        <a:lumMod val="75000"/>
                      </a:srgbClr>
                    </a:solidFill>
                    <a:prstDash val="solid"/>
                    <a:miter lim="800000"/>
                  </a:ln>
                  <a:effectLst/>
                </p:spPr>
              </p:cxnSp>
              <p:cxnSp>
                <p:nvCxnSpPr>
                  <p:cNvPr id="83" name="Straight Connector 82">
                    <a:extLst>
                      <a:ext uri="{FF2B5EF4-FFF2-40B4-BE49-F238E27FC236}">
                        <a16:creationId xmlns:a16="http://schemas.microsoft.com/office/drawing/2014/main" id="{F2E49213-4A49-D1C2-E431-3B2B99038393}"/>
                      </a:ext>
                    </a:extLst>
                  </p:cNvPr>
                  <p:cNvCxnSpPr>
                    <a:cxnSpLocks/>
                  </p:cNvCxnSpPr>
                  <p:nvPr/>
                </p:nvCxnSpPr>
                <p:spPr>
                  <a:xfrm>
                    <a:off x="570548" y="3698696"/>
                    <a:ext cx="442912" cy="0"/>
                  </a:xfrm>
                  <a:prstGeom prst="line">
                    <a:avLst/>
                  </a:prstGeom>
                  <a:noFill/>
                  <a:ln w="6350" cap="flat" cmpd="sng" algn="ctr">
                    <a:solidFill>
                      <a:srgbClr val="FFFFFF">
                        <a:lumMod val="75000"/>
                      </a:srgbClr>
                    </a:solidFill>
                    <a:prstDash val="solid"/>
                    <a:miter lim="800000"/>
                  </a:ln>
                  <a:effectLst/>
                </p:spPr>
              </p:cxnSp>
              <p:cxnSp>
                <p:nvCxnSpPr>
                  <p:cNvPr id="84" name="Straight Connector 83">
                    <a:extLst>
                      <a:ext uri="{FF2B5EF4-FFF2-40B4-BE49-F238E27FC236}">
                        <a16:creationId xmlns:a16="http://schemas.microsoft.com/office/drawing/2014/main" id="{C7B051FB-1602-CC27-76B2-E02158892ED8}"/>
                      </a:ext>
                    </a:extLst>
                  </p:cNvPr>
                  <p:cNvCxnSpPr>
                    <a:cxnSpLocks/>
                  </p:cNvCxnSpPr>
                  <p:nvPr/>
                </p:nvCxnSpPr>
                <p:spPr>
                  <a:xfrm>
                    <a:off x="484823" y="3596302"/>
                    <a:ext cx="539591" cy="0"/>
                  </a:xfrm>
                  <a:prstGeom prst="line">
                    <a:avLst/>
                  </a:prstGeom>
                  <a:noFill/>
                  <a:ln w="6350" cap="flat" cmpd="sng" algn="ctr">
                    <a:solidFill>
                      <a:srgbClr val="FFFFFF">
                        <a:lumMod val="75000"/>
                      </a:srgbClr>
                    </a:solidFill>
                    <a:prstDash val="solid"/>
                    <a:miter lim="800000"/>
                  </a:ln>
                  <a:effectLst/>
                </p:spPr>
              </p:cxnSp>
              <p:cxnSp>
                <p:nvCxnSpPr>
                  <p:cNvPr id="85" name="Straight Connector 84">
                    <a:extLst>
                      <a:ext uri="{FF2B5EF4-FFF2-40B4-BE49-F238E27FC236}">
                        <a16:creationId xmlns:a16="http://schemas.microsoft.com/office/drawing/2014/main" id="{FB7A8B97-F875-A1F9-41C4-A66C7DAF08A7}"/>
                      </a:ext>
                    </a:extLst>
                  </p:cNvPr>
                  <p:cNvCxnSpPr>
                    <a:cxnSpLocks/>
                  </p:cNvCxnSpPr>
                  <p:nvPr/>
                </p:nvCxnSpPr>
                <p:spPr>
                  <a:xfrm>
                    <a:off x="401479" y="3498670"/>
                    <a:ext cx="611981" cy="0"/>
                  </a:xfrm>
                  <a:prstGeom prst="line">
                    <a:avLst/>
                  </a:prstGeom>
                  <a:noFill/>
                  <a:ln w="6350" cap="flat" cmpd="sng" algn="ctr">
                    <a:solidFill>
                      <a:srgbClr val="FFFFFF">
                        <a:lumMod val="75000"/>
                      </a:srgbClr>
                    </a:solidFill>
                    <a:prstDash val="solid"/>
                    <a:miter lim="800000"/>
                  </a:ln>
                  <a:effectLst/>
                </p:spPr>
              </p:cxnSp>
              <p:cxnSp>
                <p:nvCxnSpPr>
                  <p:cNvPr id="86" name="Straight Connector 85">
                    <a:extLst>
                      <a:ext uri="{FF2B5EF4-FFF2-40B4-BE49-F238E27FC236}">
                        <a16:creationId xmlns:a16="http://schemas.microsoft.com/office/drawing/2014/main" id="{ED3932F9-71B2-C288-B1C8-3E8E03E2EF41}"/>
                      </a:ext>
                    </a:extLst>
                  </p:cNvPr>
                  <p:cNvCxnSpPr>
                    <a:cxnSpLocks/>
                  </p:cNvCxnSpPr>
                  <p:nvPr/>
                </p:nvCxnSpPr>
                <p:spPr>
                  <a:xfrm>
                    <a:off x="341948" y="3398657"/>
                    <a:ext cx="671512" cy="0"/>
                  </a:xfrm>
                  <a:prstGeom prst="line">
                    <a:avLst/>
                  </a:prstGeom>
                  <a:noFill/>
                  <a:ln w="6350" cap="flat" cmpd="sng" algn="ctr">
                    <a:solidFill>
                      <a:srgbClr val="FFFFFF">
                        <a:lumMod val="75000"/>
                      </a:srgbClr>
                    </a:solidFill>
                    <a:prstDash val="solid"/>
                    <a:miter lim="800000"/>
                  </a:ln>
                  <a:effectLst/>
                </p:spPr>
              </p:cxnSp>
              <p:cxnSp>
                <p:nvCxnSpPr>
                  <p:cNvPr id="87" name="Straight Connector 86">
                    <a:extLst>
                      <a:ext uri="{FF2B5EF4-FFF2-40B4-BE49-F238E27FC236}">
                        <a16:creationId xmlns:a16="http://schemas.microsoft.com/office/drawing/2014/main" id="{4ABE3ADE-5757-B416-AEEB-676B63649F17}"/>
                      </a:ext>
                    </a:extLst>
                  </p:cNvPr>
                  <p:cNvCxnSpPr>
                    <a:cxnSpLocks/>
                  </p:cNvCxnSpPr>
                  <p:nvPr/>
                </p:nvCxnSpPr>
                <p:spPr>
                  <a:xfrm>
                    <a:off x="280035" y="3298644"/>
                    <a:ext cx="733425" cy="0"/>
                  </a:xfrm>
                  <a:prstGeom prst="line">
                    <a:avLst/>
                  </a:prstGeom>
                  <a:noFill/>
                  <a:ln w="6350" cap="flat" cmpd="sng" algn="ctr">
                    <a:solidFill>
                      <a:srgbClr val="FFFFFF">
                        <a:lumMod val="75000"/>
                      </a:srgbClr>
                    </a:solidFill>
                    <a:prstDash val="solid"/>
                    <a:miter lim="800000"/>
                  </a:ln>
                  <a:effectLst/>
                </p:spPr>
              </p:cxnSp>
              <p:cxnSp>
                <p:nvCxnSpPr>
                  <p:cNvPr id="90" name="Straight Connector 89">
                    <a:extLst>
                      <a:ext uri="{FF2B5EF4-FFF2-40B4-BE49-F238E27FC236}">
                        <a16:creationId xmlns:a16="http://schemas.microsoft.com/office/drawing/2014/main" id="{24E900A8-1D9D-AFB8-FEAC-858CD9E205A1}"/>
                      </a:ext>
                    </a:extLst>
                  </p:cNvPr>
                  <p:cNvCxnSpPr>
                    <a:cxnSpLocks/>
                  </p:cNvCxnSpPr>
                  <p:nvPr/>
                </p:nvCxnSpPr>
                <p:spPr>
                  <a:xfrm>
                    <a:off x="220504" y="3198631"/>
                    <a:ext cx="792956" cy="0"/>
                  </a:xfrm>
                  <a:prstGeom prst="line">
                    <a:avLst/>
                  </a:prstGeom>
                  <a:noFill/>
                  <a:ln w="6350" cap="flat" cmpd="sng" algn="ctr">
                    <a:solidFill>
                      <a:srgbClr val="FFFFFF">
                        <a:lumMod val="75000"/>
                      </a:srgbClr>
                    </a:solidFill>
                    <a:prstDash val="solid"/>
                    <a:miter lim="800000"/>
                  </a:ln>
                  <a:effectLst/>
                </p:spPr>
              </p:cxnSp>
              <p:cxnSp>
                <p:nvCxnSpPr>
                  <p:cNvPr id="91" name="Straight Connector 90">
                    <a:extLst>
                      <a:ext uri="{FF2B5EF4-FFF2-40B4-BE49-F238E27FC236}">
                        <a16:creationId xmlns:a16="http://schemas.microsoft.com/office/drawing/2014/main" id="{577FD833-1588-0EC6-E397-F76D793599EC}"/>
                      </a:ext>
                    </a:extLst>
                  </p:cNvPr>
                  <p:cNvCxnSpPr>
                    <a:cxnSpLocks/>
                  </p:cNvCxnSpPr>
                  <p:nvPr/>
                </p:nvCxnSpPr>
                <p:spPr>
                  <a:xfrm>
                    <a:off x="177641" y="3098618"/>
                    <a:ext cx="835819" cy="0"/>
                  </a:xfrm>
                  <a:prstGeom prst="line">
                    <a:avLst/>
                  </a:prstGeom>
                  <a:noFill/>
                  <a:ln w="6350" cap="flat" cmpd="sng" algn="ctr">
                    <a:solidFill>
                      <a:srgbClr val="FFFFFF">
                        <a:lumMod val="75000"/>
                      </a:srgbClr>
                    </a:solidFill>
                    <a:prstDash val="solid"/>
                    <a:miter lim="800000"/>
                  </a:ln>
                  <a:effectLst/>
                </p:spPr>
              </p:cxnSp>
              <p:cxnSp>
                <p:nvCxnSpPr>
                  <p:cNvPr id="92" name="Straight Connector 91">
                    <a:extLst>
                      <a:ext uri="{FF2B5EF4-FFF2-40B4-BE49-F238E27FC236}">
                        <a16:creationId xmlns:a16="http://schemas.microsoft.com/office/drawing/2014/main" id="{32A80D63-74F7-F205-D74A-84E179E6DC81}"/>
                      </a:ext>
                    </a:extLst>
                  </p:cNvPr>
                  <p:cNvCxnSpPr>
                    <a:cxnSpLocks/>
                  </p:cNvCxnSpPr>
                  <p:nvPr/>
                </p:nvCxnSpPr>
                <p:spPr>
                  <a:xfrm>
                    <a:off x="132398" y="2998605"/>
                    <a:ext cx="881062" cy="0"/>
                  </a:xfrm>
                  <a:prstGeom prst="line">
                    <a:avLst/>
                  </a:prstGeom>
                  <a:noFill/>
                  <a:ln w="6350" cap="flat" cmpd="sng" algn="ctr">
                    <a:solidFill>
                      <a:srgbClr val="FFFFFF">
                        <a:lumMod val="75000"/>
                      </a:srgbClr>
                    </a:solidFill>
                    <a:prstDash val="solid"/>
                    <a:miter lim="800000"/>
                  </a:ln>
                  <a:effectLst/>
                </p:spPr>
              </p:cxnSp>
              <p:cxnSp>
                <p:nvCxnSpPr>
                  <p:cNvPr id="93" name="Straight Connector 92">
                    <a:extLst>
                      <a:ext uri="{FF2B5EF4-FFF2-40B4-BE49-F238E27FC236}">
                        <a16:creationId xmlns:a16="http://schemas.microsoft.com/office/drawing/2014/main" id="{28C4FF82-3F5A-EE93-EFB4-43F3D2A9BB94}"/>
                      </a:ext>
                    </a:extLst>
                  </p:cNvPr>
                  <p:cNvCxnSpPr>
                    <a:cxnSpLocks/>
                  </p:cNvCxnSpPr>
                  <p:nvPr/>
                </p:nvCxnSpPr>
                <p:spPr>
                  <a:xfrm>
                    <a:off x="94298" y="2898592"/>
                    <a:ext cx="919162" cy="0"/>
                  </a:xfrm>
                  <a:prstGeom prst="line">
                    <a:avLst/>
                  </a:prstGeom>
                  <a:noFill/>
                  <a:ln w="6350" cap="flat" cmpd="sng" algn="ctr">
                    <a:solidFill>
                      <a:srgbClr val="FFFFFF">
                        <a:lumMod val="75000"/>
                      </a:srgbClr>
                    </a:solidFill>
                    <a:prstDash val="solid"/>
                    <a:miter lim="800000"/>
                  </a:ln>
                  <a:effectLst/>
                </p:spPr>
              </p:cxnSp>
              <p:cxnSp>
                <p:nvCxnSpPr>
                  <p:cNvPr id="94" name="Straight Connector 93">
                    <a:extLst>
                      <a:ext uri="{FF2B5EF4-FFF2-40B4-BE49-F238E27FC236}">
                        <a16:creationId xmlns:a16="http://schemas.microsoft.com/office/drawing/2014/main" id="{D3E42CAE-F3A5-C891-C270-8ED5B1B69DA1}"/>
                      </a:ext>
                    </a:extLst>
                  </p:cNvPr>
                  <p:cNvCxnSpPr>
                    <a:cxnSpLocks/>
                  </p:cNvCxnSpPr>
                  <p:nvPr/>
                </p:nvCxnSpPr>
                <p:spPr>
                  <a:xfrm>
                    <a:off x="75248" y="2798579"/>
                    <a:ext cx="938212" cy="0"/>
                  </a:xfrm>
                  <a:prstGeom prst="line">
                    <a:avLst/>
                  </a:prstGeom>
                  <a:noFill/>
                  <a:ln w="6350" cap="flat" cmpd="sng" algn="ctr">
                    <a:solidFill>
                      <a:srgbClr val="FFFFFF">
                        <a:lumMod val="75000"/>
                      </a:srgbClr>
                    </a:solidFill>
                    <a:prstDash val="solid"/>
                    <a:miter lim="800000"/>
                  </a:ln>
                  <a:effectLst/>
                </p:spPr>
              </p:cxnSp>
              <p:cxnSp>
                <p:nvCxnSpPr>
                  <p:cNvPr id="95" name="Straight Connector 94">
                    <a:extLst>
                      <a:ext uri="{FF2B5EF4-FFF2-40B4-BE49-F238E27FC236}">
                        <a16:creationId xmlns:a16="http://schemas.microsoft.com/office/drawing/2014/main" id="{17626D34-2DA8-2F34-C8BB-2F31223A6E85}"/>
                      </a:ext>
                    </a:extLst>
                  </p:cNvPr>
                  <p:cNvCxnSpPr>
                    <a:cxnSpLocks/>
                  </p:cNvCxnSpPr>
                  <p:nvPr/>
                </p:nvCxnSpPr>
                <p:spPr>
                  <a:xfrm>
                    <a:off x="49054" y="2698566"/>
                    <a:ext cx="964406" cy="0"/>
                  </a:xfrm>
                  <a:prstGeom prst="line">
                    <a:avLst/>
                  </a:prstGeom>
                  <a:noFill/>
                  <a:ln w="6350" cap="flat" cmpd="sng" algn="ctr">
                    <a:solidFill>
                      <a:srgbClr val="FFFFFF">
                        <a:lumMod val="75000"/>
                      </a:srgbClr>
                    </a:solidFill>
                    <a:prstDash val="solid"/>
                    <a:miter lim="800000"/>
                  </a:ln>
                  <a:effectLst/>
                </p:spPr>
              </p:cxnSp>
              <p:cxnSp>
                <p:nvCxnSpPr>
                  <p:cNvPr id="96" name="Straight Connector 95">
                    <a:extLst>
                      <a:ext uri="{FF2B5EF4-FFF2-40B4-BE49-F238E27FC236}">
                        <a16:creationId xmlns:a16="http://schemas.microsoft.com/office/drawing/2014/main" id="{B2E901E2-B056-ADFE-4E52-F41887F45E9D}"/>
                      </a:ext>
                    </a:extLst>
                  </p:cNvPr>
                  <p:cNvCxnSpPr>
                    <a:cxnSpLocks/>
                  </p:cNvCxnSpPr>
                  <p:nvPr/>
                </p:nvCxnSpPr>
                <p:spPr>
                  <a:xfrm>
                    <a:off x="15716" y="2598553"/>
                    <a:ext cx="997744" cy="0"/>
                  </a:xfrm>
                  <a:prstGeom prst="line">
                    <a:avLst/>
                  </a:prstGeom>
                  <a:noFill/>
                  <a:ln w="6350" cap="flat" cmpd="sng" algn="ctr">
                    <a:solidFill>
                      <a:srgbClr val="FFFFFF">
                        <a:lumMod val="75000"/>
                      </a:srgbClr>
                    </a:solidFill>
                    <a:prstDash val="solid"/>
                    <a:miter lim="800000"/>
                  </a:ln>
                  <a:effectLst/>
                </p:spPr>
              </p:cxnSp>
              <p:cxnSp>
                <p:nvCxnSpPr>
                  <p:cNvPr id="97" name="Straight Connector 96">
                    <a:extLst>
                      <a:ext uri="{FF2B5EF4-FFF2-40B4-BE49-F238E27FC236}">
                        <a16:creationId xmlns:a16="http://schemas.microsoft.com/office/drawing/2014/main" id="{B76D2717-DAF9-8412-7251-A75D37BEE7D4}"/>
                      </a:ext>
                    </a:extLst>
                  </p:cNvPr>
                  <p:cNvCxnSpPr>
                    <a:cxnSpLocks/>
                  </p:cNvCxnSpPr>
                  <p:nvPr/>
                </p:nvCxnSpPr>
                <p:spPr>
                  <a:xfrm>
                    <a:off x="8573" y="2498540"/>
                    <a:ext cx="1004887" cy="0"/>
                  </a:xfrm>
                  <a:prstGeom prst="line">
                    <a:avLst/>
                  </a:prstGeom>
                  <a:noFill/>
                  <a:ln w="6350" cap="flat" cmpd="sng" algn="ctr">
                    <a:solidFill>
                      <a:srgbClr val="FFFFFF">
                        <a:lumMod val="75000"/>
                      </a:srgbClr>
                    </a:solidFill>
                    <a:prstDash val="solid"/>
                    <a:miter lim="800000"/>
                  </a:ln>
                  <a:effectLst/>
                </p:spPr>
              </p:cxnSp>
              <p:cxnSp>
                <p:nvCxnSpPr>
                  <p:cNvPr id="98" name="Straight Connector 97">
                    <a:extLst>
                      <a:ext uri="{FF2B5EF4-FFF2-40B4-BE49-F238E27FC236}">
                        <a16:creationId xmlns:a16="http://schemas.microsoft.com/office/drawing/2014/main" id="{551F1247-4545-244B-BD92-45B8DBF4FF02}"/>
                      </a:ext>
                    </a:extLst>
                  </p:cNvPr>
                  <p:cNvCxnSpPr/>
                  <p:nvPr/>
                </p:nvCxnSpPr>
                <p:spPr>
                  <a:xfrm>
                    <a:off x="0" y="2398527"/>
                    <a:ext cx="1013460" cy="0"/>
                  </a:xfrm>
                  <a:prstGeom prst="line">
                    <a:avLst/>
                  </a:prstGeom>
                  <a:noFill/>
                  <a:ln w="6350" cap="flat" cmpd="sng" algn="ctr">
                    <a:solidFill>
                      <a:srgbClr val="FFFFFF">
                        <a:lumMod val="75000"/>
                      </a:srgbClr>
                    </a:solidFill>
                    <a:prstDash val="solid"/>
                    <a:miter lim="800000"/>
                  </a:ln>
                  <a:effectLst/>
                </p:spPr>
              </p:cxnSp>
              <p:cxnSp>
                <p:nvCxnSpPr>
                  <p:cNvPr id="99" name="Straight Connector 98">
                    <a:extLst>
                      <a:ext uri="{FF2B5EF4-FFF2-40B4-BE49-F238E27FC236}">
                        <a16:creationId xmlns:a16="http://schemas.microsoft.com/office/drawing/2014/main" id="{783D4BF1-118F-DD1F-6A3A-125ABFD379A9}"/>
                      </a:ext>
                    </a:extLst>
                  </p:cNvPr>
                  <p:cNvCxnSpPr/>
                  <p:nvPr/>
                </p:nvCxnSpPr>
                <p:spPr>
                  <a:xfrm>
                    <a:off x="0" y="2298514"/>
                    <a:ext cx="1013460" cy="0"/>
                  </a:xfrm>
                  <a:prstGeom prst="line">
                    <a:avLst/>
                  </a:prstGeom>
                  <a:noFill/>
                  <a:ln w="6350" cap="flat" cmpd="sng" algn="ctr">
                    <a:solidFill>
                      <a:srgbClr val="FFFFFF">
                        <a:lumMod val="75000"/>
                      </a:srgbClr>
                    </a:solidFill>
                    <a:prstDash val="solid"/>
                    <a:miter lim="800000"/>
                  </a:ln>
                  <a:effectLst/>
                </p:spPr>
              </p:cxnSp>
              <p:cxnSp>
                <p:nvCxnSpPr>
                  <p:cNvPr id="100" name="Straight Connector 99">
                    <a:extLst>
                      <a:ext uri="{FF2B5EF4-FFF2-40B4-BE49-F238E27FC236}">
                        <a16:creationId xmlns:a16="http://schemas.microsoft.com/office/drawing/2014/main" id="{67CB976C-AA2C-B648-EC66-5D8B009415C7}"/>
                      </a:ext>
                    </a:extLst>
                  </p:cNvPr>
                  <p:cNvCxnSpPr/>
                  <p:nvPr/>
                </p:nvCxnSpPr>
                <p:spPr>
                  <a:xfrm>
                    <a:off x="0" y="2198501"/>
                    <a:ext cx="1013460" cy="0"/>
                  </a:xfrm>
                  <a:prstGeom prst="line">
                    <a:avLst/>
                  </a:prstGeom>
                  <a:noFill/>
                  <a:ln w="6350" cap="flat" cmpd="sng" algn="ctr">
                    <a:solidFill>
                      <a:srgbClr val="FFFFFF">
                        <a:lumMod val="75000"/>
                      </a:srgbClr>
                    </a:solidFill>
                    <a:prstDash val="solid"/>
                    <a:miter lim="800000"/>
                  </a:ln>
                  <a:effectLst/>
                </p:spPr>
              </p:cxnSp>
              <p:cxnSp>
                <p:nvCxnSpPr>
                  <p:cNvPr id="101" name="Straight Connector 100">
                    <a:extLst>
                      <a:ext uri="{FF2B5EF4-FFF2-40B4-BE49-F238E27FC236}">
                        <a16:creationId xmlns:a16="http://schemas.microsoft.com/office/drawing/2014/main" id="{E26899B0-AF80-A801-2E10-D3ED22E822AE}"/>
                      </a:ext>
                    </a:extLst>
                  </p:cNvPr>
                  <p:cNvCxnSpPr/>
                  <p:nvPr/>
                </p:nvCxnSpPr>
                <p:spPr>
                  <a:xfrm>
                    <a:off x="0" y="2098488"/>
                    <a:ext cx="1013460" cy="0"/>
                  </a:xfrm>
                  <a:prstGeom prst="line">
                    <a:avLst/>
                  </a:prstGeom>
                  <a:noFill/>
                  <a:ln w="6350" cap="flat" cmpd="sng" algn="ctr">
                    <a:solidFill>
                      <a:srgbClr val="FFFFFF">
                        <a:lumMod val="75000"/>
                      </a:srgbClr>
                    </a:solidFill>
                    <a:prstDash val="solid"/>
                    <a:miter lim="800000"/>
                  </a:ln>
                  <a:effectLst/>
                </p:spPr>
              </p:cxnSp>
              <p:cxnSp>
                <p:nvCxnSpPr>
                  <p:cNvPr id="102" name="Straight Connector 101">
                    <a:extLst>
                      <a:ext uri="{FF2B5EF4-FFF2-40B4-BE49-F238E27FC236}">
                        <a16:creationId xmlns:a16="http://schemas.microsoft.com/office/drawing/2014/main" id="{BFA828B1-8BD7-407B-6CB6-1659C1109E59}"/>
                      </a:ext>
                    </a:extLst>
                  </p:cNvPr>
                  <p:cNvCxnSpPr>
                    <a:cxnSpLocks/>
                  </p:cNvCxnSpPr>
                  <p:nvPr/>
                </p:nvCxnSpPr>
                <p:spPr>
                  <a:xfrm>
                    <a:off x="10954" y="1998475"/>
                    <a:ext cx="1002506" cy="0"/>
                  </a:xfrm>
                  <a:prstGeom prst="line">
                    <a:avLst/>
                  </a:prstGeom>
                  <a:noFill/>
                  <a:ln w="6350" cap="flat" cmpd="sng" algn="ctr">
                    <a:solidFill>
                      <a:srgbClr val="FFFFFF">
                        <a:lumMod val="75000"/>
                      </a:srgbClr>
                    </a:solidFill>
                    <a:prstDash val="solid"/>
                    <a:miter lim="800000"/>
                  </a:ln>
                  <a:effectLst/>
                </p:spPr>
              </p:cxnSp>
              <p:cxnSp>
                <p:nvCxnSpPr>
                  <p:cNvPr id="103" name="Straight Connector 102">
                    <a:extLst>
                      <a:ext uri="{FF2B5EF4-FFF2-40B4-BE49-F238E27FC236}">
                        <a16:creationId xmlns:a16="http://schemas.microsoft.com/office/drawing/2014/main" id="{79A126FE-5A78-1BE5-1CAE-BDDB362CED7D}"/>
                      </a:ext>
                    </a:extLst>
                  </p:cNvPr>
                  <p:cNvCxnSpPr>
                    <a:cxnSpLocks/>
                  </p:cNvCxnSpPr>
                  <p:nvPr/>
                </p:nvCxnSpPr>
                <p:spPr>
                  <a:xfrm>
                    <a:off x="37148" y="1898462"/>
                    <a:ext cx="976312" cy="0"/>
                  </a:xfrm>
                  <a:prstGeom prst="line">
                    <a:avLst/>
                  </a:prstGeom>
                  <a:noFill/>
                  <a:ln w="6350" cap="flat" cmpd="sng" algn="ctr">
                    <a:solidFill>
                      <a:srgbClr val="FFFFFF">
                        <a:lumMod val="75000"/>
                      </a:srgbClr>
                    </a:solidFill>
                    <a:prstDash val="solid"/>
                    <a:miter lim="800000"/>
                  </a:ln>
                  <a:effectLst/>
                </p:spPr>
              </p:cxnSp>
              <p:cxnSp>
                <p:nvCxnSpPr>
                  <p:cNvPr id="104" name="Straight Connector 103">
                    <a:extLst>
                      <a:ext uri="{FF2B5EF4-FFF2-40B4-BE49-F238E27FC236}">
                        <a16:creationId xmlns:a16="http://schemas.microsoft.com/office/drawing/2014/main" id="{8E645391-A464-F99F-EC88-0B03C29F524A}"/>
                      </a:ext>
                    </a:extLst>
                  </p:cNvPr>
                  <p:cNvCxnSpPr>
                    <a:cxnSpLocks/>
                  </p:cNvCxnSpPr>
                  <p:nvPr/>
                </p:nvCxnSpPr>
                <p:spPr>
                  <a:xfrm>
                    <a:off x="44291" y="1798449"/>
                    <a:ext cx="969169" cy="0"/>
                  </a:xfrm>
                  <a:prstGeom prst="line">
                    <a:avLst/>
                  </a:prstGeom>
                  <a:noFill/>
                  <a:ln w="6350" cap="flat" cmpd="sng" algn="ctr">
                    <a:solidFill>
                      <a:srgbClr val="FFFFFF">
                        <a:lumMod val="75000"/>
                      </a:srgbClr>
                    </a:solidFill>
                    <a:prstDash val="solid"/>
                    <a:miter lim="800000"/>
                  </a:ln>
                  <a:effectLst/>
                </p:spPr>
              </p:cxnSp>
              <p:cxnSp>
                <p:nvCxnSpPr>
                  <p:cNvPr id="105" name="Straight Connector 104">
                    <a:extLst>
                      <a:ext uri="{FF2B5EF4-FFF2-40B4-BE49-F238E27FC236}">
                        <a16:creationId xmlns:a16="http://schemas.microsoft.com/office/drawing/2014/main" id="{F0E9ADC1-649C-4CD9-A1D2-9A4EBC998984}"/>
                      </a:ext>
                    </a:extLst>
                  </p:cNvPr>
                  <p:cNvCxnSpPr>
                    <a:cxnSpLocks/>
                  </p:cNvCxnSpPr>
                  <p:nvPr/>
                </p:nvCxnSpPr>
                <p:spPr>
                  <a:xfrm>
                    <a:off x="70485" y="1698436"/>
                    <a:ext cx="942975" cy="0"/>
                  </a:xfrm>
                  <a:prstGeom prst="line">
                    <a:avLst/>
                  </a:prstGeom>
                  <a:noFill/>
                  <a:ln w="6350" cap="flat" cmpd="sng" algn="ctr">
                    <a:solidFill>
                      <a:srgbClr val="FFFFFF">
                        <a:lumMod val="75000"/>
                      </a:srgbClr>
                    </a:solidFill>
                    <a:prstDash val="solid"/>
                    <a:miter lim="800000"/>
                  </a:ln>
                  <a:effectLst/>
                </p:spPr>
              </p:cxnSp>
              <p:cxnSp>
                <p:nvCxnSpPr>
                  <p:cNvPr id="106" name="Straight Connector 105">
                    <a:extLst>
                      <a:ext uri="{FF2B5EF4-FFF2-40B4-BE49-F238E27FC236}">
                        <a16:creationId xmlns:a16="http://schemas.microsoft.com/office/drawing/2014/main" id="{01314DDA-F8B8-97EF-D212-BB83FA4F6354}"/>
                      </a:ext>
                    </a:extLst>
                  </p:cNvPr>
                  <p:cNvCxnSpPr>
                    <a:cxnSpLocks/>
                  </p:cNvCxnSpPr>
                  <p:nvPr/>
                </p:nvCxnSpPr>
                <p:spPr>
                  <a:xfrm>
                    <a:off x="99060" y="1598423"/>
                    <a:ext cx="914400" cy="0"/>
                  </a:xfrm>
                  <a:prstGeom prst="line">
                    <a:avLst/>
                  </a:prstGeom>
                  <a:noFill/>
                  <a:ln w="6350" cap="flat" cmpd="sng" algn="ctr">
                    <a:solidFill>
                      <a:srgbClr val="FFFFFF">
                        <a:lumMod val="75000"/>
                      </a:srgbClr>
                    </a:solidFill>
                    <a:prstDash val="solid"/>
                    <a:miter lim="800000"/>
                  </a:ln>
                  <a:effectLst/>
                </p:spPr>
              </p:cxnSp>
              <p:cxnSp>
                <p:nvCxnSpPr>
                  <p:cNvPr id="107" name="Straight Connector 106">
                    <a:extLst>
                      <a:ext uri="{FF2B5EF4-FFF2-40B4-BE49-F238E27FC236}">
                        <a16:creationId xmlns:a16="http://schemas.microsoft.com/office/drawing/2014/main" id="{C52B9C99-1DFB-8525-5EC8-A7BA2DD7D3B8}"/>
                      </a:ext>
                    </a:extLst>
                  </p:cNvPr>
                  <p:cNvCxnSpPr>
                    <a:cxnSpLocks/>
                  </p:cNvCxnSpPr>
                  <p:nvPr/>
                </p:nvCxnSpPr>
                <p:spPr>
                  <a:xfrm>
                    <a:off x="130016" y="1498410"/>
                    <a:ext cx="883444" cy="0"/>
                  </a:xfrm>
                  <a:prstGeom prst="line">
                    <a:avLst/>
                  </a:prstGeom>
                  <a:noFill/>
                  <a:ln w="6350" cap="flat" cmpd="sng" algn="ctr">
                    <a:solidFill>
                      <a:srgbClr val="FFFFFF">
                        <a:lumMod val="75000"/>
                      </a:srgbClr>
                    </a:solidFill>
                    <a:prstDash val="solid"/>
                    <a:miter lim="800000"/>
                  </a:ln>
                  <a:effectLst/>
                </p:spPr>
              </p:cxnSp>
              <p:cxnSp>
                <p:nvCxnSpPr>
                  <p:cNvPr id="108" name="Straight Connector 107">
                    <a:extLst>
                      <a:ext uri="{FF2B5EF4-FFF2-40B4-BE49-F238E27FC236}">
                        <a16:creationId xmlns:a16="http://schemas.microsoft.com/office/drawing/2014/main" id="{0E36D18D-45E8-A512-8C4B-38B00D629F23}"/>
                      </a:ext>
                    </a:extLst>
                  </p:cNvPr>
                  <p:cNvCxnSpPr>
                    <a:cxnSpLocks/>
                  </p:cNvCxnSpPr>
                  <p:nvPr/>
                </p:nvCxnSpPr>
                <p:spPr>
                  <a:xfrm>
                    <a:off x="175260" y="1398397"/>
                    <a:ext cx="838200" cy="0"/>
                  </a:xfrm>
                  <a:prstGeom prst="line">
                    <a:avLst/>
                  </a:prstGeom>
                  <a:noFill/>
                  <a:ln w="6350" cap="flat" cmpd="sng" algn="ctr">
                    <a:solidFill>
                      <a:srgbClr val="FFFFFF">
                        <a:lumMod val="75000"/>
                      </a:srgbClr>
                    </a:solidFill>
                    <a:prstDash val="solid"/>
                    <a:miter lim="800000"/>
                  </a:ln>
                  <a:effectLst/>
                </p:spPr>
              </p:cxnSp>
              <p:cxnSp>
                <p:nvCxnSpPr>
                  <p:cNvPr id="109" name="Straight Connector 108">
                    <a:extLst>
                      <a:ext uri="{FF2B5EF4-FFF2-40B4-BE49-F238E27FC236}">
                        <a16:creationId xmlns:a16="http://schemas.microsoft.com/office/drawing/2014/main" id="{F7189352-9B0A-B1FA-F91D-C94B29841A7C}"/>
                      </a:ext>
                    </a:extLst>
                  </p:cNvPr>
                  <p:cNvCxnSpPr>
                    <a:cxnSpLocks/>
                  </p:cNvCxnSpPr>
                  <p:nvPr/>
                </p:nvCxnSpPr>
                <p:spPr>
                  <a:xfrm>
                    <a:off x="218123" y="1298384"/>
                    <a:ext cx="795337" cy="0"/>
                  </a:xfrm>
                  <a:prstGeom prst="line">
                    <a:avLst/>
                  </a:prstGeom>
                  <a:noFill/>
                  <a:ln w="6350" cap="flat" cmpd="sng" algn="ctr">
                    <a:solidFill>
                      <a:srgbClr val="FFFFFF">
                        <a:lumMod val="75000"/>
                      </a:srgbClr>
                    </a:solidFill>
                    <a:prstDash val="solid"/>
                    <a:miter lim="800000"/>
                  </a:ln>
                  <a:effectLst/>
                </p:spPr>
              </p:cxnSp>
              <p:cxnSp>
                <p:nvCxnSpPr>
                  <p:cNvPr id="110" name="Straight Connector 109">
                    <a:extLst>
                      <a:ext uri="{FF2B5EF4-FFF2-40B4-BE49-F238E27FC236}">
                        <a16:creationId xmlns:a16="http://schemas.microsoft.com/office/drawing/2014/main" id="{BEC5C873-D238-5FE3-80F9-3AD1C63D086C}"/>
                      </a:ext>
                    </a:extLst>
                  </p:cNvPr>
                  <p:cNvCxnSpPr>
                    <a:cxnSpLocks/>
                  </p:cNvCxnSpPr>
                  <p:nvPr/>
                </p:nvCxnSpPr>
                <p:spPr>
                  <a:xfrm>
                    <a:off x="275273" y="1198371"/>
                    <a:ext cx="738187" cy="0"/>
                  </a:xfrm>
                  <a:prstGeom prst="line">
                    <a:avLst/>
                  </a:prstGeom>
                  <a:noFill/>
                  <a:ln w="6350" cap="flat" cmpd="sng" algn="ctr">
                    <a:solidFill>
                      <a:srgbClr val="FFFFFF">
                        <a:lumMod val="75000"/>
                      </a:srgbClr>
                    </a:solidFill>
                    <a:prstDash val="solid"/>
                    <a:miter lim="800000"/>
                  </a:ln>
                  <a:effectLst/>
                </p:spPr>
              </p:cxnSp>
              <p:cxnSp>
                <p:nvCxnSpPr>
                  <p:cNvPr id="111" name="Straight Connector 110">
                    <a:extLst>
                      <a:ext uri="{FF2B5EF4-FFF2-40B4-BE49-F238E27FC236}">
                        <a16:creationId xmlns:a16="http://schemas.microsoft.com/office/drawing/2014/main" id="{F5F9F9E8-2AD4-950A-0F37-868B09FD0F1C}"/>
                      </a:ext>
                    </a:extLst>
                  </p:cNvPr>
                  <p:cNvCxnSpPr>
                    <a:cxnSpLocks/>
                  </p:cNvCxnSpPr>
                  <p:nvPr/>
                </p:nvCxnSpPr>
                <p:spPr>
                  <a:xfrm>
                    <a:off x="339566" y="1098358"/>
                    <a:ext cx="673894" cy="0"/>
                  </a:xfrm>
                  <a:prstGeom prst="line">
                    <a:avLst/>
                  </a:prstGeom>
                  <a:noFill/>
                  <a:ln w="6350" cap="flat" cmpd="sng" algn="ctr">
                    <a:solidFill>
                      <a:srgbClr val="FFFFFF">
                        <a:lumMod val="75000"/>
                      </a:srgbClr>
                    </a:solidFill>
                    <a:prstDash val="solid"/>
                    <a:miter lim="800000"/>
                  </a:ln>
                  <a:effectLst/>
                </p:spPr>
              </p:cxnSp>
              <p:cxnSp>
                <p:nvCxnSpPr>
                  <p:cNvPr id="112" name="Straight Connector 111">
                    <a:extLst>
                      <a:ext uri="{FF2B5EF4-FFF2-40B4-BE49-F238E27FC236}">
                        <a16:creationId xmlns:a16="http://schemas.microsoft.com/office/drawing/2014/main" id="{56288EF7-5379-B4D5-3A71-563E42F2AE0D}"/>
                      </a:ext>
                    </a:extLst>
                  </p:cNvPr>
                  <p:cNvCxnSpPr>
                    <a:cxnSpLocks/>
                  </p:cNvCxnSpPr>
                  <p:nvPr/>
                </p:nvCxnSpPr>
                <p:spPr>
                  <a:xfrm>
                    <a:off x="406241" y="998345"/>
                    <a:ext cx="607219" cy="0"/>
                  </a:xfrm>
                  <a:prstGeom prst="line">
                    <a:avLst/>
                  </a:prstGeom>
                  <a:noFill/>
                  <a:ln w="6350" cap="flat" cmpd="sng" algn="ctr">
                    <a:solidFill>
                      <a:srgbClr val="FFFFFF">
                        <a:lumMod val="75000"/>
                      </a:srgbClr>
                    </a:solidFill>
                    <a:prstDash val="solid"/>
                    <a:miter lim="800000"/>
                  </a:ln>
                  <a:effectLst/>
                </p:spPr>
              </p:cxnSp>
            </p:grpSp>
            <p:sp>
              <p:nvSpPr>
                <p:cNvPr id="75" name="Oval 74">
                  <a:extLst>
                    <a:ext uri="{FF2B5EF4-FFF2-40B4-BE49-F238E27FC236}">
                      <a16:creationId xmlns:a16="http://schemas.microsoft.com/office/drawing/2014/main" id="{519FA989-F4ED-3AFF-37F3-E42BB2B29F30}"/>
                    </a:ext>
                  </a:extLst>
                </p:cNvPr>
                <p:cNvSpPr/>
                <p:nvPr/>
              </p:nvSpPr>
              <p:spPr>
                <a:xfrm>
                  <a:off x="3320893" y="2531629"/>
                  <a:ext cx="648300" cy="648300"/>
                </a:xfrm>
                <a:prstGeom prst="ellipse">
                  <a:avLst/>
                </a:prstGeom>
                <a:solidFill>
                  <a:srgbClr val="74BF4B"/>
                </a:solidFill>
                <a:ln w="25400" cap="flat" cmpd="sng" algn="ctr">
                  <a:noFill/>
                  <a:prstDash val="solid"/>
                </a:ln>
                <a:effectLst/>
              </p:spPr>
              <p:txBody>
                <a:bodyPr rtlCol="0" anchor="t"/>
                <a:lstStyle/>
                <a:p>
                  <a:endParaRPr lang="en-US">
                    <a:latin typeface="+mn-lt"/>
                  </a:endParaRPr>
                </a:p>
              </p:txBody>
            </p:sp>
            <p:sp>
              <p:nvSpPr>
                <p:cNvPr id="76" name="Oval 75">
                  <a:extLst>
                    <a:ext uri="{FF2B5EF4-FFF2-40B4-BE49-F238E27FC236}">
                      <a16:creationId xmlns:a16="http://schemas.microsoft.com/office/drawing/2014/main" id="{33478528-5B4F-5177-7814-4B78B120E98C}"/>
                    </a:ext>
                  </a:extLst>
                </p:cNvPr>
                <p:cNvSpPr/>
                <p:nvPr/>
              </p:nvSpPr>
              <p:spPr>
                <a:xfrm>
                  <a:off x="691841" y="548060"/>
                  <a:ext cx="1042384" cy="1042384"/>
                </a:xfrm>
                <a:prstGeom prst="ellipse">
                  <a:avLst/>
                </a:prstGeom>
                <a:solidFill>
                  <a:schemeClr val="bg2">
                    <a:lumMod val="90000"/>
                    <a:lumOff val="10000"/>
                  </a:schemeClr>
                </a:solidFill>
                <a:ln w="25400" cap="flat" cmpd="sng" algn="ctr">
                  <a:noFill/>
                  <a:prstDash val="solid"/>
                </a:ln>
                <a:effectLst/>
              </p:spPr>
              <p:txBody>
                <a:bodyPr rtlCol="0" anchor="t"/>
                <a:lstStyle/>
                <a:p>
                  <a:endParaRPr lang="en-US">
                    <a:latin typeface="+mn-lt"/>
                  </a:endParaRPr>
                </a:p>
              </p:txBody>
            </p:sp>
            <p:sp>
              <p:nvSpPr>
                <p:cNvPr id="77" name="Arc 76">
                  <a:extLst>
                    <a:ext uri="{FF2B5EF4-FFF2-40B4-BE49-F238E27FC236}">
                      <a16:creationId xmlns:a16="http://schemas.microsoft.com/office/drawing/2014/main" id="{22F80817-8C84-EB40-B5E9-C07205192E1E}"/>
                    </a:ext>
                  </a:extLst>
                </p:cNvPr>
                <p:cNvSpPr/>
                <p:nvPr/>
              </p:nvSpPr>
              <p:spPr>
                <a:xfrm>
                  <a:off x="0" y="137299"/>
                  <a:ext cx="4236719" cy="4236718"/>
                </a:xfrm>
                <a:prstGeom prst="arc">
                  <a:avLst>
                    <a:gd name="adj1" fmla="val 21191079"/>
                    <a:gd name="adj2" fmla="val 16205406"/>
                  </a:avLst>
                </a:prstGeom>
                <a:noFill/>
                <a:ln w="31750" cap="rnd" cmpd="sng" algn="ctr">
                  <a:solidFill>
                    <a:srgbClr val="00BCEB"/>
                  </a:solidFill>
                  <a:prstDash val="solid"/>
                </a:ln>
                <a:effectLst/>
              </p:spPr>
              <p:txBody>
                <a:bodyPr rtlCol="0" anchor="t"/>
                <a:lstStyle/>
                <a:p>
                  <a:endParaRPr lang="en-US">
                    <a:latin typeface="+mn-lt"/>
                  </a:endParaRPr>
                </a:p>
              </p:txBody>
            </p:sp>
            <p:sp>
              <p:nvSpPr>
                <p:cNvPr id="78" name="Freeform: Shape 260">
                  <a:extLst>
                    <a:ext uri="{FF2B5EF4-FFF2-40B4-BE49-F238E27FC236}">
                      <a16:creationId xmlns:a16="http://schemas.microsoft.com/office/drawing/2014/main" id="{2C42D17E-8333-A220-D27E-FBE3F833F463}"/>
                    </a:ext>
                  </a:extLst>
                </p:cNvPr>
                <p:cNvSpPr/>
                <p:nvPr/>
              </p:nvSpPr>
              <p:spPr>
                <a:xfrm rot="16200000">
                  <a:off x="2454346" y="156496"/>
                  <a:ext cx="1831260" cy="1763389"/>
                </a:xfrm>
                <a:custGeom>
                  <a:avLst/>
                  <a:gdLst>
                    <a:gd name="connsiteX0" fmla="*/ 89455 w 1831260"/>
                    <a:gd name="connsiteY0" fmla="*/ 64779 h 1763389"/>
                    <a:gd name="connsiteX1" fmla="*/ 64778 w 1831260"/>
                    <a:gd name="connsiteY1" fmla="*/ 89455 h 1763389"/>
                    <a:gd name="connsiteX2" fmla="*/ 40101 w 1831260"/>
                    <a:gd name="connsiteY2" fmla="*/ 64779 h 1763389"/>
                    <a:gd name="connsiteX3" fmla="*/ 64778 w 1831260"/>
                    <a:gd name="connsiteY3" fmla="*/ 40101 h 1763389"/>
                    <a:gd name="connsiteX4" fmla="*/ 89455 w 1831260"/>
                    <a:gd name="connsiteY4" fmla="*/ 64779 h 1763389"/>
                    <a:gd name="connsiteX5" fmla="*/ 99395 w 1831260"/>
                    <a:gd name="connsiteY5" fmla="*/ 405116 h 1763389"/>
                    <a:gd name="connsiteX6" fmla="*/ 64779 w 1831260"/>
                    <a:gd name="connsiteY6" fmla="*/ 439733 h 1763389"/>
                    <a:gd name="connsiteX7" fmla="*/ 30162 w 1831260"/>
                    <a:gd name="connsiteY7" fmla="*/ 405116 h 1763389"/>
                    <a:gd name="connsiteX8" fmla="*/ 64779 w 1831260"/>
                    <a:gd name="connsiteY8" fmla="*/ 370500 h 1763389"/>
                    <a:gd name="connsiteX9" fmla="*/ 99395 w 1831260"/>
                    <a:gd name="connsiteY9" fmla="*/ 405116 h 1763389"/>
                    <a:gd name="connsiteX10" fmla="*/ 110705 w 1831260"/>
                    <a:gd name="connsiteY10" fmla="*/ 745456 h 1763389"/>
                    <a:gd name="connsiteX11" fmla="*/ 64778 w 1831260"/>
                    <a:gd name="connsiteY11" fmla="*/ 791384 h 1763389"/>
                    <a:gd name="connsiteX12" fmla="*/ 18851 w 1831260"/>
                    <a:gd name="connsiteY12" fmla="*/ 745456 h 1763389"/>
                    <a:gd name="connsiteX13" fmla="*/ 64778 w 1831260"/>
                    <a:gd name="connsiteY13" fmla="*/ 699529 h 1763389"/>
                    <a:gd name="connsiteX14" fmla="*/ 110705 w 1831260"/>
                    <a:gd name="connsiteY14" fmla="*/ 745456 h 1763389"/>
                    <a:gd name="connsiteX15" fmla="*/ 117559 w 1831260"/>
                    <a:gd name="connsiteY15" fmla="*/ 1085796 h 1763389"/>
                    <a:gd name="connsiteX16" fmla="*/ 64778 w 1831260"/>
                    <a:gd name="connsiteY16" fmla="*/ 1138577 h 1763389"/>
                    <a:gd name="connsiteX17" fmla="*/ 11996 w 1831260"/>
                    <a:gd name="connsiteY17" fmla="*/ 1085796 h 1763389"/>
                    <a:gd name="connsiteX18" fmla="*/ 64778 w 1831260"/>
                    <a:gd name="connsiteY18" fmla="*/ 1033014 h 1763389"/>
                    <a:gd name="connsiteX19" fmla="*/ 117559 w 1831260"/>
                    <a:gd name="connsiteY19" fmla="*/ 1085796 h 1763389"/>
                    <a:gd name="connsiteX20" fmla="*/ 129555 w 1831260"/>
                    <a:gd name="connsiteY20" fmla="*/ 1358273 h 1763389"/>
                    <a:gd name="connsiteX21" fmla="*/ 64778 w 1831260"/>
                    <a:gd name="connsiteY21" fmla="*/ 1423051 h 1763389"/>
                    <a:gd name="connsiteX22" fmla="*/ 0 w 1831260"/>
                    <a:gd name="connsiteY22" fmla="*/ 1358273 h 1763389"/>
                    <a:gd name="connsiteX23" fmla="*/ 64778 w 1831260"/>
                    <a:gd name="connsiteY23" fmla="*/ 1293495 h 1763389"/>
                    <a:gd name="connsiteX24" fmla="*/ 129555 w 1831260"/>
                    <a:gd name="connsiteY24" fmla="*/ 1358273 h 1763389"/>
                    <a:gd name="connsiteX25" fmla="*/ 129556 w 1831260"/>
                    <a:gd name="connsiteY25" fmla="*/ 1698612 h 1763389"/>
                    <a:gd name="connsiteX26" fmla="*/ 64779 w 1831260"/>
                    <a:gd name="connsiteY26" fmla="*/ 1763389 h 1763389"/>
                    <a:gd name="connsiteX27" fmla="*/ 1 w 1831260"/>
                    <a:gd name="connsiteY27" fmla="*/ 1698612 h 1763389"/>
                    <a:gd name="connsiteX28" fmla="*/ 64779 w 1831260"/>
                    <a:gd name="connsiteY28" fmla="*/ 1633834 h 1763389"/>
                    <a:gd name="connsiteX29" fmla="*/ 129556 w 1831260"/>
                    <a:gd name="connsiteY29" fmla="*/ 1698612 h 1763389"/>
                    <a:gd name="connsiteX30" fmla="*/ 439735 w 1831260"/>
                    <a:gd name="connsiteY30" fmla="*/ 405116 h 1763389"/>
                    <a:gd name="connsiteX31" fmla="*/ 405119 w 1831260"/>
                    <a:gd name="connsiteY31" fmla="*/ 439733 h 1763389"/>
                    <a:gd name="connsiteX32" fmla="*/ 370502 w 1831260"/>
                    <a:gd name="connsiteY32" fmla="*/ 405116 h 1763389"/>
                    <a:gd name="connsiteX33" fmla="*/ 405119 w 1831260"/>
                    <a:gd name="connsiteY33" fmla="*/ 370500 h 1763389"/>
                    <a:gd name="connsiteX34" fmla="*/ 439735 w 1831260"/>
                    <a:gd name="connsiteY34" fmla="*/ 405116 h 1763389"/>
                    <a:gd name="connsiteX35" fmla="*/ 439735 w 1831260"/>
                    <a:gd name="connsiteY35" fmla="*/ 64778 h 1763389"/>
                    <a:gd name="connsiteX36" fmla="*/ 405119 w 1831260"/>
                    <a:gd name="connsiteY36" fmla="*/ 99394 h 1763389"/>
                    <a:gd name="connsiteX37" fmla="*/ 370502 w 1831260"/>
                    <a:gd name="connsiteY37" fmla="*/ 64778 h 1763389"/>
                    <a:gd name="connsiteX38" fmla="*/ 405119 w 1831260"/>
                    <a:gd name="connsiteY38" fmla="*/ 30161 h 1763389"/>
                    <a:gd name="connsiteX39" fmla="*/ 439735 w 1831260"/>
                    <a:gd name="connsiteY39" fmla="*/ 64778 h 1763389"/>
                    <a:gd name="connsiteX40" fmla="*/ 451045 w 1831260"/>
                    <a:gd name="connsiteY40" fmla="*/ 745456 h 1763389"/>
                    <a:gd name="connsiteX41" fmla="*/ 405118 w 1831260"/>
                    <a:gd name="connsiteY41" fmla="*/ 791384 h 1763389"/>
                    <a:gd name="connsiteX42" fmla="*/ 359191 w 1831260"/>
                    <a:gd name="connsiteY42" fmla="*/ 745456 h 1763389"/>
                    <a:gd name="connsiteX43" fmla="*/ 405118 w 1831260"/>
                    <a:gd name="connsiteY43" fmla="*/ 699529 h 1763389"/>
                    <a:gd name="connsiteX44" fmla="*/ 451045 w 1831260"/>
                    <a:gd name="connsiteY44" fmla="*/ 745456 h 1763389"/>
                    <a:gd name="connsiteX45" fmla="*/ 469896 w 1831260"/>
                    <a:gd name="connsiteY45" fmla="*/ 1698612 h 1763389"/>
                    <a:gd name="connsiteX46" fmla="*/ 405119 w 1831260"/>
                    <a:gd name="connsiteY46" fmla="*/ 1763389 h 1763389"/>
                    <a:gd name="connsiteX47" fmla="*/ 340341 w 1831260"/>
                    <a:gd name="connsiteY47" fmla="*/ 1698612 h 1763389"/>
                    <a:gd name="connsiteX48" fmla="*/ 405119 w 1831260"/>
                    <a:gd name="connsiteY48" fmla="*/ 1633834 h 1763389"/>
                    <a:gd name="connsiteX49" fmla="*/ 469896 w 1831260"/>
                    <a:gd name="connsiteY49" fmla="*/ 1698612 h 1763389"/>
                    <a:gd name="connsiteX50" fmla="*/ 469896 w 1831260"/>
                    <a:gd name="connsiteY50" fmla="*/ 1358273 h 1763389"/>
                    <a:gd name="connsiteX51" fmla="*/ 405119 w 1831260"/>
                    <a:gd name="connsiteY51" fmla="*/ 1423051 h 1763389"/>
                    <a:gd name="connsiteX52" fmla="*/ 340341 w 1831260"/>
                    <a:gd name="connsiteY52" fmla="*/ 1358273 h 1763389"/>
                    <a:gd name="connsiteX53" fmla="*/ 405119 w 1831260"/>
                    <a:gd name="connsiteY53" fmla="*/ 1293495 h 1763389"/>
                    <a:gd name="connsiteX54" fmla="*/ 469896 w 1831260"/>
                    <a:gd name="connsiteY54" fmla="*/ 1358273 h 1763389"/>
                    <a:gd name="connsiteX55" fmla="*/ 469896 w 1831260"/>
                    <a:gd name="connsiteY55" fmla="*/ 1085796 h 1763389"/>
                    <a:gd name="connsiteX56" fmla="*/ 405119 w 1831260"/>
                    <a:gd name="connsiteY56" fmla="*/ 1150574 h 1763389"/>
                    <a:gd name="connsiteX57" fmla="*/ 340341 w 1831260"/>
                    <a:gd name="connsiteY57" fmla="*/ 1085796 h 1763389"/>
                    <a:gd name="connsiteX58" fmla="*/ 405119 w 1831260"/>
                    <a:gd name="connsiteY58" fmla="*/ 1021018 h 1763389"/>
                    <a:gd name="connsiteX59" fmla="*/ 469896 w 1831260"/>
                    <a:gd name="connsiteY59" fmla="*/ 1085796 h 1763389"/>
                    <a:gd name="connsiteX60" fmla="*/ 791386 w 1831260"/>
                    <a:gd name="connsiteY60" fmla="*/ 405117 h 1763389"/>
                    <a:gd name="connsiteX61" fmla="*/ 745459 w 1831260"/>
                    <a:gd name="connsiteY61" fmla="*/ 451045 h 1763389"/>
                    <a:gd name="connsiteX62" fmla="*/ 699532 w 1831260"/>
                    <a:gd name="connsiteY62" fmla="*/ 405117 h 1763389"/>
                    <a:gd name="connsiteX63" fmla="*/ 745459 w 1831260"/>
                    <a:gd name="connsiteY63" fmla="*/ 359190 h 1763389"/>
                    <a:gd name="connsiteX64" fmla="*/ 791386 w 1831260"/>
                    <a:gd name="connsiteY64" fmla="*/ 405117 h 1763389"/>
                    <a:gd name="connsiteX65" fmla="*/ 791386 w 1831260"/>
                    <a:gd name="connsiteY65" fmla="*/ 64778 h 1763389"/>
                    <a:gd name="connsiteX66" fmla="*/ 745459 w 1831260"/>
                    <a:gd name="connsiteY66" fmla="*/ 110706 h 1763389"/>
                    <a:gd name="connsiteX67" fmla="*/ 699532 w 1831260"/>
                    <a:gd name="connsiteY67" fmla="*/ 64778 h 1763389"/>
                    <a:gd name="connsiteX68" fmla="*/ 745459 w 1831260"/>
                    <a:gd name="connsiteY68" fmla="*/ 18851 h 1763389"/>
                    <a:gd name="connsiteX69" fmla="*/ 791386 w 1831260"/>
                    <a:gd name="connsiteY69" fmla="*/ 64778 h 1763389"/>
                    <a:gd name="connsiteX70" fmla="*/ 810236 w 1831260"/>
                    <a:gd name="connsiteY70" fmla="*/ 1358273 h 1763389"/>
                    <a:gd name="connsiteX71" fmla="*/ 745459 w 1831260"/>
                    <a:gd name="connsiteY71" fmla="*/ 1423051 h 1763389"/>
                    <a:gd name="connsiteX72" fmla="*/ 680681 w 1831260"/>
                    <a:gd name="connsiteY72" fmla="*/ 1358273 h 1763389"/>
                    <a:gd name="connsiteX73" fmla="*/ 745459 w 1831260"/>
                    <a:gd name="connsiteY73" fmla="*/ 1293495 h 1763389"/>
                    <a:gd name="connsiteX74" fmla="*/ 810236 w 1831260"/>
                    <a:gd name="connsiteY74" fmla="*/ 1358273 h 1763389"/>
                    <a:gd name="connsiteX75" fmla="*/ 810236 w 1831260"/>
                    <a:gd name="connsiteY75" fmla="*/ 1085796 h 1763389"/>
                    <a:gd name="connsiteX76" fmla="*/ 745459 w 1831260"/>
                    <a:gd name="connsiteY76" fmla="*/ 1150574 h 1763389"/>
                    <a:gd name="connsiteX77" fmla="*/ 680681 w 1831260"/>
                    <a:gd name="connsiteY77" fmla="*/ 1085796 h 1763389"/>
                    <a:gd name="connsiteX78" fmla="*/ 745459 w 1831260"/>
                    <a:gd name="connsiteY78" fmla="*/ 1021018 h 1763389"/>
                    <a:gd name="connsiteX79" fmla="*/ 810236 w 1831260"/>
                    <a:gd name="connsiteY79" fmla="*/ 1085796 h 1763389"/>
                    <a:gd name="connsiteX80" fmla="*/ 810236 w 1831260"/>
                    <a:gd name="connsiteY80" fmla="*/ 745457 h 1763389"/>
                    <a:gd name="connsiteX81" fmla="*/ 745459 w 1831260"/>
                    <a:gd name="connsiteY81" fmla="*/ 810235 h 1763389"/>
                    <a:gd name="connsiteX82" fmla="*/ 680681 w 1831260"/>
                    <a:gd name="connsiteY82" fmla="*/ 745457 h 1763389"/>
                    <a:gd name="connsiteX83" fmla="*/ 745459 w 1831260"/>
                    <a:gd name="connsiteY83" fmla="*/ 680679 h 1763389"/>
                    <a:gd name="connsiteX84" fmla="*/ 810236 w 1831260"/>
                    <a:gd name="connsiteY84" fmla="*/ 745457 h 1763389"/>
                    <a:gd name="connsiteX85" fmla="*/ 1139267 w 1831260"/>
                    <a:gd name="connsiteY85" fmla="*/ 64778 h 1763389"/>
                    <a:gd name="connsiteX86" fmla="*/ 1085800 w 1831260"/>
                    <a:gd name="connsiteY86" fmla="*/ 118245 h 1763389"/>
                    <a:gd name="connsiteX87" fmla="*/ 1032332 w 1831260"/>
                    <a:gd name="connsiteY87" fmla="*/ 64778 h 1763389"/>
                    <a:gd name="connsiteX88" fmla="*/ 1085800 w 1831260"/>
                    <a:gd name="connsiteY88" fmla="*/ 11311 h 1763389"/>
                    <a:gd name="connsiteX89" fmla="*/ 1139267 w 1831260"/>
                    <a:gd name="connsiteY89" fmla="*/ 64778 h 1763389"/>
                    <a:gd name="connsiteX90" fmla="*/ 1150577 w 1831260"/>
                    <a:gd name="connsiteY90" fmla="*/ 745457 h 1763389"/>
                    <a:gd name="connsiteX91" fmla="*/ 1085800 w 1831260"/>
                    <a:gd name="connsiteY91" fmla="*/ 810235 h 1763389"/>
                    <a:gd name="connsiteX92" fmla="*/ 1021022 w 1831260"/>
                    <a:gd name="connsiteY92" fmla="*/ 745457 h 1763389"/>
                    <a:gd name="connsiteX93" fmla="*/ 1085800 w 1831260"/>
                    <a:gd name="connsiteY93" fmla="*/ 680679 h 1763389"/>
                    <a:gd name="connsiteX94" fmla="*/ 1150577 w 1831260"/>
                    <a:gd name="connsiteY94" fmla="*/ 745457 h 1763389"/>
                    <a:gd name="connsiteX95" fmla="*/ 1150577 w 1831260"/>
                    <a:gd name="connsiteY95" fmla="*/ 405117 h 1763389"/>
                    <a:gd name="connsiteX96" fmla="*/ 1085800 w 1831260"/>
                    <a:gd name="connsiteY96" fmla="*/ 469895 h 1763389"/>
                    <a:gd name="connsiteX97" fmla="*/ 1021022 w 1831260"/>
                    <a:gd name="connsiteY97" fmla="*/ 405117 h 1763389"/>
                    <a:gd name="connsiteX98" fmla="*/ 1085800 w 1831260"/>
                    <a:gd name="connsiteY98" fmla="*/ 340339 h 1763389"/>
                    <a:gd name="connsiteX99" fmla="*/ 1150577 w 1831260"/>
                    <a:gd name="connsiteY99" fmla="*/ 405117 h 1763389"/>
                    <a:gd name="connsiteX100" fmla="*/ 1490918 w 1831260"/>
                    <a:gd name="connsiteY100" fmla="*/ 745457 h 1763389"/>
                    <a:gd name="connsiteX101" fmla="*/ 1426141 w 1831260"/>
                    <a:gd name="connsiteY101" fmla="*/ 810235 h 1763389"/>
                    <a:gd name="connsiteX102" fmla="*/ 1361363 w 1831260"/>
                    <a:gd name="connsiteY102" fmla="*/ 745457 h 1763389"/>
                    <a:gd name="connsiteX103" fmla="*/ 1426141 w 1831260"/>
                    <a:gd name="connsiteY103" fmla="*/ 680679 h 1763389"/>
                    <a:gd name="connsiteX104" fmla="*/ 1490918 w 1831260"/>
                    <a:gd name="connsiteY104" fmla="*/ 745457 h 1763389"/>
                    <a:gd name="connsiteX105" fmla="*/ 1490918 w 1831260"/>
                    <a:gd name="connsiteY105" fmla="*/ 405117 h 1763389"/>
                    <a:gd name="connsiteX106" fmla="*/ 1426141 w 1831260"/>
                    <a:gd name="connsiteY106" fmla="*/ 469895 h 1763389"/>
                    <a:gd name="connsiteX107" fmla="*/ 1361363 w 1831260"/>
                    <a:gd name="connsiteY107" fmla="*/ 405117 h 1763389"/>
                    <a:gd name="connsiteX108" fmla="*/ 1426141 w 1831260"/>
                    <a:gd name="connsiteY108" fmla="*/ 340339 h 1763389"/>
                    <a:gd name="connsiteX109" fmla="*/ 1490918 w 1831260"/>
                    <a:gd name="connsiteY109" fmla="*/ 405117 h 1763389"/>
                    <a:gd name="connsiteX110" fmla="*/ 1490918 w 1831260"/>
                    <a:gd name="connsiteY110" fmla="*/ 64778 h 1763389"/>
                    <a:gd name="connsiteX111" fmla="*/ 1426141 w 1831260"/>
                    <a:gd name="connsiteY111" fmla="*/ 129556 h 1763389"/>
                    <a:gd name="connsiteX112" fmla="*/ 1361363 w 1831260"/>
                    <a:gd name="connsiteY112" fmla="*/ 64778 h 1763389"/>
                    <a:gd name="connsiteX113" fmla="*/ 1426141 w 1831260"/>
                    <a:gd name="connsiteY113" fmla="*/ 0 h 1763389"/>
                    <a:gd name="connsiteX114" fmla="*/ 1490918 w 1831260"/>
                    <a:gd name="connsiteY114" fmla="*/ 64778 h 1763389"/>
                    <a:gd name="connsiteX115" fmla="*/ 1831260 w 1831260"/>
                    <a:gd name="connsiteY115" fmla="*/ 745457 h 1763389"/>
                    <a:gd name="connsiteX116" fmla="*/ 1766482 w 1831260"/>
                    <a:gd name="connsiteY116" fmla="*/ 810235 h 1763389"/>
                    <a:gd name="connsiteX117" fmla="*/ 1701704 w 1831260"/>
                    <a:gd name="connsiteY117" fmla="*/ 745457 h 1763389"/>
                    <a:gd name="connsiteX118" fmla="*/ 1766482 w 1831260"/>
                    <a:gd name="connsiteY118" fmla="*/ 680679 h 1763389"/>
                    <a:gd name="connsiteX119" fmla="*/ 1831260 w 1831260"/>
                    <a:gd name="connsiteY119" fmla="*/ 745457 h 1763389"/>
                    <a:gd name="connsiteX120" fmla="*/ 1831260 w 1831260"/>
                    <a:gd name="connsiteY120" fmla="*/ 405117 h 1763389"/>
                    <a:gd name="connsiteX121" fmla="*/ 1766482 w 1831260"/>
                    <a:gd name="connsiteY121" fmla="*/ 469895 h 1763389"/>
                    <a:gd name="connsiteX122" fmla="*/ 1701704 w 1831260"/>
                    <a:gd name="connsiteY122" fmla="*/ 405117 h 1763389"/>
                    <a:gd name="connsiteX123" fmla="*/ 1766482 w 1831260"/>
                    <a:gd name="connsiteY123" fmla="*/ 340339 h 1763389"/>
                    <a:gd name="connsiteX124" fmla="*/ 1831260 w 1831260"/>
                    <a:gd name="connsiteY124" fmla="*/ 405117 h 1763389"/>
                    <a:gd name="connsiteX125" fmla="*/ 1831260 w 1831260"/>
                    <a:gd name="connsiteY125" fmla="*/ 64778 h 1763389"/>
                    <a:gd name="connsiteX126" fmla="*/ 1766482 w 1831260"/>
                    <a:gd name="connsiteY126" fmla="*/ 129556 h 1763389"/>
                    <a:gd name="connsiteX127" fmla="*/ 1701704 w 1831260"/>
                    <a:gd name="connsiteY127" fmla="*/ 64778 h 1763389"/>
                    <a:gd name="connsiteX128" fmla="*/ 1766482 w 1831260"/>
                    <a:gd name="connsiteY128" fmla="*/ 0 h 1763389"/>
                    <a:gd name="connsiteX129" fmla="*/ 1831260 w 1831260"/>
                    <a:gd name="connsiteY129" fmla="*/ 64778 h 176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831260" h="1763389">
                      <a:moveTo>
                        <a:pt x="89455" y="64779"/>
                      </a:moveTo>
                      <a:cubicBezTo>
                        <a:pt x="89455" y="78488"/>
                        <a:pt x="78487" y="89455"/>
                        <a:pt x="64778" y="89455"/>
                      </a:cubicBezTo>
                      <a:cubicBezTo>
                        <a:pt x="51068" y="89455"/>
                        <a:pt x="40101" y="78488"/>
                        <a:pt x="40101" y="64779"/>
                      </a:cubicBezTo>
                      <a:cubicBezTo>
                        <a:pt x="40101" y="51069"/>
                        <a:pt x="51068" y="40101"/>
                        <a:pt x="64778" y="40101"/>
                      </a:cubicBezTo>
                      <a:cubicBezTo>
                        <a:pt x="78487" y="40101"/>
                        <a:pt x="89455" y="51069"/>
                        <a:pt x="89455" y="64779"/>
                      </a:cubicBezTo>
                      <a:close/>
                      <a:moveTo>
                        <a:pt x="99395" y="405116"/>
                      </a:moveTo>
                      <a:cubicBezTo>
                        <a:pt x="99395" y="424310"/>
                        <a:pt x="83972" y="439733"/>
                        <a:pt x="64779" y="439733"/>
                      </a:cubicBezTo>
                      <a:cubicBezTo>
                        <a:pt x="45585" y="439733"/>
                        <a:pt x="30162" y="424310"/>
                        <a:pt x="30162" y="405116"/>
                      </a:cubicBezTo>
                      <a:cubicBezTo>
                        <a:pt x="30162" y="385923"/>
                        <a:pt x="45585" y="370500"/>
                        <a:pt x="64779" y="370500"/>
                      </a:cubicBezTo>
                      <a:cubicBezTo>
                        <a:pt x="83972" y="370500"/>
                        <a:pt x="99395" y="385923"/>
                        <a:pt x="99395" y="405116"/>
                      </a:cubicBezTo>
                      <a:close/>
                      <a:moveTo>
                        <a:pt x="110705" y="745456"/>
                      </a:moveTo>
                      <a:cubicBezTo>
                        <a:pt x="110705" y="770819"/>
                        <a:pt x="90141" y="791384"/>
                        <a:pt x="64778" y="791384"/>
                      </a:cubicBezTo>
                      <a:cubicBezTo>
                        <a:pt x="39415" y="791384"/>
                        <a:pt x="18851" y="770819"/>
                        <a:pt x="18851" y="745456"/>
                      </a:cubicBezTo>
                      <a:cubicBezTo>
                        <a:pt x="18851" y="720094"/>
                        <a:pt x="39415" y="699529"/>
                        <a:pt x="64778" y="699529"/>
                      </a:cubicBezTo>
                      <a:cubicBezTo>
                        <a:pt x="90141" y="699872"/>
                        <a:pt x="110705" y="720094"/>
                        <a:pt x="110705" y="745456"/>
                      </a:cubicBezTo>
                      <a:close/>
                      <a:moveTo>
                        <a:pt x="117559" y="1085796"/>
                      </a:moveTo>
                      <a:cubicBezTo>
                        <a:pt x="117559" y="1114928"/>
                        <a:pt x="93910" y="1138577"/>
                        <a:pt x="64778" y="1138577"/>
                      </a:cubicBezTo>
                      <a:cubicBezTo>
                        <a:pt x="35645" y="1138577"/>
                        <a:pt x="11996" y="1114928"/>
                        <a:pt x="11996" y="1085796"/>
                      </a:cubicBezTo>
                      <a:cubicBezTo>
                        <a:pt x="11996" y="1056663"/>
                        <a:pt x="35645" y="1033014"/>
                        <a:pt x="64778" y="1033014"/>
                      </a:cubicBezTo>
                      <a:cubicBezTo>
                        <a:pt x="93910" y="1033014"/>
                        <a:pt x="117559" y="1056663"/>
                        <a:pt x="117559" y="1085796"/>
                      </a:cubicBezTo>
                      <a:close/>
                      <a:moveTo>
                        <a:pt x="129555" y="1358273"/>
                      </a:moveTo>
                      <a:cubicBezTo>
                        <a:pt x="129555" y="1393918"/>
                        <a:pt x="100422" y="1423051"/>
                        <a:pt x="64778" y="1423051"/>
                      </a:cubicBezTo>
                      <a:cubicBezTo>
                        <a:pt x="29133" y="1423051"/>
                        <a:pt x="0" y="1393918"/>
                        <a:pt x="0" y="1358273"/>
                      </a:cubicBezTo>
                      <a:cubicBezTo>
                        <a:pt x="0" y="1322628"/>
                        <a:pt x="29133" y="1293495"/>
                        <a:pt x="64778" y="1293495"/>
                      </a:cubicBezTo>
                      <a:cubicBezTo>
                        <a:pt x="100765" y="1293495"/>
                        <a:pt x="129555" y="1322285"/>
                        <a:pt x="129555" y="1358273"/>
                      </a:cubicBezTo>
                      <a:close/>
                      <a:moveTo>
                        <a:pt x="129556" y="1698612"/>
                      </a:moveTo>
                      <a:cubicBezTo>
                        <a:pt x="129556" y="1734257"/>
                        <a:pt x="100423" y="1763389"/>
                        <a:pt x="64779" y="1763389"/>
                      </a:cubicBezTo>
                      <a:cubicBezTo>
                        <a:pt x="29134" y="1763389"/>
                        <a:pt x="1" y="1734257"/>
                        <a:pt x="1" y="1698612"/>
                      </a:cubicBezTo>
                      <a:cubicBezTo>
                        <a:pt x="1" y="1662967"/>
                        <a:pt x="29134" y="1633834"/>
                        <a:pt x="64779" y="1633834"/>
                      </a:cubicBezTo>
                      <a:cubicBezTo>
                        <a:pt x="100766" y="1633834"/>
                        <a:pt x="129556" y="1662624"/>
                        <a:pt x="129556" y="1698612"/>
                      </a:cubicBezTo>
                      <a:close/>
                      <a:moveTo>
                        <a:pt x="439735" y="405116"/>
                      </a:moveTo>
                      <a:cubicBezTo>
                        <a:pt x="439735" y="424310"/>
                        <a:pt x="424312" y="439733"/>
                        <a:pt x="405119" y="439733"/>
                      </a:cubicBezTo>
                      <a:cubicBezTo>
                        <a:pt x="385925" y="439733"/>
                        <a:pt x="370502" y="424310"/>
                        <a:pt x="370502" y="405116"/>
                      </a:cubicBezTo>
                      <a:cubicBezTo>
                        <a:pt x="370502" y="385923"/>
                        <a:pt x="385925" y="370500"/>
                        <a:pt x="405119" y="370500"/>
                      </a:cubicBezTo>
                      <a:cubicBezTo>
                        <a:pt x="424312" y="370500"/>
                        <a:pt x="439735" y="385923"/>
                        <a:pt x="439735" y="405116"/>
                      </a:cubicBezTo>
                      <a:close/>
                      <a:moveTo>
                        <a:pt x="439735" y="64778"/>
                      </a:moveTo>
                      <a:cubicBezTo>
                        <a:pt x="439735" y="83971"/>
                        <a:pt x="424312" y="99394"/>
                        <a:pt x="405119" y="99394"/>
                      </a:cubicBezTo>
                      <a:cubicBezTo>
                        <a:pt x="385925" y="99394"/>
                        <a:pt x="370502" y="83971"/>
                        <a:pt x="370502" y="64778"/>
                      </a:cubicBezTo>
                      <a:cubicBezTo>
                        <a:pt x="370502" y="45584"/>
                        <a:pt x="385925" y="30161"/>
                        <a:pt x="405119" y="30161"/>
                      </a:cubicBezTo>
                      <a:cubicBezTo>
                        <a:pt x="424312" y="30161"/>
                        <a:pt x="439735" y="45584"/>
                        <a:pt x="439735" y="64778"/>
                      </a:cubicBezTo>
                      <a:close/>
                      <a:moveTo>
                        <a:pt x="451045" y="745456"/>
                      </a:moveTo>
                      <a:cubicBezTo>
                        <a:pt x="451045" y="770819"/>
                        <a:pt x="430481" y="791384"/>
                        <a:pt x="405118" y="791384"/>
                      </a:cubicBezTo>
                      <a:cubicBezTo>
                        <a:pt x="379755" y="791384"/>
                        <a:pt x="359191" y="770819"/>
                        <a:pt x="359191" y="745456"/>
                      </a:cubicBezTo>
                      <a:cubicBezTo>
                        <a:pt x="359191" y="720094"/>
                        <a:pt x="379755" y="699529"/>
                        <a:pt x="405118" y="699529"/>
                      </a:cubicBezTo>
                      <a:cubicBezTo>
                        <a:pt x="430481" y="699529"/>
                        <a:pt x="451045" y="720094"/>
                        <a:pt x="451045" y="745456"/>
                      </a:cubicBezTo>
                      <a:close/>
                      <a:moveTo>
                        <a:pt x="469896" y="1698612"/>
                      </a:moveTo>
                      <a:cubicBezTo>
                        <a:pt x="469896" y="1734257"/>
                        <a:pt x="440763" y="1763389"/>
                        <a:pt x="405119" y="1763389"/>
                      </a:cubicBezTo>
                      <a:cubicBezTo>
                        <a:pt x="369474" y="1763389"/>
                        <a:pt x="340341" y="1734257"/>
                        <a:pt x="340341" y="1698612"/>
                      </a:cubicBezTo>
                      <a:cubicBezTo>
                        <a:pt x="340341" y="1662967"/>
                        <a:pt x="369474" y="1633834"/>
                        <a:pt x="405119" y="1633834"/>
                      </a:cubicBezTo>
                      <a:cubicBezTo>
                        <a:pt x="441106" y="1633834"/>
                        <a:pt x="469896" y="1662624"/>
                        <a:pt x="469896" y="1698612"/>
                      </a:cubicBezTo>
                      <a:close/>
                      <a:moveTo>
                        <a:pt x="469896" y="1358273"/>
                      </a:moveTo>
                      <a:cubicBezTo>
                        <a:pt x="469896" y="1393918"/>
                        <a:pt x="440763" y="1423051"/>
                        <a:pt x="405119" y="1423051"/>
                      </a:cubicBezTo>
                      <a:cubicBezTo>
                        <a:pt x="369474" y="1423051"/>
                        <a:pt x="340341" y="1393918"/>
                        <a:pt x="340341" y="1358273"/>
                      </a:cubicBezTo>
                      <a:cubicBezTo>
                        <a:pt x="340341" y="1322628"/>
                        <a:pt x="369474" y="1293495"/>
                        <a:pt x="405119" y="1293495"/>
                      </a:cubicBezTo>
                      <a:cubicBezTo>
                        <a:pt x="441106" y="1293495"/>
                        <a:pt x="469896" y="1322285"/>
                        <a:pt x="469896" y="1358273"/>
                      </a:cubicBezTo>
                      <a:close/>
                      <a:moveTo>
                        <a:pt x="469896" y="1085796"/>
                      </a:moveTo>
                      <a:cubicBezTo>
                        <a:pt x="469896" y="1121441"/>
                        <a:pt x="440763" y="1150574"/>
                        <a:pt x="405119" y="1150574"/>
                      </a:cubicBezTo>
                      <a:cubicBezTo>
                        <a:pt x="369474" y="1150574"/>
                        <a:pt x="340341" y="1121441"/>
                        <a:pt x="340341" y="1085796"/>
                      </a:cubicBezTo>
                      <a:cubicBezTo>
                        <a:pt x="340341" y="1050151"/>
                        <a:pt x="369474" y="1021018"/>
                        <a:pt x="405119" y="1021018"/>
                      </a:cubicBezTo>
                      <a:cubicBezTo>
                        <a:pt x="441106" y="1021018"/>
                        <a:pt x="469896" y="1050151"/>
                        <a:pt x="469896" y="1085796"/>
                      </a:cubicBezTo>
                      <a:close/>
                      <a:moveTo>
                        <a:pt x="791386" y="405117"/>
                      </a:moveTo>
                      <a:cubicBezTo>
                        <a:pt x="791386" y="430480"/>
                        <a:pt x="770822" y="451045"/>
                        <a:pt x="745459" y="451045"/>
                      </a:cubicBezTo>
                      <a:cubicBezTo>
                        <a:pt x="720096" y="451045"/>
                        <a:pt x="699532" y="430480"/>
                        <a:pt x="699532" y="405117"/>
                      </a:cubicBezTo>
                      <a:cubicBezTo>
                        <a:pt x="699532" y="379755"/>
                        <a:pt x="720096" y="359190"/>
                        <a:pt x="745459" y="359190"/>
                      </a:cubicBezTo>
                      <a:cubicBezTo>
                        <a:pt x="770822" y="359190"/>
                        <a:pt x="791386" y="379755"/>
                        <a:pt x="791386" y="405117"/>
                      </a:cubicBezTo>
                      <a:close/>
                      <a:moveTo>
                        <a:pt x="791386" y="64778"/>
                      </a:moveTo>
                      <a:cubicBezTo>
                        <a:pt x="791386" y="90141"/>
                        <a:pt x="770822" y="110706"/>
                        <a:pt x="745459" y="110706"/>
                      </a:cubicBezTo>
                      <a:cubicBezTo>
                        <a:pt x="720096" y="110706"/>
                        <a:pt x="699532" y="90141"/>
                        <a:pt x="699532" y="64778"/>
                      </a:cubicBezTo>
                      <a:cubicBezTo>
                        <a:pt x="699532" y="39416"/>
                        <a:pt x="720096" y="18851"/>
                        <a:pt x="745459" y="18851"/>
                      </a:cubicBezTo>
                      <a:cubicBezTo>
                        <a:pt x="770822" y="18851"/>
                        <a:pt x="791386" y="39416"/>
                        <a:pt x="791386" y="64778"/>
                      </a:cubicBezTo>
                      <a:close/>
                      <a:moveTo>
                        <a:pt x="810236" y="1358273"/>
                      </a:moveTo>
                      <a:cubicBezTo>
                        <a:pt x="810236" y="1393918"/>
                        <a:pt x="781103" y="1423051"/>
                        <a:pt x="745459" y="1423051"/>
                      </a:cubicBezTo>
                      <a:cubicBezTo>
                        <a:pt x="709813" y="1423051"/>
                        <a:pt x="680681" y="1393918"/>
                        <a:pt x="680681" y="1358273"/>
                      </a:cubicBezTo>
                      <a:cubicBezTo>
                        <a:pt x="680681" y="1322628"/>
                        <a:pt x="709813" y="1293495"/>
                        <a:pt x="745459" y="1293495"/>
                      </a:cubicBezTo>
                      <a:cubicBezTo>
                        <a:pt x="781446" y="1293495"/>
                        <a:pt x="810236" y="1322285"/>
                        <a:pt x="810236" y="1358273"/>
                      </a:cubicBezTo>
                      <a:close/>
                      <a:moveTo>
                        <a:pt x="810236" y="1085796"/>
                      </a:moveTo>
                      <a:cubicBezTo>
                        <a:pt x="810236" y="1121441"/>
                        <a:pt x="781103" y="1150574"/>
                        <a:pt x="745459" y="1150574"/>
                      </a:cubicBezTo>
                      <a:cubicBezTo>
                        <a:pt x="709813" y="1150574"/>
                        <a:pt x="680681" y="1121441"/>
                        <a:pt x="680681" y="1085796"/>
                      </a:cubicBezTo>
                      <a:cubicBezTo>
                        <a:pt x="680681" y="1050151"/>
                        <a:pt x="709813" y="1021018"/>
                        <a:pt x="745459" y="1021018"/>
                      </a:cubicBezTo>
                      <a:cubicBezTo>
                        <a:pt x="781446" y="1021018"/>
                        <a:pt x="810236" y="1050151"/>
                        <a:pt x="810236" y="1085796"/>
                      </a:cubicBezTo>
                      <a:close/>
                      <a:moveTo>
                        <a:pt x="810236" y="745457"/>
                      </a:moveTo>
                      <a:cubicBezTo>
                        <a:pt x="810236" y="781102"/>
                        <a:pt x="781103" y="810235"/>
                        <a:pt x="745459" y="810235"/>
                      </a:cubicBezTo>
                      <a:cubicBezTo>
                        <a:pt x="709813" y="810235"/>
                        <a:pt x="680681" y="781102"/>
                        <a:pt x="680681" y="745457"/>
                      </a:cubicBezTo>
                      <a:cubicBezTo>
                        <a:pt x="680681" y="709812"/>
                        <a:pt x="709813" y="680679"/>
                        <a:pt x="745459" y="680679"/>
                      </a:cubicBezTo>
                      <a:cubicBezTo>
                        <a:pt x="781446" y="680679"/>
                        <a:pt x="810236" y="709812"/>
                        <a:pt x="810236" y="745457"/>
                      </a:cubicBezTo>
                      <a:close/>
                      <a:moveTo>
                        <a:pt x="1139267" y="64778"/>
                      </a:moveTo>
                      <a:cubicBezTo>
                        <a:pt x="1139267" y="94253"/>
                        <a:pt x="1115275" y="118245"/>
                        <a:pt x="1085800" y="118245"/>
                      </a:cubicBezTo>
                      <a:cubicBezTo>
                        <a:pt x="1056324" y="118245"/>
                        <a:pt x="1032332" y="94253"/>
                        <a:pt x="1032332" y="64778"/>
                      </a:cubicBezTo>
                      <a:cubicBezTo>
                        <a:pt x="1032332" y="35303"/>
                        <a:pt x="1056324" y="11311"/>
                        <a:pt x="1085800" y="11311"/>
                      </a:cubicBezTo>
                      <a:cubicBezTo>
                        <a:pt x="1115275" y="11311"/>
                        <a:pt x="1139267" y="35303"/>
                        <a:pt x="1139267" y="64778"/>
                      </a:cubicBezTo>
                      <a:close/>
                      <a:moveTo>
                        <a:pt x="1150577" y="745457"/>
                      </a:moveTo>
                      <a:cubicBezTo>
                        <a:pt x="1150577" y="781102"/>
                        <a:pt x="1121444" y="810235"/>
                        <a:pt x="1085800" y="810235"/>
                      </a:cubicBezTo>
                      <a:cubicBezTo>
                        <a:pt x="1050154" y="810235"/>
                        <a:pt x="1021022" y="781102"/>
                        <a:pt x="1021022" y="745457"/>
                      </a:cubicBezTo>
                      <a:cubicBezTo>
                        <a:pt x="1021022" y="709812"/>
                        <a:pt x="1050154" y="680679"/>
                        <a:pt x="1085800" y="680679"/>
                      </a:cubicBezTo>
                      <a:cubicBezTo>
                        <a:pt x="1121787" y="680679"/>
                        <a:pt x="1150577" y="709812"/>
                        <a:pt x="1150577" y="745457"/>
                      </a:cubicBezTo>
                      <a:close/>
                      <a:moveTo>
                        <a:pt x="1150577" y="405117"/>
                      </a:moveTo>
                      <a:cubicBezTo>
                        <a:pt x="1150577" y="440762"/>
                        <a:pt x="1121444" y="469895"/>
                        <a:pt x="1085800" y="469895"/>
                      </a:cubicBezTo>
                      <a:cubicBezTo>
                        <a:pt x="1050154" y="469895"/>
                        <a:pt x="1021022" y="440762"/>
                        <a:pt x="1021022" y="405117"/>
                      </a:cubicBezTo>
                      <a:cubicBezTo>
                        <a:pt x="1021022" y="369472"/>
                        <a:pt x="1050154" y="340339"/>
                        <a:pt x="1085800" y="340339"/>
                      </a:cubicBezTo>
                      <a:cubicBezTo>
                        <a:pt x="1121787" y="340339"/>
                        <a:pt x="1150577" y="369472"/>
                        <a:pt x="1150577" y="405117"/>
                      </a:cubicBezTo>
                      <a:close/>
                      <a:moveTo>
                        <a:pt x="1490918" y="745457"/>
                      </a:moveTo>
                      <a:cubicBezTo>
                        <a:pt x="1490918" y="781102"/>
                        <a:pt x="1461785" y="810235"/>
                        <a:pt x="1426141" y="810235"/>
                      </a:cubicBezTo>
                      <a:cubicBezTo>
                        <a:pt x="1390495" y="810235"/>
                        <a:pt x="1361363" y="781102"/>
                        <a:pt x="1361363" y="745457"/>
                      </a:cubicBezTo>
                      <a:cubicBezTo>
                        <a:pt x="1361363" y="709812"/>
                        <a:pt x="1390495" y="680679"/>
                        <a:pt x="1426141" y="680679"/>
                      </a:cubicBezTo>
                      <a:cubicBezTo>
                        <a:pt x="1462128" y="680679"/>
                        <a:pt x="1490918" y="709812"/>
                        <a:pt x="1490918" y="745457"/>
                      </a:cubicBezTo>
                      <a:close/>
                      <a:moveTo>
                        <a:pt x="1490918" y="405117"/>
                      </a:moveTo>
                      <a:cubicBezTo>
                        <a:pt x="1490918" y="440762"/>
                        <a:pt x="1461785" y="469895"/>
                        <a:pt x="1426141" y="469895"/>
                      </a:cubicBezTo>
                      <a:cubicBezTo>
                        <a:pt x="1390495" y="469895"/>
                        <a:pt x="1361363" y="440762"/>
                        <a:pt x="1361363" y="405117"/>
                      </a:cubicBezTo>
                      <a:cubicBezTo>
                        <a:pt x="1361363" y="369472"/>
                        <a:pt x="1390495" y="340339"/>
                        <a:pt x="1426141" y="340339"/>
                      </a:cubicBezTo>
                      <a:cubicBezTo>
                        <a:pt x="1462128" y="340339"/>
                        <a:pt x="1490918" y="369472"/>
                        <a:pt x="1490918" y="405117"/>
                      </a:cubicBezTo>
                      <a:close/>
                      <a:moveTo>
                        <a:pt x="1490918" y="64778"/>
                      </a:moveTo>
                      <a:cubicBezTo>
                        <a:pt x="1490918" y="100423"/>
                        <a:pt x="1461785" y="129556"/>
                        <a:pt x="1426141" y="129556"/>
                      </a:cubicBezTo>
                      <a:cubicBezTo>
                        <a:pt x="1390495" y="129556"/>
                        <a:pt x="1361363" y="100423"/>
                        <a:pt x="1361363" y="64778"/>
                      </a:cubicBezTo>
                      <a:cubicBezTo>
                        <a:pt x="1361363" y="29133"/>
                        <a:pt x="1390495" y="0"/>
                        <a:pt x="1426141" y="0"/>
                      </a:cubicBezTo>
                      <a:cubicBezTo>
                        <a:pt x="1462128" y="0"/>
                        <a:pt x="1490918" y="29133"/>
                        <a:pt x="1490918" y="64778"/>
                      </a:cubicBezTo>
                      <a:close/>
                      <a:moveTo>
                        <a:pt x="1831260" y="745457"/>
                      </a:moveTo>
                      <a:cubicBezTo>
                        <a:pt x="1831260" y="781102"/>
                        <a:pt x="1802127" y="810235"/>
                        <a:pt x="1766482" y="810235"/>
                      </a:cubicBezTo>
                      <a:cubicBezTo>
                        <a:pt x="1730837" y="810235"/>
                        <a:pt x="1701704" y="781102"/>
                        <a:pt x="1701704" y="745457"/>
                      </a:cubicBezTo>
                      <a:cubicBezTo>
                        <a:pt x="1701704" y="709812"/>
                        <a:pt x="1730837" y="680679"/>
                        <a:pt x="1766482" y="680679"/>
                      </a:cubicBezTo>
                      <a:cubicBezTo>
                        <a:pt x="1802470" y="680679"/>
                        <a:pt x="1831260" y="709812"/>
                        <a:pt x="1831260" y="745457"/>
                      </a:cubicBezTo>
                      <a:close/>
                      <a:moveTo>
                        <a:pt x="1831260" y="405117"/>
                      </a:moveTo>
                      <a:cubicBezTo>
                        <a:pt x="1831260" y="440762"/>
                        <a:pt x="1802127" y="469895"/>
                        <a:pt x="1766482" y="469895"/>
                      </a:cubicBezTo>
                      <a:cubicBezTo>
                        <a:pt x="1730837" y="469895"/>
                        <a:pt x="1701704" y="440762"/>
                        <a:pt x="1701704" y="405117"/>
                      </a:cubicBezTo>
                      <a:cubicBezTo>
                        <a:pt x="1701704" y="369472"/>
                        <a:pt x="1730837" y="340339"/>
                        <a:pt x="1766482" y="340339"/>
                      </a:cubicBezTo>
                      <a:cubicBezTo>
                        <a:pt x="1802470" y="340339"/>
                        <a:pt x="1831260" y="369472"/>
                        <a:pt x="1831260" y="405117"/>
                      </a:cubicBezTo>
                      <a:close/>
                      <a:moveTo>
                        <a:pt x="1831260" y="64778"/>
                      </a:moveTo>
                      <a:cubicBezTo>
                        <a:pt x="1831260" y="100423"/>
                        <a:pt x="1802127" y="129556"/>
                        <a:pt x="1766482" y="129556"/>
                      </a:cubicBezTo>
                      <a:cubicBezTo>
                        <a:pt x="1730837" y="129556"/>
                        <a:pt x="1701704" y="100423"/>
                        <a:pt x="1701704" y="64778"/>
                      </a:cubicBezTo>
                      <a:cubicBezTo>
                        <a:pt x="1701704" y="29133"/>
                        <a:pt x="1730837" y="0"/>
                        <a:pt x="1766482" y="0"/>
                      </a:cubicBezTo>
                      <a:cubicBezTo>
                        <a:pt x="1802470" y="0"/>
                        <a:pt x="1831260" y="29133"/>
                        <a:pt x="1831260" y="64778"/>
                      </a:cubicBezTo>
                      <a:close/>
                    </a:path>
                  </a:pathLst>
                </a:custGeom>
                <a:gradFill>
                  <a:gsLst>
                    <a:gs pos="0">
                      <a:srgbClr val="00BCEB">
                        <a:lumMod val="5000"/>
                        <a:lumOff val="95000"/>
                      </a:srgbClr>
                    </a:gs>
                    <a:gs pos="100000">
                      <a:srgbClr val="00BCEB"/>
                    </a:gs>
                  </a:gsLst>
                  <a:lin ang="2700000" scaled="0"/>
                </a:gradFill>
                <a:ln w="67214" cap="flat">
                  <a:noFill/>
                  <a:prstDash val="solid"/>
                  <a:miter/>
                </a:ln>
              </p:spPr>
              <p:txBody>
                <a:bodyPr wrap="square" rtlCol="0" anchor="ctr">
                  <a:noAutofit/>
                </a:bodyPr>
                <a:lstStyle/>
                <a:p>
                  <a:endParaRPr lang="en-US">
                    <a:latin typeface="+mn-lt"/>
                  </a:endParaRPr>
                </a:p>
              </p:txBody>
            </p:sp>
            <p:sp>
              <p:nvSpPr>
                <p:cNvPr id="79" name="Freeform: Shape 263">
                  <a:extLst>
                    <a:ext uri="{FF2B5EF4-FFF2-40B4-BE49-F238E27FC236}">
                      <a16:creationId xmlns:a16="http://schemas.microsoft.com/office/drawing/2014/main" id="{BD9F261C-09AB-2722-F694-7E48DB5A2384}"/>
                    </a:ext>
                  </a:extLst>
                </p:cNvPr>
                <p:cNvSpPr/>
                <p:nvPr/>
              </p:nvSpPr>
              <p:spPr>
                <a:xfrm>
                  <a:off x="2386012" y="2041731"/>
                  <a:ext cx="1233999" cy="1233998"/>
                </a:xfrm>
                <a:custGeom>
                  <a:avLst/>
                  <a:gdLst>
                    <a:gd name="connsiteX0" fmla="*/ 907669 w 1815338"/>
                    <a:gd name="connsiteY0" fmla="*/ 355219 h 1815338"/>
                    <a:gd name="connsiteX1" fmla="*/ 355219 w 1815338"/>
                    <a:gd name="connsiteY1" fmla="*/ 907669 h 1815338"/>
                    <a:gd name="connsiteX2" fmla="*/ 907669 w 1815338"/>
                    <a:gd name="connsiteY2" fmla="*/ 1460119 h 1815338"/>
                    <a:gd name="connsiteX3" fmla="*/ 1460119 w 1815338"/>
                    <a:gd name="connsiteY3" fmla="*/ 907669 h 1815338"/>
                    <a:gd name="connsiteX4" fmla="*/ 907669 w 1815338"/>
                    <a:gd name="connsiteY4" fmla="*/ 355219 h 1815338"/>
                    <a:gd name="connsiteX5" fmla="*/ 907669 w 1815338"/>
                    <a:gd name="connsiteY5" fmla="*/ 0 h 1815338"/>
                    <a:gd name="connsiteX6" fmla="*/ 1815338 w 1815338"/>
                    <a:gd name="connsiteY6" fmla="*/ 907669 h 1815338"/>
                    <a:gd name="connsiteX7" fmla="*/ 907669 w 1815338"/>
                    <a:gd name="connsiteY7" fmla="*/ 1815338 h 1815338"/>
                    <a:gd name="connsiteX8" fmla="*/ 0 w 1815338"/>
                    <a:gd name="connsiteY8" fmla="*/ 907669 h 1815338"/>
                    <a:gd name="connsiteX9" fmla="*/ 907669 w 1815338"/>
                    <a:gd name="connsiteY9" fmla="*/ 0 h 181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5338" h="1815338">
                      <a:moveTo>
                        <a:pt x="907669" y="355219"/>
                      </a:moveTo>
                      <a:cubicBezTo>
                        <a:pt x="602559" y="355219"/>
                        <a:pt x="355219" y="602559"/>
                        <a:pt x="355219" y="907669"/>
                      </a:cubicBezTo>
                      <a:cubicBezTo>
                        <a:pt x="355219" y="1212779"/>
                        <a:pt x="602559" y="1460119"/>
                        <a:pt x="907669" y="1460119"/>
                      </a:cubicBezTo>
                      <a:cubicBezTo>
                        <a:pt x="1212779" y="1460119"/>
                        <a:pt x="1460119" y="1212779"/>
                        <a:pt x="1460119" y="907669"/>
                      </a:cubicBezTo>
                      <a:cubicBezTo>
                        <a:pt x="1460119" y="602559"/>
                        <a:pt x="1212779" y="355219"/>
                        <a:pt x="907669" y="355219"/>
                      </a:cubicBezTo>
                      <a:close/>
                      <a:moveTo>
                        <a:pt x="907669" y="0"/>
                      </a:moveTo>
                      <a:cubicBezTo>
                        <a:pt x="1408961" y="0"/>
                        <a:pt x="1815338" y="406377"/>
                        <a:pt x="1815338" y="907669"/>
                      </a:cubicBezTo>
                      <a:cubicBezTo>
                        <a:pt x="1815338" y="1408961"/>
                        <a:pt x="1408961" y="1815338"/>
                        <a:pt x="907669" y="1815338"/>
                      </a:cubicBezTo>
                      <a:cubicBezTo>
                        <a:pt x="406377" y="1815338"/>
                        <a:pt x="0" y="1408961"/>
                        <a:pt x="0" y="907669"/>
                      </a:cubicBezTo>
                      <a:cubicBezTo>
                        <a:pt x="0" y="406377"/>
                        <a:pt x="406377" y="0"/>
                        <a:pt x="907669" y="0"/>
                      </a:cubicBezTo>
                      <a:close/>
                    </a:path>
                  </a:pathLst>
                </a:custGeom>
                <a:solidFill>
                  <a:srgbClr val="00BCEB">
                    <a:alpha val="38000"/>
                  </a:srgbClr>
                </a:solidFill>
                <a:ln w="25400" cap="flat" cmpd="sng" algn="ctr">
                  <a:noFill/>
                  <a:prstDash val="solid"/>
                </a:ln>
                <a:effectLst/>
              </p:spPr>
              <p:txBody>
                <a:bodyPr rtlCol="0" anchor="t"/>
                <a:lstStyle/>
                <a:p>
                  <a:endParaRPr lang="en-US">
                    <a:latin typeface="+mn-lt"/>
                  </a:endParaRPr>
                </a:p>
              </p:txBody>
            </p:sp>
            <p:sp>
              <p:nvSpPr>
                <p:cNvPr id="80" name="Isosceles Triangle 49">
                  <a:extLst>
                    <a:ext uri="{FF2B5EF4-FFF2-40B4-BE49-F238E27FC236}">
                      <a16:creationId xmlns:a16="http://schemas.microsoft.com/office/drawing/2014/main" id="{767AAD99-3F74-737E-B82F-250997063793}"/>
                    </a:ext>
                  </a:extLst>
                </p:cNvPr>
                <p:cNvSpPr/>
                <p:nvPr/>
              </p:nvSpPr>
              <p:spPr>
                <a:xfrm>
                  <a:off x="3280480" y="1587323"/>
                  <a:ext cx="244807" cy="213520"/>
                </a:xfrm>
                <a:custGeom>
                  <a:avLst/>
                  <a:gdLst>
                    <a:gd name="connsiteX0" fmla="*/ 0 w 1303984"/>
                    <a:gd name="connsiteY0" fmla="*/ 1124127 h 1124127"/>
                    <a:gd name="connsiteX1" fmla="*/ 651992 w 1303984"/>
                    <a:gd name="connsiteY1" fmla="*/ 0 h 1124127"/>
                    <a:gd name="connsiteX2" fmla="*/ 1303984 w 1303984"/>
                    <a:gd name="connsiteY2" fmla="*/ 1124127 h 1124127"/>
                    <a:gd name="connsiteX3" fmla="*/ 0 w 1303984"/>
                    <a:gd name="connsiteY3" fmla="*/ 1124127 h 1124127"/>
                    <a:gd name="connsiteX0" fmla="*/ 0 w 1303984"/>
                    <a:gd name="connsiteY0" fmla="*/ 1124127 h 1124127"/>
                    <a:gd name="connsiteX1" fmla="*/ 651992 w 1303984"/>
                    <a:gd name="connsiteY1" fmla="*/ 0 h 1124127"/>
                    <a:gd name="connsiteX2" fmla="*/ 721932 w 1303984"/>
                    <a:gd name="connsiteY2" fmla="*/ 116865 h 1124127"/>
                    <a:gd name="connsiteX3" fmla="*/ 1303984 w 1303984"/>
                    <a:gd name="connsiteY3" fmla="*/ 1124127 h 1124127"/>
                    <a:gd name="connsiteX4" fmla="*/ 0 w 1303984"/>
                    <a:gd name="connsiteY4" fmla="*/ 1124127 h 1124127"/>
                    <a:gd name="connsiteX0" fmla="*/ 0 w 1303984"/>
                    <a:gd name="connsiteY0" fmla="*/ 1124127 h 1124127"/>
                    <a:gd name="connsiteX1" fmla="*/ 583643 w 1303984"/>
                    <a:gd name="connsiteY1" fmla="*/ 118276 h 1124127"/>
                    <a:gd name="connsiteX2" fmla="*/ 651992 w 1303984"/>
                    <a:gd name="connsiteY2" fmla="*/ 0 h 1124127"/>
                    <a:gd name="connsiteX3" fmla="*/ 721932 w 1303984"/>
                    <a:gd name="connsiteY3" fmla="*/ 116865 h 1124127"/>
                    <a:gd name="connsiteX4" fmla="*/ 1303984 w 1303984"/>
                    <a:gd name="connsiteY4" fmla="*/ 1124127 h 1124127"/>
                    <a:gd name="connsiteX5" fmla="*/ 0 w 1303984"/>
                    <a:gd name="connsiteY5" fmla="*/ 1124127 h 1124127"/>
                    <a:gd name="connsiteX0" fmla="*/ 0 w 1303984"/>
                    <a:gd name="connsiteY0" fmla="*/ 1007262 h 1007262"/>
                    <a:gd name="connsiteX1" fmla="*/ 583643 w 1303984"/>
                    <a:gd name="connsiteY1" fmla="*/ 1411 h 1007262"/>
                    <a:gd name="connsiteX2" fmla="*/ 721932 w 1303984"/>
                    <a:gd name="connsiteY2" fmla="*/ 0 h 1007262"/>
                    <a:gd name="connsiteX3" fmla="*/ 1303984 w 1303984"/>
                    <a:gd name="connsiteY3" fmla="*/ 1007262 h 1007262"/>
                    <a:gd name="connsiteX4" fmla="*/ 0 w 1303984"/>
                    <a:gd name="connsiteY4" fmla="*/ 1007262 h 1007262"/>
                    <a:gd name="connsiteX0" fmla="*/ 0 w 1303984"/>
                    <a:gd name="connsiteY0" fmla="*/ 1038935 h 1038935"/>
                    <a:gd name="connsiteX1" fmla="*/ 583643 w 1303984"/>
                    <a:gd name="connsiteY1" fmla="*/ 33084 h 1038935"/>
                    <a:gd name="connsiteX2" fmla="*/ 721932 w 1303984"/>
                    <a:gd name="connsiteY2" fmla="*/ 31673 h 1038935"/>
                    <a:gd name="connsiteX3" fmla="*/ 1303984 w 1303984"/>
                    <a:gd name="connsiteY3" fmla="*/ 1038935 h 1038935"/>
                    <a:gd name="connsiteX4" fmla="*/ 0 w 1303984"/>
                    <a:gd name="connsiteY4" fmla="*/ 1038935 h 1038935"/>
                    <a:gd name="connsiteX0" fmla="*/ 0 w 1303984"/>
                    <a:gd name="connsiteY0" fmla="*/ 1061592 h 1061592"/>
                    <a:gd name="connsiteX1" fmla="*/ 583643 w 1303984"/>
                    <a:gd name="connsiteY1" fmla="*/ 55741 h 1061592"/>
                    <a:gd name="connsiteX2" fmla="*/ 721932 w 1303984"/>
                    <a:gd name="connsiteY2" fmla="*/ 54330 h 1061592"/>
                    <a:gd name="connsiteX3" fmla="*/ 1303984 w 1303984"/>
                    <a:gd name="connsiteY3" fmla="*/ 1061592 h 1061592"/>
                    <a:gd name="connsiteX4" fmla="*/ 0 w 1303984"/>
                    <a:gd name="connsiteY4"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0 w 1303984"/>
                    <a:gd name="connsiteY5"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119388 w 1303984"/>
                    <a:gd name="connsiteY5" fmla="*/ 1060452 h 1061592"/>
                    <a:gd name="connsiteX6" fmla="*/ 0 w 1303984"/>
                    <a:gd name="connsiteY6" fmla="*/ 1061592 h 1061592"/>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303984 w 1303984"/>
                    <a:gd name="connsiteY4" fmla="*/ 1061592 h 1061863"/>
                    <a:gd name="connsiteX5" fmla="*/ 1194654 w 1303984"/>
                    <a:gd name="connsiteY5" fmla="*/ 1061863 h 1061863"/>
                    <a:gd name="connsiteX6" fmla="*/ 119388 w 1303984"/>
                    <a:gd name="connsiteY6" fmla="*/ 1060452 h 1061863"/>
                    <a:gd name="connsiteX7" fmla="*/ 0 w 1303984"/>
                    <a:gd name="connsiteY7" fmla="*/ 1061592 h 1061863"/>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258154 w 1303984"/>
                    <a:gd name="connsiteY4" fmla="*/ 972963 h 1061863"/>
                    <a:gd name="connsiteX5" fmla="*/ 1303984 w 1303984"/>
                    <a:gd name="connsiteY5" fmla="*/ 1061592 h 1061863"/>
                    <a:gd name="connsiteX6" fmla="*/ 1194654 w 1303984"/>
                    <a:gd name="connsiteY6" fmla="*/ 1061863 h 1061863"/>
                    <a:gd name="connsiteX7" fmla="*/ 119388 w 1303984"/>
                    <a:gd name="connsiteY7" fmla="*/ 1060452 h 1061863"/>
                    <a:gd name="connsiteX8" fmla="*/ 0 w 1303984"/>
                    <a:gd name="connsiteY8" fmla="*/ 106159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43863 w 1243863"/>
                    <a:gd name="connsiteY5" fmla="*/ 1061592 h 1061863"/>
                    <a:gd name="connsiteX6" fmla="*/ 1134533 w 1243863"/>
                    <a:gd name="connsiteY6" fmla="*/ 1061863 h 1061863"/>
                    <a:gd name="connsiteX7" fmla="*/ 59267 w 1243863"/>
                    <a:gd name="connsiteY7" fmla="*/ 106045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34722 w 1243863"/>
                    <a:gd name="connsiteY5" fmla="*/ 1042108 h 1061863"/>
                    <a:gd name="connsiteX6" fmla="*/ 1243863 w 1243863"/>
                    <a:gd name="connsiteY6" fmla="*/ 1061592 h 1061863"/>
                    <a:gd name="connsiteX7" fmla="*/ 1134533 w 1243863"/>
                    <a:gd name="connsiteY7" fmla="*/ 1061863 h 1061863"/>
                    <a:gd name="connsiteX8" fmla="*/ 59267 w 1243863"/>
                    <a:gd name="connsiteY8" fmla="*/ 1060452 h 1061863"/>
                    <a:gd name="connsiteX0" fmla="*/ 71800 w 1256396"/>
                    <a:gd name="connsiteY0" fmla="*/ 1060452 h 1061863"/>
                    <a:gd name="connsiteX1" fmla="*/ 12533 w 1256396"/>
                    <a:gd name="connsiteY1" fmla="*/ 960263 h 1061863"/>
                    <a:gd name="connsiteX2" fmla="*/ 536055 w 1256396"/>
                    <a:gd name="connsiteY2" fmla="*/ 55741 h 1061863"/>
                    <a:gd name="connsiteX3" fmla="*/ 674344 w 1256396"/>
                    <a:gd name="connsiteY3" fmla="*/ 54330 h 1061863"/>
                    <a:gd name="connsiteX4" fmla="*/ 1210566 w 1256396"/>
                    <a:gd name="connsiteY4" fmla="*/ 972963 h 1061863"/>
                    <a:gd name="connsiteX5" fmla="*/ 1247255 w 1256396"/>
                    <a:gd name="connsiteY5" fmla="*/ 1042108 h 1061863"/>
                    <a:gd name="connsiteX6" fmla="*/ 1256396 w 1256396"/>
                    <a:gd name="connsiteY6" fmla="*/ 1061592 h 1061863"/>
                    <a:gd name="connsiteX7" fmla="*/ 1147066 w 1256396"/>
                    <a:gd name="connsiteY7" fmla="*/ 1061863 h 1061863"/>
                    <a:gd name="connsiteX8" fmla="*/ 71800 w 1256396"/>
                    <a:gd name="connsiteY8" fmla="*/ 1060452 h 1061863"/>
                    <a:gd name="connsiteX0" fmla="*/ 79691 w 1264287"/>
                    <a:gd name="connsiteY0" fmla="*/ 1060452 h 1061863"/>
                    <a:gd name="connsiteX1" fmla="*/ 20424 w 1264287"/>
                    <a:gd name="connsiteY1" fmla="*/ 960263 h 1061863"/>
                    <a:gd name="connsiteX2" fmla="*/ 543946 w 1264287"/>
                    <a:gd name="connsiteY2" fmla="*/ 55741 h 1061863"/>
                    <a:gd name="connsiteX3" fmla="*/ 682235 w 1264287"/>
                    <a:gd name="connsiteY3" fmla="*/ 54330 h 1061863"/>
                    <a:gd name="connsiteX4" fmla="*/ 1218457 w 1264287"/>
                    <a:gd name="connsiteY4" fmla="*/ 972963 h 1061863"/>
                    <a:gd name="connsiteX5" fmla="*/ 1255146 w 1264287"/>
                    <a:gd name="connsiteY5" fmla="*/ 1042108 h 1061863"/>
                    <a:gd name="connsiteX6" fmla="*/ 1264287 w 1264287"/>
                    <a:gd name="connsiteY6" fmla="*/ 1061592 h 1061863"/>
                    <a:gd name="connsiteX7" fmla="*/ 1154957 w 1264287"/>
                    <a:gd name="connsiteY7" fmla="*/ 1061863 h 1061863"/>
                    <a:gd name="connsiteX8" fmla="*/ 79691 w 1264287"/>
                    <a:gd name="connsiteY8" fmla="*/ 1060452 h 1061863"/>
                    <a:gd name="connsiteX0" fmla="*/ 79691 w 1255146"/>
                    <a:gd name="connsiteY0" fmla="*/ 1060452 h 1061863"/>
                    <a:gd name="connsiteX1" fmla="*/ 20424 w 1255146"/>
                    <a:gd name="connsiteY1" fmla="*/ 960263 h 1061863"/>
                    <a:gd name="connsiteX2" fmla="*/ 543946 w 1255146"/>
                    <a:gd name="connsiteY2" fmla="*/ 55741 h 1061863"/>
                    <a:gd name="connsiteX3" fmla="*/ 682235 w 1255146"/>
                    <a:gd name="connsiteY3" fmla="*/ 54330 h 1061863"/>
                    <a:gd name="connsiteX4" fmla="*/ 1218457 w 1255146"/>
                    <a:gd name="connsiteY4" fmla="*/ 972963 h 1061863"/>
                    <a:gd name="connsiteX5" fmla="*/ 1255146 w 1255146"/>
                    <a:gd name="connsiteY5" fmla="*/ 1042108 h 1061863"/>
                    <a:gd name="connsiteX6" fmla="*/ 1154957 w 1255146"/>
                    <a:gd name="connsiteY6" fmla="*/ 1061863 h 1061863"/>
                    <a:gd name="connsiteX7" fmla="*/ 79691 w 1255146"/>
                    <a:gd name="connsiteY7" fmla="*/ 1060452 h 1061863"/>
                    <a:gd name="connsiteX0" fmla="*/ 79691 w 1218457"/>
                    <a:gd name="connsiteY0" fmla="*/ 1060452 h 1061863"/>
                    <a:gd name="connsiteX1" fmla="*/ 20424 w 1218457"/>
                    <a:gd name="connsiteY1" fmla="*/ 960263 h 1061863"/>
                    <a:gd name="connsiteX2" fmla="*/ 543946 w 1218457"/>
                    <a:gd name="connsiteY2" fmla="*/ 55741 h 1061863"/>
                    <a:gd name="connsiteX3" fmla="*/ 682235 w 1218457"/>
                    <a:gd name="connsiteY3" fmla="*/ 54330 h 1061863"/>
                    <a:gd name="connsiteX4" fmla="*/ 1218457 w 1218457"/>
                    <a:gd name="connsiteY4" fmla="*/ 972963 h 1061863"/>
                    <a:gd name="connsiteX5" fmla="*/ 1154957 w 1218457"/>
                    <a:gd name="connsiteY5" fmla="*/ 1061863 h 1061863"/>
                    <a:gd name="connsiteX6" fmla="*/ 79691 w 1218457"/>
                    <a:gd name="connsiteY6" fmla="*/ 1060452 h 1061863"/>
                    <a:gd name="connsiteX0" fmla="*/ 79691 w 1231224"/>
                    <a:gd name="connsiteY0" fmla="*/ 1060452 h 1061863"/>
                    <a:gd name="connsiteX1" fmla="*/ 20424 w 1231224"/>
                    <a:gd name="connsiteY1" fmla="*/ 960263 h 1061863"/>
                    <a:gd name="connsiteX2" fmla="*/ 543946 w 1231224"/>
                    <a:gd name="connsiteY2" fmla="*/ 55741 h 1061863"/>
                    <a:gd name="connsiteX3" fmla="*/ 682235 w 1231224"/>
                    <a:gd name="connsiteY3" fmla="*/ 54330 h 1061863"/>
                    <a:gd name="connsiteX4" fmla="*/ 1218457 w 1231224"/>
                    <a:gd name="connsiteY4" fmla="*/ 972963 h 1061863"/>
                    <a:gd name="connsiteX5" fmla="*/ 1154957 w 1231224"/>
                    <a:gd name="connsiteY5" fmla="*/ 1061863 h 1061863"/>
                    <a:gd name="connsiteX6" fmla="*/ 79691 w 1231224"/>
                    <a:gd name="connsiteY6" fmla="*/ 1060452 h 1061863"/>
                    <a:gd name="connsiteX0" fmla="*/ 79691 w 1237470"/>
                    <a:gd name="connsiteY0" fmla="*/ 1060452 h 1061863"/>
                    <a:gd name="connsiteX1" fmla="*/ 20424 w 1237470"/>
                    <a:gd name="connsiteY1" fmla="*/ 960263 h 1061863"/>
                    <a:gd name="connsiteX2" fmla="*/ 543946 w 1237470"/>
                    <a:gd name="connsiteY2" fmla="*/ 55741 h 1061863"/>
                    <a:gd name="connsiteX3" fmla="*/ 682235 w 1237470"/>
                    <a:gd name="connsiteY3" fmla="*/ 54330 h 1061863"/>
                    <a:gd name="connsiteX4" fmla="*/ 1218457 w 1237470"/>
                    <a:gd name="connsiteY4" fmla="*/ 972963 h 1061863"/>
                    <a:gd name="connsiteX5" fmla="*/ 1154957 w 1237470"/>
                    <a:gd name="connsiteY5" fmla="*/ 1061863 h 1061863"/>
                    <a:gd name="connsiteX6" fmla="*/ 79691 w 1237470"/>
                    <a:gd name="connsiteY6" fmla="*/ 1060452 h 1061863"/>
                    <a:gd name="connsiteX0" fmla="*/ 79691 w 1237218"/>
                    <a:gd name="connsiteY0" fmla="*/ 1060452 h 1061863"/>
                    <a:gd name="connsiteX1" fmla="*/ 20424 w 1237218"/>
                    <a:gd name="connsiteY1" fmla="*/ 960263 h 1061863"/>
                    <a:gd name="connsiteX2" fmla="*/ 543946 w 1237218"/>
                    <a:gd name="connsiteY2" fmla="*/ 55741 h 1061863"/>
                    <a:gd name="connsiteX3" fmla="*/ 682235 w 1237218"/>
                    <a:gd name="connsiteY3" fmla="*/ 54330 h 1061863"/>
                    <a:gd name="connsiteX4" fmla="*/ 1218457 w 1237218"/>
                    <a:gd name="connsiteY4" fmla="*/ 972963 h 1061863"/>
                    <a:gd name="connsiteX5" fmla="*/ 1154957 w 1237218"/>
                    <a:gd name="connsiteY5" fmla="*/ 1061863 h 1061863"/>
                    <a:gd name="connsiteX6" fmla="*/ 79691 w 1237218"/>
                    <a:gd name="connsiteY6" fmla="*/ 1060452 h 1061863"/>
                    <a:gd name="connsiteX0" fmla="*/ 78292 w 1235819"/>
                    <a:gd name="connsiteY0" fmla="*/ 1060452 h 1061863"/>
                    <a:gd name="connsiteX1" fmla="*/ 19025 w 1235819"/>
                    <a:gd name="connsiteY1" fmla="*/ 960263 h 1061863"/>
                    <a:gd name="connsiteX2" fmla="*/ 542547 w 1235819"/>
                    <a:gd name="connsiteY2" fmla="*/ 55741 h 1061863"/>
                    <a:gd name="connsiteX3" fmla="*/ 680836 w 1235819"/>
                    <a:gd name="connsiteY3" fmla="*/ 54330 h 1061863"/>
                    <a:gd name="connsiteX4" fmla="*/ 1217058 w 1235819"/>
                    <a:gd name="connsiteY4" fmla="*/ 972963 h 1061863"/>
                    <a:gd name="connsiteX5" fmla="*/ 1153558 w 1235819"/>
                    <a:gd name="connsiteY5" fmla="*/ 1061863 h 1061863"/>
                    <a:gd name="connsiteX6" fmla="*/ 78292 w 1235819"/>
                    <a:gd name="connsiteY6" fmla="*/ 1060452 h 1061863"/>
                    <a:gd name="connsiteX0" fmla="*/ 73321 w 1230848"/>
                    <a:gd name="connsiteY0" fmla="*/ 1060452 h 1061863"/>
                    <a:gd name="connsiteX1" fmla="*/ 14054 w 1230848"/>
                    <a:gd name="connsiteY1" fmla="*/ 960263 h 1061863"/>
                    <a:gd name="connsiteX2" fmla="*/ 537576 w 1230848"/>
                    <a:gd name="connsiteY2" fmla="*/ 55741 h 1061863"/>
                    <a:gd name="connsiteX3" fmla="*/ 675865 w 1230848"/>
                    <a:gd name="connsiteY3" fmla="*/ 54330 h 1061863"/>
                    <a:gd name="connsiteX4" fmla="*/ 1212087 w 1230848"/>
                    <a:gd name="connsiteY4" fmla="*/ 972963 h 1061863"/>
                    <a:gd name="connsiteX5" fmla="*/ 1148587 w 1230848"/>
                    <a:gd name="connsiteY5" fmla="*/ 1061863 h 1061863"/>
                    <a:gd name="connsiteX6" fmla="*/ 73321 w 1230848"/>
                    <a:gd name="connsiteY6" fmla="*/ 1060452 h 1061863"/>
                    <a:gd name="connsiteX0" fmla="*/ 73321 w 1223150"/>
                    <a:gd name="connsiteY0" fmla="*/ 1060452 h 1061863"/>
                    <a:gd name="connsiteX1" fmla="*/ 14054 w 1223150"/>
                    <a:gd name="connsiteY1" fmla="*/ 960263 h 1061863"/>
                    <a:gd name="connsiteX2" fmla="*/ 537576 w 1223150"/>
                    <a:gd name="connsiteY2" fmla="*/ 55741 h 1061863"/>
                    <a:gd name="connsiteX3" fmla="*/ 675865 w 1223150"/>
                    <a:gd name="connsiteY3" fmla="*/ 54330 h 1061863"/>
                    <a:gd name="connsiteX4" fmla="*/ 1202210 w 1223150"/>
                    <a:gd name="connsiteY4" fmla="*/ 957441 h 1061863"/>
                    <a:gd name="connsiteX5" fmla="*/ 1148587 w 1223150"/>
                    <a:gd name="connsiteY5" fmla="*/ 1061863 h 1061863"/>
                    <a:gd name="connsiteX6" fmla="*/ 73321 w 1223150"/>
                    <a:gd name="connsiteY6" fmla="*/ 1060452 h 1061863"/>
                    <a:gd name="connsiteX0" fmla="*/ 73321 w 1223150"/>
                    <a:gd name="connsiteY0" fmla="*/ 1071408 h 1072819"/>
                    <a:gd name="connsiteX1" fmla="*/ 14054 w 1223150"/>
                    <a:gd name="connsiteY1" fmla="*/ 971219 h 1072819"/>
                    <a:gd name="connsiteX2" fmla="*/ 537576 w 1223150"/>
                    <a:gd name="connsiteY2" fmla="*/ 66697 h 1072819"/>
                    <a:gd name="connsiteX3" fmla="*/ 665987 w 1223150"/>
                    <a:gd name="connsiteY3" fmla="*/ 45531 h 1072819"/>
                    <a:gd name="connsiteX4" fmla="*/ 1202210 w 1223150"/>
                    <a:gd name="connsiteY4" fmla="*/ 968397 h 1072819"/>
                    <a:gd name="connsiteX5" fmla="*/ 1148587 w 1223150"/>
                    <a:gd name="connsiteY5" fmla="*/ 1072819 h 1072819"/>
                    <a:gd name="connsiteX6" fmla="*/ 73321 w 1223150"/>
                    <a:gd name="connsiteY6" fmla="*/ 1071408 h 1072819"/>
                    <a:gd name="connsiteX0" fmla="*/ 73321 w 1223150"/>
                    <a:gd name="connsiteY0" fmla="*/ 1078156 h 1079567"/>
                    <a:gd name="connsiteX1" fmla="*/ 14054 w 1223150"/>
                    <a:gd name="connsiteY1" fmla="*/ 977967 h 1079567"/>
                    <a:gd name="connsiteX2" fmla="*/ 548865 w 1223150"/>
                    <a:gd name="connsiteY2" fmla="*/ 57923 h 1079567"/>
                    <a:gd name="connsiteX3" fmla="*/ 665987 w 1223150"/>
                    <a:gd name="connsiteY3" fmla="*/ 52279 h 1079567"/>
                    <a:gd name="connsiteX4" fmla="*/ 1202210 w 1223150"/>
                    <a:gd name="connsiteY4" fmla="*/ 975145 h 1079567"/>
                    <a:gd name="connsiteX5" fmla="*/ 1148587 w 1223150"/>
                    <a:gd name="connsiteY5" fmla="*/ 1079567 h 1079567"/>
                    <a:gd name="connsiteX6" fmla="*/ 73321 w 1223150"/>
                    <a:gd name="connsiteY6" fmla="*/ 1078156 h 1079567"/>
                    <a:gd name="connsiteX0" fmla="*/ 73321 w 1223150"/>
                    <a:gd name="connsiteY0" fmla="*/ 1070238 h 1071649"/>
                    <a:gd name="connsiteX1" fmla="*/ 14054 w 1223150"/>
                    <a:gd name="connsiteY1" fmla="*/ 970049 h 1071649"/>
                    <a:gd name="connsiteX2" fmla="*/ 548865 w 1223150"/>
                    <a:gd name="connsiteY2" fmla="*/ 50005 h 1071649"/>
                    <a:gd name="connsiteX3" fmla="*/ 665987 w 1223150"/>
                    <a:gd name="connsiteY3" fmla="*/ 44361 h 1071649"/>
                    <a:gd name="connsiteX4" fmla="*/ 1202210 w 1223150"/>
                    <a:gd name="connsiteY4" fmla="*/ 967227 h 1071649"/>
                    <a:gd name="connsiteX5" fmla="*/ 1148587 w 1223150"/>
                    <a:gd name="connsiteY5" fmla="*/ 1071649 h 1071649"/>
                    <a:gd name="connsiteX6" fmla="*/ 73321 w 1223150"/>
                    <a:gd name="connsiteY6" fmla="*/ 1070238 h 1071649"/>
                    <a:gd name="connsiteX0" fmla="*/ 73321 w 1223150"/>
                    <a:gd name="connsiteY0" fmla="*/ 1065392 h 1066803"/>
                    <a:gd name="connsiteX1" fmla="*/ 14054 w 1223150"/>
                    <a:gd name="connsiteY1" fmla="*/ 965203 h 1066803"/>
                    <a:gd name="connsiteX2" fmla="*/ 548865 w 1223150"/>
                    <a:gd name="connsiteY2" fmla="*/ 45159 h 1066803"/>
                    <a:gd name="connsiteX3" fmla="*/ 665987 w 1223150"/>
                    <a:gd name="connsiteY3" fmla="*/ 39515 h 1066803"/>
                    <a:gd name="connsiteX4" fmla="*/ 1202210 w 1223150"/>
                    <a:gd name="connsiteY4" fmla="*/ 962381 h 1066803"/>
                    <a:gd name="connsiteX5" fmla="*/ 1148587 w 1223150"/>
                    <a:gd name="connsiteY5" fmla="*/ 1066803 h 1066803"/>
                    <a:gd name="connsiteX6" fmla="*/ 73321 w 1223150"/>
                    <a:gd name="connsiteY6" fmla="*/ 1065392 h 10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150" h="1066803">
                      <a:moveTo>
                        <a:pt x="73321" y="1065392"/>
                      </a:moveTo>
                      <a:cubicBezTo>
                        <a:pt x="6998" y="1065863"/>
                        <a:pt x="-18401" y="1023999"/>
                        <a:pt x="14054" y="965203"/>
                      </a:cubicBezTo>
                      <a:lnTo>
                        <a:pt x="548865" y="45159"/>
                      </a:lnTo>
                      <a:cubicBezTo>
                        <a:pt x="587905" y="-15989"/>
                        <a:pt x="629769" y="-12226"/>
                        <a:pt x="665987" y="39515"/>
                      </a:cubicBezTo>
                      <a:lnTo>
                        <a:pt x="1202210" y="962381"/>
                      </a:lnTo>
                      <a:cubicBezTo>
                        <a:pt x="1247365" y="1017414"/>
                        <a:pt x="1214910" y="1066803"/>
                        <a:pt x="1148587" y="1066803"/>
                      </a:cubicBezTo>
                      <a:lnTo>
                        <a:pt x="73321" y="1065392"/>
                      </a:lnTo>
                      <a:close/>
                    </a:path>
                  </a:pathLst>
                </a:custGeom>
                <a:noFill/>
                <a:ln w="9525" cap="flat" cmpd="sng" algn="ctr">
                  <a:solidFill>
                    <a:schemeClr val="accent2"/>
                  </a:solidFill>
                  <a:prstDash val="solid"/>
                  <a:miter lim="800000"/>
                  <a:headEnd type="triangl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n-lt"/>
                  </a:endParaRPr>
                </a:p>
              </p:txBody>
            </p:sp>
            <p:sp>
              <p:nvSpPr>
                <p:cNvPr id="81" name="Isosceles Triangle 49">
                  <a:extLst>
                    <a:ext uri="{FF2B5EF4-FFF2-40B4-BE49-F238E27FC236}">
                      <a16:creationId xmlns:a16="http://schemas.microsoft.com/office/drawing/2014/main" id="{865ACDCF-CBF9-9452-8256-3271299997EA}"/>
                    </a:ext>
                  </a:extLst>
                </p:cNvPr>
                <p:cNvSpPr/>
                <p:nvPr/>
              </p:nvSpPr>
              <p:spPr>
                <a:xfrm>
                  <a:off x="1955839" y="415169"/>
                  <a:ext cx="279227" cy="243534"/>
                </a:xfrm>
                <a:custGeom>
                  <a:avLst/>
                  <a:gdLst>
                    <a:gd name="connsiteX0" fmla="*/ 0 w 1303984"/>
                    <a:gd name="connsiteY0" fmla="*/ 1124127 h 1124127"/>
                    <a:gd name="connsiteX1" fmla="*/ 651992 w 1303984"/>
                    <a:gd name="connsiteY1" fmla="*/ 0 h 1124127"/>
                    <a:gd name="connsiteX2" fmla="*/ 1303984 w 1303984"/>
                    <a:gd name="connsiteY2" fmla="*/ 1124127 h 1124127"/>
                    <a:gd name="connsiteX3" fmla="*/ 0 w 1303984"/>
                    <a:gd name="connsiteY3" fmla="*/ 1124127 h 1124127"/>
                    <a:gd name="connsiteX0" fmla="*/ 0 w 1303984"/>
                    <a:gd name="connsiteY0" fmla="*/ 1124127 h 1124127"/>
                    <a:gd name="connsiteX1" fmla="*/ 651992 w 1303984"/>
                    <a:gd name="connsiteY1" fmla="*/ 0 h 1124127"/>
                    <a:gd name="connsiteX2" fmla="*/ 721932 w 1303984"/>
                    <a:gd name="connsiteY2" fmla="*/ 116865 h 1124127"/>
                    <a:gd name="connsiteX3" fmla="*/ 1303984 w 1303984"/>
                    <a:gd name="connsiteY3" fmla="*/ 1124127 h 1124127"/>
                    <a:gd name="connsiteX4" fmla="*/ 0 w 1303984"/>
                    <a:gd name="connsiteY4" fmla="*/ 1124127 h 1124127"/>
                    <a:gd name="connsiteX0" fmla="*/ 0 w 1303984"/>
                    <a:gd name="connsiteY0" fmla="*/ 1124127 h 1124127"/>
                    <a:gd name="connsiteX1" fmla="*/ 583643 w 1303984"/>
                    <a:gd name="connsiteY1" fmla="*/ 118276 h 1124127"/>
                    <a:gd name="connsiteX2" fmla="*/ 651992 w 1303984"/>
                    <a:gd name="connsiteY2" fmla="*/ 0 h 1124127"/>
                    <a:gd name="connsiteX3" fmla="*/ 721932 w 1303984"/>
                    <a:gd name="connsiteY3" fmla="*/ 116865 h 1124127"/>
                    <a:gd name="connsiteX4" fmla="*/ 1303984 w 1303984"/>
                    <a:gd name="connsiteY4" fmla="*/ 1124127 h 1124127"/>
                    <a:gd name="connsiteX5" fmla="*/ 0 w 1303984"/>
                    <a:gd name="connsiteY5" fmla="*/ 1124127 h 1124127"/>
                    <a:gd name="connsiteX0" fmla="*/ 0 w 1303984"/>
                    <a:gd name="connsiteY0" fmla="*/ 1007262 h 1007262"/>
                    <a:gd name="connsiteX1" fmla="*/ 583643 w 1303984"/>
                    <a:gd name="connsiteY1" fmla="*/ 1411 h 1007262"/>
                    <a:gd name="connsiteX2" fmla="*/ 721932 w 1303984"/>
                    <a:gd name="connsiteY2" fmla="*/ 0 h 1007262"/>
                    <a:gd name="connsiteX3" fmla="*/ 1303984 w 1303984"/>
                    <a:gd name="connsiteY3" fmla="*/ 1007262 h 1007262"/>
                    <a:gd name="connsiteX4" fmla="*/ 0 w 1303984"/>
                    <a:gd name="connsiteY4" fmla="*/ 1007262 h 1007262"/>
                    <a:gd name="connsiteX0" fmla="*/ 0 w 1303984"/>
                    <a:gd name="connsiteY0" fmla="*/ 1038935 h 1038935"/>
                    <a:gd name="connsiteX1" fmla="*/ 583643 w 1303984"/>
                    <a:gd name="connsiteY1" fmla="*/ 33084 h 1038935"/>
                    <a:gd name="connsiteX2" fmla="*/ 721932 w 1303984"/>
                    <a:gd name="connsiteY2" fmla="*/ 31673 h 1038935"/>
                    <a:gd name="connsiteX3" fmla="*/ 1303984 w 1303984"/>
                    <a:gd name="connsiteY3" fmla="*/ 1038935 h 1038935"/>
                    <a:gd name="connsiteX4" fmla="*/ 0 w 1303984"/>
                    <a:gd name="connsiteY4" fmla="*/ 1038935 h 1038935"/>
                    <a:gd name="connsiteX0" fmla="*/ 0 w 1303984"/>
                    <a:gd name="connsiteY0" fmla="*/ 1061592 h 1061592"/>
                    <a:gd name="connsiteX1" fmla="*/ 583643 w 1303984"/>
                    <a:gd name="connsiteY1" fmla="*/ 55741 h 1061592"/>
                    <a:gd name="connsiteX2" fmla="*/ 721932 w 1303984"/>
                    <a:gd name="connsiteY2" fmla="*/ 54330 h 1061592"/>
                    <a:gd name="connsiteX3" fmla="*/ 1303984 w 1303984"/>
                    <a:gd name="connsiteY3" fmla="*/ 1061592 h 1061592"/>
                    <a:gd name="connsiteX4" fmla="*/ 0 w 1303984"/>
                    <a:gd name="connsiteY4"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0 w 1303984"/>
                    <a:gd name="connsiteY5" fmla="*/ 1061592 h 1061592"/>
                    <a:gd name="connsiteX0" fmla="*/ 0 w 1303984"/>
                    <a:gd name="connsiteY0" fmla="*/ 1061592 h 1061592"/>
                    <a:gd name="connsiteX1" fmla="*/ 60121 w 1303984"/>
                    <a:gd name="connsiteY1" fmla="*/ 960263 h 1061592"/>
                    <a:gd name="connsiteX2" fmla="*/ 583643 w 1303984"/>
                    <a:gd name="connsiteY2" fmla="*/ 55741 h 1061592"/>
                    <a:gd name="connsiteX3" fmla="*/ 721932 w 1303984"/>
                    <a:gd name="connsiteY3" fmla="*/ 54330 h 1061592"/>
                    <a:gd name="connsiteX4" fmla="*/ 1303984 w 1303984"/>
                    <a:gd name="connsiteY4" fmla="*/ 1061592 h 1061592"/>
                    <a:gd name="connsiteX5" fmla="*/ 119388 w 1303984"/>
                    <a:gd name="connsiteY5" fmla="*/ 1060452 h 1061592"/>
                    <a:gd name="connsiteX6" fmla="*/ 0 w 1303984"/>
                    <a:gd name="connsiteY6" fmla="*/ 1061592 h 1061592"/>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303984 w 1303984"/>
                    <a:gd name="connsiteY4" fmla="*/ 1061592 h 1061863"/>
                    <a:gd name="connsiteX5" fmla="*/ 1194654 w 1303984"/>
                    <a:gd name="connsiteY5" fmla="*/ 1061863 h 1061863"/>
                    <a:gd name="connsiteX6" fmla="*/ 119388 w 1303984"/>
                    <a:gd name="connsiteY6" fmla="*/ 1060452 h 1061863"/>
                    <a:gd name="connsiteX7" fmla="*/ 0 w 1303984"/>
                    <a:gd name="connsiteY7" fmla="*/ 1061592 h 1061863"/>
                    <a:gd name="connsiteX0" fmla="*/ 0 w 1303984"/>
                    <a:gd name="connsiteY0" fmla="*/ 1061592 h 1061863"/>
                    <a:gd name="connsiteX1" fmla="*/ 60121 w 1303984"/>
                    <a:gd name="connsiteY1" fmla="*/ 960263 h 1061863"/>
                    <a:gd name="connsiteX2" fmla="*/ 583643 w 1303984"/>
                    <a:gd name="connsiteY2" fmla="*/ 55741 h 1061863"/>
                    <a:gd name="connsiteX3" fmla="*/ 721932 w 1303984"/>
                    <a:gd name="connsiteY3" fmla="*/ 54330 h 1061863"/>
                    <a:gd name="connsiteX4" fmla="*/ 1258154 w 1303984"/>
                    <a:gd name="connsiteY4" fmla="*/ 972963 h 1061863"/>
                    <a:gd name="connsiteX5" fmla="*/ 1303984 w 1303984"/>
                    <a:gd name="connsiteY5" fmla="*/ 1061592 h 1061863"/>
                    <a:gd name="connsiteX6" fmla="*/ 1194654 w 1303984"/>
                    <a:gd name="connsiteY6" fmla="*/ 1061863 h 1061863"/>
                    <a:gd name="connsiteX7" fmla="*/ 119388 w 1303984"/>
                    <a:gd name="connsiteY7" fmla="*/ 1060452 h 1061863"/>
                    <a:gd name="connsiteX8" fmla="*/ 0 w 1303984"/>
                    <a:gd name="connsiteY8" fmla="*/ 106159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43863 w 1243863"/>
                    <a:gd name="connsiteY5" fmla="*/ 1061592 h 1061863"/>
                    <a:gd name="connsiteX6" fmla="*/ 1134533 w 1243863"/>
                    <a:gd name="connsiteY6" fmla="*/ 1061863 h 1061863"/>
                    <a:gd name="connsiteX7" fmla="*/ 59267 w 1243863"/>
                    <a:gd name="connsiteY7" fmla="*/ 1060452 h 1061863"/>
                    <a:gd name="connsiteX0" fmla="*/ 59267 w 1243863"/>
                    <a:gd name="connsiteY0" fmla="*/ 1060452 h 1061863"/>
                    <a:gd name="connsiteX1" fmla="*/ 0 w 1243863"/>
                    <a:gd name="connsiteY1" fmla="*/ 960263 h 1061863"/>
                    <a:gd name="connsiteX2" fmla="*/ 523522 w 1243863"/>
                    <a:gd name="connsiteY2" fmla="*/ 55741 h 1061863"/>
                    <a:gd name="connsiteX3" fmla="*/ 661811 w 1243863"/>
                    <a:gd name="connsiteY3" fmla="*/ 54330 h 1061863"/>
                    <a:gd name="connsiteX4" fmla="*/ 1198033 w 1243863"/>
                    <a:gd name="connsiteY4" fmla="*/ 972963 h 1061863"/>
                    <a:gd name="connsiteX5" fmla="*/ 1234722 w 1243863"/>
                    <a:gd name="connsiteY5" fmla="*/ 1042108 h 1061863"/>
                    <a:gd name="connsiteX6" fmla="*/ 1243863 w 1243863"/>
                    <a:gd name="connsiteY6" fmla="*/ 1061592 h 1061863"/>
                    <a:gd name="connsiteX7" fmla="*/ 1134533 w 1243863"/>
                    <a:gd name="connsiteY7" fmla="*/ 1061863 h 1061863"/>
                    <a:gd name="connsiteX8" fmla="*/ 59267 w 1243863"/>
                    <a:gd name="connsiteY8" fmla="*/ 1060452 h 1061863"/>
                    <a:gd name="connsiteX0" fmla="*/ 71800 w 1256396"/>
                    <a:gd name="connsiteY0" fmla="*/ 1060452 h 1061863"/>
                    <a:gd name="connsiteX1" fmla="*/ 12533 w 1256396"/>
                    <a:gd name="connsiteY1" fmla="*/ 960263 h 1061863"/>
                    <a:gd name="connsiteX2" fmla="*/ 536055 w 1256396"/>
                    <a:gd name="connsiteY2" fmla="*/ 55741 h 1061863"/>
                    <a:gd name="connsiteX3" fmla="*/ 674344 w 1256396"/>
                    <a:gd name="connsiteY3" fmla="*/ 54330 h 1061863"/>
                    <a:gd name="connsiteX4" fmla="*/ 1210566 w 1256396"/>
                    <a:gd name="connsiteY4" fmla="*/ 972963 h 1061863"/>
                    <a:gd name="connsiteX5" fmla="*/ 1247255 w 1256396"/>
                    <a:gd name="connsiteY5" fmla="*/ 1042108 h 1061863"/>
                    <a:gd name="connsiteX6" fmla="*/ 1256396 w 1256396"/>
                    <a:gd name="connsiteY6" fmla="*/ 1061592 h 1061863"/>
                    <a:gd name="connsiteX7" fmla="*/ 1147066 w 1256396"/>
                    <a:gd name="connsiteY7" fmla="*/ 1061863 h 1061863"/>
                    <a:gd name="connsiteX8" fmla="*/ 71800 w 1256396"/>
                    <a:gd name="connsiteY8" fmla="*/ 1060452 h 1061863"/>
                    <a:gd name="connsiteX0" fmla="*/ 79691 w 1264287"/>
                    <a:gd name="connsiteY0" fmla="*/ 1060452 h 1061863"/>
                    <a:gd name="connsiteX1" fmla="*/ 20424 w 1264287"/>
                    <a:gd name="connsiteY1" fmla="*/ 960263 h 1061863"/>
                    <a:gd name="connsiteX2" fmla="*/ 543946 w 1264287"/>
                    <a:gd name="connsiteY2" fmla="*/ 55741 h 1061863"/>
                    <a:gd name="connsiteX3" fmla="*/ 682235 w 1264287"/>
                    <a:gd name="connsiteY3" fmla="*/ 54330 h 1061863"/>
                    <a:gd name="connsiteX4" fmla="*/ 1218457 w 1264287"/>
                    <a:gd name="connsiteY4" fmla="*/ 972963 h 1061863"/>
                    <a:gd name="connsiteX5" fmla="*/ 1255146 w 1264287"/>
                    <a:gd name="connsiteY5" fmla="*/ 1042108 h 1061863"/>
                    <a:gd name="connsiteX6" fmla="*/ 1264287 w 1264287"/>
                    <a:gd name="connsiteY6" fmla="*/ 1061592 h 1061863"/>
                    <a:gd name="connsiteX7" fmla="*/ 1154957 w 1264287"/>
                    <a:gd name="connsiteY7" fmla="*/ 1061863 h 1061863"/>
                    <a:gd name="connsiteX8" fmla="*/ 79691 w 1264287"/>
                    <a:gd name="connsiteY8" fmla="*/ 1060452 h 1061863"/>
                    <a:gd name="connsiteX0" fmla="*/ 79691 w 1255146"/>
                    <a:gd name="connsiteY0" fmla="*/ 1060452 h 1061863"/>
                    <a:gd name="connsiteX1" fmla="*/ 20424 w 1255146"/>
                    <a:gd name="connsiteY1" fmla="*/ 960263 h 1061863"/>
                    <a:gd name="connsiteX2" fmla="*/ 543946 w 1255146"/>
                    <a:gd name="connsiteY2" fmla="*/ 55741 h 1061863"/>
                    <a:gd name="connsiteX3" fmla="*/ 682235 w 1255146"/>
                    <a:gd name="connsiteY3" fmla="*/ 54330 h 1061863"/>
                    <a:gd name="connsiteX4" fmla="*/ 1218457 w 1255146"/>
                    <a:gd name="connsiteY4" fmla="*/ 972963 h 1061863"/>
                    <a:gd name="connsiteX5" fmla="*/ 1255146 w 1255146"/>
                    <a:gd name="connsiteY5" fmla="*/ 1042108 h 1061863"/>
                    <a:gd name="connsiteX6" fmla="*/ 1154957 w 1255146"/>
                    <a:gd name="connsiteY6" fmla="*/ 1061863 h 1061863"/>
                    <a:gd name="connsiteX7" fmla="*/ 79691 w 1255146"/>
                    <a:gd name="connsiteY7" fmla="*/ 1060452 h 1061863"/>
                    <a:gd name="connsiteX0" fmla="*/ 79691 w 1218457"/>
                    <a:gd name="connsiteY0" fmla="*/ 1060452 h 1061863"/>
                    <a:gd name="connsiteX1" fmla="*/ 20424 w 1218457"/>
                    <a:gd name="connsiteY1" fmla="*/ 960263 h 1061863"/>
                    <a:gd name="connsiteX2" fmla="*/ 543946 w 1218457"/>
                    <a:gd name="connsiteY2" fmla="*/ 55741 h 1061863"/>
                    <a:gd name="connsiteX3" fmla="*/ 682235 w 1218457"/>
                    <a:gd name="connsiteY3" fmla="*/ 54330 h 1061863"/>
                    <a:gd name="connsiteX4" fmla="*/ 1218457 w 1218457"/>
                    <a:gd name="connsiteY4" fmla="*/ 972963 h 1061863"/>
                    <a:gd name="connsiteX5" fmla="*/ 1154957 w 1218457"/>
                    <a:gd name="connsiteY5" fmla="*/ 1061863 h 1061863"/>
                    <a:gd name="connsiteX6" fmla="*/ 79691 w 1218457"/>
                    <a:gd name="connsiteY6" fmla="*/ 1060452 h 1061863"/>
                    <a:gd name="connsiteX0" fmla="*/ 79691 w 1231224"/>
                    <a:gd name="connsiteY0" fmla="*/ 1060452 h 1061863"/>
                    <a:gd name="connsiteX1" fmla="*/ 20424 w 1231224"/>
                    <a:gd name="connsiteY1" fmla="*/ 960263 h 1061863"/>
                    <a:gd name="connsiteX2" fmla="*/ 543946 w 1231224"/>
                    <a:gd name="connsiteY2" fmla="*/ 55741 h 1061863"/>
                    <a:gd name="connsiteX3" fmla="*/ 682235 w 1231224"/>
                    <a:gd name="connsiteY3" fmla="*/ 54330 h 1061863"/>
                    <a:gd name="connsiteX4" fmla="*/ 1218457 w 1231224"/>
                    <a:gd name="connsiteY4" fmla="*/ 972963 h 1061863"/>
                    <a:gd name="connsiteX5" fmla="*/ 1154957 w 1231224"/>
                    <a:gd name="connsiteY5" fmla="*/ 1061863 h 1061863"/>
                    <a:gd name="connsiteX6" fmla="*/ 79691 w 1231224"/>
                    <a:gd name="connsiteY6" fmla="*/ 1060452 h 1061863"/>
                    <a:gd name="connsiteX0" fmla="*/ 79691 w 1237470"/>
                    <a:gd name="connsiteY0" fmla="*/ 1060452 h 1061863"/>
                    <a:gd name="connsiteX1" fmla="*/ 20424 w 1237470"/>
                    <a:gd name="connsiteY1" fmla="*/ 960263 h 1061863"/>
                    <a:gd name="connsiteX2" fmla="*/ 543946 w 1237470"/>
                    <a:gd name="connsiteY2" fmla="*/ 55741 h 1061863"/>
                    <a:gd name="connsiteX3" fmla="*/ 682235 w 1237470"/>
                    <a:gd name="connsiteY3" fmla="*/ 54330 h 1061863"/>
                    <a:gd name="connsiteX4" fmla="*/ 1218457 w 1237470"/>
                    <a:gd name="connsiteY4" fmla="*/ 972963 h 1061863"/>
                    <a:gd name="connsiteX5" fmla="*/ 1154957 w 1237470"/>
                    <a:gd name="connsiteY5" fmla="*/ 1061863 h 1061863"/>
                    <a:gd name="connsiteX6" fmla="*/ 79691 w 1237470"/>
                    <a:gd name="connsiteY6" fmla="*/ 1060452 h 1061863"/>
                    <a:gd name="connsiteX0" fmla="*/ 79691 w 1237218"/>
                    <a:gd name="connsiteY0" fmla="*/ 1060452 h 1061863"/>
                    <a:gd name="connsiteX1" fmla="*/ 20424 w 1237218"/>
                    <a:gd name="connsiteY1" fmla="*/ 960263 h 1061863"/>
                    <a:gd name="connsiteX2" fmla="*/ 543946 w 1237218"/>
                    <a:gd name="connsiteY2" fmla="*/ 55741 h 1061863"/>
                    <a:gd name="connsiteX3" fmla="*/ 682235 w 1237218"/>
                    <a:gd name="connsiteY3" fmla="*/ 54330 h 1061863"/>
                    <a:gd name="connsiteX4" fmla="*/ 1218457 w 1237218"/>
                    <a:gd name="connsiteY4" fmla="*/ 972963 h 1061863"/>
                    <a:gd name="connsiteX5" fmla="*/ 1154957 w 1237218"/>
                    <a:gd name="connsiteY5" fmla="*/ 1061863 h 1061863"/>
                    <a:gd name="connsiteX6" fmla="*/ 79691 w 1237218"/>
                    <a:gd name="connsiteY6" fmla="*/ 1060452 h 1061863"/>
                    <a:gd name="connsiteX0" fmla="*/ 78292 w 1235819"/>
                    <a:gd name="connsiteY0" fmla="*/ 1060452 h 1061863"/>
                    <a:gd name="connsiteX1" fmla="*/ 19025 w 1235819"/>
                    <a:gd name="connsiteY1" fmla="*/ 960263 h 1061863"/>
                    <a:gd name="connsiteX2" fmla="*/ 542547 w 1235819"/>
                    <a:gd name="connsiteY2" fmla="*/ 55741 h 1061863"/>
                    <a:gd name="connsiteX3" fmla="*/ 680836 w 1235819"/>
                    <a:gd name="connsiteY3" fmla="*/ 54330 h 1061863"/>
                    <a:gd name="connsiteX4" fmla="*/ 1217058 w 1235819"/>
                    <a:gd name="connsiteY4" fmla="*/ 972963 h 1061863"/>
                    <a:gd name="connsiteX5" fmla="*/ 1153558 w 1235819"/>
                    <a:gd name="connsiteY5" fmla="*/ 1061863 h 1061863"/>
                    <a:gd name="connsiteX6" fmla="*/ 78292 w 1235819"/>
                    <a:gd name="connsiteY6" fmla="*/ 1060452 h 1061863"/>
                    <a:gd name="connsiteX0" fmla="*/ 73321 w 1230848"/>
                    <a:gd name="connsiteY0" fmla="*/ 1060452 h 1061863"/>
                    <a:gd name="connsiteX1" fmla="*/ 14054 w 1230848"/>
                    <a:gd name="connsiteY1" fmla="*/ 960263 h 1061863"/>
                    <a:gd name="connsiteX2" fmla="*/ 537576 w 1230848"/>
                    <a:gd name="connsiteY2" fmla="*/ 55741 h 1061863"/>
                    <a:gd name="connsiteX3" fmla="*/ 675865 w 1230848"/>
                    <a:gd name="connsiteY3" fmla="*/ 54330 h 1061863"/>
                    <a:gd name="connsiteX4" fmla="*/ 1212087 w 1230848"/>
                    <a:gd name="connsiteY4" fmla="*/ 972963 h 1061863"/>
                    <a:gd name="connsiteX5" fmla="*/ 1148587 w 1230848"/>
                    <a:gd name="connsiteY5" fmla="*/ 1061863 h 1061863"/>
                    <a:gd name="connsiteX6" fmla="*/ 73321 w 1230848"/>
                    <a:gd name="connsiteY6" fmla="*/ 1060452 h 1061863"/>
                    <a:gd name="connsiteX0" fmla="*/ 73321 w 1223150"/>
                    <a:gd name="connsiteY0" fmla="*/ 1060452 h 1061863"/>
                    <a:gd name="connsiteX1" fmla="*/ 14054 w 1223150"/>
                    <a:gd name="connsiteY1" fmla="*/ 960263 h 1061863"/>
                    <a:gd name="connsiteX2" fmla="*/ 537576 w 1223150"/>
                    <a:gd name="connsiteY2" fmla="*/ 55741 h 1061863"/>
                    <a:gd name="connsiteX3" fmla="*/ 675865 w 1223150"/>
                    <a:gd name="connsiteY3" fmla="*/ 54330 h 1061863"/>
                    <a:gd name="connsiteX4" fmla="*/ 1202210 w 1223150"/>
                    <a:gd name="connsiteY4" fmla="*/ 957441 h 1061863"/>
                    <a:gd name="connsiteX5" fmla="*/ 1148587 w 1223150"/>
                    <a:gd name="connsiteY5" fmla="*/ 1061863 h 1061863"/>
                    <a:gd name="connsiteX6" fmla="*/ 73321 w 1223150"/>
                    <a:gd name="connsiteY6" fmla="*/ 1060452 h 1061863"/>
                    <a:gd name="connsiteX0" fmla="*/ 73321 w 1223150"/>
                    <a:gd name="connsiteY0" fmla="*/ 1071408 h 1072819"/>
                    <a:gd name="connsiteX1" fmla="*/ 14054 w 1223150"/>
                    <a:gd name="connsiteY1" fmla="*/ 971219 h 1072819"/>
                    <a:gd name="connsiteX2" fmla="*/ 537576 w 1223150"/>
                    <a:gd name="connsiteY2" fmla="*/ 66697 h 1072819"/>
                    <a:gd name="connsiteX3" fmla="*/ 665987 w 1223150"/>
                    <a:gd name="connsiteY3" fmla="*/ 45531 h 1072819"/>
                    <a:gd name="connsiteX4" fmla="*/ 1202210 w 1223150"/>
                    <a:gd name="connsiteY4" fmla="*/ 968397 h 1072819"/>
                    <a:gd name="connsiteX5" fmla="*/ 1148587 w 1223150"/>
                    <a:gd name="connsiteY5" fmla="*/ 1072819 h 1072819"/>
                    <a:gd name="connsiteX6" fmla="*/ 73321 w 1223150"/>
                    <a:gd name="connsiteY6" fmla="*/ 1071408 h 1072819"/>
                    <a:gd name="connsiteX0" fmla="*/ 73321 w 1223150"/>
                    <a:gd name="connsiteY0" fmla="*/ 1078156 h 1079567"/>
                    <a:gd name="connsiteX1" fmla="*/ 14054 w 1223150"/>
                    <a:gd name="connsiteY1" fmla="*/ 977967 h 1079567"/>
                    <a:gd name="connsiteX2" fmla="*/ 548865 w 1223150"/>
                    <a:gd name="connsiteY2" fmla="*/ 57923 h 1079567"/>
                    <a:gd name="connsiteX3" fmla="*/ 665987 w 1223150"/>
                    <a:gd name="connsiteY3" fmla="*/ 52279 h 1079567"/>
                    <a:gd name="connsiteX4" fmla="*/ 1202210 w 1223150"/>
                    <a:gd name="connsiteY4" fmla="*/ 975145 h 1079567"/>
                    <a:gd name="connsiteX5" fmla="*/ 1148587 w 1223150"/>
                    <a:gd name="connsiteY5" fmla="*/ 1079567 h 1079567"/>
                    <a:gd name="connsiteX6" fmla="*/ 73321 w 1223150"/>
                    <a:gd name="connsiteY6" fmla="*/ 1078156 h 1079567"/>
                    <a:gd name="connsiteX0" fmla="*/ 73321 w 1223150"/>
                    <a:gd name="connsiteY0" fmla="*/ 1070238 h 1071649"/>
                    <a:gd name="connsiteX1" fmla="*/ 14054 w 1223150"/>
                    <a:gd name="connsiteY1" fmla="*/ 970049 h 1071649"/>
                    <a:gd name="connsiteX2" fmla="*/ 548865 w 1223150"/>
                    <a:gd name="connsiteY2" fmla="*/ 50005 h 1071649"/>
                    <a:gd name="connsiteX3" fmla="*/ 665987 w 1223150"/>
                    <a:gd name="connsiteY3" fmla="*/ 44361 h 1071649"/>
                    <a:gd name="connsiteX4" fmla="*/ 1202210 w 1223150"/>
                    <a:gd name="connsiteY4" fmla="*/ 967227 h 1071649"/>
                    <a:gd name="connsiteX5" fmla="*/ 1148587 w 1223150"/>
                    <a:gd name="connsiteY5" fmla="*/ 1071649 h 1071649"/>
                    <a:gd name="connsiteX6" fmla="*/ 73321 w 1223150"/>
                    <a:gd name="connsiteY6" fmla="*/ 1070238 h 1071649"/>
                    <a:gd name="connsiteX0" fmla="*/ 73321 w 1223150"/>
                    <a:gd name="connsiteY0" fmla="*/ 1065392 h 1066803"/>
                    <a:gd name="connsiteX1" fmla="*/ 14054 w 1223150"/>
                    <a:gd name="connsiteY1" fmla="*/ 965203 h 1066803"/>
                    <a:gd name="connsiteX2" fmla="*/ 548865 w 1223150"/>
                    <a:gd name="connsiteY2" fmla="*/ 45159 h 1066803"/>
                    <a:gd name="connsiteX3" fmla="*/ 665987 w 1223150"/>
                    <a:gd name="connsiteY3" fmla="*/ 39515 h 1066803"/>
                    <a:gd name="connsiteX4" fmla="*/ 1202210 w 1223150"/>
                    <a:gd name="connsiteY4" fmla="*/ 962381 h 1066803"/>
                    <a:gd name="connsiteX5" fmla="*/ 1148587 w 1223150"/>
                    <a:gd name="connsiteY5" fmla="*/ 1066803 h 1066803"/>
                    <a:gd name="connsiteX6" fmla="*/ 73321 w 1223150"/>
                    <a:gd name="connsiteY6" fmla="*/ 1065392 h 106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150" h="1066803">
                      <a:moveTo>
                        <a:pt x="73321" y="1065392"/>
                      </a:moveTo>
                      <a:cubicBezTo>
                        <a:pt x="6998" y="1065863"/>
                        <a:pt x="-18401" y="1023999"/>
                        <a:pt x="14054" y="965203"/>
                      </a:cubicBezTo>
                      <a:lnTo>
                        <a:pt x="548865" y="45159"/>
                      </a:lnTo>
                      <a:cubicBezTo>
                        <a:pt x="587905" y="-15989"/>
                        <a:pt x="629769" y="-12226"/>
                        <a:pt x="665987" y="39515"/>
                      </a:cubicBezTo>
                      <a:lnTo>
                        <a:pt x="1202210" y="962381"/>
                      </a:lnTo>
                      <a:cubicBezTo>
                        <a:pt x="1247365" y="1017414"/>
                        <a:pt x="1214910" y="1066803"/>
                        <a:pt x="1148587" y="1066803"/>
                      </a:cubicBezTo>
                      <a:lnTo>
                        <a:pt x="73321" y="1065392"/>
                      </a:lnTo>
                      <a:close/>
                    </a:path>
                  </a:pathLst>
                </a:custGeom>
                <a:noFill/>
                <a:ln w="9525" cap="flat" cmpd="sng" algn="ctr">
                  <a:solidFill>
                    <a:schemeClr val="accent2"/>
                  </a:solidFill>
                  <a:prstDash val="solid"/>
                  <a:miter lim="800000"/>
                  <a:headEnd type="triangl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n-lt"/>
                  </a:endParaRPr>
                </a:p>
              </p:txBody>
            </p:sp>
          </p:grpSp>
          <p:grpSp>
            <p:nvGrpSpPr>
              <p:cNvPr id="66" name="Group 65">
                <a:extLst>
                  <a:ext uri="{FF2B5EF4-FFF2-40B4-BE49-F238E27FC236}">
                    <a16:creationId xmlns:a16="http://schemas.microsoft.com/office/drawing/2014/main" id="{0768AA24-E2B3-5E0C-547B-E923963F84A5}"/>
                  </a:ext>
                </a:extLst>
              </p:cNvPr>
              <p:cNvGrpSpPr/>
              <p:nvPr/>
            </p:nvGrpSpPr>
            <p:grpSpPr>
              <a:xfrm rot="13500000">
                <a:off x="2132482" y="773618"/>
                <a:ext cx="444111" cy="566850"/>
                <a:chOff x="1807437" y="490806"/>
                <a:chExt cx="444111" cy="566850"/>
              </a:xfrm>
              <a:solidFill>
                <a:schemeClr val="accent1"/>
              </a:solidFill>
            </p:grpSpPr>
            <p:sp>
              <p:nvSpPr>
                <p:cNvPr id="70" name="Freeform: Shape 270">
                  <a:extLst>
                    <a:ext uri="{FF2B5EF4-FFF2-40B4-BE49-F238E27FC236}">
                      <a16:creationId xmlns:a16="http://schemas.microsoft.com/office/drawing/2014/main" id="{B91178CF-012F-1DA2-61B9-CDEABDA86B60}"/>
                    </a:ext>
                  </a:extLst>
                </p:cNvPr>
                <p:cNvSpPr/>
                <p:nvPr/>
              </p:nvSpPr>
              <p:spPr>
                <a:xfrm rot="2700000">
                  <a:off x="1961129" y="543021"/>
                  <a:ext cx="342633" cy="238204"/>
                </a:xfrm>
                <a:custGeom>
                  <a:avLst/>
                  <a:gdLst>
                    <a:gd name="connsiteX0" fmla="*/ 1287836 w 2409841"/>
                    <a:gd name="connsiteY0" fmla="*/ 1633918 h 1675352"/>
                    <a:gd name="connsiteX1" fmla="*/ 2388926 w 2409841"/>
                    <a:gd name="connsiteY1" fmla="*/ 165735 h 1675352"/>
                    <a:gd name="connsiteX2" fmla="*/ 2306058 w 2409841"/>
                    <a:gd name="connsiteY2" fmla="*/ 0 h 1675352"/>
                    <a:gd name="connsiteX3" fmla="*/ 1204968 w 2409841"/>
                    <a:gd name="connsiteY3" fmla="*/ 0 h 1675352"/>
                    <a:gd name="connsiteX4" fmla="*/ 103783 w 2409841"/>
                    <a:gd name="connsiteY4" fmla="*/ 0 h 1675352"/>
                    <a:gd name="connsiteX5" fmla="*/ 20915 w 2409841"/>
                    <a:gd name="connsiteY5" fmla="*/ 165735 h 1675352"/>
                    <a:gd name="connsiteX6" fmla="*/ 1122101 w 2409841"/>
                    <a:gd name="connsiteY6" fmla="*/ 1633918 h 1675352"/>
                    <a:gd name="connsiteX7" fmla="*/ 1287836 w 2409841"/>
                    <a:gd name="connsiteY7" fmla="*/ 1633918 h 16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841" h="1675352">
                      <a:moveTo>
                        <a:pt x="1287836" y="1633918"/>
                      </a:moveTo>
                      <a:lnTo>
                        <a:pt x="2388926" y="165735"/>
                      </a:lnTo>
                      <a:cubicBezTo>
                        <a:pt x="2440170" y="97441"/>
                        <a:pt x="2391402" y="0"/>
                        <a:pt x="2306058" y="0"/>
                      </a:cubicBezTo>
                      <a:lnTo>
                        <a:pt x="1204968" y="0"/>
                      </a:lnTo>
                      <a:lnTo>
                        <a:pt x="103783" y="0"/>
                      </a:lnTo>
                      <a:cubicBezTo>
                        <a:pt x="18439" y="0"/>
                        <a:pt x="-30329" y="97441"/>
                        <a:pt x="20915" y="165735"/>
                      </a:cubicBezTo>
                      <a:lnTo>
                        <a:pt x="1122101" y="1633918"/>
                      </a:lnTo>
                      <a:cubicBezTo>
                        <a:pt x="1163534" y="1689164"/>
                        <a:pt x="1246402" y="1689164"/>
                        <a:pt x="1287836" y="1633918"/>
                      </a:cubicBezTo>
                    </a:path>
                  </a:pathLst>
                </a:custGeom>
                <a:solidFill>
                  <a:schemeClr val="accent2"/>
                </a:solidFill>
                <a:ln w="9525" cap="flat">
                  <a:noFill/>
                  <a:prstDash val="solid"/>
                  <a:miter/>
                </a:ln>
              </p:spPr>
              <p:txBody>
                <a:bodyPr rtlCol="0" anchor="ctr"/>
                <a:lstStyle/>
                <a:p>
                  <a:endParaRPr lang="en-US">
                    <a:latin typeface="+mn-lt"/>
                  </a:endParaRPr>
                </a:p>
              </p:txBody>
            </p:sp>
            <p:sp>
              <p:nvSpPr>
                <p:cNvPr id="71" name="Freeform: Shape 271">
                  <a:extLst>
                    <a:ext uri="{FF2B5EF4-FFF2-40B4-BE49-F238E27FC236}">
                      <a16:creationId xmlns:a16="http://schemas.microsoft.com/office/drawing/2014/main" id="{8E6E8598-9C48-B963-8047-2DC74D3BE831}"/>
                    </a:ext>
                  </a:extLst>
                </p:cNvPr>
                <p:cNvSpPr/>
                <p:nvPr/>
              </p:nvSpPr>
              <p:spPr>
                <a:xfrm rot="2700000">
                  <a:off x="1736910" y="665339"/>
                  <a:ext cx="462844" cy="321790"/>
                </a:xfrm>
                <a:custGeom>
                  <a:avLst/>
                  <a:gdLst>
                    <a:gd name="connsiteX0" fmla="*/ 1287740 w 2409745"/>
                    <a:gd name="connsiteY0" fmla="*/ 1633918 h 1675352"/>
                    <a:gd name="connsiteX1" fmla="*/ 2388831 w 2409745"/>
                    <a:gd name="connsiteY1" fmla="*/ 165735 h 1675352"/>
                    <a:gd name="connsiteX2" fmla="*/ 2305963 w 2409745"/>
                    <a:gd name="connsiteY2" fmla="*/ 0 h 1675352"/>
                    <a:gd name="connsiteX3" fmla="*/ 1204873 w 2409745"/>
                    <a:gd name="connsiteY3" fmla="*/ 0 h 1675352"/>
                    <a:gd name="connsiteX4" fmla="*/ 103783 w 2409745"/>
                    <a:gd name="connsiteY4" fmla="*/ 0 h 1675352"/>
                    <a:gd name="connsiteX5" fmla="*/ 20915 w 2409745"/>
                    <a:gd name="connsiteY5" fmla="*/ 165735 h 1675352"/>
                    <a:gd name="connsiteX6" fmla="*/ 1122005 w 2409745"/>
                    <a:gd name="connsiteY6" fmla="*/ 1633918 h 1675352"/>
                    <a:gd name="connsiteX7" fmla="*/ 1287740 w 2409745"/>
                    <a:gd name="connsiteY7" fmla="*/ 1633918 h 16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745" h="1675352">
                      <a:moveTo>
                        <a:pt x="1287740" y="1633918"/>
                      </a:moveTo>
                      <a:lnTo>
                        <a:pt x="2388831" y="165735"/>
                      </a:lnTo>
                      <a:cubicBezTo>
                        <a:pt x="2440075" y="97441"/>
                        <a:pt x="2391307" y="0"/>
                        <a:pt x="2305963" y="0"/>
                      </a:cubicBezTo>
                      <a:lnTo>
                        <a:pt x="1204873" y="0"/>
                      </a:lnTo>
                      <a:lnTo>
                        <a:pt x="103783" y="0"/>
                      </a:lnTo>
                      <a:cubicBezTo>
                        <a:pt x="18439" y="0"/>
                        <a:pt x="-30329" y="97441"/>
                        <a:pt x="20915" y="165735"/>
                      </a:cubicBezTo>
                      <a:lnTo>
                        <a:pt x="1122005" y="1633918"/>
                      </a:lnTo>
                      <a:cubicBezTo>
                        <a:pt x="1163439" y="1689164"/>
                        <a:pt x="1246307" y="1689164"/>
                        <a:pt x="1287740" y="1633918"/>
                      </a:cubicBezTo>
                    </a:path>
                  </a:pathLst>
                </a:custGeom>
                <a:solidFill>
                  <a:schemeClr val="tx1"/>
                </a:solidFill>
                <a:ln w="9525" cap="flat">
                  <a:noFill/>
                  <a:prstDash val="solid"/>
                  <a:miter/>
                </a:ln>
              </p:spPr>
              <p:txBody>
                <a:bodyPr rtlCol="0" anchor="ctr"/>
                <a:lstStyle/>
                <a:p>
                  <a:endParaRPr lang="en-US">
                    <a:latin typeface="+mn-lt"/>
                  </a:endParaRPr>
                </a:p>
              </p:txBody>
            </p:sp>
          </p:grpSp>
          <p:sp>
            <p:nvSpPr>
              <p:cNvPr id="67" name="Freeform: Shape 261">
                <a:extLst>
                  <a:ext uri="{FF2B5EF4-FFF2-40B4-BE49-F238E27FC236}">
                    <a16:creationId xmlns:a16="http://schemas.microsoft.com/office/drawing/2014/main" id="{68A4338D-3821-DD67-B1DC-D0B59CD6D4D4}"/>
                  </a:ext>
                </a:extLst>
              </p:cNvPr>
              <p:cNvSpPr/>
              <p:nvPr/>
            </p:nvSpPr>
            <p:spPr>
              <a:xfrm rot="18900000" flipV="1">
                <a:off x="1870672" y="542850"/>
                <a:ext cx="214301" cy="214302"/>
              </a:xfrm>
              <a:custGeom>
                <a:avLst/>
                <a:gdLst>
                  <a:gd name="connsiteX0" fmla="*/ 278457 w 726077"/>
                  <a:gd name="connsiteY0" fmla="*/ 692032 h 726077"/>
                  <a:gd name="connsiteX1" fmla="*/ 31283 w 726077"/>
                  <a:gd name="connsiteY1" fmla="*/ 436096 h 726077"/>
                  <a:gd name="connsiteX2" fmla="*/ 34045 w 726077"/>
                  <a:gd name="connsiteY2" fmla="*/ 278457 h 726077"/>
                  <a:gd name="connsiteX3" fmla="*/ 289982 w 726077"/>
                  <a:gd name="connsiteY3" fmla="*/ 31283 h 726077"/>
                  <a:gd name="connsiteX4" fmla="*/ 447621 w 726077"/>
                  <a:gd name="connsiteY4" fmla="*/ 34045 h 726077"/>
                  <a:gd name="connsiteX5" fmla="*/ 694795 w 726077"/>
                  <a:gd name="connsiteY5" fmla="*/ 289982 h 726077"/>
                  <a:gd name="connsiteX6" fmla="*/ 692032 w 726077"/>
                  <a:gd name="connsiteY6" fmla="*/ 447621 h 726077"/>
                  <a:gd name="connsiteX7" fmla="*/ 436096 w 726077"/>
                  <a:gd name="connsiteY7" fmla="*/ 694795 h 726077"/>
                  <a:gd name="connsiteX8" fmla="*/ 278457 w 726077"/>
                  <a:gd name="connsiteY8" fmla="*/ 692032 h 7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077" h="726077">
                    <a:moveTo>
                      <a:pt x="278457" y="692032"/>
                    </a:moveTo>
                    <a:lnTo>
                      <a:pt x="31283" y="436096"/>
                    </a:lnTo>
                    <a:cubicBezTo>
                      <a:pt x="-11484" y="391804"/>
                      <a:pt x="-10246" y="321224"/>
                      <a:pt x="34045" y="278457"/>
                    </a:cubicBezTo>
                    <a:lnTo>
                      <a:pt x="289982" y="31283"/>
                    </a:lnTo>
                    <a:cubicBezTo>
                      <a:pt x="334273" y="-11484"/>
                      <a:pt x="404854" y="-10246"/>
                      <a:pt x="447621" y="34045"/>
                    </a:cubicBezTo>
                    <a:lnTo>
                      <a:pt x="694795" y="289982"/>
                    </a:lnTo>
                    <a:cubicBezTo>
                      <a:pt x="737562" y="334273"/>
                      <a:pt x="736324" y="404854"/>
                      <a:pt x="692032" y="447621"/>
                    </a:cubicBezTo>
                    <a:lnTo>
                      <a:pt x="436096" y="694795"/>
                    </a:lnTo>
                    <a:cubicBezTo>
                      <a:pt x="391804" y="737562"/>
                      <a:pt x="321224" y="736324"/>
                      <a:pt x="278457" y="692032"/>
                    </a:cubicBezTo>
                  </a:path>
                </a:pathLst>
              </a:custGeom>
              <a:noFill/>
              <a:ln w="19050" cap="flat">
                <a:solidFill>
                  <a:schemeClr val="accent1"/>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n-lt"/>
                </a:endParaRPr>
              </a:p>
            </p:txBody>
          </p:sp>
          <p:sp>
            <p:nvSpPr>
              <p:cNvPr id="69" name="Freeform: Shape 261">
                <a:extLst>
                  <a:ext uri="{FF2B5EF4-FFF2-40B4-BE49-F238E27FC236}">
                    <a16:creationId xmlns:a16="http://schemas.microsoft.com/office/drawing/2014/main" id="{E98A772B-3216-590B-FC20-06B6C8C07FFC}"/>
                  </a:ext>
                </a:extLst>
              </p:cNvPr>
              <p:cNvSpPr/>
              <p:nvPr/>
            </p:nvSpPr>
            <p:spPr>
              <a:xfrm rot="18900000" flipV="1">
                <a:off x="1463768" y="909647"/>
                <a:ext cx="131605" cy="131606"/>
              </a:xfrm>
              <a:custGeom>
                <a:avLst/>
                <a:gdLst>
                  <a:gd name="connsiteX0" fmla="*/ 278457 w 726077"/>
                  <a:gd name="connsiteY0" fmla="*/ 692032 h 726077"/>
                  <a:gd name="connsiteX1" fmla="*/ 31283 w 726077"/>
                  <a:gd name="connsiteY1" fmla="*/ 436096 h 726077"/>
                  <a:gd name="connsiteX2" fmla="*/ 34045 w 726077"/>
                  <a:gd name="connsiteY2" fmla="*/ 278457 h 726077"/>
                  <a:gd name="connsiteX3" fmla="*/ 289982 w 726077"/>
                  <a:gd name="connsiteY3" fmla="*/ 31283 h 726077"/>
                  <a:gd name="connsiteX4" fmla="*/ 447621 w 726077"/>
                  <a:gd name="connsiteY4" fmla="*/ 34045 h 726077"/>
                  <a:gd name="connsiteX5" fmla="*/ 694795 w 726077"/>
                  <a:gd name="connsiteY5" fmla="*/ 289982 h 726077"/>
                  <a:gd name="connsiteX6" fmla="*/ 692032 w 726077"/>
                  <a:gd name="connsiteY6" fmla="*/ 447621 h 726077"/>
                  <a:gd name="connsiteX7" fmla="*/ 436096 w 726077"/>
                  <a:gd name="connsiteY7" fmla="*/ 694795 h 726077"/>
                  <a:gd name="connsiteX8" fmla="*/ 278457 w 726077"/>
                  <a:gd name="connsiteY8" fmla="*/ 692032 h 72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077" h="726077">
                    <a:moveTo>
                      <a:pt x="278457" y="692032"/>
                    </a:moveTo>
                    <a:lnTo>
                      <a:pt x="31283" y="436096"/>
                    </a:lnTo>
                    <a:cubicBezTo>
                      <a:pt x="-11484" y="391804"/>
                      <a:pt x="-10246" y="321224"/>
                      <a:pt x="34045" y="278457"/>
                    </a:cubicBezTo>
                    <a:lnTo>
                      <a:pt x="289982" y="31283"/>
                    </a:lnTo>
                    <a:cubicBezTo>
                      <a:pt x="334273" y="-11484"/>
                      <a:pt x="404854" y="-10246"/>
                      <a:pt x="447621" y="34045"/>
                    </a:cubicBezTo>
                    <a:lnTo>
                      <a:pt x="694795" y="289982"/>
                    </a:lnTo>
                    <a:cubicBezTo>
                      <a:pt x="737562" y="334273"/>
                      <a:pt x="736324" y="404854"/>
                      <a:pt x="692032" y="447621"/>
                    </a:cubicBezTo>
                    <a:lnTo>
                      <a:pt x="436096" y="694795"/>
                    </a:lnTo>
                    <a:cubicBezTo>
                      <a:pt x="391804" y="737562"/>
                      <a:pt x="321224" y="736324"/>
                      <a:pt x="278457" y="692032"/>
                    </a:cubicBezTo>
                  </a:path>
                </a:pathLst>
              </a:custGeom>
              <a:noFill/>
              <a:ln w="12700" cap="flat">
                <a:solidFill>
                  <a:srgbClr val="00BCEB"/>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n-lt"/>
                </a:endParaRPr>
              </a:p>
            </p:txBody>
          </p:sp>
        </p:grpSp>
        <p:sp>
          <p:nvSpPr>
            <p:cNvPr id="32" name="Oval 31">
              <a:extLst>
                <a:ext uri="{FF2B5EF4-FFF2-40B4-BE49-F238E27FC236}">
                  <a16:creationId xmlns:a16="http://schemas.microsoft.com/office/drawing/2014/main" id="{3175B412-721B-3B47-C63C-95F774C75689}"/>
                </a:ext>
              </a:extLst>
            </p:cNvPr>
            <p:cNvSpPr/>
            <p:nvPr/>
          </p:nvSpPr>
          <p:spPr>
            <a:xfrm>
              <a:off x="2659711" y="469575"/>
              <a:ext cx="1035832" cy="1035832"/>
            </a:xfrm>
            <a:prstGeom prst="ellipse">
              <a:avLst/>
            </a:prstGeom>
            <a:solidFill>
              <a:schemeClr val="accent2"/>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a:extLst>
                <a:ext uri="{FF2B5EF4-FFF2-40B4-BE49-F238E27FC236}">
                  <a16:creationId xmlns:a16="http://schemas.microsoft.com/office/drawing/2014/main" id="{33CAB939-F899-9347-EC05-41CF203D55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0427" y="536691"/>
              <a:ext cx="914400" cy="914400"/>
            </a:xfrm>
            <a:prstGeom prst="rect">
              <a:avLst/>
            </a:prstGeom>
          </p:spPr>
        </p:pic>
        <p:pic>
          <p:nvPicPr>
            <p:cNvPr id="63" name="Picture 62">
              <a:extLst>
                <a:ext uri="{FF2B5EF4-FFF2-40B4-BE49-F238E27FC236}">
                  <a16:creationId xmlns:a16="http://schemas.microsoft.com/office/drawing/2014/main" id="{17A3D7C8-84F2-6752-A159-45D1A0FC12FF}"/>
                </a:ext>
              </a:extLst>
            </p:cNvPr>
            <p:cNvPicPr>
              <a:picLocks noChangeAspect="1"/>
            </p:cNvPicPr>
            <p:nvPr/>
          </p:nvPicPr>
          <p:blipFill>
            <a:blip r:embed="rId4"/>
            <a:stretch>
              <a:fillRect/>
            </a:stretch>
          </p:blipFill>
          <p:spPr>
            <a:xfrm>
              <a:off x="2485906" y="754755"/>
              <a:ext cx="1277209" cy="501227"/>
            </a:xfrm>
            <a:prstGeom prst="rect">
              <a:avLst/>
            </a:prstGeom>
          </p:spPr>
        </p:pic>
      </p:grpSp>
      <p:grpSp>
        <p:nvGrpSpPr>
          <p:cNvPr id="113" name="Group 112">
            <a:extLst>
              <a:ext uri="{FF2B5EF4-FFF2-40B4-BE49-F238E27FC236}">
                <a16:creationId xmlns:a16="http://schemas.microsoft.com/office/drawing/2014/main" id="{B04165B1-9815-13ED-18F0-EE848247F216}"/>
              </a:ext>
            </a:extLst>
          </p:cNvPr>
          <p:cNvGrpSpPr/>
          <p:nvPr/>
        </p:nvGrpSpPr>
        <p:grpSpPr>
          <a:xfrm>
            <a:off x="5952744" y="3455484"/>
            <a:ext cx="2825825" cy="991374"/>
            <a:chOff x="5952744" y="3455484"/>
            <a:chExt cx="2825825" cy="991374"/>
          </a:xfrm>
        </p:grpSpPr>
        <p:sp>
          <p:nvSpPr>
            <p:cNvPr id="114" name="Rectangle 113">
              <a:extLst>
                <a:ext uri="{FF2B5EF4-FFF2-40B4-BE49-F238E27FC236}">
                  <a16:creationId xmlns:a16="http://schemas.microsoft.com/office/drawing/2014/main" id="{D8EFA2A5-C403-0B9A-B69A-4095F3A1C180}"/>
                </a:ext>
              </a:extLst>
            </p:cNvPr>
            <p:cNvSpPr/>
            <p:nvPr/>
          </p:nvSpPr>
          <p:spPr>
            <a:xfrm>
              <a:off x="5963551" y="3455653"/>
              <a:ext cx="2815018" cy="9881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311548A5-B299-89CB-6488-BB2C0676A6D2}"/>
                </a:ext>
              </a:extLst>
            </p:cNvPr>
            <p:cNvGrpSpPr/>
            <p:nvPr/>
          </p:nvGrpSpPr>
          <p:grpSpPr>
            <a:xfrm>
              <a:off x="5952744" y="3455484"/>
              <a:ext cx="2825824" cy="991374"/>
              <a:chOff x="5952744" y="3455484"/>
              <a:chExt cx="2825824" cy="991374"/>
            </a:xfrm>
          </p:grpSpPr>
          <p:pic>
            <p:nvPicPr>
              <p:cNvPr id="116" name="Picture 115">
                <a:extLst>
                  <a:ext uri="{FF2B5EF4-FFF2-40B4-BE49-F238E27FC236}">
                    <a16:creationId xmlns:a16="http://schemas.microsoft.com/office/drawing/2014/main" id="{DAE817C6-0CDC-309D-73E8-00626633311E}"/>
                  </a:ext>
                </a:extLst>
              </p:cNvPr>
              <p:cNvPicPr>
                <a:picLocks noChangeAspect="1"/>
              </p:cNvPicPr>
              <p:nvPr/>
            </p:nvPicPr>
            <p:blipFill>
              <a:blip r:embed="rId5"/>
              <a:stretch>
                <a:fillRect/>
              </a:stretch>
            </p:blipFill>
            <p:spPr>
              <a:xfrm>
                <a:off x="6288792" y="3727574"/>
                <a:ext cx="1038052" cy="338328"/>
              </a:xfrm>
              <a:prstGeom prst="rect">
                <a:avLst/>
              </a:prstGeom>
            </p:spPr>
          </p:pic>
          <p:grpSp>
            <p:nvGrpSpPr>
              <p:cNvPr id="117" name="Group 116">
                <a:extLst>
                  <a:ext uri="{FF2B5EF4-FFF2-40B4-BE49-F238E27FC236}">
                    <a16:creationId xmlns:a16="http://schemas.microsoft.com/office/drawing/2014/main" id="{21D3F08C-0936-EB08-A7D6-0AFB6E23D58C}"/>
                  </a:ext>
                </a:extLst>
              </p:cNvPr>
              <p:cNvGrpSpPr/>
              <p:nvPr/>
            </p:nvGrpSpPr>
            <p:grpSpPr>
              <a:xfrm>
                <a:off x="5952744" y="3455484"/>
                <a:ext cx="2825824" cy="991374"/>
                <a:chOff x="5952744" y="3455484"/>
                <a:chExt cx="2825824" cy="991374"/>
              </a:xfrm>
              <a:solidFill>
                <a:schemeClr val="accent3"/>
              </a:solidFill>
            </p:grpSpPr>
            <p:grpSp>
              <p:nvGrpSpPr>
                <p:cNvPr id="118" name="Group 117">
                  <a:extLst>
                    <a:ext uri="{FF2B5EF4-FFF2-40B4-BE49-F238E27FC236}">
                      <a16:creationId xmlns:a16="http://schemas.microsoft.com/office/drawing/2014/main" id="{F4117B60-14AC-BFCD-CC2B-88F5A1ADD83A}"/>
                    </a:ext>
                  </a:extLst>
                </p:cNvPr>
                <p:cNvGrpSpPr/>
                <p:nvPr/>
              </p:nvGrpSpPr>
              <p:grpSpPr>
                <a:xfrm>
                  <a:off x="5952744" y="3455484"/>
                  <a:ext cx="2825824" cy="991374"/>
                  <a:chOff x="5952744" y="3455484"/>
                  <a:chExt cx="2825824" cy="991374"/>
                </a:xfrm>
                <a:grpFill/>
              </p:grpSpPr>
              <p:sp>
                <p:nvSpPr>
                  <p:cNvPr id="120" name="Frame 119">
                    <a:extLst>
                      <a:ext uri="{FF2B5EF4-FFF2-40B4-BE49-F238E27FC236}">
                        <a16:creationId xmlns:a16="http://schemas.microsoft.com/office/drawing/2014/main" id="{FC988B5B-569C-11D6-ED3F-96B688B6B02E}"/>
                      </a:ext>
                    </a:extLst>
                  </p:cNvPr>
                  <p:cNvSpPr/>
                  <p:nvPr/>
                </p:nvSpPr>
                <p:spPr>
                  <a:xfrm>
                    <a:off x="5952744" y="3455484"/>
                    <a:ext cx="2825824" cy="991374"/>
                  </a:xfrm>
                  <a:prstGeom prst="frame">
                    <a:avLst>
                      <a:gd name="adj1" fmla="val 1689"/>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1" name="Picture 120">
                    <a:extLst>
                      <a:ext uri="{FF2B5EF4-FFF2-40B4-BE49-F238E27FC236}">
                        <a16:creationId xmlns:a16="http://schemas.microsoft.com/office/drawing/2014/main" id="{C99BB8E4-7BE3-2CBC-A238-948D76BCED83}"/>
                      </a:ext>
                    </a:extLst>
                  </p:cNvPr>
                  <p:cNvPicPr>
                    <a:picLocks noChangeAspect="1"/>
                  </p:cNvPicPr>
                  <p:nvPr/>
                </p:nvPicPr>
                <p:blipFill>
                  <a:blip r:embed="rId6"/>
                  <a:stretch>
                    <a:fillRect/>
                  </a:stretch>
                </p:blipFill>
                <p:spPr>
                  <a:xfrm>
                    <a:off x="7554084" y="3659707"/>
                    <a:ext cx="917586" cy="338328"/>
                  </a:xfrm>
                  <a:prstGeom prst="rect">
                    <a:avLst/>
                  </a:prstGeom>
                  <a:noFill/>
                </p:spPr>
              </p:pic>
              <p:pic>
                <p:nvPicPr>
                  <p:cNvPr id="122" name="Picture 121">
                    <a:extLst>
                      <a:ext uri="{FF2B5EF4-FFF2-40B4-BE49-F238E27FC236}">
                        <a16:creationId xmlns:a16="http://schemas.microsoft.com/office/drawing/2014/main" id="{C382AFCB-87E7-86A6-418C-25F6F950FBB3}"/>
                      </a:ext>
                    </a:extLst>
                  </p:cNvPr>
                  <p:cNvPicPr>
                    <a:picLocks noChangeAspect="1"/>
                  </p:cNvPicPr>
                  <p:nvPr/>
                </p:nvPicPr>
                <p:blipFill>
                  <a:blip r:embed="rId7"/>
                  <a:stretch>
                    <a:fillRect/>
                  </a:stretch>
                </p:blipFill>
                <p:spPr>
                  <a:xfrm>
                    <a:off x="6989491" y="4077941"/>
                    <a:ext cx="758795" cy="227995"/>
                  </a:xfrm>
                  <a:prstGeom prst="rect">
                    <a:avLst/>
                  </a:prstGeom>
                  <a:noFill/>
                </p:spPr>
              </p:pic>
            </p:grpSp>
            <p:sp>
              <p:nvSpPr>
                <p:cNvPr id="119" name="TextBox 118">
                  <a:extLst>
                    <a:ext uri="{FF2B5EF4-FFF2-40B4-BE49-F238E27FC236}">
                      <a16:creationId xmlns:a16="http://schemas.microsoft.com/office/drawing/2014/main" id="{3EF97F7A-662C-5E4C-4245-EE28069795FC}"/>
                    </a:ext>
                  </a:extLst>
                </p:cNvPr>
                <p:cNvSpPr txBox="1"/>
                <p:nvPr/>
              </p:nvSpPr>
              <p:spPr>
                <a:xfrm>
                  <a:off x="5952744" y="3465576"/>
                  <a:ext cx="466344" cy="246221"/>
                </a:xfrm>
                <a:prstGeom prst="rect">
                  <a:avLst/>
                </a:prstGeom>
                <a:solidFill>
                  <a:schemeClr val="accent2"/>
                </a:solidFill>
                <a:ln>
                  <a:noFill/>
                </a:ln>
              </p:spPr>
              <p:txBody>
                <a:bodyPr wrap="none" rtlCol="0">
                  <a:spAutoFit/>
                </a:bodyPr>
                <a:lstStyle/>
                <a:p>
                  <a:pPr algn="ctr"/>
                  <a:r>
                    <a:rPr lang="en-US" sz="1000">
                      <a:solidFill>
                        <a:schemeClr val="bg1"/>
                      </a:solidFill>
                      <a:latin typeface="+mn-lt"/>
                    </a:rPr>
                    <a:t>API</a:t>
                  </a:r>
                </a:p>
              </p:txBody>
            </p:sp>
          </p:grpSp>
        </p:grpSp>
      </p:grpSp>
      <p:grpSp>
        <p:nvGrpSpPr>
          <p:cNvPr id="123" name="Group 122">
            <a:extLst>
              <a:ext uri="{FF2B5EF4-FFF2-40B4-BE49-F238E27FC236}">
                <a16:creationId xmlns:a16="http://schemas.microsoft.com/office/drawing/2014/main" id="{2764945F-D1DB-FBEB-8510-45A3C3807AE6}"/>
              </a:ext>
            </a:extLst>
          </p:cNvPr>
          <p:cNvGrpSpPr/>
          <p:nvPr/>
        </p:nvGrpSpPr>
        <p:grpSpPr>
          <a:xfrm>
            <a:off x="5955977" y="2176272"/>
            <a:ext cx="2827277" cy="1039422"/>
            <a:chOff x="5955977" y="2176272"/>
            <a:chExt cx="2827277" cy="1039422"/>
          </a:xfrm>
        </p:grpSpPr>
        <p:sp>
          <p:nvSpPr>
            <p:cNvPr id="124" name="Rectangle 123">
              <a:extLst>
                <a:ext uri="{FF2B5EF4-FFF2-40B4-BE49-F238E27FC236}">
                  <a16:creationId xmlns:a16="http://schemas.microsoft.com/office/drawing/2014/main" id="{A6AD5CC7-6928-238F-6E99-7A722FC50EE4}"/>
                </a:ext>
              </a:extLst>
            </p:cNvPr>
            <p:cNvSpPr/>
            <p:nvPr/>
          </p:nvSpPr>
          <p:spPr>
            <a:xfrm>
              <a:off x="5955977" y="2241173"/>
              <a:ext cx="2825824" cy="97232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EEA06E93-D5AA-5AF4-4688-99E1794CEA7F}"/>
                </a:ext>
              </a:extLst>
            </p:cNvPr>
            <p:cNvGrpSpPr/>
            <p:nvPr/>
          </p:nvGrpSpPr>
          <p:grpSpPr>
            <a:xfrm>
              <a:off x="5957430" y="2224320"/>
              <a:ext cx="2825824" cy="991374"/>
              <a:chOff x="5957430" y="2224320"/>
              <a:chExt cx="2825824" cy="991374"/>
            </a:xfrm>
          </p:grpSpPr>
          <p:pic>
            <p:nvPicPr>
              <p:cNvPr id="130" name="Picture 129">
                <a:extLst>
                  <a:ext uri="{FF2B5EF4-FFF2-40B4-BE49-F238E27FC236}">
                    <a16:creationId xmlns:a16="http://schemas.microsoft.com/office/drawing/2014/main" id="{AE46BAB0-975A-595B-3966-D642567F3A56}"/>
                  </a:ext>
                </a:extLst>
              </p:cNvPr>
              <p:cNvPicPr>
                <a:picLocks noChangeAspect="1"/>
              </p:cNvPicPr>
              <p:nvPr/>
            </p:nvPicPr>
            <p:blipFill>
              <a:blip r:embed="rId8"/>
              <a:stretch>
                <a:fillRect/>
              </a:stretch>
            </p:blipFill>
            <p:spPr>
              <a:xfrm>
                <a:off x="7513694" y="2906597"/>
                <a:ext cx="914400" cy="139700"/>
              </a:xfrm>
              <a:prstGeom prst="rect">
                <a:avLst/>
              </a:prstGeom>
            </p:spPr>
          </p:pic>
          <p:sp>
            <p:nvSpPr>
              <p:cNvPr id="131" name="Frame 130">
                <a:extLst>
                  <a:ext uri="{FF2B5EF4-FFF2-40B4-BE49-F238E27FC236}">
                    <a16:creationId xmlns:a16="http://schemas.microsoft.com/office/drawing/2014/main" id="{60212E40-DF74-5A30-3C2E-7FA529F89835}"/>
                  </a:ext>
                </a:extLst>
              </p:cNvPr>
              <p:cNvSpPr/>
              <p:nvPr/>
            </p:nvSpPr>
            <p:spPr>
              <a:xfrm>
                <a:off x="5957430" y="2224320"/>
                <a:ext cx="2825824" cy="991374"/>
              </a:xfrm>
              <a:prstGeom prst="frame">
                <a:avLst>
                  <a:gd name="adj1" fmla="val 1689"/>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6" name="TextBox 125">
              <a:extLst>
                <a:ext uri="{FF2B5EF4-FFF2-40B4-BE49-F238E27FC236}">
                  <a16:creationId xmlns:a16="http://schemas.microsoft.com/office/drawing/2014/main" id="{7E6E1B45-7D0E-5411-727C-72D0110971C7}"/>
                </a:ext>
              </a:extLst>
            </p:cNvPr>
            <p:cNvSpPr txBox="1"/>
            <p:nvPr/>
          </p:nvSpPr>
          <p:spPr>
            <a:xfrm>
              <a:off x="5955977" y="2231136"/>
              <a:ext cx="466794" cy="246221"/>
            </a:xfrm>
            <a:prstGeom prst="rect">
              <a:avLst/>
            </a:prstGeom>
            <a:solidFill>
              <a:schemeClr val="accent2"/>
            </a:solidFill>
            <a:ln>
              <a:noFill/>
            </a:ln>
          </p:spPr>
          <p:txBody>
            <a:bodyPr wrap="none" rtlCol="0">
              <a:spAutoFit/>
            </a:bodyPr>
            <a:lstStyle/>
            <a:p>
              <a:pPr algn="ctr"/>
              <a:r>
                <a:rPr lang="en-US" sz="1000">
                  <a:solidFill>
                    <a:schemeClr val="bg1"/>
                  </a:solidFill>
                  <a:latin typeface="+mn-lt"/>
                </a:rPr>
                <a:t>Logs</a:t>
              </a:r>
            </a:p>
          </p:txBody>
        </p:sp>
        <p:pic>
          <p:nvPicPr>
            <p:cNvPr id="127" name="Picture 10" descr="Image result for AWS">
              <a:extLst>
                <a:ext uri="{FF2B5EF4-FFF2-40B4-BE49-F238E27FC236}">
                  <a16:creationId xmlns:a16="http://schemas.microsoft.com/office/drawing/2014/main" id="{848172CB-C27A-0166-C74B-DF66C9B201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6398" y="2463858"/>
              <a:ext cx="523202" cy="31305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a:extLst>
                <a:ext uri="{FF2B5EF4-FFF2-40B4-BE49-F238E27FC236}">
                  <a16:creationId xmlns:a16="http://schemas.microsoft.com/office/drawing/2014/main" id="{E0676CC2-2559-32B2-300C-1FE1428C3F01}"/>
                </a:ext>
              </a:extLst>
            </p:cNvPr>
            <p:cNvPicPr>
              <a:picLocks noChangeAspect="1"/>
            </p:cNvPicPr>
            <p:nvPr/>
          </p:nvPicPr>
          <p:blipFill>
            <a:blip r:embed="rId10"/>
            <a:stretch>
              <a:fillRect/>
            </a:stretch>
          </p:blipFill>
          <p:spPr>
            <a:xfrm>
              <a:off x="6093003" y="2176272"/>
              <a:ext cx="1261245" cy="914400"/>
            </a:xfrm>
            <a:prstGeom prst="rect">
              <a:avLst/>
            </a:prstGeom>
          </p:spPr>
        </p:pic>
        <p:pic>
          <p:nvPicPr>
            <p:cNvPr id="129" name="Picture 2" descr="QRadar Logo - IBM QRadar SIEM Integration: Supercharge Your Security | ExtraHop">
              <a:extLst>
                <a:ext uri="{FF2B5EF4-FFF2-40B4-BE49-F238E27FC236}">
                  <a16:creationId xmlns:a16="http://schemas.microsoft.com/office/drawing/2014/main" id="{F7B45B3D-0500-FFBC-88CB-2CAFDD65EE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7718" y="2848945"/>
              <a:ext cx="1031814" cy="201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C5144154-58B6-3B55-49CF-212579C62F19}"/>
              </a:ext>
            </a:extLst>
          </p:cNvPr>
          <p:cNvGrpSpPr/>
          <p:nvPr/>
        </p:nvGrpSpPr>
        <p:grpSpPr>
          <a:xfrm>
            <a:off x="5952744" y="960120"/>
            <a:ext cx="2916936" cy="1025485"/>
            <a:chOff x="5952744" y="960120"/>
            <a:chExt cx="2916936" cy="1025485"/>
          </a:xfrm>
        </p:grpSpPr>
        <p:grpSp>
          <p:nvGrpSpPr>
            <p:cNvPr id="133" name="Group 132">
              <a:extLst>
                <a:ext uri="{FF2B5EF4-FFF2-40B4-BE49-F238E27FC236}">
                  <a16:creationId xmlns:a16="http://schemas.microsoft.com/office/drawing/2014/main" id="{597D9A17-819A-58D3-F3D9-8F3624831C52}"/>
                </a:ext>
              </a:extLst>
            </p:cNvPr>
            <p:cNvGrpSpPr/>
            <p:nvPr/>
          </p:nvGrpSpPr>
          <p:grpSpPr>
            <a:xfrm>
              <a:off x="5952744" y="960120"/>
              <a:ext cx="2825824" cy="1023856"/>
              <a:chOff x="5952744" y="960120"/>
              <a:chExt cx="2825824" cy="1023856"/>
            </a:xfrm>
          </p:grpSpPr>
          <p:grpSp>
            <p:nvGrpSpPr>
              <p:cNvPr id="144" name="Group 143">
                <a:extLst>
                  <a:ext uri="{FF2B5EF4-FFF2-40B4-BE49-F238E27FC236}">
                    <a16:creationId xmlns:a16="http://schemas.microsoft.com/office/drawing/2014/main" id="{F2238DA3-B232-DA35-9AA9-CB0D3A5DB4A8}"/>
                  </a:ext>
                </a:extLst>
              </p:cNvPr>
              <p:cNvGrpSpPr/>
              <p:nvPr/>
            </p:nvGrpSpPr>
            <p:grpSpPr>
              <a:xfrm>
                <a:off x="5952744" y="992602"/>
                <a:ext cx="2825824" cy="991374"/>
                <a:chOff x="5952744" y="992602"/>
                <a:chExt cx="2825824" cy="991374"/>
              </a:xfrm>
            </p:grpSpPr>
            <p:sp>
              <p:nvSpPr>
                <p:cNvPr id="146" name="Rectangle 145">
                  <a:extLst>
                    <a:ext uri="{FF2B5EF4-FFF2-40B4-BE49-F238E27FC236}">
                      <a16:creationId xmlns:a16="http://schemas.microsoft.com/office/drawing/2014/main" id="{BCBCE2C5-F31C-DCA8-516A-3B06DED83506}"/>
                    </a:ext>
                  </a:extLst>
                </p:cNvPr>
                <p:cNvSpPr/>
                <p:nvPr/>
              </p:nvSpPr>
              <p:spPr>
                <a:xfrm>
                  <a:off x="5963550" y="1003280"/>
                  <a:ext cx="2815017" cy="98069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ame 146">
                  <a:extLst>
                    <a:ext uri="{FF2B5EF4-FFF2-40B4-BE49-F238E27FC236}">
                      <a16:creationId xmlns:a16="http://schemas.microsoft.com/office/drawing/2014/main" id="{EC99DDB9-54BA-C7D8-C517-DE5C851F7804}"/>
                    </a:ext>
                  </a:extLst>
                </p:cNvPr>
                <p:cNvSpPr/>
                <p:nvPr/>
              </p:nvSpPr>
              <p:spPr>
                <a:xfrm>
                  <a:off x="5952744" y="992602"/>
                  <a:ext cx="2825824" cy="991374"/>
                </a:xfrm>
                <a:prstGeom prst="frame">
                  <a:avLst>
                    <a:gd name="adj1" fmla="val 1689"/>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solidFill>
                      <a:schemeClr val="tx1"/>
                    </a:solidFill>
                  </a:endParaRPr>
                </a:p>
              </p:txBody>
            </p:sp>
          </p:grpSp>
          <p:pic>
            <p:nvPicPr>
              <p:cNvPr id="145" name="Picture 144">
                <a:extLst>
                  <a:ext uri="{FF2B5EF4-FFF2-40B4-BE49-F238E27FC236}">
                    <a16:creationId xmlns:a16="http://schemas.microsoft.com/office/drawing/2014/main" id="{2CEEC178-D297-4DCA-3FDF-15551AFECB37}"/>
                  </a:ext>
                </a:extLst>
              </p:cNvPr>
              <p:cNvPicPr>
                <a:picLocks noChangeAspect="1"/>
              </p:cNvPicPr>
              <p:nvPr/>
            </p:nvPicPr>
            <p:blipFill>
              <a:blip r:embed="rId12"/>
              <a:stretch>
                <a:fillRect/>
              </a:stretch>
            </p:blipFill>
            <p:spPr>
              <a:xfrm>
                <a:off x="6396636" y="960120"/>
                <a:ext cx="2026359" cy="512064"/>
              </a:xfrm>
              <a:prstGeom prst="rect">
                <a:avLst/>
              </a:prstGeom>
              <a:noFill/>
            </p:spPr>
          </p:pic>
        </p:grpSp>
        <p:grpSp>
          <p:nvGrpSpPr>
            <p:cNvPr id="134" name="Group 133">
              <a:extLst>
                <a:ext uri="{FF2B5EF4-FFF2-40B4-BE49-F238E27FC236}">
                  <a16:creationId xmlns:a16="http://schemas.microsoft.com/office/drawing/2014/main" id="{97CD6717-2495-374E-FB34-74F236E7FAE1}"/>
                </a:ext>
              </a:extLst>
            </p:cNvPr>
            <p:cNvGrpSpPr/>
            <p:nvPr/>
          </p:nvGrpSpPr>
          <p:grpSpPr>
            <a:xfrm>
              <a:off x="6035040" y="1554480"/>
              <a:ext cx="2834640" cy="431125"/>
              <a:chOff x="3763436" y="1005315"/>
              <a:chExt cx="2834640" cy="431125"/>
            </a:xfrm>
          </p:grpSpPr>
          <p:grpSp>
            <p:nvGrpSpPr>
              <p:cNvPr id="135" name="Group 134">
                <a:extLst>
                  <a:ext uri="{FF2B5EF4-FFF2-40B4-BE49-F238E27FC236}">
                    <a16:creationId xmlns:a16="http://schemas.microsoft.com/office/drawing/2014/main" id="{CFE35FFA-1DDB-C475-F8C1-EE61FC5C7E7C}"/>
                  </a:ext>
                </a:extLst>
              </p:cNvPr>
              <p:cNvGrpSpPr/>
              <p:nvPr/>
            </p:nvGrpSpPr>
            <p:grpSpPr>
              <a:xfrm>
                <a:off x="4677836" y="1009532"/>
                <a:ext cx="914400" cy="338328"/>
                <a:chOff x="4623423" y="1017880"/>
                <a:chExt cx="914400" cy="338328"/>
              </a:xfrm>
            </p:grpSpPr>
            <p:pic>
              <p:nvPicPr>
                <p:cNvPr id="142" name="Picture 141">
                  <a:extLst>
                    <a:ext uri="{FF2B5EF4-FFF2-40B4-BE49-F238E27FC236}">
                      <a16:creationId xmlns:a16="http://schemas.microsoft.com/office/drawing/2014/main" id="{60F0713B-2374-B3DE-975A-6E0329AB005B}"/>
                    </a:ext>
                  </a:extLst>
                </p:cNvPr>
                <p:cNvPicPr>
                  <a:picLocks noChangeAspect="1"/>
                </p:cNvPicPr>
                <p:nvPr/>
              </p:nvPicPr>
              <p:blipFill>
                <a:blip r:embed="rId13"/>
                <a:stretch>
                  <a:fillRect/>
                </a:stretch>
              </p:blipFill>
              <p:spPr>
                <a:xfrm>
                  <a:off x="4623423" y="1017880"/>
                  <a:ext cx="353038" cy="338328"/>
                </a:xfrm>
                <a:prstGeom prst="rect">
                  <a:avLst/>
                </a:prstGeom>
              </p:spPr>
            </p:pic>
            <p:sp>
              <p:nvSpPr>
                <p:cNvPr id="143" name="TextBox 142">
                  <a:extLst>
                    <a:ext uri="{FF2B5EF4-FFF2-40B4-BE49-F238E27FC236}">
                      <a16:creationId xmlns:a16="http://schemas.microsoft.com/office/drawing/2014/main" id="{FDE1494E-1328-15FF-DD76-89E1218C4F29}"/>
                    </a:ext>
                  </a:extLst>
                </p:cNvPr>
                <p:cNvSpPr txBox="1"/>
                <p:nvPr/>
              </p:nvSpPr>
              <p:spPr>
                <a:xfrm>
                  <a:off x="4989183" y="1027478"/>
                  <a:ext cx="548640" cy="307777"/>
                </a:xfrm>
                <a:prstGeom prst="rect">
                  <a:avLst/>
                </a:prstGeom>
                <a:noFill/>
              </p:spPr>
              <p:txBody>
                <a:bodyPr wrap="square" rtlCol="0">
                  <a:spAutoFit/>
                </a:bodyPr>
                <a:lstStyle/>
                <a:p>
                  <a:r>
                    <a:rPr lang="en-US" sz="700">
                      <a:latin typeface="+mn-lt"/>
                    </a:rPr>
                    <a:t>Secure Endpoint</a:t>
                  </a:r>
                </a:p>
              </p:txBody>
            </p:sp>
          </p:grpSp>
          <p:grpSp>
            <p:nvGrpSpPr>
              <p:cNvPr id="136" name="Group 135">
                <a:extLst>
                  <a:ext uri="{FF2B5EF4-FFF2-40B4-BE49-F238E27FC236}">
                    <a16:creationId xmlns:a16="http://schemas.microsoft.com/office/drawing/2014/main" id="{9F4CEDCB-6743-E61D-7273-83E33F29DD1A}"/>
                  </a:ext>
                </a:extLst>
              </p:cNvPr>
              <p:cNvGrpSpPr/>
              <p:nvPr/>
            </p:nvGrpSpPr>
            <p:grpSpPr>
              <a:xfrm>
                <a:off x="3763436" y="1010118"/>
                <a:ext cx="914400" cy="426322"/>
                <a:chOff x="4625755" y="1446109"/>
                <a:chExt cx="914400" cy="426322"/>
              </a:xfrm>
            </p:grpSpPr>
            <p:sp>
              <p:nvSpPr>
                <p:cNvPr id="140" name="TextBox 139">
                  <a:extLst>
                    <a:ext uri="{FF2B5EF4-FFF2-40B4-BE49-F238E27FC236}">
                      <a16:creationId xmlns:a16="http://schemas.microsoft.com/office/drawing/2014/main" id="{2717DC27-7F5D-61E0-30AC-C96DDE41174D}"/>
                    </a:ext>
                  </a:extLst>
                </p:cNvPr>
                <p:cNvSpPr txBox="1"/>
                <p:nvPr/>
              </p:nvSpPr>
              <p:spPr>
                <a:xfrm>
                  <a:off x="4991515" y="1456933"/>
                  <a:ext cx="548640" cy="415498"/>
                </a:xfrm>
                <a:prstGeom prst="rect">
                  <a:avLst/>
                </a:prstGeom>
                <a:noFill/>
              </p:spPr>
              <p:txBody>
                <a:bodyPr wrap="square" rtlCol="0">
                  <a:spAutoFit/>
                </a:bodyPr>
                <a:lstStyle/>
                <a:p>
                  <a:r>
                    <a:rPr lang="en-US" sz="700">
                      <a:latin typeface="+mn-lt"/>
                    </a:rPr>
                    <a:t>Secure</a:t>
                  </a:r>
                </a:p>
                <a:p>
                  <a:r>
                    <a:rPr lang="en-US" sz="700">
                      <a:latin typeface="+mn-lt"/>
                    </a:rPr>
                    <a:t>Malware Analytics</a:t>
                  </a:r>
                </a:p>
              </p:txBody>
            </p:sp>
            <p:pic>
              <p:nvPicPr>
                <p:cNvPr id="141" name="Picture 140">
                  <a:extLst>
                    <a:ext uri="{FF2B5EF4-FFF2-40B4-BE49-F238E27FC236}">
                      <a16:creationId xmlns:a16="http://schemas.microsoft.com/office/drawing/2014/main" id="{189E73A4-32AC-9737-2A31-DD28AB2DB4E6}"/>
                    </a:ext>
                  </a:extLst>
                </p:cNvPr>
                <p:cNvPicPr>
                  <a:picLocks noChangeAspect="1"/>
                </p:cNvPicPr>
                <p:nvPr/>
              </p:nvPicPr>
              <p:blipFill>
                <a:blip r:embed="rId14"/>
                <a:stretch>
                  <a:fillRect/>
                </a:stretch>
              </p:blipFill>
              <p:spPr>
                <a:xfrm>
                  <a:off x="4625755" y="1446109"/>
                  <a:ext cx="353038" cy="338328"/>
                </a:xfrm>
                <a:prstGeom prst="rect">
                  <a:avLst/>
                </a:prstGeom>
              </p:spPr>
            </p:pic>
          </p:grpSp>
          <p:grpSp>
            <p:nvGrpSpPr>
              <p:cNvPr id="137" name="Group 136">
                <a:extLst>
                  <a:ext uri="{FF2B5EF4-FFF2-40B4-BE49-F238E27FC236}">
                    <a16:creationId xmlns:a16="http://schemas.microsoft.com/office/drawing/2014/main" id="{ACFE2049-FE63-8D90-6847-2A8F04A50B22}"/>
                  </a:ext>
                </a:extLst>
              </p:cNvPr>
              <p:cNvGrpSpPr/>
              <p:nvPr/>
            </p:nvGrpSpPr>
            <p:grpSpPr>
              <a:xfrm>
                <a:off x="5592236" y="1005315"/>
                <a:ext cx="1005840" cy="338328"/>
                <a:chOff x="4560910" y="1877297"/>
                <a:chExt cx="1005840" cy="338328"/>
              </a:xfrm>
            </p:grpSpPr>
            <p:sp>
              <p:nvSpPr>
                <p:cNvPr id="138" name="TextBox 137">
                  <a:extLst>
                    <a:ext uri="{FF2B5EF4-FFF2-40B4-BE49-F238E27FC236}">
                      <a16:creationId xmlns:a16="http://schemas.microsoft.com/office/drawing/2014/main" id="{9C50D1BC-840F-244B-3AA5-B95728EBB77A}"/>
                    </a:ext>
                  </a:extLst>
                </p:cNvPr>
                <p:cNvSpPr txBox="1"/>
                <p:nvPr/>
              </p:nvSpPr>
              <p:spPr>
                <a:xfrm>
                  <a:off x="4926670" y="1892924"/>
                  <a:ext cx="640080" cy="307777"/>
                </a:xfrm>
                <a:prstGeom prst="rect">
                  <a:avLst/>
                </a:prstGeom>
                <a:noFill/>
              </p:spPr>
              <p:txBody>
                <a:bodyPr wrap="square" rtlCol="0">
                  <a:spAutoFit/>
                </a:bodyPr>
                <a:lstStyle/>
                <a:p>
                  <a:r>
                    <a:rPr lang="en-US" sz="700">
                      <a:latin typeface="+mn-lt"/>
                    </a:rPr>
                    <a:t>Threat Response</a:t>
                  </a:r>
                </a:p>
              </p:txBody>
            </p:sp>
            <p:pic>
              <p:nvPicPr>
                <p:cNvPr id="139" name="Picture 138">
                  <a:extLst>
                    <a:ext uri="{FF2B5EF4-FFF2-40B4-BE49-F238E27FC236}">
                      <a16:creationId xmlns:a16="http://schemas.microsoft.com/office/drawing/2014/main" id="{9EC73692-ECAC-F0EC-F72B-053C9F3E0A2E}"/>
                    </a:ext>
                  </a:extLst>
                </p:cNvPr>
                <p:cNvPicPr>
                  <a:picLocks noChangeAspect="1"/>
                </p:cNvPicPr>
                <p:nvPr/>
              </p:nvPicPr>
              <p:blipFill>
                <a:blip r:embed="rId15"/>
                <a:stretch>
                  <a:fillRect/>
                </a:stretch>
              </p:blipFill>
              <p:spPr>
                <a:xfrm>
                  <a:off x="4560910" y="1877297"/>
                  <a:ext cx="345526" cy="338328"/>
                </a:xfrm>
                <a:prstGeom prst="rect">
                  <a:avLst/>
                </a:prstGeom>
              </p:spPr>
            </p:pic>
          </p:grpSp>
        </p:grpSp>
      </p:grpSp>
      <p:grpSp>
        <p:nvGrpSpPr>
          <p:cNvPr id="148" name="Group 147">
            <a:extLst>
              <a:ext uri="{FF2B5EF4-FFF2-40B4-BE49-F238E27FC236}">
                <a16:creationId xmlns:a16="http://schemas.microsoft.com/office/drawing/2014/main" id="{9705399C-AE81-F52C-DB41-3140070DA845}"/>
              </a:ext>
            </a:extLst>
          </p:cNvPr>
          <p:cNvGrpSpPr/>
          <p:nvPr/>
        </p:nvGrpSpPr>
        <p:grpSpPr>
          <a:xfrm>
            <a:off x="438912" y="3454582"/>
            <a:ext cx="2825824" cy="991374"/>
            <a:chOff x="438912" y="3454582"/>
            <a:chExt cx="2825824" cy="991374"/>
          </a:xfrm>
        </p:grpSpPr>
        <p:grpSp>
          <p:nvGrpSpPr>
            <p:cNvPr id="149" name="Group 148">
              <a:extLst>
                <a:ext uri="{FF2B5EF4-FFF2-40B4-BE49-F238E27FC236}">
                  <a16:creationId xmlns:a16="http://schemas.microsoft.com/office/drawing/2014/main" id="{34135881-B21B-60B5-C8F5-B3E82704C378}"/>
                </a:ext>
              </a:extLst>
            </p:cNvPr>
            <p:cNvGrpSpPr/>
            <p:nvPr/>
          </p:nvGrpSpPr>
          <p:grpSpPr>
            <a:xfrm>
              <a:off x="438912" y="3454582"/>
              <a:ext cx="2825824" cy="991374"/>
              <a:chOff x="438912" y="3454582"/>
              <a:chExt cx="2825824" cy="991374"/>
            </a:xfrm>
          </p:grpSpPr>
          <p:grpSp>
            <p:nvGrpSpPr>
              <p:cNvPr id="156" name="Group 155">
                <a:extLst>
                  <a:ext uri="{FF2B5EF4-FFF2-40B4-BE49-F238E27FC236}">
                    <a16:creationId xmlns:a16="http://schemas.microsoft.com/office/drawing/2014/main" id="{882774CA-2AF3-24F3-56D0-AA0E8173E33A}"/>
                  </a:ext>
                </a:extLst>
              </p:cNvPr>
              <p:cNvGrpSpPr/>
              <p:nvPr/>
            </p:nvGrpSpPr>
            <p:grpSpPr>
              <a:xfrm>
                <a:off x="438912" y="3454582"/>
                <a:ext cx="2825824" cy="991374"/>
                <a:chOff x="438912" y="3454582"/>
                <a:chExt cx="2825824" cy="991374"/>
              </a:xfrm>
            </p:grpSpPr>
            <p:sp>
              <p:nvSpPr>
                <p:cNvPr id="158" name="Rectangle 157">
                  <a:extLst>
                    <a:ext uri="{FF2B5EF4-FFF2-40B4-BE49-F238E27FC236}">
                      <a16:creationId xmlns:a16="http://schemas.microsoft.com/office/drawing/2014/main" id="{50BA7CBB-09B6-A73E-CF42-DE007F6C7DA1}"/>
                    </a:ext>
                  </a:extLst>
                </p:cNvPr>
                <p:cNvSpPr/>
                <p:nvPr/>
              </p:nvSpPr>
              <p:spPr>
                <a:xfrm>
                  <a:off x="444827" y="3456432"/>
                  <a:ext cx="2815298" cy="9881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ame 158">
                  <a:extLst>
                    <a:ext uri="{FF2B5EF4-FFF2-40B4-BE49-F238E27FC236}">
                      <a16:creationId xmlns:a16="http://schemas.microsoft.com/office/drawing/2014/main" id="{AD8D714F-3428-D5D0-493A-B20B91C7C515}"/>
                    </a:ext>
                  </a:extLst>
                </p:cNvPr>
                <p:cNvSpPr/>
                <p:nvPr/>
              </p:nvSpPr>
              <p:spPr>
                <a:xfrm>
                  <a:off x="438912" y="3454582"/>
                  <a:ext cx="2825824" cy="991374"/>
                </a:xfrm>
                <a:prstGeom prst="frame">
                  <a:avLst>
                    <a:gd name="adj1" fmla="val 1689"/>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0" name="Picture 159">
                  <a:extLst>
                    <a:ext uri="{FF2B5EF4-FFF2-40B4-BE49-F238E27FC236}">
                      <a16:creationId xmlns:a16="http://schemas.microsoft.com/office/drawing/2014/main" id="{63E3C065-3E8B-F88A-1445-506A5BD2B73F}"/>
                    </a:ext>
                  </a:extLst>
                </p:cNvPr>
                <p:cNvPicPr>
                  <a:picLocks noChangeAspect="1"/>
                </p:cNvPicPr>
                <p:nvPr/>
              </p:nvPicPr>
              <p:blipFill>
                <a:blip r:embed="rId16"/>
                <a:stretch>
                  <a:fillRect/>
                </a:stretch>
              </p:blipFill>
              <p:spPr>
                <a:xfrm>
                  <a:off x="914400" y="3727574"/>
                  <a:ext cx="338328" cy="338328"/>
                </a:xfrm>
                <a:prstGeom prst="rect">
                  <a:avLst/>
                </a:prstGeom>
              </p:spPr>
            </p:pic>
            <p:sp>
              <p:nvSpPr>
                <p:cNvPr id="161" name="TextBox 160">
                  <a:extLst>
                    <a:ext uri="{FF2B5EF4-FFF2-40B4-BE49-F238E27FC236}">
                      <a16:creationId xmlns:a16="http://schemas.microsoft.com/office/drawing/2014/main" id="{A46B9395-31ED-C8B4-CBCC-BAD93A8A1450}"/>
                    </a:ext>
                  </a:extLst>
                </p:cNvPr>
                <p:cNvSpPr txBox="1"/>
                <p:nvPr/>
              </p:nvSpPr>
              <p:spPr>
                <a:xfrm>
                  <a:off x="442814" y="3461916"/>
                  <a:ext cx="861133" cy="246221"/>
                </a:xfrm>
                <a:prstGeom prst="rect">
                  <a:avLst/>
                </a:prstGeom>
                <a:solidFill>
                  <a:schemeClr val="accent2"/>
                </a:solidFill>
                <a:ln>
                  <a:noFill/>
                </a:ln>
              </p:spPr>
              <p:txBody>
                <a:bodyPr wrap="none" rtlCol="0">
                  <a:spAutoFit/>
                </a:bodyPr>
                <a:lstStyle/>
                <a:p>
                  <a:pPr algn="ctr"/>
                  <a:r>
                    <a:rPr lang="en-US" sz="1000">
                      <a:solidFill>
                        <a:schemeClr val="bg1"/>
                      </a:solidFill>
                      <a:latin typeface="+mn-lt"/>
                    </a:rPr>
                    <a:t>Auth/Admin</a:t>
                  </a:r>
                </a:p>
              </p:txBody>
            </p:sp>
          </p:grpSp>
          <p:pic>
            <p:nvPicPr>
              <p:cNvPr id="157" name="Picture 156">
                <a:extLst>
                  <a:ext uri="{FF2B5EF4-FFF2-40B4-BE49-F238E27FC236}">
                    <a16:creationId xmlns:a16="http://schemas.microsoft.com/office/drawing/2014/main" id="{199E6C49-A321-8FD8-6A48-EDD67AF94028}"/>
                  </a:ext>
                </a:extLst>
              </p:cNvPr>
              <p:cNvPicPr>
                <a:picLocks noChangeAspect="1"/>
              </p:cNvPicPr>
              <p:nvPr/>
            </p:nvPicPr>
            <p:blipFill>
              <a:blip r:embed="rId17"/>
              <a:stretch>
                <a:fillRect/>
              </a:stretch>
            </p:blipFill>
            <p:spPr>
              <a:xfrm>
                <a:off x="731520" y="4114800"/>
                <a:ext cx="595171" cy="201168"/>
              </a:xfrm>
              <a:prstGeom prst="rect">
                <a:avLst/>
              </a:prstGeom>
            </p:spPr>
          </p:pic>
        </p:grpSp>
        <p:grpSp>
          <p:nvGrpSpPr>
            <p:cNvPr id="150" name="Group 149">
              <a:extLst>
                <a:ext uri="{FF2B5EF4-FFF2-40B4-BE49-F238E27FC236}">
                  <a16:creationId xmlns:a16="http://schemas.microsoft.com/office/drawing/2014/main" id="{B8BCAB6A-AF5C-6FF4-87B7-82E0BDD312B0}"/>
                </a:ext>
              </a:extLst>
            </p:cNvPr>
            <p:cNvGrpSpPr/>
            <p:nvPr/>
          </p:nvGrpSpPr>
          <p:grpSpPr>
            <a:xfrm>
              <a:off x="1641282" y="3682677"/>
              <a:ext cx="1557984" cy="292388"/>
              <a:chOff x="1328743" y="3611131"/>
              <a:chExt cx="1557984" cy="292388"/>
            </a:xfrm>
          </p:grpSpPr>
          <p:pic>
            <p:nvPicPr>
              <p:cNvPr id="154" name="Picture 153">
                <a:extLst>
                  <a:ext uri="{FF2B5EF4-FFF2-40B4-BE49-F238E27FC236}">
                    <a16:creationId xmlns:a16="http://schemas.microsoft.com/office/drawing/2014/main" id="{B4912B8C-DCDC-FAAF-A8F8-4A7654D16B71}"/>
                  </a:ext>
                </a:extLst>
              </p:cNvPr>
              <p:cNvPicPr>
                <a:picLocks noChangeAspect="1"/>
              </p:cNvPicPr>
              <p:nvPr/>
            </p:nvPicPr>
            <p:blipFill>
              <a:blip r:embed="rId18"/>
              <a:stretch>
                <a:fillRect/>
              </a:stretch>
            </p:blipFill>
            <p:spPr>
              <a:xfrm>
                <a:off x="1328743" y="3638423"/>
                <a:ext cx="213741" cy="201168"/>
              </a:xfrm>
              <a:prstGeom prst="rect">
                <a:avLst/>
              </a:prstGeom>
            </p:spPr>
          </p:pic>
          <p:sp>
            <p:nvSpPr>
              <p:cNvPr id="155" name="TextBox 154">
                <a:extLst>
                  <a:ext uri="{FF2B5EF4-FFF2-40B4-BE49-F238E27FC236}">
                    <a16:creationId xmlns:a16="http://schemas.microsoft.com/office/drawing/2014/main" id="{8DF0D2A8-F653-747B-D193-C8C767791B6E}"/>
                  </a:ext>
                </a:extLst>
              </p:cNvPr>
              <p:cNvSpPr txBox="1"/>
              <p:nvPr/>
            </p:nvSpPr>
            <p:spPr>
              <a:xfrm>
                <a:off x="1504617" y="3611131"/>
                <a:ext cx="1382110" cy="292388"/>
              </a:xfrm>
              <a:prstGeom prst="rect">
                <a:avLst/>
              </a:prstGeom>
              <a:noFill/>
            </p:spPr>
            <p:txBody>
              <a:bodyPr wrap="none" rtlCol="0">
                <a:spAutoFit/>
              </a:bodyPr>
              <a:lstStyle/>
              <a:p>
                <a:pPr algn="l"/>
                <a:r>
                  <a:rPr lang="en-US" sz="1300">
                    <a:solidFill>
                      <a:srgbClr val="737373"/>
                    </a:solidFill>
                    <a:latin typeface="Microsoft Sans Serif" panose="020B0604020202020204" pitchFamily="34" charset="0"/>
                    <a:ea typeface="Microsoft GothicNeo" panose="020B0500000101010101" pitchFamily="34" charset="-127"/>
                    <a:cs typeface="Microsoft Sans Serif" panose="020B0604020202020204" pitchFamily="34" charset="0"/>
                  </a:rPr>
                  <a:t>Microsoft Azure</a:t>
                </a:r>
              </a:p>
            </p:txBody>
          </p:sp>
        </p:grpSp>
        <p:grpSp>
          <p:nvGrpSpPr>
            <p:cNvPr id="151" name="Group 150">
              <a:extLst>
                <a:ext uri="{FF2B5EF4-FFF2-40B4-BE49-F238E27FC236}">
                  <a16:creationId xmlns:a16="http://schemas.microsoft.com/office/drawing/2014/main" id="{85805B69-1C33-DE96-C708-ECDFA1630930}"/>
                </a:ext>
              </a:extLst>
            </p:cNvPr>
            <p:cNvGrpSpPr/>
            <p:nvPr/>
          </p:nvGrpSpPr>
          <p:grpSpPr>
            <a:xfrm>
              <a:off x="1457856" y="3852395"/>
              <a:ext cx="1702601" cy="582707"/>
              <a:chOff x="1128599" y="3786788"/>
              <a:chExt cx="1702601" cy="582707"/>
            </a:xfrm>
          </p:grpSpPr>
          <p:pic>
            <p:nvPicPr>
              <p:cNvPr id="152" name="Picture 151">
                <a:extLst>
                  <a:ext uri="{FF2B5EF4-FFF2-40B4-BE49-F238E27FC236}">
                    <a16:creationId xmlns:a16="http://schemas.microsoft.com/office/drawing/2014/main" id="{425AF2BA-527F-97FF-EBB0-18B323E4E97A}"/>
                  </a:ext>
                </a:extLst>
              </p:cNvPr>
              <p:cNvPicPr>
                <a:picLocks noChangeAspect="1"/>
              </p:cNvPicPr>
              <p:nvPr/>
            </p:nvPicPr>
            <p:blipFill>
              <a:blip r:embed="rId19"/>
              <a:stretch>
                <a:fillRect/>
              </a:stretch>
            </p:blipFill>
            <p:spPr>
              <a:xfrm>
                <a:off x="1128599" y="3786788"/>
                <a:ext cx="1300255" cy="582707"/>
              </a:xfrm>
              <a:prstGeom prst="rect">
                <a:avLst/>
              </a:prstGeom>
            </p:spPr>
          </p:pic>
          <p:sp>
            <p:nvSpPr>
              <p:cNvPr id="153" name="TextBox 152">
                <a:extLst>
                  <a:ext uri="{FF2B5EF4-FFF2-40B4-BE49-F238E27FC236}">
                    <a16:creationId xmlns:a16="http://schemas.microsoft.com/office/drawing/2014/main" id="{16B23722-1058-4EFB-5A86-22D984DC0F23}"/>
                  </a:ext>
                </a:extLst>
              </p:cNvPr>
              <p:cNvSpPr txBox="1"/>
              <p:nvPr/>
            </p:nvSpPr>
            <p:spPr>
              <a:xfrm>
                <a:off x="2194487" y="3939465"/>
                <a:ext cx="636713" cy="276999"/>
              </a:xfrm>
              <a:prstGeom prst="rect">
                <a:avLst/>
              </a:prstGeom>
              <a:noFill/>
            </p:spPr>
            <p:txBody>
              <a:bodyPr wrap="none" rtlCol="0">
                <a:spAutoFit/>
              </a:bodyPr>
              <a:lstStyle/>
              <a:p>
                <a:pPr algn="l"/>
                <a:r>
                  <a:rPr lang="en-US" sz="1200">
                    <a:solidFill>
                      <a:srgbClr val="737373"/>
                    </a:solidFill>
                    <a:latin typeface="Microsoft Sans Serif" panose="020B0604020202020204" pitchFamily="34" charset="0"/>
                    <a:ea typeface="Microsoft GothicNeo" panose="020B0500000101010101" pitchFamily="34" charset="-127"/>
                    <a:cs typeface="Microsoft Sans Serif" panose="020B0604020202020204" pitchFamily="34" charset="0"/>
                  </a:rPr>
                  <a:t>AD FS</a:t>
                </a:r>
              </a:p>
            </p:txBody>
          </p:sp>
        </p:grpSp>
      </p:grpSp>
      <p:grpSp>
        <p:nvGrpSpPr>
          <p:cNvPr id="162" name="Group 161">
            <a:extLst>
              <a:ext uri="{FF2B5EF4-FFF2-40B4-BE49-F238E27FC236}">
                <a16:creationId xmlns:a16="http://schemas.microsoft.com/office/drawing/2014/main" id="{6CA08DD6-044F-30A9-CFCD-044E8DAE230C}"/>
              </a:ext>
            </a:extLst>
          </p:cNvPr>
          <p:cNvGrpSpPr/>
          <p:nvPr/>
        </p:nvGrpSpPr>
        <p:grpSpPr>
          <a:xfrm>
            <a:off x="440322" y="2224320"/>
            <a:ext cx="2825824" cy="991374"/>
            <a:chOff x="440322" y="2224320"/>
            <a:chExt cx="2825824" cy="991374"/>
          </a:xfrm>
        </p:grpSpPr>
        <p:sp>
          <p:nvSpPr>
            <p:cNvPr id="163" name="Rectangle 162">
              <a:extLst>
                <a:ext uri="{FF2B5EF4-FFF2-40B4-BE49-F238E27FC236}">
                  <a16:creationId xmlns:a16="http://schemas.microsoft.com/office/drawing/2014/main" id="{EB696FCE-8991-0344-8DE0-5C58BC71029A}"/>
                </a:ext>
              </a:extLst>
            </p:cNvPr>
            <p:cNvSpPr/>
            <p:nvPr/>
          </p:nvSpPr>
          <p:spPr>
            <a:xfrm>
              <a:off x="444826" y="2225313"/>
              <a:ext cx="2818763" cy="9881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64AB8135-87E1-F9B6-39CE-B29DFAB5CF49}"/>
                </a:ext>
              </a:extLst>
            </p:cNvPr>
            <p:cNvGrpSpPr/>
            <p:nvPr/>
          </p:nvGrpSpPr>
          <p:grpSpPr>
            <a:xfrm>
              <a:off x="440322" y="2224320"/>
              <a:ext cx="2825824" cy="991374"/>
              <a:chOff x="437766" y="2224320"/>
              <a:chExt cx="2825824" cy="991374"/>
            </a:xfrm>
          </p:grpSpPr>
          <p:pic>
            <p:nvPicPr>
              <p:cNvPr id="166" name="Picture 165">
                <a:extLst>
                  <a:ext uri="{FF2B5EF4-FFF2-40B4-BE49-F238E27FC236}">
                    <a16:creationId xmlns:a16="http://schemas.microsoft.com/office/drawing/2014/main" id="{C17F9071-4536-2317-BB98-14F1596A1460}"/>
                  </a:ext>
                </a:extLst>
              </p:cNvPr>
              <p:cNvPicPr>
                <a:picLocks noChangeAspect="1"/>
              </p:cNvPicPr>
              <p:nvPr/>
            </p:nvPicPr>
            <p:blipFill>
              <a:blip r:embed="rId20"/>
              <a:stretch>
                <a:fillRect/>
              </a:stretch>
            </p:blipFill>
            <p:spPr>
              <a:xfrm>
                <a:off x="546084" y="2514600"/>
                <a:ext cx="1102060" cy="155188"/>
              </a:xfrm>
              <a:prstGeom prst="rect">
                <a:avLst/>
              </a:prstGeom>
            </p:spPr>
          </p:pic>
          <p:sp>
            <p:nvSpPr>
              <p:cNvPr id="167" name="Frame 166">
                <a:extLst>
                  <a:ext uri="{FF2B5EF4-FFF2-40B4-BE49-F238E27FC236}">
                    <a16:creationId xmlns:a16="http://schemas.microsoft.com/office/drawing/2014/main" id="{3C1E7E91-0DF4-14AF-57B5-BFF5F159D018}"/>
                  </a:ext>
                </a:extLst>
              </p:cNvPr>
              <p:cNvSpPr/>
              <p:nvPr/>
            </p:nvSpPr>
            <p:spPr>
              <a:xfrm>
                <a:off x="437766" y="2224320"/>
                <a:ext cx="2825824" cy="991374"/>
              </a:xfrm>
              <a:prstGeom prst="frame">
                <a:avLst>
                  <a:gd name="adj1" fmla="val 1048"/>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8" name="Picture 167">
                <a:extLst>
                  <a:ext uri="{FF2B5EF4-FFF2-40B4-BE49-F238E27FC236}">
                    <a16:creationId xmlns:a16="http://schemas.microsoft.com/office/drawing/2014/main" id="{12304B91-A9DA-A6EE-434B-54952DC2967E}"/>
                  </a:ext>
                </a:extLst>
              </p:cNvPr>
              <p:cNvPicPr>
                <a:picLocks noChangeAspect="1"/>
              </p:cNvPicPr>
              <p:nvPr/>
            </p:nvPicPr>
            <p:blipFill>
              <a:blip r:embed="rId21"/>
              <a:stretch>
                <a:fillRect/>
              </a:stretch>
            </p:blipFill>
            <p:spPr>
              <a:xfrm>
                <a:off x="911844" y="2743200"/>
                <a:ext cx="634621" cy="457200"/>
              </a:xfrm>
              <a:prstGeom prst="rect">
                <a:avLst/>
              </a:prstGeom>
            </p:spPr>
          </p:pic>
          <p:pic>
            <p:nvPicPr>
              <p:cNvPr id="169" name="Picture 168">
                <a:extLst>
                  <a:ext uri="{FF2B5EF4-FFF2-40B4-BE49-F238E27FC236}">
                    <a16:creationId xmlns:a16="http://schemas.microsoft.com/office/drawing/2014/main" id="{9FEF4649-D34A-8C6C-A367-2A75688C97FA}"/>
                  </a:ext>
                </a:extLst>
              </p:cNvPr>
              <p:cNvPicPr>
                <a:picLocks noChangeAspect="1"/>
              </p:cNvPicPr>
              <p:nvPr/>
            </p:nvPicPr>
            <p:blipFill>
              <a:blip r:embed="rId22"/>
              <a:stretch>
                <a:fillRect/>
              </a:stretch>
            </p:blipFill>
            <p:spPr>
              <a:xfrm>
                <a:off x="1826244" y="2421278"/>
                <a:ext cx="747594" cy="295103"/>
              </a:xfrm>
              <a:prstGeom prst="rect">
                <a:avLst/>
              </a:prstGeom>
              <a:ln>
                <a:solidFill>
                  <a:srgbClr val="000000"/>
                </a:solidFill>
              </a:ln>
            </p:spPr>
          </p:pic>
          <p:pic>
            <p:nvPicPr>
              <p:cNvPr id="170" name="Picture 169">
                <a:extLst>
                  <a:ext uri="{FF2B5EF4-FFF2-40B4-BE49-F238E27FC236}">
                    <a16:creationId xmlns:a16="http://schemas.microsoft.com/office/drawing/2014/main" id="{008BB001-55AA-5A29-B924-941D15D97491}"/>
                  </a:ext>
                </a:extLst>
              </p:cNvPr>
              <p:cNvPicPr>
                <a:picLocks noChangeAspect="1"/>
              </p:cNvPicPr>
              <p:nvPr/>
            </p:nvPicPr>
            <p:blipFill>
              <a:blip r:embed="rId23"/>
              <a:stretch>
                <a:fillRect/>
              </a:stretch>
            </p:blipFill>
            <p:spPr>
              <a:xfrm>
                <a:off x="1734804" y="2709493"/>
                <a:ext cx="1163754" cy="465502"/>
              </a:xfrm>
              <a:prstGeom prst="rect">
                <a:avLst/>
              </a:prstGeom>
            </p:spPr>
          </p:pic>
        </p:grpSp>
        <p:sp>
          <p:nvSpPr>
            <p:cNvPr id="165" name="TextBox 164">
              <a:extLst>
                <a:ext uri="{FF2B5EF4-FFF2-40B4-BE49-F238E27FC236}">
                  <a16:creationId xmlns:a16="http://schemas.microsoft.com/office/drawing/2014/main" id="{6C51AD6C-E2A0-0E80-CEE1-8A0A188BB61C}"/>
                </a:ext>
              </a:extLst>
            </p:cNvPr>
            <p:cNvSpPr txBox="1"/>
            <p:nvPr/>
          </p:nvSpPr>
          <p:spPr>
            <a:xfrm>
              <a:off x="448056" y="2231136"/>
              <a:ext cx="484632" cy="246221"/>
            </a:xfrm>
            <a:prstGeom prst="rect">
              <a:avLst/>
            </a:prstGeom>
            <a:solidFill>
              <a:schemeClr val="accent2"/>
            </a:solidFill>
            <a:ln>
              <a:noFill/>
            </a:ln>
          </p:spPr>
          <p:txBody>
            <a:bodyPr wrap="none" rtlCol="0">
              <a:spAutoFit/>
            </a:bodyPr>
            <a:lstStyle/>
            <a:p>
              <a:pPr algn="ctr"/>
              <a:r>
                <a:rPr lang="en-US" sz="1000">
                  <a:solidFill>
                    <a:schemeClr val="bg1"/>
                  </a:solidFill>
                  <a:latin typeface="+mn-lt"/>
                </a:rPr>
                <a:t>ETF</a:t>
              </a:r>
            </a:p>
          </p:txBody>
        </p:sp>
      </p:grpSp>
      <p:grpSp>
        <p:nvGrpSpPr>
          <p:cNvPr id="171" name="Group 170">
            <a:extLst>
              <a:ext uri="{FF2B5EF4-FFF2-40B4-BE49-F238E27FC236}">
                <a16:creationId xmlns:a16="http://schemas.microsoft.com/office/drawing/2014/main" id="{7BEE4621-DE62-D9AE-A34F-6B5C28D0ED3C}"/>
              </a:ext>
            </a:extLst>
          </p:cNvPr>
          <p:cNvGrpSpPr/>
          <p:nvPr/>
        </p:nvGrpSpPr>
        <p:grpSpPr>
          <a:xfrm>
            <a:off x="438912" y="999751"/>
            <a:ext cx="2825824" cy="991374"/>
            <a:chOff x="438912" y="999751"/>
            <a:chExt cx="2825824" cy="991374"/>
          </a:xfrm>
        </p:grpSpPr>
        <p:sp>
          <p:nvSpPr>
            <p:cNvPr id="172" name="Rectangle 171">
              <a:extLst>
                <a:ext uri="{FF2B5EF4-FFF2-40B4-BE49-F238E27FC236}">
                  <a16:creationId xmlns:a16="http://schemas.microsoft.com/office/drawing/2014/main" id="{441F6DF3-8739-2D03-C5BC-1A2404255C17}"/>
                </a:ext>
              </a:extLst>
            </p:cNvPr>
            <p:cNvSpPr/>
            <p:nvPr/>
          </p:nvSpPr>
          <p:spPr>
            <a:xfrm>
              <a:off x="442814" y="1009659"/>
              <a:ext cx="2817311" cy="9684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34897"/>
                </a:solidFill>
                <a:latin typeface="Microsoft Sans Serif" panose="020B0604020202020204" pitchFamily="34" charset="0"/>
                <a:cs typeface="Microsoft Sans Serif" panose="020B0604020202020204" pitchFamily="34" charset="0"/>
              </a:endParaRPr>
            </a:p>
          </p:txBody>
        </p:sp>
        <p:sp>
          <p:nvSpPr>
            <p:cNvPr id="173" name="Frame 172">
              <a:extLst>
                <a:ext uri="{FF2B5EF4-FFF2-40B4-BE49-F238E27FC236}">
                  <a16:creationId xmlns:a16="http://schemas.microsoft.com/office/drawing/2014/main" id="{E7ADAA24-17CF-9C15-74CA-28E81EB060D6}"/>
                </a:ext>
              </a:extLst>
            </p:cNvPr>
            <p:cNvSpPr/>
            <p:nvPr/>
          </p:nvSpPr>
          <p:spPr>
            <a:xfrm>
              <a:off x="438912" y="999751"/>
              <a:ext cx="2825824" cy="991374"/>
            </a:xfrm>
            <a:prstGeom prst="frame">
              <a:avLst>
                <a:gd name="adj1" fmla="val 1689"/>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4" name="Picture 173">
              <a:extLst>
                <a:ext uri="{FF2B5EF4-FFF2-40B4-BE49-F238E27FC236}">
                  <a16:creationId xmlns:a16="http://schemas.microsoft.com/office/drawing/2014/main" id="{F46AAAB9-F1DA-57E4-488C-E3286753637C}"/>
                </a:ext>
              </a:extLst>
            </p:cNvPr>
            <p:cNvPicPr>
              <a:picLocks noChangeAspect="1"/>
            </p:cNvPicPr>
            <p:nvPr/>
          </p:nvPicPr>
          <p:blipFill>
            <a:blip r:embed="rId24"/>
            <a:stretch>
              <a:fillRect/>
            </a:stretch>
          </p:blipFill>
          <p:spPr>
            <a:xfrm>
              <a:off x="914400" y="1280160"/>
              <a:ext cx="1241778" cy="201168"/>
            </a:xfrm>
            <a:prstGeom prst="rect">
              <a:avLst/>
            </a:prstGeom>
          </p:spPr>
        </p:pic>
        <p:pic>
          <p:nvPicPr>
            <p:cNvPr id="175" name="Picture 174">
              <a:extLst>
                <a:ext uri="{FF2B5EF4-FFF2-40B4-BE49-F238E27FC236}">
                  <a16:creationId xmlns:a16="http://schemas.microsoft.com/office/drawing/2014/main" id="{78D0EC40-022D-C94D-6370-7C64F356DC75}"/>
                </a:ext>
              </a:extLst>
            </p:cNvPr>
            <p:cNvPicPr>
              <a:picLocks noChangeAspect="1"/>
            </p:cNvPicPr>
            <p:nvPr/>
          </p:nvPicPr>
          <p:blipFill>
            <a:blip r:embed="rId25"/>
            <a:stretch>
              <a:fillRect/>
            </a:stretch>
          </p:blipFill>
          <p:spPr>
            <a:xfrm>
              <a:off x="731520" y="1607228"/>
              <a:ext cx="1564640" cy="201168"/>
            </a:xfrm>
            <a:prstGeom prst="rect">
              <a:avLst/>
            </a:prstGeom>
          </p:spPr>
        </p:pic>
        <p:pic>
          <p:nvPicPr>
            <p:cNvPr id="176" name="Picture 175">
              <a:extLst>
                <a:ext uri="{FF2B5EF4-FFF2-40B4-BE49-F238E27FC236}">
                  <a16:creationId xmlns:a16="http://schemas.microsoft.com/office/drawing/2014/main" id="{BB27A35F-06AD-007D-D80D-501CAE3E5EEB}"/>
                </a:ext>
              </a:extLst>
            </p:cNvPr>
            <p:cNvPicPr>
              <a:picLocks noChangeAspect="1"/>
            </p:cNvPicPr>
            <p:nvPr/>
          </p:nvPicPr>
          <p:blipFill>
            <a:blip r:embed="rId26"/>
            <a:stretch>
              <a:fillRect/>
            </a:stretch>
          </p:blipFill>
          <p:spPr>
            <a:xfrm>
              <a:off x="2588256" y="1314233"/>
              <a:ext cx="338328" cy="338328"/>
            </a:xfrm>
            <a:prstGeom prst="rect">
              <a:avLst/>
            </a:prstGeom>
          </p:spPr>
        </p:pic>
        <p:sp>
          <p:nvSpPr>
            <p:cNvPr id="177" name="TextBox 176">
              <a:extLst>
                <a:ext uri="{FF2B5EF4-FFF2-40B4-BE49-F238E27FC236}">
                  <a16:creationId xmlns:a16="http://schemas.microsoft.com/office/drawing/2014/main" id="{04A95F0B-550C-B858-7A44-9FDAF85AFBC3}"/>
                </a:ext>
              </a:extLst>
            </p:cNvPr>
            <p:cNvSpPr txBox="1"/>
            <p:nvPr/>
          </p:nvSpPr>
          <p:spPr>
            <a:xfrm>
              <a:off x="444827" y="1005840"/>
              <a:ext cx="487634" cy="246221"/>
            </a:xfrm>
            <a:prstGeom prst="rect">
              <a:avLst/>
            </a:prstGeom>
            <a:solidFill>
              <a:schemeClr val="accent2"/>
            </a:solidFill>
            <a:ln>
              <a:noFill/>
            </a:ln>
          </p:spPr>
          <p:txBody>
            <a:bodyPr wrap="none" rtlCol="0">
              <a:spAutoFit/>
            </a:bodyPr>
            <a:lstStyle/>
            <a:p>
              <a:pPr algn="ctr"/>
              <a:r>
                <a:rPr lang="en-US" sz="1000">
                  <a:solidFill>
                    <a:schemeClr val="bg1"/>
                  </a:solidFill>
                  <a:latin typeface="+mn-lt"/>
                </a:rPr>
                <a:t>Email</a:t>
              </a:r>
            </a:p>
          </p:txBody>
        </p:sp>
      </p:grpSp>
      <p:pic>
        <p:nvPicPr>
          <p:cNvPr id="178" name="Picture 177">
            <a:extLst>
              <a:ext uri="{FF2B5EF4-FFF2-40B4-BE49-F238E27FC236}">
                <a16:creationId xmlns:a16="http://schemas.microsoft.com/office/drawing/2014/main" id="{F4EB7ABA-FEF0-C93C-B203-B28D41F1C4BF}"/>
              </a:ext>
            </a:extLst>
          </p:cNvPr>
          <p:cNvPicPr>
            <a:picLocks noChangeAspect="1"/>
          </p:cNvPicPr>
          <p:nvPr/>
        </p:nvPicPr>
        <p:blipFill>
          <a:blip r:embed="rId27"/>
          <a:stretch>
            <a:fillRect/>
          </a:stretch>
        </p:blipFill>
        <p:spPr>
          <a:xfrm>
            <a:off x="2793707" y="2396222"/>
            <a:ext cx="338328" cy="338328"/>
          </a:xfrm>
          <a:prstGeom prst="rect">
            <a:avLst/>
          </a:prstGeom>
        </p:spPr>
      </p:pic>
    </p:spTree>
    <p:extLst>
      <p:ext uri="{BB962C8B-B14F-4D97-AF65-F5344CB8AC3E}">
        <p14:creationId xmlns:p14="http://schemas.microsoft.com/office/powerpoint/2010/main" val="3681807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218C-838E-424E-9DE8-EC0515B8CEE7}"/>
              </a:ext>
            </a:extLst>
          </p:cNvPr>
          <p:cNvSpPr>
            <a:spLocks noGrp="1"/>
          </p:cNvSpPr>
          <p:nvPr>
            <p:ph type="ctrTitle"/>
          </p:nvPr>
        </p:nvSpPr>
        <p:spPr/>
        <p:txBody>
          <a:bodyPr/>
          <a:lstStyle/>
          <a:p>
            <a:r>
              <a:rPr lang="en-US"/>
              <a:t>Cisco XDR Orchestration</a:t>
            </a:r>
          </a:p>
        </p:txBody>
      </p:sp>
    </p:spTree>
    <p:extLst>
      <p:ext uri="{BB962C8B-B14F-4D97-AF65-F5344CB8AC3E}">
        <p14:creationId xmlns:p14="http://schemas.microsoft.com/office/powerpoint/2010/main" val="2286771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B890-28D3-0A41-9320-34DB81ADEE52}"/>
              </a:ext>
            </a:extLst>
          </p:cNvPr>
          <p:cNvSpPr>
            <a:spLocks noGrp="1"/>
          </p:cNvSpPr>
          <p:nvPr>
            <p:ph type="title"/>
          </p:nvPr>
        </p:nvSpPr>
        <p:spPr/>
        <p:txBody>
          <a:bodyPr/>
          <a:lstStyle/>
          <a:p>
            <a:r>
              <a:rPr lang="en-US"/>
              <a:t>XDR connects Cisco Secure Email with your entire security infrastructure</a:t>
            </a:r>
          </a:p>
        </p:txBody>
      </p:sp>
      <p:sp>
        <p:nvSpPr>
          <p:cNvPr id="124" name="Text Placeholder 4">
            <a:extLst>
              <a:ext uri="{FF2B5EF4-FFF2-40B4-BE49-F238E27FC236}">
                <a16:creationId xmlns:a16="http://schemas.microsoft.com/office/drawing/2014/main" id="{BC33D986-83B6-2D4E-9C0A-F740AAA3E766}"/>
              </a:ext>
            </a:extLst>
          </p:cNvPr>
          <p:cNvSpPr txBox="1">
            <a:spLocks/>
          </p:cNvSpPr>
          <p:nvPr/>
        </p:nvSpPr>
        <p:spPr>
          <a:xfrm flipH="1">
            <a:off x="4660615" y="1950852"/>
            <a:ext cx="3766312" cy="2713961"/>
          </a:xfrm>
          <a:prstGeom prst="rect">
            <a:avLst/>
          </a:prstGeom>
        </p:spPr>
        <p:txBody>
          <a:bodyPr/>
          <a:lstStyle>
            <a:lvl1pPr marL="228600" indent="-220663" algn="l" defTabSz="684213" rtl="0" eaLnBrk="1" fontAlgn="base" hangingPunct="1">
              <a:lnSpc>
                <a:spcPct val="95000"/>
              </a:lnSpc>
              <a:spcBef>
                <a:spcPts val="1200"/>
              </a:spcBef>
              <a:spcAft>
                <a:spcPct val="0"/>
              </a:spcAft>
              <a:buClr>
                <a:schemeClr val="accent2"/>
              </a:buClr>
              <a:buSzPct val="80000"/>
              <a:buFont typeface="Arial" charset="0"/>
              <a:buChar char="•"/>
              <a:tabLst/>
              <a:defRPr lang="en-US" sz="1800" kern="1200" dirty="0">
                <a:solidFill>
                  <a:schemeClr val="tx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Reduces complexity involved with the planning and administration of email security.</a:t>
            </a:r>
          </a:p>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Improve compliance monitoring.</a:t>
            </a:r>
          </a:p>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Automate investigative and response actions using the threat </a:t>
            </a:r>
            <a:r>
              <a:rPr lang="en-US" sz="1100">
                <a:solidFill>
                  <a:srgbClr val="0D274D"/>
                </a:solidFill>
                <a:latin typeface="CiscoSansTT ExtraLight" panose="020B0303020201020303" pitchFamily="34" charset="0"/>
                <a:cs typeface="CiscoSansTT ExtraLight" panose="020B0303020201020303" pitchFamily="34" charset="0"/>
              </a:rPr>
              <a:t>r</a:t>
            </a:r>
            <a:r>
              <a:rPr kumimoji="0" lang="en-US" sz="1100" b="0" i="0" u="none" strike="noStrike" kern="1200" cap="none" spc="0" normalizeH="0" baseline="0" noProof="0" err="1">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esponse</a:t>
            </a: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 feature of XDR.</a:t>
            </a:r>
          </a:p>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​Harmonize email policy management and enhances threat protection.</a:t>
            </a:r>
          </a:p>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Unify advanced sandboxing with threat intelligence to strengthen malware defense.</a:t>
            </a:r>
          </a:p>
          <a:p>
            <a:pPr marL="171450" marR="0" lvl="0" indent="-171450" algn="l" defTabSz="684213" rtl="0" eaLnBrk="1" fontAlgn="base" latinLnBrk="0" hangingPunct="1">
              <a:lnSpc>
                <a:spcPct val="95000"/>
              </a:lnSpc>
              <a:spcBef>
                <a:spcPts val="1200"/>
              </a:spcBef>
              <a:spcAft>
                <a:spcPct val="0"/>
              </a:spcAft>
              <a:buClr>
                <a:srgbClr val="6EBE4A"/>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CiscoSansTT ExtraLight" panose="020B0303020201020303" pitchFamily="34" charset="0"/>
              </a:rPr>
              <a:t>Augment data loss prevention and content encryption capabilities to safeguard sensitive information.</a:t>
            </a:r>
          </a:p>
        </p:txBody>
      </p:sp>
      <p:sp>
        <p:nvSpPr>
          <p:cNvPr id="125" name="Text Placeholder 4">
            <a:extLst>
              <a:ext uri="{FF2B5EF4-FFF2-40B4-BE49-F238E27FC236}">
                <a16:creationId xmlns:a16="http://schemas.microsoft.com/office/drawing/2014/main" id="{C4AEB39D-122B-354C-A641-801079BA261C}"/>
              </a:ext>
            </a:extLst>
          </p:cNvPr>
          <p:cNvSpPr txBox="1">
            <a:spLocks/>
          </p:cNvSpPr>
          <p:nvPr/>
        </p:nvSpPr>
        <p:spPr>
          <a:xfrm flipH="1">
            <a:off x="4768771" y="1372952"/>
            <a:ext cx="4087615" cy="529624"/>
          </a:xfrm>
          <a:prstGeom prst="rect">
            <a:avLst/>
          </a:prstGeom>
        </p:spPr>
        <p:txBody>
          <a:bodyPr lIns="0" tIns="0" rIns="0" bIns="0" anchor="t" anchorCtr="0"/>
          <a:lstStyle>
            <a:lvl1pPr marL="0" indent="0" algn="l" defTabSz="684196" rtl="0" eaLnBrk="1" fontAlgn="base" hangingPunct="1">
              <a:lnSpc>
                <a:spcPct val="95000"/>
              </a:lnSpc>
              <a:spcBef>
                <a:spcPts val="1075"/>
              </a:spcBef>
              <a:spcAft>
                <a:spcPct val="0"/>
              </a:spcAft>
              <a:buClr>
                <a:schemeClr val="tx2"/>
              </a:buClr>
              <a:buSzPct val="90000"/>
              <a:buFont typeface="Arial" charset="0"/>
              <a:buNone/>
              <a:defRPr lang="en-US" sz="2800" kern="1200">
                <a:solidFill>
                  <a:schemeClr val="bg1"/>
                </a:solidFill>
                <a:latin typeface="+mn-lt"/>
                <a:ea typeface="ＭＳ Ｐゴシック" charset="0"/>
                <a:cs typeface="CiscoSans"/>
              </a:defRPr>
            </a:lvl1pPr>
            <a:lvl2pPr marL="142868" indent="0" algn="l" defTabSz="684196"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261923" indent="0" algn="l" defTabSz="684196"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333358" indent="0" algn="l" defTabSz="684196"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404792" indent="0" algn="l" defTabSz="684196"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196" rtl="0" eaLnBrk="1" fontAlgn="base" latinLnBrk="0" hangingPunct="1">
              <a:lnSpc>
                <a:spcPct val="95000"/>
              </a:lnSpc>
              <a:spcBef>
                <a:spcPts val="1075"/>
              </a:spcBef>
              <a:spcAft>
                <a:spcPct val="0"/>
              </a:spcAft>
              <a:buClr>
                <a:srgbClr val="005073"/>
              </a:buClr>
              <a:buSzPct val="90000"/>
              <a:buFont typeface="Arial" charset="0"/>
              <a:buNone/>
              <a:tabLst/>
              <a:defRPr/>
            </a:pPr>
            <a:r>
              <a:rPr kumimoji="0" lang="en-US" sz="1300" b="0"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rPr>
              <a:t>Integrate everything in your environment to unify visibility, enable automation, and strengthen security</a:t>
            </a:r>
          </a:p>
          <a:p>
            <a:pPr marL="0" marR="0" lvl="0" indent="0" algn="l" defTabSz="684196" rtl="0" eaLnBrk="1" fontAlgn="base" latinLnBrk="0" hangingPunct="1">
              <a:lnSpc>
                <a:spcPct val="95000"/>
              </a:lnSpc>
              <a:spcBef>
                <a:spcPts val="1075"/>
              </a:spcBef>
              <a:spcAft>
                <a:spcPct val="0"/>
              </a:spcAft>
              <a:buClr>
                <a:srgbClr val="005073"/>
              </a:buClr>
              <a:buSzPct val="90000"/>
              <a:buFont typeface="Arial" charset="0"/>
              <a:buNone/>
              <a:tabLst/>
              <a:defRPr/>
            </a:pPr>
            <a:endParaRPr kumimoji="0" lang="en-US" sz="1400" b="0" i="0" u="none" strike="noStrike" kern="1200" cap="none" spc="0" normalizeH="0" baseline="0" noProof="0">
              <a:ln>
                <a:noFill/>
              </a:ln>
              <a:solidFill>
                <a:srgbClr val="005073"/>
              </a:solidFill>
              <a:effectLst/>
              <a:uLnTx/>
              <a:uFillTx/>
              <a:latin typeface="CiscoSansTT ExtraLight"/>
              <a:ea typeface="ＭＳ Ｐゴシック" charset="0"/>
            </a:endParaRPr>
          </a:p>
        </p:txBody>
      </p:sp>
      <p:pic>
        <p:nvPicPr>
          <p:cNvPr id="14" name="Picture 13">
            <a:extLst>
              <a:ext uri="{FF2B5EF4-FFF2-40B4-BE49-F238E27FC236}">
                <a16:creationId xmlns:a16="http://schemas.microsoft.com/office/drawing/2014/main" id="{435C8CC2-D04A-D34E-B131-045882F26813}"/>
              </a:ext>
            </a:extLst>
          </p:cNvPr>
          <p:cNvPicPr>
            <a:picLocks noChangeAspect="1"/>
          </p:cNvPicPr>
          <p:nvPr/>
        </p:nvPicPr>
        <p:blipFill>
          <a:blip r:embed="rId2"/>
          <a:stretch>
            <a:fillRect/>
          </a:stretch>
        </p:blipFill>
        <p:spPr>
          <a:xfrm>
            <a:off x="844112" y="1198179"/>
            <a:ext cx="3454619" cy="3454619"/>
          </a:xfrm>
          <a:prstGeom prst="rect">
            <a:avLst/>
          </a:prstGeom>
        </p:spPr>
      </p:pic>
    </p:spTree>
    <p:extLst>
      <p:ext uri="{BB962C8B-B14F-4D97-AF65-F5344CB8AC3E}">
        <p14:creationId xmlns:p14="http://schemas.microsoft.com/office/powerpoint/2010/main" val="4056351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56F0-4420-3F42-9E75-996B466F575D}"/>
              </a:ext>
            </a:extLst>
          </p:cNvPr>
          <p:cNvSpPr>
            <a:spLocks noGrp="1"/>
          </p:cNvSpPr>
          <p:nvPr>
            <p:ph type="title"/>
          </p:nvPr>
        </p:nvSpPr>
        <p:spPr/>
        <p:txBody>
          <a:bodyPr/>
          <a:lstStyle/>
          <a:p>
            <a:r>
              <a:rPr lang="en-US"/>
              <a:t>Cisco XDR Threat Response and Secure Email</a:t>
            </a:r>
          </a:p>
        </p:txBody>
      </p:sp>
      <p:sp>
        <p:nvSpPr>
          <p:cNvPr id="3" name="Title 1">
            <a:extLst>
              <a:ext uri="{FF2B5EF4-FFF2-40B4-BE49-F238E27FC236}">
                <a16:creationId xmlns:a16="http://schemas.microsoft.com/office/drawing/2014/main" id="{94AD5294-5E53-4748-8C57-AD22428E534A}"/>
              </a:ext>
            </a:extLst>
          </p:cNvPr>
          <p:cNvSpPr txBox="1">
            <a:spLocks/>
          </p:cNvSpPr>
          <p:nvPr/>
        </p:nvSpPr>
        <p:spPr bwMode="auto">
          <a:xfrm>
            <a:off x="469665" y="77803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399958" algn="l" defTabSz="684196" rtl="0" eaLnBrk="1" fontAlgn="base" latinLnBrk="0" hangingPunct="1">
              <a:lnSpc>
                <a:spcPct val="90000"/>
              </a:lnSpc>
              <a:spcBef>
                <a:spcPts val="450"/>
              </a:spcBef>
              <a:spcAft>
                <a:spcPct val="0"/>
              </a:spcAft>
              <a:buClrTx/>
              <a:buSzTx/>
              <a:buFontTx/>
              <a:buNone/>
              <a:tabLst/>
              <a:defRPr/>
            </a:pPr>
            <a:r>
              <a:rPr kumimoji="0" lang="en-US" sz="2000" b="0" i="0" u="none" strike="noStrike" kern="1200" cap="none" spc="0" normalizeH="0" baseline="0" noProof="0">
                <a:ln>
                  <a:noFill/>
                </a:ln>
                <a:solidFill>
                  <a:srgbClr val="6EBE4A"/>
                </a:solidFill>
                <a:effectLst/>
                <a:uLnTx/>
                <a:uFillTx/>
                <a:latin typeface="CiscoSansTT ExtraLight" panose="020B0303020201020303" pitchFamily="34" charset="0"/>
                <a:cs typeface="CiscoSansTT ExtraLight" panose="020B0303020201020303" pitchFamily="34" charset="0"/>
              </a:rPr>
              <a:t>Email Security integration</a:t>
            </a:r>
          </a:p>
        </p:txBody>
      </p:sp>
      <p:sp>
        <p:nvSpPr>
          <p:cNvPr id="4" name="Rounded Rectangle 3">
            <a:extLst>
              <a:ext uri="{FF2B5EF4-FFF2-40B4-BE49-F238E27FC236}">
                <a16:creationId xmlns:a16="http://schemas.microsoft.com/office/drawing/2014/main" id="{6811778B-0A6F-6B40-A949-E513338F3BDE}"/>
              </a:ext>
            </a:extLst>
          </p:cNvPr>
          <p:cNvSpPr/>
          <p:nvPr/>
        </p:nvSpPr>
        <p:spPr>
          <a:xfrm>
            <a:off x="528254" y="1572218"/>
            <a:ext cx="4348870" cy="914400"/>
          </a:xfrm>
          <a:prstGeom prst="roundRect">
            <a:avLst>
              <a:gd name="adj" fmla="val 5000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5" name="Rounded Rectangle 4">
            <a:extLst>
              <a:ext uri="{FF2B5EF4-FFF2-40B4-BE49-F238E27FC236}">
                <a16:creationId xmlns:a16="http://schemas.microsoft.com/office/drawing/2014/main" id="{405F5135-B7BF-AB4F-9AF5-AD5441E7EB62}"/>
              </a:ext>
            </a:extLst>
          </p:cNvPr>
          <p:cNvSpPr/>
          <p:nvPr/>
        </p:nvSpPr>
        <p:spPr>
          <a:xfrm>
            <a:off x="528253" y="3547389"/>
            <a:ext cx="4348870" cy="914400"/>
          </a:xfrm>
          <a:prstGeom prst="roundRect">
            <a:avLst>
              <a:gd name="adj" fmla="val 5000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6" name="Rounded Rectangle 5">
            <a:extLst>
              <a:ext uri="{FF2B5EF4-FFF2-40B4-BE49-F238E27FC236}">
                <a16:creationId xmlns:a16="http://schemas.microsoft.com/office/drawing/2014/main" id="{92DE979C-D8DC-8746-9DDE-AFF14FC19751}"/>
              </a:ext>
            </a:extLst>
          </p:cNvPr>
          <p:cNvSpPr/>
          <p:nvPr/>
        </p:nvSpPr>
        <p:spPr>
          <a:xfrm>
            <a:off x="528254" y="2547328"/>
            <a:ext cx="4348870" cy="914400"/>
          </a:xfrm>
          <a:prstGeom prst="roundRect">
            <a:avLst>
              <a:gd name="adj" fmla="val 5000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ExtraLight"/>
              <a:ea typeface="+mn-ea"/>
              <a:cs typeface="+mn-cs"/>
            </a:endParaRPr>
          </a:p>
        </p:txBody>
      </p:sp>
      <p:sp>
        <p:nvSpPr>
          <p:cNvPr id="10" name="Rectangle 9">
            <a:extLst>
              <a:ext uri="{FF2B5EF4-FFF2-40B4-BE49-F238E27FC236}">
                <a16:creationId xmlns:a16="http://schemas.microsoft.com/office/drawing/2014/main" id="{8561AF6F-B86E-0547-9C6B-0962B486087F}"/>
              </a:ext>
            </a:extLst>
          </p:cNvPr>
          <p:cNvSpPr/>
          <p:nvPr/>
        </p:nvSpPr>
        <p:spPr>
          <a:xfrm>
            <a:off x="1409700" y="2547328"/>
            <a:ext cx="2411632" cy="914400"/>
          </a:xfrm>
          <a:prstGeom prst="rect">
            <a:avLst/>
          </a:prstGeom>
        </p:spPr>
        <p:txBody>
          <a:bodyPr wrap="square" lIns="0" tIns="0" rIns="0" bIns="0" anchor="ctr" anchorCtr="0">
            <a:no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D274D"/>
                </a:solidFill>
                <a:effectLst/>
                <a:uLnTx/>
                <a:uFillTx/>
                <a:latin typeface="CiscoSansTT ExtraLight"/>
                <a:ea typeface="ＭＳ Ｐゴシック" panose="020B0600070205080204" pitchFamily="34" charset="-128"/>
                <a:cs typeface="+mn-cs"/>
              </a:rPr>
              <a:t>Search for multiple email addresses, subject lines, attachments at once to understand how a threat has spread</a:t>
            </a:r>
            <a:endParaRPr kumimoji="0" lang="en-US" sz="1100" b="1" i="0" u="none" strike="noStrike" kern="1200" cap="none" spc="0" normalizeH="0" baseline="0" noProof="0">
              <a:ln>
                <a:noFill/>
              </a:ln>
              <a:solidFill>
                <a:srgbClr val="0D274D"/>
              </a:solidFill>
              <a:effectLst/>
              <a:uLnTx/>
              <a:uFillTx/>
              <a:latin typeface="CiscoSansTT ExtraLight"/>
              <a:ea typeface="ＭＳ Ｐゴシック" panose="020B0600070205080204" pitchFamily="34" charset="-128"/>
              <a:cs typeface="+mn-cs"/>
            </a:endParaRPr>
          </a:p>
        </p:txBody>
      </p:sp>
      <p:sp>
        <p:nvSpPr>
          <p:cNvPr id="11" name="Rectangle 10">
            <a:extLst>
              <a:ext uri="{FF2B5EF4-FFF2-40B4-BE49-F238E27FC236}">
                <a16:creationId xmlns:a16="http://schemas.microsoft.com/office/drawing/2014/main" id="{653F1AE4-956D-9446-BD61-ED2D5D07302E}"/>
              </a:ext>
            </a:extLst>
          </p:cNvPr>
          <p:cNvSpPr/>
          <p:nvPr/>
        </p:nvSpPr>
        <p:spPr>
          <a:xfrm>
            <a:off x="1409700" y="1572218"/>
            <a:ext cx="2362307" cy="914400"/>
          </a:xfrm>
          <a:prstGeom prst="rect">
            <a:avLst/>
          </a:prstGeom>
        </p:spPr>
        <p:txBody>
          <a:bodyPr wrap="square" lIns="0" tIns="0" rIns="0" bIns="0" anchor="ctr" anchorCtr="0">
            <a:noAutofit/>
          </a:bodyPr>
          <a:lstStyle/>
          <a:p>
            <a:pPr marL="6350" marR="0" lvl="1" indent="0" algn="l"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D274D"/>
                </a:solidFill>
                <a:effectLst/>
                <a:uLnTx/>
                <a:uFillTx/>
                <a:latin typeface="CiscoSansTT ExtraLight"/>
                <a:ea typeface="ＭＳ Ｐゴシック" panose="020B0600070205080204" pitchFamily="34" charset="-128"/>
                <a:cs typeface="+mn-cs"/>
              </a:rPr>
              <a:t>Understand email as a threat vector by visualizing message, sender, and target relationships in the context of a threat</a:t>
            </a:r>
          </a:p>
        </p:txBody>
      </p:sp>
      <p:sp>
        <p:nvSpPr>
          <p:cNvPr id="12" name="Rectangle 11">
            <a:extLst>
              <a:ext uri="{FF2B5EF4-FFF2-40B4-BE49-F238E27FC236}">
                <a16:creationId xmlns:a16="http://schemas.microsoft.com/office/drawing/2014/main" id="{1C9C7DAC-B8E6-0841-B318-945E69FCF30B}"/>
              </a:ext>
            </a:extLst>
          </p:cNvPr>
          <p:cNvSpPr/>
          <p:nvPr/>
        </p:nvSpPr>
        <p:spPr>
          <a:xfrm>
            <a:off x="1409699" y="3547389"/>
            <a:ext cx="2228307" cy="902788"/>
          </a:xfrm>
          <a:prstGeom prst="rect">
            <a:avLst/>
          </a:prstGeom>
        </p:spPr>
        <p:txBody>
          <a:bodyPr wrap="square" lIns="0" tIns="0" rIns="0" bIns="0" anchor="ctr" anchorCtr="0">
            <a:no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D274D"/>
                </a:solidFill>
                <a:effectLst/>
                <a:uLnTx/>
                <a:uFillTx/>
                <a:latin typeface="CiscoSansTT ExtraLight"/>
                <a:ea typeface="ＭＳ Ｐゴシック" panose="020B0600070205080204" pitchFamily="34" charset="-128"/>
                <a:cs typeface="+mn-cs"/>
              </a:rPr>
              <a:t>Expand visibility for your SOC into email and other threat artifacts</a:t>
            </a:r>
          </a:p>
        </p:txBody>
      </p:sp>
      <p:grpSp>
        <p:nvGrpSpPr>
          <p:cNvPr id="13" name="Group 12">
            <a:extLst>
              <a:ext uri="{FF2B5EF4-FFF2-40B4-BE49-F238E27FC236}">
                <a16:creationId xmlns:a16="http://schemas.microsoft.com/office/drawing/2014/main" id="{7A6A1BD8-2721-9844-8171-36C0D6FF91FD}"/>
              </a:ext>
            </a:extLst>
          </p:cNvPr>
          <p:cNvGrpSpPr>
            <a:grpSpLocks noChangeAspect="1"/>
          </p:cNvGrpSpPr>
          <p:nvPr/>
        </p:nvGrpSpPr>
        <p:grpSpPr>
          <a:xfrm>
            <a:off x="3942498" y="1535743"/>
            <a:ext cx="4552904" cy="3493457"/>
            <a:chOff x="3740281" y="1198949"/>
            <a:chExt cx="4940866" cy="3791141"/>
          </a:xfrm>
        </p:grpSpPr>
        <p:pic>
          <p:nvPicPr>
            <p:cNvPr id="14" name="Picture 13" descr="A screenshot of a cell phone&#10;&#10;Description automatically generated">
              <a:extLst>
                <a:ext uri="{FF2B5EF4-FFF2-40B4-BE49-F238E27FC236}">
                  <a16:creationId xmlns:a16="http://schemas.microsoft.com/office/drawing/2014/main" id="{A3B6038E-14B7-3F44-A81E-CCAC751537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95" b="-1"/>
            <a:stretch/>
          </p:blipFill>
          <p:spPr>
            <a:xfrm>
              <a:off x="3969654" y="1414569"/>
              <a:ext cx="4513846" cy="2686006"/>
            </a:xfrm>
            <a:prstGeom prst="rect">
              <a:avLst/>
            </a:prstGeom>
          </p:spPr>
        </p:pic>
        <p:pic>
          <p:nvPicPr>
            <p:cNvPr id="15" name="Thunderbolt_Desktop-Monitor_Cutout.png">
              <a:extLst>
                <a:ext uri="{FF2B5EF4-FFF2-40B4-BE49-F238E27FC236}">
                  <a16:creationId xmlns:a16="http://schemas.microsoft.com/office/drawing/2014/main" id="{275F8BBE-D82E-9A4B-89D6-088D75C69BAF}"/>
                </a:ext>
              </a:extLst>
            </p:cNvPr>
            <p:cNvPicPr>
              <a:picLocks noChangeArrowheads="1"/>
            </p:cNvPicPr>
            <p:nvPr/>
          </p:nvPicPr>
          <p:blipFill>
            <a:blip r:embed="rId3" cstate="screen">
              <a:extLst>
                <a:ext uri="{BEBA8EAE-BF5A-486C-A8C5-ECC9F3942E4B}">
                  <a14:imgProps xmlns:a14="http://schemas.microsoft.com/office/drawing/2010/main">
                    <a14:imgLayer>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3740281" y="1198949"/>
              <a:ext cx="4940866" cy="379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pic>
        <p:nvPicPr>
          <p:cNvPr id="16" name="Graphic 15">
            <a:extLst>
              <a:ext uri="{FF2B5EF4-FFF2-40B4-BE49-F238E27FC236}">
                <a16:creationId xmlns:a16="http://schemas.microsoft.com/office/drawing/2014/main" id="{CE60F5A1-77FD-F246-BB6C-C47226DC4179}"/>
              </a:ext>
            </a:extLst>
          </p:cNvPr>
          <p:cNvPicPr>
            <a:picLocks noChangeAspect="1"/>
          </p:cNvPicPr>
          <p:nvPr/>
        </p:nvPicPr>
        <p:blipFill>
          <a:blip r:embed="rId4"/>
          <a:stretch>
            <a:fillRect/>
          </a:stretch>
        </p:blipFill>
        <p:spPr>
          <a:xfrm>
            <a:off x="766366" y="3779085"/>
            <a:ext cx="495295" cy="455672"/>
          </a:xfrm>
          <a:prstGeom prst="rect">
            <a:avLst/>
          </a:prstGeom>
        </p:spPr>
      </p:pic>
      <p:pic>
        <p:nvPicPr>
          <p:cNvPr id="19" name="Graphic 18">
            <a:extLst>
              <a:ext uri="{FF2B5EF4-FFF2-40B4-BE49-F238E27FC236}">
                <a16:creationId xmlns:a16="http://schemas.microsoft.com/office/drawing/2014/main" id="{35A64E34-9EC5-984C-9E41-599005158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243" y="2782832"/>
            <a:ext cx="477862" cy="439634"/>
          </a:xfrm>
          <a:prstGeom prst="rect">
            <a:avLst/>
          </a:prstGeom>
        </p:spPr>
      </p:pic>
      <p:grpSp>
        <p:nvGrpSpPr>
          <p:cNvPr id="20" name="Group 19">
            <a:extLst>
              <a:ext uri="{FF2B5EF4-FFF2-40B4-BE49-F238E27FC236}">
                <a16:creationId xmlns:a16="http://schemas.microsoft.com/office/drawing/2014/main" id="{B0940170-CA16-0E42-8DDC-B7DC7E315B3A}"/>
              </a:ext>
            </a:extLst>
          </p:cNvPr>
          <p:cNvGrpSpPr/>
          <p:nvPr/>
        </p:nvGrpSpPr>
        <p:grpSpPr>
          <a:xfrm>
            <a:off x="752751" y="1830971"/>
            <a:ext cx="572567" cy="457335"/>
            <a:chOff x="7413505" y="1503174"/>
            <a:chExt cx="938530" cy="749646"/>
          </a:xfrm>
        </p:grpSpPr>
        <p:pic>
          <p:nvPicPr>
            <p:cNvPr id="21" name="Graphic 20">
              <a:extLst>
                <a:ext uri="{FF2B5EF4-FFF2-40B4-BE49-F238E27FC236}">
                  <a16:creationId xmlns:a16="http://schemas.microsoft.com/office/drawing/2014/main" id="{96455FB7-40E6-6E40-A1C8-E03648CE9D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3505" y="1503174"/>
              <a:ext cx="698500" cy="495300"/>
            </a:xfrm>
            <a:prstGeom prst="rect">
              <a:avLst/>
            </a:prstGeom>
          </p:spPr>
        </p:pic>
        <p:pic>
          <p:nvPicPr>
            <p:cNvPr id="22" name="Graphic 21">
              <a:extLst>
                <a:ext uri="{FF2B5EF4-FFF2-40B4-BE49-F238E27FC236}">
                  <a16:creationId xmlns:a16="http://schemas.microsoft.com/office/drawing/2014/main" id="{FD39A423-4DB0-F44D-86D3-D1C8306D2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1975" y="1772760"/>
              <a:ext cx="480060" cy="480060"/>
            </a:xfrm>
            <a:prstGeom prst="rect">
              <a:avLst/>
            </a:prstGeom>
          </p:spPr>
        </p:pic>
      </p:grpSp>
    </p:spTree>
    <p:extLst>
      <p:ext uri="{BB962C8B-B14F-4D97-AF65-F5344CB8AC3E}">
        <p14:creationId xmlns:p14="http://schemas.microsoft.com/office/powerpoint/2010/main" val="347642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4C4E96-10F6-2229-71EC-FBB3EBA41F52}"/>
              </a:ext>
            </a:extLst>
          </p:cNvPr>
          <p:cNvGrpSpPr/>
          <p:nvPr/>
        </p:nvGrpSpPr>
        <p:grpSpPr>
          <a:xfrm>
            <a:off x="983942" y="1161357"/>
            <a:ext cx="7377674" cy="3498377"/>
            <a:chOff x="1126441" y="1286403"/>
            <a:chExt cx="7377674" cy="3498377"/>
          </a:xfrm>
        </p:grpSpPr>
        <p:cxnSp>
          <p:nvCxnSpPr>
            <p:cNvPr id="3" name="Google Shape;5161;p164">
              <a:extLst>
                <a:ext uri="{FF2B5EF4-FFF2-40B4-BE49-F238E27FC236}">
                  <a16:creationId xmlns:a16="http://schemas.microsoft.com/office/drawing/2014/main" id="{DE015616-8AF3-7DB6-47BB-B9CA1CD2A57B}"/>
                </a:ext>
              </a:extLst>
            </p:cNvPr>
            <p:cNvCxnSpPr/>
            <p:nvPr/>
          </p:nvCxnSpPr>
          <p:spPr>
            <a:xfrm>
              <a:off x="2972895" y="1394600"/>
              <a:ext cx="0" cy="2734628"/>
            </a:xfrm>
            <a:prstGeom prst="straightConnector1">
              <a:avLst/>
            </a:prstGeom>
            <a:noFill/>
            <a:ln w="9525" cap="flat" cmpd="sng">
              <a:solidFill>
                <a:srgbClr val="E9E9E9"/>
              </a:solidFill>
              <a:prstDash val="solid"/>
              <a:round/>
              <a:headEnd type="none" w="sm" len="sm"/>
              <a:tailEnd type="none" w="sm" len="sm"/>
            </a:ln>
          </p:spPr>
        </p:cxnSp>
        <p:cxnSp>
          <p:nvCxnSpPr>
            <p:cNvPr id="4" name="Google Shape;5162;p164">
              <a:extLst>
                <a:ext uri="{FF2B5EF4-FFF2-40B4-BE49-F238E27FC236}">
                  <a16:creationId xmlns:a16="http://schemas.microsoft.com/office/drawing/2014/main" id="{D0A9D89B-BDD5-21C2-B73B-8FD2D09E6195}"/>
                </a:ext>
              </a:extLst>
            </p:cNvPr>
            <p:cNvCxnSpPr/>
            <p:nvPr/>
          </p:nvCxnSpPr>
          <p:spPr>
            <a:xfrm>
              <a:off x="4803917" y="1394600"/>
              <a:ext cx="0" cy="2734628"/>
            </a:xfrm>
            <a:prstGeom prst="straightConnector1">
              <a:avLst/>
            </a:prstGeom>
            <a:noFill/>
            <a:ln w="9525" cap="flat" cmpd="sng">
              <a:solidFill>
                <a:srgbClr val="E9E9E9"/>
              </a:solidFill>
              <a:prstDash val="solid"/>
              <a:round/>
              <a:headEnd type="none" w="sm" len="sm"/>
              <a:tailEnd type="none" w="sm" len="sm"/>
            </a:ln>
          </p:spPr>
        </p:cxnSp>
        <p:cxnSp>
          <p:nvCxnSpPr>
            <p:cNvPr id="5" name="Google Shape;5163;p164">
              <a:extLst>
                <a:ext uri="{FF2B5EF4-FFF2-40B4-BE49-F238E27FC236}">
                  <a16:creationId xmlns:a16="http://schemas.microsoft.com/office/drawing/2014/main" id="{7F78FB57-357A-416A-581F-916EE8BB7800}"/>
                </a:ext>
              </a:extLst>
            </p:cNvPr>
            <p:cNvCxnSpPr/>
            <p:nvPr/>
          </p:nvCxnSpPr>
          <p:spPr>
            <a:xfrm>
              <a:off x="6632717" y="1394600"/>
              <a:ext cx="0" cy="2734628"/>
            </a:xfrm>
            <a:prstGeom prst="straightConnector1">
              <a:avLst/>
            </a:prstGeom>
            <a:noFill/>
            <a:ln w="9525" cap="flat" cmpd="sng">
              <a:solidFill>
                <a:srgbClr val="E9E9E9"/>
              </a:solidFill>
              <a:prstDash val="solid"/>
              <a:round/>
              <a:headEnd type="none" w="sm" len="sm"/>
              <a:tailEnd type="none" w="sm" len="sm"/>
            </a:ln>
          </p:spPr>
        </p:cxnSp>
        <p:sp>
          <p:nvSpPr>
            <p:cNvPr id="6" name="Google Shape;5164;p164">
              <a:extLst>
                <a:ext uri="{FF2B5EF4-FFF2-40B4-BE49-F238E27FC236}">
                  <a16:creationId xmlns:a16="http://schemas.microsoft.com/office/drawing/2014/main" id="{0A8B3659-0E83-6C52-F37F-C42F8213E40C}"/>
                </a:ext>
              </a:extLst>
            </p:cNvPr>
            <p:cNvSpPr txBox="1"/>
            <p:nvPr/>
          </p:nvSpPr>
          <p:spPr>
            <a:xfrm>
              <a:off x="1144095" y="4526788"/>
              <a:ext cx="1828800" cy="253926"/>
            </a:xfrm>
            <a:prstGeom prst="rect">
              <a:avLst/>
            </a:prstGeom>
            <a:noFill/>
            <a:ln>
              <a:noFill/>
            </a:ln>
          </p:spPr>
          <p:txBody>
            <a:bodyPr spcFirstLastPara="1" wrap="square" lIns="68575" tIns="34275" rIns="68575" bIns="3427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Unknown/Targeted</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7" name="Google Shape;5165;p164">
              <a:extLst>
                <a:ext uri="{FF2B5EF4-FFF2-40B4-BE49-F238E27FC236}">
                  <a16:creationId xmlns:a16="http://schemas.microsoft.com/office/drawing/2014/main" id="{9529A817-111B-268F-D12D-D76A26EA02E2}"/>
                </a:ext>
              </a:extLst>
            </p:cNvPr>
            <p:cNvSpPr txBox="1"/>
            <p:nvPr/>
          </p:nvSpPr>
          <p:spPr>
            <a:xfrm>
              <a:off x="2972895" y="4530854"/>
              <a:ext cx="1815148" cy="253926"/>
            </a:xfrm>
            <a:prstGeom prst="rect">
              <a:avLst/>
            </a:prstGeom>
            <a:noFill/>
            <a:ln>
              <a:noFill/>
            </a:ln>
          </p:spPr>
          <p:txBody>
            <a:bodyPr spcFirstLastPara="1" wrap="square" lIns="68575" tIns="34275" rIns="68575" bIns="3427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Emerging</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8" name="Google Shape;5166;p164">
              <a:extLst>
                <a:ext uri="{FF2B5EF4-FFF2-40B4-BE49-F238E27FC236}">
                  <a16:creationId xmlns:a16="http://schemas.microsoft.com/office/drawing/2014/main" id="{B85AC1C2-B0E2-5904-378F-87D4BD6C5AC0}"/>
                </a:ext>
              </a:extLst>
            </p:cNvPr>
            <p:cNvSpPr txBox="1"/>
            <p:nvPr/>
          </p:nvSpPr>
          <p:spPr>
            <a:xfrm>
              <a:off x="4756586" y="4526788"/>
              <a:ext cx="1815148" cy="253926"/>
            </a:xfrm>
            <a:prstGeom prst="rect">
              <a:avLst/>
            </a:prstGeom>
            <a:noFill/>
            <a:ln>
              <a:noFill/>
            </a:ln>
          </p:spPr>
          <p:txBody>
            <a:bodyPr spcFirstLastPara="1" wrap="square" lIns="68575" tIns="34275" rIns="68575" bIns="3427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Known</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9" name="Google Shape;5167;p164">
              <a:extLst>
                <a:ext uri="{FF2B5EF4-FFF2-40B4-BE49-F238E27FC236}">
                  <a16:creationId xmlns:a16="http://schemas.microsoft.com/office/drawing/2014/main" id="{936655E2-0D8C-95A2-797F-B33D8D671E40}"/>
                </a:ext>
              </a:extLst>
            </p:cNvPr>
            <p:cNvSpPr txBox="1"/>
            <p:nvPr/>
          </p:nvSpPr>
          <p:spPr>
            <a:xfrm>
              <a:off x="6577617" y="4530854"/>
              <a:ext cx="1815148" cy="253926"/>
            </a:xfrm>
            <a:prstGeom prst="rect">
              <a:avLst/>
            </a:prstGeom>
            <a:noFill/>
            <a:ln>
              <a:noFill/>
            </a:ln>
          </p:spPr>
          <p:txBody>
            <a:bodyPr spcFirstLastPara="1" wrap="square" lIns="68575" tIns="34275" rIns="68575" bIns="3427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Widely Known</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11" name="Google Shape;5170;p164">
              <a:extLst>
                <a:ext uri="{FF2B5EF4-FFF2-40B4-BE49-F238E27FC236}">
                  <a16:creationId xmlns:a16="http://schemas.microsoft.com/office/drawing/2014/main" id="{7EAE714E-92B7-657E-3483-AA50B6B6BFF4}"/>
                </a:ext>
              </a:extLst>
            </p:cNvPr>
            <p:cNvSpPr/>
            <p:nvPr/>
          </p:nvSpPr>
          <p:spPr>
            <a:xfrm>
              <a:off x="1178384" y="1286403"/>
              <a:ext cx="7214381" cy="2825681"/>
            </a:xfrm>
            <a:custGeom>
              <a:avLst/>
              <a:gdLst>
                <a:gd name="connsiteX0" fmla="*/ 0 w 7318867"/>
                <a:gd name="connsiteY0" fmla="*/ 3249420 h 3249420"/>
                <a:gd name="connsiteX1" fmla="*/ 1828800 w 7318867"/>
                <a:gd name="connsiteY1" fmla="*/ 2575050 h 3249420"/>
                <a:gd name="connsiteX2" fmla="*/ 3657600 w 7318867"/>
                <a:gd name="connsiteY2" fmla="*/ 929130 h 3249420"/>
                <a:gd name="connsiteX3" fmla="*/ 4594860 w 7318867"/>
                <a:gd name="connsiteY3" fmla="*/ 289050 h 3249420"/>
                <a:gd name="connsiteX4" fmla="*/ 5520690 w 7318867"/>
                <a:gd name="connsiteY4" fmla="*/ 609090 h 3249420"/>
                <a:gd name="connsiteX5" fmla="*/ 6515100 w 7318867"/>
                <a:gd name="connsiteY5" fmla="*/ 2129280 h 3249420"/>
                <a:gd name="connsiteX6" fmla="*/ 7318867 w 7318867"/>
                <a:gd name="connsiteY6" fmla="*/ 0 h 3249420"/>
                <a:gd name="connsiteX0" fmla="*/ 0 w 7318867"/>
                <a:gd name="connsiteY0" fmla="*/ 3249420 h 3249420"/>
                <a:gd name="connsiteX1" fmla="*/ 1828800 w 7318867"/>
                <a:gd name="connsiteY1" fmla="*/ 2575050 h 3249420"/>
                <a:gd name="connsiteX2" fmla="*/ 3657600 w 7318867"/>
                <a:gd name="connsiteY2" fmla="*/ 929130 h 3249420"/>
                <a:gd name="connsiteX3" fmla="*/ 4594860 w 7318867"/>
                <a:gd name="connsiteY3" fmla="*/ 289050 h 3249420"/>
                <a:gd name="connsiteX4" fmla="*/ 5520690 w 7318867"/>
                <a:gd name="connsiteY4" fmla="*/ 609090 h 3249420"/>
                <a:gd name="connsiteX5" fmla="*/ 7318867 w 7318867"/>
                <a:gd name="connsiteY5" fmla="*/ 0 h 3249420"/>
                <a:gd name="connsiteX0" fmla="*/ 0 w 7318867"/>
                <a:gd name="connsiteY0" fmla="*/ 3249420 h 3249420"/>
                <a:gd name="connsiteX1" fmla="*/ 1828800 w 7318867"/>
                <a:gd name="connsiteY1" fmla="*/ 2575050 h 3249420"/>
                <a:gd name="connsiteX2" fmla="*/ 3657600 w 7318867"/>
                <a:gd name="connsiteY2" fmla="*/ 929130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657600 w 7318867"/>
                <a:gd name="connsiteY2" fmla="*/ 929130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657600 w 7318867"/>
                <a:gd name="connsiteY2" fmla="*/ 929130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297781 w 7318867"/>
                <a:gd name="connsiteY2" fmla="*/ 1282535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297781 w 7318867"/>
                <a:gd name="connsiteY2" fmla="*/ 1282535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297781 w 7318867"/>
                <a:gd name="connsiteY2" fmla="*/ 1282535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642289 w 7318867"/>
                <a:gd name="connsiteY2" fmla="*/ 1291155 h 3249420"/>
                <a:gd name="connsiteX3" fmla="*/ 4594860 w 7318867"/>
                <a:gd name="connsiteY3" fmla="*/ 289050 h 3249420"/>
                <a:gd name="connsiteX4" fmla="*/ 7318867 w 7318867"/>
                <a:gd name="connsiteY4" fmla="*/ 0 h 3249420"/>
                <a:gd name="connsiteX0" fmla="*/ 0 w 7318867"/>
                <a:gd name="connsiteY0" fmla="*/ 3249420 h 3249420"/>
                <a:gd name="connsiteX1" fmla="*/ 1828800 w 7318867"/>
                <a:gd name="connsiteY1" fmla="*/ 2575050 h 3249420"/>
                <a:gd name="connsiteX2" fmla="*/ 3642289 w 7318867"/>
                <a:gd name="connsiteY2" fmla="*/ 1291155 h 3249420"/>
                <a:gd name="connsiteX3" fmla="*/ 5008269 w 7318867"/>
                <a:gd name="connsiteY3" fmla="*/ 176995 h 3249420"/>
                <a:gd name="connsiteX4" fmla="*/ 7318867 w 7318867"/>
                <a:gd name="connsiteY4" fmla="*/ 0 h 3249420"/>
                <a:gd name="connsiteX0" fmla="*/ 0 w 7318867"/>
                <a:gd name="connsiteY0" fmla="*/ 3249420 h 3249420"/>
                <a:gd name="connsiteX1" fmla="*/ 1828800 w 7318867"/>
                <a:gd name="connsiteY1" fmla="*/ 2575050 h 3249420"/>
                <a:gd name="connsiteX2" fmla="*/ 3642289 w 7318867"/>
                <a:gd name="connsiteY2" fmla="*/ 1291155 h 3249420"/>
                <a:gd name="connsiteX3" fmla="*/ 5092483 w 7318867"/>
                <a:gd name="connsiteY3" fmla="*/ 159755 h 3249420"/>
                <a:gd name="connsiteX4" fmla="*/ 7318867 w 7318867"/>
                <a:gd name="connsiteY4" fmla="*/ 0 h 3249420"/>
                <a:gd name="connsiteX0" fmla="*/ 0 w 7318867"/>
                <a:gd name="connsiteY0" fmla="*/ 3256887 h 3256887"/>
                <a:gd name="connsiteX1" fmla="*/ 1828800 w 7318867"/>
                <a:gd name="connsiteY1" fmla="*/ 2582517 h 3256887"/>
                <a:gd name="connsiteX2" fmla="*/ 3642289 w 7318867"/>
                <a:gd name="connsiteY2" fmla="*/ 1298622 h 3256887"/>
                <a:gd name="connsiteX3" fmla="*/ 5092483 w 7318867"/>
                <a:gd name="connsiteY3" fmla="*/ 167222 h 3256887"/>
                <a:gd name="connsiteX4" fmla="*/ 7318867 w 7318867"/>
                <a:gd name="connsiteY4" fmla="*/ 7467 h 3256887"/>
                <a:gd name="connsiteX0" fmla="*/ 0 w 7318867"/>
                <a:gd name="connsiteY0" fmla="*/ 3256887 h 3256887"/>
                <a:gd name="connsiteX1" fmla="*/ 1828800 w 7318867"/>
                <a:gd name="connsiteY1" fmla="*/ 2582517 h 3256887"/>
                <a:gd name="connsiteX2" fmla="*/ 3642289 w 7318867"/>
                <a:gd name="connsiteY2" fmla="*/ 1298622 h 3256887"/>
                <a:gd name="connsiteX3" fmla="*/ 5092483 w 7318867"/>
                <a:gd name="connsiteY3" fmla="*/ 167222 h 3256887"/>
                <a:gd name="connsiteX4" fmla="*/ 7318867 w 7318867"/>
                <a:gd name="connsiteY4" fmla="*/ 7467 h 3256887"/>
                <a:gd name="connsiteX0" fmla="*/ 0 w 7318867"/>
                <a:gd name="connsiteY0" fmla="*/ 3249420 h 3249420"/>
                <a:gd name="connsiteX1" fmla="*/ 1828800 w 7318867"/>
                <a:gd name="connsiteY1" fmla="*/ 2575050 h 3249420"/>
                <a:gd name="connsiteX2" fmla="*/ 3703535 w 7318867"/>
                <a:gd name="connsiteY2" fmla="*/ 1196339 h 3249420"/>
                <a:gd name="connsiteX3" fmla="*/ 5092483 w 7318867"/>
                <a:gd name="connsiteY3" fmla="*/ 159755 h 3249420"/>
                <a:gd name="connsiteX4" fmla="*/ 7318867 w 7318867"/>
                <a:gd name="connsiteY4" fmla="*/ 0 h 3249420"/>
                <a:gd name="connsiteX0" fmla="*/ 0 w 7318867"/>
                <a:gd name="connsiteY0" fmla="*/ 3249420 h 3249420"/>
                <a:gd name="connsiteX1" fmla="*/ 1828800 w 7318867"/>
                <a:gd name="connsiteY1" fmla="*/ 2575050 h 3249420"/>
                <a:gd name="connsiteX2" fmla="*/ 3703535 w 7318867"/>
                <a:gd name="connsiteY2" fmla="*/ 1196339 h 3249420"/>
                <a:gd name="connsiteX3" fmla="*/ 5092483 w 7318867"/>
                <a:gd name="connsiteY3" fmla="*/ 159755 h 3249420"/>
                <a:gd name="connsiteX4" fmla="*/ 7318867 w 7318867"/>
                <a:gd name="connsiteY4" fmla="*/ 0 h 3249420"/>
                <a:gd name="connsiteX0" fmla="*/ 0 w 7311015"/>
                <a:gd name="connsiteY0" fmla="*/ 3364349 h 3364349"/>
                <a:gd name="connsiteX1" fmla="*/ 1828800 w 7311015"/>
                <a:gd name="connsiteY1" fmla="*/ 2689979 h 3364349"/>
                <a:gd name="connsiteX2" fmla="*/ 3703535 w 7311015"/>
                <a:gd name="connsiteY2" fmla="*/ 1311268 h 3364349"/>
                <a:gd name="connsiteX3" fmla="*/ 5092483 w 7311015"/>
                <a:gd name="connsiteY3" fmla="*/ 274684 h 3364349"/>
                <a:gd name="connsiteX4" fmla="*/ 7311015 w 7311015"/>
                <a:gd name="connsiteY4" fmla="*/ 0 h 3364349"/>
                <a:gd name="connsiteX0" fmla="*/ 0 w 7311015"/>
                <a:gd name="connsiteY0" fmla="*/ 3364349 h 3364349"/>
                <a:gd name="connsiteX1" fmla="*/ 1828800 w 7311015"/>
                <a:gd name="connsiteY1" fmla="*/ 2689979 h 3364349"/>
                <a:gd name="connsiteX2" fmla="*/ 3703535 w 7311015"/>
                <a:gd name="connsiteY2" fmla="*/ 1311268 h 3364349"/>
                <a:gd name="connsiteX3" fmla="*/ 5092483 w 7311015"/>
                <a:gd name="connsiteY3" fmla="*/ 274684 h 3364349"/>
                <a:gd name="connsiteX4" fmla="*/ 7311015 w 7311015"/>
                <a:gd name="connsiteY4" fmla="*/ 0 h 3364349"/>
                <a:gd name="connsiteX0" fmla="*/ 0 w 7311015"/>
                <a:gd name="connsiteY0" fmla="*/ 3426234 h 3426234"/>
                <a:gd name="connsiteX1" fmla="*/ 1828800 w 7311015"/>
                <a:gd name="connsiteY1" fmla="*/ 2751864 h 3426234"/>
                <a:gd name="connsiteX2" fmla="*/ 3703535 w 7311015"/>
                <a:gd name="connsiteY2" fmla="*/ 1373153 h 3426234"/>
                <a:gd name="connsiteX3" fmla="*/ 5092483 w 7311015"/>
                <a:gd name="connsiteY3" fmla="*/ 336569 h 3426234"/>
                <a:gd name="connsiteX4" fmla="*/ 7311015 w 7311015"/>
                <a:gd name="connsiteY4" fmla="*/ 0 h 3426234"/>
                <a:gd name="connsiteX0" fmla="*/ 0 w 7311015"/>
                <a:gd name="connsiteY0" fmla="*/ 3426239 h 3426239"/>
                <a:gd name="connsiteX1" fmla="*/ 1828800 w 7311015"/>
                <a:gd name="connsiteY1" fmla="*/ 2751869 h 3426239"/>
                <a:gd name="connsiteX2" fmla="*/ 3703535 w 7311015"/>
                <a:gd name="connsiteY2" fmla="*/ 1373158 h 3426239"/>
                <a:gd name="connsiteX3" fmla="*/ 5092483 w 7311015"/>
                <a:gd name="connsiteY3" fmla="*/ 336574 h 3426239"/>
                <a:gd name="connsiteX4" fmla="*/ 7311015 w 7311015"/>
                <a:gd name="connsiteY4" fmla="*/ 5 h 3426239"/>
                <a:gd name="connsiteX0" fmla="*/ 0 w 7311015"/>
                <a:gd name="connsiteY0" fmla="*/ 3426246 h 3426246"/>
                <a:gd name="connsiteX1" fmla="*/ 1828800 w 7311015"/>
                <a:gd name="connsiteY1" fmla="*/ 2751876 h 3426246"/>
                <a:gd name="connsiteX2" fmla="*/ 3703535 w 7311015"/>
                <a:gd name="connsiteY2" fmla="*/ 1373165 h 3426246"/>
                <a:gd name="connsiteX3" fmla="*/ 5092483 w 7311015"/>
                <a:gd name="connsiteY3" fmla="*/ 336581 h 3426246"/>
                <a:gd name="connsiteX4" fmla="*/ 7311015 w 7311015"/>
                <a:gd name="connsiteY4" fmla="*/ 12 h 3426246"/>
                <a:gd name="connsiteX0" fmla="*/ 0 w 7311015"/>
                <a:gd name="connsiteY0" fmla="*/ 3426246 h 3426246"/>
                <a:gd name="connsiteX1" fmla="*/ 1828800 w 7311015"/>
                <a:gd name="connsiteY1" fmla="*/ 2751876 h 3426246"/>
                <a:gd name="connsiteX2" fmla="*/ 3703535 w 7311015"/>
                <a:gd name="connsiteY2" fmla="*/ 1373165 h 3426246"/>
                <a:gd name="connsiteX3" fmla="*/ 5092483 w 7311015"/>
                <a:gd name="connsiteY3" fmla="*/ 336581 h 3426246"/>
                <a:gd name="connsiteX4" fmla="*/ 7311015 w 7311015"/>
                <a:gd name="connsiteY4" fmla="*/ 12 h 3426246"/>
                <a:gd name="connsiteX0" fmla="*/ 0 w 7303162"/>
                <a:gd name="connsiteY0" fmla="*/ 3253121 h 3253121"/>
                <a:gd name="connsiteX1" fmla="*/ 1828800 w 7303162"/>
                <a:gd name="connsiteY1" fmla="*/ 2578751 h 3253121"/>
                <a:gd name="connsiteX2" fmla="*/ 3703535 w 7303162"/>
                <a:gd name="connsiteY2" fmla="*/ 1200040 h 3253121"/>
                <a:gd name="connsiteX3" fmla="*/ 5092483 w 7303162"/>
                <a:gd name="connsiteY3" fmla="*/ 163456 h 3253121"/>
                <a:gd name="connsiteX4" fmla="*/ 7303162 w 7303162"/>
                <a:gd name="connsiteY4" fmla="*/ 47905 h 3253121"/>
                <a:gd name="connsiteX0" fmla="*/ 0 w 7303162"/>
                <a:gd name="connsiteY0" fmla="*/ 3220419 h 3220419"/>
                <a:gd name="connsiteX1" fmla="*/ 1828800 w 7303162"/>
                <a:gd name="connsiteY1" fmla="*/ 2546049 h 3220419"/>
                <a:gd name="connsiteX2" fmla="*/ 3703535 w 7303162"/>
                <a:gd name="connsiteY2" fmla="*/ 1167338 h 3220419"/>
                <a:gd name="connsiteX3" fmla="*/ 5186707 w 7303162"/>
                <a:gd name="connsiteY3" fmla="*/ 201479 h 3220419"/>
                <a:gd name="connsiteX4" fmla="*/ 7303162 w 7303162"/>
                <a:gd name="connsiteY4" fmla="*/ 15203 h 3220419"/>
                <a:gd name="connsiteX0" fmla="*/ 0 w 7303162"/>
                <a:gd name="connsiteY0" fmla="*/ 3205221 h 3205221"/>
                <a:gd name="connsiteX1" fmla="*/ 1828800 w 7303162"/>
                <a:gd name="connsiteY1" fmla="*/ 2530851 h 3205221"/>
                <a:gd name="connsiteX2" fmla="*/ 3703535 w 7303162"/>
                <a:gd name="connsiteY2" fmla="*/ 1152140 h 3205221"/>
                <a:gd name="connsiteX3" fmla="*/ 5540049 w 7303162"/>
                <a:gd name="connsiteY3" fmla="*/ 407298 h 3205221"/>
                <a:gd name="connsiteX4" fmla="*/ 7303162 w 7303162"/>
                <a:gd name="connsiteY4" fmla="*/ 5 h 3205221"/>
                <a:gd name="connsiteX0" fmla="*/ 0 w 7303162"/>
                <a:gd name="connsiteY0" fmla="*/ 3205221 h 3205221"/>
                <a:gd name="connsiteX1" fmla="*/ 1828800 w 7303162"/>
                <a:gd name="connsiteY1" fmla="*/ 2530851 h 3205221"/>
                <a:gd name="connsiteX2" fmla="*/ 3703535 w 7303162"/>
                <a:gd name="connsiteY2" fmla="*/ 1152140 h 3205221"/>
                <a:gd name="connsiteX3" fmla="*/ 5540049 w 7303162"/>
                <a:gd name="connsiteY3" fmla="*/ 407298 h 3205221"/>
                <a:gd name="connsiteX4" fmla="*/ 7303162 w 7303162"/>
                <a:gd name="connsiteY4" fmla="*/ 5 h 3205221"/>
                <a:gd name="connsiteX0" fmla="*/ 0 w 7303162"/>
                <a:gd name="connsiteY0" fmla="*/ 3205223 h 3205223"/>
                <a:gd name="connsiteX1" fmla="*/ 1828800 w 7303162"/>
                <a:gd name="connsiteY1" fmla="*/ 2530853 h 3205223"/>
                <a:gd name="connsiteX2" fmla="*/ 3703535 w 7303162"/>
                <a:gd name="connsiteY2" fmla="*/ 1152142 h 3205223"/>
                <a:gd name="connsiteX3" fmla="*/ 5540049 w 7303162"/>
                <a:gd name="connsiteY3" fmla="*/ 407300 h 3205223"/>
                <a:gd name="connsiteX4" fmla="*/ 7303162 w 7303162"/>
                <a:gd name="connsiteY4" fmla="*/ 7 h 3205223"/>
                <a:gd name="connsiteX0" fmla="*/ 0 w 7248198"/>
                <a:gd name="connsiteY0" fmla="*/ 3196385 h 3196385"/>
                <a:gd name="connsiteX1" fmla="*/ 1828800 w 7248198"/>
                <a:gd name="connsiteY1" fmla="*/ 2522015 h 3196385"/>
                <a:gd name="connsiteX2" fmla="*/ 3703535 w 7248198"/>
                <a:gd name="connsiteY2" fmla="*/ 1143304 h 3196385"/>
                <a:gd name="connsiteX3" fmla="*/ 5540049 w 7248198"/>
                <a:gd name="connsiteY3" fmla="*/ 398462 h 3196385"/>
                <a:gd name="connsiteX4" fmla="*/ 7248198 w 7248198"/>
                <a:gd name="connsiteY4" fmla="*/ 9 h 3196385"/>
                <a:gd name="connsiteX0" fmla="*/ 0 w 7248198"/>
                <a:gd name="connsiteY0" fmla="*/ 3196376 h 3196376"/>
                <a:gd name="connsiteX1" fmla="*/ 1828800 w 7248198"/>
                <a:gd name="connsiteY1" fmla="*/ 2522006 h 3196376"/>
                <a:gd name="connsiteX2" fmla="*/ 3703535 w 7248198"/>
                <a:gd name="connsiteY2" fmla="*/ 1143295 h 3196376"/>
                <a:gd name="connsiteX3" fmla="*/ 5540049 w 7248198"/>
                <a:gd name="connsiteY3" fmla="*/ 398453 h 3196376"/>
                <a:gd name="connsiteX4" fmla="*/ 7248198 w 7248198"/>
                <a:gd name="connsiteY4" fmla="*/ 0 h 3196376"/>
                <a:gd name="connsiteX0" fmla="*/ 0 w 7248198"/>
                <a:gd name="connsiteY0" fmla="*/ 3196376 h 3196376"/>
                <a:gd name="connsiteX1" fmla="*/ 1828800 w 7248198"/>
                <a:gd name="connsiteY1" fmla="*/ 2522006 h 3196376"/>
                <a:gd name="connsiteX2" fmla="*/ 3703535 w 7248198"/>
                <a:gd name="connsiteY2" fmla="*/ 1143295 h 3196376"/>
                <a:gd name="connsiteX3" fmla="*/ 5540049 w 7248198"/>
                <a:gd name="connsiteY3" fmla="*/ 398453 h 3196376"/>
                <a:gd name="connsiteX4" fmla="*/ 7248198 w 7248198"/>
                <a:gd name="connsiteY4" fmla="*/ 0 h 3196376"/>
                <a:gd name="connsiteX0" fmla="*/ 0 w 7248198"/>
                <a:gd name="connsiteY0" fmla="*/ 3196376 h 3196376"/>
                <a:gd name="connsiteX1" fmla="*/ 1828800 w 7248198"/>
                <a:gd name="connsiteY1" fmla="*/ 2522006 h 3196376"/>
                <a:gd name="connsiteX2" fmla="*/ 3703535 w 7248198"/>
                <a:gd name="connsiteY2" fmla="*/ 1143295 h 3196376"/>
                <a:gd name="connsiteX3" fmla="*/ 5540049 w 7248198"/>
                <a:gd name="connsiteY3" fmla="*/ 398453 h 3196376"/>
                <a:gd name="connsiteX4" fmla="*/ 7248198 w 7248198"/>
                <a:gd name="connsiteY4" fmla="*/ 0 h 3196376"/>
                <a:gd name="connsiteX0" fmla="*/ 0 w 7248198"/>
                <a:gd name="connsiteY0" fmla="*/ 3196376 h 3196376"/>
                <a:gd name="connsiteX1" fmla="*/ 1828800 w 7248198"/>
                <a:gd name="connsiteY1" fmla="*/ 2522006 h 3196376"/>
                <a:gd name="connsiteX2" fmla="*/ 3703535 w 7248198"/>
                <a:gd name="connsiteY2" fmla="*/ 1143295 h 3196376"/>
                <a:gd name="connsiteX3" fmla="*/ 5532198 w 7248198"/>
                <a:gd name="connsiteY3" fmla="*/ 327728 h 3196376"/>
                <a:gd name="connsiteX4" fmla="*/ 7248198 w 7248198"/>
                <a:gd name="connsiteY4" fmla="*/ 0 h 3196376"/>
                <a:gd name="connsiteX0" fmla="*/ 0 w 7248198"/>
                <a:gd name="connsiteY0" fmla="*/ 3196376 h 3196376"/>
                <a:gd name="connsiteX1" fmla="*/ 1828800 w 7248198"/>
                <a:gd name="connsiteY1" fmla="*/ 2522006 h 3196376"/>
                <a:gd name="connsiteX2" fmla="*/ 3703535 w 7248198"/>
                <a:gd name="connsiteY2" fmla="*/ 1143295 h 3196376"/>
                <a:gd name="connsiteX3" fmla="*/ 5532198 w 7248198"/>
                <a:gd name="connsiteY3" fmla="*/ 327728 h 3196376"/>
                <a:gd name="connsiteX4" fmla="*/ 7248198 w 7248198"/>
                <a:gd name="connsiteY4" fmla="*/ 0 h 3196376"/>
                <a:gd name="connsiteX0" fmla="*/ 0 w 7248198"/>
                <a:gd name="connsiteY0" fmla="*/ 3196376 h 3196376"/>
                <a:gd name="connsiteX1" fmla="*/ 1828800 w 7248198"/>
                <a:gd name="connsiteY1" fmla="*/ 2522006 h 3196376"/>
                <a:gd name="connsiteX2" fmla="*/ 3695683 w 7248198"/>
                <a:gd name="connsiteY2" fmla="*/ 1231702 h 3196376"/>
                <a:gd name="connsiteX3" fmla="*/ 5532198 w 7248198"/>
                <a:gd name="connsiteY3" fmla="*/ 327728 h 3196376"/>
                <a:gd name="connsiteX4" fmla="*/ 7248198 w 7248198"/>
                <a:gd name="connsiteY4" fmla="*/ 0 h 3196376"/>
                <a:gd name="connsiteX0" fmla="*/ 0 w 7248198"/>
                <a:gd name="connsiteY0" fmla="*/ 3196376 h 3196376"/>
                <a:gd name="connsiteX1" fmla="*/ 1828800 w 7248198"/>
                <a:gd name="connsiteY1" fmla="*/ 2522006 h 3196376"/>
                <a:gd name="connsiteX2" fmla="*/ 3695683 w 7248198"/>
                <a:gd name="connsiteY2" fmla="*/ 1231702 h 3196376"/>
                <a:gd name="connsiteX3" fmla="*/ 5532198 w 7248198"/>
                <a:gd name="connsiteY3" fmla="*/ 327728 h 3196376"/>
                <a:gd name="connsiteX4" fmla="*/ 7248198 w 7248198"/>
                <a:gd name="connsiteY4" fmla="*/ 0 h 3196376"/>
                <a:gd name="connsiteX0" fmla="*/ 0 w 7248198"/>
                <a:gd name="connsiteY0" fmla="*/ 3196376 h 3196376"/>
                <a:gd name="connsiteX1" fmla="*/ 1828800 w 7248198"/>
                <a:gd name="connsiteY1" fmla="*/ 2522006 h 3196376"/>
                <a:gd name="connsiteX2" fmla="*/ 3695683 w 7248198"/>
                <a:gd name="connsiteY2" fmla="*/ 1231702 h 3196376"/>
                <a:gd name="connsiteX3" fmla="*/ 5532198 w 7248198"/>
                <a:gd name="connsiteY3" fmla="*/ 327728 h 3196376"/>
                <a:gd name="connsiteX4" fmla="*/ 7248198 w 7248198"/>
                <a:gd name="connsiteY4" fmla="*/ 0 h 3196376"/>
                <a:gd name="connsiteX0" fmla="*/ 0 w 7248198"/>
                <a:gd name="connsiteY0" fmla="*/ 3196376 h 3196376"/>
                <a:gd name="connsiteX1" fmla="*/ 1828800 w 7248198"/>
                <a:gd name="connsiteY1" fmla="*/ 2522006 h 3196376"/>
                <a:gd name="connsiteX2" fmla="*/ 3695683 w 7248198"/>
                <a:gd name="connsiteY2" fmla="*/ 1231702 h 3196376"/>
                <a:gd name="connsiteX3" fmla="*/ 5532198 w 7248198"/>
                <a:gd name="connsiteY3" fmla="*/ 327728 h 3196376"/>
                <a:gd name="connsiteX4" fmla="*/ 7248198 w 7248198"/>
                <a:gd name="connsiteY4" fmla="*/ 0 h 319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198" h="3196376" extrusionOk="0">
                  <a:moveTo>
                    <a:pt x="0" y="3196376"/>
                  </a:moveTo>
                  <a:cubicBezTo>
                    <a:pt x="609600" y="3052548"/>
                    <a:pt x="1212853" y="2849452"/>
                    <a:pt x="1828800" y="2522006"/>
                  </a:cubicBezTo>
                  <a:cubicBezTo>
                    <a:pt x="2444747" y="2194560"/>
                    <a:pt x="3039190" y="1632777"/>
                    <a:pt x="3695683" y="1231702"/>
                  </a:cubicBezTo>
                  <a:cubicBezTo>
                    <a:pt x="4352176" y="830627"/>
                    <a:pt x="4796160" y="553638"/>
                    <a:pt x="5532198" y="327728"/>
                  </a:cubicBezTo>
                  <a:cubicBezTo>
                    <a:pt x="6134756" y="137179"/>
                    <a:pt x="6910369" y="34361"/>
                    <a:pt x="7248198" y="0"/>
                  </a:cubicBezTo>
                </a:path>
              </a:pathLst>
            </a:custGeom>
            <a:noFill/>
            <a:ln w="31750" cap="rnd"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endParaRPr>
            </a:p>
          </p:txBody>
        </p:sp>
        <p:cxnSp>
          <p:nvCxnSpPr>
            <p:cNvPr id="12" name="Google Shape;5172;p164">
              <a:extLst>
                <a:ext uri="{FF2B5EF4-FFF2-40B4-BE49-F238E27FC236}">
                  <a16:creationId xmlns:a16="http://schemas.microsoft.com/office/drawing/2014/main" id="{FA5326D2-BD52-74F6-37D6-DDB886E8F9CE}"/>
                </a:ext>
              </a:extLst>
            </p:cNvPr>
            <p:cNvCxnSpPr/>
            <p:nvPr/>
          </p:nvCxnSpPr>
          <p:spPr>
            <a:xfrm>
              <a:off x="1137371" y="1387876"/>
              <a:ext cx="0" cy="2734628"/>
            </a:xfrm>
            <a:prstGeom prst="straightConnector1">
              <a:avLst/>
            </a:prstGeom>
            <a:noFill/>
            <a:ln w="28575" cap="flat" cmpd="sng">
              <a:solidFill>
                <a:schemeClr val="accent1"/>
              </a:solidFill>
              <a:prstDash val="solid"/>
              <a:round/>
              <a:headEnd type="none" w="sm" len="sm"/>
              <a:tailEnd type="none" w="sm" len="sm"/>
            </a:ln>
          </p:spPr>
        </p:cxnSp>
        <p:cxnSp>
          <p:nvCxnSpPr>
            <p:cNvPr id="13" name="Google Shape;5173;p164">
              <a:extLst>
                <a:ext uri="{FF2B5EF4-FFF2-40B4-BE49-F238E27FC236}">
                  <a16:creationId xmlns:a16="http://schemas.microsoft.com/office/drawing/2014/main" id="{914E18BE-094C-1391-B9A5-2DD7C4D3D1DA}"/>
                </a:ext>
              </a:extLst>
            </p:cNvPr>
            <p:cNvCxnSpPr>
              <a:cxnSpLocks/>
            </p:cNvCxnSpPr>
            <p:nvPr/>
          </p:nvCxnSpPr>
          <p:spPr>
            <a:xfrm>
              <a:off x="1130932" y="4122504"/>
              <a:ext cx="7315200" cy="0"/>
            </a:xfrm>
            <a:prstGeom prst="straightConnector1">
              <a:avLst/>
            </a:prstGeom>
            <a:noFill/>
            <a:ln w="28575" cap="flat" cmpd="sng">
              <a:solidFill>
                <a:schemeClr val="accent1"/>
              </a:solidFill>
              <a:prstDash val="solid"/>
              <a:round/>
              <a:headEnd type="none" w="sm" len="sm"/>
              <a:tailEnd type="none" w="sm" len="sm"/>
            </a:ln>
          </p:spPr>
        </p:cxnSp>
        <p:sp>
          <p:nvSpPr>
            <p:cNvPr id="14" name="Google Shape;5191;p164">
              <a:extLst>
                <a:ext uri="{FF2B5EF4-FFF2-40B4-BE49-F238E27FC236}">
                  <a16:creationId xmlns:a16="http://schemas.microsoft.com/office/drawing/2014/main" id="{05EB06F2-382E-0F78-A616-DD05239BFE23}"/>
                </a:ext>
              </a:extLst>
            </p:cNvPr>
            <p:cNvSpPr txBox="1"/>
            <p:nvPr/>
          </p:nvSpPr>
          <p:spPr>
            <a:xfrm>
              <a:off x="1591021" y="2564130"/>
              <a:ext cx="1057775" cy="839241"/>
            </a:xfrm>
            <a:prstGeom prst="rect">
              <a:avLst/>
            </a:prstGeom>
            <a:noFill/>
            <a:ln>
              <a:noFill/>
            </a:ln>
          </p:spPr>
          <p:txBody>
            <a:bodyPr spcFirstLastPara="1" wrap="square" lIns="0" tIns="0" rIns="0" bIns="0"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CEB"/>
                  </a:solidFill>
                  <a:effectLst/>
                  <a:uLnTx/>
                  <a:uFillTx/>
                  <a:latin typeface="CiscoSansTT ExtraLight" panose="020B0303020201020303" pitchFamily="34" charset="0"/>
                  <a:ea typeface="Arial"/>
                  <a:cs typeface="Arial"/>
                  <a:sym typeface="Arial"/>
                </a:rPr>
                <a:t>Day-0</a:t>
              </a:r>
              <a:endParaRPr kumimoji="0" lang="en-US" sz="1800" b="1"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endParaRPr>
            </a:p>
            <a:p>
              <a:pPr marL="0" marR="0" lvl="0" indent="0" algn="l" defTabSz="457200" rtl="0" eaLnBrk="1" fontAlgn="base" latinLnBrk="0" hangingPunct="1">
                <a:lnSpc>
                  <a:spcPct val="100000"/>
                </a:lnSpc>
                <a:spcBef>
                  <a:spcPts val="225"/>
                </a:spcBef>
                <a:spcAft>
                  <a:spcPts val="0"/>
                </a:spcAft>
                <a:buClrTx/>
                <a:buSzTx/>
                <a:buFontTx/>
                <a:buNone/>
                <a:tabLst/>
                <a:defRPr/>
              </a:pP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Cognitive </a:t>
              </a:r>
              <a:b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Machine Learning</a:t>
              </a:r>
              <a:b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cs typeface="Arial"/>
                  <a:sym typeface="Arial"/>
                </a:rPr>
                <a:t>&amp; Natural Language Processing</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15" name="Google Shape;5198;p164">
              <a:extLst>
                <a:ext uri="{FF2B5EF4-FFF2-40B4-BE49-F238E27FC236}">
                  <a16:creationId xmlns:a16="http://schemas.microsoft.com/office/drawing/2014/main" id="{9BD115E5-9FA6-3B01-B44C-463863200581}"/>
                </a:ext>
              </a:extLst>
            </p:cNvPr>
            <p:cNvSpPr txBox="1"/>
            <p:nvPr/>
          </p:nvSpPr>
          <p:spPr>
            <a:xfrm>
              <a:off x="3163712" y="2009342"/>
              <a:ext cx="1076940" cy="627500"/>
            </a:xfrm>
            <a:prstGeom prst="rect">
              <a:avLst/>
            </a:prstGeom>
            <a:noFill/>
            <a:ln>
              <a:noFill/>
            </a:ln>
          </p:spPr>
          <p:txBody>
            <a:bodyPr spcFirstLastPara="1" wrap="square" lIns="0" tIns="0" rIns="0" bIns="0"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CEB"/>
                  </a:solidFill>
                  <a:effectLst/>
                  <a:uLnTx/>
                  <a:uFillTx/>
                  <a:latin typeface="CiscoSansTT ExtraLight" panose="020B0303020201020303" pitchFamily="34" charset="0"/>
                  <a:ea typeface="Arial"/>
                  <a:cs typeface="Arial"/>
                  <a:sym typeface="Arial"/>
                </a:rPr>
                <a:t>Research &amp; Analysis</a:t>
              </a:r>
              <a:endParaRPr kumimoji="0" lang="en-US" sz="1800" b="1"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endParaRPr>
            </a:p>
            <a:p>
              <a:pPr marL="0" marR="0" lvl="0" indent="0" algn="l" defTabSz="457200" rtl="0" eaLnBrk="1" fontAlgn="base" latinLnBrk="0" hangingPunct="1">
                <a:lnSpc>
                  <a:spcPct val="100000"/>
                </a:lnSpc>
                <a:spcBef>
                  <a:spcPts val="225"/>
                </a:spcBef>
                <a:spcAft>
                  <a:spcPts val="0"/>
                </a:spcAft>
                <a:buClrTx/>
                <a:buSzTx/>
                <a:buFontTx/>
                <a:buNone/>
                <a:tabLst/>
                <a:defRPr/>
              </a:pP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Talos Research </a:t>
              </a:r>
              <a:b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&amp; Efficacy Team</a:t>
              </a:r>
            </a:p>
          </p:txBody>
        </p:sp>
        <p:sp>
          <p:nvSpPr>
            <p:cNvPr id="16" name="Google Shape;5222;p164">
              <a:extLst>
                <a:ext uri="{FF2B5EF4-FFF2-40B4-BE49-F238E27FC236}">
                  <a16:creationId xmlns:a16="http://schemas.microsoft.com/office/drawing/2014/main" id="{2DB7BC5F-936D-5732-1C42-2DD74A4C3460}"/>
                </a:ext>
              </a:extLst>
            </p:cNvPr>
            <p:cNvSpPr txBox="1"/>
            <p:nvPr/>
          </p:nvSpPr>
          <p:spPr>
            <a:xfrm>
              <a:off x="3465009" y="3556328"/>
              <a:ext cx="980847" cy="450123"/>
            </a:xfrm>
            <a:prstGeom prst="rect">
              <a:avLst/>
            </a:prstGeom>
            <a:noFill/>
            <a:ln>
              <a:noFill/>
            </a:ln>
          </p:spPr>
          <p:txBody>
            <a:bodyPr spcFirstLastPara="1" wrap="square" lIns="0" tIns="0" rIns="0" bIns="0" anchor="b"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CEB"/>
                  </a:solidFill>
                  <a:effectLst/>
                  <a:uLnTx/>
                  <a:uFillTx/>
                  <a:latin typeface="CiscoSansTT ExtraLight" panose="020B0303020201020303" pitchFamily="34" charset="0"/>
                  <a:ea typeface="Arial"/>
                  <a:cs typeface="Arial"/>
                  <a:sym typeface="Arial"/>
                </a:rPr>
                <a:t>Implementation</a:t>
              </a:r>
              <a:endParaRPr kumimoji="0" lang="en-US" sz="1800" b="1"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endParaRPr>
            </a:p>
            <a:p>
              <a:pPr marL="0" marR="0" lvl="0" indent="0" algn="l" defTabSz="457200" rtl="0" eaLnBrk="1" fontAlgn="base" latinLnBrk="0" hangingPunct="1">
                <a:lnSpc>
                  <a:spcPct val="100000"/>
                </a:lnSpc>
                <a:spcBef>
                  <a:spcPts val="225"/>
                </a:spcBef>
                <a:spcAft>
                  <a:spcPts val="0"/>
                </a:spcAft>
                <a:buClrTx/>
                <a:buSzTx/>
                <a:buFontTx/>
                <a:buNone/>
                <a:tabLst/>
                <a:defRPr/>
              </a:pP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Talos Research </a:t>
              </a:r>
              <a:b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b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&amp; Efficacy Team</a:t>
              </a:r>
            </a:p>
          </p:txBody>
        </p:sp>
        <p:sp>
          <p:nvSpPr>
            <p:cNvPr id="17" name="Google Shape;5239;p164">
              <a:extLst>
                <a:ext uri="{FF2B5EF4-FFF2-40B4-BE49-F238E27FC236}">
                  <a16:creationId xmlns:a16="http://schemas.microsoft.com/office/drawing/2014/main" id="{1567DD7E-54F7-DB88-FEDF-2B8460D213C3}"/>
                </a:ext>
              </a:extLst>
            </p:cNvPr>
            <p:cNvSpPr txBox="1"/>
            <p:nvPr/>
          </p:nvSpPr>
          <p:spPr>
            <a:xfrm>
              <a:off x="7237890" y="2547916"/>
              <a:ext cx="1266225" cy="349174"/>
            </a:xfrm>
            <a:prstGeom prst="rect">
              <a:avLst/>
            </a:prstGeom>
            <a:noFill/>
            <a:ln>
              <a:noFill/>
            </a:ln>
          </p:spPr>
          <p:txBody>
            <a:bodyPr spcFirstLastPara="1" wrap="square" lIns="0" tIns="0" rIns="0" bIns="0"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BABABA">
                      <a:lumMod val="75000"/>
                    </a:srgbClr>
                  </a:solidFill>
                  <a:effectLst/>
                  <a:uLnTx/>
                  <a:uFillTx/>
                  <a:latin typeface="CiscoSansTT ExtraLight" panose="020B0303020201020303" pitchFamily="34" charset="0"/>
                  <a:ea typeface="Arial"/>
                  <a:cs typeface="Arial"/>
                  <a:sym typeface="Arial"/>
                </a:rPr>
                <a:t>3rd-party SWAG Feeds</a:t>
              </a:r>
              <a:endParaRPr kumimoji="0" lang="en-US" sz="1800" b="1" i="0" u="none" strike="noStrike" kern="1200" cap="none" spc="0" normalizeH="0" baseline="0" noProof="0">
                <a:ln>
                  <a:noFill/>
                </a:ln>
                <a:solidFill>
                  <a:srgbClr val="BABABA">
                    <a:lumMod val="75000"/>
                  </a:srgbClr>
                </a:solidFill>
                <a:effectLst/>
                <a:uLnTx/>
                <a:uFillTx/>
                <a:latin typeface="CiscoSansTT ExtraLight" panose="020B0303020201020303" pitchFamily="34" charset="0"/>
                <a:ea typeface="ＭＳ Ｐゴシック" charset="0"/>
              </a:endParaRPr>
            </a:p>
            <a:p>
              <a:pPr marL="0" marR="0" lvl="0" indent="0" algn="l" defTabSz="457200" rtl="0" eaLnBrk="1" fontAlgn="base" latinLnBrk="0" hangingPunct="1">
                <a:lnSpc>
                  <a:spcPct val="100000"/>
                </a:lnSpc>
                <a:spcBef>
                  <a:spcPts val="225"/>
                </a:spcBef>
                <a:spcAft>
                  <a:spcPts val="0"/>
                </a:spcAft>
                <a:buClrTx/>
                <a:buSzTx/>
                <a:buFontTx/>
                <a:buNone/>
                <a:tabLst/>
                <a:defRPr/>
              </a:pPr>
              <a:r>
                <a:rPr kumimoji="0" lang="en-US" sz="900" b="1" i="0" u="none" strike="noStrike" kern="1200" cap="none" spc="0" normalizeH="0" baseline="0" noProof="0">
                  <a:ln>
                    <a:noFill/>
                  </a:ln>
                  <a:solidFill>
                    <a:srgbClr val="BABABA">
                      <a:lumMod val="75000"/>
                    </a:srgbClr>
                  </a:solidFill>
                  <a:effectLst/>
                  <a:uLnTx/>
                  <a:uFillTx/>
                  <a:latin typeface="CiscoSansTT ExtraLight" panose="020B0303020201020303" pitchFamily="34" charset="0"/>
                  <a:ea typeface="Arial"/>
                  <a:cs typeface="Arial"/>
                  <a:sym typeface="Arial"/>
                </a:rPr>
                <a:t>“Security We All Get”</a:t>
              </a:r>
              <a:endParaRPr kumimoji="0" lang="en-US" sz="1800" b="1" i="0" u="none" strike="noStrike" kern="1200" cap="none" spc="0" normalizeH="0" baseline="0" noProof="0">
                <a:ln>
                  <a:noFill/>
                </a:ln>
                <a:solidFill>
                  <a:srgbClr val="BABABA">
                    <a:lumMod val="75000"/>
                  </a:srgbClr>
                </a:solidFill>
                <a:effectLst/>
                <a:uLnTx/>
                <a:uFillTx/>
                <a:latin typeface="CiscoSansTT ExtraLight" panose="020B0303020201020303" pitchFamily="34" charset="0"/>
                <a:ea typeface="ＭＳ Ｐゴシック" charset="0"/>
              </a:endParaRPr>
            </a:p>
          </p:txBody>
        </p:sp>
        <p:sp>
          <p:nvSpPr>
            <p:cNvPr id="18" name="Rectangle 6">
              <a:extLst>
                <a:ext uri="{FF2B5EF4-FFF2-40B4-BE49-F238E27FC236}">
                  <a16:creationId xmlns:a16="http://schemas.microsoft.com/office/drawing/2014/main" id="{FB25A3EC-A05D-347D-07F0-9C26FE6982D7}"/>
                </a:ext>
              </a:extLst>
            </p:cNvPr>
            <p:cNvSpPr/>
            <p:nvPr/>
          </p:nvSpPr>
          <p:spPr>
            <a:xfrm rot="10800000">
              <a:off x="6828294" y="1533841"/>
              <a:ext cx="310849" cy="1080225"/>
            </a:xfrm>
            <a:custGeom>
              <a:avLst/>
              <a:gdLst>
                <a:gd name="connsiteX0" fmla="*/ 0 w 1273398"/>
                <a:gd name="connsiteY0" fmla="*/ 0 h 1619774"/>
                <a:gd name="connsiteX1" fmla="*/ 1273398 w 1273398"/>
                <a:gd name="connsiteY1" fmla="*/ 0 h 1619774"/>
                <a:gd name="connsiteX2" fmla="*/ 1273398 w 1273398"/>
                <a:gd name="connsiteY2" fmla="*/ 1619774 h 1619774"/>
                <a:gd name="connsiteX3" fmla="*/ 0 w 1273398"/>
                <a:gd name="connsiteY3" fmla="*/ 1619774 h 1619774"/>
                <a:gd name="connsiteX4" fmla="*/ 0 w 1273398"/>
                <a:gd name="connsiteY4" fmla="*/ 0 h 1619774"/>
                <a:gd name="connsiteX0" fmla="*/ 0 w 1273398"/>
                <a:gd name="connsiteY0" fmla="*/ 1619774 h 1711214"/>
                <a:gd name="connsiteX1" fmla="*/ 0 w 1273398"/>
                <a:gd name="connsiteY1" fmla="*/ 0 h 1711214"/>
                <a:gd name="connsiteX2" fmla="*/ 1273398 w 1273398"/>
                <a:gd name="connsiteY2" fmla="*/ 0 h 1711214"/>
                <a:gd name="connsiteX3" fmla="*/ 1273398 w 1273398"/>
                <a:gd name="connsiteY3" fmla="*/ 1619774 h 1711214"/>
                <a:gd name="connsiteX4" fmla="*/ 91440 w 1273398"/>
                <a:gd name="connsiteY4" fmla="*/ 1711214 h 1711214"/>
                <a:gd name="connsiteX0" fmla="*/ 0 w 1273398"/>
                <a:gd name="connsiteY0" fmla="*/ 0 h 1711214"/>
                <a:gd name="connsiteX1" fmla="*/ 1273398 w 1273398"/>
                <a:gd name="connsiteY1" fmla="*/ 0 h 1711214"/>
                <a:gd name="connsiteX2" fmla="*/ 1273398 w 1273398"/>
                <a:gd name="connsiteY2" fmla="*/ 1619774 h 1711214"/>
                <a:gd name="connsiteX3" fmla="*/ 91440 w 1273398"/>
                <a:gd name="connsiteY3" fmla="*/ 1711214 h 1711214"/>
                <a:gd name="connsiteX0" fmla="*/ 0 w 1273398"/>
                <a:gd name="connsiteY0" fmla="*/ 0 h 1619774"/>
                <a:gd name="connsiteX1" fmla="*/ 1273398 w 1273398"/>
                <a:gd name="connsiteY1" fmla="*/ 0 h 1619774"/>
                <a:gd name="connsiteX2" fmla="*/ 1273398 w 1273398"/>
                <a:gd name="connsiteY2" fmla="*/ 1619774 h 1619774"/>
              </a:gdLst>
              <a:ahLst/>
              <a:cxnLst>
                <a:cxn ang="0">
                  <a:pos x="connsiteX0" y="connsiteY0"/>
                </a:cxn>
                <a:cxn ang="0">
                  <a:pos x="connsiteX1" y="connsiteY1"/>
                </a:cxn>
                <a:cxn ang="0">
                  <a:pos x="connsiteX2" y="connsiteY2"/>
                </a:cxn>
              </a:cxnLst>
              <a:rect l="l" t="t" r="r" b="b"/>
              <a:pathLst>
                <a:path w="1273398" h="1619774">
                  <a:moveTo>
                    <a:pt x="0" y="0"/>
                  </a:moveTo>
                  <a:lnTo>
                    <a:pt x="1273398" y="0"/>
                  </a:lnTo>
                  <a:lnTo>
                    <a:pt x="1273398" y="1619774"/>
                  </a:lnTo>
                </a:path>
              </a:pathLst>
            </a:custGeom>
            <a:noFill/>
            <a:ln w="12700" cap="rnd">
              <a:solidFill>
                <a:schemeClr val="accent3"/>
              </a:solidFil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ABABA">
                    <a:lumMod val="75000"/>
                  </a:srgbClr>
                </a:solidFill>
                <a:effectLst/>
                <a:uLnTx/>
                <a:uFillTx/>
                <a:latin typeface="CiscoSansTT ExtraLight"/>
                <a:ea typeface="+mn-ea"/>
                <a:cs typeface="+mn-cs"/>
              </a:endParaRPr>
            </a:p>
          </p:txBody>
        </p:sp>
        <p:grpSp>
          <p:nvGrpSpPr>
            <p:cNvPr id="19" name="Group 18">
              <a:extLst>
                <a:ext uri="{FF2B5EF4-FFF2-40B4-BE49-F238E27FC236}">
                  <a16:creationId xmlns:a16="http://schemas.microsoft.com/office/drawing/2014/main" id="{27B6520B-2CDF-EEAA-82EC-9847422A3BAF}"/>
                </a:ext>
              </a:extLst>
            </p:cNvPr>
            <p:cNvGrpSpPr/>
            <p:nvPr/>
          </p:nvGrpSpPr>
          <p:grpSpPr>
            <a:xfrm>
              <a:off x="1126441" y="4308463"/>
              <a:ext cx="7319691" cy="262544"/>
              <a:chOff x="1167736" y="4363175"/>
              <a:chExt cx="7132320" cy="262544"/>
            </a:xfrm>
          </p:grpSpPr>
          <p:cxnSp>
            <p:nvCxnSpPr>
              <p:cNvPr id="25" name="Straight Arrow Connector 24">
                <a:extLst>
                  <a:ext uri="{FF2B5EF4-FFF2-40B4-BE49-F238E27FC236}">
                    <a16:creationId xmlns:a16="http://schemas.microsoft.com/office/drawing/2014/main" id="{2F926C36-3AD3-6E65-C601-8AC013B407CA}"/>
                  </a:ext>
                </a:extLst>
              </p:cNvPr>
              <p:cNvCxnSpPr>
                <a:cxnSpLocks/>
              </p:cNvCxnSpPr>
              <p:nvPr/>
            </p:nvCxnSpPr>
            <p:spPr>
              <a:xfrm flipV="1">
                <a:off x="1167736" y="4481325"/>
                <a:ext cx="7132320" cy="174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E6C026D-404F-4F77-AC9B-584805749423}"/>
                  </a:ext>
                </a:extLst>
              </p:cNvPr>
              <p:cNvSpPr/>
              <p:nvPr/>
            </p:nvSpPr>
            <p:spPr>
              <a:xfrm>
                <a:off x="4279746" y="4363175"/>
                <a:ext cx="553866" cy="2625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CiscoSansTT ExtraLight"/>
                    <a:ea typeface="+mn-ea"/>
                    <a:cs typeface="+mn-cs"/>
                  </a:rPr>
                  <a:t>Time</a:t>
                </a:r>
              </a:p>
            </p:txBody>
          </p:sp>
        </p:grpSp>
        <p:sp>
          <p:nvSpPr>
            <p:cNvPr id="20" name="Rectangle 6">
              <a:extLst>
                <a:ext uri="{FF2B5EF4-FFF2-40B4-BE49-F238E27FC236}">
                  <a16:creationId xmlns:a16="http://schemas.microsoft.com/office/drawing/2014/main" id="{724AC8D7-161D-5342-61F8-4D3850B47E22}"/>
                </a:ext>
              </a:extLst>
            </p:cNvPr>
            <p:cNvSpPr/>
            <p:nvPr/>
          </p:nvSpPr>
          <p:spPr>
            <a:xfrm flipH="1">
              <a:off x="1200348" y="2631370"/>
              <a:ext cx="299587" cy="1466664"/>
            </a:xfrm>
            <a:custGeom>
              <a:avLst/>
              <a:gdLst>
                <a:gd name="connsiteX0" fmla="*/ 0 w 1273398"/>
                <a:gd name="connsiteY0" fmla="*/ 0 h 1619774"/>
                <a:gd name="connsiteX1" fmla="*/ 1273398 w 1273398"/>
                <a:gd name="connsiteY1" fmla="*/ 0 h 1619774"/>
                <a:gd name="connsiteX2" fmla="*/ 1273398 w 1273398"/>
                <a:gd name="connsiteY2" fmla="*/ 1619774 h 1619774"/>
                <a:gd name="connsiteX3" fmla="*/ 0 w 1273398"/>
                <a:gd name="connsiteY3" fmla="*/ 1619774 h 1619774"/>
                <a:gd name="connsiteX4" fmla="*/ 0 w 1273398"/>
                <a:gd name="connsiteY4" fmla="*/ 0 h 1619774"/>
                <a:gd name="connsiteX0" fmla="*/ 0 w 1273398"/>
                <a:gd name="connsiteY0" fmla="*/ 1619774 h 1711214"/>
                <a:gd name="connsiteX1" fmla="*/ 0 w 1273398"/>
                <a:gd name="connsiteY1" fmla="*/ 0 h 1711214"/>
                <a:gd name="connsiteX2" fmla="*/ 1273398 w 1273398"/>
                <a:gd name="connsiteY2" fmla="*/ 0 h 1711214"/>
                <a:gd name="connsiteX3" fmla="*/ 1273398 w 1273398"/>
                <a:gd name="connsiteY3" fmla="*/ 1619774 h 1711214"/>
                <a:gd name="connsiteX4" fmla="*/ 91440 w 1273398"/>
                <a:gd name="connsiteY4" fmla="*/ 1711214 h 1711214"/>
                <a:gd name="connsiteX0" fmla="*/ 0 w 1273398"/>
                <a:gd name="connsiteY0" fmla="*/ 0 h 1711214"/>
                <a:gd name="connsiteX1" fmla="*/ 1273398 w 1273398"/>
                <a:gd name="connsiteY1" fmla="*/ 0 h 1711214"/>
                <a:gd name="connsiteX2" fmla="*/ 1273398 w 1273398"/>
                <a:gd name="connsiteY2" fmla="*/ 1619774 h 1711214"/>
                <a:gd name="connsiteX3" fmla="*/ 91440 w 1273398"/>
                <a:gd name="connsiteY3" fmla="*/ 1711214 h 1711214"/>
                <a:gd name="connsiteX0" fmla="*/ 0 w 1273398"/>
                <a:gd name="connsiteY0" fmla="*/ 0 h 1619774"/>
                <a:gd name="connsiteX1" fmla="*/ 1273398 w 1273398"/>
                <a:gd name="connsiteY1" fmla="*/ 0 h 1619774"/>
                <a:gd name="connsiteX2" fmla="*/ 1273398 w 1273398"/>
                <a:gd name="connsiteY2" fmla="*/ 1619774 h 1619774"/>
              </a:gdLst>
              <a:ahLst/>
              <a:cxnLst>
                <a:cxn ang="0">
                  <a:pos x="connsiteX0" y="connsiteY0"/>
                </a:cxn>
                <a:cxn ang="0">
                  <a:pos x="connsiteX1" y="connsiteY1"/>
                </a:cxn>
                <a:cxn ang="0">
                  <a:pos x="connsiteX2" y="connsiteY2"/>
                </a:cxn>
              </a:cxnLst>
              <a:rect l="l" t="t" r="r" b="b"/>
              <a:pathLst>
                <a:path w="1273398" h="1619774">
                  <a:moveTo>
                    <a:pt x="0" y="0"/>
                  </a:moveTo>
                  <a:lnTo>
                    <a:pt x="1273398" y="0"/>
                  </a:lnTo>
                  <a:lnTo>
                    <a:pt x="1273398" y="1619774"/>
                  </a:lnTo>
                </a:path>
              </a:pathLst>
            </a:custGeom>
            <a:noFill/>
            <a:ln w="12700" cap="rnd">
              <a:solidFill>
                <a:schemeClr val="accent2"/>
              </a:solidFil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21" name="Rectangle 6">
              <a:extLst>
                <a:ext uri="{FF2B5EF4-FFF2-40B4-BE49-F238E27FC236}">
                  <a16:creationId xmlns:a16="http://schemas.microsoft.com/office/drawing/2014/main" id="{8CFCD55E-594A-B954-5053-DE537E14D07E}"/>
                </a:ext>
              </a:extLst>
            </p:cNvPr>
            <p:cNvSpPr/>
            <p:nvPr/>
          </p:nvSpPr>
          <p:spPr>
            <a:xfrm flipH="1">
              <a:off x="2756837" y="2068126"/>
              <a:ext cx="318939" cy="1563324"/>
            </a:xfrm>
            <a:custGeom>
              <a:avLst/>
              <a:gdLst>
                <a:gd name="connsiteX0" fmla="*/ 0 w 1273398"/>
                <a:gd name="connsiteY0" fmla="*/ 0 h 1619774"/>
                <a:gd name="connsiteX1" fmla="*/ 1273398 w 1273398"/>
                <a:gd name="connsiteY1" fmla="*/ 0 h 1619774"/>
                <a:gd name="connsiteX2" fmla="*/ 1273398 w 1273398"/>
                <a:gd name="connsiteY2" fmla="*/ 1619774 h 1619774"/>
                <a:gd name="connsiteX3" fmla="*/ 0 w 1273398"/>
                <a:gd name="connsiteY3" fmla="*/ 1619774 h 1619774"/>
                <a:gd name="connsiteX4" fmla="*/ 0 w 1273398"/>
                <a:gd name="connsiteY4" fmla="*/ 0 h 1619774"/>
                <a:gd name="connsiteX0" fmla="*/ 0 w 1273398"/>
                <a:gd name="connsiteY0" fmla="*/ 1619774 h 1711214"/>
                <a:gd name="connsiteX1" fmla="*/ 0 w 1273398"/>
                <a:gd name="connsiteY1" fmla="*/ 0 h 1711214"/>
                <a:gd name="connsiteX2" fmla="*/ 1273398 w 1273398"/>
                <a:gd name="connsiteY2" fmla="*/ 0 h 1711214"/>
                <a:gd name="connsiteX3" fmla="*/ 1273398 w 1273398"/>
                <a:gd name="connsiteY3" fmla="*/ 1619774 h 1711214"/>
                <a:gd name="connsiteX4" fmla="*/ 91440 w 1273398"/>
                <a:gd name="connsiteY4" fmla="*/ 1711214 h 1711214"/>
                <a:gd name="connsiteX0" fmla="*/ 0 w 1273398"/>
                <a:gd name="connsiteY0" fmla="*/ 0 h 1711214"/>
                <a:gd name="connsiteX1" fmla="*/ 1273398 w 1273398"/>
                <a:gd name="connsiteY1" fmla="*/ 0 h 1711214"/>
                <a:gd name="connsiteX2" fmla="*/ 1273398 w 1273398"/>
                <a:gd name="connsiteY2" fmla="*/ 1619774 h 1711214"/>
                <a:gd name="connsiteX3" fmla="*/ 91440 w 1273398"/>
                <a:gd name="connsiteY3" fmla="*/ 1711214 h 1711214"/>
                <a:gd name="connsiteX0" fmla="*/ 0 w 1273398"/>
                <a:gd name="connsiteY0" fmla="*/ 0 h 1619774"/>
                <a:gd name="connsiteX1" fmla="*/ 1273398 w 1273398"/>
                <a:gd name="connsiteY1" fmla="*/ 0 h 1619774"/>
                <a:gd name="connsiteX2" fmla="*/ 1273398 w 1273398"/>
                <a:gd name="connsiteY2" fmla="*/ 1619774 h 1619774"/>
              </a:gdLst>
              <a:ahLst/>
              <a:cxnLst>
                <a:cxn ang="0">
                  <a:pos x="connsiteX0" y="connsiteY0"/>
                </a:cxn>
                <a:cxn ang="0">
                  <a:pos x="connsiteX1" y="connsiteY1"/>
                </a:cxn>
                <a:cxn ang="0">
                  <a:pos x="connsiteX2" y="connsiteY2"/>
                </a:cxn>
              </a:cxnLst>
              <a:rect l="l" t="t" r="r" b="b"/>
              <a:pathLst>
                <a:path w="1273398" h="1619774">
                  <a:moveTo>
                    <a:pt x="0" y="0"/>
                  </a:moveTo>
                  <a:lnTo>
                    <a:pt x="1273398" y="0"/>
                  </a:lnTo>
                  <a:lnTo>
                    <a:pt x="1273398" y="1619774"/>
                  </a:lnTo>
                </a:path>
              </a:pathLst>
            </a:custGeom>
            <a:noFill/>
            <a:ln w="12700" cap="rnd">
              <a:solidFill>
                <a:schemeClr val="accent2"/>
              </a:solidFil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22" name="Rectangle 6">
              <a:extLst>
                <a:ext uri="{FF2B5EF4-FFF2-40B4-BE49-F238E27FC236}">
                  <a16:creationId xmlns:a16="http://schemas.microsoft.com/office/drawing/2014/main" id="{34207BBC-13BE-15BA-9AC5-E45C967C109F}"/>
                </a:ext>
              </a:extLst>
            </p:cNvPr>
            <p:cNvSpPr/>
            <p:nvPr/>
          </p:nvSpPr>
          <p:spPr>
            <a:xfrm rot="10800000">
              <a:off x="3185558" y="3403369"/>
              <a:ext cx="188515" cy="228079"/>
            </a:xfrm>
            <a:custGeom>
              <a:avLst/>
              <a:gdLst>
                <a:gd name="connsiteX0" fmla="*/ 0 w 1273398"/>
                <a:gd name="connsiteY0" fmla="*/ 0 h 1619774"/>
                <a:gd name="connsiteX1" fmla="*/ 1273398 w 1273398"/>
                <a:gd name="connsiteY1" fmla="*/ 0 h 1619774"/>
                <a:gd name="connsiteX2" fmla="*/ 1273398 w 1273398"/>
                <a:gd name="connsiteY2" fmla="*/ 1619774 h 1619774"/>
                <a:gd name="connsiteX3" fmla="*/ 0 w 1273398"/>
                <a:gd name="connsiteY3" fmla="*/ 1619774 h 1619774"/>
                <a:gd name="connsiteX4" fmla="*/ 0 w 1273398"/>
                <a:gd name="connsiteY4" fmla="*/ 0 h 1619774"/>
                <a:gd name="connsiteX0" fmla="*/ 0 w 1273398"/>
                <a:gd name="connsiteY0" fmla="*/ 1619774 h 1711214"/>
                <a:gd name="connsiteX1" fmla="*/ 0 w 1273398"/>
                <a:gd name="connsiteY1" fmla="*/ 0 h 1711214"/>
                <a:gd name="connsiteX2" fmla="*/ 1273398 w 1273398"/>
                <a:gd name="connsiteY2" fmla="*/ 0 h 1711214"/>
                <a:gd name="connsiteX3" fmla="*/ 1273398 w 1273398"/>
                <a:gd name="connsiteY3" fmla="*/ 1619774 h 1711214"/>
                <a:gd name="connsiteX4" fmla="*/ 91440 w 1273398"/>
                <a:gd name="connsiteY4" fmla="*/ 1711214 h 1711214"/>
                <a:gd name="connsiteX0" fmla="*/ 0 w 1273398"/>
                <a:gd name="connsiteY0" fmla="*/ 0 h 1711214"/>
                <a:gd name="connsiteX1" fmla="*/ 1273398 w 1273398"/>
                <a:gd name="connsiteY1" fmla="*/ 0 h 1711214"/>
                <a:gd name="connsiteX2" fmla="*/ 1273398 w 1273398"/>
                <a:gd name="connsiteY2" fmla="*/ 1619774 h 1711214"/>
                <a:gd name="connsiteX3" fmla="*/ 91440 w 1273398"/>
                <a:gd name="connsiteY3" fmla="*/ 1711214 h 1711214"/>
                <a:gd name="connsiteX0" fmla="*/ 0 w 1273398"/>
                <a:gd name="connsiteY0" fmla="*/ 0 h 1619774"/>
                <a:gd name="connsiteX1" fmla="*/ 1273398 w 1273398"/>
                <a:gd name="connsiteY1" fmla="*/ 0 h 1619774"/>
                <a:gd name="connsiteX2" fmla="*/ 1273398 w 1273398"/>
                <a:gd name="connsiteY2" fmla="*/ 1619774 h 1619774"/>
              </a:gdLst>
              <a:ahLst/>
              <a:cxnLst>
                <a:cxn ang="0">
                  <a:pos x="connsiteX0" y="connsiteY0"/>
                </a:cxn>
                <a:cxn ang="0">
                  <a:pos x="connsiteX1" y="connsiteY1"/>
                </a:cxn>
                <a:cxn ang="0">
                  <a:pos x="connsiteX2" y="connsiteY2"/>
                </a:cxn>
              </a:cxnLst>
              <a:rect l="l" t="t" r="r" b="b"/>
              <a:pathLst>
                <a:path w="1273398" h="1619774">
                  <a:moveTo>
                    <a:pt x="0" y="0"/>
                  </a:moveTo>
                  <a:lnTo>
                    <a:pt x="1273398" y="0"/>
                  </a:lnTo>
                  <a:lnTo>
                    <a:pt x="1273398" y="1619774"/>
                  </a:lnTo>
                </a:path>
              </a:pathLst>
            </a:custGeom>
            <a:noFill/>
            <a:ln w="12700" cap="rnd">
              <a:solidFill>
                <a:schemeClr val="accent2"/>
              </a:solidFil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23" name="Google Shape;5239;p164">
              <a:extLst>
                <a:ext uri="{FF2B5EF4-FFF2-40B4-BE49-F238E27FC236}">
                  <a16:creationId xmlns:a16="http://schemas.microsoft.com/office/drawing/2014/main" id="{FAF802D5-EB45-6461-0684-0755C9312CAF}"/>
                </a:ext>
              </a:extLst>
            </p:cNvPr>
            <p:cNvSpPr txBox="1"/>
            <p:nvPr/>
          </p:nvSpPr>
          <p:spPr>
            <a:xfrm>
              <a:off x="5324730" y="3039625"/>
              <a:ext cx="1207329" cy="450123"/>
            </a:xfrm>
            <a:prstGeom prst="rect">
              <a:avLst/>
            </a:prstGeom>
            <a:noFill/>
            <a:ln>
              <a:noFill/>
            </a:ln>
          </p:spPr>
          <p:txBody>
            <a:bodyPr spcFirstLastPara="1" wrap="square" lIns="0" tIns="0" rIns="0" bIns="0"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CEB"/>
                  </a:solidFill>
                  <a:effectLst/>
                  <a:uLnTx/>
                  <a:uFillTx/>
                  <a:latin typeface="CiscoSansTT ExtraLight" panose="020B0303020201020303" pitchFamily="34" charset="0"/>
                  <a:ea typeface="Arial"/>
                  <a:cs typeface="Arial"/>
                  <a:sym typeface="Arial"/>
                </a:rPr>
                <a:t>Reputation &amp; Content</a:t>
              </a:r>
              <a:endParaRPr kumimoji="0" lang="en-US" sz="1800" b="1" i="0" u="none" strike="noStrike" kern="1200" cap="none" spc="0" normalizeH="0" baseline="0" noProof="0">
                <a:ln>
                  <a:noFill/>
                </a:ln>
                <a:solidFill>
                  <a:srgbClr val="00BCEB"/>
                </a:solidFill>
                <a:effectLst/>
                <a:uLnTx/>
                <a:uFillTx/>
                <a:latin typeface="CiscoSansTT ExtraLight" panose="020B0303020201020303" pitchFamily="34" charset="0"/>
                <a:ea typeface="ＭＳ Ｐゴシック" charset="0"/>
              </a:endParaRPr>
            </a:p>
            <a:p>
              <a:pPr marL="0" marR="0" lvl="0" indent="0" algn="l" defTabSz="457200" rtl="0" eaLnBrk="1" fontAlgn="base" latinLnBrk="0" hangingPunct="1">
                <a:lnSpc>
                  <a:spcPct val="100000"/>
                </a:lnSpc>
                <a:spcBef>
                  <a:spcPts val="225"/>
                </a:spcBef>
                <a:spcAft>
                  <a:spcPts val="0"/>
                </a:spcAft>
                <a:buClrTx/>
                <a:buSzTx/>
                <a:buFontTx/>
                <a:buNone/>
                <a:tabLst/>
                <a:defRPr/>
              </a:pPr>
              <a:r>
                <a:rPr kumimoji="0" lang="en-US" sz="900" b="1" i="0" u="none" strike="noStrike" kern="1200" cap="none" spc="0" normalizeH="0" baseline="0" noProof="0">
                  <a:ln>
                    <a:noFill/>
                  </a:ln>
                  <a:solidFill>
                    <a:srgbClr val="0D274D"/>
                  </a:solidFill>
                  <a:effectLst/>
                  <a:uLnTx/>
                  <a:uFillTx/>
                  <a:latin typeface="CiscoSansTT ExtraLight" panose="020B0303020201020303" pitchFamily="34" charset="0"/>
                  <a:ea typeface="Arial"/>
                  <a:cs typeface="Arial"/>
                  <a:sym typeface="Arial"/>
                </a:rPr>
                <a:t>Talos Intelligence</a:t>
              </a:r>
              <a:endParaRPr kumimoji="0" lang="en-US" sz="1800" b="1" i="0" u="none" strike="noStrike" kern="1200" cap="none" spc="0" normalizeH="0" baseline="0" noProof="0">
                <a:ln>
                  <a:noFill/>
                </a:ln>
                <a:solidFill>
                  <a:srgbClr val="0D274D"/>
                </a:solidFill>
                <a:effectLst/>
                <a:uLnTx/>
                <a:uFillTx/>
                <a:latin typeface="CiscoSansTT ExtraLight" panose="020B0303020201020303" pitchFamily="34" charset="0"/>
                <a:ea typeface="ＭＳ Ｐゴシック" charset="0"/>
              </a:endParaRPr>
            </a:p>
          </p:txBody>
        </p:sp>
        <p:sp>
          <p:nvSpPr>
            <p:cNvPr id="24" name="Rectangle 6">
              <a:extLst>
                <a:ext uri="{FF2B5EF4-FFF2-40B4-BE49-F238E27FC236}">
                  <a16:creationId xmlns:a16="http://schemas.microsoft.com/office/drawing/2014/main" id="{BB59C912-0AB8-25C6-DA56-33BC56090043}"/>
                </a:ext>
              </a:extLst>
            </p:cNvPr>
            <p:cNvSpPr/>
            <p:nvPr/>
          </p:nvSpPr>
          <p:spPr>
            <a:xfrm rot="10800000">
              <a:off x="5024143" y="2275706"/>
              <a:ext cx="201220" cy="842632"/>
            </a:xfrm>
            <a:custGeom>
              <a:avLst/>
              <a:gdLst>
                <a:gd name="connsiteX0" fmla="*/ 0 w 1273398"/>
                <a:gd name="connsiteY0" fmla="*/ 0 h 1619774"/>
                <a:gd name="connsiteX1" fmla="*/ 1273398 w 1273398"/>
                <a:gd name="connsiteY1" fmla="*/ 0 h 1619774"/>
                <a:gd name="connsiteX2" fmla="*/ 1273398 w 1273398"/>
                <a:gd name="connsiteY2" fmla="*/ 1619774 h 1619774"/>
                <a:gd name="connsiteX3" fmla="*/ 0 w 1273398"/>
                <a:gd name="connsiteY3" fmla="*/ 1619774 h 1619774"/>
                <a:gd name="connsiteX4" fmla="*/ 0 w 1273398"/>
                <a:gd name="connsiteY4" fmla="*/ 0 h 1619774"/>
                <a:gd name="connsiteX0" fmla="*/ 0 w 1273398"/>
                <a:gd name="connsiteY0" fmla="*/ 1619774 h 1711214"/>
                <a:gd name="connsiteX1" fmla="*/ 0 w 1273398"/>
                <a:gd name="connsiteY1" fmla="*/ 0 h 1711214"/>
                <a:gd name="connsiteX2" fmla="*/ 1273398 w 1273398"/>
                <a:gd name="connsiteY2" fmla="*/ 0 h 1711214"/>
                <a:gd name="connsiteX3" fmla="*/ 1273398 w 1273398"/>
                <a:gd name="connsiteY3" fmla="*/ 1619774 h 1711214"/>
                <a:gd name="connsiteX4" fmla="*/ 91440 w 1273398"/>
                <a:gd name="connsiteY4" fmla="*/ 1711214 h 1711214"/>
                <a:gd name="connsiteX0" fmla="*/ 0 w 1273398"/>
                <a:gd name="connsiteY0" fmla="*/ 0 h 1711214"/>
                <a:gd name="connsiteX1" fmla="*/ 1273398 w 1273398"/>
                <a:gd name="connsiteY1" fmla="*/ 0 h 1711214"/>
                <a:gd name="connsiteX2" fmla="*/ 1273398 w 1273398"/>
                <a:gd name="connsiteY2" fmla="*/ 1619774 h 1711214"/>
                <a:gd name="connsiteX3" fmla="*/ 91440 w 1273398"/>
                <a:gd name="connsiteY3" fmla="*/ 1711214 h 1711214"/>
                <a:gd name="connsiteX0" fmla="*/ 0 w 1273398"/>
                <a:gd name="connsiteY0" fmla="*/ 0 h 1619774"/>
                <a:gd name="connsiteX1" fmla="*/ 1273398 w 1273398"/>
                <a:gd name="connsiteY1" fmla="*/ 0 h 1619774"/>
                <a:gd name="connsiteX2" fmla="*/ 1273398 w 1273398"/>
                <a:gd name="connsiteY2" fmla="*/ 1619774 h 1619774"/>
              </a:gdLst>
              <a:ahLst/>
              <a:cxnLst>
                <a:cxn ang="0">
                  <a:pos x="connsiteX0" y="connsiteY0"/>
                </a:cxn>
                <a:cxn ang="0">
                  <a:pos x="connsiteX1" y="connsiteY1"/>
                </a:cxn>
                <a:cxn ang="0">
                  <a:pos x="connsiteX2" y="connsiteY2"/>
                </a:cxn>
              </a:cxnLst>
              <a:rect l="l" t="t" r="r" b="b"/>
              <a:pathLst>
                <a:path w="1273398" h="1619774">
                  <a:moveTo>
                    <a:pt x="0" y="0"/>
                  </a:moveTo>
                  <a:lnTo>
                    <a:pt x="1273398" y="0"/>
                  </a:lnTo>
                  <a:lnTo>
                    <a:pt x="1273398" y="1619774"/>
                  </a:lnTo>
                </a:path>
              </a:pathLst>
            </a:custGeom>
            <a:noFill/>
            <a:ln w="12700" cap="rnd">
              <a:solidFill>
                <a:schemeClr val="accent2"/>
              </a:solidFil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grpSp>
      <p:sp>
        <p:nvSpPr>
          <p:cNvPr id="27" name="Title 1">
            <a:extLst>
              <a:ext uri="{FF2B5EF4-FFF2-40B4-BE49-F238E27FC236}">
                <a16:creationId xmlns:a16="http://schemas.microsoft.com/office/drawing/2014/main" id="{F775074C-9057-C324-2EDB-5A2EC0C6A107}"/>
              </a:ext>
            </a:extLst>
          </p:cNvPr>
          <p:cNvSpPr>
            <a:spLocks noGrp="1"/>
          </p:cNvSpPr>
          <p:nvPr>
            <p:ph type="title"/>
          </p:nvPr>
        </p:nvSpPr>
        <p:spPr/>
        <p:txBody>
          <a:bodyPr/>
          <a:lstStyle/>
          <a:p>
            <a:r>
              <a:rPr lang="en-US"/>
              <a:t>Complete coverage of advanced threat life cycle</a:t>
            </a:r>
          </a:p>
        </p:txBody>
      </p:sp>
      <p:sp>
        <p:nvSpPr>
          <p:cNvPr id="28" name="Rectangle 27">
            <a:extLst>
              <a:ext uri="{FF2B5EF4-FFF2-40B4-BE49-F238E27FC236}">
                <a16:creationId xmlns:a16="http://schemas.microsoft.com/office/drawing/2014/main" id="{0FE6B32B-1FAA-6F31-C4EE-FBDF7CED8002}"/>
              </a:ext>
            </a:extLst>
          </p:cNvPr>
          <p:cNvSpPr/>
          <p:nvPr/>
        </p:nvSpPr>
        <p:spPr>
          <a:xfrm>
            <a:off x="1046418" y="1083569"/>
            <a:ext cx="1508760" cy="28985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29" name="Rectangle 28">
            <a:extLst>
              <a:ext uri="{FF2B5EF4-FFF2-40B4-BE49-F238E27FC236}">
                <a16:creationId xmlns:a16="http://schemas.microsoft.com/office/drawing/2014/main" id="{D4E6F3E6-C028-4684-CC07-E81BA8DB57B5}"/>
              </a:ext>
            </a:extLst>
          </p:cNvPr>
          <p:cNvSpPr/>
          <p:nvPr/>
        </p:nvSpPr>
        <p:spPr>
          <a:xfrm>
            <a:off x="2540048" y="1096790"/>
            <a:ext cx="1558097" cy="28894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30" name="Rectangle 29">
            <a:extLst>
              <a:ext uri="{FF2B5EF4-FFF2-40B4-BE49-F238E27FC236}">
                <a16:creationId xmlns:a16="http://schemas.microsoft.com/office/drawing/2014/main" id="{98498DBD-653D-925E-E35A-E7A516C1908B}"/>
              </a:ext>
            </a:extLst>
          </p:cNvPr>
          <p:cNvSpPr/>
          <p:nvPr/>
        </p:nvSpPr>
        <p:spPr>
          <a:xfrm>
            <a:off x="2958741" y="2370405"/>
            <a:ext cx="1613249" cy="15633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31" name="Rectangle 30">
            <a:extLst>
              <a:ext uri="{FF2B5EF4-FFF2-40B4-BE49-F238E27FC236}">
                <a16:creationId xmlns:a16="http://schemas.microsoft.com/office/drawing/2014/main" id="{B2A35151-5704-867F-A0B3-A961883137D7}"/>
              </a:ext>
            </a:extLst>
          </p:cNvPr>
          <p:cNvSpPr/>
          <p:nvPr/>
        </p:nvSpPr>
        <p:spPr>
          <a:xfrm>
            <a:off x="4461915" y="1269245"/>
            <a:ext cx="1938874" cy="270374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32" name="Rectangle 31">
            <a:extLst>
              <a:ext uri="{FF2B5EF4-FFF2-40B4-BE49-F238E27FC236}">
                <a16:creationId xmlns:a16="http://schemas.microsoft.com/office/drawing/2014/main" id="{DC3A7B79-D763-DA41-4B31-DA10ACDF7209}"/>
              </a:ext>
            </a:extLst>
          </p:cNvPr>
          <p:cNvSpPr/>
          <p:nvPr/>
        </p:nvSpPr>
        <p:spPr>
          <a:xfrm>
            <a:off x="6400788" y="1125422"/>
            <a:ext cx="1948225" cy="284084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33" name="Oval 32">
            <a:extLst>
              <a:ext uri="{FF2B5EF4-FFF2-40B4-BE49-F238E27FC236}">
                <a16:creationId xmlns:a16="http://schemas.microsoft.com/office/drawing/2014/main" id="{3A4D5703-E816-90C3-D0EB-8C7483BCC2D3}"/>
              </a:ext>
            </a:extLst>
          </p:cNvPr>
          <p:cNvSpPr/>
          <p:nvPr/>
        </p:nvSpPr>
        <p:spPr>
          <a:xfrm>
            <a:off x="1019964" y="3937761"/>
            <a:ext cx="76200" cy="7045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ExtraLight"/>
              <a:ea typeface="+mn-ea"/>
              <a:cs typeface="+mn-cs"/>
            </a:endParaRPr>
          </a:p>
        </p:txBody>
      </p:sp>
      <p:cxnSp>
        <p:nvCxnSpPr>
          <p:cNvPr id="41" name="Straight Arrow Connector 40">
            <a:extLst>
              <a:ext uri="{FF2B5EF4-FFF2-40B4-BE49-F238E27FC236}">
                <a16:creationId xmlns:a16="http://schemas.microsoft.com/office/drawing/2014/main" id="{305E1096-9DFD-419A-318E-851FA0EA8E00}"/>
              </a:ext>
            </a:extLst>
          </p:cNvPr>
          <p:cNvCxnSpPr>
            <a:cxnSpLocks/>
          </p:cNvCxnSpPr>
          <p:nvPr/>
        </p:nvCxnSpPr>
        <p:spPr>
          <a:xfrm flipV="1">
            <a:off x="583588" y="1269245"/>
            <a:ext cx="0" cy="269702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B7D5A715-6F00-C4C8-1330-D20E1FA05E11}"/>
              </a:ext>
            </a:extLst>
          </p:cNvPr>
          <p:cNvSpPr txBox="1"/>
          <p:nvPr/>
        </p:nvSpPr>
        <p:spPr>
          <a:xfrm rot="16200000">
            <a:off x="181074" y="2402999"/>
            <a:ext cx="805029" cy="276999"/>
          </a:xfrm>
          <a:prstGeom prst="rect">
            <a:avLst/>
          </a:prstGeom>
          <a:solidFill>
            <a:schemeClr val="bg1"/>
          </a:solidFill>
        </p:spPr>
        <p:txBody>
          <a:bodyPr wrap="none" rtlCol="0">
            <a:spAutoFit/>
          </a:bodyPr>
          <a:lstStyle/>
          <a:p>
            <a:r>
              <a:rPr lang="en-CA" sz="1200">
                <a:solidFill>
                  <a:schemeClr val="accent2"/>
                </a:solidFill>
                <a:latin typeface="+mn-lt"/>
              </a:rPr>
              <a:t>Incidents</a:t>
            </a:r>
          </a:p>
        </p:txBody>
      </p:sp>
    </p:spTree>
    <p:extLst>
      <p:ext uri="{BB962C8B-B14F-4D97-AF65-F5344CB8AC3E}">
        <p14:creationId xmlns:p14="http://schemas.microsoft.com/office/powerpoint/2010/main" val="140539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8"/>
                                        </p:tgtEl>
                                        <p:attrNameLst>
                                          <p:attrName>style.opacity</p:attrName>
                                        </p:attrNameLst>
                                      </p:cBhvr>
                                      <p:to>
                                        <p:strVal val="0"/>
                                      </p:to>
                                    </p:set>
                                    <p:animEffect filter="image" prLst="opacity: 0">
                                      <p:cBhvr rctx="IE">
                                        <p:cTn id="7" dur="indefinite"/>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9"/>
                                        </p:tgtEl>
                                        <p:attrNameLst>
                                          <p:attrName>style.opacity</p:attrName>
                                        </p:attrNameLst>
                                      </p:cBhvr>
                                      <p:to>
                                        <p:strVal val="0"/>
                                      </p:to>
                                    </p:set>
                                    <p:animEffect filter="image" prLst="opacity: 0">
                                      <p:cBhvr rctx="IE">
                                        <p:cTn id="12" dur="indefinite"/>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30"/>
                                        </p:tgtEl>
                                        <p:attrNameLst>
                                          <p:attrName>style.opacity</p:attrName>
                                        </p:attrNameLst>
                                      </p:cBhvr>
                                      <p:to>
                                        <p:strVal val="0"/>
                                      </p:to>
                                    </p:set>
                                    <p:animEffect filter="image" prLst="opacity: 0">
                                      <p:cBhvr rctx="IE">
                                        <p:cTn id="17" dur="indefinite"/>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p:cTn id="21" dur="indefinite"/>
                                        <p:tgtEl>
                                          <p:spTgt spid="31"/>
                                        </p:tgtEl>
                                        <p:attrNameLst>
                                          <p:attrName>style.opacity</p:attrName>
                                        </p:attrNameLst>
                                      </p:cBhvr>
                                      <p:to>
                                        <p:strVal val="0"/>
                                      </p:to>
                                    </p:set>
                                    <p:animEffect filter="image" prLst="opacity: 0">
                                      <p:cBhvr rctx="IE">
                                        <p:cTn id="22" dur="indefinite"/>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32"/>
                                        </p:tgtEl>
                                        <p:attrNameLst>
                                          <p:attrName>style.opacity</p:attrName>
                                        </p:attrNameLst>
                                      </p:cBhvr>
                                      <p:to>
                                        <p:strVal val="0"/>
                                      </p:to>
                                    </p:set>
                                    <p:animEffect filter="image" prLst="opacity: 0">
                                      <p:cBhvr rctx="IE">
                                        <p:cTn id="27" dur="indefinite"/>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F182E1BD-134D-3D48-91FC-C99D9FE12E8B}"/>
              </a:ext>
            </a:extLst>
          </p:cNvPr>
          <p:cNvSpPr/>
          <p:nvPr/>
        </p:nvSpPr>
        <p:spPr>
          <a:xfrm>
            <a:off x="1202195" y="2733063"/>
            <a:ext cx="1143000" cy="1143000"/>
          </a:xfrm>
          <a:prstGeom prst="ellipse">
            <a:avLst/>
          </a:prstGeom>
          <a:solidFill>
            <a:srgbClr val="6EBE4A"/>
          </a:solidFill>
          <a:ln w="25400" cap="flat" cmpd="sng" algn="ctr">
            <a:noFill/>
            <a:prstDash val="solid"/>
          </a:ln>
          <a:effectLst/>
        </p:spPr>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IN" sz="750" b="0" i="0" u="none" strike="noStrike" kern="0" cap="none" spc="0" normalizeH="0" baseline="0" noProof="0">
                <a:ln>
                  <a:noFill/>
                </a:ln>
                <a:solidFill>
                  <a:srgbClr val="0D274D"/>
                </a:solidFill>
                <a:effectLst/>
                <a:uLnTx/>
                <a:uFillTx/>
                <a:latin typeface="CiscoSansTT ExtraLight"/>
                <a:ea typeface="ＭＳ Ｐゴシック" charset="0"/>
                <a:cs typeface="+mn-cs"/>
              </a:rPr>
              <a:t>Pre-process and collect threat data</a:t>
            </a:r>
          </a:p>
        </p:txBody>
      </p:sp>
      <p:sp>
        <p:nvSpPr>
          <p:cNvPr id="41" name="Oval 40">
            <a:extLst>
              <a:ext uri="{FF2B5EF4-FFF2-40B4-BE49-F238E27FC236}">
                <a16:creationId xmlns:a16="http://schemas.microsoft.com/office/drawing/2014/main" id="{ADC64E9B-0AD0-B546-A816-88B17B45FFC6}"/>
              </a:ext>
            </a:extLst>
          </p:cNvPr>
          <p:cNvSpPr/>
          <p:nvPr/>
        </p:nvSpPr>
        <p:spPr>
          <a:xfrm>
            <a:off x="3983810" y="1381135"/>
            <a:ext cx="1176380" cy="1143000"/>
          </a:xfrm>
          <a:prstGeom prst="ellipse">
            <a:avLst/>
          </a:prstGeom>
          <a:solidFill>
            <a:srgbClr val="6EBE4A"/>
          </a:solidFill>
          <a:ln w="25400" cap="flat" cmpd="sng" algn="ctr">
            <a:noFill/>
            <a:prstDash val="solid"/>
          </a:ln>
          <a:effectLst/>
        </p:spPr>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IN" sz="750" b="0" i="0" u="none" strike="noStrike" kern="0" cap="none" spc="0" normalizeH="0" baseline="0" noProof="0">
                <a:ln>
                  <a:noFill/>
                </a:ln>
                <a:solidFill>
                  <a:srgbClr val="0D274D"/>
                </a:solidFill>
                <a:effectLst/>
                <a:uLnTx/>
                <a:uFillTx/>
                <a:latin typeface="CiscoSansTT ExtraLight"/>
                <a:ea typeface="ＭＳ Ｐゴシック" charset="0"/>
                <a:cs typeface="+mn-cs"/>
              </a:rPr>
              <a:t>Investigate and automate with playbooks</a:t>
            </a:r>
          </a:p>
        </p:txBody>
      </p:sp>
      <p:sp>
        <p:nvSpPr>
          <p:cNvPr id="42" name="Oval 41">
            <a:extLst>
              <a:ext uri="{FF2B5EF4-FFF2-40B4-BE49-F238E27FC236}">
                <a16:creationId xmlns:a16="http://schemas.microsoft.com/office/drawing/2014/main" id="{27B8535E-92C0-494A-96C6-5C0D6D56D8C2}"/>
              </a:ext>
            </a:extLst>
          </p:cNvPr>
          <p:cNvSpPr/>
          <p:nvPr/>
        </p:nvSpPr>
        <p:spPr>
          <a:xfrm>
            <a:off x="6900540" y="2820333"/>
            <a:ext cx="1143000" cy="1143000"/>
          </a:xfrm>
          <a:prstGeom prst="ellipse">
            <a:avLst/>
          </a:prstGeom>
          <a:solidFill>
            <a:srgbClr val="6EBE4A"/>
          </a:solidFill>
          <a:ln w="25400" cap="flat" cmpd="sng" algn="ctr">
            <a:noFill/>
            <a:prstDash val="solid"/>
          </a:ln>
          <a:effectLst/>
        </p:spPr>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IN" sz="750" b="0" i="0" u="none" strike="noStrike" kern="0" cap="none" spc="0" normalizeH="0" baseline="0" noProof="0">
                <a:ln>
                  <a:noFill/>
                </a:ln>
                <a:solidFill>
                  <a:srgbClr val="0D274D"/>
                </a:solidFill>
                <a:effectLst/>
                <a:uLnTx/>
                <a:uFillTx/>
                <a:latin typeface="CiscoSansTT ExtraLight"/>
                <a:ea typeface="ＭＳ Ｐゴシック" charset="0"/>
                <a:cs typeface="+mn-cs"/>
              </a:rPr>
              <a:t>Mitigate  and remediate</a:t>
            </a:r>
          </a:p>
        </p:txBody>
      </p:sp>
      <p:sp>
        <p:nvSpPr>
          <p:cNvPr id="44" name="TextBox 43">
            <a:extLst>
              <a:ext uri="{FF2B5EF4-FFF2-40B4-BE49-F238E27FC236}">
                <a16:creationId xmlns:a16="http://schemas.microsoft.com/office/drawing/2014/main" id="{64E2177B-6A64-DD4A-9E17-3D8A1D58A5B6}"/>
              </a:ext>
            </a:extLst>
          </p:cNvPr>
          <p:cNvSpPr txBox="1"/>
          <p:nvPr/>
        </p:nvSpPr>
        <p:spPr>
          <a:xfrm>
            <a:off x="3623696" y="1072758"/>
            <a:ext cx="1813925" cy="248209"/>
          </a:xfrm>
          <a:prstGeom prst="rect">
            <a:avLst/>
          </a:prstGeom>
          <a:solidFill>
            <a:srgbClr val="FFFFFF"/>
          </a:solidFill>
        </p:spPr>
        <p:txBody>
          <a:bodyPr wrap="square" rtlCol="0">
            <a:spAutoFit/>
          </a:bodyPr>
          <a:lstStyle/>
          <a:p>
            <a:pPr marL="0" marR="0" lvl="0" indent="0" algn="ctr" defTabSz="514325" rtl="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rPr>
              <a:t>XDR Orchestration </a:t>
            </a:r>
          </a:p>
        </p:txBody>
      </p:sp>
      <p:sp>
        <p:nvSpPr>
          <p:cNvPr id="45" name="Freeform: Shape 196">
            <a:extLst>
              <a:ext uri="{FF2B5EF4-FFF2-40B4-BE49-F238E27FC236}">
                <a16:creationId xmlns:a16="http://schemas.microsoft.com/office/drawing/2014/main" id="{385DB66A-FC94-0743-94D6-A9F91C406694}"/>
              </a:ext>
            </a:extLst>
          </p:cNvPr>
          <p:cNvSpPr/>
          <p:nvPr/>
        </p:nvSpPr>
        <p:spPr>
          <a:xfrm>
            <a:off x="93259" y="3975979"/>
            <a:ext cx="2880360" cy="603504"/>
          </a:xfrm>
          <a:custGeom>
            <a:avLst/>
            <a:gdLst>
              <a:gd name="connsiteX0" fmla="*/ 67745 w 3073938"/>
              <a:gd name="connsiteY0" fmla="*/ 0 h 907016"/>
              <a:gd name="connsiteX1" fmla="*/ 3073938 w 3073938"/>
              <a:gd name="connsiteY1" fmla="*/ 0 h 907016"/>
              <a:gd name="connsiteX2" fmla="*/ 3073938 w 3073938"/>
              <a:gd name="connsiteY2" fmla="*/ 163915 h 907016"/>
              <a:gd name="connsiteX3" fmla="*/ 3073938 w 3073938"/>
              <a:gd name="connsiteY3" fmla="*/ 907016 h 907016"/>
              <a:gd name="connsiteX4" fmla="*/ 67745 w 3073938"/>
              <a:gd name="connsiteY4" fmla="*/ 907016 h 907016"/>
              <a:gd name="connsiteX5" fmla="*/ 0 w 3073938"/>
              <a:gd name="connsiteY5" fmla="*/ 839271 h 907016"/>
              <a:gd name="connsiteX6" fmla="*/ 0 w 3073938"/>
              <a:gd name="connsiteY6" fmla="*/ 67745 h 907016"/>
              <a:gd name="connsiteX7" fmla="*/ 19842 w 3073938"/>
              <a:gd name="connsiteY7" fmla="*/ 19842 h 907016"/>
              <a:gd name="connsiteX8" fmla="*/ 38861 w 3073938"/>
              <a:gd name="connsiteY8" fmla="*/ 7019 h 907016"/>
              <a:gd name="connsiteX9" fmla="*/ 41375 w 3073938"/>
              <a:gd name="connsiteY9" fmla="*/ 5324 h 907016"/>
              <a:gd name="connsiteX10" fmla="*/ 67745 w 3073938"/>
              <a:gd name="connsiteY10" fmla="*/ 0 h 9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3938" h="907016">
                <a:moveTo>
                  <a:pt x="67745" y="0"/>
                </a:moveTo>
                <a:lnTo>
                  <a:pt x="3073938" y="0"/>
                </a:lnTo>
                <a:lnTo>
                  <a:pt x="3073938" y="163915"/>
                </a:lnTo>
                <a:lnTo>
                  <a:pt x="3073938" y="907016"/>
                </a:lnTo>
                <a:lnTo>
                  <a:pt x="67745" y="907016"/>
                </a:lnTo>
                <a:cubicBezTo>
                  <a:pt x="30330" y="907016"/>
                  <a:pt x="0" y="876686"/>
                  <a:pt x="0" y="839271"/>
                </a:cubicBezTo>
                <a:lnTo>
                  <a:pt x="0" y="67745"/>
                </a:lnTo>
                <a:cubicBezTo>
                  <a:pt x="0" y="49038"/>
                  <a:pt x="7583" y="32101"/>
                  <a:pt x="19842" y="19842"/>
                </a:cubicBezTo>
                <a:lnTo>
                  <a:pt x="38861" y="7019"/>
                </a:lnTo>
                <a:lnTo>
                  <a:pt x="41375" y="5324"/>
                </a:lnTo>
                <a:cubicBezTo>
                  <a:pt x="49481" y="1896"/>
                  <a:pt x="58391" y="0"/>
                  <a:pt x="67745" y="0"/>
                </a:cubicBezTo>
                <a:close/>
              </a:path>
            </a:pathLst>
          </a:custGeom>
          <a:solidFill>
            <a:srgbClr val="FFFFFF">
              <a:lumMod val="95000"/>
            </a:srgbClr>
          </a:solidFill>
          <a:ln w="3175">
            <a:noFill/>
          </a:ln>
        </p:spPr>
        <p:txBody>
          <a:bodyPr wrap="square" lIns="91440" tIns="0" rIns="0" bIns="0" anchor="ctr">
            <a:noAutofit/>
          </a:bodyPr>
          <a:lstStyle/>
          <a:p>
            <a:pPr marL="57145" marR="0" lvl="0" indent="0" algn="l" defTabSz="68576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Users forward their own email messages suspected as spam for automated investigation</a:t>
            </a:r>
          </a:p>
        </p:txBody>
      </p:sp>
      <p:sp>
        <p:nvSpPr>
          <p:cNvPr id="46" name="Freeform: Shape 196">
            <a:extLst>
              <a:ext uri="{FF2B5EF4-FFF2-40B4-BE49-F238E27FC236}">
                <a16:creationId xmlns:a16="http://schemas.microsoft.com/office/drawing/2014/main" id="{C7973B78-858B-B848-8E9E-9094A7DF54C1}"/>
              </a:ext>
            </a:extLst>
          </p:cNvPr>
          <p:cNvSpPr/>
          <p:nvPr/>
        </p:nvSpPr>
        <p:spPr>
          <a:xfrm>
            <a:off x="5386557" y="957849"/>
            <a:ext cx="2875989" cy="599646"/>
          </a:xfrm>
          <a:custGeom>
            <a:avLst/>
            <a:gdLst>
              <a:gd name="connsiteX0" fmla="*/ 67745 w 3073938"/>
              <a:gd name="connsiteY0" fmla="*/ 0 h 907016"/>
              <a:gd name="connsiteX1" fmla="*/ 3073938 w 3073938"/>
              <a:gd name="connsiteY1" fmla="*/ 0 h 907016"/>
              <a:gd name="connsiteX2" fmla="*/ 3073938 w 3073938"/>
              <a:gd name="connsiteY2" fmla="*/ 163915 h 907016"/>
              <a:gd name="connsiteX3" fmla="*/ 3073938 w 3073938"/>
              <a:gd name="connsiteY3" fmla="*/ 907016 h 907016"/>
              <a:gd name="connsiteX4" fmla="*/ 67745 w 3073938"/>
              <a:gd name="connsiteY4" fmla="*/ 907016 h 907016"/>
              <a:gd name="connsiteX5" fmla="*/ 0 w 3073938"/>
              <a:gd name="connsiteY5" fmla="*/ 839271 h 907016"/>
              <a:gd name="connsiteX6" fmla="*/ 0 w 3073938"/>
              <a:gd name="connsiteY6" fmla="*/ 67745 h 907016"/>
              <a:gd name="connsiteX7" fmla="*/ 19842 w 3073938"/>
              <a:gd name="connsiteY7" fmla="*/ 19842 h 907016"/>
              <a:gd name="connsiteX8" fmla="*/ 38861 w 3073938"/>
              <a:gd name="connsiteY8" fmla="*/ 7019 h 907016"/>
              <a:gd name="connsiteX9" fmla="*/ 41375 w 3073938"/>
              <a:gd name="connsiteY9" fmla="*/ 5324 h 907016"/>
              <a:gd name="connsiteX10" fmla="*/ 67745 w 3073938"/>
              <a:gd name="connsiteY10" fmla="*/ 0 h 9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3938" h="907016">
                <a:moveTo>
                  <a:pt x="67745" y="0"/>
                </a:moveTo>
                <a:lnTo>
                  <a:pt x="3073938" y="0"/>
                </a:lnTo>
                <a:lnTo>
                  <a:pt x="3073938" y="163915"/>
                </a:lnTo>
                <a:lnTo>
                  <a:pt x="3073938" y="907016"/>
                </a:lnTo>
                <a:lnTo>
                  <a:pt x="67745" y="907016"/>
                </a:lnTo>
                <a:cubicBezTo>
                  <a:pt x="30330" y="907016"/>
                  <a:pt x="0" y="876686"/>
                  <a:pt x="0" y="839271"/>
                </a:cubicBezTo>
                <a:lnTo>
                  <a:pt x="0" y="67745"/>
                </a:lnTo>
                <a:cubicBezTo>
                  <a:pt x="0" y="49038"/>
                  <a:pt x="7583" y="32101"/>
                  <a:pt x="19842" y="19842"/>
                </a:cubicBezTo>
                <a:lnTo>
                  <a:pt x="38861" y="7019"/>
                </a:lnTo>
                <a:lnTo>
                  <a:pt x="41375" y="5324"/>
                </a:lnTo>
                <a:cubicBezTo>
                  <a:pt x="49481" y="1896"/>
                  <a:pt x="58391" y="0"/>
                  <a:pt x="67745" y="0"/>
                </a:cubicBezTo>
                <a:close/>
              </a:path>
            </a:pathLst>
          </a:custGeom>
          <a:solidFill>
            <a:srgbClr val="FFFFFF">
              <a:lumMod val="95000"/>
            </a:srgbClr>
          </a:solidFill>
          <a:ln w="3175">
            <a:noFill/>
          </a:ln>
        </p:spPr>
        <p:txBody>
          <a:bodyPr wrap="square" lIns="91440" tIns="0" rIns="0" bIns="0" anchor="ctr">
            <a:noAutofit/>
          </a:bodyPr>
          <a:lstStyle/>
          <a:p>
            <a:pPr marL="57145" marR="0" lvl="0" indent="0" algn="l" defTabSz="68576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endParaRPr>
          </a:p>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Extract DIRECT observables from email </a:t>
            </a:r>
          </a:p>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Assign disposition to the observables</a:t>
            </a:r>
          </a:p>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Investigate threats with context </a:t>
            </a:r>
          </a:p>
          <a:p>
            <a:pPr marL="171442" marR="0" lvl="0" indent="-171442" algn="ctr" defTabSz="68554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endParaRPr>
          </a:p>
        </p:txBody>
      </p:sp>
      <p:sp>
        <p:nvSpPr>
          <p:cNvPr id="47" name="Freeform: Shape 196">
            <a:extLst>
              <a:ext uri="{FF2B5EF4-FFF2-40B4-BE49-F238E27FC236}">
                <a16:creationId xmlns:a16="http://schemas.microsoft.com/office/drawing/2014/main" id="{33D5313E-F0F9-A846-91B9-396F1E5E5B82}"/>
              </a:ext>
            </a:extLst>
          </p:cNvPr>
          <p:cNvSpPr/>
          <p:nvPr/>
        </p:nvSpPr>
        <p:spPr>
          <a:xfrm>
            <a:off x="6061378" y="4060768"/>
            <a:ext cx="2975796" cy="682725"/>
          </a:xfrm>
          <a:custGeom>
            <a:avLst/>
            <a:gdLst>
              <a:gd name="connsiteX0" fmla="*/ 67745 w 3073938"/>
              <a:gd name="connsiteY0" fmla="*/ 0 h 907016"/>
              <a:gd name="connsiteX1" fmla="*/ 3073938 w 3073938"/>
              <a:gd name="connsiteY1" fmla="*/ 0 h 907016"/>
              <a:gd name="connsiteX2" fmla="*/ 3073938 w 3073938"/>
              <a:gd name="connsiteY2" fmla="*/ 163915 h 907016"/>
              <a:gd name="connsiteX3" fmla="*/ 3073938 w 3073938"/>
              <a:gd name="connsiteY3" fmla="*/ 907016 h 907016"/>
              <a:gd name="connsiteX4" fmla="*/ 67745 w 3073938"/>
              <a:gd name="connsiteY4" fmla="*/ 907016 h 907016"/>
              <a:gd name="connsiteX5" fmla="*/ 0 w 3073938"/>
              <a:gd name="connsiteY5" fmla="*/ 839271 h 907016"/>
              <a:gd name="connsiteX6" fmla="*/ 0 w 3073938"/>
              <a:gd name="connsiteY6" fmla="*/ 67745 h 907016"/>
              <a:gd name="connsiteX7" fmla="*/ 19842 w 3073938"/>
              <a:gd name="connsiteY7" fmla="*/ 19842 h 907016"/>
              <a:gd name="connsiteX8" fmla="*/ 38861 w 3073938"/>
              <a:gd name="connsiteY8" fmla="*/ 7019 h 907016"/>
              <a:gd name="connsiteX9" fmla="*/ 41375 w 3073938"/>
              <a:gd name="connsiteY9" fmla="*/ 5324 h 907016"/>
              <a:gd name="connsiteX10" fmla="*/ 67745 w 3073938"/>
              <a:gd name="connsiteY10" fmla="*/ 0 h 9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3938" h="907016">
                <a:moveTo>
                  <a:pt x="67745" y="0"/>
                </a:moveTo>
                <a:lnTo>
                  <a:pt x="3073938" y="0"/>
                </a:lnTo>
                <a:lnTo>
                  <a:pt x="3073938" y="163915"/>
                </a:lnTo>
                <a:lnTo>
                  <a:pt x="3073938" y="907016"/>
                </a:lnTo>
                <a:lnTo>
                  <a:pt x="67745" y="907016"/>
                </a:lnTo>
                <a:cubicBezTo>
                  <a:pt x="30330" y="907016"/>
                  <a:pt x="0" y="876686"/>
                  <a:pt x="0" y="839271"/>
                </a:cubicBezTo>
                <a:lnTo>
                  <a:pt x="0" y="67745"/>
                </a:lnTo>
                <a:cubicBezTo>
                  <a:pt x="0" y="49038"/>
                  <a:pt x="7583" y="32101"/>
                  <a:pt x="19842" y="19842"/>
                </a:cubicBezTo>
                <a:lnTo>
                  <a:pt x="38861" y="7019"/>
                </a:lnTo>
                <a:lnTo>
                  <a:pt x="41375" y="5324"/>
                </a:lnTo>
                <a:cubicBezTo>
                  <a:pt x="49481" y="1896"/>
                  <a:pt x="58391" y="0"/>
                  <a:pt x="67745" y="0"/>
                </a:cubicBezTo>
                <a:close/>
              </a:path>
            </a:pathLst>
          </a:custGeom>
          <a:solidFill>
            <a:srgbClr val="FFFFFF">
              <a:lumMod val="95000"/>
            </a:srgbClr>
          </a:solidFill>
          <a:ln w="3175">
            <a:noFill/>
          </a:ln>
        </p:spPr>
        <p:txBody>
          <a:bodyPr wrap="square" lIns="91440" tIns="0" rIns="0" bIns="0" anchor="ctr">
            <a:noAutofit/>
          </a:bodyPr>
          <a:lstStyle/>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Trigger perimeter blocking of malicious domains and isolate hosts </a:t>
            </a:r>
          </a:p>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Update email policies</a:t>
            </a:r>
          </a:p>
          <a:p>
            <a:pPr marL="228587" marR="0" lvl="0" indent="-171442" algn="l" defTabSz="68576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282828"/>
                </a:solidFill>
                <a:effectLst/>
                <a:uLnTx/>
                <a:uFillTx/>
                <a:latin typeface="CiscoSansTT ExtraLight"/>
                <a:ea typeface="ＭＳ Ｐゴシック" charset="0"/>
                <a:cs typeface="CiscoSansTT Thin" charset="0"/>
              </a:rPr>
              <a:t>Create IT service ticket for collaboration</a:t>
            </a:r>
          </a:p>
        </p:txBody>
      </p:sp>
      <p:pic>
        <p:nvPicPr>
          <p:cNvPr id="48" name="Picture 47">
            <a:extLst>
              <a:ext uri="{FF2B5EF4-FFF2-40B4-BE49-F238E27FC236}">
                <a16:creationId xmlns:a16="http://schemas.microsoft.com/office/drawing/2014/main" id="{3E89EAEF-31A8-2E4C-9FC6-FA69968096BB}"/>
              </a:ext>
            </a:extLst>
          </p:cNvPr>
          <p:cNvPicPr>
            <a:picLocks noChangeAspect="1"/>
          </p:cNvPicPr>
          <p:nvPr/>
        </p:nvPicPr>
        <p:blipFill>
          <a:blip r:embed="rId3"/>
          <a:stretch>
            <a:fillRect/>
          </a:stretch>
        </p:blipFill>
        <p:spPr>
          <a:xfrm>
            <a:off x="3471219" y="2585491"/>
            <a:ext cx="2633481" cy="1780592"/>
          </a:xfrm>
          <a:prstGeom prst="rect">
            <a:avLst/>
          </a:prstGeom>
        </p:spPr>
      </p:pic>
      <p:sp>
        <p:nvSpPr>
          <p:cNvPr id="49" name="Freeform 5">
            <a:extLst>
              <a:ext uri="{FF2B5EF4-FFF2-40B4-BE49-F238E27FC236}">
                <a16:creationId xmlns:a16="http://schemas.microsoft.com/office/drawing/2014/main" id="{45FD619D-B48A-C442-9A5D-E8282CF09848}"/>
              </a:ext>
            </a:extLst>
          </p:cNvPr>
          <p:cNvSpPr>
            <a:spLocks noEditPoints="1"/>
          </p:cNvSpPr>
          <p:nvPr/>
        </p:nvSpPr>
        <p:spPr bwMode="auto">
          <a:xfrm>
            <a:off x="3967891" y="1338646"/>
            <a:ext cx="1246642" cy="1229168"/>
          </a:xfrm>
          <a:prstGeom prst="arc">
            <a:avLst>
              <a:gd name="adj1" fmla="val 16200000"/>
              <a:gd name="adj2" fmla="val 7892712"/>
            </a:avLst>
          </a:prstGeom>
          <a:noFill/>
          <a:ln w="31750">
            <a:solidFill>
              <a:srgbClr val="00BCEB"/>
            </a:solidFill>
          </a:ln>
        </p:spPr>
        <p:txBody>
          <a:bodyPr vert="horz" wrap="square" lIns="91440" tIns="45720" rIns="91440" bIns="45720" numCol="1" anchor="t" anchorCtr="0" compatLnSpc="1">
            <a:prstTxWarp prst="textNoShape">
              <a:avLst/>
            </a:prstTxWarp>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50" name="Freeform 5">
            <a:extLst>
              <a:ext uri="{FF2B5EF4-FFF2-40B4-BE49-F238E27FC236}">
                <a16:creationId xmlns:a16="http://schemas.microsoft.com/office/drawing/2014/main" id="{CFD07888-6300-D847-BEB2-4E8C841D3EBD}"/>
              </a:ext>
            </a:extLst>
          </p:cNvPr>
          <p:cNvSpPr>
            <a:spLocks noEditPoints="1"/>
          </p:cNvSpPr>
          <p:nvPr/>
        </p:nvSpPr>
        <p:spPr bwMode="auto">
          <a:xfrm>
            <a:off x="1148632" y="2690053"/>
            <a:ext cx="1246642" cy="1229168"/>
          </a:xfrm>
          <a:prstGeom prst="arc">
            <a:avLst>
              <a:gd name="adj1" fmla="val 16200000"/>
              <a:gd name="adj2" fmla="val 7892712"/>
            </a:avLst>
          </a:prstGeom>
          <a:noFill/>
          <a:ln w="31750">
            <a:solidFill>
              <a:srgbClr val="00BCEB"/>
            </a:solidFill>
          </a:ln>
        </p:spPr>
        <p:txBody>
          <a:bodyPr vert="horz" wrap="square" lIns="91440" tIns="45720" rIns="91440" bIns="45720" numCol="1" anchor="t" anchorCtr="0" compatLnSpc="1">
            <a:prstTxWarp prst="textNoShape">
              <a:avLst/>
            </a:prstTxWarp>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sp>
        <p:nvSpPr>
          <p:cNvPr id="51" name="Freeform 5">
            <a:extLst>
              <a:ext uri="{FF2B5EF4-FFF2-40B4-BE49-F238E27FC236}">
                <a16:creationId xmlns:a16="http://schemas.microsoft.com/office/drawing/2014/main" id="{0066C035-247D-1246-8796-6101CAE6C626}"/>
              </a:ext>
            </a:extLst>
          </p:cNvPr>
          <p:cNvSpPr>
            <a:spLocks noEditPoints="1"/>
          </p:cNvSpPr>
          <p:nvPr/>
        </p:nvSpPr>
        <p:spPr bwMode="auto">
          <a:xfrm>
            <a:off x="6856564" y="2780983"/>
            <a:ext cx="1246642" cy="1229168"/>
          </a:xfrm>
          <a:prstGeom prst="arc">
            <a:avLst>
              <a:gd name="adj1" fmla="val 16200000"/>
              <a:gd name="adj2" fmla="val 7892712"/>
            </a:avLst>
          </a:prstGeom>
          <a:noFill/>
          <a:ln w="31750">
            <a:solidFill>
              <a:srgbClr val="00BCEB"/>
            </a:solidFill>
          </a:ln>
        </p:spPr>
        <p:txBody>
          <a:bodyPr vert="horz" wrap="square" lIns="91440" tIns="45720" rIns="91440" bIns="45720" numCol="1" anchor="t" anchorCtr="0" compatLnSpc="1">
            <a:prstTxWarp prst="textNoShape">
              <a:avLst/>
            </a:prstTxWarp>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0"/>
              <a:cs typeface="+mn-cs"/>
            </a:endParaRPr>
          </a:p>
        </p:txBody>
      </p:sp>
      <p:cxnSp>
        <p:nvCxnSpPr>
          <p:cNvPr id="52" name="Straight Arrow Connector 51">
            <a:extLst>
              <a:ext uri="{FF2B5EF4-FFF2-40B4-BE49-F238E27FC236}">
                <a16:creationId xmlns:a16="http://schemas.microsoft.com/office/drawing/2014/main" id="{4030D680-0C55-EC44-AC77-BCB59D41C2D8}"/>
              </a:ext>
            </a:extLst>
          </p:cNvPr>
          <p:cNvCxnSpPr/>
          <p:nvPr/>
        </p:nvCxnSpPr>
        <p:spPr>
          <a:xfrm flipV="1">
            <a:off x="2528853" y="1886843"/>
            <a:ext cx="1383126" cy="803211"/>
          </a:xfrm>
          <a:prstGeom prst="straightConnector1">
            <a:avLst/>
          </a:prstGeom>
          <a:noFill/>
          <a:ln w="9525" cap="flat" cmpd="sng" algn="ctr">
            <a:solidFill>
              <a:srgbClr val="00BCEB">
                <a:shade val="95000"/>
                <a:satMod val="105000"/>
              </a:srgbClr>
            </a:solidFill>
            <a:prstDash val="dash"/>
            <a:tailEnd type="triangle"/>
          </a:ln>
          <a:effectLst/>
        </p:spPr>
      </p:cxnSp>
      <p:cxnSp>
        <p:nvCxnSpPr>
          <p:cNvPr id="53" name="Straight Arrow Connector 52">
            <a:extLst>
              <a:ext uri="{FF2B5EF4-FFF2-40B4-BE49-F238E27FC236}">
                <a16:creationId xmlns:a16="http://schemas.microsoft.com/office/drawing/2014/main" id="{E0024D24-CC76-9B47-9C9D-58A3C1471B5B}"/>
              </a:ext>
            </a:extLst>
          </p:cNvPr>
          <p:cNvCxnSpPr>
            <a:cxnSpLocks/>
          </p:cNvCxnSpPr>
          <p:nvPr/>
        </p:nvCxnSpPr>
        <p:spPr>
          <a:xfrm>
            <a:off x="5370639" y="1925975"/>
            <a:ext cx="1556119" cy="885521"/>
          </a:xfrm>
          <a:prstGeom prst="straightConnector1">
            <a:avLst/>
          </a:prstGeom>
          <a:noFill/>
          <a:ln w="9525" cap="flat" cmpd="sng" algn="ctr">
            <a:solidFill>
              <a:srgbClr val="00BCEB">
                <a:shade val="95000"/>
                <a:satMod val="105000"/>
              </a:srgbClr>
            </a:solidFill>
            <a:prstDash val="dash"/>
            <a:tailEnd type="triangle"/>
          </a:ln>
          <a:effectLst/>
        </p:spPr>
      </p:cxnSp>
      <p:sp>
        <p:nvSpPr>
          <p:cNvPr id="54" name="Rectangle 53">
            <a:extLst>
              <a:ext uri="{FF2B5EF4-FFF2-40B4-BE49-F238E27FC236}">
                <a16:creationId xmlns:a16="http://schemas.microsoft.com/office/drawing/2014/main" id="{9A3B1184-86B1-554C-88D4-AE58C5F923CB}"/>
              </a:ext>
            </a:extLst>
          </p:cNvPr>
          <p:cNvSpPr/>
          <p:nvPr/>
        </p:nvSpPr>
        <p:spPr>
          <a:xfrm rot="19773512">
            <a:off x="2322023" y="2094560"/>
            <a:ext cx="1545616" cy="200055"/>
          </a:xfrm>
          <a:prstGeom prst="rect">
            <a:avLst/>
          </a:prstGeom>
        </p:spPr>
        <p:txBody>
          <a:bodyPr wrap="none">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282828"/>
                </a:solidFill>
                <a:effectLst/>
                <a:uLnTx/>
                <a:uFillTx/>
                <a:latin typeface="CiscoSansTT ExtraLight"/>
                <a:ea typeface="ＭＳ Ｐゴシック" charset="0"/>
                <a:cs typeface="+mn-cs"/>
              </a:rPr>
              <a:t>Event aggregation and correlation</a:t>
            </a:r>
          </a:p>
        </p:txBody>
      </p:sp>
      <p:sp>
        <p:nvSpPr>
          <p:cNvPr id="55" name="Rectangle 54">
            <a:extLst>
              <a:ext uri="{FF2B5EF4-FFF2-40B4-BE49-F238E27FC236}">
                <a16:creationId xmlns:a16="http://schemas.microsoft.com/office/drawing/2014/main" id="{44E2CFFE-69C3-2440-9514-6595EC9BF9BD}"/>
              </a:ext>
            </a:extLst>
          </p:cNvPr>
          <p:cNvSpPr/>
          <p:nvPr/>
        </p:nvSpPr>
        <p:spPr>
          <a:xfrm rot="1774220">
            <a:off x="5431962" y="2193221"/>
            <a:ext cx="1788384" cy="200055"/>
          </a:xfrm>
          <a:prstGeom prst="rect">
            <a:avLst/>
          </a:prstGeom>
        </p:spPr>
        <p:txBody>
          <a:bodyPr wrap="square">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282828"/>
                </a:solidFill>
                <a:effectLst/>
                <a:uLnTx/>
                <a:uFillTx/>
                <a:latin typeface="CiscoSansTT ExtraLight"/>
                <a:ea typeface="ＭＳ Ｐゴシック" charset="0"/>
                <a:cs typeface="+mn-cs"/>
              </a:rPr>
              <a:t>Collaboration and unified response</a:t>
            </a:r>
          </a:p>
        </p:txBody>
      </p:sp>
      <p:sp>
        <p:nvSpPr>
          <p:cNvPr id="56" name="TextBox 55">
            <a:extLst>
              <a:ext uri="{FF2B5EF4-FFF2-40B4-BE49-F238E27FC236}">
                <a16:creationId xmlns:a16="http://schemas.microsoft.com/office/drawing/2014/main" id="{4BC314F4-1918-E342-B1B9-EA839F5359CB}"/>
              </a:ext>
            </a:extLst>
          </p:cNvPr>
          <p:cNvSpPr txBox="1"/>
          <p:nvPr/>
        </p:nvSpPr>
        <p:spPr>
          <a:xfrm>
            <a:off x="330590" y="3102522"/>
            <a:ext cx="767965" cy="404085"/>
          </a:xfrm>
          <a:prstGeom prst="rect">
            <a:avLst/>
          </a:prstGeom>
          <a:solidFill>
            <a:srgbClr val="FFFFFF"/>
          </a:solidFill>
        </p:spPr>
        <p:txBody>
          <a:bodyPr wrap="square" rtlCol="0">
            <a:spAutoFit/>
          </a:bodyPr>
          <a:lstStyle/>
          <a:p>
            <a:pPr marL="0" marR="0" lvl="0" indent="0" algn="ctr" defTabSz="514325" rtl="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rPr>
              <a:t>Unified Visibility </a:t>
            </a:r>
          </a:p>
        </p:txBody>
      </p:sp>
      <p:sp>
        <p:nvSpPr>
          <p:cNvPr id="57" name="TextBox 56">
            <a:extLst>
              <a:ext uri="{FF2B5EF4-FFF2-40B4-BE49-F238E27FC236}">
                <a16:creationId xmlns:a16="http://schemas.microsoft.com/office/drawing/2014/main" id="{F6FA1976-33A1-0A40-9889-B2B5782EC86F}"/>
              </a:ext>
            </a:extLst>
          </p:cNvPr>
          <p:cNvSpPr txBox="1"/>
          <p:nvPr/>
        </p:nvSpPr>
        <p:spPr>
          <a:xfrm>
            <a:off x="8137650" y="3170516"/>
            <a:ext cx="899525" cy="404085"/>
          </a:xfrm>
          <a:prstGeom prst="rect">
            <a:avLst/>
          </a:prstGeom>
          <a:solidFill>
            <a:srgbClr val="FFFFFF"/>
          </a:solidFill>
        </p:spPr>
        <p:txBody>
          <a:bodyPr wrap="square" rtlCol="0">
            <a:spAutoFit/>
          </a:bodyPr>
          <a:lstStyle/>
          <a:p>
            <a:pPr marL="0" marR="0" lvl="0" indent="0" algn="ctr" defTabSz="514325" rtl="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rPr>
              <a:t>Strengthen Security</a:t>
            </a:r>
          </a:p>
        </p:txBody>
      </p:sp>
      <p:sp>
        <p:nvSpPr>
          <p:cNvPr id="59" name="Rectangle 58">
            <a:extLst>
              <a:ext uri="{FF2B5EF4-FFF2-40B4-BE49-F238E27FC236}">
                <a16:creationId xmlns:a16="http://schemas.microsoft.com/office/drawing/2014/main" id="{68F4EF32-A9D4-CA42-850E-26F7C9077AA2}"/>
              </a:ext>
            </a:extLst>
          </p:cNvPr>
          <p:cNvSpPr/>
          <p:nvPr/>
        </p:nvSpPr>
        <p:spPr>
          <a:xfrm>
            <a:off x="3811785" y="2736949"/>
            <a:ext cx="362803" cy="373388"/>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073"/>
              </a:solidFill>
              <a:effectLst/>
              <a:uLnTx/>
              <a:uFillTx/>
              <a:latin typeface="CiscoSansTT ExtraLight"/>
              <a:ea typeface="ＭＳ Ｐゴシック" charset="0"/>
              <a:cs typeface="+mn-cs"/>
            </a:endParaRPr>
          </a:p>
        </p:txBody>
      </p:sp>
      <p:sp>
        <p:nvSpPr>
          <p:cNvPr id="60" name="Rectangle 59">
            <a:extLst>
              <a:ext uri="{FF2B5EF4-FFF2-40B4-BE49-F238E27FC236}">
                <a16:creationId xmlns:a16="http://schemas.microsoft.com/office/drawing/2014/main" id="{56CE3072-F499-C241-8CD3-2816556A29C7}"/>
              </a:ext>
            </a:extLst>
          </p:cNvPr>
          <p:cNvSpPr/>
          <p:nvPr/>
        </p:nvSpPr>
        <p:spPr>
          <a:xfrm>
            <a:off x="3788608" y="2985180"/>
            <a:ext cx="424747" cy="109643"/>
          </a:xfrm>
          <a:prstGeom prst="rect">
            <a:avLst/>
          </a:prstGeom>
          <a:noFill/>
          <a:ln w="25400" cap="flat" cmpd="sng" algn="ctr">
            <a:noFill/>
            <a:prstDash val="solid"/>
          </a:ln>
          <a:effectLst/>
        </p:spPr>
        <p:txBody>
          <a:bodyPr lIns="0" tIns="0" rIns="0" bIns="0" rtlCol="0" anchor="t"/>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6EBE4A"/>
                </a:solidFill>
                <a:effectLst/>
                <a:uLnTx/>
                <a:uFillTx/>
                <a:latin typeface="CiscoSansTT ExtraLight"/>
                <a:ea typeface="ＭＳ Ｐゴシック" charset="0"/>
                <a:cs typeface="+mn-cs"/>
              </a:rPr>
              <a:t>Email</a:t>
            </a:r>
          </a:p>
        </p:txBody>
      </p:sp>
      <p:grpSp>
        <p:nvGrpSpPr>
          <p:cNvPr id="61" name="Group 44">
            <a:extLst>
              <a:ext uri="{FF2B5EF4-FFF2-40B4-BE49-F238E27FC236}">
                <a16:creationId xmlns:a16="http://schemas.microsoft.com/office/drawing/2014/main" id="{F32578A5-3C9A-C348-BA5B-95B1A87C5270}"/>
              </a:ext>
            </a:extLst>
          </p:cNvPr>
          <p:cNvGrpSpPr>
            <a:grpSpLocks noChangeAspect="1"/>
          </p:cNvGrpSpPr>
          <p:nvPr/>
        </p:nvGrpSpPr>
        <p:grpSpPr bwMode="auto">
          <a:xfrm>
            <a:off x="3902073" y="2772421"/>
            <a:ext cx="194922" cy="187393"/>
            <a:chOff x="4199" y="1840"/>
            <a:chExt cx="466" cy="448"/>
          </a:xfrm>
        </p:grpSpPr>
        <p:sp>
          <p:nvSpPr>
            <p:cNvPr id="62" name="Freeform 45">
              <a:extLst>
                <a:ext uri="{FF2B5EF4-FFF2-40B4-BE49-F238E27FC236}">
                  <a16:creationId xmlns:a16="http://schemas.microsoft.com/office/drawing/2014/main" id="{44981285-56B5-1A4B-A235-22A7D4688165}"/>
                </a:ext>
              </a:extLst>
            </p:cNvPr>
            <p:cNvSpPr>
              <a:spLocks/>
            </p:cNvSpPr>
            <p:nvPr/>
          </p:nvSpPr>
          <p:spPr bwMode="auto">
            <a:xfrm>
              <a:off x="4199" y="1840"/>
              <a:ext cx="466" cy="448"/>
            </a:xfrm>
            <a:custGeom>
              <a:avLst/>
              <a:gdLst>
                <a:gd name="T0" fmla="*/ 671 w 671"/>
                <a:gd name="T1" fmla="*/ 248 h 661"/>
                <a:gd name="T2" fmla="*/ 349 w 671"/>
                <a:gd name="T3" fmla="*/ 7 h 661"/>
                <a:gd name="T4" fmla="*/ 322 w 671"/>
                <a:gd name="T5" fmla="*/ 7 h 661"/>
                <a:gd name="T6" fmla="*/ 0 w 671"/>
                <a:gd name="T7" fmla="*/ 246 h 661"/>
                <a:gd name="T8" fmla="*/ 0 w 671"/>
                <a:gd name="T9" fmla="*/ 246 h 661"/>
                <a:gd name="T10" fmla="*/ 0 w 671"/>
                <a:gd name="T11" fmla="*/ 627 h 661"/>
                <a:gd name="T12" fmla="*/ 34 w 671"/>
                <a:gd name="T13" fmla="*/ 660 h 661"/>
                <a:gd name="T14" fmla="*/ 637 w 671"/>
                <a:gd name="T15" fmla="*/ 661 h 661"/>
                <a:gd name="T16" fmla="*/ 671 w 671"/>
                <a:gd name="T17" fmla="*/ 627 h 661"/>
                <a:gd name="T18" fmla="*/ 671 w 671"/>
                <a:gd name="T19" fmla="*/ 24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61">
                  <a:moveTo>
                    <a:pt x="671" y="248"/>
                  </a:moveTo>
                  <a:cubicBezTo>
                    <a:pt x="349" y="7"/>
                    <a:pt x="349" y="7"/>
                    <a:pt x="349" y="7"/>
                  </a:cubicBezTo>
                  <a:cubicBezTo>
                    <a:pt x="341" y="0"/>
                    <a:pt x="330" y="0"/>
                    <a:pt x="322" y="7"/>
                  </a:cubicBezTo>
                  <a:cubicBezTo>
                    <a:pt x="0" y="246"/>
                    <a:pt x="0" y="246"/>
                    <a:pt x="0" y="246"/>
                  </a:cubicBezTo>
                  <a:cubicBezTo>
                    <a:pt x="0" y="246"/>
                    <a:pt x="0" y="246"/>
                    <a:pt x="0" y="246"/>
                  </a:cubicBezTo>
                  <a:cubicBezTo>
                    <a:pt x="0" y="627"/>
                    <a:pt x="0" y="627"/>
                    <a:pt x="0" y="627"/>
                  </a:cubicBezTo>
                  <a:cubicBezTo>
                    <a:pt x="0" y="645"/>
                    <a:pt x="15" y="660"/>
                    <a:pt x="34" y="660"/>
                  </a:cubicBezTo>
                  <a:cubicBezTo>
                    <a:pt x="637" y="661"/>
                    <a:pt x="637" y="661"/>
                    <a:pt x="637" y="661"/>
                  </a:cubicBezTo>
                  <a:cubicBezTo>
                    <a:pt x="656" y="661"/>
                    <a:pt x="671" y="645"/>
                    <a:pt x="671" y="627"/>
                  </a:cubicBezTo>
                  <a:cubicBezTo>
                    <a:pt x="671" y="248"/>
                    <a:pt x="671" y="248"/>
                    <a:pt x="671" y="248"/>
                  </a:cubicBezTo>
                  <a:close/>
                </a:path>
              </a:pathLst>
            </a:custGeom>
            <a:solidFill>
              <a:srgbClr val="00BCEB">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3" name="Freeform 46">
              <a:extLst>
                <a:ext uri="{FF2B5EF4-FFF2-40B4-BE49-F238E27FC236}">
                  <a16:creationId xmlns:a16="http://schemas.microsoft.com/office/drawing/2014/main" id="{882A193D-9FA7-004F-AF62-DC97BF005E82}"/>
                </a:ext>
              </a:extLst>
            </p:cNvPr>
            <p:cNvSpPr>
              <a:spLocks/>
            </p:cNvSpPr>
            <p:nvPr/>
          </p:nvSpPr>
          <p:spPr bwMode="auto">
            <a:xfrm>
              <a:off x="4273" y="1880"/>
              <a:ext cx="311" cy="376"/>
            </a:xfrm>
            <a:custGeom>
              <a:avLst/>
              <a:gdLst>
                <a:gd name="T0" fmla="*/ 411 w 448"/>
                <a:gd name="T1" fmla="*/ 0 h 555"/>
                <a:gd name="T2" fmla="*/ 311 w 448"/>
                <a:gd name="T3" fmla="*/ 0 h 555"/>
                <a:gd name="T4" fmla="*/ 137 w 448"/>
                <a:gd name="T5" fmla="*/ 0 h 555"/>
                <a:gd name="T6" fmla="*/ 37 w 448"/>
                <a:gd name="T7" fmla="*/ 0 h 555"/>
                <a:gd name="T8" fmla="*/ 0 w 448"/>
                <a:gd name="T9" fmla="*/ 37 h 555"/>
                <a:gd name="T10" fmla="*/ 0 w 448"/>
                <a:gd name="T11" fmla="*/ 139 h 555"/>
                <a:gd name="T12" fmla="*/ 0 w 448"/>
                <a:gd name="T13" fmla="*/ 518 h 555"/>
                <a:gd name="T14" fmla="*/ 37 w 448"/>
                <a:gd name="T15" fmla="*/ 555 h 555"/>
                <a:gd name="T16" fmla="*/ 411 w 448"/>
                <a:gd name="T17" fmla="*/ 555 h 555"/>
                <a:gd name="T18" fmla="*/ 448 w 448"/>
                <a:gd name="T19" fmla="*/ 518 h 555"/>
                <a:gd name="T20" fmla="*/ 448 w 448"/>
                <a:gd name="T21" fmla="*/ 139 h 555"/>
                <a:gd name="T22" fmla="*/ 448 w 448"/>
                <a:gd name="T23" fmla="*/ 37 h 555"/>
                <a:gd name="T24" fmla="*/ 411 w 448"/>
                <a:gd name="T25"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55">
                  <a:moveTo>
                    <a:pt x="411" y="0"/>
                  </a:moveTo>
                  <a:cubicBezTo>
                    <a:pt x="311" y="0"/>
                    <a:pt x="311" y="0"/>
                    <a:pt x="311" y="0"/>
                  </a:cubicBezTo>
                  <a:cubicBezTo>
                    <a:pt x="137" y="0"/>
                    <a:pt x="137" y="0"/>
                    <a:pt x="137" y="0"/>
                  </a:cubicBezTo>
                  <a:cubicBezTo>
                    <a:pt x="37" y="0"/>
                    <a:pt x="37" y="0"/>
                    <a:pt x="37" y="0"/>
                  </a:cubicBezTo>
                  <a:cubicBezTo>
                    <a:pt x="17" y="0"/>
                    <a:pt x="0" y="16"/>
                    <a:pt x="0" y="37"/>
                  </a:cubicBezTo>
                  <a:cubicBezTo>
                    <a:pt x="0" y="139"/>
                    <a:pt x="0" y="139"/>
                    <a:pt x="0" y="139"/>
                  </a:cubicBezTo>
                  <a:cubicBezTo>
                    <a:pt x="0" y="518"/>
                    <a:pt x="0" y="518"/>
                    <a:pt x="0" y="518"/>
                  </a:cubicBezTo>
                  <a:cubicBezTo>
                    <a:pt x="0" y="538"/>
                    <a:pt x="17" y="555"/>
                    <a:pt x="37" y="555"/>
                  </a:cubicBezTo>
                  <a:cubicBezTo>
                    <a:pt x="411" y="555"/>
                    <a:pt x="411" y="555"/>
                    <a:pt x="411" y="555"/>
                  </a:cubicBezTo>
                  <a:cubicBezTo>
                    <a:pt x="431" y="555"/>
                    <a:pt x="448" y="538"/>
                    <a:pt x="448" y="518"/>
                  </a:cubicBezTo>
                  <a:cubicBezTo>
                    <a:pt x="448" y="139"/>
                    <a:pt x="448" y="139"/>
                    <a:pt x="448" y="139"/>
                  </a:cubicBezTo>
                  <a:cubicBezTo>
                    <a:pt x="448" y="37"/>
                    <a:pt x="448" y="37"/>
                    <a:pt x="448" y="37"/>
                  </a:cubicBezTo>
                  <a:cubicBezTo>
                    <a:pt x="448" y="16"/>
                    <a:pt x="431" y="0"/>
                    <a:pt x="411" y="0"/>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4" name="Freeform 47">
              <a:extLst>
                <a:ext uri="{FF2B5EF4-FFF2-40B4-BE49-F238E27FC236}">
                  <a16:creationId xmlns:a16="http://schemas.microsoft.com/office/drawing/2014/main" id="{BFFDEA05-B43F-0F4C-8B51-3A5B2EAEE37E}"/>
                </a:ext>
              </a:extLst>
            </p:cNvPr>
            <p:cNvSpPr>
              <a:spLocks/>
            </p:cNvSpPr>
            <p:nvPr/>
          </p:nvSpPr>
          <p:spPr bwMode="auto">
            <a:xfrm>
              <a:off x="4317" y="1949"/>
              <a:ext cx="138" cy="27"/>
            </a:xfrm>
            <a:custGeom>
              <a:avLst/>
              <a:gdLst>
                <a:gd name="T0" fmla="*/ 21 w 199"/>
                <a:gd name="T1" fmla="*/ 41 h 41"/>
                <a:gd name="T2" fmla="*/ 178 w 199"/>
                <a:gd name="T3" fmla="*/ 41 h 41"/>
                <a:gd name="T4" fmla="*/ 199 w 199"/>
                <a:gd name="T5" fmla="*/ 20 h 41"/>
                <a:gd name="T6" fmla="*/ 178 w 199"/>
                <a:gd name="T7" fmla="*/ 0 h 41"/>
                <a:gd name="T8" fmla="*/ 21 w 199"/>
                <a:gd name="T9" fmla="*/ 0 h 41"/>
                <a:gd name="T10" fmla="*/ 0 w 199"/>
                <a:gd name="T11" fmla="*/ 20 h 41"/>
                <a:gd name="T12" fmla="*/ 21 w 19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99" h="41">
                  <a:moveTo>
                    <a:pt x="21" y="41"/>
                  </a:moveTo>
                  <a:cubicBezTo>
                    <a:pt x="178" y="41"/>
                    <a:pt x="178" y="41"/>
                    <a:pt x="178" y="41"/>
                  </a:cubicBezTo>
                  <a:cubicBezTo>
                    <a:pt x="190" y="41"/>
                    <a:pt x="199" y="32"/>
                    <a:pt x="199" y="20"/>
                  </a:cubicBezTo>
                  <a:cubicBezTo>
                    <a:pt x="199" y="9"/>
                    <a:pt x="190" y="0"/>
                    <a:pt x="178" y="0"/>
                  </a:cubicBezTo>
                  <a:cubicBezTo>
                    <a:pt x="21" y="0"/>
                    <a:pt x="21" y="0"/>
                    <a:pt x="21" y="0"/>
                  </a:cubicBezTo>
                  <a:cubicBezTo>
                    <a:pt x="9" y="0"/>
                    <a:pt x="0" y="9"/>
                    <a:pt x="0" y="20"/>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5" name="Freeform 48">
              <a:extLst>
                <a:ext uri="{FF2B5EF4-FFF2-40B4-BE49-F238E27FC236}">
                  <a16:creationId xmlns:a16="http://schemas.microsoft.com/office/drawing/2014/main" id="{F5554D8F-1B5D-4D46-9038-2811EDE259FE}"/>
                </a:ext>
              </a:extLst>
            </p:cNvPr>
            <p:cNvSpPr>
              <a:spLocks/>
            </p:cNvSpPr>
            <p:nvPr/>
          </p:nvSpPr>
          <p:spPr bwMode="auto">
            <a:xfrm>
              <a:off x="4317" y="2018"/>
              <a:ext cx="221" cy="28"/>
            </a:xfrm>
            <a:custGeom>
              <a:avLst/>
              <a:gdLst>
                <a:gd name="T0" fmla="*/ 21 w 319"/>
                <a:gd name="T1" fmla="*/ 41 h 41"/>
                <a:gd name="T2" fmla="*/ 299 w 319"/>
                <a:gd name="T3" fmla="*/ 41 h 41"/>
                <a:gd name="T4" fmla="*/ 319 w 319"/>
                <a:gd name="T5" fmla="*/ 20 h 41"/>
                <a:gd name="T6" fmla="*/ 299 w 319"/>
                <a:gd name="T7" fmla="*/ 0 h 41"/>
                <a:gd name="T8" fmla="*/ 21 w 319"/>
                <a:gd name="T9" fmla="*/ 0 h 41"/>
                <a:gd name="T10" fmla="*/ 0 w 319"/>
                <a:gd name="T11" fmla="*/ 20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0"/>
                  </a:cubicBezTo>
                  <a:cubicBezTo>
                    <a:pt x="319" y="9"/>
                    <a:pt x="310" y="0"/>
                    <a:pt x="299" y="0"/>
                  </a:cubicBezTo>
                  <a:cubicBezTo>
                    <a:pt x="21" y="0"/>
                    <a:pt x="21" y="0"/>
                    <a:pt x="21" y="0"/>
                  </a:cubicBezTo>
                  <a:cubicBezTo>
                    <a:pt x="9" y="0"/>
                    <a:pt x="0" y="9"/>
                    <a:pt x="0" y="20"/>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6" name="Freeform 49">
              <a:extLst>
                <a:ext uri="{FF2B5EF4-FFF2-40B4-BE49-F238E27FC236}">
                  <a16:creationId xmlns:a16="http://schemas.microsoft.com/office/drawing/2014/main" id="{E6ED97A7-71CB-FA4A-BF18-36FC55211CD4}"/>
                </a:ext>
              </a:extLst>
            </p:cNvPr>
            <p:cNvSpPr>
              <a:spLocks/>
            </p:cNvSpPr>
            <p:nvPr/>
          </p:nvSpPr>
          <p:spPr bwMode="auto">
            <a:xfrm>
              <a:off x="4317" y="2087"/>
              <a:ext cx="221" cy="28"/>
            </a:xfrm>
            <a:custGeom>
              <a:avLst/>
              <a:gdLst>
                <a:gd name="T0" fmla="*/ 21 w 319"/>
                <a:gd name="T1" fmla="*/ 41 h 41"/>
                <a:gd name="T2" fmla="*/ 299 w 319"/>
                <a:gd name="T3" fmla="*/ 41 h 41"/>
                <a:gd name="T4" fmla="*/ 319 w 319"/>
                <a:gd name="T5" fmla="*/ 21 h 41"/>
                <a:gd name="T6" fmla="*/ 299 w 319"/>
                <a:gd name="T7" fmla="*/ 0 h 41"/>
                <a:gd name="T8" fmla="*/ 21 w 319"/>
                <a:gd name="T9" fmla="*/ 0 h 41"/>
                <a:gd name="T10" fmla="*/ 0 w 319"/>
                <a:gd name="T11" fmla="*/ 21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1"/>
                  </a:cubicBezTo>
                  <a:cubicBezTo>
                    <a:pt x="319" y="9"/>
                    <a:pt x="310" y="0"/>
                    <a:pt x="299" y="0"/>
                  </a:cubicBezTo>
                  <a:cubicBezTo>
                    <a:pt x="21" y="0"/>
                    <a:pt x="21" y="0"/>
                    <a:pt x="21" y="0"/>
                  </a:cubicBezTo>
                  <a:cubicBezTo>
                    <a:pt x="9" y="0"/>
                    <a:pt x="0" y="9"/>
                    <a:pt x="0" y="21"/>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7" name="Freeform 50">
              <a:extLst>
                <a:ext uri="{FF2B5EF4-FFF2-40B4-BE49-F238E27FC236}">
                  <a16:creationId xmlns:a16="http://schemas.microsoft.com/office/drawing/2014/main" id="{1EB41B47-B7CA-CF42-8123-9EA0166FE01D}"/>
                </a:ext>
              </a:extLst>
            </p:cNvPr>
            <p:cNvSpPr>
              <a:spLocks/>
            </p:cNvSpPr>
            <p:nvPr/>
          </p:nvSpPr>
          <p:spPr bwMode="auto">
            <a:xfrm>
              <a:off x="4317" y="2156"/>
              <a:ext cx="67" cy="28"/>
            </a:xfrm>
            <a:custGeom>
              <a:avLst/>
              <a:gdLst>
                <a:gd name="T0" fmla="*/ 21 w 97"/>
                <a:gd name="T1" fmla="*/ 41 h 41"/>
                <a:gd name="T2" fmla="*/ 76 w 97"/>
                <a:gd name="T3" fmla="*/ 41 h 41"/>
                <a:gd name="T4" fmla="*/ 97 w 97"/>
                <a:gd name="T5" fmla="*/ 21 h 41"/>
                <a:gd name="T6" fmla="*/ 76 w 97"/>
                <a:gd name="T7" fmla="*/ 0 h 41"/>
                <a:gd name="T8" fmla="*/ 21 w 97"/>
                <a:gd name="T9" fmla="*/ 0 h 41"/>
                <a:gd name="T10" fmla="*/ 0 w 97"/>
                <a:gd name="T11" fmla="*/ 21 h 41"/>
                <a:gd name="T12" fmla="*/ 21 w 97"/>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21" y="41"/>
                  </a:moveTo>
                  <a:cubicBezTo>
                    <a:pt x="76" y="41"/>
                    <a:pt x="76" y="41"/>
                    <a:pt x="76" y="41"/>
                  </a:cubicBezTo>
                  <a:cubicBezTo>
                    <a:pt x="88" y="41"/>
                    <a:pt x="97" y="32"/>
                    <a:pt x="97" y="21"/>
                  </a:cubicBezTo>
                  <a:cubicBezTo>
                    <a:pt x="97" y="9"/>
                    <a:pt x="88" y="0"/>
                    <a:pt x="76" y="0"/>
                  </a:cubicBezTo>
                  <a:cubicBezTo>
                    <a:pt x="21" y="0"/>
                    <a:pt x="21" y="0"/>
                    <a:pt x="21" y="0"/>
                  </a:cubicBezTo>
                  <a:cubicBezTo>
                    <a:pt x="9" y="0"/>
                    <a:pt x="0" y="9"/>
                    <a:pt x="0" y="21"/>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sp>
          <p:nvSpPr>
            <p:cNvPr id="68" name="Freeform 51">
              <a:extLst>
                <a:ext uri="{FF2B5EF4-FFF2-40B4-BE49-F238E27FC236}">
                  <a16:creationId xmlns:a16="http://schemas.microsoft.com/office/drawing/2014/main" id="{C6C945B4-1850-1148-823D-A5ECDBBBAD2E}"/>
                </a:ext>
              </a:extLst>
            </p:cNvPr>
            <p:cNvSpPr>
              <a:spLocks/>
            </p:cNvSpPr>
            <p:nvPr/>
          </p:nvSpPr>
          <p:spPr bwMode="auto">
            <a:xfrm>
              <a:off x="4199" y="2007"/>
              <a:ext cx="466" cy="281"/>
            </a:xfrm>
            <a:custGeom>
              <a:avLst/>
              <a:gdLst>
                <a:gd name="T0" fmla="*/ 307 w 671"/>
                <a:gd name="T1" fmla="*/ 197 h 415"/>
                <a:gd name="T2" fmla="*/ 0 w 671"/>
                <a:gd name="T3" fmla="*/ 0 h 415"/>
                <a:gd name="T4" fmla="*/ 0 w 671"/>
                <a:gd name="T5" fmla="*/ 382 h 415"/>
                <a:gd name="T6" fmla="*/ 33 w 671"/>
                <a:gd name="T7" fmla="*/ 414 h 415"/>
                <a:gd name="T8" fmla="*/ 638 w 671"/>
                <a:gd name="T9" fmla="*/ 415 h 415"/>
                <a:gd name="T10" fmla="*/ 671 w 671"/>
                <a:gd name="T11" fmla="*/ 382 h 415"/>
                <a:gd name="T12" fmla="*/ 671 w 671"/>
                <a:gd name="T13" fmla="*/ 2 h 415"/>
                <a:gd name="T14" fmla="*/ 352 w 671"/>
                <a:gd name="T15" fmla="*/ 197 h 415"/>
                <a:gd name="T16" fmla="*/ 307 w 671"/>
                <a:gd name="T17" fmla="*/ 19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415">
                  <a:moveTo>
                    <a:pt x="307" y="197"/>
                  </a:moveTo>
                  <a:cubicBezTo>
                    <a:pt x="0" y="0"/>
                    <a:pt x="0" y="0"/>
                    <a:pt x="0" y="0"/>
                  </a:cubicBezTo>
                  <a:cubicBezTo>
                    <a:pt x="0" y="382"/>
                    <a:pt x="0" y="382"/>
                    <a:pt x="0" y="382"/>
                  </a:cubicBezTo>
                  <a:cubicBezTo>
                    <a:pt x="0" y="400"/>
                    <a:pt x="15" y="414"/>
                    <a:pt x="33" y="414"/>
                  </a:cubicBezTo>
                  <a:cubicBezTo>
                    <a:pt x="638" y="415"/>
                    <a:pt x="638" y="415"/>
                    <a:pt x="638" y="415"/>
                  </a:cubicBezTo>
                  <a:cubicBezTo>
                    <a:pt x="656" y="415"/>
                    <a:pt x="671" y="400"/>
                    <a:pt x="671" y="382"/>
                  </a:cubicBezTo>
                  <a:cubicBezTo>
                    <a:pt x="671" y="2"/>
                    <a:pt x="671" y="2"/>
                    <a:pt x="671" y="2"/>
                  </a:cubicBezTo>
                  <a:cubicBezTo>
                    <a:pt x="352" y="197"/>
                    <a:pt x="352" y="197"/>
                    <a:pt x="352" y="197"/>
                  </a:cubicBezTo>
                  <a:cubicBezTo>
                    <a:pt x="338" y="206"/>
                    <a:pt x="321" y="206"/>
                    <a:pt x="307" y="197"/>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CiscoSansTT Light"/>
                <a:ea typeface="ＭＳ Ｐゴシック" charset="0"/>
              </a:endParaRPr>
            </a:p>
          </p:txBody>
        </p:sp>
      </p:grpSp>
      <p:sp>
        <p:nvSpPr>
          <p:cNvPr id="2" name="Title 1">
            <a:extLst>
              <a:ext uri="{FF2B5EF4-FFF2-40B4-BE49-F238E27FC236}">
                <a16:creationId xmlns:a16="http://schemas.microsoft.com/office/drawing/2014/main" id="{6B053174-E2B4-7D15-194C-163B4100210B}"/>
              </a:ext>
            </a:extLst>
          </p:cNvPr>
          <p:cNvSpPr>
            <a:spLocks noGrp="1"/>
          </p:cNvSpPr>
          <p:nvPr>
            <p:ph type="title"/>
          </p:nvPr>
        </p:nvSpPr>
        <p:spPr/>
        <p:txBody>
          <a:bodyPr/>
          <a:lstStyle/>
          <a:p>
            <a:r>
              <a:rPr lang="en-US" sz="2400" noProof="0"/>
              <a:t>Use Case &gt; Protect your network from phishing attacks</a:t>
            </a:r>
            <a:br>
              <a:rPr lang="en-US" noProof="0"/>
            </a:br>
            <a:r>
              <a:rPr lang="en-US" sz="1800" noProof="0">
                <a:solidFill>
                  <a:schemeClr val="accent2"/>
                </a:solidFill>
              </a:rPr>
              <a:t>Integrate everything in your environment to unify visibility, enable automation, and strengthen security</a:t>
            </a:r>
            <a:endParaRPr lang="en-US">
              <a:solidFill>
                <a:schemeClr val="accent2"/>
              </a:solidFill>
            </a:endParaRPr>
          </a:p>
        </p:txBody>
      </p:sp>
    </p:spTree>
    <p:extLst>
      <p:ext uri="{BB962C8B-B14F-4D97-AF65-F5344CB8AC3E}">
        <p14:creationId xmlns:p14="http://schemas.microsoft.com/office/powerpoint/2010/main" val="2131300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APIs</a:t>
            </a:r>
          </a:p>
        </p:txBody>
      </p:sp>
    </p:spTree>
    <p:extLst>
      <p:ext uri="{BB962C8B-B14F-4D97-AF65-F5344CB8AC3E}">
        <p14:creationId xmlns:p14="http://schemas.microsoft.com/office/powerpoint/2010/main" val="403466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BA38-3E5A-F376-FA1E-0A4242D95E76}"/>
              </a:ext>
            </a:extLst>
          </p:cNvPr>
          <p:cNvSpPr>
            <a:spLocks noGrp="1"/>
          </p:cNvSpPr>
          <p:nvPr>
            <p:ph type="title"/>
          </p:nvPr>
        </p:nvSpPr>
        <p:spPr/>
        <p:txBody>
          <a:bodyPr/>
          <a:lstStyle/>
          <a:p>
            <a:r>
              <a:rPr lang="en-PT">
                <a:latin typeface="+mn-lt"/>
              </a:rPr>
              <a:t>AsyncOS APIs</a:t>
            </a:r>
          </a:p>
        </p:txBody>
      </p:sp>
      <p:sp>
        <p:nvSpPr>
          <p:cNvPr id="3" name="Text Placeholder 2">
            <a:extLst>
              <a:ext uri="{FF2B5EF4-FFF2-40B4-BE49-F238E27FC236}">
                <a16:creationId xmlns:a16="http://schemas.microsoft.com/office/drawing/2014/main" id="{B7806A53-281A-7B30-B3BC-35989409A683}"/>
              </a:ext>
            </a:extLst>
          </p:cNvPr>
          <p:cNvSpPr>
            <a:spLocks noGrp="1"/>
          </p:cNvSpPr>
          <p:nvPr>
            <p:ph type="body" sz="quarter" idx="10"/>
          </p:nvPr>
        </p:nvSpPr>
        <p:spPr>
          <a:xfrm>
            <a:off x="457202" y="2364688"/>
            <a:ext cx="5808426" cy="2480094"/>
          </a:xfrm>
        </p:spPr>
        <p:txBody>
          <a:bodyPr numCol="2"/>
          <a:lstStyle/>
          <a:p>
            <a:r>
              <a:rPr lang="en-PT" sz="1500">
                <a:solidFill>
                  <a:schemeClr val="tx2"/>
                </a:solidFill>
              </a:rPr>
              <a:t>These are the available APIs</a:t>
            </a:r>
          </a:p>
          <a:p>
            <a:pPr lvl="1"/>
            <a:r>
              <a:rPr lang="en-GB" sz="1150">
                <a:solidFill>
                  <a:schemeClr val="tx2"/>
                </a:solidFill>
              </a:rPr>
              <a:t>Reporting APIs</a:t>
            </a:r>
          </a:p>
          <a:p>
            <a:pPr lvl="1"/>
            <a:r>
              <a:rPr lang="en-GB" sz="1150">
                <a:solidFill>
                  <a:schemeClr val="tx2"/>
                </a:solidFill>
              </a:rPr>
              <a:t>Tracking APIs</a:t>
            </a:r>
          </a:p>
          <a:p>
            <a:pPr lvl="1"/>
            <a:r>
              <a:rPr lang="en-GB" sz="1150">
                <a:solidFill>
                  <a:schemeClr val="tx2"/>
                </a:solidFill>
              </a:rPr>
              <a:t>Quarantine</a:t>
            </a:r>
          </a:p>
          <a:p>
            <a:pPr lvl="1"/>
            <a:r>
              <a:rPr lang="en-GB" sz="1150">
                <a:solidFill>
                  <a:schemeClr val="tx2"/>
                </a:solidFill>
              </a:rPr>
              <a:t>Configuration APIs</a:t>
            </a:r>
          </a:p>
          <a:p>
            <a:pPr lvl="1"/>
            <a:r>
              <a:rPr lang="en-GB" sz="1150">
                <a:solidFill>
                  <a:schemeClr val="tx2"/>
                </a:solidFill>
              </a:rPr>
              <a:t>Logging APIs</a:t>
            </a:r>
          </a:p>
          <a:p>
            <a:pPr lvl="1"/>
            <a:r>
              <a:rPr lang="en-GB" sz="1150">
                <a:solidFill>
                  <a:schemeClr val="tx2"/>
                </a:solidFill>
              </a:rPr>
              <a:t>Querying for the System Time</a:t>
            </a:r>
          </a:p>
          <a:p>
            <a:pPr lvl="1"/>
            <a:r>
              <a:rPr lang="en-GB" sz="1150">
                <a:solidFill>
                  <a:schemeClr val="tx2"/>
                </a:solidFill>
              </a:rPr>
              <a:t>Retrieving APIs Accessible to a User Role</a:t>
            </a:r>
          </a:p>
          <a:p>
            <a:pPr lvl="1"/>
            <a:r>
              <a:rPr lang="en-GB" sz="1150">
                <a:solidFill>
                  <a:schemeClr val="tx2"/>
                </a:solidFill>
              </a:rPr>
              <a:t>Health API</a:t>
            </a:r>
          </a:p>
          <a:p>
            <a:pPr lvl="1"/>
            <a:endParaRPr lang="en-GB" sz="1150">
              <a:solidFill>
                <a:schemeClr val="tx2"/>
              </a:solidFill>
            </a:endParaRPr>
          </a:p>
          <a:p>
            <a:pPr lvl="1"/>
            <a:r>
              <a:rPr lang="en-GB" sz="1150">
                <a:solidFill>
                  <a:schemeClr val="tx2"/>
                </a:solidFill>
              </a:rPr>
              <a:t>Delivery Status API</a:t>
            </a:r>
          </a:p>
          <a:p>
            <a:pPr lvl="1"/>
            <a:r>
              <a:rPr lang="en-GB" sz="1150">
                <a:solidFill>
                  <a:schemeClr val="tx2"/>
                </a:solidFill>
              </a:rPr>
              <a:t>System Status API</a:t>
            </a:r>
            <a:endParaRPr lang="en-PT" sz="1150">
              <a:solidFill>
                <a:schemeClr val="tx2"/>
              </a:solidFill>
            </a:endParaRPr>
          </a:p>
        </p:txBody>
      </p:sp>
      <p:sp>
        <p:nvSpPr>
          <p:cNvPr id="5" name="AutoShape 4">
            <a:extLst>
              <a:ext uri="{FF2B5EF4-FFF2-40B4-BE49-F238E27FC236}">
                <a16:creationId xmlns:a16="http://schemas.microsoft.com/office/drawing/2014/main" id="{97677FA6-C627-C9A8-EA40-118D0B739B53}"/>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PT">
              <a:latin typeface="+mn-lt"/>
            </a:endParaRPr>
          </a:p>
        </p:txBody>
      </p:sp>
      <p:sp>
        <p:nvSpPr>
          <p:cNvPr id="9" name="TextBox 8">
            <a:extLst>
              <a:ext uri="{FF2B5EF4-FFF2-40B4-BE49-F238E27FC236}">
                <a16:creationId xmlns:a16="http://schemas.microsoft.com/office/drawing/2014/main" id="{98232178-0759-4AA2-598E-5B863FDD6BC4}"/>
              </a:ext>
            </a:extLst>
          </p:cNvPr>
          <p:cNvSpPr txBox="1"/>
          <p:nvPr/>
        </p:nvSpPr>
        <p:spPr>
          <a:xfrm>
            <a:off x="604836" y="983384"/>
            <a:ext cx="8486777" cy="1200329"/>
          </a:xfrm>
          <a:prstGeom prst="rect">
            <a:avLst/>
          </a:prstGeom>
          <a:noFill/>
        </p:spPr>
        <p:txBody>
          <a:bodyPr wrap="square">
            <a:spAutoFit/>
          </a:bodyPr>
          <a:lstStyle/>
          <a:p>
            <a:r>
              <a:rPr lang="en-GB">
                <a:solidFill>
                  <a:schemeClr val="tx2"/>
                </a:solidFill>
                <a:latin typeface="+mn-lt"/>
                <a:cs typeface="CiscoSans"/>
              </a:rPr>
              <a:t>The </a:t>
            </a:r>
            <a:r>
              <a:rPr lang="en-GB" err="1">
                <a:solidFill>
                  <a:schemeClr val="tx2"/>
                </a:solidFill>
                <a:latin typeface="+mn-lt"/>
                <a:cs typeface="CiscoSans"/>
              </a:rPr>
              <a:t>AsyncOS</a:t>
            </a:r>
            <a:r>
              <a:rPr lang="en-GB">
                <a:solidFill>
                  <a:schemeClr val="tx2"/>
                </a:solidFill>
                <a:latin typeface="+mn-lt"/>
                <a:cs typeface="CiscoSans"/>
              </a:rPr>
              <a:t> API for Cisco Secure Email Gateway (or </a:t>
            </a:r>
            <a:r>
              <a:rPr lang="en-GB" err="1">
                <a:solidFill>
                  <a:schemeClr val="tx2"/>
                </a:solidFill>
                <a:latin typeface="+mn-lt"/>
                <a:cs typeface="CiscoSans"/>
              </a:rPr>
              <a:t>AsyncOS</a:t>
            </a:r>
            <a:r>
              <a:rPr lang="en-GB">
                <a:solidFill>
                  <a:schemeClr val="tx2"/>
                </a:solidFill>
                <a:latin typeface="+mn-lt"/>
                <a:cs typeface="CiscoSans"/>
              </a:rPr>
              <a:t> API) is a representational state transfer (REST) based set of operations that provide secure and authenticated access to the email gateway reports, report counters, and tracking. </a:t>
            </a:r>
            <a:endParaRPr lang="en-PT">
              <a:solidFill>
                <a:schemeClr val="tx2"/>
              </a:solidFill>
              <a:latin typeface="+mn-lt"/>
              <a:cs typeface="CiscoSans"/>
            </a:endParaRPr>
          </a:p>
        </p:txBody>
      </p:sp>
    </p:spTree>
    <p:extLst>
      <p:ext uri="{BB962C8B-B14F-4D97-AF65-F5344CB8AC3E}">
        <p14:creationId xmlns:p14="http://schemas.microsoft.com/office/powerpoint/2010/main" val="40238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BA38-3E5A-F376-FA1E-0A4242D95E76}"/>
              </a:ext>
            </a:extLst>
          </p:cNvPr>
          <p:cNvSpPr>
            <a:spLocks noGrp="1"/>
          </p:cNvSpPr>
          <p:nvPr>
            <p:ph type="title"/>
          </p:nvPr>
        </p:nvSpPr>
        <p:spPr/>
        <p:txBody>
          <a:bodyPr/>
          <a:lstStyle/>
          <a:p>
            <a:r>
              <a:rPr lang="en-PT">
                <a:latin typeface="+mn-lt"/>
              </a:rPr>
              <a:t>Email Threat Defense Search API</a:t>
            </a:r>
          </a:p>
        </p:txBody>
      </p:sp>
      <p:sp>
        <p:nvSpPr>
          <p:cNvPr id="3" name="Text Placeholder 2">
            <a:extLst>
              <a:ext uri="{FF2B5EF4-FFF2-40B4-BE49-F238E27FC236}">
                <a16:creationId xmlns:a16="http://schemas.microsoft.com/office/drawing/2014/main" id="{B7806A53-281A-7B30-B3BC-35989409A683}"/>
              </a:ext>
            </a:extLst>
          </p:cNvPr>
          <p:cNvSpPr>
            <a:spLocks noGrp="1"/>
          </p:cNvSpPr>
          <p:nvPr>
            <p:ph type="body" sz="quarter" idx="10"/>
          </p:nvPr>
        </p:nvSpPr>
        <p:spPr>
          <a:xfrm>
            <a:off x="457202" y="2364688"/>
            <a:ext cx="4629149" cy="2480094"/>
          </a:xfrm>
        </p:spPr>
        <p:txBody>
          <a:bodyPr vert="horz" lIns="91440" tIns="45720" rIns="91440" bIns="45720" rtlCol="0" anchor="t">
            <a:noAutofit/>
          </a:bodyPr>
          <a:lstStyle/>
          <a:p>
            <a:pPr indent="-220345"/>
            <a:r>
              <a:rPr lang="en-PT" sz="1500">
                <a:solidFill>
                  <a:schemeClr val="tx2"/>
                </a:solidFill>
                <a:ea typeface="ＭＳ Ｐゴシック"/>
              </a:rPr>
              <a:t>Credentials can be created from the Email Threat Defense UI</a:t>
            </a:r>
            <a:endParaRPr lang="en-US">
              <a:solidFill>
                <a:schemeClr val="tx2"/>
              </a:solidFill>
              <a:ea typeface="ＭＳ Ｐゴシック"/>
            </a:endParaRPr>
          </a:p>
          <a:p>
            <a:pPr indent="-220345"/>
            <a:r>
              <a:rPr lang="en-PT" sz="1500">
                <a:solidFill>
                  <a:schemeClr val="tx2"/>
                </a:solidFill>
                <a:ea typeface="ＭＳ Ｐゴシック"/>
              </a:rPr>
              <a:t>Allows to query Email Threat Defense for Message information:</a:t>
            </a:r>
          </a:p>
          <a:p>
            <a:pPr marL="447675" lvl="1"/>
            <a:r>
              <a:rPr lang="en-PT" sz="1350">
                <a:solidFill>
                  <a:schemeClr val="tx2"/>
                </a:solidFill>
              </a:rPr>
              <a:t>Veridicts</a:t>
            </a:r>
          </a:p>
          <a:p>
            <a:pPr marL="447675" lvl="1"/>
            <a:r>
              <a:rPr lang="en-PT" sz="1350">
                <a:solidFill>
                  <a:schemeClr val="tx2"/>
                </a:solidFill>
              </a:rPr>
              <a:t>Techniques</a:t>
            </a:r>
          </a:p>
          <a:p>
            <a:pPr marL="447675" lvl="1"/>
            <a:r>
              <a:rPr lang="en-PT" sz="1350">
                <a:solidFill>
                  <a:schemeClr val="tx2"/>
                </a:solidFill>
              </a:rPr>
              <a:t>Sender/recipients</a:t>
            </a:r>
          </a:p>
          <a:p>
            <a:pPr marL="447675" lvl="1"/>
            <a:r>
              <a:rPr lang="en-PT" sz="1350">
                <a:solidFill>
                  <a:schemeClr val="tx2"/>
                </a:solidFill>
              </a:rPr>
              <a:t>URLs</a:t>
            </a:r>
          </a:p>
          <a:p>
            <a:pPr marL="447675" lvl="1"/>
            <a:r>
              <a:rPr lang="en-PT" sz="1350">
                <a:solidFill>
                  <a:schemeClr val="tx2"/>
                </a:solidFill>
              </a:rPr>
              <a:t>Others</a:t>
            </a:r>
          </a:p>
        </p:txBody>
      </p:sp>
      <p:sp>
        <p:nvSpPr>
          <p:cNvPr id="5" name="AutoShape 4">
            <a:extLst>
              <a:ext uri="{FF2B5EF4-FFF2-40B4-BE49-F238E27FC236}">
                <a16:creationId xmlns:a16="http://schemas.microsoft.com/office/drawing/2014/main" id="{97677FA6-C627-C9A8-EA40-118D0B739B53}"/>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PT">
              <a:latin typeface="+mn-lt"/>
            </a:endParaRPr>
          </a:p>
        </p:txBody>
      </p:sp>
      <p:pic>
        <p:nvPicPr>
          <p:cNvPr id="7" name="Picture 6">
            <a:extLst>
              <a:ext uri="{FF2B5EF4-FFF2-40B4-BE49-F238E27FC236}">
                <a16:creationId xmlns:a16="http://schemas.microsoft.com/office/drawing/2014/main" id="{2521C03E-03C6-BE5B-0E7C-EDBE92768AE1}"/>
              </a:ext>
            </a:extLst>
          </p:cNvPr>
          <p:cNvPicPr>
            <a:picLocks noChangeAspect="1"/>
          </p:cNvPicPr>
          <p:nvPr/>
        </p:nvPicPr>
        <p:blipFill>
          <a:blip r:embed="rId2"/>
          <a:stretch>
            <a:fillRect/>
          </a:stretch>
        </p:blipFill>
        <p:spPr>
          <a:xfrm>
            <a:off x="5205413" y="2796485"/>
            <a:ext cx="3629025" cy="1430495"/>
          </a:xfrm>
          <a:prstGeom prst="rect">
            <a:avLst/>
          </a:prstGeom>
        </p:spPr>
      </p:pic>
      <p:sp>
        <p:nvSpPr>
          <p:cNvPr id="9" name="TextBox 8">
            <a:extLst>
              <a:ext uri="{FF2B5EF4-FFF2-40B4-BE49-F238E27FC236}">
                <a16:creationId xmlns:a16="http://schemas.microsoft.com/office/drawing/2014/main" id="{98232178-0759-4AA2-598E-5B863FDD6BC4}"/>
              </a:ext>
            </a:extLst>
          </p:cNvPr>
          <p:cNvSpPr txBox="1"/>
          <p:nvPr/>
        </p:nvSpPr>
        <p:spPr>
          <a:xfrm>
            <a:off x="604836" y="983384"/>
            <a:ext cx="8486777" cy="1200329"/>
          </a:xfrm>
          <a:prstGeom prst="rect">
            <a:avLst/>
          </a:prstGeom>
          <a:noFill/>
        </p:spPr>
        <p:txBody>
          <a:bodyPr wrap="square">
            <a:spAutoFit/>
          </a:bodyPr>
          <a:lstStyle/>
          <a:p>
            <a:r>
              <a:rPr lang="en-PT">
                <a:solidFill>
                  <a:schemeClr val="tx2"/>
                </a:solidFill>
                <a:latin typeface="+mn-lt"/>
                <a:cs typeface="CiscoSans"/>
              </a:rPr>
              <a:t>Cisco Secure Email Threat Defense APIs allow partners and customers to programmatically access and consume data in a secure and scalable manner. Consumers can build custom dashboards and reports with the data provided by the APIs.</a:t>
            </a:r>
          </a:p>
        </p:txBody>
      </p:sp>
    </p:spTree>
    <p:extLst>
      <p:ext uri="{BB962C8B-B14F-4D97-AF65-F5344CB8AC3E}">
        <p14:creationId xmlns:p14="http://schemas.microsoft.com/office/powerpoint/2010/main" val="589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Secure Awareness Training</a:t>
            </a:r>
          </a:p>
        </p:txBody>
      </p:sp>
    </p:spTree>
    <p:extLst>
      <p:ext uri="{BB962C8B-B14F-4D97-AF65-F5344CB8AC3E}">
        <p14:creationId xmlns:p14="http://schemas.microsoft.com/office/powerpoint/2010/main" val="68823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F36069-4830-4B80-8529-D21D49582118}"/>
              </a:ext>
            </a:extLst>
          </p:cNvPr>
          <p:cNvSpPr>
            <a:spLocks noGrp="1"/>
          </p:cNvSpPr>
          <p:nvPr>
            <p:ph type="title" idx="4294967295"/>
          </p:nvPr>
        </p:nvSpPr>
        <p:spPr>
          <a:xfrm>
            <a:off x="845344" y="838200"/>
            <a:ext cx="8298656" cy="350044"/>
          </a:xfrm>
        </p:spPr>
        <p:txBody>
          <a:bodyPr/>
          <a:lstStyle/>
          <a:p>
            <a:r>
              <a:rPr lang="en-US" sz="2700" dirty="0"/>
              <a:t>Complete Toolkit for Changing User Behavior</a:t>
            </a:r>
          </a:p>
        </p:txBody>
      </p:sp>
      <p:sp>
        <p:nvSpPr>
          <p:cNvPr id="2" name="Slide Number Placeholder 1">
            <a:extLst>
              <a:ext uri="{FF2B5EF4-FFF2-40B4-BE49-F238E27FC236}">
                <a16:creationId xmlns:a16="http://schemas.microsoft.com/office/drawing/2014/main" id="{B3523E86-B1DA-47FF-B1CD-4065DF766CB0}"/>
              </a:ext>
            </a:extLst>
          </p:cNvPr>
          <p:cNvSpPr>
            <a:spLocks noGrp="1"/>
          </p:cNvSpPr>
          <p:nvPr>
            <p:ph type="sldNum" sz="quarter" idx="4294967295"/>
          </p:nvPr>
        </p:nvSpPr>
        <p:spPr>
          <a:xfrm>
            <a:off x="0" y="4786313"/>
            <a:ext cx="369094" cy="221456"/>
          </a:xfrm>
        </p:spPr>
        <p:txBody>
          <a:bodyPr/>
          <a:lstStyle/>
          <a:p>
            <a:fld id="{023C6DD8-C549-E64D-ADDA-644DECB0A8DB}" type="slidenum">
              <a:rPr lang="en-US" smtClean="0"/>
              <a:t>95</a:t>
            </a:fld>
            <a:endParaRPr lang="en-US"/>
          </a:p>
        </p:txBody>
      </p:sp>
      <p:pic>
        <p:nvPicPr>
          <p:cNvPr id="53" name="Picture 52">
            <a:extLst>
              <a:ext uri="{FF2B5EF4-FFF2-40B4-BE49-F238E27FC236}">
                <a16:creationId xmlns:a16="http://schemas.microsoft.com/office/drawing/2014/main" id="{244A66D1-94D6-4378-8407-4DB334EE57DF}"/>
              </a:ext>
            </a:extLst>
          </p:cNvPr>
          <p:cNvPicPr>
            <a:picLocks noChangeAspect="1"/>
          </p:cNvPicPr>
          <p:nvPr/>
        </p:nvPicPr>
        <p:blipFill>
          <a:blip r:embed="rId2"/>
          <a:stretch>
            <a:fillRect/>
          </a:stretch>
        </p:blipFill>
        <p:spPr>
          <a:xfrm>
            <a:off x="116442" y="1188721"/>
            <a:ext cx="8979694" cy="3586163"/>
          </a:xfrm>
          <a:prstGeom prst="rect">
            <a:avLst/>
          </a:prstGeom>
        </p:spPr>
      </p:pic>
    </p:spTree>
    <p:extLst>
      <p:ext uri="{BB962C8B-B14F-4D97-AF65-F5344CB8AC3E}">
        <p14:creationId xmlns:p14="http://schemas.microsoft.com/office/powerpoint/2010/main" val="402308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5321D1-9251-42C9-A0CE-3ABCAC286A7E}"/>
              </a:ext>
            </a:extLst>
          </p:cNvPr>
          <p:cNvSpPr>
            <a:spLocks noGrp="1"/>
          </p:cNvSpPr>
          <p:nvPr>
            <p:ph type="title" idx="4294967295"/>
          </p:nvPr>
        </p:nvSpPr>
        <p:spPr>
          <a:xfrm>
            <a:off x="845344" y="838200"/>
            <a:ext cx="8298656" cy="350044"/>
          </a:xfrm>
        </p:spPr>
        <p:txBody>
          <a:bodyPr/>
          <a:lstStyle/>
          <a:p>
            <a:r>
              <a:rPr lang="en-US" sz="2700" dirty="0"/>
              <a:t>Risk-Based Phishing Campaigns that Change Behaviors</a:t>
            </a:r>
          </a:p>
        </p:txBody>
      </p:sp>
      <p:sp>
        <p:nvSpPr>
          <p:cNvPr id="2" name="Slide Number Placeholder 1">
            <a:extLst>
              <a:ext uri="{FF2B5EF4-FFF2-40B4-BE49-F238E27FC236}">
                <a16:creationId xmlns:a16="http://schemas.microsoft.com/office/drawing/2014/main" id="{C19B6132-4AB9-4A17-BDD6-A6FDDAEDEA86}"/>
              </a:ext>
            </a:extLst>
          </p:cNvPr>
          <p:cNvSpPr>
            <a:spLocks noGrp="1"/>
          </p:cNvSpPr>
          <p:nvPr>
            <p:ph type="sldNum" sz="quarter" idx="4294967295"/>
          </p:nvPr>
        </p:nvSpPr>
        <p:spPr>
          <a:xfrm>
            <a:off x="0" y="4786313"/>
            <a:ext cx="369094" cy="221456"/>
          </a:xfrm>
        </p:spPr>
        <p:txBody>
          <a:bodyPr/>
          <a:lstStyle/>
          <a:p>
            <a:fld id="{023C6DD8-C549-E64D-ADDA-644DECB0A8DB}" type="slidenum">
              <a:rPr lang="en-US" smtClean="0"/>
              <a:t>96</a:t>
            </a:fld>
            <a:endParaRPr lang="en-US"/>
          </a:p>
        </p:txBody>
      </p:sp>
      <p:pic>
        <p:nvPicPr>
          <p:cNvPr id="6" name="Picture 5">
            <a:extLst>
              <a:ext uri="{FF2B5EF4-FFF2-40B4-BE49-F238E27FC236}">
                <a16:creationId xmlns:a16="http://schemas.microsoft.com/office/drawing/2014/main" id="{D304E966-2A25-43EE-8108-819CE98FEA50}"/>
              </a:ext>
            </a:extLst>
          </p:cNvPr>
          <p:cNvPicPr>
            <a:picLocks noChangeAspect="1"/>
          </p:cNvPicPr>
          <p:nvPr/>
        </p:nvPicPr>
        <p:blipFill>
          <a:blip r:embed="rId2"/>
          <a:stretch>
            <a:fillRect/>
          </a:stretch>
        </p:blipFill>
        <p:spPr>
          <a:xfrm>
            <a:off x="457199" y="1367603"/>
            <a:ext cx="8017130" cy="3418406"/>
          </a:xfrm>
          <a:prstGeom prst="rect">
            <a:avLst/>
          </a:prstGeom>
        </p:spPr>
      </p:pic>
    </p:spTree>
    <p:extLst>
      <p:ext uri="{BB962C8B-B14F-4D97-AF65-F5344CB8AC3E}">
        <p14:creationId xmlns:p14="http://schemas.microsoft.com/office/powerpoint/2010/main" val="109154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8D900-5807-4757-86AF-BCB23EEDFCA6}"/>
              </a:ext>
            </a:extLst>
          </p:cNvPr>
          <p:cNvSpPr>
            <a:spLocks noGrp="1"/>
          </p:cNvSpPr>
          <p:nvPr>
            <p:ph type="title" idx="4294967295"/>
          </p:nvPr>
        </p:nvSpPr>
        <p:spPr>
          <a:xfrm>
            <a:off x="556021" y="395465"/>
            <a:ext cx="8298656" cy="350044"/>
          </a:xfrm>
        </p:spPr>
        <p:txBody>
          <a:bodyPr/>
          <a:lstStyle/>
          <a:p>
            <a:r>
              <a:rPr lang="en-US" sz="2700" dirty="0"/>
              <a:t>Diverse, Interactive Content to Change Behavior</a:t>
            </a:r>
          </a:p>
        </p:txBody>
      </p:sp>
      <p:sp>
        <p:nvSpPr>
          <p:cNvPr id="2" name="Slide Number Placeholder 1">
            <a:extLst>
              <a:ext uri="{FF2B5EF4-FFF2-40B4-BE49-F238E27FC236}">
                <a16:creationId xmlns:a16="http://schemas.microsoft.com/office/drawing/2014/main" id="{1905DDC6-B5EE-4115-A456-C1FA16464543}"/>
              </a:ext>
            </a:extLst>
          </p:cNvPr>
          <p:cNvSpPr>
            <a:spLocks noGrp="1"/>
          </p:cNvSpPr>
          <p:nvPr>
            <p:ph type="sldNum" sz="quarter" idx="4294967295"/>
          </p:nvPr>
        </p:nvSpPr>
        <p:spPr>
          <a:xfrm>
            <a:off x="-1" y="4608102"/>
            <a:ext cx="369094" cy="221456"/>
          </a:xfrm>
        </p:spPr>
        <p:txBody>
          <a:bodyPr/>
          <a:lstStyle/>
          <a:p>
            <a:pPr defTabSz="685800" fontAlgn="auto">
              <a:spcBef>
                <a:spcPts val="0"/>
              </a:spcBef>
              <a:spcAft>
                <a:spcPts val="0"/>
              </a:spcAft>
              <a:defRPr/>
            </a:pPr>
            <a:fld id="{023C6DD8-C549-E64D-ADDA-644DECB0A8DB}" type="slidenum">
              <a:rPr lang="en-US" sz="600" b="1">
                <a:solidFill>
                  <a:srgbClr val="006956"/>
                </a:solidFill>
                <a:latin typeface="Calibri" panose="020F0502020204030204" pitchFamily="34" charset="0"/>
                <a:ea typeface="+mn-ea"/>
                <a:cs typeface="+mn-cs"/>
              </a:rPr>
              <a:pPr defTabSz="685800" fontAlgn="auto">
                <a:spcBef>
                  <a:spcPts val="0"/>
                </a:spcBef>
                <a:spcAft>
                  <a:spcPts val="0"/>
                </a:spcAft>
                <a:defRPr/>
              </a:pPr>
              <a:t>97</a:t>
            </a:fld>
            <a:endParaRPr lang="en-US" sz="600" b="1">
              <a:solidFill>
                <a:srgbClr val="006956"/>
              </a:solidFill>
              <a:latin typeface="Calibri" panose="020F0502020204030204" pitchFamily="34" charset="0"/>
              <a:ea typeface="+mn-ea"/>
              <a:cs typeface="+mn-cs"/>
            </a:endParaRPr>
          </a:p>
        </p:txBody>
      </p:sp>
      <p:sp>
        <p:nvSpPr>
          <p:cNvPr id="3" name="Content Placeholder 2">
            <a:extLst>
              <a:ext uri="{FF2B5EF4-FFF2-40B4-BE49-F238E27FC236}">
                <a16:creationId xmlns:a16="http://schemas.microsoft.com/office/drawing/2014/main" id="{A42C2F46-6CD8-4030-B59F-D15BCB279DAE}"/>
              </a:ext>
            </a:extLst>
          </p:cNvPr>
          <p:cNvSpPr>
            <a:spLocks noGrp="1"/>
          </p:cNvSpPr>
          <p:nvPr>
            <p:ph idx="4294967295"/>
          </p:nvPr>
        </p:nvSpPr>
        <p:spPr>
          <a:xfrm>
            <a:off x="1137047" y="906449"/>
            <a:ext cx="8006953" cy="221456"/>
          </a:xfrm>
        </p:spPr>
        <p:txBody>
          <a:bodyPr>
            <a:noAutofit/>
          </a:bodyPr>
          <a:lstStyle/>
          <a:p>
            <a:r>
              <a:rPr lang="en-US" dirty="0"/>
              <a:t>Gamified – Mobile Responsive – WCAG 2.0 training content</a:t>
            </a:r>
          </a:p>
        </p:txBody>
      </p:sp>
      <p:pic>
        <p:nvPicPr>
          <p:cNvPr id="7" name="Picture 6">
            <a:extLst>
              <a:ext uri="{FF2B5EF4-FFF2-40B4-BE49-F238E27FC236}">
                <a16:creationId xmlns:a16="http://schemas.microsoft.com/office/drawing/2014/main" id="{B3DB7792-5BC1-4AA5-B092-F6EEF8DA8C41}"/>
              </a:ext>
            </a:extLst>
          </p:cNvPr>
          <p:cNvPicPr>
            <a:picLocks noChangeAspect="1"/>
          </p:cNvPicPr>
          <p:nvPr/>
        </p:nvPicPr>
        <p:blipFill>
          <a:blip r:embed="rId3"/>
          <a:stretch>
            <a:fillRect/>
          </a:stretch>
        </p:blipFill>
        <p:spPr>
          <a:xfrm>
            <a:off x="282418" y="1330624"/>
            <a:ext cx="8536781" cy="1235869"/>
          </a:xfrm>
          <a:prstGeom prst="rect">
            <a:avLst/>
          </a:prstGeom>
        </p:spPr>
      </p:pic>
      <p:pic>
        <p:nvPicPr>
          <p:cNvPr id="11" name="Picture 10">
            <a:extLst>
              <a:ext uri="{FF2B5EF4-FFF2-40B4-BE49-F238E27FC236}">
                <a16:creationId xmlns:a16="http://schemas.microsoft.com/office/drawing/2014/main" id="{5E70966D-3659-403C-B52C-2EA6105B9462}"/>
              </a:ext>
            </a:extLst>
          </p:cNvPr>
          <p:cNvPicPr>
            <a:picLocks noChangeAspect="1"/>
          </p:cNvPicPr>
          <p:nvPr/>
        </p:nvPicPr>
        <p:blipFill>
          <a:blip r:embed="rId4"/>
          <a:stretch>
            <a:fillRect/>
          </a:stretch>
        </p:blipFill>
        <p:spPr>
          <a:xfrm>
            <a:off x="289320" y="3040226"/>
            <a:ext cx="8565356" cy="1228725"/>
          </a:xfrm>
          <a:prstGeom prst="rect">
            <a:avLst/>
          </a:prstGeom>
        </p:spPr>
      </p:pic>
      <p:sp>
        <p:nvSpPr>
          <p:cNvPr id="12" name="TextBox 11">
            <a:extLst>
              <a:ext uri="{FF2B5EF4-FFF2-40B4-BE49-F238E27FC236}">
                <a16:creationId xmlns:a16="http://schemas.microsoft.com/office/drawing/2014/main" id="{91BFE068-AADC-4653-B0EA-924E08B66248}"/>
              </a:ext>
            </a:extLst>
          </p:cNvPr>
          <p:cNvSpPr txBox="1"/>
          <p:nvPr/>
        </p:nvSpPr>
        <p:spPr>
          <a:xfrm>
            <a:off x="800113" y="2630153"/>
            <a:ext cx="1952995" cy="300082"/>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End User</a:t>
            </a:r>
          </a:p>
        </p:txBody>
      </p:sp>
      <p:sp>
        <p:nvSpPr>
          <p:cNvPr id="13" name="TextBox 12">
            <a:extLst>
              <a:ext uri="{FF2B5EF4-FFF2-40B4-BE49-F238E27FC236}">
                <a16:creationId xmlns:a16="http://schemas.microsoft.com/office/drawing/2014/main" id="{E1F327B4-5F2C-4BB2-8ECF-45495E7C55C7}"/>
              </a:ext>
            </a:extLst>
          </p:cNvPr>
          <p:cNvSpPr txBox="1"/>
          <p:nvPr/>
        </p:nvSpPr>
        <p:spPr>
          <a:xfrm>
            <a:off x="2785813" y="2631305"/>
            <a:ext cx="1429352" cy="507831"/>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Microlearning</a:t>
            </a:r>
          </a:p>
        </p:txBody>
      </p:sp>
      <p:sp>
        <p:nvSpPr>
          <p:cNvPr id="14" name="TextBox 13">
            <a:extLst>
              <a:ext uri="{FF2B5EF4-FFF2-40B4-BE49-F238E27FC236}">
                <a16:creationId xmlns:a16="http://schemas.microsoft.com/office/drawing/2014/main" id="{A2368813-B0E6-4F41-B831-11EA8281F588}"/>
              </a:ext>
            </a:extLst>
          </p:cNvPr>
          <p:cNvSpPr txBox="1"/>
          <p:nvPr/>
        </p:nvSpPr>
        <p:spPr>
          <a:xfrm>
            <a:off x="4991551" y="2630153"/>
            <a:ext cx="1530417" cy="300082"/>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err="1">
                <a:solidFill>
                  <a:srgbClr val="006956"/>
                </a:solidFill>
                <a:latin typeface="Calibri" panose="020F0502020204030204" pitchFamily="34" charset="0"/>
                <a:ea typeface="+mn-ea"/>
                <a:cs typeface="Calibri" panose="020F0502020204030204" pitchFamily="34" charset="0"/>
              </a:rPr>
              <a:t>Nanolearning</a:t>
            </a:r>
            <a:endParaRPr lang="en-US" sz="1500" b="1" dirty="0">
              <a:solidFill>
                <a:srgbClr val="006956"/>
              </a:solidFill>
              <a:latin typeface="Calibri" panose="020F0502020204030204" pitchFamily="34" charset="0"/>
              <a:ea typeface="+mn-ea"/>
              <a:cs typeface="Calibri" panose="020F0502020204030204" pitchFamily="34" charset="0"/>
            </a:endParaRPr>
          </a:p>
        </p:txBody>
      </p:sp>
      <p:sp>
        <p:nvSpPr>
          <p:cNvPr id="15" name="TextBox 14">
            <a:extLst>
              <a:ext uri="{FF2B5EF4-FFF2-40B4-BE49-F238E27FC236}">
                <a16:creationId xmlns:a16="http://schemas.microsoft.com/office/drawing/2014/main" id="{A9E49DAC-8BBB-499E-A56C-4BE6C8E9D78A}"/>
              </a:ext>
            </a:extLst>
          </p:cNvPr>
          <p:cNvSpPr txBox="1"/>
          <p:nvPr/>
        </p:nvSpPr>
        <p:spPr>
          <a:xfrm>
            <a:off x="7298355" y="2631305"/>
            <a:ext cx="1520844" cy="300082"/>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err="1">
                <a:solidFill>
                  <a:srgbClr val="006956"/>
                </a:solidFill>
                <a:latin typeface="Calibri" panose="020F0502020204030204" pitchFamily="34" charset="0"/>
                <a:ea typeface="+mn-ea"/>
                <a:cs typeface="Calibri" panose="020F0502020204030204" pitchFamily="34" charset="0"/>
              </a:rPr>
              <a:t>Nanovideo</a:t>
            </a:r>
            <a:endParaRPr lang="en-US" sz="1500" b="1" dirty="0">
              <a:solidFill>
                <a:srgbClr val="006956"/>
              </a:solidFill>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AC0FCEDF-39B8-4A89-8157-DB45AA6E7092}"/>
              </a:ext>
            </a:extLst>
          </p:cNvPr>
          <p:cNvSpPr txBox="1"/>
          <p:nvPr/>
        </p:nvSpPr>
        <p:spPr>
          <a:xfrm>
            <a:off x="600637" y="4330799"/>
            <a:ext cx="1775504" cy="300082"/>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Role-Based</a:t>
            </a:r>
          </a:p>
        </p:txBody>
      </p:sp>
      <p:sp>
        <p:nvSpPr>
          <p:cNvPr id="17" name="TextBox 16">
            <a:extLst>
              <a:ext uri="{FF2B5EF4-FFF2-40B4-BE49-F238E27FC236}">
                <a16:creationId xmlns:a16="http://schemas.microsoft.com/office/drawing/2014/main" id="{879599FF-1CC7-4A47-A231-A31187922866}"/>
              </a:ext>
            </a:extLst>
          </p:cNvPr>
          <p:cNvSpPr txBox="1"/>
          <p:nvPr/>
        </p:nvSpPr>
        <p:spPr>
          <a:xfrm>
            <a:off x="2648653" y="4280149"/>
            <a:ext cx="1841531" cy="507831"/>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Data Privacy and Compliance</a:t>
            </a:r>
          </a:p>
        </p:txBody>
      </p:sp>
      <p:sp>
        <p:nvSpPr>
          <p:cNvPr id="18" name="TextBox 17">
            <a:extLst>
              <a:ext uri="{FF2B5EF4-FFF2-40B4-BE49-F238E27FC236}">
                <a16:creationId xmlns:a16="http://schemas.microsoft.com/office/drawing/2014/main" id="{0A4F0C56-34AB-4847-AABC-6698A109C8E3}"/>
              </a:ext>
            </a:extLst>
          </p:cNvPr>
          <p:cNvSpPr txBox="1"/>
          <p:nvPr/>
        </p:nvSpPr>
        <p:spPr>
          <a:xfrm>
            <a:off x="5140381" y="4325850"/>
            <a:ext cx="1381587" cy="507831"/>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Cyber Games</a:t>
            </a:r>
          </a:p>
        </p:txBody>
      </p:sp>
      <p:sp>
        <p:nvSpPr>
          <p:cNvPr id="19" name="TextBox 18">
            <a:extLst>
              <a:ext uri="{FF2B5EF4-FFF2-40B4-BE49-F238E27FC236}">
                <a16:creationId xmlns:a16="http://schemas.microsoft.com/office/drawing/2014/main" id="{BA26285C-6AD2-4578-8AF3-0D8EA7B0824D}"/>
              </a:ext>
            </a:extLst>
          </p:cNvPr>
          <p:cNvSpPr txBox="1"/>
          <p:nvPr/>
        </p:nvSpPr>
        <p:spPr>
          <a:xfrm>
            <a:off x="7038200" y="4339755"/>
            <a:ext cx="1682888" cy="507831"/>
          </a:xfrm>
          <a:prstGeom prst="rect">
            <a:avLst/>
          </a:prstGeom>
          <a:noFill/>
        </p:spPr>
        <p:txBody>
          <a:bodyPr wrap="square" rtlCol="0">
            <a:spAutoFit/>
          </a:bodyPr>
          <a:lstStyle/>
          <a:p>
            <a:pPr marL="171450" indent="-171450" defTabSz="685800" fontAlgn="auto">
              <a:lnSpc>
                <a:spcPct val="90000"/>
              </a:lnSpc>
              <a:spcBef>
                <a:spcPts val="750"/>
              </a:spcBef>
              <a:spcAft>
                <a:spcPts val="0"/>
              </a:spcAft>
              <a:buClr>
                <a:srgbClr val="006956"/>
              </a:buClr>
              <a:buFont typeface="System Font Regular"/>
              <a:buChar char="▸"/>
              <a:defRPr/>
            </a:pPr>
            <a:r>
              <a:rPr lang="en-US" sz="1500" b="1" dirty="0">
                <a:solidFill>
                  <a:srgbClr val="006956"/>
                </a:solidFill>
                <a:latin typeface="Calibri" panose="020F0502020204030204" pitchFamily="34" charset="0"/>
                <a:ea typeface="+mn-ea"/>
                <a:cs typeface="Calibri" panose="020F0502020204030204" pitchFamily="34" charset="0"/>
              </a:rPr>
              <a:t>Cyber Challenges</a:t>
            </a:r>
          </a:p>
        </p:txBody>
      </p:sp>
    </p:spTree>
    <p:extLst>
      <p:ext uri="{BB962C8B-B14F-4D97-AF65-F5344CB8AC3E}">
        <p14:creationId xmlns:p14="http://schemas.microsoft.com/office/powerpoint/2010/main" val="5990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081F1-4983-46DC-B6B4-BBD0F33B31DF}"/>
              </a:ext>
            </a:extLst>
          </p:cNvPr>
          <p:cNvSpPr>
            <a:spLocks noGrp="1"/>
          </p:cNvSpPr>
          <p:nvPr>
            <p:ph type="title" idx="4294967295"/>
          </p:nvPr>
        </p:nvSpPr>
        <p:spPr>
          <a:xfrm>
            <a:off x="845344" y="838200"/>
            <a:ext cx="8298656" cy="350044"/>
          </a:xfrm>
        </p:spPr>
        <p:txBody>
          <a:bodyPr/>
          <a:lstStyle/>
          <a:p>
            <a:r>
              <a:rPr lang="en-US" sz="2700" dirty="0"/>
              <a:t>Recent Releases</a:t>
            </a:r>
          </a:p>
        </p:txBody>
      </p:sp>
      <p:sp>
        <p:nvSpPr>
          <p:cNvPr id="2" name="Slide Number Placeholder 1">
            <a:extLst>
              <a:ext uri="{FF2B5EF4-FFF2-40B4-BE49-F238E27FC236}">
                <a16:creationId xmlns:a16="http://schemas.microsoft.com/office/drawing/2014/main" id="{7F2C9BF3-356E-4598-A46C-303F75D35068}"/>
              </a:ext>
            </a:extLst>
          </p:cNvPr>
          <p:cNvSpPr>
            <a:spLocks noGrp="1"/>
          </p:cNvSpPr>
          <p:nvPr>
            <p:ph type="sldNum" sz="quarter" idx="4294967295"/>
          </p:nvPr>
        </p:nvSpPr>
        <p:spPr>
          <a:xfrm>
            <a:off x="0" y="4786313"/>
            <a:ext cx="369094" cy="221456"/>
          </a:xfrm>
        </p:spPr>
        <p:txBody>
          <a:bodyPr/>
          <a:lstStyle/>
          <a:p>
            <a:fld id="{023C6DD8-C549-E64D-ADDA-644DECB0A8DB}" type="slidenum">
              <a:rPr lang="en-US" smtClean="0"/>
              <a:t>98</a:t>
            </a:fld>
            <a:endParaRPr lang="en-US"/>
          </a:p>
        </p:txBody>
      </p:sp>
      <p:pic>
        <p:nvPicPr>
          <p:cNvPr id="6" name="Picture 5">
            <a:extLst>
              <a:ext uri="{FF2B5EF4-FFF2-40B4-BE49-F238E27FC236}">
                <a16:creationId xmlns:a16="http://schemas.microsoft.com/office/drawing/2014/main" id="{AA8E51BE-8B1B-42F8-A6B1-E4BBCB51A30A}"/>
              </a:ext>
            </a:extLst>
          </p:cNvPr>
          <p:cNvPicPr>
            <a:picLocks noChangeAspect="1"/>
          </p:cNvPicPr>
          <p:nvPr/>
        </p:nvPicPr>
        <p:blipFill>
          <a:blip r:embed="rId2"/>
          <a:stretch>
            <a:fillRect/>
          </a:stretch>
        </p:blipFill>
        <p:spPr>
          <a:xfrm>
            <a:off x="378725" y="1245249"/>
            <a:ext cx="8098655" cy="3484232"/>
          </a:xfrm>
          <a:prstGeom prst="rect">
            <a:avLst/>
          </a:prstGeom>
        </p:spPr>
      </p:pic>
    </p:spTree>
    <p:extLst>
      <p:ext uri="{BB962C8B-B14F-4D97-AF65-F5344CB8AC3E}">
        <p14:creationId xmlns:p14="http://schemas.microsoft.com/office/powerpoint/2010/main" val="311024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7E703C-7F15-416E-9C5D-EA8884A7865F}"/>
              </a:ext>
            </a:extLst>
          </p:cNvPr>
          <p:cNvSpPr>
            <a:spLocks noGrp="1"/>
          </p:cNvSpPr>
          <p:nvPr>
            <p:ph type="title" idx="4294967295"/>
          </p:nvPr>
        </p:nvSpPr>
        <p:spPr>
          <a:xfrm>
            <a:off x="845344" y="838200"/>
            <a:ext cx="8298656" cy="350044"/>
          </a:xfrm>
        </p:spPr>
        <p:txBody>
          <a:bodyPr/>
          <a:lstStyle/>
          <a:p>
            <a:r>
              <a:rPr lang="en-US" sz="2700" dirty="0"/>
              <a:t>New Reporting Widgets</a:t>
            </a:r>
          </a:p>
        </p:txBody>
      </p:sp>
      <p:sp>
        <p:nvSpPr>
          <p:cNvPr id="2" name="Slide Number Placeholder 1">
            <a:extLst>
              <a:ext uri="{FF2B5EF4-FFF2-40B4-BE49-F238E27FC236}">
                <a16:creationId xmlns:a16="http://schemas.microsoft.com/office/drawing/2014/main" id="{CB760F7B-B798-405F-9BCD-B1A1A442ED0E}"/>
              </a:ext>
            </a:extLst>
          </p:cNvPr>
          <p:cNvSpPr>
            <a:spLocks noGrp="1"/>
          </p:cNvSpPr>
          <p:nvPr>
            <p:ph type="sldNum" sz="quarter" idx="4294967295"/>
          </p:nvPr>
        </p:nvSpPr>
        <p:spPr>
          <a:xfrm>
            <a:off x="0" y="4786313"/>
            <a:ext cx="369094" cy="221456"/>
          </a:xfrm>
        </p:spPr>
        <p:txBody>
          <a:bodyPr/>
          <a:lstStyle/>
          <a:p>
            <a:fld id="{023C6DD8-C549-E64D-ADDA-644DECB0A8DB}" type="slidenum">
              <a:rPr lang="en-US" smtClean="0"/>
              <a:t>99</a:t>
            </a:fld>
            <a:endParaRPr lang="en-US"/>
          </a:p>
        </p:txBody>
      </p:sp>
      <p:pic>
        <p:nvPicPr>
          <p:cNvPr id="6" name="Picture 5">
            <a:extLst>
              <a:ext uri="{FF2B5EF4-FFF2-40B4-BE49-F238E27FC236}">
                <a16:creationId xmlns:a16="http://schemas.microsoft.com/office/drawing/2014/main" id="{7A16BCE8-AC33-4D7C-9B25-5FC6B46A0BBF}"/>
              </a:ext>
            </a:extLst>
          </p:cNvPr>
          <p:cNvPicPr>
            <a:picLocks noChangeAspect="1"/>
          </p:cNvPicPr>
          <p:nvPr/>
        </p:nvPicPr>
        <p:blipFill>
          <a:blip r:embed="rId2"/>
          <a:stretch>
            <a:fillRect/>
          </a:stretch>
        </p:blipFill>
        <p:spPr>
          <a:xfrm>
            <a:off x="457200" y="1201585"/>
            <a:ext cx="8372329" cy="3584424"/>
          </a:xfrm>
          <a:prstGeom prst="rect">
            <a:avLst/>
          </a:prstGeom>
        </p:spPr>
      </p:pic>
    </p:spTree>
    <p:extLst>
      <p:ext uri="{BB962C8B-B14F-4D97-AF65-F5344CB8AC3E}">
        <p14:creationId xmlns:p14="http://schemas.microsoft.com/office/powerpoint/2010/main" val="26800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13_Cisco Secure Template White">
  <a:themeElements>
    <a:clrScheme name="Custom 1">
      <a:dk1>
        <a:srgbClr val="0D274D"/>
      </a:dk1>
      <a:lt1>
        <a:srgbClr val="FFFFFF"/>
      </a:lt1>
      <a:dk2>
        <a:srgbClr val="0D274D"/>
      </a:dk2>
      <a:lt2>
        <a:srgbClr val="FFFFFF"/>
      </a:lt2>
      <a:accent1>
        <a:srgbClr val="6DBD49"/>
      </a:accent1>
      <a:accent2>
        <a:srgbClr val="00BCEB"/>
      </a:accent2>
      <a:accent3>
        <a:srgbClr val="BABABA"/>
      </a:accent3>
      <a:accent4>
        <a:srgbClr val="FBAB18"/>
      </a:accent4>
      <a:accent5>
        <a:srgbClr val="CB2781"/>
      </a:accent5>
      <a:accent6>
        <a:srgbClr val="0051AF"/>
      </a:accent6>
      <a:hlink>
        <a:srgbClr val="6EBE4A"/>
      </a:hlink>
      <a:folHlink>
        <a:srgbClr val="6EBE49"/>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SBG_PowerPoint_Template_White_v1.1" id="{2260C5F1-DFCF-5145-9464-6D73F12699C3}" vid="{63D3B145-BE40-1540-9EF0-B29D6C32B602}"/>
    </a:ext>
  </a:extLst>
</a:theme>
</file>

<file path=ppt/theme/theme2.xml><?xml version="1.0" encoding="utf-8"?>
<a:theme xmlns:a="http://schemas.openxmlformats.org/drawingml/2006/main" name="14_Cisco Secure Template White">
  <a:themeElements>
    <a:clrScheme name="Custom 1">
      <a:dk1>
        <a:srgbClr val="0D274D"/>
      </a:dk1>
      <a:lt1>
        <a:srgbClr val="FFFFFF"/>
      </a:lt1>
      <a:dk2>
        <a:srgbClr val="0D274D"/>
      </a:dk2>
      <a:lt2>
        <a:srgbClr val="FFFFFF"/>
      </a:lt2>
      <a:accent1>
        <a:srgbClr val="6DBD49"/>
      </a:accent1>
      <a:accent2>
        <a:srgbClr val="00BCEB"/>
      </a:accent2>
      <a:accent3>
        <a:srgbClr val="BABABA"/>
      </a:accent3>
      <a:accent4>
        <a:srgbClr val="FBAB18"/>
      </a:accent4>
      <a:accent5>
        <a:srgbClr val="CB2781"/>
      </a:accent5>
      <a:accent6>
        <a:srgbClr val="0051AF"/>
      </a:accent6>
      <a:hlink>
        <a:srgbClr val="6EBE4A"/>
      </a:hlink>
      <a:folHlink>
        <a:srgbClr val="6EBE49"/>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SBG_PowerPoint_Template_White_v1.1" id="{2260C5F1-DFCF-5145-9464-6D73F12699C3}" vid="{63D3B145-BE40-1540-9EF0-B29D6C32B6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2b48d2c-ad51-4ec3-a0f5-9c5c470ba10b">
      <UserInfo>
        <DisplayName>Arshad Saeed (arshad)</DisplayName>
        <AccountId>4673</AccountId>
        <AccountType/>
      </UserInfo>
    </SharedWithUsers>
    <lcf76f155ced4ddcb4097134ff3c332f xmlns="8f0d8bb9-b45f-43e0-ac8d-3d07211d9854">
      <Terms xmlns="http://schemas.microsoft.com/office/infopath/2007/PartnerControls"/>
    </lcf76f155ced4ddcb4097134ff3c332f>
    <TaxCatchAll xmlns="f2b48d2c-ad51-4ec3-a0f5-9c5c470ba10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EF0368FE65B54FAB2B91EB18909D94" ma:contentTypeVersion="15" ma:contentTypeDescription="Create a new document." ma:contentTypeScope="" ma:versionID="257109caacf7545cbdf9f01840e3b319">
  <xsd:schema xmlns:xsd="http://www.w3.org/2001/XMLSchema" xmlns:xs="http://www.w3.org/2001/XMLSchema" xmlns:p="http://schemas.microsoft.com/office/2006/metadata/properties" xmlns:ns2="8f0d8bb9-b45f-43e0-ac8d-3d07211d9854" xmlns:ns3="f2b48d2c-ad51-4ec3-a0f5-9c5c470ba10b" targetNamespace="http://schemas.microsoft.com/office/2006/metadata/properties" ma:root="true" ma:fieldsID="2e19af5db1e9bf9fe4968d6570f7691f" ns2:_="" ns3:_="">
    <xsd:import namespace="8f0d8bb9-b45f-43e0-ac8d-3d07211d9854"/>
    <xsd:import namespace="f2b48d2c-ad51-4ec3-a0f5-9c5c470ba10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0d8bb9-b45f-43e0-ac8d-3d07211d9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2b48d2c-ad51-4ec3-a0f5-9c5c470ba10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dde9600-5381-496f-b8ef-855759a1f68a}" ma:internalName="TaxCatchAll" ma:showField="CatchAllData" ma:web="f2b48d2c-ad51-4ec3-a0f5-9c5c470ba1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13437A-2FCC-40C8-AAB3-BEE3478FAE1C}">
  <ds:schemaRefs>
    <ds:schemaRef ds:uri="http://schemas.microsoft.com/sharepoint/v3/contenttype/forms"/>
  </ds:schemaRefs>
</ds:datastoreItem>
</file>

<file path=customXml/itemProps2.xml><?xml version="1.0" encoding="utf-8"?>
<ds:datastoreItem xmlns:ds="http://schemas.openxmlformats.org/officeDocument/2006/customXml" ds:itemID="{CC4E404F-D0C8-47D4-B36C-3BDD3926F585}">
  <ds:schemaRefs>
    <ds:schemaRef ds:uri="http://schemas.microsoft.com/office/infopath/2007/PartnerControls"/>
    <ds:schemaRef ds:uri="http://purl.org/dc/elements/1.1/"/>
    <ds:schemaRef ds:uri="http://purl.org/dc/terms/"/>
    <ds:schemaRef ds:uri="http://www.w3.org/XML/1998/namespace"/>
    <ds:schemaRef ds:uri="http://purl.org/dc/dcmitype/"/>
    <ds:schemaRef ds:uri="http://schemas.microsoft.com/office/2006/documentManagement/types"/>
    <ds:schemaRef ds:uri="8f0d8bb9-b45f-43e0-ac8d-3d07211d9854"/>
    <ds:schemaRef ds:uri="http://schemas.openxmlformats.org/package/2006/metadata/core-properties"/>
    <ds:schemaRef ds:uri="f2b48d2c-ad51-4ec3-a0f5-9c5c470ba10b"/>
    <ds:schemaRef ds:uri="http://schemas.microsoft.com/office/2006/metadata/properties"/>
  </ds:schemaRefs>
</ds:datastoreItem>
</file>

<file path=customXml/itemProps3.xml><?xml version="1.0" encoding="utf-8"?>
<ds:datastoreItem xmlns:ds="http://schemas.openxmlformats.org/officeDocument/2006/customXml" ds:itemID="{D51C3815-3FEE-45EC-817B-FE0E945C40DA}">
  <ds:schemaRefs>
    <ds:schemaRef ds:uri="8f0d8bb9-b45f-43e0-ac8d-3d07211d9854"/>
    <ds:schemaRef ds:uri="f2b48d2c-ad51-4ec3-a0f5-9c5c470ba1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Cisco Secure Template Dark</Template>
  <TotalTime>6903</TotalTime>
  <Words>8453</Words>
  <Application>Microsoft Office PowerPoint</Application>
  <PresentationFormat>On-screen Show (16:9)</PresentationFormat>
  <Paragraphs>1393</Paragraphs>
  <Slides>131</Slides>
  <Notes>59</Notes>
  <HiddenSlides>3</HiddenSlides>
  <MMClips>0</MMClips>
  <ScaleCrop>false</ScaleCrop>
  <HeadingPairs>
    <vt:vector size="4" baseType="variant">
      <vt:variant>
        <vt:lpstr>Theme</vt:lpstr>
      </vt:variant>
      <vt:variant>
        <vt:i4>2</vt:i4>
      </vt:variant>
      <vt:variant>
        <vt:lpstr>Slide Titles</vt:lpstr>
      </vt:variant>
      <vt:variant>
        <vt:i4>131</vt:i4>
      </vt:variant>
    </vt:vector>
  </HeadingPairs>
  <TitlesOfParts>
    <vt:vector size="133" baseType="lpstr">
      <vt:lpstr>13_Cisco Secure Template White</vt:lpstr>
      <vt:lpstr>14_Cisco Secure Template White</vt:lpstr>
      <vt:lpstr>Cisco Secure Email</vt:lpstr>
      <vt:lpstr>Why Email Security?</vt:lpstr>
      <vt:lpstr>PowerPoint Presentation</vt:lpstr>
      <vt:lpstr>Cisco Secure Email | Secure your business</vt:lpstr>
      <vt:lpstr>“The migration to cloud email platforms continues along with a significant increase in the number of phishing attacks.   Security and risk management leaders should evaluate the native capabilities offered by cloud email systems and ensure that they are adequate to prevent sophisticated attacks.”</vt:lpstr>
      <vt:lpstr>Why Cisco Secure Email?</vt:lpstr>
      <vt:lpstr>Unmatched Visibility</vt:lpstr>
      <vt:lpstr>Complete Protection from Advanced Threats</vt:lpstr>
      <vt:lpstr>Complete coverage of advanced threat life cycle</vt:lpstr>
      <vt:lpstr>Coverage of Advanced Threat Life Cycle</vt:lpstr>
      <vt:lpstr>PowerPoint Presentation</vt:lpstr>
      <vt:lpstr>Complete visibility &amp; protection for all messages</vt:lpstr>
      <vt:lpstr>Advanced Threat Detection with Email Threat Defense</vt:lpstr>
      <vt:lpstr>PowerPoint Presentation</vt:lpstr>
      <vt:lpstr>PowerPoint Presentation</vt:lpstr>
      <vt:lpstr>PowerPoint Presentation</vt:lpstr>
      <vt:lpstr>PowerPoint Presentation</vt:lpstr>
      <vt:lpstr>Layering Detections using Machine Learning</vt:lpstr>
      <vt:lpstr>Deployment options</vt:lpstr>
      <vt:lpstr>Secure Email deployment models Flexible to fit your environment</vt:lpstr>
      <vt:lpstr>Cisco Secure Email Cloud Gateway</vt:lpstr>
      <vt:lpstr>Cisco Secure Email Cloud Gateway Data Centers (Cisco-hosted)</vt:lpstr>
      <vt:lpstr>Cisco Secure Email Threat Defense Regions</vt:lpstr>
      <vt:lpstr>Providing layers of defense</vt:lpstr>
      <vt:lpstr>Built with industry-leading threat protection Acceptance controls, anti-spam / Context Adaptive Scanning Engine (CASE)</vt:lpstr>
      <vt:lpstr>Reduce your exposure to the four main components of an email attack</vt:lpstr>
      <vt:lpstr>Block malicious attachments</vt:lpstr>
      <vt:lpstr>Stop damage from malicious attachments that seem legitimate</vt:lpstr>
      <vt:lpstr>Cisco protects against threats hidden within attachments</vt:lpstr>
      <vt:lpstr>Detect and mitigate threats in your network faster</vt:lpstr>
      <vt:lpstr>Bi-directional Advanced Malware Protection (AMP) Keep tabs on all emails admitted into the environment after analysis</vt:lpstr>
      <vt:lpstr>Investigate unrecognized attachments safely</vt:lpstr>
      <vt:lpstr>URL protection against ransomware, phishing and spoofing</vt:lpstr>
      <vt:lpstr>Safeguard your team from URL threats that hide in genuine-looking emails</vt:lpstr>
      <vt:lpstr>Control which emails cross the network Content Filters</vt:lpstr>
      <vt:lpstr>Detect targeted or blended attacks automatically Outbreak Filters</vt:lpstr>
      <vt:lpstr>Handle hidden links</vt:lpstr>
      <vt:lpstr>Talos Intelligence Cloud Services </vt:lpstr>
      <vt:lpstr>Talos Intelligence Cloud Services</vt:lpstr>
      <vt:lpstr>URL Retrospective Verdict and URL Remediation</vt:lpstr>
      <vt:lpstr>External Threat Feeds </vt:lpstr>
      <vt:lpstr>Email content protection against phishing  and spoofing</vt:lpstr>
      <vt:lpstr>Protect your users against business email compromise scams</vt:lpstr>
      <vt:lpstr>Cisco defends against human error No malicious link or attachment to convict? What else should be evaluated?</vt:lpstr>
      <vt:lpstr>Block fraudulent senders DMARC, DKIM and SPF</vt:lpstr>
      <vt:lpstr>Forged Email Detection FBI defines it as Business Email Compromise (BEC)</vt:lpstr>
      <vt:lpstr>Content Disarm and Reconstruction (Safe Print)</vt:lpstr>
      <vt:lpstr>Intelligently handle – unscannable RFC (Request for Comment Violation) extraction issues</vt:lpstr>
      <vt:lpstr>Remediation</vt:lpstr>
      <vt:lpstr>Mailbox Auto Remediation (MAR) Gateway remediation for MSFT 365</vt:lpstr>
      <vt:lpstr>On-demand Search and Remediate</vt:lpstr>
      <vt:lpstr>Separate what matters from what doesn’t</vt:lpstr>
      <vt:lpstr>Separate what matters from what doesn’t Graymail detection and Safe Unsubscribe</vt:lpstr>
      <vt:lpstr>Protect Outbound Information</vt:lpstr>
      <vt:lpstr>Safeguard against sensitive information going to  the wrong people</vt:lpstr>
      <vt:lpstr>Protect personal information and intellectual property Data Loss Prevention (DLP)</vt:lpstr>
      <vt:lpstr>Secure Email Delivery Secure Email Encryption Service </vt:lpstr>
      <vt:lpstr>Authenticate the email recipient</vt:lpstr>
      <vt:lpstr>Reporting and Management</vt:lpstr>
      <vt:lpstr>Message Tracking Investigate users without running new reports</vt:lpstr>
      <vt:lpstr>Unified business reporting Understand the health of your system</vt:lpstr>
      <vt:lpstr>Cisco Secure Email Threat Defense</vt:lpstr>
      <vt:lpstr>Email Threat Defense</vt:lpstr>
      <vt:lpstr>Email Threat Defense: Comprehensive Attack Protection</vt:lpstr>
      <vt:lpstr>Email Threat Defense: Easy to Deploy </vt:lpstr>
      <vt:lpstr>Completes Visibility &amp; Protection for all messages</vt:lpstr>
      <vt:lpstr>Completes Visibility &amp; Protection for all messages</vt:lpstr>
      <vt:lpstr>Threat Categorization, Risks and Techniques</vt:lpstr>
      <vt:lpstr>Rapid integrated response when minutes count</vt:lpstr>
      <vt:lpstr>Rapid search and remediation to expedite action</vt:lpstr>
      <vt:lpstr>Easy to define Automatic Remediation policies</vt:lpstr>
      <vt:lpstr>Create exception lists for known senders</vt:lpstr>
      <vt:lpstr>URL Retrospection and conviction</vt:lpstr>
      <vt:lpstr>Understand the email journey with Conversation view</vt:lpstr>
      <vt:lpstr>Know what happened, and when - Timeline</vt:lpstr>
      <vt:lpstr>Search and remediation</vt:lpstr>
      <vt:lpstr>Easily visualize and report to understand business risks</vt:lpstr>
      <vt:lpstr>Dashboard with meaningful information</vt:lpstr>
      <vt:lpstr>Complete insight across all mail </vt:lpstr>
      <vt:lpstr>High Impact Personnel List</vt:lpstr>
      <vt:lpstr>High Impact Personnel List</vt:lpstr>
      <vt:lpstr>High Impact Personnel List</vt:lpstr>
      <vt:lpstr>Further integration with Cisco XDR</vt:lpstr>
      <vt:lpstr>No-auth mode</vt:lpstr>
      <vt:lpstr>Integrations</vt:lpstr>
      <vt:lpstr>Cisco Email Security Integrations</vt:lpstr>
      <vt:lpstr>Cisco XDR Orchestration</vt:lpstr>
      <vt:lpstr>XDR connects Cisco Secure Email with your entire security infrastructure</vt:lpstr>
      <vt:lpstr>Cisco XDR Threat Response and Secure Email</vt:lpstr>
      <vt:lpstr>Use Case &gt; Protect your network from phishing attacks Integrate everything in your environment to unify visibility, enable automation, and strengthen security</vt:lpstr>
      <vt:lpstr>APIs</vt:lpstr>
      <vt:lpstr>AsyncOS APIs</vt:lpstr>
      <vt:lpstr>Email Threat Defense Search API</vt:lpstr>
      <vt:lpstr>Secure Awareness Training</vt:lpstr>
      <vt:lpstr>Complete Toolkit for Changing User Behavior</vt:lpstr>
      <vt:lpstr>Risk-Based Phishing Campaigns that Change Behaviors</vt:lpstr>
      <vt:lpstr>Diverse, Interactive Content to Change Behavior</vt:lpstr>
      <vt:lpstr>Recent Releases</vt:lpstr>
      <vt:lpstr>New Reporting Widgets</vt:lpstr>
      <vt:lpstr>Security Culture Index</vt:lpstr>
      <vt:lpstr>Security Awareness Index – User View</vt:lpstr>
      <vt:lpstr>Build your Security Awareness Training Bundle</vt:lpstr>
      <vt:lpstr>Solutions+</vt:lpstr>
      <vt:lpstr>Red Sift Domain Protection</vt:lpstr>
      <vt:lpstr>Take back control of your email identity</vt:lpstr>
      <vt:lpstr>How does DMARC work?</vt:lpstr>
      <vt:lpstr>Why do organizations choose OnDMARC?  </vt:lpstr>
      <vt:lpstr>Protect Your Brand</vt:lpstr>
      <vt:lpstr>Protect Your Brand</vt:lpstr>
      <vt:lpstr>New! Red Sift OnDMARC &amp; Cisco’s XDR integration</vt:lpstr>
      <vt:lpstr>PowerPoint Presentation</vt:lpstr>
      <vt:lpstr>PowerPoint Presentation</vt:lpstr>
      <vt:lpstr>PowerPoint Presentation</vt:lpstr>
      <vt:lpstr>PowerPoint Presentation</vt:lpstr>
      <vt:lpstr>Licensing</vt:lpstr>
      <vt:lpstr>Gateways (On-prem and Cloud licensing)</vt:lpstr>
      <vt:lpstr>Simplified Offers – Essentials, Advantage &amp; Premier</vt:lpstr>
      <vt:lpstr>Position based on business needs</vt:lpstr>
      <vt:lpstr>Email Threat Defense (licensing)</vt:lpstr>
      <vt:lpstr>Email Threat Defense License</vt:lpstr>
      <vt:lpstr>AsyncOS 15.x Highlights</vt:lpstr>
      <vt:lpstr>URL Retrospective Verdict and URL Remediation  </vt:lpstr>
      <vt:lpstr>File Reputation Service Enhancement </vt:lpstr>
      <vt:lpstr>Configuration API’s </vt:lpstr>
      <vt:lpstr>Customizing Graymail Unsubscribe Banner </vt:lpstr>
      <vt:lpstr>Platform updates</vt:lpstr>
      <vt:lpstr>How to try</vt:lpstr>
      <vt:lpstr>Email Threat Defense POV made easy</vt:lpstr>
      <vt:lpstr>PowerPoint Presentation</vt:lpstr>
      <vt:lpstr>Additional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Secure Email</dc:title>
  <dc:subject>cisco Secure Email</dc:subject>
  <dc:creator>Sergio Pinto (sepinto)</dc:creator>
  <cp:keywords/>
  <dc:description/>
  <cp:lastModifiedBy>Greg Barnes (grebarne)</cp:lastModifiedBy>
  <cp:revision>11</cp:revision>
  <cp:lastPrinted>2016-04-29T20:31:14Z</cp:lastPrinted>
  <dcterms:created xsi:type="dcterms:W3CDTF">2021-10-15T15:08:25Z</dcterms:created>
  <dcterms:modified xsi:type="dcterms:W3CDTF">2024-09-25T23:32:56Z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0x0101008FEF0368FE65B54FAB2B91EB18909D94</vt:lpwstr>
  </property>
  <property fmtid="{D5CDD505-2E9C-101B-9397-08002B2CF9AE}" pid="3" name="MediaServiceImageTags">
    <vt:lpwstr/>
  </property>
  <property fmtid="{D5CDD505-2E9C-101B-9397-08002B2CF9AE}" pid="4" name="MSIP_Label_c8f49a32-fde3-48a5-9266-b5b0972a22dc_Enabled">
    <vt:lpwstr>true</vt:lpwstr>
  </property>
  <property fmtid="{D5CDD505-2E9C-101B-9397-08002B2CF9AE}" pid="5" name="MSIP_Label_c8f49a32-fde3-48a5-9266-b5b0972a22dc_SetDate">
    <vt:lpwstr>2024-09-25T15:56:48Z</vt:lpwstr>
  </property>
  <property fmtid="{D5CDD505-2E9C-101B-9397-08002B2CF9AE}" pid="6" name="MSIP_Label_c8f49a32-fde3-48a5-9266-b5b0972a22dc_Method">
    <vt:lpwstr>Standard</vt:lpwstr>
  </property>
  <property fmtid="{D5CDD505-2E9C-101B-9397-08002B2CF9AE}" pid="7" name="MSIP_Label_c8f49a32-fde3-48a5-9266-b5b0972a22dc_Name">
    <vt:lpwstr>Cisco Confidential</vt:lpwstr>
  </property>
  <property fmtid="{D5CDD505-2E9C-101B-9397-08002B2CF9AE}" pid="8" name="MSIP_Label_c8f49a32-fde3-48a5-9266-b5b0972a22dc_SiteId">
    <vt:lpwstr>5ae1af62-9505-4097-a69a-c1553ef7840e</vt:lpwstr>
  </property>
  <property fmtid="{D5CDD505-2E9C-101B-9397-08002B2CF9AE}" pid="9" name="MSIP_Label_c8f49a32-fde3-48a5-9266-b5b0972a22dc_ActionId">
    <vt:lpwstr>808c0da7-cdb3-4e51-aaae-464eb226d4e4</vt:lpwstr>
  </property>
  <property fmtid="{D5CDD505-2E9C-101B-9397-08002B2CF9AE}" pid="10" name="MSIP_Label_c8f49a32-fde3-48a5-9266-b5b0972a22dc_ContentBits">
    <vt:lpwstr>2</vt:lpwstr>
  </property>
  <property fmtid="{D5CDD505-2E9C-101B-9397-08002B2CF9AE}" pid="11" name="ClassificationContentMarkingFooterLocations">
    <vt:lpwstr>13_Cisco Secure Template White:4\14_Cisco Secure Template White:4</vt:lpwstr>
  </property>
  <property fmtid="{D5CDD505-2E9C-101B-9397-08002B2CF9AE}" pid="12" name="ClassificationContentMarkingFooterText">
    <vt:lpwstr>Cisco Confidential</vt:lpwstr>
  </property>
</Properties>
</file>